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2b00de63d5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2b00de63d5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2b00de63d58_0_7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2b00de63d58_0_7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2b00de63d58_0_8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2b00de63d58_0_8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2b00de63d58_0_8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2b00de63d58_0_8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g2b00de63d58_0_8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6" name="Google Shape;816;g2b00de63d58_0_8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2b00de63d58_0_9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2b00de63d58_0_9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2b00de63d58_0_9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2b00de63d58_0_9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2b00de63d58_0_10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2b00de63d58_0_10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2b00de63d58_0_1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2b00de63d58_0_1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2b00de63d58_0_1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2b00de63d58_0_1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g2b00de63d58_0_1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7" name="Google Shape;957;g2b00de63d58_0_1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2b00de63d58_0_1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2b00de63d58_0_1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g2b00de63d58_0_16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4" name="Google Shape;1054;g2b00de63d58_0_1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g2b00de63d58_0_14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3" name="Google Shape;1073;g2b00de63d58_0_1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g2b00de63d58_0_15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9" name="Google Shape;1129;g2b00de63d58_0_1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g2b00de63d58_0_17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9" name="Google Shape;1179;g2b00de63d58_0_17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g2b00de63d58_0_17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4" name="Google Shape;1194;g2b00de63d58_0_17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9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g2b00de63d58_0_17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1" name="Google Shape;1211;g2b00de63d58_0_17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g2b00de63d58_0_19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6" name="Google Shape;1226;g2b00de63d58_0_19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g2b00de63d58_0_18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8" name="Google Shape;1238;g2b00de63d58_0_18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g2b00de63d58_0_18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5" name="Google Shape;1255;g2b00de63d58_0_18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g2b00de63d58_0_18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3" name="Google Shape;1263;g2b00de63d58_0_18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2b00de63d58_0_19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2b00de63d58_0_19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3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2b00de63d58_0_19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2b00de63d58_0_19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g2b00de63d58_0_20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8" name="Google Shape;1308;g2b00de63d58_0_20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g2b00de63d58_0_20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3" name="Google Shape;1323;g2b00de63d58_0_20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g2b00de63d58_0_20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8" name="Google Shape;1338;g2b00de63d58_0_20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g2b00de63d58_0_20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7" name="Google Shape;1357;g2b00de63d58_0_20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g2b00de63d58_0_20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3" name="Google Shape;1373;g2b00de63d58_0_20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g2b00de63d58_0_2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6" name="Google Shape;1386;g2b00de63d58_0_2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g2b00de63d58_0_2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4" name="Google Shape;1404;g2b00de63d58_0_2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5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g2b033540c0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7" name="Google Shape;1417;g2b033540c0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g2b033540c09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8" name="Google Shape;1428;g2b033540c09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3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g2b033540c09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5" name="Google Shape;1445;g2b033540c09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3" name="Shape 1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" name="Google Shape;1474;g2b033540c09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5" name="Google Shape;1475;g2b033540c09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g2b033540c09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8" name="Google Shape;1498;g2b033540c09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6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Google Shape;1527;g2b033540c09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8" name="Google Shape;1528;g2b033540c09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4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" name="Google Shape;1545;g2b033540c09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6" name="Google Shape;1546;g2b033540c09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2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Google Shape;1573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4" name="Google Shape;1574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8.png"/><Relationship Id="rId4" Type="http://schemas.openxmlformats.org/officeDocument/2006/relationships/image" Target="../media/image15.png"/><Relationship Id="rId5" Type="http://schemas.openxmlformats.org/officeDocument/2006/relationships/image" Target="../media/image12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24.png"/><Relationship Id="rId4" Type="http://schemas.openxmlformats.org/officeDocument/2006/relationships/image" Target="../media/image14.png"/><Relationship Id="rId5" Type="http://schemas.openxmlformats.org/officeDocument/2006/relationships/image" Target="../media/image25.png"/><Relationship Id="rId6" Type="http://schemas.openxmlformats.org/officeDocument/2006/relationships/image" Target="../media/image22.png"/><Relationship Id="rId7" Type="http://schemas.openxmlformats.org/officeDocument/2006/relationships/image" Target="../media/image21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19.png"/><Relationship Id="rId4" Type="http://schemas.openxmlformats.org/officeDocument/2006/relationships/image" Target="../media/image58.png"/><Relationship Id="rId5" Type="http://schemas.openxmlformats.org/officeDocument/2006/relationships/image" Target="../media/image26.png"/><Relationship Id="rId6" Type="http://schemas.openxmlformats.org/officeDocument/2006/relationships/image" Target="../media/image28.png"/><Relationship Id="rId7" Type="http://schemas.openxmlformats.org/officeDocument/2006/relationships/image" Target="../media/image20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58.png"/><Relationship Id="rId4" Type="http://schemas.openxmlformats.org/officeDocument/2006/relationships/image" Target="../media/image23.png"/><Relationship Id="rId5" Type="http://schemas.openxmlformats.org/officeDocument/2006/relationships/image" Target="../media/image19.png"/><Relationship Id="rId6" Type="http://schemas.openxmlformats.org/officeDocument/2006/relationships/image" Target="../media/image32.png"/><Relationship Id="rId7" Type="http://schemas.openxmlformats.org/officeDocument/2006/relationships/image" Target="../media/image26.png"/><Relationship Id="rId8" Type="http://schemas.openxmlformats.org/officeDocument/2006/relationships/image" Target="../media/image28.png"/><Relationship Id="rId9" Type="http://schemas.openxmlformats.org/officeDocument/2006/relationships/image" Target="../media/image20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58.png"/><Relationship Id="rId4" Type="http://schemas.openxmlformats.org/officeDocument/2006/relationships/image" Target="../media/image30.png"/><Relationship Id="rId5" Type="http://schemas.openxmlformats.org/officeDocument/2006/relationships/image" Target="../media/image23.png"/><Relationship Id="rId6" Type="http://schemas.openxmlformats.org/officeDocument/2006/relationships/image" Target="../media/image19.png"/><Relationship Id="rId7" Type="http://schemas.openxmlformats.org/officeDocument/2006/relationships/image" Target="../media/image32.png"/><Relationship Id="rId8" Type="http://schemas.openxmlformats.org/officeDocument/2006/relationships/image" Target="../media/image26.png"/><Relationship Id="rId9" Type="http://schemas.openxmlformats.org/officeDocument/2006/relationships/image" Target="../media/image28.png"/><Relationship Id="rId10" Type="http://schemas.openxmlformats.org/officeDocument/2006/relationships/image" Target="../media/image42.png"/><Relationship Id="rId11" Type="http://schemas.openxmlformats.org/officeDocument/2006/relationships/image" Target="../media/image20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0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51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51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51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51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8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8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8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8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1" name="Google Shape;161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8" name="Google Shape;15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6" name="Google Shape;386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3" name="Google Shape;403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7" name="Google Shape;4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0" name="Google Shape;460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9" name="Google Shape;5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4" name="Google Shape;554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3" name="Google Shape;573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2" name="Google Shape;592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1" name="Google Shape;611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53" name="Google Shape;65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85" name="Google Shape;6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.1 Keywords definitions (3)">
  <p:cSld name="CUSTOM_3_1_1_2"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5" name="Google Shape;745;p62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62"/>
          <p:cNvSpPr txBox="1"/>
          <p:nvPr>
            <p:ph idx="1" type="subTitle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48" name="Google Shape;748;p62"/>
          <p:cNvSpPr txBox="1"/>
          <p:nvPr>
            <p:ph idx="2" type="subTitle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9" name="Google Shape;749;p62"/>
          <p:cNvSpPr txBox="1"/>
          <p:nvPr>
            <p:ph idx="3" type="subTitle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4.png"/><Relationship Id="rId4" Type="http://schemas.openxmlformats.org/officeDocument/2006/relationships/image" Target="../media/image5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5.png"/><Relationship Id="rId4" Type="http://schemas.openxmlformats.org/officeDocument/2006/relationships/image" Target="../media/image53.png"/><Relationship Id="rId5" Type="http://schemas.openxmlformats.org/officeDocument/2006/relationships/image" Target="../media/image2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5.png"/><Relationship Id="rId4" Type="http://schemas.openxmlformats.org/officeDocument/2006/relationships/image" Target="../media/image53.png"/><Relationship Id="rId5" Type="http://schemas.openxmlformats.org/officeDocument/2006/relationships/image" Target="../media/image2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7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4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4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4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4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4.png"/><Relationship Id="rId4" Type="http://schemas.openxmlformats.org/officeDocument/2006/relationships/image" Target="../media/image52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7.png"/><Relationship Id="rId4" Type="http://schemas.openxmlformats.org/officeDocument/2006/relationships/image" Target="../media/image53.png"/><Relationship Id="rId5" Type="http://schemas.openxmlformats.org/officeDocument/2006/relationships/image" Target="../media/image3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7.png"/><Relationship Id="rId4" Type="http://schemas.openxmlformats.org/officeDocument/2006/relationships/image" Target="../media/image53.png"/><Relationship Id="rId5" Type="http://schemas.openxmlformats.org/officeDocument/2006/relationships/image" Target="../media/image31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7.png"/><Relationship Id="rId4" Type="http://schemas.openxmlformats.org/officeDocument/2006/relationships/image" Target="../media/image53.png"/><Relationship Id="rId5" Type="http://schemas.openxmlformats.org/officeDocument/2006/relationships/image" Target="../media/image31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7.png"/><Relationship Id="rId4" Type="http://schemas.openxmlformats.org/officeDocument/2006/relationships/image" Target="../media/image31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7.png"/><Relationship Id="rId4" Type="http://schemas.openxmlformats.org/officeDocument/2006/relationships/image" Target="../media/image54.png"/><Relationship Id="rId5" Type="http://schemas.openxmlformats.org/officeDocument/2006/relationships/image" Target="../media/image52.png"/><Relationship Id="rId6" Type="http://schemas.openxmlformats.org/officeDocument/2006/relationships/image" Target="../media/image31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7.png"/><Relationship Id="rId4" Type="http://schemas.openxmlformats.org/officeDocument/2006/relationships/image" Target="../media/image54.png"/><Relationship Id="rId5" Type="http://schemas.openxmlformats.org/officeDocument/2006/relationships/image" Target="../media/image52.png"/><Relationship Id="rId6" Type="http://schemas.openxmlformats.org/officeDocument/2006/relationships/image" Target="../media/image3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Xiriirrada Isku-darka (Additive relationships)</a:t>
            </a:r>
            <a:endParaRPr/>
          </a:p>
        </p:txBody>
      </p:sp>
      <p:sp>
        <p:nvSpPr>
          <p:cNvPr id="755" name="Google Shape;755;p63"/>
          <p:cNvSpPr txBox="1"/>
          <p:nvPr>
            <p:ph idx="1" type="subTitle"/>
          </p:nvPr>
        </p:nvSpPr>
        <p:spPr>
          <a:xfrm>
            <a:off x="890225" y="4327975"/>
            <a:ext cx="3082800" cy="35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Tibaaxaha iyo qaaciidooyinka (Expressions and formulae)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64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6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fahmi karaa in xiriirka isku-darka (additive relationship) ee u dhexeeya doorsoomayaasha (variables) loo qori karo siyaabo kala duwan.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66"/>
          <p:cNvSpPr txBox="1"/>
          <p:nvPr>
            <p:ph idx="1" type="subTitle"/>
          </p:nvPr>
        </p:nvSpPr>
        <p:spPr>
          <a:xfrm>
            <a:off x="324000" y="1297659"/>
            <a:ext cx="8496000" cy="9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Isla'egta (equation) waxaa loo isticmaalaa in lagu muujiyo laba tibaaxood oo isu eg.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Dib-u-habaynta xiriirrada isku-darka (Rearranging additive relationships)</a:t>
            </a:r>
            <a:endParaRPr/>
          </a:p>
        </p:txBody>
      </p:sp>
      <p:sp>
        <p:nvSpPr>
          <p:cNvPr id="776" name="Google Shape;776;p6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Wadarta (sum) ereyada badan sida hal erey</a:t>
            </a:r>
            <a:endParaRPr/>
          </a:p>
        </p:txBody>
      </p:sp>
      <p:sp>
        <p:nvSpPr>
          <p:cNvPr id="777" name="Google Shape;777;p6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Xiriirrada Isku-darka (Additive relationships)</a:t>
            </a:r>
            <a:endParaRPr/>
          </a:p>
        </p:txBody>
      </p:sp>
      <p:pic>
        <p:nvPicPr>
          <p:cNvPr id="778" name="Google Shape;778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337" y="206150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68"/>
          <p:cNvSpPr txBox="1"/>
          <p:nvPr>
            <p:ph idx="1" type="body"/>
          </p:nvPr>
        </p:nvSpPr>
        <p:spPr>
          <a:xfrm>
            <a:off x="324000" y="759300"/>
            <a:ext cx="224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Qoysaska xaqiiqda (Fact families):</a:t>
            </a:r>
            <a:endParaRPr/>
          </a:p>
        </p:txBody>
      </p:sp>
      <p:sp>
        <p:nvSpPr>
          <p:cNvPr id="784" name="Google Shape;784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Dib-u-habaynta xiriirrada isku-darka (Rearranging additive relationships)</a:t>
            </a:r>
            <a:endParaRPr/>
          </a:p>
        </p:txBody>
      </p:sp>
      <p:sp>
        <p:nvSpPr>
          <p:cNvPr id="785" name="Google Shape;785;p68"/>
          <p:cNvSpPr txBox="1"/>
          <p:nvPr>
            <p:ph idx="1" type="body"/>
          </p:nvPr>
        </p:nvSpPr>
        <p:spPr>
          <a:xfrm>
            <a:off x="324000" y="1327220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7 + 3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6" name="Google Shape;786;p68"/>
          <p:cNvSpPr txBox="1"/>
          <p:nvPr>
            <p:ph idx="1" type="body"/>
          </p:nvPr>
        </p:nvSpPr>
        <p:spPr>
          <a:xfrm>
            <a:off x="324000" y="1860620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3 + 7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7" name="Google Shape;787;p68"/>
          <p:cNvSpPr txBox="1"/>
          <p:nvPr>
            <p:ph idx="1" type="body"/>
          </p:nvPr>
        </p:nvSpPr>
        <p:spPr>
          <a:xfrm>
            <a:off x="2884627" y="1327220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10 − 3 = 7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8" name="Google Shape;788;p68"/>
          <p:cNvSpPr txBox="1"/>
          <p:nvPr>
            <p:ph idx="1" type="body"/>
          </p:nvPr>
        </p:nvSpPr>
        <p:spPr>
          <a:xfrm>
            <a:off x="2884627" y="1860620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10 − 7 = 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9" name="Google Shape;789;p68"/>
          <p:cNvSpPr txBox="1"/>
          <p:nvPr>
            <p:ph idx="1" type="body"/>
          </p:nvPr>
        </p:nvSpPr>
        <p:spPr>
          <a:xfrm>
            <a:off x="4831295" y="1094262"/>
            <a:ext cx="39888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Waxaa laga yaabaa inaad aragtay tan loo yaqaan qoyska xaqiiqda (fact-family).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Waxaan sidoo kale ugu yeeri karnaa qoyska dib-u-habaynta (family of rearrangements) ee isla'egta 7 + 3 = 10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69"/>
          <p:cNvSpPr txBox="1"/>
          <p:nvPr>
            <p:ph idx="1" type="body"/>
          </p:nvPr>
        </p:nvSpPr>
        <p:spPr>
          <a:xfrm>
            <a:off x="324000" y="759300"/>
            <a:ext cx="224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Qoysaska xaqiiqda (Fact families):</a:t>
            </a:r>
            <a:endParaRPr/>
          </a:p>
        </p:txBody>
      </p:sp>
      <p:sp>
        <p:nvSpPr>
          <p:cNvPr id="795" name="Google Shape;795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Dib-u-habaynta xiriirrada isku-darka (Rearranging additive relationships)</a:t>
            </a:r>
            <a:endParaRPr/>
          </a:p>
        </p:txBody>
      </p:sp>
      <p:sp>
        <p:nvSpPr>
          <p:cNvPr id="796" name="Google Shape;796;p69"/>
          <p:cNvSpPr txBox="1"/>
          <p:nvPr>
            <p:ph idx="1" type="body"/>
          </p:nvPr>
        </p:nvSpPr>
        <p:spPr>
          <a:xfrm>
            <a:off x="324000" y="1327220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+ 3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7" name="Google Shape;797;p69"/>
          <p:cNvSpPr txBox="1"/>
          <p:nvPr>
            <p:ph idx="1" type="body"/>
          </p:nvPr>
        </p:nvSpPr>
        <p:spPr>
          <a:xfrm>
            <a:off x="324000" y="1860620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 + 7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8" name="Google Shape;798;p69"/>
          <p:cNvSpPr txBox="1"/>
          <p:nvPr>
            <p:ph idx="1" type="body"/>
          </p:nvPr>
        </p:nvSpPr>
        <p:spPr>
          <a:xfrm>
            <a:off x="2884627" y="1327220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10 − 3 = 7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9" name="Google Shape;799;p69"/>
          <p:cNvSpPr txBox="1"/>
          <p:nvPr>
            <p:ph idx="1" type="body"/>
          </p:nvPr>
        </p:nvSpPr>
        <p:spPr>
          <a:xfrm>
            <a:off x="2884627" y="1860620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10 − 7 = 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0" name="Google Shape;800;p69"/>
          <p:cNvSpPr txBox="1"/>
          <p:nvPr>
            <p:ph idx="1" type="body"/>
          </p:nvPr>
        </p:nvSpPr>
        <p:spPr>
          <a:xfrm>
            <a:off x="4831295" y="1094262"/>
            <a:ext cx="39888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Moodellada bar (Bar models) waa hab wanaagsan oo lagu sawiro qoys kasta oo dib-u-habayn ah.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1" name="Google Shape;801;p69"/>
          <p:cNvSpPr txBox="1"/>
          <p:nvPr/>
        </p:nvSpPr>
        <p:spPr>
          <a:xfrm>
            <a:off x="564160" y="2721848"/>
            <a:ext cx="21015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7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2" name="Google Shape;802;p69"/>
          <p:cNvSpPr txBox="1"/>
          <p:nvPr/>
        </p:nvSpPr>
        <p:spPr>
          <a:xfrm>
            <a:off x="564160" y="3133023"/>
            <a:ext cx="30837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10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3" name="Google Shape;803;p69"/>
          <p:cNvSpPr txBox="1"/>
          <p:nvPr/>
        </p:nvSpPr>
        <p:spPr>
          <a:xfrm>
            <a:off x="2663238" y="2717498"/>
            <a:ext cx="9846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4" name="Google Shape;804;p69"/>
          <p:cNvSpPr txBox="1"/>
          <p:nvPr>
            <p:ph idx="1" type="body"/>
          </p:nvPr>
        </p:nvSpPr>
        <p:spPr>
          <a:xfrm>
            <a:off x="4831295" y="2618262"/>
            <a:ext cx="39888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Dhererka 7 iyo 3 bar ayaa sameeya 10 bar.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5" name="Google Shape;805;p69"/>
          <p:cNvSpPr/>
          <p:nvPr/>
        </p:nvSpPr>
        <p:spPr>
          <a:xfrm>
            <a:off x="187229" y="1287875"/>
            <a:ext cx="1518900" cy="4896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6" name="Google Shape;806;p69"/>
          <p:cNvSpPr txBox="1"/>
          <p:nvPr>
            <p:ph idx="1" type="body"/>
          </p:nvPr>
        </p:nvSpPr>
        <p:spPr>
          <a:xfrm>
            <a:off x="4831295" y="3696568"/>
            <a:ext cx="39888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Dhererka 3 iyo 7 bar ayaa sameeya 10 bar.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7" name="Google Shape;807;p69"/>
          <p:cNvSpPr/>
          <p:nvPr/>
        </p:nvSpPr>
        <p:spPr>
          <a:xfrm>
            <a:off x="187229" y="1809768"/>
            <a:ext cx="1518900" cy="4896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08" name="Google Shape;808;p69"/>
          <p:cNvGrpSpPr/>
          <p:nvPr/>
        </p:nvGrpSpPr>
        <p:grpSpPr>
          <a:xfrm>
            <a:off x="593673" y="2595384"/>
            <a:ext cx="3057000" cy="11400"/>
            <a:chOff x="593673" y="2595384"/>
            <a:chExt cx="3057000" cy="11400"/>
          </a:xfrm>
        </p:grpSpPr>
        <p:cxnSp>
          <p:nvCxnSpPr>
            <p:cNvPr id="809" name="Google Shape;809;p69"/>
            <p:cNvCxnSpPr/>
            <p:nvPr/>
          </p:nvCxnSpPr>
          <p:spPr>
            <a:xfrm>
              <a:off x="2707173" y="2599584"/>
              <a:ext cx="943500" cy="72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810" name="Google Shape;810;p69"/>
            <p:cNvCxnSpPr/>
            <p:nvPr/>
          </p:nvCxnSpPr>
          <p:spPr>
            <a:xfrm flipH="1" rot="10800000">
              <a:off x="593673" y="2595384"/>
              <a:ext cx="2079000" cy="42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grpSp>
        <p:nvGrpSpPr>
          <p:cNvPr id="811" name="Google Shape;811;p69"/>
          <p:cNvGrpSpPr/>
          <p:nvPr/>
        </p:nvGrpSpPr>
        <p:grpSpPr>
          <a:xfrm>
            <a:off x="593673" y="2595384"/>
            <a:ext cx="3057000" cy="11400"/>
            <a:chOff x="593673" y="3814584"/>
            <a:chExt cx="3057000" cy="11400"/>
          </a:xfrm>
        </p:grpSpPr>
        <p:cxnSp>
          <p:nvCxnSpPr>
            <p:cNvPr id="812" name="Google Shape;812;p69"/>
            <p:cNvCxnSpPr/>
            <p:nvPr/>
          </p:nvCxnSpPr>
          <p:spPr>
            <a:xfrm flipH="1">
              <a:off x="2707173" y="3818784"/>
              <a:ext cx="943500" cy="72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813" name="Google Shape;813;p69"/>
            <p:cNvCxnSpPr/>
            <p:nvPr/>
          </p:nvCxnSpPr>
          <p:spPr>
            <a:xfrm rot="10800000">
              <a:off x="593673" y="3814584"/>
              <a:ext cx="2079000" cy="42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70"/>
          <p:cNvSpPr txBox="1"/>
          <p:nvPr>
            <p:ph idx="1" type="body"/>
          </p:nvPr>
        </p:nvSpPr>
        <p:spPr>
          <a:xfrm>
            <a:off x="324000" y="759300"/>
            <a:ext cx="224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Qoysaska xaqiiqda (Fact families):</a:t>
            </a:r>
            <a:endParaRPr/>
          </a:p>
        </p:txBody>
      </p:sp>
      <p:sp>
        <p:nvSpPr>
          <p:cNvPr id="819" name="Google Shape;819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Dib-u-habaynta xiriirrada isku-darka (Rearranging additive relationships)</a:t>
            </a:r>
            <a:endParaRPr/>
          </a:p>
        </p:txBody>
      </p:sp>
      <p:sp>
        <p:nvSpPr>
          <p:cNvPr id="820" name="Google Shape;820;p70"/>
          <p:cNvSpPr txBox="1"/>
          <p:nvPr>
            <p:ph idx="1" type="body"/>
          </p:nvPr>
        </p:nvSpPr>
        <p:spPr>
          <a:xfrm>
            <a:off x="324000" y="1327220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+ 3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1" name="Google Shape;821;p70"/>
          <p:cNvSpPr txBox="1"/>
          <p:nvPr>
            <p:ph idx="1" type="body"/>
          </p:nvPr>
        </p:nvSpPr>
        <p:spPr>
          <a:xfrm>
            <a:off x="324000" y="1860620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 + 7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2" name="Google Shape;822;p70"/>
          <p:cNvSpPr txBox="1"/>
          <p:nvPr>
            <p:ph idx="1" type="body"/>
          </p:nvPr>
        </p:nvSpPr>
        <p:spPr>
          <a:xfrm>
            <a:off x="2884627" y="1327220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10 − 3 = 7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3" name="Google Shape;823;p70"/>
          <p:cNvSpPr txBox="1"/>
          <p:nvPr>
            <p:ph idx="1" type="body"/>
          </p:nvPr>
        </p:nvSpPr>
        <p:spPr>
          <a:xfrm>
            <a:off x="2884627" y="1860620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10 − 7 = 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4" name="Google Shape;824;p70"/>
          <p:cNvSpPr txBox="1"/>
          <p:nvPr>
            <p:ph idx="1" type="body"/>
          </p:nvPr>
        </p:nvSpPr>
        <p:spPr>
          <a:xfrm>
            <a:off x="4831295" y="1094262"/>
            <a:ext cx="39888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Moodellada bar (Bar models) waa hab wanaagsan oo lagu sawiro qoys kasta oo dib-u-habayn ah.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5" name="Google Shape;825;p70"/>
          <p:cNvSpPr txBox="1"/>
          <p:nvPr/>
        </p:nvSpPr>
        <p:spPr>
          <a:xfrm>
            <a:off x="564160" y="2721848"/>
            <a:ext cx="21015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7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6" name="Google Shape;826;p70"/>
          <p:cNvSpPr txBox="1"/>
          <p:nvPr/>
        </p:nvSpPr>
        <p:spPr>
          <a:xfrm>
            <a:off x="564160" y="3133023"/>
            <a:ext cx="30837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10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7" name="Google Shape;827;p70"/>
          <p:cNvSpPr txBox="1"/>
          <p:nvPr/>
        </p:nvSpPr>
        <p:spPr>
          <a:xfrm>
            <a:off x="2663238" y="2717498"/>
            <a:ext cx="9846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8" name="Google Shape;828;p70"/>
          <p:cNvSpPr txBox="1"/>
          <p:nvPr>
            <p:ph idx="1" type="body"/>
          </p:nvPr>
        </p:nvSpPr>
        <p:spPr>
          <a:xfrm>
            <a:off x="4572000" y="2618250"/>
            <a:ext cx="42480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Dhererka 10 bar marka laga gooyo 3 bar ayaa ka hadha 7 bar.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9" name="Google Shape;829;p70"/>
          <p:cNvSpPr/>
          <p:nvPr/>
        </p:nvSpPr>
        <p:spPr>
          <a:xfrm>
            <a:off x="2778029" y="1287875"/>
            <a:ext cx="1518900" cy="4896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30" name="Google Shape;830;p70"/>
          <p:cNvCxnSpPr/>
          <p:nvPr/>
        </p:nvCxnSpPr>
        <p:spPr>
          <a:xfrm>
            <a:off x="570660" y="3685050"/>
            <a:ext cx="3057000" cy="3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31" name="Google Shape;831;p70"/>
          <p:cNvCxnSpPr/>
          <p:nvPr/>
        </p:nvCxnSpPr>
        <p:spPr>
          <a:xfrm flipH="1">
            <a:off x="2684160" y="2576570"/>
            <a:ext cx="943500" cy="7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71"/>
          <p:cNvSpPr txBox="1"/>
          <p:nvPr>
            <p:ph idx="1" type="body"/>
          </p:nvPr>
        </p:nvSpPr>
        <p:spPr>
          <a:xfrm>
            <a:off x="324000" y="759300"/>
            <a:ext cx="224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Qoysaska xaqiiqda (Fact families):</a:t>
            </a:r>
            <a:endParaRPr/>
          </a:p>
        </p:txBody>
      </p:sp>
      <p:sp>
        <p:nvSpPr>
          <p:cNvPr id="837" name="Google Shape;837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Dib-u-habaynta xiriirrada isku-dhafka (additive relationships)</a:t>
            </a:r>
            <a:endParaRPr/>
          </a:p>
        </p:txBody>
      </p:sp>
      <p:sp>
        <p:nvSpPr>
          <p:cNvPr id="838" name="Google Shape;838;p71"/>
          <p:cNvSpPr txBox="1"/>
          <p:nvPr>
            <p:ph idx="1" type="body"/>
          </p:nvPr>
        </p:nvSpPr>
        <p:spPr>
          <a:xfrm>
            <a:off x="324000" y="1327220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+ 3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9" name="Google Shape;839;p71"/>
          <p:cNvSpPr txBox="1"/>
          <p:nvPr>
            <p:ph idx="1" type="body"/>
          </p:nvPr>
        </p:nvSpPr>
        <p:spPr>
          <a:xfrm>
            <a:off x="324000" y="1860620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 + 7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0" name="Google Shape;840;p71"/>
          <p:cNvSpPr txBox="1"/>
          <p:nvPr>
            <p:ph idx="1" type="body"/>
          </p:nvPr>
        </p:nvSpPr>
        <p:spPr>
          <a:xfrm>
            <a:off x="2884627" y="1327220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10 − 3 = 7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1" name="Google Shape;841;p71"/>
          <p:cNvSpPr txBox="1"/>
          <p:nvPr>
            <p:ph idx="1" type="body"/>
          </p:nvPr>
        </p:nvSpPr>
        <p:spPr>
          <a:xfrm>
            <a:off x="2884627" y="1860620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10 − 7 = 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2" name="Google Shape;842;p71"/>
          <p:cNvSpPr txBox="1"/>
          <p:nvPr>
            <p:ph idx="1" type="body"/>
          </p:nvPr>
        </p:nvSpPr>
        <p:spPr>
          <a:xfrm>
            <a:off x="4831295" y="1094262"/>
            <a:ext cx="39888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Qaababka bari (bar models) waa hab wanaagsan oo lagu sawiro qoys kasta oo dib-u-habayn ah.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3" name="Google Shape;843;p71"/>
          <p:cNvSpPr txBox="1"/>
          <p:nvPr/>
        </p:nvSpPr>
        <p:spPr>
          <a:xfrm>
            <a:off x="564160" y="2721848"/>
            <a:ext cx="21015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7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4" name="Google Shape;844;p71"/>
          <p:cNvSpPr txBox="1"/>
          <p:nvPr/>
        </p:nvSpPr>
        <p:spPr>
          <a:xfrm>
            <a:off x="564160" y="3133023"/>
            <a:ext cx="30837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10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5" name="Google Shape;845;p71"/>
          <p:cNvSpPr txBox="1"/>
          <p:nvPr/>
        </p:nvSpPr>
        <p:spPr>
          <a:xfrm>
            <a:off x="2663238" y="2717498"/>
            <a:ext cx="9846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6" name="Google Shape;846;p71"/>
          <p:cNvSpPr txBox="1"/>
          <p:nvPr>
            <p:ph idx="1" type="body"/>
          </p:nvPr>
        </p:nvSpPr>
        <p:spPr>
          <a:xfrm>
            <a:off x="4572000" y="2618250"/>
            <a:ext cx="42480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Dhererka 10 bar (bar) laga jaray 7 bar (bar) wuxuu ka tagayaa 3 bar (bar).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7" name="Google Shape;847;p71"/>
          <p:cNvSpPr/>
          <p:nvPr/>
        </p:nvSpPr>
        <p:spPr>
          <a:xfrm>
            <a:off x="2778029" y="1821275"/>
            <a:ext cx="1518900" cy="4896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48" name="Google Shape;848;p71"/>
          <p:cNvCxnSpPr/>
          <p:nvPr/>
        </p:nvCxnSpPr>
        <p:spPr>
          <a:xfrm flipH="1">
            <a:off x="570660" y="3685050"/>
            <a:ext cx="3057000" cy="3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49" name="Google Shape;849;p71"/>
          <p:cNvCxnSpPr/>
          <p:nvPr/>
        </p:nvCxnSpPr>
        <p:spPr>
          <a:xfrm flipH="1" rot="10800000">
            <a:off x="570660" y="2572370"/>
            <a:ext cx="2079000" cy="4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Dib-u-habaynta xiriirrada isku-dhafka (additive relationships)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855" name="Google Shape;855;p72"/>
          <p:cNvSpPr txBox="1"/>
          <p:nvPr>
            <p:ph idx="1" type="body"/>
          </p:nvPr>
        </p:nvSpPr>
        <p:spPr>
          <a:xfrm>
            <a:off x="324000" y="759300"/>
            <a:ext cx="74346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Dhammeystir qoyska dib-u-habaynta (rearrangements) ee isla'egta (equation) 65 + 35 = 100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6" name="Google Shape;856;p72"/>
          <p:cNvSpPr txBox="1"/>
          <p:nvPr>
            <p:ph idx="1" type="body"/>
          </p:nvPr>
        </p:nvSpPr>
        <p:spPr>
          <a:xfrm>
            <a:off x="324000" y="1860625"/>
            <a:ext cx="1807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65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+ 35 = 100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7" name="Google Shape;857;p72"/>
          <p:cNvSpPr txBox="1"/>
          <p:nvPr>
            <p:ph idx="1" type="body"/>
          </p:nvPr>
        </p:nvSpPr>
        <p:spPr>
          <a:xfrm>
            <a:off x="324000" y="2394025"/>
            <a:ext cx="1807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35 + 65 = 100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8" name="Google Shape;858;p72"/>
          <p:cNvSpPr txBox="1"/>
          <p:nvPr>
            <p:ph idx="1" type="body"/>
          </p:nvPr>
        </p:nvSpPr>
        <p:spPr>
          <a:xfrm>
            <a:off x="2884624" y="1860625"/>
            <a:ext cx="1807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100 − 35 = 65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9" name="Google Shape;859;p72"/>
          <p:cNvSpPr txBox="1"/>
          <p:nvPr>
            <p:ph idx="1" type="body"/>
          </p:nvPr>
        </p:nvSpPr>
        <p:spPr>
          <a:xfrm>
            <a:off x="2884624" y="2394025"/>
            <a:ext cx="1807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100 − 65 = 35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0" name="Google Shape;860;p72"/>
          <p:cNvSpPr txBox="1"/>
          <p:nvPr/>
        </p:nvSpPr>
        <p:spPr>
          <a:xfrm>
            <a:off x="564160" y="3255248"/>
            <a:ext cx="21015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65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1" name="Google Shape;861;p72"/>
          <p:cNvSpPr txBox="1"/>
          <p:nvPr/>
        </p:nvSpPr>
        <p:spPr>
          <a:xfrm>
            <a:off x="564160" y="3666423"/>
            <a:ext cx="30837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100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2" name="Google Shape;862;p72"/>
          <p:cNvSpPr txBox="1"/>
          <p:nvPr/>
        </p:nvSpPr>
        <p:spPr>
          <a:xfrm>
            <a:off x="2663238" y="3250898"/>
            <a:ext cx="9846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35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863" name="Google Shape;863;p72"/>
          <p:cNvGrpSpPr/>
          <p:nvPr/>
        </p:nvGrpSpPr>
        <p:grpSpPr>
          <a:xfrm>
            <a:off x="332471" y="2392250"/>
            <a:ext cx="1799202" cy="369600"/>
            <a:chOff x="332471" y="2392250"/>
            <a:chExt cx="1799202" cy="369600"/>
          </a:xfrm>
        </p:grpSpPr>
        <p:sp>
          <p:nvSpPr>
            <p:cNvPr id="864" name="Google Shape;864;p72"/>
            <p:cNvSpPr/>
            <p:nvPr/>
          </p:nvSpPr>
          <p:spPr>
            <a:xfrm>
              <a:off x="332471" y="2392250"/>
              <a:ext cx="317400" cy="369600"/>
            </a:xfrm>
            <a:prstGeom prst="roundRect">
              <a:avLst>
                <a:gd fmla="val 16667" name="adj"/>
              </a:avLst>
            </a:prstGeom>
            <a:solidFill>
              <a:srgbClr val="F2EEFA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65" name="Google Shape;865;p72"/>
            <p:cNvSpPr/>
            <p:nvPr/>
          </p:nvSpPr>
          <p:spPr>
            <a:xfrm>
              <a:off x="977581" y="2392250"/>
              <a:ext cx="317400" cy="369600"/>
            </a:xfrm>
            <a:prstGeom prst="roundRect">
              <a:avLst>
                <a:gd fmla="val 16667" name="adj"/>
              </a:avLst>
            </a:prstGeom>
            <a:solidFill>
              <a:srgbClr val="F2EEFA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66" name="Google Shape;866;p72"/>
            <p:cNvSpPr/>
            <p:nvPr/>
          </p:nvSpPr>
          <p:spPr>
            <a:xfrm>
              <a:off x="1565572" y="2392250"/>
              <a:ext cx="566100" cy="369600"/>
            </a:xfrm>
            <a:prstGeom prst="roundRect">
              <a:avLst>
                <a:gd fmla="val 16667" name="adj"/>
              </a:avLst>
            </a:prstGeom>
            <a:solidFill>
              <a:srgbClr val="F2EEFA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67" name="Google Shape;867;p72"/>
          <p:cNvGrpSpPr/>
          <p:nvPr/>
        </p:nvGrpSpPr>
        <p:grpSpPr>
          <a:xfrm>
            <a:off x="2784772" y="1858850"/>
            <a:ext cx="1832835" cy="369600"/>
            <a:chOff x="2784772" y="1858850"/>
            <a:chExt cx="1832835" cy="369600"/>
          </a:xfrm>
        </p:grpSpPr>
        <p:sp>
          <p:nvSpPr>
            <p:cNvPr id="868" name="Google Shape;868;p72"/>
            <p:cNvSpPr/>
            <p:nvPr/>
          </p:nvSpPr>
          <p:spPr>
            <a:xfrm>
              <a:off x="3655097" y="1858850"/>
              <a:ext cx="317400" cy="369600"/>
            </a:xfrm>
            <a:prstGeom prst="roundRect">
              <a:avLst>
                <a:gd fmla="val 16667" name="adj"/>
              </a:avLst>
            </a:prstGeom>
            <a:solidFill>
              <a:srgbClr val="F2EEFA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69" name="Google Shape;869;p72"/>
            <p:cNvSpPr/>
            <p:nvPr/>
          </p:nvSpPr>
          <p:spPr>
            <a:xfrm>
              <a:off x="4300208" y="1858850"/>
              <a:ext cx="317400" cy="369600"/>
            </a:xfrm>
            <a:prstGeom prst="roundRect">
              <a:avLst>
                <a:gd fmla="val 16667" name="adj"/>
              </a:avLst>
            </a:prstGeom>
            <a:solidFill>
              <a:srgbClr val="F2EEFA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70" name="Google Shape;870;p72"/>
            <p:cNvSpPr/>
            <p:nvPr/>
          </p:nvSpPr>
          <p:spPr>
            <a:xfrm>
              <a:off x="2784772" y="1858850"/>
              <a:ext cx="566100" cy="369600"/>
            </a:xfrm>
            <a:prstGeom prst="roundRect">
              <a:avLst>
                <a:gd fmla="val 16667" name="adj"/>
              </a:avLst>
            </a:prstGeom>
            <a:solidFill>
              <a:srgbClr val="F2EEFA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71" name="Google Shape;871;p72"/>
          <p:cNvGrpSpPr/>
          <p:nvPr/>
        </p:nvGrpSpPr>
        <p:grpSpPr>
          <a:xfrm>
            <a:off x="2784772" y="2392250"/>
            <a:ext cx="1832835" cy="369600"/>
            <a:chOff x="2784772" y="2392250"/>
            <a:chExt cx="1832835" cy="369600"/>
          </a:xfrm>
        </p:grpSpPr>
        <p:sp>
          <p:nvSpPr>
            <p:cNvPr id="872" name="Google Shape;872;p72"/>
            <p:cNvSpPr/>
            <p:nvPr/>
          </p:nvSpPr>
          <p:spPr>
            <a:xfrm>
              <a:off x="3655097" y="2392250"/>
              <a:ext cx="317400" cy="369600"/>
            </a:xfrm>
            <a:prstGeom prst="roundRect">
              <a:avLst>
                <a:gd fmla="val 16667" name="adj"/>
              </a:avLst>
            </a:prstGeom>
            <a:solidFill>
              <a:srgbClr val="F2EEFA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73" name="Google Shape;873;p72"/>
            <p:cNvSpPr/>
            <p:nvPr/>
          </p:nvSpPr>
          <p:spPr>
            <a:xfrm>
              <a:off x="4300208" y="2392250"/>
              <a:ext cx="317400" cy="369600"/>
            </a:xfrm>
            <a:prstGeom prst="roundRect">
              <a:avLst>
                <a:gd fmla="val 16667" name="adj"/>
              </a:avLst>
            </a:prstGeom>
            <a:solidFill>
              <a:srgbClr val="F2EEFA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74" name="Google Shape;874;p72"/>
            <p:cNvSpPr/>
            <p:nvPr/>
          </p:nvSpPr>
          <p:spPr>
            <a:xfrm>
              <a:off x="2784772" y="2392250"/>
              <a:ext cx="566100" cy="369600"/>
            </a:xfrm>
            <a:prstGeom prst="roundRect">
              <a:avLst>
                <a:gd fmla="val 16667" name="adj"/>
              </a:avLst>
            </a:prstGeom>
            <a:solidFill>
              <a:srgbClr val="F2EEFA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73"/>
          <p:cNvSpPr/>
          <p:nvPr/>
        </p:nvSpPr>
        <p:spPr>
          <a:xfrm>
            <a:off x="456250" y="1447432"/>
            <a:ext cx="3902700" cy="1146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0" name="Google Shape;880;p73"/>
          <p:cNvSpPr txBox="1"/>
          <p:nvPr>
            <p:ph idx="1" type="body"/>
          </p:nvPr>
        </p:nvSpPr>
        <p:spPr>
          <a:xfrm>
            <a:off x="324000" y="759300"/>
            <a:ext cx="8496000" cy="33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Xisaabta (mathematics), guudmarku (generalising) waa qalab aad u xoog badan.</a:t>
            </a:r>
            <a:r>
              <a:rPr lang="en-GB">
                <a:solidFill>
                  <a:schemeClr val="accent4"/>
                </a:solidFill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881" name="Google Shape;881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Dib-u-habaynta xiriirrada isku-dhafka (additive relationships)</a:t>
            </a:r>
            <a:endParaRPr/>
          </a:p>
        </p:txBody>
      </p:sp>
      <p:sp>
        <p:nvSpPr>
          <p:cNvPr id="882" name="Google Shape;882;p73"/>
          <p:cNvSpPr txBox="1"/>
          <p:nvPr>
            <p:ph idx="1" type="body"/>
          </p:nvPr>
        </p:nvSpPr>
        <p:spPr>
          <a:xfrm>
            <a:off x="857400" y="1502634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>a + b = c</a:t>
            </a:r>
            <a:endParaRPr i="1"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3" name="Google Shape;883;p73"/>
          <p:cNvSpPr txBox="1"/>
          <p:nvPr>
            <p:ph idx="1" type="body"/>
          </p:nvPr>
        </p:nvSpPr>
        <p:spPr>
          <a:xfrm>
            <a:off x="857400" y="2036034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>b + a = c</a:t>
            </a:r>
            <a:endParaRPr i="1"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4" name="Google Shape;884;p73"/>
          <p:cNvSpPr txBox="1"/>
          <p:nvPr>
            <p:ph idx="1" type="body"/>
          </p:nvPr>
        </p:nvSpPr>
        <p:spPr>
          <a:xfrm>
            <a:off x="2656027" y="1502634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>c − b = a</a:t>
            </a:r>
            <a:endParaRPr i="1"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5" name="Google Shape;885;p73"/>
          <p:cNvSpPr txBox="1"/>
          <p:nvPr>
            <p:ph idx="1" type="body"/>
          </p:nvPr>
        </p:nvSpPr>
        <p:spPr>
          <a:xfrm>
            <a:off x="2656027" y="2036034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>c − a = b</a:t>
            </a:r>
            <a:endParaRPr i="1"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6" name="Google Shape;886;p73"/>
          <p:cNvSpPr txBox="1"/>
          <p:nvPr>
            <p:ph idx="1" type="body"/>
          </p:nvPr>
        </p:nvSpPr>
        <p:spPr>
          <a:xfrm>
            <a:off x="321500" y="2858375"/>
            <a:ext cx="8496000" cy="75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a, b, iyo c waxay qaadan karaan qiime kasta, ama nooc kasta, laakiin inta a + b = c, dhammaan dib-u-habayntan (rearrangements) waxay noqon doonaan kuwa run ah.</a:t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887" name="Google Shape;887;p73"/>
          <p:cNvSpPr/>
          <p:nvPr/>
        </p:nvSpPr>
        <p:spPr>
          <a:xfrm>
            <a:off x="4822663" y="1447432"/>
            <a:ext cx="3902700" cy="1146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8" name="Google Shape;888;p73"/>
          <p:cNvSpPr txBox="1"/>
          <p:nvPr>
            <p:ph idx="1" type="body"/>
          </p:nvPr>
        </p:nvSpPr>
        <p:spPr>
          <a:xfrm>
            <a:off x="5082933" y="1502625"/>
            <a:ext cx="14991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 + 7 = 31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9" name="Google Shape;889;p73"/>
          <p:cNvSpPr txBox="1"/>
          <p:nvPr>
            <p:ph idx="1" type="body"/>
          </p:nvPr>
        </p:nvSpPr>
        <p:spPr>
          <a:xfrm>
            <a:off x="5082933" y="2036025"/>
            <a:ext cx="14991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7</a:t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 = 31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0" name="Google Shape;890;p73"/>
          <p:cNvSpPr txBox="1"/>
          <p:nvPr>
            <p:ph idx="1" type="body"/>
          </p:nvPr>
        </p:nvSpPr>
        <p:spPr>
          <a:xfrm>
            <a:off x="6946252" y="1502625"/>
            <a:ext cx="1594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31</a:t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 − 7 = </a:t>
            </a: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i="1"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1" name="Google Shape;891;p73"/>
          <p:cNvSpPr txBox="1"/>
          <p:nvPr>
            <p:ph idx="1" type="body"/>
          </p:nvPr>
        </p:nvSpPr>
        <p:spPr>
          <a:xfrm>
            <a:off x="6946252" y="2036025"/>
            <a:ext cx="1594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31</a:t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 = 7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2" name="Google Shape;892;p73"/>
          <p:cNvSpPr txBox="1"/>
          <p:nvPr>
            <p:ph idx="1" type="body"/>
          </p:nvPr>
        </p:nvSpPr>
        <p:spPr>
          <a:xfrm>
            <a:off x="321500" y="2858375"/>
            <a:ext cx="8496000" cy="75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a, b, iyo c waxay qaadan karaan qiime kasta, ama nooc kasta, laakiin inta a + b = c, dhammaan dib-u-habayntan (rearrangements) waxay noqon doonaan kuwa run ah.</a:t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grpSp>
        <p:nvGrpSpPr>
          <p:cNvPr id="893" name="Google Shape;893;p73"/>
          <p:cNvGrpSpPr/>
          <p:nvPr/>
        </p:nvGrpSpPr>
        <p:grpSpPr>
          <a:xfrm>
            <a:off x="6967774" y="1551368"/>
            <a:ext cx="1490500" cy="335116"/>
            <a:chOff x="6875720" y="2057407"/>
            <a:chExt cx="1490500" cy="335116"/>
          </a:xfrm>
        </p:grpSpPr>
        <p:grpSp>
          <p:nvGrpSpPr>
            <p:cNvPr id="894" name="Google Shape;894;p73"/>
            <p:cNvGrpSpPr/>
            <p:nvPr/>
          </p:nvGrpSpPr>
          <p:grpSpPr>
            <a:xfrm>
              <a:off x="6875720" y="2057407"/>
              <a:ext cx="929729" cy="335116"/>
              <a:chOff x="351641" y="2392250"/>
              <a:chExt cx="1124219" cy="369600"/>
            </a:xfrm>
          </p:grpSpPr>
          <p:sp>
            <p:nvSpPr>
              <p:cNvPr id="895" name="Google Shape;895;p73"/>
              <p:cNvSpPr/>
              <p:nvPr/>
            </p:nvSpPr>
            <p:spPr>
              <a:xfrm>
                <a:off x="351641" y="2392250"/>
                <a:ext cx="317400" cy="3696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38100">
                <a:solidFill>
                  <a:schemeClr val="accent4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96" name="Google Shape;896;p73"/>
              <p:cNvSpPr/>
              <p:nvPr/>
            </p:nvSpPr>
            <p:spPr>
              <a:xfrm>
                <a:off x="1158460" y="2392250"/>
                <a:ext cx="317400" cy="3696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38100">
                <a:solidFill>
                  <a:schemeClr val="accent4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897" name="Google Shape;897;p73"/>
            <p:cNvSpPr/>
            <p:nvPr/>
          </p:nvSpPr>
          <p:spPr>
            <a:xfrm>
              <a:off x="8103720" y="2057407"/>
              <a:ext cx="262500" cy="3351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98" name="Google Shape;898;p73"/>
          <p:cNvGrpSpPr/>
          <p:nvPr/>
        </p:nvGrpSpPr>
        <p:grpSpPr>
          <a:xfrm>
            <a:off x="6967774" y="2096274"/>
            <a:ext cx="1490500" cy="335116"/>
            <a:chOff x="6875720" y="2057407"/>
            <a:chExt cx="1490500" cy="335116"/>
          </a:xfrm>
        </p:grpSpPr>
        <p:grpSp>
          <p:nvGrpSpPr>
            <p:cNvPr id="899" name="Google Shape;899;p73"/>
            <p:cNvGrpSpPr/>
            <p:nvPr/>
          </p:nvGrpSpPr>
          <p:grpSpPr>
            <a:xfrm>
              <a:off x="6875720" y="2057407"/>
              <a:ext cx="929729" cy="335116"/>
              <a:chOff x="351641" y="2392250"/>
              <a:chExt cx="1124219" cy="369600"/>
            </a:xfrm>
          </p:grpSpPr>
          <p:sp>
            <p:nvSpPr>
              <p:cNvPr id="900" name="Google Shape;900;p73"/>
              <p:cNvSpPr/>
              <p:nvPr/>
            </p:nvSpPr>
            <p:spPr>
              <a:xfrm>
                <a:off x="351641" y="2392250"/>
                <a:ext cx="317400" cy="3696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38100">
                <a:solidFill>
                  <a:schemeClr val="accent4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01" name="Google Shape;901;p73"/>
              <p:cNvSpPr/>
              <p:nvPr/>
            </p:nvSpPr>
            <p:spPr>
              <a:xfrm>
                <a:off x="1158460" y="2392250"/>
                <a:ext cx="317400" cy="3696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38100">
                <a:solidFill>
                  <a:schemeClr val="accent4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902" name="Google Shape;902;p73"/>
            <p:cNvSpPr/>
            <p:nvPr/>
          </p:nvSpPr>
          <p:spPr>
            <a:xfrm>
              <a:off x="8103720" y="2057407"/>
              <a:ext cx="262500" cy="3351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03" name="Google Shape;903;p73"/>
          <p:cNvGrpSpPr/>
          <p:nvPr/>
        </p:nvGrpSpPr>
        <p:grpSpPr>
          <a:xfrm>
            <a:off x="4998081" y="2096274"/>
            <a:ext cx="1467487" cy="335116"/>
            <a:chOff x="6898734" y="2057407"/>
            <a:chExt cx="1467487" cy="335116"/>
          </a:xfrm>
        </p:grpSpPr>
        <p:grpSp>
          <p:nvGrpSpPr>
            <p:cNvPr id="904" name="Google Shape;904;p73"/>
            <p:cNvGrpSpPr/>
            <p:nvPr/>
          </p:nvGrpSpPr>
          <p:grpSpPr>
            <a:xfrm>
              <a:off x="6898734" y="2057407"/>
              <a:ext cx="860689" cy="335116"/>
              <a:chOff x="379468" y="2392250"/>
              <a:chExt cx="1040737" cy="369600"/>
            </a:xfrm>
          </p:grpSpPr>
          <p:sp>
            <p:nvSpPr>
              <p:cNvPr id="905" name="Google Shape;905;p73"/>
              <p:cNvSpPr/>
              <p:nvPr/>
            </p:nvSpPr>
            <p:spPr>
              <a:xfrm>
                <a:off x="379468" y="2392250"/>
                <a:ext cx="317400" cy="3696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38100">
                <a:solidFill>
                  <a:schemeClr val="accent4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06" name="Google Shape;906;p73"/>
              <p:cNvSpPr/>
              <p:nvPr/>
            </p:nvSpPr>
            <p:spPr>
              <a:xfrm>
                <a:off x="1102805" y="2392250"/>
                <a:ext cx="317400" cy="369600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38100">
                <a:solidFill>
                  <a:schemeClr val="accent4"/>
                </a:solidFill>
                <a:prstDash val="dash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907" name="Google Shape;907;p73"/>
            <p:cNvSpPr/>
            <p:nvPr/>
          </p:nvSpPr>
          <p:spPr>
            <a:xfrm>
              <a:off x="8103720" y="2057407"/>
              <a:ext cx="262500" cy="3351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08" name="Google Shape;908;p73"/>
          <p:cNvSpPr txBox="1"/>
          <p:nvPr>
            <p:ph idx="1" type="body"/>
          </p:nvPr>
        </p:nvSpPr>
        <p:spPr>
          <a:xfrm>
            <a:off x="321500" y="3925175"/>
            <a:ext cx="84960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Sidee buu u ekaan doonaa qoyskan dib-u-habaynta (rearrangements)?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74"/>
          <p:cNvSpPr/>
          <p:nvPr/>
        </p:nvSpPr>
        <p:spPr>
          <a:xfrm>
            <a:off x="456250" y="1447432"/>
            <a:ext cx="3902700" cy="1146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4" name="Google Shape;914;p74"/>
          <p:cNvSpPr txBox="1"/>
          <p:nvPr>
            <p:ph idx="1" type="body"/>
          </p:nvPr>
        </p:nvSpPr>
        <p:spPr>
          <a:xfrm>
            <a:off x="324000" y="759300"/>
            <a:ext cx="8496000" cy="33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Xisaabta (mathematics), guudmarku (generalising) waa qalab aad u xoog badan.</a:t>
            </a:r>
            <a:r>
              <a:rPr lang="en-GB">
                <a:solidFill>
                  <a:schemeClr val="accent4"/>
                </a:solidFill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15" name="Google Shape;915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Dib-u-habaynta xiriirrada isku-dhafka (additive relationships)</a:t>
            </a:r>
            <a:endParaRPr/>
          </a:p>
        </p:txBody>
      </p:sp>
      <p:sp>
        <p:nvSpPr>
          <p:cNvPr id="916" name="Google Shape;916;p74"/>
          <p:cNvSpPr txBox="1"/>
          <p:nvPr>
            <p:ph idx="1" type="body"/>
          </p:nvPr>
        </p:nvSpPr>
        <p:spPr>
          <a:xfrm>
            <a:off x="857400" y="1502634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>a + b = c</a:t>
            </a:r>
            <a:endParaRPr i="1"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7" name="Google Shape;917;p74"/>
          <p:cNvSpPr txBox="1"/>
          <p:nvPr>
            <p:ph idx="1" type="body"/>
          </p:nvPr>
        </p:nvSpPr>
        <p:spPr>
          <a:xfrm>
            <a:off x="857400" y="2036034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>b + a = c</a:t>
            </a:r>
            <a:endParaRPr i="1"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8" name="Google Shape;918;p74"/>
          <p:cNvSpPr txBox="1"/>
          <p:nvPr>
            <p:ph idx="1" type="body"/>
          </p:nvPr>
        </p:nvSpPr>
        <p:spPr>
          <a:xfrm>
            <a:off x="2656027" y="1502634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>c − b = a</a:t>
            </a:r>
            <a:endParaRPr i="1"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9" name="Google Shape;919;p74"/>
          <p:cNvSpPr txBox="1"/>
          <p:nvPr>
            <p:ph idx="1" type="body"/>
          </p:nvPr>
        </p:nvSpPr>
        <p:spPr>
          <a:xfrm>
            <a:off x="2656027" y="2036034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>c − a = b</a:t>
            </a:r>
            <a:endParaRPr i="1"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0" name="Google Shape;920;p74"/>
          <p:cNvSpPr txBox="1"/>
          <p:nvPr>
            <p:ph idx="1" type="body"/>
          </p:nvPr>
        </p:nvSpPr>
        <p:spPr>
          <a:xfrm>
            <a:off x="321500" y="2858375"/>
            <a:ext cx="8496000" cy="75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a, b, iyo c waxay qaadan karaan qiime kasta, ama nooc kasta, laakiin inta a + b = c, dhammaan dib-u-habayntan (rearrangements) waxay noqon doonaan kuwa run ah.</a:t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921" name="Google Shape;921;p74"/>
          <p:cNvSpPr/>
          <p:nvPr/>
        </p:nvSpPr>
        <p:spPr>
          <a:xfrm>
            <a:off x="4822663" y="1447432"/>
            <a:ext cx="3902700" cy="1146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2" name="Google Shape;922;p74"/>
          <p:cNvSpPr txBox="1"/>
          <p:nvPr>
            <p:ph idx="1" type="body"/>
          </p:nvPr>
        </p:nvSpPr>
        <p:spPr>
          <a:xfrm>
            <a:off x="5082933" y="1502625"/>
            <a:ext cx="14991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 + 7 = 31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3" name="Google Shape;923;p74"/>
          <p:cNvSpPr txBox="1"/>
          <p:nvPr>
            <p:ph idx="1" type="body"/>
          </p:nvPr>
        </p:nvSpPr>
        <p:spPr>
          <a:xfrm>
            <a:off x="5082933" y="2036025"/>
            <a:ext cx="14991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7 + </a:t>
            </a: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 = 31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4" name="Google Shape;924;p74"/>
          <p:cNvSpPr txBox="1"/>
          <p:nvPr>
            <p:ph idx="1" type="body"/>
          </p:nvPr>
        </p:nvSpPr>
        <p:spPr>
          <a:xfrm>
            <a:off x="6946252" y="1502625"/>
            <a:ext cx="1594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31 − 7 = </a:t>
            </a: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i="1"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5" name="Google Shape;925;p74"/>
          <p:cNvSpPr txBox="1"/>
          <p:nvPr>
            <p:ph idx="1" type="body"/>
          </p:nvPr>
        </p:nvSpPr>
        <p:spPr>
          <a:xfrm>
            <a:off x="6946252" y="2036025"/>
            <a:ext cx="1594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31 − </a:t>
            </a: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 = 7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6" name="Google Shape;926;p74"/>
          <p:cNvSpPr txBox="1"/>
          <p:nvPr>
            <p:ph idx="1" type="body"/>
          </p:nvPr>
        </p:nvSpPr>
        <p:spPr>
          <a:xfrm>
            <a:off x="321500" y="2858375"/>
            <a:ext cx="8496000" cy="75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a, b, iyo c waxay qaadan karaan qiime kasta, ama nooc kasta, laakiin inta a + b = c, dhammaan dib-u-habayntan (rearrangements) waxay noqon doonaan kuwa run ah.</a:t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927" name="Google Shape;927;p74"/>
          <p:cNvSpPr txBox="1"/>
          <p:nvPr>
            <p:ph idx="1" type="body"/>
          </p:nvPr>
        </p:nvSpPr>
        <p:spPr>
          <a:xfrm>
            <a:off x="321500" y="3772775"/>
            <a:ext cx="84960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Tani waa xirfad aad waxtar u leh, sababtoo ah dib-u-habayntan (rearrangement) waxay na siinaysaa milanka (solution) isla'egtan (equation).</a:t>
            </a:r>
            <a:endParaRPr/>
          </a:p>
        </p:txBody>
      </p:sp>
      <p:sp>
        <p:nvSpPr>
          <p:cNvPr id="928" name="Google Shape;928;p74"/>
          <p:cNvSpPr/>
          <p:nvPr/>
        </p:nvSpPr>
        <p:spPr>
          <a:xfrm>
            <a:off x="6774937" y="1431440"/>
            <a:ext cx="1881300" cy="6135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75"/>
          <p:cNvSpPr txBox="1"/>
          <p:nvPr/>
        </p:nvSpPr>
        <p:spPr>
          <a:xfrm>
            <a:off x="716560" y="3026648"/>
            <a:ext cx="21015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?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4" name="Google Shape;934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Dib-u-habaynta xiriirrada isku-dhafka (additive relationships)</a:t>
            </a:r>
            <a:endParaRPr/>
          </a:p>
        </p:txBody>
      </p:sp>
      <p:sp>
        <p:nvSpPr>
          <p:cNvPr id="935" name="Google Shape;935;p75"/>
          <p:cNvSpPr txBox="1"/>
          <p:nvPr>
            <p:ph idx="1" type="body"/>
          </p:nvPr>
        </p:nvSpPr>
        <p:spPr>
          <a:xfrm>
            <a:off x="324000" y="759300"/>
            <a:ext cx="753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Muhiim ma aha sida uu u adag yahay qaabka ereyada (terms). Weli waannu dib-u-habayn (rearrange) karnaa isla'egta (equation).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6" name="Google Shape;936;p75"/>
          <p:cNvSpPr txBox="1"/>
          <p:nvPr/>
        </p:nvSpPr>
        <p:spPr>
          <a:xfrm>
            <a:off x="716560" y="3026648"/>
            <a:ext cx="21015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13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7" name="Google Shape;937;p75"/>
          <p:cNvSpPr txBox="1"/>
          <p:nvPr/>
        </p:nvSpPr>
        <p:spPr>
          <a:xfrm>
            <a:off x="716560" y="3437823"/>
            <a:ext cx="30837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63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8" name="Google Shape;938;p75"/>
          <p:cNvSpPr txBox="1"/>
          <p:nvPr/>
        </p:nvSpPr>
        <p:spPr>
          <a:xfrm>
            <a:off x="2815638" y="3022298"/>
            <a:ext cx="9846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9" name="Google Shape;939;p75"/>
          <p:cNvSpPr txBox="1"/>
          <p:nvPr>
            <p:ph idx="1" type="body"/>
          </p:nvPr>
        </p:nvSpPr>
        <p:spPr>
          <a:xfrm>
            <a:off x="324000" y="1641101"/>
            <a:ext cx="1807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13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63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0" name="Google Shape;940;p75"/>
          <p:cNvSpPr txBox="1"/>
          <p:nvPr>
            <p:ph idx="1" type="body"/>
          </p:nvPr>
        </p:nvSpPr>
        <p:spPr>
          <a:xfrm>
            <a:off x="324000" y="2216181"/>
            <a:ext cx="1807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+ 13 = 63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1" name="Google Shape;941;p75"/>
          <p:cNvSpPr txBox="1"/>
          <p:nvPr>
            <p:ph idx="1" type="body"/>
          </p:nvPr>
        </p:nvSpPr>
        <p:spPr>
          <a:xfrm>
            <a:off x="2884624" y="1641101"/>
            <a:ext cx="1807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63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2" name="Google Shape;942;p75"/>
          <p:cNvSpPr txBox="1"/>
          <p:nvPr>
            <p:ph idx="1" type="body"/>
          </p:nvPr>
        </p:nvSpPr>
        <p:spPr>
          <a:xfrm>
            <a:off x="2884624" y="2216181"/>
            <a:ext cx="1807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63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− 13 =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943" name="Google Shape;943;p75"/>
          <p:cNvGrpSpPr/>
          <p:nvPr/>
        </p:nvGrpSpPr>
        <p:grpSpPr>
          <a:xfrm>
            <a:off x="342376" y="2207443"/>
            <a:ext cx="1755164" cy="369609"/>
            <a:chOff x="332479" y="2392241"/>
            <a:chExt cx="1718896" cy="369609"/>
          </a:xfrm>
        </p:grpSpPr>
        <p:sp>
          <p:nvSpPr>
            <p:cNvPr id="944" name="Google Shape;944;p75"/>
            <p:cNvSpPr/>
            <p:nvPr/>
          </p:nvSpPr>
          <p:spPr>
            <a:xfrm>
              <a:off x="332479" y="2392241"/>
              <a:ext cx="3735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5" name="Google Shape;945;p75"/>
            <p:cNvSpPr/>
            <p:nvPr/>
          </p:nvSpPr>
          <p:spPr>
            <a:xfrm>
              <a:off x="977581" y="2392250"/>
              <a:ext cx="317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6" name="Google Shape;946;p75"/>
            <p:cNvSpPr/>
            <p:nvPr/>
          </p:nvSpPr>
          <p:spPr>
            <a:xfrm>
              <a:off x="1622675" y="2392243"/>
              <a:ext cx="4287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47" name="Google Shape;947;p75"/>
          <p:cNvGrpSpPr/>
          <p:nvPr/>
        </p:nvGrpSpPr>
        <p:grpSpPr>
          <a:xfrm>
            <a:off x="311643" y="1632365"/>
            <a:ext cx="1786037" cy="369607"/>
            <a:chOff x="3655097" y="1858843"/>
            <a:chExt cx="1749130" cy="369607"/>
          </a:xfrm>
        </p:grpSpPr>
        <p:sp>
          <p:nvSpPr>
            <p:cNvPr id="948" name="Google Shape;948;p75"/>
            <p:cNvSpPr/>
            <p:nvPr/>
          </p:nvSpPr>
          <p:spPr>
            <a:xfrm>
              <a:off x="3655097" y="1858850"/>
              <a:ext cx="317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9" name="Google Shape;949;p75"/>
            <p:cNvSpPr/>
            <p:nvPr/>
          </p:nvSpPr>
          <p:spPr>
            <a:xfrm>
              <a:off x="4290620" y="1858846"/>
              <a:ext cx="3723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0" name="Google Shape;950;p75"/>
            <p:cNvSpPr/>
            <p:nvPr/>
          </p:nvSpPr>
          <p:spPr>
            <a:xfrm>
              <a:off x="4968328" y="1858843"/>
              <a:ext cx="4359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51" name="Google Shape;951;p75"/>
          <p:cNvGrpSpPr/>
          <p:nvPr/>
        </p:nvGrpSpPr>
        <p:grpSpPr>
          <a:xfrm>
            <a:off x="2863169" y="2207443"/>
            <a:ext cx="1708829" cy="369602"/>
            <a:chOff x="2801182" y="2392241"/>
            <a:chExt cx="1673518" cy="369602"/>
          </a:xfrm>
        </p:grpSpPr>
        <p:sp>
          <p:nvSpPr>
            <p:cNvPr id="952" name="Google Shape;952;p75"/>
            <p:cNvSpPr/>
            <p:nvPr/>
          </p:nvSpPr>
          <p:spPr>
            <a:xfrm>
              <a:off x="3414767" y="2392241"/>
              <a:ext cx="3525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3" name="Google Shape;953;p75"/>
            <p:cNvSpPr/>
            <p:nvPr/>
          </p:nvSpPr>
          <p:spPr>
            <a:xfrm>
              <a:off x="4067300" y="2392241"/>
              <a:ext cx="407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4" name="Google Shape;954;p75"/>
            <p:cNvSpPr/>
            <p:nvPr/>
          </p:nvSpPr>
          <p:spPr>
            <a:xfrm>
              <a:off x="2801182" y="2392243"/>
              <a:ext cx="3930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76"/>
          <p:cNvSpPr txBox="1"/>
          <p:nvPr/>
        </p:nvSpPr>
        <p:spPr>
          <a:xfrm>
            <a:off x="4713476" y="1708225"/>
            <a:ext cx="15432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g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0" name="Google Shape;960;p7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Dib-u-habaynta xiriirrada isku-dhafka (additive relationships)</a:t>
            </a:r>
            <a:endParaRPr/>
          </a:p>
        </p:txBody>
      </p:sp>
      <p:sp>
        <p:nvSpPr>
          <p:cNvPr id="961" name="Google Shape;961;p76"/>
          <p:cNvSpPr txBox="1"/>
          <p:nvPr/>
        </p:nvSpPr>
        <p:spPr>
          <a:xfrm>
            <a:off x="4713480" y="2119410"/>
            <a:ext cx="30837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endParaRPr i="1"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2" name="Google Shape;962;p76"/>
          <p:cNvSpPr txBox="1"/>
          <p:nvPr/>
        </p:nvSpPr>
        <p:spPr>
          <a:xfrm>
            <a:off x="6253945" y="1703875"/>
            <a:ext cx="15432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f 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3" name="Google Shape;963;p76"/>
          <p:cNvSpPr txBox="1"/>
          <p:nvPr>
            <p:ph idx="3" type="subTitle"/>
          </p:nvPr>
        </p:nvSpPr>
        <p:spPr>
          <a:xfrm>
            <a:off x="2651112" y="3874770"/>
            <a:ext cx="17373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 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g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4" name="Google Shape;964;p76"/>
          <p:cNvSpPr txBox="1"/>
          <p:nvPr>
            <p:ph idx="4" type="subTitle"/>
          </p:nvPr>
        </p:nvSpPr>
        <p:spPr>
          <a:xfrm>
            <a:off x="4644444" y="3874770"/>
            <a:ext cx="17277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g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5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 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5" name="Google Shape;965;p76"/>
          <p:cNvSpPr txBox="1"/>
          <p:nvPr>
            <p:ph type="title"/>
          </p:nvPr>
        </p:nvSpPr>
        <p:spPr>
          <a:xfrm>
            <a:off x="324000" y="748800"/>
            <a:ext cx="8179200" cy="7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Kuwani kee baa ah dib-u-habayn (rearrangements) sax ah oo isla'egtan (equation) ah? 2e − 5f 3 = g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i="1"/>
          </a:p>
        </p:txBody>
      </p:sp>
      <p:sp>
        <p:nvSpPr>
          <p:cNvPr id="966" name="Google Shape;966;p76"/>
          <p:cNvSpPr txBox="1"/>
          <p:nvPr>
            <p:ph idx="3" type="subTitle"/>
          </p:nvPr>
        </p:nvSpPr>
        <p:spPr>
          <a:xfrm>
            <a:off x="411480" y="3874770"/>
            <a:ext cx="1983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g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+ 5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 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67" name="Google Shape;967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2754" y="1671916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6727" y="3325302"/>
            <a:ext cx="396000" cy="41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9" name="Google Shape;969;p76"/>
          <p:cNvCxnSpPr/>
          <p:nvPr/>
        </p:nvCxnSpPr>
        <p:spPr>
          <a:xfrm flipH="1">
            <a:off x="4731487" y="2671437"/>
            <a:ext cx="3057000" cy="3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70" name="Google Shape;970;p76"/>
          <p:cNvCxnSpPr/>
          <p:nvPr/>
        </p:nvCxnSpPr>
        <p:spPr>
          <a:xfrm>
            <a:off x="4731487" y="1562957"/>
            <a:ext cx="1511400" cy="75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pic>
        <p:nvPicPr>
          <p:cNvPr id="971" name="Google Shape;971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1833" y="2480912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972" name="Google Shape;972;p76"/>
          <p:cNvSpPr txBox="1"/>
          <p:nvPr>
            <p:ph idx="3" type="subTitle"/>
          </p:nvPr>
        </p:nvSpPr>
        <p:spPr>
          <a:xfrm>
            <a:off x="6628176" y="3874770"/>
            <a:ext cx="17373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g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 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73" name="Google Shape;973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1833" y="4092619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TextBox 973"/>
          <p:cNvSpPr txBox="1"/>
          <p:nvPr/>
        </p:nvSpPr>
        <p:spPr>
          <a:xfrm>
            <a:off x="411480" y="360045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77"/>
          <p:cNvSpPr txBox="1"/>
          <p:nvPr>
            <p:ph idx="1" type="body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1) Qor qoyska dib-u-habaynta (rearrangements) ee isla'egyada (equations) hoose. Sawir qaab bari (bar model) haddii loo baahdo.</a:t>
            </a:r>
            <a:endParaRPr/>
          </a:p>
        </p:txBody>
      </p:sp>
      <p:sp>
        <p:nvSpPr>
          <p:cNvPr id="979" name="Google Shape;979;p7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Dib-u-habaynta xiriirrada isku-dhafka (additive relationships)</a:t>
            </a:r>
            <a:endParaRPr/>
          </a:p>
        </p:txBody>
      </p:sp>
      <p:sp>
        <p:nvSpPr>
          <p:cNvPr id="980" name="Google Shape;980;p77"/>
          <p:cNvSpPr/>
          <p:nvPr/>
        </p:nvSpPr>
        <p:spPr>
          <a:xfrm>
            <a:off x="569775" y="1805418"/>
            <a:ext cx="3902700" cy="9741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1" name="Google Shape;981;p77"/>
          <p:cNvSpPr txBox="1"/>
          <p:nvPr>
            <p:ph idx="4294967295" type="body"/>
          </p:nvPr>
        </p:nvSpPr>
        <p:spPr>
          <a:xfrm>
            <a:off x="705000" y="1872133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58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+ 76 = 134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2" name="Google Shape;982;p77"/>
          <p:cNvSpPr txBox="1"/>
          <p:nvPr>
            <p:ph idx="4294967295" type="body"/>
          </p:nvPr>
        </p:nvSpPr>
        <p:spPr>
          <a:xfrm>
            <a:off x="705000" y="2329332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76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+ 58 = 134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3" name="Google Shape;983;p77"/>
          <p:cNvSpPr txBox="1"/>
          <p:nvPr>
            <p:ph idx="4294967295" type="body"/>
          </p:nvPr>
        </p:nvSpPr>
        <p:spPr>
          <a:xfrm>
            <a:off x="2713058" y="1872133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134 − 76 = 58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4" name="Google Shape;984;p77"/>
          <p:cNvSpPr txBox="1"/>
          <p:nvPr>
            <p:ph idx="4294967295" type="body"/>
          </p:nvPr>
        </p:nvSpPr>
        <p:spPr>
          <a:xfrm>
            <a:off x="2713058" y="2329332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134 − 58 = 76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5" name="Google Shape;985;p77"/>
          <p:cNvSpPr/>
          <p:nvPr/>
        </p:nvSpPr>
        <p:spPr>
          <a:xfrm>
            <a:off x="569775" y="3405618"/>
            <a:ext cx="3902700" cy="9741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6" name="Google Shape;986;p77"/>
          <p:cNvSpPr txBox="1"/>
          <p:nvPr>
            <p:ph idx="4294967295" type="body"/>
          </p:nvPr>
        </p:nvSpPr>
        <p:spPr>
          <a:xfrm>
            <a:off x="705000" y="3472333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+ 3 =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7" name="Google Shape;987;p77"/>
          <p:cNvSpPr txBox="1"/>
          <p:nvPr>
            <p:ph idx="4294967295" type="body"/>
          </p:nvPr>
        </p:nvSpPr>
        <p:spPr>
          <a:xfrm>
            <a:off x="705000" y="3929532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8" name="Google Shape;988;p77"/>
          <p:cNvSpPr txBox="1"/>
          <p:nvPr>
            <p:ph idx="4294967295" type="body"/>
          </p:nvPr>
        </p:nvSpPr>
        <p:spPr>
          <a:xfrm>
            <a:off x="2713058" y="3472333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− 3 =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9" name="Google Shape;989;p77"/>
          <p:cNvSpPr txBox="1"/>
          <p:nvPr>
            <p:ph idx="4294967295" type="body"/>
          </p:nvPr>
        </p:nvSpPr>
        <p:spPr>
          <a:xfrm>
            <a:off x="2713058" y="3929532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3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0" name="Google Shape;990;p77"/>
          <p:cNvSpPr/>
          <p:nvPr/>
        </p:nvSpPr>
        <p:spPr>
          <a:xfrm>
            <a:off x="4836975" y="1805418"/>
            <a:ext cx="3902700" cy="9741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1" name="Google Shape;991;p77"/>
          <p:cNvSpPr txBox="1"/>
          <p:nvPr>
            <p:ph idx="4294967295" type="body"/>
          </p:nvPr>
        </p:nvSpPr>
        <p:spPr>
          <a:xfrm>
            <a:off x="4972200" y="1872133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11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19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2" name="Google Shape;992;p77"/>
          <p:cNvSpPr txBox="1"/>
          <p:nvPr>
            <p:ph idx="4294967295" type="body"/>
          </p:nvPr>
        </p:nvSpPr>
        <p:spPr>
          <a:xfrm>
            <a:off x="4972200" y="2329332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+ 11 = 19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3" name="Google Shape;993;p77"/>
          <p:cNvSpPr txBox="1"/>
          <p:nvPr>
            <p:ph idx="4294967295" type="body"/>
          </p:nvPr>
        </p:nvSpPr>
        <p:spPr>
          <a:xfrm>
            <a:off x="6980258" y="1872133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19 −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11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4" name="Google Shape;994;p77"/>
          <p:cNvSpPr txBox="1"/>
          <p:nvPr>
            <p:ph idx="4294967295" type="body"/>
          </p:nvPr>
        </p:nvSpPr>
        <p:spPr>
          <a:xfrm>
            <a:off x="6980258" y="2329332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19 − 11 =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5" name="Google Shape;995;p77"/>
          <p:cNvSpPr/>
          <p:nvPr/>
        </p:nvSpPr>
        <p:spPr>
          <a:xfrm>
            <a:off x="4836975" y="3405618"/>
            <a:ext cx="3902700" cy="9741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6" name="Google Shape;996;p77"/>
          <p:cNvSpPr txBox="1"/>
          <p:nvPr>
            <p:ph idx="4294967295" type="body"/>
          </p:nvPr>
        </p:nvSpPr>
        <p:spPr>
          <a:xfrm>
            <a:off x="4972200" y="3472333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lang="en-GB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100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7" name="Google Shape;997;p77"/>
          <p:cNvSpPr txBox="1"/>
          <p:nvPr>
            <p:ph idx="4294967295" type="body"/>
          </p:nvPr>
        </p:nvSpPr>
        <p:spPr>
          <a:xfrm>
            <a:off x="4972200" y="3929532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lang="en-GB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100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8" name="Google Shape;998;p77"/>
          <p:cNvSpPr txBox="1"/>
          <p:nvPr>
            <p:ph idx="4294967295" type="body"/>
          </p:nvPr>
        </p:nvSpPr>
        <p:spPr>
          <a:xfrm>
            <a:off x="6980258" y="3472333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100 −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lang="en-GB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9" name="Google Shape;999;p77"/>
          <p:cNvSpPr txBox="1"/>
          <p:nvPr>
            <p:ph idx="4294967295" type="body"/>
          </p:nvPr>
        </p:nvSpPr>
        <p:spPr>
          <a:xfrm>
            <a:off x="6980258" y="3929532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100 −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lang="en-GB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0" name="Google Shape;1000;p77"/>
          <p:cNvSpPr txBox="1"/>
          <p:nvPr>
            <p:ph idx="1" type="body"/>
          </p:nvPr>
        </p:nvSpPr>
        <p:spPr>
          <a:xfrm>
            <a:off x="324000" y="14451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</a:t>
            </a:r>
            <a:r>
              <a:rPr lang="en-GB">
                <a:latin typeface="Lexend"/>
              </a:rPr>
              <a:t>)</a:t>
            </a:r>
            <a:endParaRPr/>
          </a:p>
        </p:txBody>
      </p:sp>
      <p:sp>
        <p:nvSpPr>
          <p:cNvPr id="1001" name="Google Shape;1001;p77"/>
          <p:cNvSpPr txBox="1"/>
          <p:nvPr>
            <p:ph idx="1" type="body"/>
          </p:nvPr>
        </p:nvSpPr>
        <p:spPr>
          <a:xfrm>
            <a:off x="324000" y="30453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</a:t>
            </a:r>
            <a:r>
              <a:rPr lang="en-GB">
                <a:latin typeface="Lexend"/>
              </a:rPr>
              <a:t>)</a:t>
            </a:r>
            <a:endParaRPr/>
          </a:p>
        </p:txBody>
      </p:sp>
      <p:sp>
        <p:nvSpPr>
          <p:cNvPr id="1002" name="Google Shape;1002;p77"/>
          <p:cNvSpPr txBox="1"/>
          <p:nvPr>
            <p:ph idx="1" type="body"/>
          </p:nvPr>
        </p:nvSpPr>
        <p:spPr>
          <a:xfrm>
            <a:off x="4579693" y="14451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</a:t>
            </a:r>
            <a:r>
              <a:rPr lang="en-GB">
                <a:latin typeface="Lexend"/>
              </a:rPr>
              <a:t>)</a:t>
            </a:r>
            <a:endParaRPr/>
          </a:p>
        </p:txBody>
      </p:sp>
      <p:sp>
        <p:nvSpPr>
          <p:cNvPr id="1003" name="Google Shape;1003;p77"/>
          <p:cNvSpPr txBox="1"/>
          <p:nvPr>
            <p:ph idx="1" type="body"/>
          </p:nvPr>
        </p:nvSpPr>
        <p:spPr>
          <a:xfrm>
            <a:off x="4579693" y="30453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</a:t>
            </a:r>
            <a:r>
              <a:rPr lang="en-GB">
                <a:latin typeface="Lexend"/>
              </a:rPr>
              <a:t>)</a:t>
            </a:r>
            <a:endParaRPr/>
          </a:p>
        </p:txBody>
      </p:sp>
      <p:grpSp>
        <p:nvGrpSpPr>
          <p:cNvPr id="1004" name="Google Shape;1004;p77"/>
          <p:cNvGrpSpPr/>
          <p:nvPr/>
        </p:nvGrpSpPr>
        <p:grpSpPr>
          <a:xfrm>
            <a:off x="2733782" y="1879625"/>
            <a:ext cx="1601215" cy="369606"/>
            <a:chOff x="2733782" y="1879625"/>
            <a:chExt cx="1601215" cy="369606"/>
          </a:xfrm>
        </p:grpSpPr>
        <p:sp>
          <p:nvSpPr>
            <p:cNvPr id="1005" name="Google Shape;1005;p77"/>
            <p:cNvSpPr/>
            <p:nvPr/>
          </p:nvSpPr>
          <p:spPr>
            <a:xfrm>
              <a:off x="2733782" y="1879631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6" name="Google Shape;1006;p77"/>
            <p:cNvSpPr/>
            <p:nvPr/>
          </p:nvSpPr>
          <p:spPr>
            <a:xfrm>
              <a:off x="3425011" y="1879625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7" name="Google Shape;1007;p77"/>
            <p:cNvSpPr/>
            <p:nvPr/>
          </p:nvSpPr>
          <p:spPr>
            <a:xfrm>
              <a:off x="4011597" y="1879625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08" name="Google Shape;1008;p77"/>
          <p:cNvGrpSpPr/>
          <p:nvPr/>
        </p:nvGrpSpPr>
        <p:grpSpPr>
          <a:xfrm>
            <a:off x="2733782" y="2336825"/>
            <a:ext cx="1601215" cy="369606"/>
            <a:chOff x="2733782" y="2336825"/>
            <a:chExt cx="1601215" cy="369606"/>
          </a:xfrm>
        </p:grpSpPr>
        <p:sp>
          <p:nvSpPr>
            <p:cNvPr id="1009" name="Google Shape;1009;p77"/>
            <p:cNvSpPr/>
            <p:nvPr/>
          </p:nvSpPr>
          <p:spPr>
            <a:xfrm>
              <a:off x="2733782" y="2336831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0" name="Google Shape;1010;p77"/>
            <p:cNvSpPr/>
            <p:nvPr/>
          </p:nvSpPr>
          <p:spPr>
            <a:xfrm>
              <a:off x="3425011" y="2336825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1" name="Google Shape;1011;p77"/>
            <p:cNvSpPr/>
            <p:nvPr/>
          </p:nvSpPr>
          <p:spPr>
            <a:xfrm>
              <a:off x="4011597" y="2336825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12" name="Google Shape;1012;p77"/>
          <p:cNvGrpSpPr/>
          <p:nvPr/>
        </p:nvGrpSpPr>
        <p:grpSpPr>
          <a:xfrm>
            <a:off x="670304" y="2336825"/>
            <a:ext cx="1603665" cy="369606"/>
            <a:chOff x="670304" y="2336825"/>
            <a:chExt cx="1603665" cy="369606"/>
          </a:xfrm>
        </p:grpSpPr>
        <p:sp>
          <p:nvSpPr>
            <p:cNvPr id="1013" name="Google Shape;1013;p77"/>
            <p:cNvSpPr/>
            <p:nvPr/>
          </p:nvSpPr>
          <p:spPr>
            <a:xfrm>
              <a:off x="1872569" y="2336831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4" name="Google Shape;1014;p77"/>
            <p:cNvSpPr/>
            <p:nvPr/>
          </p:nvSpPr>
          <p:spPr>
            <a:xfrm>
              <a:off x="670304" y="2336825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5" name="Google Shape;1015;p77"/>
            <p:cNvSpPr/>
            <p:nvPr/>
          </p:nvSpPr>
          <p:spPr>
            <a:xfrm>
              <a:off x="1256891" y="2336825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16" name="Google Shape;1016;p77"/>
          <p:cNvGrpSpPr/>
          <p:nvPr/>
        </p:nvGrpSpPr>
        <p:grpSpPr>
          <a:xfrm>
            <a:off x="635776" y="3914000"/>
            <a:ext cx="1147895" cy="369600"/>
            <a:chOff x="635776" y="3914000"/>
            <a:chExt cx="1147895" cy="369600"/>
          </a:xfrm>
        </p:grpSpPr>
        <p:sp>
          <p:nvSpPr>
            <p:cNvPr id="1017" name="Google Shape;1017;p77"/>
            <p:cNvSpPr/>
            <p:nvPr/>
          </p:nvSpPr>
          <p:spPr>
            <a:xfrm>
              <a:off x="635776" y="3914000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8" name="Google Shape;1018;p77"/>
            <p:cNvSpPr/>
            <p:nvPr/>
          </p:nvSpPr>
          <p:spPr>
            <a:xfrm>
              <a:off x="1088377" y="3914000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9" name="Google Shape;1019;p77"/>
            <p:cNvSpPr/>
            <p:nvPr/>
          </p:nvSpPr>
          <p:spPr>
            <a:xfrm>
              <a:off x="1534071" y="3914000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20" name="Google Shape;1020;p77"/>
          <p:cNvGrpSpPr/>
          <p:nvPr/>
        </p:nvGrpSpPr>
        <p:grpSpPr>
          <a:xfrm>
            <a:off x="635776" y="3456800"/>
            <a:ext cx="1147895" cy="369600"/>
            <a:chOff x="635776" y="3456800"/>
            <a:chExt cx="1147895" cy="369600"/>
          </a:xfrm>
        </p:grpSpPr>
        <p:sp>
          <p:nvSpPr>
            <p:cNvPr id="1021" name="Google Shape;1021;p77"/>
            <p:cNvSpPr/>
            <p:nvPr/>
          </p:nvSpPr>
          <p:spPr>
            <a:xfrm>
              <a:off x="635776" y="3456800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2" name="Google Shape;1022;p77"/>
            <p:cNvSpPr/>
            <p:nvPr/>
          </p:nvSpPr>
          <p:spPr>
            <a:xfrm>
              <a:off x="1088377" y="3456800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3" name="Google Shape;1023;p77"/>
            <p:cNvSpPr/>
            <p:nvPr/>
          </p:nvSpPr>
          <p:spPr>
            <a:xfrm>
              <a:off x="1534071" y="3456800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24" name="Google Shape;1024;p77"/>
          <p:cNvGrpSpPr/>
          <p:nvPr/>
        </p:nvGrpSpPr>
        <p:grpSpPr>
          <a:xfrm>
            <a:off x="2624136" y="3456800"/>
            <a:ext cx="1147895" cy="369600"/>
            <a:chOff x="2624136" y="3456800"/>
            <a:chExt cx="1147895" cy="369600"/>
          </a:xfrm>
        </p:grpSpPr>
        <p:sp>
          <p:nvSpPr>
            <p:cNvPr id="1025" name="Google Shape;1025;p77"/>
            <p:cNvSpPr/>
            <p:nvPr/>
          </p:nvSpPr>
          <p:spPr>
            <a:xfrm>
              <a:off x="2624136" y="3456800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6" name="Google Shape;1026;p77"/>
            <p:cNvSpPr/>
            <p:nvPr/>
          </p:nvSpPr>
          <p:spPr>
            <a:xfrm>
              <a:off x="3076737" y="3456800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7" name="Google Shape;1027;p77"/>
            <p:cNvSpPr/>
            <p:nvPr/>
          </p:nvSpPr>
          <p:spPr>
            <a:xfrm>
              <a:off x="3522430" y="3456800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28" name="Google Shape;1028;p77"/>
          <p:cNvGrpSpPr/>
          <p:nvPr/>
        </p:nvGrpSpPr>
        <p:grpSpPr>
          <a:xfrm>
            <a:off x="4929508" y="3468323"/>
            <a:ext cx="1676980" cy="369602"/>
            <a:chOff x="4929508" y="3468323"/>
            <a:chExt cx="1676980" cy="369602"/>
          </a:xfrm>
        </p:grpSpPr>
        <p:sp>
          <p:nvSpPr>
            <p:cNvPr id="1029" name="Google Shape;1029;p77"/>
            <p:cNvSpPr/>
            <p:nvPr/>
          </p:nvSpPr>
          <p:spPr>
            <a:xfrm>
              <a:off x="4929508" y="3468323"/>
              <a:ext cx="4161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0" name="Google Shape;1030;p77"/>
            <p:cNvSpPr/>
            <p:nvPr/>
          </p:nvSpPr>
          <p:spPr>
            <a:xfrm>
              <a:off x="6190388" y="3468323"/>
              <a:ext cx="4161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1" name="Google Shape;1031;p77"/>
            <p:cNvSpPr/>
            <p:nvPr/>
          </p:nvSpPr>
          <p:spPr>
            <a:xfrm>
              <a:off x="5603800" y="3468325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32" name="Google Shape;1032;p77"/>
          <p:cNvGrpSpPr/>
          <p:nvPr/>
        </p:nvGrpSpPr>
        <p:grpSpPr>
          <a:xfrm>
            <a:off x="4929507" y="3925523"/>
            <a:ext cx="1658315" cy="369602"/>
            <a:chOff x="4929507" y="3925523"/>
            <a:chExt cx="1658315" cy="369602"/>
          </a:xfrm>
        </p:grpSpPr>
        <p:sp>
          <p:nvSpPr>
            <p:cNvPr id="1033" name="Google Shape;1033;p77"/>
            <p:cNvSpPr/>
            <p:nvPr/>
          </p:nvSpPr>
          <p:spPr>
            <a:xfrm>
              <a:off x="6171722" y="3925523"/>
              <a:ext cx="4161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4" name="Google Shape;1034;p77"/>
            <p:cNvSpPr/>
            <p:nvPr/>
          </p:nvSpPr>
          <p:spPr>
            <a:xfrm>
              <a:off x="5516095" y="3925523"/>
              <a:ext cx="4161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5" name="Google Shape;1035;p77"/>
            <p:cNvSpPr/>
            <p:nvPr/>
          </p:nvSpPr>
          <p:spPr>
            <a:xfrm>
              <a:off x="4929507" y="3925525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36" name="Google Shape;1036;p77"/>
          <p:cNvGrpSpPr/>
          <p:nvPr/>
        </p:nvGrpSpPr>
        <p:grpSpPr>
          <a:xfrm>
            <a:off x="6994068" y="3925523"/>
            <a:ext cx="1664825" cy="369602"/>
            <a:chOff x="6994068" y="3925523"/>
            <a:chExt cx="1664825" cy="369602"/>
          </a:xfrm>
        </p:grpSpPr>
        <p:sp>
          <p:nvSpPr>
            <p:cNvPr id="1037" name="Google Shape;1037;p77"/>
            <p:cNvSpPr/>
            <p:nvPr/>
          </p:nvSpPr>
          <p:spPr>
            <a:xfrm>
              <a:off x="7661202" y="3925523"/>
              <a:ext cx="4161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8" name="Google Shape;1038;p77"/>
            <p:cNvSpPr/>
            <p:nvPr/>
          </p:nvSpPr>
          <p:spPr>
            <a:xfrm>
              <a:off x="6994068" y="3925523"/>
              <a:ext cx="4161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9" name="Google Shape;1039;p77"/>
            <p:cNvSpPr/>
            <p:nvPr/>
          </p:nvSpPr>
          <p:spPr>
            <a:xfrm>
              <a:off x="8335494" y="3925525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40" name="Google Shape;1040;p77"/>
          <p:cNvGrpSpPr/>
          <p:nvPr/>
        </p:nvGrpSpPr>
        <p:grpSpPr>
          <a:xfrm>
            <a:off x="4910136" y="2336813"/>
            <a:ext cx="1323308" cy="369600"/>
            <a:chOff x="4910136" y="2336813"/>
            <a:chExt cx="1323308" cy="369600"/>
          </a:xfrm>
        </p:grpSpPr>
        <p:sp>
          <p:nvSpPr>
            <p:cNvPr id="1041" name="Google Shape;1041;p77"/>
            <p:cNvSpPr/>
            <p:nvPr/>
          </p:nvSpPr>
          <p:spPr>
            <a:xfrm>
              <a:off x="4910136" y="2336813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42" name="Google Shape;1042;p77"/>
            <p:cNvSpPr/>
            <p:nvPr/>
          </p:nvSpPr>
          <p:spPr>
            <a:xfrm>
              <a:off x="5397257" y="2336813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43" name="Google Shape;1043;p77"/>
            <p:cNvSpPr/>
            <p:nvPr/>
          </p:nvSpPr>
          <p:spPr>
            <a:xfrm>
              <a:off x="5983844" y="2336813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44" name="Google Shape;1044;p77"/>
          <p:cNvGrpSpPr/>
          <p:nvPr/>
        </p:nvGrpSpPr>
        <p:grpSpPr>
          <a:xfrm>
            <a:off x="5009349" y="1879613"/>
            <a:ext cx="1254268" cy="369600"/>
            <a:chOff x="5009349" y="1879613"/>
            <a:chExt cx="1254268" cy="369600"/>
          </a:xfrm>
        </p:grpSpPr>
        <p:sp>
          <p:nvSpPr>
            <p:cNvPr id="1045" name="Google Shape;1045;p77"/>
            <p:cNvSpPr/>
            <p:nvPr/>
          </p:nvSpPr>
          <p:spPr>
            <a:xfrm>
              <a:off x="5009349" y="1879613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46" name="Google Shape;1046;p77"/>
            <p:cNvSpPr/>
            <p:nvPr/>
          </p:nvSpPr>
          <p:spPr>
            <a:xfrm>
              <a:off x="5473457" y="1879613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47" name="Google Shape;1047;p77"/>
            <p:cNvSpPr/>
            <p:nvPr/>
          </p:nvSpPr>
          <p:spPr>
            <a:xfrm>
              <a:off x="6014017" y="1879613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48" name="Google Shape;1048;p77"/>
          <p:cNvGrpSpPr/>
          <p:nvPr/>
        </p:nvGrpSpPr>
        <p:grpSpPr>
          <a:xfrm>
            <a:off x="7013562" y="2336813"/>
            <a:ext cx="1334815" cy="369600"/>
            <a:chOff x="7013562" y="2336813"/>
            <a:chExt cx="1334815" cy="369600"/>
          </a:xfrm>
        </p:grpSpPr>
        <p:sp>
          <p:nvSpPr>
            <p:cNvPr id="1049" name="Google Shape;1049;p77"/>
            <p:cNvSpPr/>
            <p:nvPr/>
          </p:nvSpPr>
          <p:spPr>
            <a:xfrm>
              <a:off x="7013562" y="2336813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0" name="Google Shape;1050;p77"/>
            <p:cNvSpPr/>
            <p:nvPr/>
          </p:nvSpPr>
          <p:spPr>
            <a:xfrm>
              <a:off x="7546711" y="2336813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1" name="Google Shape;1051;p77"/>
            <p:cNvSpPr/>
            <p:nvPr/>
          </p:nvSpPr>
          <p:spPr>
            <a:xfrm>
              <a:off x="8098777" y="2336813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5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p78"/>
          <p:cNvSpPr txBox="1"/>
          <p:nvPr>
            <p:ph idx="1" type="body"/>
          </p:nvPr>
        </p:nvSpPr>
        <p:spPr>
          <a:xfrm>
            <a:off x="324000" y="759300"/>
            <a:ext cx="4707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2) Cabdi wuxuu dib-u-habaynayaa (rearranging) isla'egyada (equations).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57" name="Google Shape;1057;p7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Dib-u-habaynta xiriirrada isku darka (additive relationships)</a:t>
            </a:r>
            <a:endParaRPr/>
          </a:p>
        </p:txBody>
      </p:sp>
      <p:sp>
        <p:nvSpPr>
          <p:cNvPr id="1058" name="Google Shape;1058;p78"/>
          <p:cNvSpPr txBox="1"/>
          <p:nvPr>
            <p:ph idx="1" type="body"/>
          </p:nvPr>
        </p:nvSpPr>
        <p:spPr>
          <a:xfrm>
            <a:off x="324000" y="1128793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a)</a:t>
            </a:r>
            <a:endParaRPr/>
          </a:p>
        </p:txBody>
      </p:sp>
      <p:sp>
        <p:nvSpPr>
          <p:cNvPr id="1059" name="Google Shape;1059;p78"/>
          <p:cNvSpPr txBox="1"/>
          <p:nvPr>
            <p:ph idx="1" type="body"/>
          </p:nvPr>
        </p:nvSpPr>
        <p:spPr>
          <a:xfrm>
            <a:off x="324000" y="35787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c)</a:t>
            </a:r>
            <a:endParaRPr/>
          </a:p>
        </p:txBody>
      </p:sp>
      <p:sp>
        <p:nvSpPr>
          <p:cNvPr id="1060" name="Google Shape;1060;p78"/>
          <p:cNvSpPr txBox="1"/>
          <p:nvPr>
            <p:ph idx="1" type="body"/>
          </p:nvPr>
        </p:nvSpPr>
        <p:spPr>
          <a:xfrm>
            <a:off x="312493" y="23595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b)</a:t>
            </a:r>
            <a:endParaRPr/>
          </a:p>
        </p:txBody>
      </p:sp>
      <p:pic>
        <p:nvPicPr>
          <p:cNvPr id="1061" name="Google Shape;1061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61389" y="2081304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p78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 flipH="1">
            <a:off x="4896875" y="1511607"/>
            <a:ext cx="3511199" cy="8607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3" name="Google Shape;1063;p78"/>
          <p:cNvSpPr txBox="1"/>
          <p:nvPr/>
        </p:nvSpPr>
        <p:spPr>
          <a:xfrm flipH="1">
            <a:off x="5195838" y="1553975"/>
            <a:ext cx="33273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u arkayaa in badan oo ka mid ah sida 'isku beddelka boosaska' ee isla'egta.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64" name="Google Shape;1064;p78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>
            <a:off x="698077" y="1189453"/>
            <a:ext cx="3177452" cy="984426"/>
          </a:xfrm>
          <a:prstGeom prst="rect">
            <a:avLst/>
          </a:prstGeom>
          <a:noFill/>
          <a:ln>
            <a:noFill/>
          </a:ln>
        </p:spPr>
      </p:pic>
      <p:sp>
        <p:nvSpPr>
          <p:cNvPr id="1065" name="Google Shape;1065;p78"/>
          <p:cNvSpPr txBox="1"/>
          <p:nvPr/>
        </p:nvSpPr>
        <p:spPr>
          <a:xfrm flipH="1">
            <a:off x="905250" y="1258480"/>
            <a:ext cx="27924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3v + 5w = 52 markaas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5w + 3v = 52 sidoo kale waa run.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66" name="Google Shape;1066;p78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>
            <a:off x="698077" y="3666711"/>
            <a:ext cx="3241902" cy="984426"/>
          </a:xfrm>
          <a:prstGeom prst="rect">
            <a:avLst/>
          </a:prstGeom>
          <a:noFill/>
          <a:ln>
            <a:noFill/>
          </a:ln>
        </p:spPr>
      </p:pic>
      <p:sp>
        <p:nvSpPr>
          <p:cNvPr id="1067" name="Google Shape;1067;p78"/>
          <p:cNvSpPr txBox="1"/>
          <p:nvPr/>
        </p:nvSpPr>
        <p:spPr>
          <a:xfrm flipH="1">
            <a:off x="905100" y="2440347"/>
            <a:ext cx="30861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73 − 8x = 49 markaas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73 − 49 = 8x sidoo kale waa run.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68" name="Google Shape;1068;p78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>
            <a:off x="698077" y="2417338"/>
            <a:ext cx="3241902" cy="984426"/>
          </a:xfrm>
          <a:prstGeom prst="rect">
            <a:avLst/>
          </a:prstGeom>
          <a:noFill/>
          <a:ln>
            <a:noFill/>
          </a:ln>
        </p:spPr>
      </p:pic>
      <p:sp>
        <p:nvSpPr>
          <p:cNvPr id="1069" name="Google Shape;1069;p78"/>
          <p:cNvSpPr txBox="1"/>
          <p:nvPr/>
        </p:nvSpPr>
        <p:spPr>
          <a:xfrm flipH="1">
            <a:off x="905100" y="3689720"/>
            <a:ext cx="30861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3x − 2 = 8y markaas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8y − 2 = 3x sidoo kale waa run.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70" name="Google Shape;1070;p78"/>
          <p:cNvSpPr txBox="1"/>
          <p:nvPr>
            <p:ph idx="1" type="body"/>
          </p:nvPr>
        </p:nvSpPr>
        <p:spPr>
          <a:xfrm>
            <a:off x="4320534" y="3243725"/>
            <a:ext cx="42435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Xaalad kasta go'aami haddii Cabdi uu sax yahay oo qor jumlad si aad u caddayso go'aankaaga.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79"/>
          <p:cNvSpPr/>
          <p:nvPr/>
        </p:nvSpPr>
        <p:spPr>
          <a:xfrm>
            <a:off x="569775" y="1805418"/>
            <a:ext cx="3902700" cy="9741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6" name="Google Shape;1076;p79"/>
          <p:cNvSpPr txBox="1"/>
          <p:nvPr>
            <p:ph idx="1" type="body"/>
          </p:nvPr>
        </p:nvSpPr>
        <p:spPr>
          <a:xfrm>
            <a:off x="324000" y="759300"/>
            <a:ext cx="8237700" cy="68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1) Qor qoyska dib-u-habaynta ee isla'egyada hoose. Sawir qaabka bar (bar model) haddii loo baahdo.</a:t>
            </a:r>
            <a:endParaRPr/>
          </a:p>
        </p:txBody>
      </p:sp>
      <p:sp>
        <p:nvSpPr>
          <p:cNvPr id="1077" name="Google Shape;1077;p7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Dib-u-habaynta xiriirrada isku darka (additive relationships)</a:t>
            </a:r>
            <a:endParaRPr/>
          </a:p>
        </p:txBody>
      </p:sp>
      <p:sp>
        <p:nvSpPr>
          <p:cNvPr id="1078" name="Google Shape;1078;p79"/>
          <p:cNvSpPr txBox="1"/>
          <p:nvPr>
            <p:ph idx="4294967295" type="body"/>
          </p:nvPr>
        </p:nvSpPr>
        <p:spPr>
          <a:xfrm>
            <a:off x="705000" y="1872133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58 + 76 = 134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79" name="Google Shape;1079;p79"/>
          <p:cNvSpPr txBox="1"/>
          <p:nvPr>
            <p:ph idx="4294967295" type="body"/>
          </p:nvPr>
        </p:nvSpPr>
        <p:spPr>
          <a:xfrm>
            <a:off x="705000" y="2329332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76 + 58 = 134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0" name="Google Shape;1080;p79"/>
          <p:cNvSpPr txBox="1"/>
          <p:nvPr>
            <p:ph idx="4294967295" type="body"/>
          </p:nvPr>
        </p:nvSpPr>
        <p:spPr>
          <a:xfrm>
            <a:off x="2713058" y="1872133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134 − 76 = 58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1" name="Google Shape;1081;p79"/>
          <p:cNvSpPr/>
          <p:nvPr/>
        </p:nvSpPr>
        <p:spPr>
          <a:xfrm>
            <a:off x="4836975" y="1805418"/>
            <a:ext cx="3902700" cy="9741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2" name="Google Shape;1082;p79"/>
          <p:cNvSpPr txBox="1"/>
          <p:nvPr>
            <p:ph idx="4294967295" type="body"/>
          </p:nvPr>
        </p:nvSpPr>
        <p:spPr>
          <a:xfrm>
            <a:off x="4972200" y="1872133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11 +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19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3" name="Google Shape;1083;p79"/>
          <p:cNvSpPr txBox="1"/>
          <p:nvPr>
            <p:ph idx="4294967295" type="body"/>
          </p:nvPr>
        </p:nvSpPr>
        <p:spPr>
          <a:xfrm>
            <a:off x="4972200" y="2329332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+ 11 = 19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4" name="Google Shape;1084;p79"/>
          <p:cNvSpPr txBox="1"/>
          <p:nvPr>
            <p:ph idx="4294967295" type="body"/>
          </p:nvPr>
        </p:nvSpPr>
        <p:spPr>
          <a:xfrm>
            <a:off x="6980258" y="1872133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19 −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11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5" name="Google Shape;1085;p79"/>
          <p:cNvSpPr txBox="1"/>
          <p:nvPr>
            <p:ph idx="4294967295" type="body"/>
          </p:nvPr>
        </p:nvSpPr>
        <p:spPr>
          <a:xfrm>
            <a:off x="6980258" y="2329332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19 − 11 =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6" name="Google Shape;1086;p79"/>
          <p:cNvSpPr txBox="1"/>
          <p:nvPr>
            <p:ph idx="1" type="body"/>
          </p:nvPr>
        </p:nvSpPr>
        <p:spPr>
          <a:xfrm>
            <a:off x="324000" y="14451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a)</a:t>
            </a:r>
            <a:endParaRPr/>
          </a:p>
        </p:txBody>
      </p:sp>
      <p:sp>
        <p:nvSpPr>
          <p:cNvPr id="1087" name="Google Shape;1087;p79"/>
          <p:cNvSpPr txBox="1"/>
          <p:nvPr>
            <p:ph idx="1" type="body"/>
          </p:nvPr>
        </p:nvSpPr>
        <p:spPr>
          <a:xfrm>
            <a:off x="4579693" y="14451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b)</a:t>
            </a:r>
            <a:endParaRPr/>
          </a:p>
        </p:txBody>
      </p:sp>
      <p:grpSp>
        <p:nvGrpSpPr>
          <p:cNvPr id="1088" name="Google Shape;1088;p79"/>
          <p:cNvGrpSpPr/>
          <p:nvPr/>
        </p:nvGrpSpPr>
        <p:grpSpPr>
          <a:xfrm>
            <a:off x="2733782" y="1879625"/>
            <a:ext cx="1601215" cy="369606"/>
            <a:chOff x="2733782" y="1879625"/>
            <a:chExt cx="1601215" cy="369606"/>
          </a:xfrm>
        </p:grpSpPr>
        <p:sp>
          <p:nvSpPr>
            <p:cNvPr id="1089" name="Google Shape;1089;p79"/>
            <p:cNvSpPr/>
            <p:nvPr/>
          </p:nvSpPr>
          <p:spPr>
            <a:xfrm>
              <a:off x="2733782" y="1879631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0" name="Google Shape;1090;p79"/>
            <p:cNvSpPr/>
            <p:nvPr/>
          </p:nvSpPr>
          <p:spPr>
            <a:xfrm>
              <a:off x="3425011" y="1879625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1" name="Google Shape;1091;p79"/>
            <p:cNvSpPr/>
            <p:nvPr/>
          </p:nvSpPr>
          <p:spPr>
            <a:xfrm>
              <a:off x="4011597" y="1879625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92" name="Google Shape;1092;p79"/>
          <p:cNvGrpSpPr/>
          <p:nvPr/>
        </p:nvGrpSpPr>
        <p:grpSpPr>
          <a:xfrm>
            <a:off x="670304" y="2336825"/>
            <a:ext cx="1603665" cy="369606"/>
            <a:chOff x="670304" y="2336825"/>
            <a:chExt cx="1603665" cy="369606"/>
          </a:xfrm>
        </p:grpSpPr>
        <p:sp>
          <p:nvSpPr>
            <p:cNvPr id="1093" name="Google Shape;1093;p79"/>
            <p:cNvSpPr/>
            <p:nvPr/>
          </p:nvSpPr>
          <p:spPr>
            <a:xfrm>
              <a:off x="1872569" y="2336831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4" name="Google Shape;1094;p79"/>
            <p:cNvSpPr/>
            <p:nvPr/>
          </p:nvSpPr>
          <p:spPr>
            <a:xfrm>
              <a:off x="670304" y="2336825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5" name="Google Shape;1095;p79"/>
            <p:cNvSpPr/>
            <p:nvPr/>
          </p:nvSpPr>
          <p:spPr>
            <a:xfrm>
              <a:off x="1256891" y="2336825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96" name="Google Shape;1096;p79"/>
          <p:cNvGrpSpPr/>
          <p:nvPr/>
        </p:nvGrpSpPr>
        <p:grpSpPr>
          <a:xfrm>
            <a:off x="4910136" y="2336813"/>
            <a:ext cx="1323308" cy="369600"/>
            <a:chOff x="4910136" y="2336813"/>
            <a:chExt cx="1323308" cy="369600"/>
          </a:xfrm>
        </p:grpSpPr>
        <p:sp>
          <p:nvSpPr>
            <p:cNvPr id="1097" name="Google Shape;1097;p79"/>
            <p:cNvSpPr/>
            <p:nvPr/>
          </p:nvSpPr>
          <p:spPr>
            <a:xfrm>
              <a:off x="4910136" y="2336813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8" name="Google Shape;1098;p79"/>
            <p:cNvSpPr/>
            <p:nvPr/>
          </p:nvSpPr>
          <p:spPr>
            <a:xfrm>
              <a:off x="5397257" y="2336813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9" name="Google Shape;1099;p79"/>
            <p:cNvSpPr/>
            <p:nvPr/>
          </p:nvSpPr>
          <p:spPr>
            <a:xfrm>
              <a:off x="5983844" y="2336813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0" name="Google Shape;1100;p79"/>
          <p:cNvGrpSpPr/>
          <p:nvPr/>
        </p:nvGrpSpPr>
        <p:grpSpPr>
          <a:xfrm>
            <a:off x="5009349" y="1879613"/>
            <a:ext cx="1254268" cy="369600"/>
            <a:chOff x="5009349" y="1879613"/>
            <a:chExt cx="1254268" cy="369600"/>
          </a:xfrm>
        </p:grpSpPr>
        <p:sp>
          <p:nvSpPr>
            <p:cNvPr id="1101" name="Google Shape;1101;p79"/>
            <p:cNvSpPr/>
            <p:nvPr/>
          </p:nvSpPr>
          <p:spPr>
            <a:xfrm>
              <a:off x="5009349" y="1879613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2" name="Google Shape;1102;p79"/>
            <p:cNvSpPr/>
            <p:nvPr/>
          </p:nvSpPr>
          <p:spPr>
            <a:xfrm>
              <a:off x="5473457" y="1879613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3" name="Google Shape;1103;p79"/>
            <p:cNvSpPr/>
            <p:nvPr/>
          </p:nvSpPr>
          <p:spPr>
            <a:xfrm>
              <a:off x="6014017" y="1879613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4" name="Google Shape;1104;p79"/>
          <p:cNvGrpSpPr/>
          <p:nvPr/>
        </p:nvGrpSpPr>
        <p:grpSpPr>
          <a:xfrm>
            <a:off x="7013562" y="2336813"/>
            <a:ext cx="1334815" cy="369600"/>
            <a:chOff x="7013562" y="2336813"/>
            <a:chExt cx="1334815" cy="369600"/>
          </a:xfrm>
        </p:grpSpPr>
        <p:sp>
          <p:nvSpPr>
            <p:cNvPr id="1105" name="Google Shape;1105;p79"/>
            <p:cNvSpPr/>
            <p:nvPr/>
          </p:nvSpPr>
          <p:spPr>
            <a:xfrm>
              <a:off x="7013562" y="2336813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6" name="Google Shape;1106;p79"/>
            <p:cNvSpPr/>
            <p:nvPr/>
          </p:nvSpPr>
          <p:spPr>
            <a:xfrm>
              <a:off x="7546711" y="2336813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7" name="Google Shape;1107;p79"/>
            <p:cNvSpPr/>
            <p:nvPr/>
          </p:nvSpPr>
          <p:spPr>
            <a:xfrm>
              <a:off x="8098777" y="2336813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8" name="Google Shape;1108;p79"/>
          <p:cNvGrpSpPr/>
          <p:nvPr/>
        </p:nvGrpSpPr>
        <p:grpSpPr>
          <a:xfrm>
            <a:off x="5170675" y="3227875"/>
            <a:ext cx="3083705" cy="829235"/>
            <a:chOff x="5170675" y="3227875"/>
            <a:chExt cx="3083705" cy="829235"/>
          </a:xfrm>
        </p:grpSpPr>
        <p:sp>
          <p:nvSpPr>
            <p:cNvPr id="1109" name="Google Shape;1109;p79"/>
            <p:cNvSpPr txBox="1"/>
            <p:nvPr/>
          </p:nvSpPr>
          <p:spPr>
            <a:xfrm>
              <a:off x="5170675" y="3232225"/>
              <a:ext cx="1254300" cy="4137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36000" spcFirstLastPara="1" rIns="36000" wrap="square" tIns="36000">
              <a:noAutofit/>
            </a:bodyPr>
            <a:lstStyle/>
            <a:p>
              <a:pPr indent="0" lvl="0" marL="0" rtl="0" algn="ctr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11</a:t>
              </a:r>
              <a:endPara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10" name="Google Shape;1110;p79"/>
            <p:cNvSpPr txBox="1"/>
            <p:nvPr/>
          </p:nvSpPr>
          <p:spPr>
            <a:xfrm>
              <a:off x="5170680" y="3643410"/>
              <a:ext cx="3083700" cy="4137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36000" spcFirstLastPara="1" rIns="36000" wrap="square" tIns="360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19</a:t>
              </a:r>
              <a:endParaRPr i="1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11" name="Google Shape;1111;p79"/>
            <p:cNvSpPr txBox="1"/>
            <p:nvPr/>
          </p:nvSpPr>
          <p:spPr>
            <a:xfrm>
              <a:off x="6424976" y="3227875"/>
              <a:ext cx="1829400" cy="4137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36000" spcFirstLastPara="1" rIns="36000" wrap="square" tIns="360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h</a:t>
              </a:r>
              <a:endPara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112" name="Google Shape;1112;p79"/>
          <p:cNvGrpSpPr/>
          <p:nvPr/>
        </p:nvGrpSpPr>
        <p:grpSpPr>
          <a:xfrm>
            <a:off x="716553" y="3250898"/>
            <a:ext cx="3083707" cy="829225"/>
            <a:chOff x="716553" y="3250898"/>
            <a:chExt cx="3083707" cy="829225"/>
          </a:xfrm>
        </p:grpSpPr>
        <p:sp>
          <p:nvSpPr>
            <p:cNvPr id="1113" name="Google Shape;1113;p79"/>
            <p:cNvSpPr txBox="1"/>
            <p:nvPr/>
          </p:nvSpPr>
          <p:spPr>
            <a:xfrm>
              <a:off x="716560" y="3666423"/>
              <a:ext cx="3083700" cy="4137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36000" spcFirstLastPara="1" rIns="36000" wrap="square" tIns="360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endPara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14" name="Google Shape;1114;p79"/>
            <p:cNvSpPr txBox="1"/>
            <p:nvPr/>
          </p:nvSpPr>
          <p:spPr>
            <a:xfrm>
              <a:off x="2815638" y="3250898"/>
              <a:ext cx="984600" cy="4137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36000" spcFirstLastPara="1" rIns="36000" wrap="square" tIns="360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endPara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1115" name="Google Shape;1115;p79"/>
            <p:cNvGrpSpPr/>
            <p:nvPr/>
          </p:nvGrpSpPr>
          <p:grpSpPr>
            <a:xfrm>
              <a:off x="716560" y="3250898"/>
              <a:ext cx="3083700" cy="829225"/>
              <a:chOff x="4526560" y="3784298"/>
              <a:chExt cx="3083700" cy="829225"/>
            </a:xfrm>
          </p:grpSpPr>
          <p:sp>
            <p:nvSpPr>
              <p:cNvPr id="1116" name="Google Shape;1116;p79"/>
              <p:cNvSpPr txBox="1"/>
              <p:nvPr/>
            </p:nvSpPr>
            <p:spPr>
              <a:xfrm>
                <a:off x="4526560" y="4199823"/>
                <a:ext cx="3083700" cy="413700"/>
              </a:xfrm>
              <a:prstGeom prst="rect">
                <a:avLst/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6000" lIns="36000" spcFirstLastPara="1" rIns="36000" wrap="square" tIns="3600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5.36</a:t>
                </a:r>
                <a:endParaRPr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17" name="Google Shape;1117;p79"/>
              <p:cNvSpPr txBox="1"/>
              <p:nvPr/>
            </p:nvSpPr>
            <p:spPr>
              <a:xfrm>
                <a:off x="6625638" y="3784298"/>
                <a:ext cx="984600" cy="413700"/>
              </a:xfrm>
              <a:prstGeom prst="rect">
                <a:avLst/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6000" lIns="36000" spcFirstLastPara="1" rIns="36000" wrap="square" tIns="3600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1.9</a:t>
                </a:r>
                <a:endParaRPr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118" name="Google Shape;1118;p79"/>
            <p:cNvGrpSpPr/>
            <p:nvPr/>
          </p:nvGrpSpPr>
          <p:grpSpPr>
            <a:xfrm>
              <a:off x="716553" y="3250900"/>
              <a:ext cx="3083707" cy="829223"/>
              <a:chOff x="4526553" y="3784300"/>
              <a:chExt cx="3083707" cy="829223"/>
            </a:xfrm>
          </p:grpSpPr>
          <p:sp>
            <p:nvSpPr>
              <p:cNvPr id="1119" name="Google Shape;1119;p79"/>
              <p:cNvSpPr txBox="1"/>
              <p:nvPr/>
            </p:nvSpPr>
            <p:spPr>
              <a:xfrm>
                <a:off x="4526553" y="3788650"/>
                <a:ext cx="1426800" cy="413700"/>
              </a:xfrm>
              <a:prstGeom prst="rect">
                <a:avLst/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6000" lIns="36000" spcFirstLastPara="1" rIns="36000" wrap="square" tIns="3600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58</a:t>
                </a:r>
                <a:endParaRPr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20" name="Google Shape;1120;p79"/>
              <p:cNvSpPr txBox="1"/>
              <p:nvPr/>
            </p:nvSpPr>
            <p:spPr>
              <a:xfrm>
                <a:off x="4526560" y="4199823"/>
                <a:ext cx="3083700" cy="413700"/>
              </a:xfrm>
              <a:prstGeom prst="rect">
                <a:avLst/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6000" lIns="36000" spcFirstLastPara="1" rIns="36000" wrap="square" tIns="3600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134</a:t>
                </a:r>
                <a:endParaRPr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21" name="Google Shape;1121;p79"/>
              <p:cNvSpPr txBox="1"/>
              <p:nvPr/>
            </p:nvSpPr>
            <p:spPr>
              <a:xfrm>
                <a:off x="5939858" y="3784300"/>
                <a:ext cx="1670400" cy="413700"/>
              </a:xfrm>
              <a:prstGeom prst="rect">
                <a:avLst/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36000" lIns="36000" spcFirstLastPara="1" rIns="36000" wrap="square" tIns="3600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76</a:t>
                </a:r>
                <a:endParaRPr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sp>
        <p:nvSpPr>
          <p:cNvPr id="1122" name="Google Shape;1122;p79"/>
          <p:cNvSpPr txBox="1"/>
          <p:nvPr>
            <p:ph idx="4294967295" type="body"/>
          </p:nvPr>
        </p:nvSpPr>
        <p:spPr>
          <a:xfrm>
            <a:off x="2713058" y="2329332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134 − 58 = 76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123" name="Google Shape;1123;p79"/>
          <p:cNvGrpSpPr/>
          <p:nvPr/>
        </p:nvGrpSpPr>
        <p:grpSpPr>
          <a:xfrm>
            <a:off x="2733782" y="2336825"/>
            <a:ext cx="1601215" cy="369606"/>
            <a:chOff x="2733782" y="2336825"/>
            <a:chExt cx="1601215" cy="369606"/>
          </a:xfrm>
        </p:grpSpPr>
        <p:sp>
          <p:nvSpPr>
            <p:cNvPr id="1124" name="Google Shape;1124;p79"/>
            <p:cNvSpPr/>
            <p:nvPr/>
          </p:nvSpPr>
          <p:spPr>
            <a:xfrm>
              <a:off x="2733782" y="2336831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5" name="Google Shape;1125;p79"/>
            <p:cNvSpPr/>
            <p:nvPr/>
          </p:nvSpPr>
          <p:spPr>
            <a:xfrm>
              <a:off x="3425011" y="2336825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6" name="Google Shape;1126;p79"/>
            <p:cNvSpPr/>
            <p:nvPr/>
          </p:nvSpPr>
          <p:spPr>
            <a:xfrm>
              <a:off x="4011597" y="2336825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80"/>
          <p:cNvSpPr txBox="1"/>
          <p:nvPr>
            <p:ph idx="1" type="body"/>
          </p:nvPr>
        </p:nvSpPr>
        <p:spPr>
          <a:xfrm>
            <a:off x="324000" y="759300"/>
            <a:ext cx="8237700" cy="68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1) Qor qoyska dib-u-habaynta ee isla'egyada hoose. Sawir qaabka bar (bar model) haddii loo baahdo.</a:t>
            </a:r>
            <a:endParaRPr/>
          </a:p>
        </p:txBody>
      </p:sp>
      <p:sp>
        <p:nvSpPr>
          <p:cNvPr id="1132" name="Google Shape;1132;p8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Dib-u-habaynta xiriirrada isku darka (additive relationships)</a:t>
            </a:r>
            <a:endParaRPr/>
          </a:p>
        </p:txBody>
      </p:sp>
      <p:sp>
        <p:nvSpPr>
          <p:cNvPr id="1133" name="Google Shape;1133;p80"/>
          <p:cNvSpPr/>
          <p:nvPr/>
        </p:nvSpPr>
        <p:spPr>
          <a:xfrm>
            <a:off x="569775" y="3405618"/>
            <a:ext cx="3902700" cy="9741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4" name="Google Shape;1134;p80"/>
          <p:cNvSpPr txBox="1"/>
          <p:nvPr>
            <p:ph idx="4294967295" type="body"/>
          </p:nvPr>
        </p:nvSpPr>
        <p:spPr>
          <a:xfrm>
            <a:off x="705000" y="3472333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+ 3 =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5" name="Google Shape;1135;p80"/>
          <p:cNvSpPr txBox="1"/>
          <p:nvPr>
            <p:ph idx="4294967295" type="body"/>
          </p:nvPr>
        </p:nvSpPr>
        <p:spPr>
          <a:xfrm>
            <a:off x="705000" y="3929532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3 +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6" name="Google Shape;1136;p80"/>
          <p:cNvSpPr txBox="1"/>
          <p:nvPr>
            <p:ph idx="4294967295" type="body"/>
          </p:nvPr>
        </p:nvSpPr>
        <p:spPr>
          <a:xfrm>
            <a:off x="2713058" y="3472333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− 3 =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7" name="Google Shape;1137;p80"/>
          <p:cNvSpPr txBox="1"/>
          <p:nvPr>
            <p:ph idx="4294967295" type="body"/>
          </p:nvPr>
        </p:nvSpPr>
        <p:spPr>
          <a:xfrm>
            <a:off x="2713058" y="3929532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3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8" name="Google Shape;1138;p80"/>
          <p:cNvSpPr/>
          <p:nvPr/>
        </p:nvSpPr>
        <p:spPr>
          <a:xfrm>
            <a:off x="4836975" y="3405618"/>
            <a:ext cx="3902700" cy="9741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9" name="Google Shape;1139;p80"/>
          <p:cNvSpPr txBox="1"/>
          <p:nvPr>
            <p:ph idx="4294967295" type="body"/>
          </p:nvPr>
        </p:nvSpPr>
        <p:spPr>
          <a:xfrm>
            <a:off x="4972200" y="3472333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lang="en-GB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100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0" name="Google Shape;1140;p80"/>
          <p:cNvSpPr txBox="1"/>
          <p:nvPr>
            <p:ph idx="4294967295" type="body"/>
          </p:nvPr>
        </p:nvSpPr>
        <p:spPr>
          <a:xfrm>
            <a:off x="4972200" y="3929532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+ 5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lang="en-GB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100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1" name="Google Shape;1141;p80"/>
          <p:cNvSpPr txBox="1"/>
          <p:nvPr>
            <p:ph idx="4294967295" type="body"/>
          </p:nvPr>
        </p:nvSpPr>
        <p:spPr>
          <a:xfrm>
            <a:off x="6980258" y="3472333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100 − 2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5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lang="en-GB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2" name="Google Shape;1142;p80"/>
          <p:cNvSpPr txBox="1"/>
          <p:nvPr>
            <p:ph idx="4294967295" type="body"/>
          </p:nvPr>
        </p:nvSpPr>
        <p:spPr>
          <a:xfrm>
            <a:off x="6980258" y="3929532"/>
            <a:ext cx="1670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100 − 5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lang="en-GB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3" name="Google Shape;1143;p80"/>
          <p:cNvSpPr txBox="1"/>
          <p:nvPr>
            <p:ph idx="1" type="body"/>
          </p:nvPr>
        </p:nvSpPr>
        <p:spPr>
          <a:xfrm>
            <a:off x="324000" y="30453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c)</a:t>
            </a:r>
            <a:endParaRPr/>
          </a:p>
        </p:txBody>
      </p:sp>
      <p:sp>
        <p:nvSpPr>
          <p:cNvPr id="1144" name="Google Shape;1144;p80"/>
          <p:cNvSpPr txBox="1"/>
          <p:nvPr>
            <p:ph idx="1" type="body"/>
          </p:nvPr>
        </p:nvSpPr>
        <p:spPr>
          <a:xfrm>
            <a:off x="4579693" y="30453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d)</a:t>
            </a:r>
            <a:endParaRPr/>
          </a:p>
        </p:txBody>
      </p:sp>
      <p:grpSp>
        <p:nvGrpSpPr>
          <p:cNvPr id="1145" name="Google Shape;1145;p80"/>
          <p:cNvGrpSpPr/>
          <p:nvPr/>
        </p:nvGrpSpPr>
        <p:grpSpPr>
          <a:xfrm>
            <a:off x="635776" y="3914000"/>
            <a:ext cx="1147895" cy="369600"/>
            <a:chOff x="635776" y="3914000"/>
            <a:chExt cx="1147895" cy="369600"/>
          </a:xfrm>
        </p:grpSpPr>
        <p:sp>
          <p:nvSpPr>
            <p:cNvPr id="1146" name="Google Shape;1146;p80"/>
            <p:cNvSpPr/>
            <p:nvPr/>
          </p:nvSpPr>
          <p:spPr>
            <a:xfrm>
              <a:off x="635776" y="3914000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47" name="Google Shape;1147;p80"/>
            <p:cNvSpPr/>
            <p:nvPr/>
          </p:nvSpPr>
          <p:spPr>
            <a:xfrm>
              <a:off x="1088377" y="3914000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48" name="Google Shape;1148;p80"/>
            <p:cNvSpPr/>
            <p:nvPr/>
          </p:nvSpPr>
          <p:spPr>
            <a:xfrm>
              <a:off x="1534071" y="3914000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49" name="Google Shape;1149;p80"/>
          <p:cNvGrpSpPr/>
          <p:nvPr/>
        </p:nvGrpSpPr>
        <p:grpSpPr>
          <a:xfrm>
            <a:off x="635776" y="3456800"/>
            <a:ext cx="1147895" cy="369600"/>
            <a:chOff x="635776" y="3456800"/>
            <a:chExt cx="1147895" cy="369600"/>
          </a:xfrm>
        </p:grpSpPr>
        <p:sp>
          <p:nvSpPr>
            <p:cNvPr id="1150" name="Google Shape;1150;p80"/>
            <p:cNvSpPr/>
            <p:nvPr/>
          </p:nvSpPr>
          <p:spPr>
            <a:xfrm>
              <a:off x="635776" y="3456800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1" name="Google Shape;1151;p80"/>
            <p:cNvSpPr/>
            <p:nvPr/>
          </p:nvSpPr>
          <p:spPr>
            <a:xfrm>
              <a:off x="1088377" y="3456800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2" name="Google Shape;1152;p80"/>
            <p:cNvSpPr/>
            <p:nvPr/>
          </p:nvSpPr>
          <p:spPr>
            <a:xfrm>
              <a:off x="1534071" y="3456800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3" name="Google Shape;1153;p80"/>
          <p:cNvGrpSpPr/>
          <p:nvPr/>
        </p:nvGrpSpPr>
        <p:grpSpPr>
          <a:xfrm>
            <a:off x="2624136" y="3456800"/>
            <a:ext cx="1147895" cy="369600"/>
            <a:chOff x="2624136" y="3456800"/>
            <a:chExt cx="1147895" cy="369600"/>
          </a:xfrm>
        </p:grpSpPr>
        <p:sp>
          <p:nvSpPr>
            <p:cNvPr id="1154" name="Google Shape;1154;p80"/>
            <p:cNvSpPr/>
            <p:nvPr/>
          </p:nvSpPr>
          <p:spPr>
            <a:xfrm>
              <a:off x="2624136" y="3456800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5" name="Google Shape;1155;p80"/>
            <p:cNvSpPr/>
            <p:nvPr/>
          </p:nvSpPr>
          <p:spPr>
            <a:xfrm>
              <a:off x="3076737" y="3456800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6" name="Google Shape;1156;p80"/>
            <p:cNvSpPr/>
            <p:nvPr/>
          </p:nvSpPr>
          <p:spPr>
            <a:xfrm>
              <a:off x="3522430" y="3456800"/>
              <a:ext cx="2496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7" name="Google Shape;1157;p80"/>
          <p:cNvGrpSpPr/>
          <p:nvPr/>
        </p:nvGrpSpPr>
        <p:grpSpPr>
          <a:xfrm>
            <a:off x="4929508" y="3468323"/>
            <a:ext cx="1676980" cy="369602"/>
            <a:chOff x="4929508" y="3468323"/>
            <a:chExt cx="1676980" cy="369602"/>
          </a:xfrm>
        </p:grpSpPr>
        <p:sp>
          <p:nvSpPr>
            <p:cNvPr id="1158" name="Google Shape;1158;p80"/>
            <p:cNvSpPr/>
            <p:nvPr/>
          </p:nvSpPr>
          <p:spPr>
            <a:xfrm>
              <a:off x="4929508" y="3468323"/>
              <a:ext cx="4161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9" name="Google Shape;1159;p80"/>
            <p:cNvSpPr/>
            <p:nvPr/>
          </p:nvSpPr>
          <p:spPr>
            <a:xfrm>
              <a:off x="6190388" y="3468323"/>
              <a:ext cx="4161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0" name="Google Shape;1160;p80"/>
            <p:cNvSpPr/>
            <p:nvPr/>
          </p:nvSpPr>
          <p:spPr>
            <a:xfrm>
              <a:off x="5603800" y="3468325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1" name="Google Shape;1161;p80"/>
          <p:cNvGrpSpPr/>
          <p:nvPr/>
        </p:nvGrpSpPr>
        <p:grpSpPr>
          <a:xfrm>
            <a:off x="4929507" y="3925523"/>
            <a:ext cx="1658315" cy="369602"/>
            <a:chOff x="4929507" y="3925523"/>
            <a:chExt cx="1658315" cy="369602"/>
          </a:xfrm>
        </p:grpSpPr>
        <p:sp>
          <p:nvSpPr>
            <p:cNvPr id="1162" name="Google Shape;1162;p80"/>
            <p:cNvSpPr/>
            <p:nvPr/>
          </p:nvSpPr>
          <p:spPr>
            <a:xfrm>
              <a:off x="6171722" y="3925523"/>
              <a:ext cx="4161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3" name="Google Shape;1163;p80"/>
            <p:cNvSpPr/>
            <p:nvPr/>
          </p:nvSpPr>
          <p:spPr>
            <a:xfrm>
              <a:off x="5516095" y="3925523"/>
              <a:ext cx="4161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4" name="Google Shape;1164;p80"/>
            <p:cNvSpPr/>
            <p:nvPr/>
          </p:nvSpPr>
          <p:spPr>
            <a:xfrm>
              <a:off x="4929507" y="3925525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5" name="Google Shape;1165;p80"/>
          <p:cNvGrpSpPr/>
          <p:nvPr/>
        </p:nvGrpSpPr>
        <p:grpSpPr>
          <a:xfrm>
            <a:off x="6994068" y="3925523"/>
            <a:ext cx="1664825" cy="369602"/>
            <a:chOff x="6994068" y="3925523"/>
            <a:chExt cx="1664825" cy="369602"/>
          </a:xfrm>
        </p:grpSpPr>
        <p:sp>
          <p:nvSpPr>
            <p:cNvPr id="1166" name="Google Shape;1166;p80"/>
            <p:cNvSpPr/>
            <p:nvPr/>
          </p:nvSpPr>
          <p:spPr>
            <a:xfrm>
              <a:off x="7661202" y="3925523"/>
              <a:ext cx="4161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7" name="Google Shape;1167;p80"/>
            <p:cNvSpPr/>
            <p:nvPr/>
          </p:nvSpPr>
          <p:spPr>
            <a:xfrm>
              <a:off x="6994068" y="3925523"/>
              <a:ext cx="4161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8" name="Google Shape;1168;p80"/>
            <p:cNvSpPr/>
            <p:nvPr/>
          </p:nvSpPr>
          <p:spPr>
            <a:xfrm>
              <a:off x="8335494" y="3925525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9" name="Google Shape;1169;p80"/>
          <p:cNvGrpSpPr/>
          <p:nvPr/>
        </p:nvGrpSpPr>
        <p:grpSpPr>
          <a:xfrm>
            <a:off x="861795" y="1856275"/>
            <a:ext cx="3083705" cy="829235"/>
            <a:chOff x="5170675" y="3227875"/>
            <a:chExt cx="3083705" cy="829235"/>
          </a:xfrm>
        </p:grpSpPr>
        <p:sp>
          <p:nvSpPr>
            <p:cNvPr id="1170" name="Google Shape;1170;p80"/>
            <p:cNvSpPr txBox="1"/>
            <p:nvPr/>
          </p:nvSpPr>
          <p:spPr>
            <a:xfrm>
              <a:off x="5170675" y="3232225"/>
              <a:ext cx="1254300" cy="4137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36000" spcFirstLastPara="1" rIns="36000" wrap="square" tIns="36000">
              <a:noAutofit/>
            </a:bodyPr>
            <a:lstStyle/>
            <a:p>
              <a:pPr indent="0" lvl="0" marL="0" rtl="0" algn="ctr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</a:t>
              </a:r>
              <a:endPara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71" name="Google Shape;1171;p80"/>
            <p:cNvSpPr txBox="1"/>
            <p:nvPr/>
          </p:nvSpPr>
          <p:spPr>
            <a:xfrm>
              <a:off x="5170680" y="3643410"/>
              <a:ext cx="3083700" cy="4137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36000" spcFirstLastPara="1" rIns="36000" wrap="square" tIns="360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y</a:t>
              </a:r>
              <a:endParaRPr i="1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72" name="Google Shape;1172;p80"/>
            <p:cNvSpPr txBox="1"/>
            <p:nvPr/>
          </p:nvSpPr>
          <p:spPr>
            <a:xfrm>
              <a:off x="6424976" y="3227875"/>
              <a:ext cx="1829400" cy="4137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36000" spcFirstLastPara="1" rIns="36000" wrap="square" tIns="360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x</a:t>
              </a:r>
              <a:endPara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173" name="Google Shape;1173;p80"/>
          <p:cNvGrpSpPr/>
          <p:nvPr/>
        </p:nvGrpSpPr>
        <p:grpSpPr>
          <a:xfrm>
            <a:off x="5205195" y="1856275"/>
            <a:ext cx="3083705" cy="829235"/>
            <a:chOff x="5170675" y="3227875"/>
            <a:chExt cx="3083705" cy="829235"/>
          </a:xfrm>
        </p:grpSpPr>
        <p:sp>
          <p:nvSpPr>
            <p:cNvPr id="1174" name="Google Shape;1174;p80"/>
            <p:cNvSpPr txBox="1"/>
            <p:nvPr/>
          </p:nvSpPr>
          <p:spPr>
            <a:xfrm>
              <a:off x="5170675" y="3232225"/>
              <a:ext cx="1254300" cy="4137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36000" spcFirstLastPara="1" rIns="36000" wrap="square" tIns="360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</a:t>
              </a:r>
              <a:r>
                <a:rPr i="1" lang="en-GB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y</a:t>
              </a:r>
              <a:r>
                <a:rPr baseline="30000" lang="en-GB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baseline="30000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75" name="Google Shape;1175;p80"/>
            <p:cNvSpPr txBox="1"/>
            <p:nvPr/>
          </p:nvSpPr>
          <p:spPr>
            <a:xfrm>
              <a:off x="5170680" y="3643410"/>
              <a:ext cx="3083700" cy="4137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36000" spcFirstLastPara="1" rIns="36000" wrap="square" tIns="360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100</a:t>
              </a:r>
              <a:endParaRPr i="1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76" name="Google Shape;1176;p80"/>
            <p:cNvSpPr txBox="1"/>
            <p:nvPr/>
          </p:nvSpPr>
          <p:spPr>
            <a:xfrm>
              <a:off x="6424976" y="3227875"/>
              <a:ext cx="1829400" cy="4137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36000" spcFirstLastPara="1" rIns="36000" wrap="square" tIns="360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r>
                <a:rPr i="1" lang="en-GB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x</a:t>
              </a:r>
              <a:endPara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8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2) Cabdi wuxuu dib-u-habaynayaa isla'egyada.</a:t>
            </a:r>
            <a:endParaRPr/>
          </a:p>
        </p:txBody>
      </p:sp>
      <p:sp>
        <p:nvSpPr>
          <p:cNvPr id="1182" name="Google Shape;1182;p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Dib-u-habaynta xiriirrada isku darka (additive relationships)</a:t>
            </a:r>
            <a:endParaRPr/>
          </a:p>
        </p:txBody>
      </p:sp>
      <p:sp>
        <p:nvSpPr>
          <p:cNvPr id="1183" name="Google Shape;1183;p81"/>
          <p:cNvSpPr txBox="1"/>
          <p:nvPr>
            <p:ph idx="1" type="body"/>
          </p:nvPr>
        </p:nvSpPr>
        <p:spPr>
          <a:xfrm>
            <a:off x="324000" y="1128793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a)</a:t>
            </a:r>
            <a:endParaRPr/>
          </a:p>
        </p:txBody>
      </p:sp>
      <p:pic>
        <p:nvPicPr>
          <p:cNvPr id="1184" name="Google Shape;1184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04614" y="2734754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Google Shape;1185;p81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>
            <a:off x="698077" y="1189453"/>
            <a:ext cx="3177452" cy="984426"/>
          </a:xfrm>
          <a:prstGeom prst="rect">
            <a:avLst/>
          </a:prstGeom>
          <a:noFill/>
          <a:ln>
            <a:noFill/>
          </a:ln>
        </p:spPr>
      </p:pic>
      <p:sp>
        <p:nvSpPr>
          <p:cNvPr id="1186" name="Google Shape;1186;p81"/>
          <p:cNvSpPr txBox="1"/>
          <p:nvPr/>
        </p:nvSpPr>
        <p:spPr>
          <a:xfrm flipH="1">
            <a:off x="905250" y="1258480"/>
            <a:ext cx="27924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3v + 5w = 52 markaas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5w + 3v = 52 sidoo kale waa run.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7" name="Google Shape;1187;p81"/>
          <p:cNvSpPr txBox="1"/>
          <p:nvPr>
            <p:ph idx="1" type="body"/>
          </p:nvPr>
        </p:nvSpPr>
        <p:spPr>
          <a:xfrm>
            <a:off x="4320534" y="3777125"/>
            <a:ext cx="42435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Xaalad kasta go'aami haddii Cabdi uu sax yahay oo qor jumlad si aad u caddayso go'aankaaga.</a:t>
            </a:r>
            <a:endParaRPr sz="2000"/>
          </a:p>
        </p:txBody>
      </p:sp>
      <p:sp>
        <p:nvSpPr>
          <p:cNvPr id="1188" name="Google Shape;1188;p81"/>
          <p:cNvSpPr txBox="1"/>
          <p:nvPr/>
        </p:nvSpPr>
        <p:spPr>
          <a:xfrm flipH="1">
            <a:off x="4170297" y="1258475"/>
            <a:ext cx="14517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+ 5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w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52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w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+ 3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52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9" name="Google Shape;1189;p81"/>
          <p:cNvSpPr txBox="1"/>
          <p:nvPr/>
        </p:nvSpPr>
        <p:spPr>
          <a:xfrm flipH="1">
            <a:off x="5735980" y="1281488"/>
            <a:ext cx="30861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Run. Tani waa tusaale ka mid ah is-beddelka (commutativity) ee isku darka.</a:t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190" name="Google Shape;1190;p81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 flipH="1">
            <a:off x="4427537" y="2012632"/>
            <a:ext cx="3511199" cy="860701"/>
          </a:xfrm>
          <a:prstGeom prst="rect">
            <a:avLst/>
          </a:prstGeom>
          <a:noFill/>
          <a:ln>
            <a:noFill/>
          </a:ln>
        </p:spPr>
      </p:pic>
      <p:sp>
        <p:nvSpPr>
          <p:cNvPr id="1191" name="Google Shape;1191;p81"/>
          <p:cNvSpPr txBox="1"/>
          <p:nvPr/>
        </p:nvSpPr>
        <p:spPr>
          <a:xfrm flipH="1">
            <a:off x="4726500" y="2055000"/>
            <a:ext cx="33273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u arkayaa in badan oo ka mid ah sida 'isku beddelka boosaska' ee isla'egta.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5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6" name="Google Shape;1196;p82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698077" y="2417338"/>
            <a:ext cx="3241902" cy="984426"/>
          </a:xfrm>
          <a:prstGeom prst="rect">
            <a:avLst/>
          </a:prstGeom>
          <a:noFill/>
          <a:ln>
            <a:noFill/>
          </a:ln>
        </p:spPr>
      </p:pic>
      <p:sp>
        <p:nvSpPr>
          <p:cNvPr id="1197" name="Google Shape;1197;p82"/>
          <p:cNvSpPr txBox="1"/>
          <p:nvPr>
            <p:ph idx="1" type="body"/>
          </p:nvPr>
        </p:nvSpPr>
        <p:spPr>
          <a:xfrm>
            <a:off x="324000" y="759300"/>
            <a:ext cx="5167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2) Cabdi wuxuu dib-u-habaynayaa isla'egyada.</a:t>
            </a:r>
            <a:endParaRPr/>
          </a:p>
        </p:txBody>
      </p:sp>
      <p:sp>
        <p:nvSpPr>
          <p:cNvPr id="1198" name="Google Shape;1198;p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Dib-u-habaynta xiriirrada isku darka (additive relationships)</a:t>
            </a:r>
            <a:endParaRPr/>
          </a:p>
        </p:txBody>
      </p:sp>
      <p:sp>
        <p:nvSpPr>
          <p:cNvPr id="1199" name="Google Shape;1199;p82"/>
          <p:cNvSpPr txBox="1"/>
          <p:nvPr>
            <p:ph idx="1" type="body"/>
          </p:nvPr>
        </p:nvSpPr>
        <p:spPr>
          <a:xfrm>
            <a:off x="312493" y="23595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b)</a:t>
            </a:r>
            <a:endParaRPr/>
          </a:p>
        </p:txBody>
      </p:sp>
      <p:sp>
        <p:nvSpPr>
          <p:cNvPr id="1200" name="Google Shape;1200;p82"/>
          <p:cNvSpPr txBox="1"/>
          <p:nvPr/>
        </p:nvSpPr>
        <p:spPr>
          <a:xfrm flipH="1">
            <a:off x="905100" y="2440347"/>
            <a:ext cx="30861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73 − 8x = 49 markaas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73 − 49 = 8x sidoo kale waa run.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1" name="Google Shape;1201;p82"/>
          <p:cNvSpPr txBox="1"/>
          <p:nvPr/>
        </p:nvSpPr>
        <p:spPr>
          <a:xfrm flipH="1">
            <a:off x="4181700" y="2310963"/>
            <a:ext cx="15927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73 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 8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 = 49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73 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49 = 8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2" name="Google Shape;1202;p82"/>
          <p:cNvSpPr txBox="1"/>
          <p:nvPr/>
        </p:nvSpPr>
        <p:spPr>
          <a:xfrm flipH="1">
            <a:off x="5735975" y="2371318"/>
            <a:ext cx="30861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Run. 8x iyo 49 waxay is-weydaarsan karaan boosaska sababtoo ah waxaan u malayn karnaa 73 inay tahay wadarta (sum).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203" name="Google Shape;1203;p82"/>
          <p:cNvGrpSpPr/>
          <p:nvPr/>
        </p:nvGrpSpPr>
        <p:grpSpPr>
          <a:xfrm>
            <a:off x="4706320" y="3403288"/>
            <a:ext cx="3083700" cy="829235"/>
            <a:chOff x="4706320" y="3532675"/>
            <a:chExt cx="3083700" cy="829235"/>
          </a:xfrm>
        </p:grpSpPr>
        <p:sp>
          <p:nvSpPr>
            <p:cNvPr id="1204" name="Google Shape;1204;p82"/>
            <p:cNvSpPr txBox="1"/>
            <p:nvPr/>
          </p:nvSpPr>
          <p:spPr>
            <a:xfrm>
              <a:off x="4706330" y="3537025"/>
              <a:ext cx="1969500" cy="4137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36000" spcFirstLastPara="1" rIns="36000" wrap="square" tIns="36000">
              <a:noAutofit/>
            </a:bodyPr>
            <a:lstStyle/>
            <a:p>
              <a:pPr indent="0" lvl="0" marL="0" rtl="0" algn="ctr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?</a:t>
              </a:r>
              <a:endPara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05" name="Google Shape;1205;p82"/>
            <p:cNvSpPr txBox="1"/>
            <p:nvPr/>
          </p:nvSpPr>
          <p:spPr>
            <a:xfrm>
              <a:off x="4706320" y="3948210"/>
              <a:ext cx="3083700" cy="4137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36000" spcFirstLastPara="1" rIns="36000" wrap="square" tIns="360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73</a:t>
              </a:r>
              <a:endPara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06" name="Google Shape;1206;p82"/>
            <p:cNvSpPr txBox="1"/>
            <p:nvPr/>
          </p:nvSpPr>
          <p:spPr>
            <a:xfrm>
              <a:off x="6675747" y="3532675"/>
              <a:ext cx="1114200" cy="4137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36000" spcFirstLastPara="1" rIns="36000" wrap="square" tIns="360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8</a:t>
              </a:r>
              <a:r>
                <a:rPr i="1" lang="en-GB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x</a:t>
              </a:r>
              <a:endPara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207" name="Google Shape;1207;p82"/>
          <p:cNvSpPr txBox="1"/>
          <p:nvPr/>
        </p:nvSpPr>
        <p:spPr>
          <a:xfrm>
            <a:off x="4706330" y="3407638"/>
            <a:ext cx="19695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49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8" name="Google Shape;1208;p82"/>
          <p:cNvSpPr txBox="1"/>
          <p:nvPr/>
        </p:nvSpPr>
        <p:spPr>
          <a:xfrm flipH="1">
            <a:off x="4319925" y="4276313"/>
            <a:ext cx="3876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Ka jar mid ka mid ah kuwa lagu daray (addend) wadarta (sum) waxaad ka tagtaa kan kale.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3" name="Google Shape;1213;p83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698077" y="2417338"/>
            <a:ext cx="3241902" cy="984426"/>
          </a:xfrm>
          <a:prstGeom prst="rect">
            <a:avLst/>
          </a:prstGeom>
          <a:noFill/>
          <a:ln>
            <a:noFill/>
          </a:ln>
        </p:spPr>
      </p:pic>
      <p:sp>
        <p:nvSpPr>
          <p:cNvPr id="1214" name="Google Shape;1214;p83"/>
          <p:cNvSpPr txBox="1"/>
          <p:nvPr>
            <p:ph idx="1" type="body"/>
          </p:nvPr>
        </p:nvSpPr>
        <p:spPr>
          <a:xfrm>
            <a:off x="324000" y="759300"/>
            <a:ext cx="5167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2) Cabdi wuxuu dib u habaynayaa isleegyada (equations).</a:t>
            </a:r>
            <a:endParaRPr/>
          </a:p>
        </p:txBody>
      </p:sp>
      <p:sp>
        <p:nvSpPr>
          <p:cNvPr id="1215" name="Google Shape;1215;p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Dib u habaynta xiriirrada isku-darka (additive relationships)</a:t>
            </a:r>
            <a:endParaRPr/>
          </a:p>
        </p:txBody>
      </p:sp>
      <p:sp>
        <p:nvSpPr>
          <p:cNvPr id="1216" name="Google Shape;1216;p83"/>
          <p:cNvSpPr txBox="1"/>
          <p:nvPr>
            <p:ph idx="1" type="body"/>
          </p:nvPr>
        </p:nvSpPr>
        <p:spPr>
          <a:xfrm>
            <a:off x="312493" y="23595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b)</a:t>
            </a:r>
            <a:endParaRPr/>
          </a:p>
        </p:txBody>
      </p:sp>
      <p:sp>
        <p:nvSpPr>
          <p:cNvPr id="1217" name="Google Shape;1217;p83"/>
          <p:cNvSpPr txBox="1"/>
          <p:nvPr/>
        </p:nvSpPr>
        <p:spPr>
          <a:xfrm flipH="1">
            <a:off x="905100" y="2440347"/>
            <a:ext cx="30861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73 − 8x = 49 markaas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73 − 49 = 8x sidoo kale waa run.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8" name="Google Shape;1218;p83"/>
          <p:cNvSpPr txBox="1"/>
          <p:nvPr/>
        </p:nvSpPr>
        <p:spPr>
          <a:xfrm flipH="1">
            <a:off x="4181700" y="2310963"/>
            <a:ext cx="15927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73 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 8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 = 49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73 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49 = 8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9" name="Google Shape;1219;p83"/>
          <p:cNvSpPr txBox="1"/>
          <p:nvPr/>
        </p:nvSpPr>
        <p:spPr>
          <a:xfrm flipH="1">
            <a:off x="5735975" y="2371318"/>
            <a:ext cx="30861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Run. 8x iyo 49 waxay is-weydaarsan karaan boosaska sababtoo ah waxaan u malayn karnaa 73 inay tahay wadarta (sum).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20" name="Google Shape;1220;p83"/>
          <p:cNvSpPr txBox="1"/>
          <p:nvPr/>
        </p:nvSpPr>
        <p:spPr>
          <a:xfrm flipH="1">
            <a:off x="5767650" y="3449632"/>
            <a:ext cx="27369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Waa isku mid sida guud ahaan (generalisation) a + b = c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21" name="Google Shape;1221;p83"/>
          <p:cNvSpPr txBox="1"/>
          <p:nvPr>
            <p:ph idx="4294967295" type="body"/>
          </p:nvPr>
        </p:nvSpPr>
        <p:spPr>
          <a:xfrm>
            <a:off x="4256227" y="3407634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 b 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=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 a</a:t>
            </a:r>
            <a:endParaRPr i="1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2" name="Google Shape;1222;p83"/>
          <p:cNvSpPr txBox="1"/>
          <p:nvPr>
            <p:ph idx="4294967295" type="body"/>
          </p:nvPr>
        </p:nvSpPr>
        <p:spPr>
          <a:xfrm>
            <a:off x="4260932" y="3800442"/>
            <a:ext cx="1360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 a 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=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 b</a:t>
            </a:r>
            <a:endParaRPr i="1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3" name="Google Shape;1223;p83"/>
          <p:cNvSpPr txBox="1"/>
          <p:nvPr/>
        </p:nvSpPr>
        <p:spPr>
          <a:xfrm flipH="1">
            <a:off x="5022450" y="4234650"/>
            <a:ext cx="31773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Sababtoo ah c waa wadarta (sum), a iyo b waxay is-weydaarsan karaan boosaska.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7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" name="Google Shape;1228;p84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698077" y="2417338"/>
            <a:ext cx="3241902" cy="984426"/>
          </a:xfrm>
          <a:prstGeom prst="rect">
            <a:avLst/>
          </a:prstGeom>
          <a:noFill/>
          <a:ln>
            <a:noFill/>
          </a:ln>
        </p:spPr>
      </p:pic>
      <p:sp>
        <p:nvSpPr>
          <p:cNvPr id="1229" name="Google Shape;1229;p84"/>
          <p:cNvSpPr txBox="1"/>
          <p:nvPr>
            <p:ph idx="1" type="body"/>
          </p:nvPr>
        </p:nvSpPr>
        <p:spPr>
          <a:xfrm>
            <a:off x="324000" y="759300"/>
            <a:ext cx="5167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2) Cabdi wuxuu dib u habaynayaa isleegyada (equations).</a:t>
            </a:r>
            <a:endParaRPr/>
          </a:p>
        </p:txBody>
      </p:sp>
      <p:sp>
        <p:nvSpPr>
          <p:cNvPr id="1230" name="Google Shape;1230;p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Dib u habaynta xiriirrada isku-darka (additive relationships)</a:t>
            </a:r>
            <a:endParaRPr/>
          </a:p>
        </p:txBody>
      </p:sp>
      <p:sp>
        <p:nvSpPr>
          <p:cNvPr id="1231" name="Google Shape;1231;p84"/>
          <p:cNvSpPr txBox="1"/>
          <p:nvPr>
            <p:ph idx="1" type="body"/>
          </p:nvPr>
        </p:nvSpPr>
        <p:spPr>
          <a:xfrm>
            <a:off x="312493" y="23595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b)</a:t>
            </a:r>
            <a:endParaRPr/>
          </a:p>
        </p:txBody>
      </p:sp>
      <p:sp>
        <p:nvSpPr>
          <p:cNvPr id="1232" name="Google Shape;1232;p84"/>
          <p:cNvSpPr txBox="1"/>
          <p:nvPr/>
        </p:nvSpPr>
        <p:spPr>
          <a:xfrm flipH="1">
            <a:off x="905100" y="2440347"/>
            <a:ext cx="30861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73 − 8x = 49 markaas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73 − 49 = 8x sidoo kale waa run.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3" name="Google Shape;1233;p84"/>
          <p:cNvSpPr txBox="1"/>
          <p:nvPr/>
        </p:nvSpPr>
        <p:spPr>
          <a:xfrm flipH="1">
            <a:off x="4181700" y="2310963"/>
            <a:ext cx="15927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73 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 8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 = 49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73 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49 = 8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4" name="Google Shape;1234;p84"/>
          <p:cNvSpPr txBox="1"/>
          <p:nvPr/>
        </p:nvSpPr>
        <p:spPr>
          <a:xfrm flipH="1">
            <a:off x="5735975" y="2371318"/>
            <a:ext cx="30861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Run. 8x iyo 49 waxay is-weydaarsan karaan boosaska sababtoo ah waxaan u malayn karnaa 73 inay tahay wadarta (sum).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35" name="Google Shape;1235;p84"/>
          <p:cNvSpPr txBox="1"/>
          <p:nvPr/>
        </p:nvSpPr>
        <p:spPr>
          <a:xfrm flipH="1">
            <a:off x="4320150" y="3449625"/>
            <a:ext cx="41844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Ogsoonow hufnaanta (efficiency) halkan. Haddii nala weydiiyay inaan xallino 73 − 8x = 49, dib-u-habaynta 73 − 49 = 8x waxay nagu soo dhoweysaa xal (solution).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9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85"/>
          <p:cNvSpPr txBox="1"/>
          <p:nvPr>
            <p:ph idx="1" type="body"/>
          </p:nvPr>
        </p:nvSpPr>
        <p:spPr>
          <a:xfrm>
            <a:off x="324000" y="759300"/>
            <a:ext cx="5167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2) Cabdi wuxuu dib u habaynayaa isleegyada (equations).</a:t>
            </a:r>
            <a:endParaRPr/>
          </a:p>
        </p:txBody>
      </p:sp>
      <p:sp>
        <p:nvSpPr>
          <p:cNvPr id="1241" name="Google Shape;1241;p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Dib u habaynta xiriirrada isku-darka (additive relationships)</a:t>
            </a:r>
            <a:endParaRPr/>
          </a:p>
        </p:txBody>
      </p:sp>
      <p:sp>
        <p:nvSpPr>
          <p:cNvPr id="1242" name="Google Shape;1242;p85"/>
          <p:cNvSpPr txBox="1"/>
          <p:nvPr>
            <p:ph idx="1" type="body"/>
          </p:nvPr>
        </p:nvSpPr>
        <p:spPr>
          <a:xfrm>
            <a:off x="324000" y="35787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c)</a:t>
            </a:r>
            <a:endParaRPr/>
          </a:p>
        </p:txBody>
      </p:sp>
      <p:pic>
        <p:nvPicPr>
          <p:cNvPr id="1243" name="Google Shape;1243;p85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698077" y="3666711"/>
            <a:ext cx="3241902" cy="984426"/>
          </a:xfrm>
          <a:prstGeom prst="rect">
            <a:avLst/>
          </a:prstGeom>
          <a:noFill/>
          <a:ln>
            <a:noFill/>
          </a:ln>
        </p:spPr>
      </p:pic>
      <p:sp>
        <p:nvSpPr>
          <p:cNvPr id="1244" name="Google Shape;1244;p85"/>
          <p:cNvSpPr txBox="1"/>
          <p:nvPr/>
        </p:nvSpPr>
        <p:spPr>
          <a:xfrm flipH="1">
            <a:off x="905100" y="3689720"/>
            <a:ext cx="30861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3x − 2 = 8y markaas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8y − 2 = 3x sidoo kale waa run.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5" name="Google Shape;1245;p85"/>
          <p:cNvSpPr txBox="1"/>
          <p:nvPr/>
        </p:nvSpPr>
        <p:spPr>
          <a:xfrm flipH="1">
            <a:off x="5735975" y="3438125"/>
            <a:ext cx="2792400" cy="5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 aha run. 3x iyo 8y ma is-weydaarsan karaan boosaska.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46" name="Google Shape;1246;p85"/>
          <p:cNvSpPr txBox="1"/>
          <p:nvPr/>
        </p:nvSpPr>
        <p:spPr>
          <a:xfrm flipH="1">
            <a:off x="4181800" y="3384925"/>
            <a:ext cx="13287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 2 = 8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8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2 = 3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247" name="Google Shape;1247;p85"/>
          <p:cNvGrpSpPr/>
          <p:nvPr/>
        </p:nvGrpSpPr>
        <p:grpSpPr>
          <a:xfrm>
            <a:off x="4835707" y="2336488"/>
            <a:ext cx="3083700" cy="829235"/>
            <a:chOff x="4706320" y="3532675"/>
            <a:chExt cx="3083700" cy="829235"/>
          </a:xfrm>
        </p:grpSpPr>
        <p:sp>
          <p:nvSpPr>
            <p:cNvPr id="1248" name="Google Shape;1248;p85"/>
            <p:cNvSpPr txBox="1"/>
            <p:nvPr/>
          </p:nvSpPr>
          <p:spPr>
            <a:xfrm>
              <a:off x="4706330" y="3537025"/>
              <a:ext cx="1969500" cy="4137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36000" spcFirstLastPara="1" rIns="36000" wrap="square" tIns="36000">
              <a:noAutofit/>
            </a:bodyPr>
            <a:lstStyle/>
            <a:p>
              <a:pPr indent="0" lvl="0" marL="0" rtl="0" algn="ctr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?</a:t>
              </a:r>
              <a:endPara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49" name="Google Shape;1249;p85"/>
            <p:cNvSpPr txBox="1"/>
            <p:nvPr/>
          </p:nvSpPr>
          <p:spPr>
            <a:xfrm>
              <a:off x="4706320" y="3948210"/>
              <a:ext cx="3083700" cy="4137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36000" spcFirstLastPara="1" rIns="36000" wrap="square" tIns="360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</a:t>
              </a:r>
              <a:r>
                <a:rPr i="1"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x</a:t>
              </a:r>
              <a:endParaRPr i="1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50" name="Google Shape;1250;p85"/>
            <p:cNvSpPr txBox="1"/>
            <p:nvPr/>
          </p:nvSpPr>
          <p:spPr>
            <a:xfrm>
              <a:off x="6675747" y="3532675"/>
              <a:ext cx="1114200" cy="4137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6000" lIns="36000" spcFirstLastPara="1" rIns="36000" wrap="square" tIns="360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251" name="Google Shape;1251;p85"/>
          <p:cNvSpPr txBox="1"/>
          <p:nvPr/>
        </p:nvSpPr>
        <p:spPr>
          <a:xfrm>
            <a:off x="4835717" y="2340838"/>
            <a:ext cx="1969500" cy="4137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000" lIns="36000" spcFirstLastPara="1" rIns="36000" wrap="square" tIns="3600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8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i="1"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2" name="Google Shape;1252;p85"/>
          <p:cNvSpPr txBox="1"/>
          <p:nvPr/>
        </p:nvSpPr>
        <p:spPr>
          <a:xfrm flipH="1">
            <a:off x="4835675" y="4215975"/>
            <a:ext cx="3692700" cy="5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3x waa wadarta (sum) marka kaliya 2 iyo 8y ayaa beddeli kara boosaska.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p86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Dib-u-habaynta xiriirrada isku-darka (additive relationships)</a:t>
            </a:r>
            <a:endParaRPr/>
          </a:p>
        </p:txBody>
      </p:sp>
      <p:sp>
        <p:nvSpPr>
          <p:cNvPr id="1258" name="Google Shape;1258;p86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Wadarta (sum) ereyo badan oo hal erey ah</a:t>
            </a:r>
            <a:endParaRPr/>
          </a:p>
        </p:txBody>
      </p:sp>
      <p:sp>
        <p:nvSpPr>
          <p:cNvPr id="1259" name="Google Shape;1259;p86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Xiriirrada isku-darka (additive relationships)</a:t>
            </a:r>
            <a:endParaRPr/>
          </a:p>
        </p:txBody>
      </p:sp>
      <p:pic>
        <p:nvPicPr>
          <p:cNvPr id="1260" name="Google Shape;1260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843" y="2987411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p87"/>
          <p:cNvSpPr txBox="1"/>
          <p:nvPr>
            <p:ph idx="1" type="body"/>
          </p:nvPr>
        </p:nvSpPr>
        <p:spPr>
          <a:xfrm>
            <a:off x="324000" y="759300"/>
            <a:ext cx="56856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Isla'egtan ma leedahay qoys xaqiiqo (fact family)?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266" name="Google Shape;1266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Wadarta (sum) ereyo badan oo hal erey ah</a:t>
            </a:r>
            <a:endParaRPr/>
          </a:p>
        </p:txBody>
      </p:sp>
      <p:sp>
        <p:nvSpPr>
          <p:cNvPr id="1267" name="Google Shape;1267;p87"/>
          <p:cNvSpPr txBox="1"/>
          <p:nvPr>
            <p:ph idx="1" type="body"/>
          </p:nvPr>
        </p:nvSpPr>
        <p:spPr>
          <a:xfrm>
            <a:off x="324000" y="1327225"/>
            <a:ext cx="25632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+ 3 + 1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p88"/>
          <p:cNvSpPr txBox="1"/>
          <p:nvPr>
            <p:ph idx="1" type="body"/>
          </p:nvPr>
        </p:nvSpPr>
        <p:spPr>
          <a:xfrm>
            <a:off x="324000" y="759300"/>
            <a:ext cx="56856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Isla'egtan ma leedahay qoys xaqiiqo (fact family)?</a:t>
            </a:r>
            <a:endParaRPr/>
          </a:p>
        </p:txBody>
      </p:sp>
      <p:sp>
        <p:nvSpPr>
          <p:cNvPr id="1273" name="Google Shape;1273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Wadarta (sum) ereyo badan oo hal erey ah</a:t>
            </a:r>
            <a:endParaRPr/>
          </a:p>
        </p:txBody>
      </p:sp>
      <p:sp>
        <p:nvSpPr>
          <p:cNvPr id="1274" name="Google Shape;1274;p88"/>
          <p:cNvSpPr txBox="1"/>
          <p:nvPr>
            <p:ph idx="1" type="body"/>
          </p:nvPr>
        </p:nvSpPr>
        <p:spPr>
          <a:xfrm>
            <a:off x="324000" y="1327225"/>
            <a:ext cx="25632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 + 3 + 1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5" name="Google Shape;1275;p88"/>
          <p:cNvSpPr txBox="1"/>
          <p:nvPr>
            <p:ph idx="1" type="body"/>
          </p:nvPr>
        </p:nvSpPr>
        <p:spPr>
          <a:xfrm>
            <a:off x="324000" y="4493100"/>
            <a:ext cx="56856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Haa. Laakiin, waa qoys aad uga weyn!</a:t>
            </a:r>
            <a:endParaRPr/>
          </a:p>
        </p:txBody>
      </p:sp>
      <p:sp>
        <p:nvSpPr>
          <p:cNvPr id="1276" name="Google Shape;1276;p88"/>
          <p:cNvSpPr txBox="1"/>
          <p:nvPr>
            <p:ph idx="1" type="body"/>
          </p:nvPr>
        </p:nvSpPr>
        <p:spPr>
          <a:xfrm>
            <a:off x="3360493" y="1327225"/>
            <a:ext cx="1876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 + 3 = 10 − 1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7" name="Google Shape;1277;p88"/>
          <p:cNvSpPr txBox="1"/>
          <p:nvPr>
            <p:ph idx="1" type="body"/>
          </p:nvPr>
        </p:nvSpPr>
        <p:spPr>
          <a:xfrm>
            <a:off x="3360493" y="1872132"/>
            <a:ext cx="1876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 + 1 = 10 − 3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8" name="Google Shape;1278;p88"/>
          <p:cNvSpPr txBox="1"/>
          <p:nvPr>
            <p:ph idx="1" type="body"/>
          </p:nvPr>
        </p:nvSpPr>
        <p:spPr>
          <a:xfrm>
            <a:off x="3360493" y="2417038"/>
            <a:ext cx="1876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 + 1 = 10 − 6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9" name="Google Shape;1279;p88"/>
          <p:cNvSpPr txBox="1"/>
          <p:nvPr>
            <p:ph idx="1" type="body"/>
          </p:nvPr>
        </p:nvSpPr>
        <p:spPr>
          <a:xfrm>
            <a:off x="6004480" y="1860625"/>
            <a:ext cx="1876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 = 10 − 3 − 1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0" name="Google Shape;1280;p88"/>
          <p:cNvSpPr txBox="1"/>
          <p:nvPr>
            <p:ph idx="1" type="body"/>
          </p:nvPr>
        </p:nvSpPr>
        <p:spPr>
          <a:xfrm>
            <a:off x="6004480" y="2405532"/>
            <a:ext cx="1876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 = 10 − 6 − 1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1" name="Google Shape;1281;p88"/>
          <p:cNvSpPr txBox="1"/>
          <p:nvPr>
            <p:ph idx="1" type="body"/>
          </p:nvPr>
        </p:nvSpPr>
        <p:spPr>
          <a:xfrm>
            <a:off x="6004480" y="2950438"/>
            <a:ext cx="1876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 = 10 − 1 − 6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2" name="Google Shape;1282;p88"/>
          <p:cNvSpPr txBox="1"/>
          <p:nvPr>
            <p:ph idx="1" type="body"/>
          </p:nvPr>
        </p:nvSpPr>
        <p:spPr>
          <a:xfrm>
            <a:off x="324000" y="1860625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 + 1 + 3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3" name="Google Shape;1283;p88"/>
          <p:cNvSpPr txBox="1"/>
          <p:nvPr>
            <p:ph idx="1" type="body"/>
          </p:nvPr>
        </p:nvSpPr>
        <p:spPr>
          <a:xfrm>
            <a:off x="324000" y="2394025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 + 1 + 6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4" name="Google Shape;1284;p88"/>
          <p:cNvSpPr txBox="1"/>
          <p:nvPr>
            <p:ph idx="1" type="body"/>
          </p:nvPr>
        </p:nvSpPr>
        <p:spPr>
          <a:xfrm>
            <a:off x="324000" y="2938932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 + 6 + 1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5" name="Google Shape;1285;p88"/>
          <p:cNvSpPr txBox="1"/>
          <p:nvPr>
            <p:ph idx="1" type="body"/>
          </p:nvPr>
        </p:nvSpPr>
        <p:spPr>
          <a:xfrm>
            <a:off x="324000" y="3472332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 + 6 + 3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6" name="Google Shape;1286;p88"/>
          <p:cNvSpPr txBox="1"/>
          <p:nvPr>
            <p:ph idx="1" type="body"/>
          </p:nvPr>
        </p:nvSpPr>
        <p:spPr>
          <a:xfrm>
            <a:off x="324000" y="3982718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 + 3 + 6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7" name="Google Shape;1287;p88"/>
          <p:cNvSpPr txBox="1"/>
          <p:nvPr>
            <p:ph idx="1" type="body"/>
          </p:nvPr>
        </p:nvSpPr>
        <p:spPr>
          <a:xfrm>
            <a:off x="3364840" y="2938932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 + 6 = 10 − 1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8" name="Google Shape;1288;p88"/>
          <p:cNvSpPr txBox="1"/>
          <p:nvPr>
            <p:ph idx="1" type="body"/>
          </p:nvPr>
        </p:nvSpPr>
        <p:spPr>
          <a:xfrm>
            <a:off x="3364840" y="3472332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 + 6 = 10 − 3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9" name="Google Shape;1289;p88"/>
          <p:cNvSpPr txBox="1"/>
          <p:nvPr>
            <p:ph idx="1" type="body"/>
          </p:nvPr>
        </p:nvSpPr>
        <p:spPr>
          <a:xfrm>
            <a:off x="3364840" y="3982718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 + 3 = 10 − 6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0" name="Google Shape;1290;p88"/>
          <p:cNvSpPr txBox="1"/>
          <p:nvPr>
            <p:ph idx="1" type="body"/>
          </p:nvPr>
        </p:nvSpPr>
        <p:spPr>
          <a:xfrm>
            <a:off x="6004480" y="3483838"/>
            <a:ext cx="1876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 = 10 − 3 − 6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1" name="Google Shape;1291;p88"/>
          <p:cNvSpPr txBox="1"/>
          <p:nvPr>
            <p:ph idx="1" type="body"/>
          </p:nvPr>
        </p:nvSpPr>
        <p:spPr>
          <a:xfrm>
            <a:off x="6004480" y="3994225"/>
            <a:ext cx="1876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 = 10 − 6 − 3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2" name="Google Shape;1292;p88"/>
          <p:cNvSpPr txBox="1"/>
          <p:nvPr>
            <p:ph idx="1" type="body"/>
          </p:nvPr>
        </p:nvSpPr>
        <p:spPr>
          <a:xfrm>
            <a:off x="6027493" y="1327225"/>
            <a:ext cx="1876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 = 10 − 1 − 3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6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p89"/>
          <p:cNvSpPr txBox="1"/>
          <p:nvPr>
            <p:ph idx="1" type="body"/>
          </p:nvPr>
        </p:nvSpPr>
        <p:spPr>
          <a:xfrm>
            <a:off x="324000" y="759300"/>
            <a:ext cx="65142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 jira hab wax ku ool ah oo loo tixgeliyo dib-u-habaynta ereyo badan oo sidan oo kale ah.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298" name="Google Shape;1298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Wadarta (sum) ereyo badan oo hal erey ah</a:t>
            </a:r>
            <a:endParaRPr/>
          </a:p>
        </p:txBody>
      </p:sp>
      <p:sp>
        <p:nvSpPr>
          <p:cNvPr id="1299" name="Google Shape;1299;p89"/>
          <p:cNvSpPr txBox="1"/>
          <p:nvPr>
            <p:ph idx="1" type="body"/>
          </p:nvPr>
        </p:nvSpPr>
        <p:spPr>
          <a:xfrm>
            <a:off x="324000" y="1784425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+ 2 + 1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0" name="Google Shape;1300;p89"/>
          <p:cNvSpPr txBox="1"/>
          <p:nvPr>
            <p:ph idx="1" type="body"/>
          </p:nvPr>
        </p:nvSpPr>
        <p:spPr>
          <a:xfrm>
            <a:off x="2881100" y="1772925"/>
            <a:ext cx="5938800" cy="34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Haddii aan dooneyno inaan 7 uga tagno dhinaca LHS.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301" name="Google Shape;1301;p89"/>
          <p:cNvSpPr txBox="1"/>
          <p:nvPr>
            <p:ph idx="1" type="body"/>
          </p:nvPr>
        </p:nvSpPr>
        <p:spPr>
          <a:xfrm>
            <a:off x="324000" y="2424198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+ 2 = 10 − 1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2" name="Google Shape;1302;p89"/>
          <p:cNvSpPr txBox="1"/>
          <p:nvPr>
            <p:ph idx="1" type="body"/>
          </p:nvPr>
        </p:nvSpPr>
        <p:spPr>
          <a:xfrm>
            <a:off x="324000" y="3033798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= 10 − 1 − 2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3" name="Google Shape;1303;p89"/>
          <p:cNvSpPr txBox="1"/>
          <p:nvPr>
            <p:ph idx="1" type="body"/>
          </p:nvPr>
        </p:nvSpPr>
        <p:spPr>
          <a:xfrm>
            <a:off x="2880280" y="2435700"/>
            <a:ext cx="45000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Ka jar ereyga 1 labada dhinac.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304" name="Google Shape;1304;p89"/>
          <p:cNvSpPr txBox="1"/>
          <p:nvPr>
            <p:ph idx="1" type="body"/>
          </p:nvPr>
        </p:nvSpPr>
        <p:spPr>
          <a:xfrm>
            <a:off x="2880280" y="3033793"/>
            <a:ext cx="45000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Ka jar ereyga 2 labada dhinac.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pic>
        <p:nvPicPr>
          <p:cNvPr id="1305" name="Google Shape;1305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6954" y="3043516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9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90"/>
          <p:cNvSpPr txBox="1"/>
          <p:nvPr>
            <p:ph idx="1" type="body"/>
          </p:nvPr>
        </p:nvSpPr>
        <p:spPr>
          <a:xfrm>
            <a:off x="324000" y="759300"/>
            <a:ext cx="65142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 jira hab wax ku ool ah oo loo tixgeliyo dib-u-habaynta ereyo badan oo sidan oo kale ah.</a:t>
            </a:r>
            <a:endParaRPr/>
          </a:p>
        </p:txBody>
      </p:sp>
      <p:sp>
        <p:nvSpPr>
          <p:cNvPr id="1311" name="Google Shape;1311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Wadarta (sum) ereyo badan oo hal erey ah</a:t>
            </a:r>
            <a:endParaRPr/>
          </a:p>
        </p:txBody>
      </p:sp>
      <p:sp>
        <p:nvSpPr>
          <p:cNvPr id="1312" name="Google Shape;1312;p90"/>
          <p:cNvSpPr txBox="1"/>
          <p:nvPr>
            <p:ph idx="1" type="body"/>
          </p:nvPr>
        </p:nvSpPr>
        <p:spPr>
          <a:xfrm>
            <a:off x="324000" y="1784425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+ 2 + 1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3" name="Google Shape;1313;p90"/>
          <p:cNvSpPr txBox="1"/>
          <p:nvPr>
            <p:ph idx="1" type="body"/>
          </p:nvPr>
        </p:nvSpPr>
        <p:spPr>
          <a:xfrm>
            <a:off x="324000" y="2424198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+ 2 = 10 − 1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4" name="Google Shape;1314;p90"/>
          <p:cNvSpPr txBox="1"/>
          <p:nvPr>
            <p:ph idx="1" type="body"/>
          </p:nvPr>
        </p:nvSpPr>
        <p:spPr>
          <a:xfrm>
            <a:off x="324000" y="3033798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= 10 − 1 − 2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5" name="Google Shape;1315;p90"/>
          <p:cNvSpPr txBox="1"/>
          <p:nvPr>
            <p:ph idx="1" type="body"/>
          </p:nvPr>
        </p:nvSpPr>
        <p:spPr>
          <a:xfrm>
            <a:off x="4773775" y="1784425"/>
            <a:ext cx="871800" cy="53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(2 + 1)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16" name="Google Shape;1316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6954" y="3043516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7" name="Google Shape;1317;p90"/>
          <p:cNvSpPr txBox="1"/>
          <p:nvPr>
            <p:ph idx="1" type="body"/>
          </p:nvPr>
        </p:nvSpPr>
        <p:spPr>
          <a:xfrm>
            <a:off x="3379150" y="2999280"/>
            <a:ext cx="4740300" cy="103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Si loo noqdo mid wax ku ool ah, ma isku koobi karnaa ereyada 2 iyo 1, u qaadano hal erey, oo si wada jir ah uga jarnaa?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318" name="Google Shape;1318;p90"/>
          <p:cNvSpPr txBox="1"/>
          <p:nvPr>
            <p:ph idx="1" type="body"/>
          </p:nvPr>
        </p:nvSpPr>
        <p:spPr>
          <a:xfrm>
            <a:off x="4320920" y="1784425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+  2 + 1 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9" name="Google Shape;1319;p90"/>
          <p:cNvSpPr txBox="1"/>
          <p:nvPr>
            <p:ph idx="1" type="body"/>
          </p:nvPr>
        </p:nvSpPr>
        <p:spPr>
          <a:xfrm>
            <a:off x="4320920" y="2394025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= 10 − (2 + 1)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20" name="Google Shape;1320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7954" y="2422409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91"/>
          <p:cNvSpPr txBox="1"/>
          <p:nvPr>
            <p:ph idx="1" type="body"/>
          </p:nvPr>
        </p:nvSpPr>
        <p:spPr>
          <a:xfrm>
            <a:off x="324000" y="759300"/>
            <a:ext cx="65142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 jira hab wax ku ool ah oo loo tixgeliyo dib-u-habaynta ereyo badan oo sidan oo kale ah.</a:t>
            </a:r>
            <a:endParaRPr/>
          </a:p>
        </p:txBody>
      </p:sp>
      <p:sp>
        <p:nvSpPr>
          <p:cNvPr id="1326" name="Google Shape;1326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Wadarta (sum) ereyo badan oo hal erey ah</a:t>
            </a:r>
            <a:endParaRPr/>
          </a:p>
        </p:txBody>
      </p:sp>
      <p:sp>
        <p:nvSpPr>
          <p:cNvPr id="1327" name="Google Shape;1327;p91"/>
          <p:cNvSpPr txBox="1"/>
          <p:nvPr>
            <p:ph idx="1" type="body"/>
          </p:nvPr>
        </p:nvSpPr>
        <p:spPr>
          <a:xfrm>
            <a:off x="411480" y="4328515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+ 2 + 1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8" name="Google Shape;1328;p91"/>
          <p:cNvSpPr txBox="1"/>
          <p:nvPr>
            <p:ph idx="1" type="body"/>
          </p:nvPr>
        </p:nvSpPr>
        <p:spPr>
          <a:xfrm>
            <a:off x="411480" y="4602835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+ 2 = 10 − 1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9" name="Google Shape;1329;p91"/>
          <p:cNvSpPr txBox="1"/>
          <p:nvPr>
            <p:ph idx="1" type="body"/>
          </p:nvPr>
        </p:nvSpPr>
        <p:spPr>
          <a:xfrm>
            <a:off x="2625012" y="4602835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= 10 − 1 − 2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0" name="Google Shape;1330;p91"/>
          <p:cNvSpPr txBox="1"/>
          <p:nvPr>
            <p:ph idx="1" type="body"/>
          </p:nvPr>
        </p:nvSpPr>
        <p:spPr>
          <a:xfrm>
            <a:off x="4838544" y="4328515"/>
            <a:ext cx="871800" cy="53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(2 + 1)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31" name="Google Shape;133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6954" y="3043516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2" name="Google Shape;1332;p91"/>
          <p:cNvSpPr txBox="1"/>
          <p:nvPr>
            <p:ph idx="1" type="body"/>
          </p:nvPr>
        </p:nvSpPr>
        <p:spPr>
          <a:xfrm>
            <a:off x="3379150" y="2999275"/>
            <a:ext cx="5440800" cy="78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Adiga oo ka dhigaya wadarta (sum) ereyo badan hal erey, waxaan ka dhignay habka mid wax ku ool ah.</a:t>
            </a:r>
            <a:endParaRPr sz="2000"/>
          </a:p>
        </p:txBody>
      </p:sp>
      <p:sp>
        <p:nvSpPr>
          <p:cNvPr id="1333" name="Google Shape;1333;p91"/>
          <p:cNvSpPr txBox="1"/>
          <p:nvPr>
            <p:ph idx="1" type="body"/>
          </p:nvPr>
        </p:nvSpPr>
        <p:spPr>
          <a:xfrm>
            <a:off x="2625012" y="4328515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+  2 + 1 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4" name="Google Shape;1334;p91"/>
          <p:cNvSpPr txBox="1"/>
          <p:nvPr>
            <p:ph idx="1" type="body"/>
          </p:nvPr>
        </p:nvSpPr>
        <p:spPr>
          <a:xfrm>
            <a:off x="5966376" y="4328515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= 10 − (2 + 1)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35" name="Google Shape;1335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7954" y="2422409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6" name="TextBox 1335"/>
          <p:cNvSpPr txBox="1"/>
          <p:nvPr/>
        </p:nvSpPr>
        <p:spPr>
          <a:xfrm>
            <a:off x="411480" y="4054195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9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p92"/>
          <p:cNvSpPr txBox="1"/>
          <p:nvPr>
            <p:ph idx="1" type="body"/>
          </p:nvPr>
        </p:nvSpPr>
        <p:spPr>
          <a:xfrm>
            <a:off x="324000" y="759300"/>
            <a:ext cx="65142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Tani waxay sidoo kale u shaqeysaa ereyada aljabrada (algebraic terms).</a:t>
            </a:r>
            <a:endParaRPr/>
          </a:p>
        </p:txBody>
      </p:sp>
      <p:sp>
        <p:nvSpPr>
          <p:cNvPr id="1341" name="Google Shape;1341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Wadarta (sum) ereyo badan oo hal erey ah</a:t>
            </a:r>
            <a:endParaRPr/>
          </a:p>
        </p:txBody>
      </p:sp>
      <p:sp>
        <p:nvSpPr>
          <p:cNvPr id="1342" name="Google Shape;1342;p92"/>
          <p:cNvSpPr txBox="1"/>
          <p:nvPr>
            <p:ph idx="1" type="body"/>
          </p:nvPr>
        </p:nvSpPr>
        <p:spPr>
          <a:xfrm>
            <a:off x="1600812" y="4328515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+ 5 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3" name="Google Shape;1343;p92"/>
          <p:cNvSpPr txBox="1"/>
          <p:nvPr>
            <p:ph idx="1" type="body"/>
          </p:nvPr>
        </p:nvSpPr>
        <p:spPr>
          <a:xfrm>
            <a:off x="6027876" y="4328515"/>
            <a:ext cx="871800" cy="53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(2 + 1)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44" name="Google Shape;1344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1754" y="2433916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5" name="Google Shape;1345;p92"/>
          <p:cNvSpPr txBox="1"/>
          <p:nvPr>
            <p:ph idx="1" type="body"/>
          </p:nvPr>
        </p:nvSpPr>
        <p:spPr>
          <a:xfrm>
            <a:off x="3379150" y="2999275"/>
            <a:ext cx="5440800" cy="78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Adigoo ka dhigaya wadarta (sum) ereyo badan hal erey (term), waxaan ka dhignay habka mid waxtar badan.</a:t>
            </a:r>
            <a:endParaRPr sz="2000"/>
          </a:p>
        </p:txBody>
      </p:sp>
      <p:sp>
        <p:nvSpPr>
          <p:cNvPr id="1346" name="Google Shape;1346;p92"/>
          <p:cNvSpPr txBox="1"/>
          <p:nvPr>
            <p:ph idx="1" type="body"/>
          </p:nvPr>
        </p:nvSpPr>
        <p:spPr>
          <a:xfrm>
            <a:off x="3814344" y="4328515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+  2 + 1 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7" name="Google Shape;1347;p92"/>
          <p:cNvSpPr txBox="1"/>
          <p:nvPr>
            <p:ph idx="1" type="body"/>
          </p:nvPr>
        </p:nvSpPr>
        <p:spPr>
          <a:xfrm>
            <a:off x="411480" y="4602835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= 10 − (2 + 1)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48" name="Google Shape;1348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7954" y="2422409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9" name="Google Shape;1349;p92"/>
          <p:cNvSpPr txBox="1"/>
          <p:nvPr>
            <p:ph idx="1" type="body"/>
          </p:nvPr>
        </p:nvSpPr>
        <p:spPr>
          <a:xfrm>
            <a:off x="411480" y="4328515"/>
            <a:ext cx="9333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(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+ 5)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0" name="Google Shape;1350;p92"/>
          <p:cNvSpPr txBox="1"/>
          <p:nvPr>
            <p:ph idx="1" type="body"/>
          </p:nvPr>
        </p:nvSpPr>
        <p:spPr>
          <a:xfrm>
            <a:off x="2625012" y="4602835"/>
            <a:ext cx="2072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10 − (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+ 5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1" name="Google Shape;1351;p92"/>
          <p:cNvSpPr txBox="1"/>
          <p:nvPr>
            <p:ph idx="1" type="body"/>
          </p:nvPr>
        </p:nvSpPr>
        <p:spPr>
          <a:xfrm>
            <a:off x="6364476" y="4602835"/>
            <a:ext cx="2072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 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+ 4  = 7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52" name="Google Shape;1352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1754" y="3881716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3" name="Google Shape;1353;p92"/>
          <p:cNvSpPr txBox="1"/>
          <p:nvPr>
            <p:ph idx="1" type="body"/>
          </p:nvPr>
        </p:nvSpPr>
        <p:spPr>
          <a:xfrm>
            <a:off x="4953444" y="4602835"/>
            <a:ext cx="1155000" cy="53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(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+ 4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4" name="Google Shape;1354;p92"/>
          <p:cNvSpPr txBox="1"/>
          <p:nvPr>
            <p:ph idx="1" type="body"/>
          </p:nvPr>
        </p:nvSpPr>
        <p:spPr>
          <a:xfrm>
            <a:off x="411480" y="4877155"/>
            <a:ext cx="2072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7 −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(3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+ 4)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5" name="TextBox 1354"/>
          <p:cNvSpPr txBox="1"/>
          <p:nvPr/>
        </p:nvSpPr>
        <p:spPr>
          <a:xfrm>
            <a:off x="411480" y="4054195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8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Google Shape;1359;p9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Wadarta (sum) ereyo badan sida hal erey (term)</a:t>
            </a:r>
            <a:endParaRPr/>
          </a:p>
        </p:txBody>
      </p:sp>
      <p:pic>
        <p:nvPicPr>
          <p:cNvPr id="1360" name="Google Shape;1360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8554" y="1847329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1" name="Google Shape;1361;p93"/>
          <p:cNvSpPr txBox="1"/>
          <p:nvPr>
            <p:ph idx="4294967295" type="body"/>
          </p:nvPr>
        </p:nvSpPr>
        <p:spPr>
          <a:xfrm>
            <a:off x="4323550" y="1692368"/>
            <a:ext cx="3722700" cy="68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U qaado (8y + 4z) sida hal erey (term) oo ka jar labada dhinac.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62" name="Google Shape;1362;p93"/>
          <p:cNvSpPr txBox="1"/>
          <p:nvPr>
            <p:ph idx="4294967295" type="body"/>
          </p:nvPr>
        </p:nvSpPr>
        <p:spPr>
          <a:xfrm>
            <a:off x="3315012" y="4617253"/>
            <a:ext cx="2548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16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(8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+ 4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3" name="Google Shape;1363;p93"/>
          <p:cNvSpPr txBox="1"/>
          <p:nvPr>
            <p:ph idx="4294967295" type="body"/>
          </p:nvPr>
        </p:nvSpPr>
        <p:spPr>
          <a:xfrm>
            <a:off x="411480" y="4617253"/>
            <a:ext cx="264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+ 8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+ 4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 = 16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64" name="Google Shape;1364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0061" y="3759489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5" name="Google Shape;1365;p9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Kuwani midkee baa ah habayn sax ah oo isla'egtan (equation) ah?</a:t>
            </a:r>
            <a:endParaRPr/>
          </a:p>
        </p:txBody>
      </p:sp>
      <p:sp>
        <p:nvSpPr>
          <p:cNvPr id="1366" name="Google Shape;1366;p93"/>
          <p:cNvSpPr txBox="1"/>
          <p:nvPr>
            <p:ph idx="4294967295" type="body"/>
          </p:nvPr>
        </p:nvSpPr>
        <p:spPr>
          <a:xfrm>
            <a:off x="6119844" y="4617253"/>
            <a:ext cx="2548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16 + (8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+ 4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7" name="Google Shape;1367;p93"/>
          <p:cNvSpPr txBox="1"/>
          <p:nvPr>
            <p:ph idx="4294967295" type="body"/>
          </p:nvPr>
        </p:nvSpPr>
        <p:spPr>
          <a:xfrm>
            <a:off x="411480" y="4891573"/>
            <a:ext cx="2548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16 − (7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+ 4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68" name="Google Shape;1368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3833" y="2785712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93"/>
          <p:cNvSpPr txBox="1"/>
          <p:nvPr>
            <p:ph idx="4294967295" type="body"/>
          </p:nvPr>
        </p:nvSpPr>
        <p:spPr>
          <a:xfrm>
            <a:off x="4323550" y="2682968"/>
            <a:ext cx="3722700" cy="68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Waa in (8y + 4z) laga jaraa labada dhinac.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0" name="Google Shape;1370;p93"/>
          <p:cNvSpPr txBox="1"/>
          <p:nvPr>
            <p:ph idx="4294967295" type="body"/>
          </p:nvPr>
        </p:nvSpPr>
        <p:spPr>
          <a:xfrm>
            <a:off x="4191588" y="3654913"/>
            <a:ext cx="44877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U beddel (commute) si 8y + 7x2 + 4z = 16, kooxee (7x2 + 4z) oo ka jar labada dhinac.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1" name="TextBox 1370"/>
          <p:cNvSpPr txBox="1"/>
          <p:nvPr/>
        </p:nvSpPr>
        <p:spPr>
          <a:xfrm>
            <a:off x="411480" y="4342933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4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94"/>
          <p:cNvSpPr txBox="1"/>
          <p:nvPr>
            <p:ph idx="1" type="body"/>
          </p:nvPr>
        </p:nvSpPr>
        <p:spPr>
          <a:xfrm>
            <a:off x="324000" y="759300"/>
            <a:ext cx="65142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Axmed wuxuu ku tababbaran yahay xirfaddan fasalka dhexdiisa.</a:t>
            </a:r>
            <a:endParaRPr/>
          </a:p>
        </p:txBody>
      </p:sp>
      <p:sp>
        <p:nvSpPr>
          <p:cNvPr id="1376" name="Google Shape;1376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Wadarta (sum) ereyo badan sida hal erey (term)</a:t>
            </a:r>
            <a:endParaRPr/>
          </a:p>
        </p:txBody>
      </p:sp>
      <p:sp>
        <p:nvSpPr>
          <p:cNvPr id="1377" name="Google Shape;1377;p94"/>
          <p:cNvSpPr txBox="1"/>
          <p:nvPr>
            <p:ph idx="1" type="body"/>
          </p:nvPr>
        </p:nvSpPr>
        <p:spPr>
          <a:xfrm>
            <a:off x="1684800" y="2336488"/>
            <a:ext cx="7135200" cy="78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Haddii aan ka shakiyo wax-is-beddelka aljabrada (algebraic manipulation), waxaan isku dayi karnaa isla beddelka tiro la mid ah si aan u tijaabino runta.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378" name="Google Shape;1378;p94"/>
          <p:cNvSpPr txBox="1"/>
          <p:nvPr>
            <p:ph idx="1" type="body"/>
          </p:nvPr>
        </p:nvSpPr>
        <p:spPr>
          <a:xfrm>
            <a:off x="1707100" y="3506852"/>
            <a:ext cx="19575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20 = 30 − (7 + 3)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79" name="Google Shape;1379;p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331774" y="2133329"/>
            <a:ext cx="876124" cy="1010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0" name="Google Shape;1380;p94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 flipH="1">
            <a:off x="377427" y="1185938"/>
            <a:ext cx="6143124" cy="94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1" name="Google Shape;1381;p94"/>
          <p:cNvSpPr txBox="1"/>
          <p:nvPr/>
        </p:nvSpPr>
        <p:spPr>
          <a:xfrm flipH="1">
            <a:off x="916400" y="1216800"/>
            <a:ext cx="55911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 = 10 − (b + 5) waxay la mid tahay a = 10 − b + 5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Uma baahna qawska (brackets).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2" name="Google Shape;1382;p94"/>
          <p:cNvSpPr txBox="1"/>
          <p:nvPr>
            <p:ph idx="1" type="body"/>
          </p:nvPr>
        </p:nvSpPr>
        <p:spPr>
          <a:xfrm>
            <a:off x="4568180" y="3506852"/>
            <a:ext cx="19575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20 = 30 − 7 + 3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3" name="Google Shape;1383;p94"/>
          <p:cNvSpPr txBox="1"/>
          <p:nvPr>
            <p:ph idx="1" type="body"/>
          </p:nvPr>
        </p:nvSpPr>
        <p:spPr>
          <a:xfrm>
            <a:off x="1684800" y="4165300"/>
            <a:ext cx="5498400" cy="78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Haddii Axmed sax yahay, labadan isla'eg (equation) tirooyin waa run. Miyay yihiin?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p95"/>
          <p:cNvSpPr/>
          <p:nvPr/>
        </p:nvSpPr>
        <p:spPr>
          <a:xfrm>
            <a:off x="4408385" y="3449316"/>
            <a:ext cx="2096100" cy="4890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9" name="Google Shape;1389;p95"/>
          <p:cNvSpPr txBox="1"/>
          <p:nvPr>
            <p:ph idx="1" type="body"/>
          </p:nvPr>
        </p:nvSpPr>
        <p:spPr>
          <a:xfrm>
            <a:off x="324000" y="759300"/>
            <a:ext cx="65142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Axmed wuxuu ku tababbaran yahay xirfaddan fasalka dhexdiisa.</a:t>
            </a:r>
            <a:endParaRPr/>
          </a:p>
        </p:txBody>
      </p:sp>
      <p:sp>
        <p:nvSpPr>
          <p:cNvPr id="1390" name="Google Shape;1390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Wadarta (sum) ereyo badan sida hal erey (term)</a:t>
            </a:r>
            <a:endParaRPr/>
          </a:p>
        </p:txBody>
      </p:sp>
      <p:sp>
        <p:nvSpPr>
          <p:cNvPr id="1391" name="Google Shape;1391;p95"/>
          <p:cNvSpPr txBox="1"/>
          <p:nvPr>
            <p:ph idx="1" type="body"/>
          </p:nvPr>
        </p:nvSpPr>
        <p:spPr>
          <a:xfrm>
            <a:off x="1684800" y="2336488"/>
            <a:ext cx="7135200" cy="78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Haddii aan ka shakiyo wax-is-beddelka aljabrada (algebraic manipulation), waxaan isku dayi karnaa isla beddelka tiro la mid ah si aan u tijaabino runta.</a:t>
            </a:r>
            <a:endParaRPr sz="2000"/>
          </a:p>
        </p:txBody>
      </p:sp>
      <p:sp>
        <p:nvSpPr>
          <p:cNvPr id="1392" name="Google Shape;1392;p95"/>
          <p:cNvSpPr txBox="1"/>
          <p:nvPr>
            <p:ph idx="1" type="body"/>
          </p:nvPr>
        </p:nvSpPr>
        <p:spPr>
          <a:xfrm>
            <a:off x="1707100" y="3506852"/>
            <a:ext cx="19575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20 = 30 − (7 + 3)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93" name="Google Shape;1393;p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331774" y="2133329"/>
            <a:ext cx="876124" cy="1010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4" name="Google Shape;1394;p95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 flipH="1">
            <a:off x="377427" y="1185938"/>
            <a:ext cx="6143124" cy="94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5" name="Google Shape;1395;p95"/>
          <p:cNvSpPr txBox="1"/>
          <p:nvPr/>
        </p:nvSpPr>
        <p:spPr>
          <a:xfrm flipH="1">
            <a:off x="916400" y="1216800"/>
            <a:ext cx="55911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 = 10 − (b + 5) waxay la mid tahay a = 10 − b + 5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Uma baahna qawska (brackets).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6" name="Google Shape;1396;p95"/>
          <p:cNvSpPr txBox="1"/>
          <p:nvPr>
            <p:ph idx="1" type="body"/>
          </p:nvPr>
        </p:nvSpPr>
        <p:spPr>
          <a:xfrm>
            <a:off x="4568180" y="3506852"/>
            <a:ext cx="19575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20 = 30 − 7 + 3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7" name="Google Shape;1397;p95"/>
          <p:cNvSpPr txBox="1"/>
          <p:nvPr>
            <p:ph idx="1" type="body"/>
          </p:nvPr>
        </p:nvSpPr>
        <p:spPr>
          <a:xfrm>
            <a:off x="4580400" y="4391087"/>
            <a:ext cx="30246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Tani ma aha isla'eg (equation).</a:t>
            </a:r>
            <a:endParaRPr sz="2000"/>
          </a:p>
        </p:txBody>
      </p:sp>
      <p:sp>
        <p:nvSpPr>
          <p:cNvPr id="1398" name="Google Shape;1398;p95"/>
          <p:cNvSpPr txBox="1"/>
          <p:nvPr>
            <p:ph idx="1" type="body"/>
          </p:nvPr>
        </p:nvSpPr>
        <p:spPr>
          <a:xfrm>
            <a:off x="4568177" y="3964050"/>
            <a:ext cx="10041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20 ≠ 26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9" name="Google Shape;1399;p95"/>
          <p:cNvSpPr txBox="1"/>
          <p:nvPr>
            <p:ph idx="1" type="body"/>
          </p:nvPr>
        </p:nvSpPr>
        <p:spPr>
          <a:xfrm>
            <a:off x="1684800" y="4391087"/>
            <a:ext cx="30246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Qawska (brackets) waa muhiim!</a:t>
            </a:r>
            <a:endParaRPr sz="2000"/>
          </a:p>
        </p:txBody>
      </p:sp>
      <p:sp>
        <p:nvSpPr>
          <p:cNvPr id="1400" name="Google Shape;1400;p95"/>
          <p:cNvSpPr/>
          <p:nvPr/>
        </p:nvSpPr>
        <p:spPr>
          <a:xfrm>
            <a:off x="2785161" y="3460825"/>
            <a:ext cx="934800" cy="4890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1" name="Google Shape;1401;p95"/>
          <p:cNvSpPr txBox="1"/>
          <p:nvPr>
            <p:ph idx="1" type="body"/>
          </p:nvPr>
        </p:nvSpPr>
        <p:spPr>
          <a:xfrm>
            <a:off x="1707100" y="3964050"/>
            <a:ext cx="22083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20 = 30 − (10) = 20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p96"/>
          <p:cNvSpPr txBox="1"/>
          <p:nvPr>
            <p:ph idx="1" type="body"/>
          </p:nvPr>
        </p:nvSpPr>
        <p:spPr>
          <a:xfrm>
            <a:off x="324000" y="759300"/>
            <a:ext cx="65142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Axmed wuxuu ku tababbaran yahay xirfaddan fasalka dhexdiisa.</a:t>
            </a:r>
            <a:endParaRPr/>
          </a:p>
        </p:txBody>
      </p:sp>
      <p:sp>
        <p:nvSpPr>
          <p:cNvPr id="1407" name="Google Shape;1407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Wadarta (sum) ereyo badan sida hal erey (term)</a:t>
            </a:r>
            <a:endParaRPr/>
          </a:p>
        </p:txBody>
      </p:sp>
      <p:sp>
        <p:nvSpPr>
          <p:cNvPr id="1408" name="Google Shape;1408;p96"/>
          <p:cNvSpPr txBox="1"/>
          <p:nvPr>
            <p:ph idx="1" type="body"/>
          </p:nvPr>
        </p:nvSpPr>
        <p:spPr>
          <a:xfrm>
            <a:off x="1707100" y="3506852"/>
            <a:ext cx="19575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20 = 30 − (7 + 3)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09" name="Google Shape;1409;p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331774" y="2133329"/>
            <a:ext cx="876124" cy="1010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0" name="Google Shape;1410;p96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 flipH="1">
            <a:off x="945351" y="1162937"/>
            <a:ext cx="5844849" cy="1385799"/>
          </a:xfrm>
          <a:prstGeom prst="rect">
            <a:avLst/>
          </a:prstGeom>
          <a:noFill/>
          <a:ln>
            <a:noFill/>
          </a:ln>
        </p:spPr>
      </p:pic>
      <p:sp>
        <p:nvSpPr>
          <p:cNvPr id="1411" name="Google Shape;1411;p96"/>
          <p:cNvSpPr txBox="1"/>
          <p:nvPr/>
        </p:nvSpPr>
        <p:spPr>
          <a:xfrm flipH="1">
            <a:off x="1449825" y="1216800"/>
            <a:ext cx="5242800" cy="1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hubaal! Qawska (brackets) waa muhiim! Waa inaan ka jaraa labada erey (term) ee qawska ku dhex jira.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20 = 30 − (7 + 3) wuxuu noqdaa 20 = 30 − 7 − 3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2" name="Google Shape;1412;p96"/>
          <p:cNvSpPr txBox="1"/>
          <p:nvPr>
            <p:ph idx="1" type="body"/>
          </p:nvPr>
        </p:nvSpPr>
        <p:spPr>
          <a:xfrm>
            <a:off x="1684800" y="4010087"/>
            <a:ext cx="30246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Biraketo (Brackets) waa muhiim!</a:t>
            </a:r>
            <a:endParaRPr sz="2000"/>
          </a:p>
        </p:txBody>
      </p:sp>
      <p:sp>
        <p:nvSpPr>
          <p:cNvPr id="1413" name="Google Shape;1413;p96"/>
          <p:cNvSpPr txBox="1"/>
          <p:nvPr>
            <p:ph idx="1" type="body"/>
          </p:nvPr>
        </p:nvSpPr>
        <p:spPr>
          <a:xfrm>
            <a:off x="4568180" y="3506852"/>
            <a:ext cx="19575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20 = 30 − 7 − 3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4" name="Google Shape;1414;p96"/>
          <p:cNvSpPr txBox="1"/>
          <p:nvPr>
            <p:ph idx="1" type="body"/>
          </p:nvPr>
        </p:nvSpPr>
        <p:spPr>
          <a:xfrm>
            <a:off x="4568177" y="3964050"/>
            <a:ext cx="12063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20 = 20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8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p97"/>
          <p:cNvSpPr txBox="1"/>
          <p:nvPr>
            <p:ph idx="1" type="subTitle"/>
          </p:nvPr>
        </p:nvSpPr>
        <p:spPr>
          <a:xfrm>
            <a:off x="337825" y="810000"/>
            <a:ext cx="3982200" cy="108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U kala saar y iyo tirooyinka (integer terms) dhinaca LHS, ka jar labada dhinac, oo fududee halka ay suurtagal tahay.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420" name="Google Shape;1420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Wadarta ereyo badan (sum of multiple terms) sida hal erey</a:t>
            </a:r>
            <a:endParaRPr/>
          </a:p>
        </p:txBody>
      </p:sp>
      <p:sp>
        <p:nvSpPr>
          <p:cNvPr id="1421" name="Google Shape;1421;p97"/>
          <p:cNvSpPr txBox="1"/>
          <p:nvPr/>
        </p:nvSpPr>
        <p:spPr>
          <a:xfrm flipH="1">
            <a:off x="330002" y="2089525"/>
            <a:ext cx="23541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+ 7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+ 27 = 85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2" name="Google Shape;1422;p97"/>
          <p:cNvSpPr txBox="1"/>
          <p:nvPr/>
        </p:nvSpPr>
        <p:spPr>
          <a:xfrm flipH="1">
            <a:off x="330001" y="2584825"/>
            <a:ext cx="25572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(7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+ 27) = 85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3" name="Google Shape;1423;p97"/>
          <p:cNvSpPr txBox="1"/>
          <p:nvPr/>
        </p:nvSpPr>
        <p:spPr>
          <a:xfrm flipH="1">
            <a:off x="329952" y="3080125"/>
            <a:ext cx="24348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85 −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(7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+ 27)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4" name="Google Shape;1424;p97"/>
          <p:cNvSpPr txBox="1"/>
          <p:nvPr/>
        </p:nvSpPr>
        <p:spPr>
          <a:xfrm flipH="1">
            <a:off x="330102" y="3575425"/>
            <a:ext cx="23541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85 − 7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− 27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5" name="Google Shape;1425;p97"/>
          <p:cNvSpPr txBox="1"/>
          <p:nvPr/>
        </p:nvSpPr>
        <p:spPr>
          <a:xfrm flipH="1">
            <a:off x="329928" y="4070725"/>
            <a:ext cx="17214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58 − 7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9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p98"/>
          <p:cNvSpPr txBox="1"/>
          <p:nvPr>
            <p:ph idx="1" type="subTitle"/>
          </p:nvPr>
        </p:nvSpPr>
        <p:spPr>
          <a:xfrm>
            <a:off x="337825" y="810000"/>
            <a:ext cx="3982200" cy="108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U kala saar y iyo tirooyinka (integer terms) dhinaca LHS, ka jar labada dhinac, oo fududee halka ay suurtagal tahay.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431" name="Google Shape;1431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Wadarta ereyo badan (sum of multiple terms) sida hal erey</a:t>
            </a:r>
            <a:endParaRPr/>
          </a:p>
        </p:txBody>
      </p:sp>
      <p:sp>
        <p:nvSpPr>
          <p:cNvPr id="1432" name="Google Shape;1432;p98"/>
          <p:cNvSpPr txBox="1"/>
          <p:nvPr/>
        </p:nvSpPr>
        <p:spPr>
          <a:xfrm flipH="1">
            <a:off x="330002" y="2089525"/>
            <a:ext cx="23541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+ 7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+ 27 = 85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3" name="Google Shape;1433;p98"/>
          <p:cNvSpPr txBox="1"/>
          <p:nvPr/>
        </p:nvSpPr>
        <p:spPr>
          <a:xfrm flipH="1">
            <a:off x="330001" y="2584825"/>
            <a:ext cx="25572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(7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+ 27) = 85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4" name="Google Shape;1434;p98"/>
          <p:cNvSpPr txBox="1"/>
          <p:nvPr/>
        </p:nvSpPr>
        <p:spPr>
          <a:xfrm flipH="1">
            <a:off x="329952" y="3080125"/>
            <a:ext cx="24348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85 − (7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+ 27)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5" name="Google Shape;1435;p98"/>
          <p:cNvSpPr txBox="1"/>
          <p:nvPr/>
        </p:nvSpPr>
        <p:spPr>
          <a:xfrm flipH="1">
            <a:off x="330102" y="3575425"/>
            <a:ext cx="23541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85 − 7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− 27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6" name="Google Shape;1436;p98"/>
          <p:cNvSpPr txBox="1"/>
          <p:nvPr/>
        </p:nvSpPr>
        <p:spPr>
          <a:xfrm flipH="1">
            <a:off x="329928" y="4070725"/>
            <a:ext cx="17214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58 − 7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7" name="Google Shape;1437;p98"/>
          <p:cNvSpPr txBox="1"/>
          <p:nvPr>
            <p:ph idx="1" type="subTitle"/>
          </p:nvPr>
        </p:nvSpPr>
        <p:spPr>
          <a:xfrm>
            <a:off x="4833625" y="810000"/>
            <a:ext cx="3982200" cy="108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U kala saar e iyo tirooyinka (integer terms) dhinaca LHS, ka jar labada dhinac, oo fududee halka ay suurtagal tahay.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438" name="Google Shape;1438;p98"/>
          <p:cNvSpPr txBox="1"/>
          <p:nvPr/>
        </p:nvSpPr>
        <p:spPr>
          <a:xfrm flipH="1">
            <a:off x="4825802" y="2089525"/>
            <a:ext cx="23541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+ 5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+ 13 = 40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9" name="Google Shape;1439;p98"/>
          <p:cNvSpPr txBox="1"/>
          <p:nvPr/>
        </p:nvSpPr>
        <p:spPr>
          <a:xfrm flipH="1">
            <a:off x="4825801" y="2584825"/>
            <a:ext cx="25572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(5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+ 13) = 40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0" name="Google Shape;1440;p98"/>
          <p:cNvSpPr txBox="1"/>
          <p:nvPr/>
        </p:nvSpPr>
        <p:spPr>
          <a:xfrm flipH="1">
            <a:off x="4825752" y="3080125"/>
            <a:ext cx="24348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40 − (5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+ 13)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1" name="Google Shape;1441;p98"/>
          <p:cNvSpPr txBox="1"/>
          <p:nvPr/>
        </p:nvSpPr>
        <p:spPr>
          <a:xfrm flipH="1">
            <a:off x="4825902" y="3575425"/>
            <a:ext cx="23541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40 − 5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− 13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2" name="Google Shape;1442;p98"/>
          <p:cNvSpPr txBox="1"/>
          <p:nvPr/>
        </p:nvSpPr>
        <p:spPr>
          <a:xfrm flipH="1">
            <a:off x="4825728" y="4070725"/>
            <a:ext cx="17214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27 − 5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6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p99"/>
          <p:cNvSpPr txBox="1"/>
          <p:nvPr>
            <p:ph idx="1" type="body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1) Buuxi meelaha bannaan ee dib-habayntan (rearrangements):</a:t>
            </a:r>
            <a:endParaRPr/>
          </a:p>
        </p:txBody>
      </p:sp>
      <p:sp>
        <p:nvSpPr>
          <p:cNvPr id="1448" name="Google Shape;1448;p9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Wadarta ereyo badan (sum of multiple terms) sida hal erey</a:t>
            </a:r>
            <a:endParaRPr/>
          </a:p>
        </p:txBody>
      </p:sp>
      <p:sp>
        <p:nvSpPr>
          <p:cNvPr id="1449" name="Google Shape;1449;p99"/>
          <p:cNvSpPr txBox="1"/>
          <p:nvPr>
            <p:ph idx="4294967295" type="body"/>
          </p:nvPr>
        </p:nvSpPr>
        <p:spPr>
          <a:xfrm>
            <a:off x="788348" y="2405525"/>
            <a:ext cx="23100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7x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+ 8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+ 9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0" name="Google Shape;1450;p99"/>
          <p:cNvSpPr txBox="1"/>
          <p:nvPr>
            <p:ph idx="4294967295" type="body"/>
          </p:nvPr>
        </p:nvSpPr>
        <p:spPr>
          <a:xfrm>
            <a:off x="788349" y="2881400"/>
            <a:ext cx="23790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10 − (8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+ 9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1" name="Google Shape;1451;p99"/>
          <p:cNvSpPr txBox="1"/>
          <p:nvPr>
            <p:ph idx="1" type="body"/>
          </p:nvPr>
        </p:nvSpPr>
        <p:spPr>
          <a:xfrm>
            <a:off x="324000" y="1357393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a)</a:t>
            </a:r>
            <a:endParaRPr/>
          </a:p>
        </p:txBody>
      </p:sp>
      <p:sp>
        <p:nvSpPr>
          <p:cNvPr id="1452" name="Google Shape;1452;p99"/>
          <p:cNvSpPr txBox="1"/>
          <p:nvPr>
            <p:ph idx="1" type="body"/>
          </p:nvPr>
        </p:nvSpPr>
        <p:spPr>
          <a:xfrm>
            <a:off x="324000" y="3525513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e</a:t>
            </a:r>
            <a:r>
              <a:rPr lang="en-GB">
                <a:latin typeface="Lexend"/>
              </a:rPr>
              <a:t>)</a:t>
            </a:r>
            <a:endParaRPr/>
          </a:p>
        </p:txBody>
      </p:sp>
      <p:sp>
        <p:nvSpPr>
          <p:cNvPr id="1453" name="Google Shape;1453;p99"/>
          <p:cNvSpPr txBox="1"/>
          <p:nvPr>
            <p:ph idx="1" type="body"/>
          </p:nvPr>
        </p:nvSpPr>
        <p:spPr>
          <a:xfrm>
            <a:off x="312493" y="24357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</a:t>
            </a:r>
            <a:r>
              <a:rPr lang="en-GB">
                <a:latin typeface="Lexend"/>
              </a:rPr>
              <a:t>)</a:t>
            </a:r>
            <a:endParaRPr/>
          </a:p>
        </p:txBody>
      </p:sp>
      <p:sp>
        <p:nvSpPr>
          <p:cNvPr id="1454" name="Google Shape;1454;p99"/>
          <p:cNvSpPr txBox="1"/>
          <p:nvPr>
            <p:ph idx="4294967295" type="body"/>
          </p:nvPr>
        </p:nvSpPr>
        <p:spPr>
          <a:xfrm>
            <a:off x="788348" y="3495338"/>
            <a:ext cx="23790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+ 7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− 4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5" name="Google Shape;1455;p99"/>
          <p:cNvSpPr txBox="1"/>
          <p:nvPr>
            <p:ph idx="4294967295" type="body"/>
          </p:nvPr>
        </p:nvSpPr>
        <p:spPr>
          <a:xfrm>
            <a:off x="788347" y="3971225"/>
            <a:ext cx="25812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3x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10 − (7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− 4)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6" name="Google Shape;1456;p99"/>
          <p:cNvSpPr txBox="1"/>
          <p:nvPr>
            <p:ph idx="4294967295" type="body"/>
          </p:nvPr>
        </p:nvSpPr>
        <p:spPr>
          <a:xfrm>
            <a:off x="788360" y="1338732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j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k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+ 8 = 13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7" name="Google Shape;1457;p99"/>
          <p:cNvSpPr txBox="1"/>
          <p:nvPr>
            <p:ph idx="4294967295" type="body"/>
          </p:nvPr>
        </p:nvSpPr>
        <p:spPr>
          <a:xfrm>
            <a:off x="788360" y="1814607"/>
            <a:ext cx="2072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j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13 − (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k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+ 8)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8" name="Google Shape;1458;p99"/>
          <p:cNvSpPr txBox="1"/>
          <p:nvPr>
            <p:ph idx="4294967295" type="body"/>
          </p:nvPr>
        </p:nvSpPr>
        <p:spPr>
          <a:xfrm>
            <a:off x="4792451" y="2405525"/>
            <a:ext cx="22182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7x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+ 8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+ 9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9" name="Google Shape;1459;p99"/>
          <p:cNvSpPr txBox="1"/>
          <p:nvPr>
            <p:ph idx="4294967295" type="body"/>
          </p:nvPr>
        </p:nvSpPr>
        <p:spPr>
          <a:xfrm>
            <a:off x="4792453" y="2881400"/>
            <a:ext cx="26667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9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10 − (7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+ 8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0" name="Google Shape;1460;p99"/>
          <p:cNvSpPr txBox="1"/>
          <p:nvPr>
            <p:ph idx="1" type="body"/>
          </p:nvPr>
        </p:nvSpPr>
        <p:spPr>
          <a:xfrm>
            <a:off x="4328080" y="1357393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</a:t>
            </a:r>
            <a:r>
              <a:rPr lang="en-GB">
                <a:latin typeface="Lexend"/>
              </a:rPr>
              <a:t>)</a:t>
            </a:r>
            <a:endParaRPr/>
          </a:p>
        </p:txBody>
      </p:sp>
      <p:sp>
        <p:nvSpPr>
          <p:cNvPr id="1461" name="Google Shape;1461;p99"/>
          <p:cNvSpPr txBox="1"/>
          <p:nvPr>
            <p:ph idx="1" type="body"/>
          </p:nvPr>
        </p:nvSpPr>
        <p:spPr>
          <a:xfrm>
            <a:off x="4328080" y="3525513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f</a:t>
            </a:r>
            <a:r>
              <a:rPr lang="en-GB">
                <a:latin typeface="Lexend"/>
              </a:rPr>
              <a:t>)</a:t>
            </a:r>
            <a:endParaRPr/>
          </a:p>
        </p:txBody>
      </p:sp>
      <p:sp>
        <p:nvSpPr>
          <p:cNvPr id="1462" name="Google Shape;1462;p99"/>
          <p:cNvSpPr txBox="1"/>
          <p:nvPr>
            <p:ph idx="1" type="body"/>
          </p:nvPr>
        </p:nvSpPr>
        <p:spPr>
          <a:xfrm>
            <a:off x="4316573" y="24357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</a:t>
            </a:r>
            <a:r>
              <a:rPr lang="en-GB">
                <a:latin typeface="Lexend"/>
              </a:rPr>
              <a:t>)</a:t>
            </a:r>
            <a:endParaRPr/>
          </a:p>
        </p:txBody>
      </p:sp>
      <p:sp>
        <p:nvSpPr>
          <p:cNvPr id="1463" name="Google Shape;1463;p99"/>
          <p:cNvSpPr txBox="1"/>
          <p:nvPr>
            <p:ph idx="4294967295" type="body"/>
          </p:nvPr>
        </p:nvSpPr>
        <p:spPr>
          <a:xfrm>
            <a:off x="4792452" y="3495350"/>
            <a:ext cx="23790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3x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− 7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+ 4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4" name="Google Shape;1464;p99"/>
          <p:cNvSpPr txBox="1"/>
          <p:nvPr>
            <p:ph idx="4294967295" type="body"/>
          </p:nvPr>
        </p:nvSpPr>
        <p:spPr>
          <a:xfrm>
            <a:off x="4792453" y="3971225"/>
            <a:ext cx="26667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3x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10 − (4 − 7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5" name="Google Shape;1465;p99"/>
          <p:cNvSpPr txBox="1"/>
          <p:nvPr>
            <p:ph idx="4294967295" type="body"/>
          </p:nvPr>
        </p:nvSpPr>
        <p:spPr>
          <a:xfrm>
            <a:off x="4792440" y="1338732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j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k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+ 8 = 13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6" name="Google Shape;1466;p99"/>
          <p:cNvSpPr txBox="1"/>
          <p:nvPr>
            <p:ph idx="4294967295" type="body"/>
          </p:nvPr>
        </p:nvSpPr>
        <p:spPr>
          <a:xfrm>
            <a:off x="4792440" y="1814607"/>
            <a:ext cx="2072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k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13 − (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j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+ 8)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7" name="Google Shape;1467;p99"/>
          <p:cNvSpPr/>
          <p:nvPr/>
        </p:nvSpPr>
        <p:spPr>
          <a:xfrm>
            <a:off x="1908000" y="1866200"/>
            <a:ext cx="608400" cy="299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8" name="Google Shape;1468;p99"/>
          <p:cNvSpPr/>
          <p:nvPr/>
        </p:nvSpPr>
        <p:spPr>
          <a:xfrm>
            <a:off x="5974904" y="1866200"/>
            <a:ext cx="572700" cy="299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9" name="Google Shape;1469;p99"/>
          <p:cNvSpPr/>
          <p:nvPr/>
        </p:nvSpPr>
        <p:spPr>
          <a:xfrm>
            <a:off x="6139949" y="2959905"/>
            <a:ext cx="882900" cy="299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0" name="Google Shape;1470;p99"/>
          <p:cNvSpPr/>
          <p:nvPr/>
        </p:nvSpPr>
        <p:spPr>
          <a:xfrm>
            <a:off x="2096227" y="2959905"/>
            <a:ext cx="918000" cy="299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1" name="Google Shape;1471;p99"/>
          <p:cNvSpPr/>
          <p:nvPr/>
        </p:nvSpPr>
        <p:spPr>
          <a:xfrm>
            <a:off x="2214925" y="4065299"/>
            <a:ext cx="860400" cy="299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2" name="Google Shape;1472;p99"/>
          <p:cNvSpPr/>
          <p:nvPr/>
        </p:nvSpPr>
        <p:spPr>
          <a:xfrm>
            <a:off x="6258654" y="4065299"/>
            <a:ext cx="775800" cy="299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6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p100"/>
          <p:cNvSpPr txBox="1"/>
          <p:nvPr>
            <p:ph idx="1" type="body"/>
          </p:nvPr>
        </p:nvSpPr>
        <p:spPr>
          <a:xfrm>
            <a:off x="324000" y="759300"/>
            <a:ext cx="6583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Axmed aad buu u fiicnaa darsigan, laakiin wuxuu sameeyay qaar khaladaad ah. Calaamadee shaqadiisa dib-habaynta (rearranging) oo qor jumlad sharraxaysa khaladaadka aad aragtay.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478" name="Google Shape;1478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Wadarta ereyo badan (sum of multiple terms) sida hal erey</a:t>
            </a:r>
            <a:endParaRPr/>
          </a:p>
        </p:txBody>
      </p:sp>
      <p:sp>
        <p:nvSpPr>
          <p:cNvPr id="1479" name="Google Shape;1479;p100"/>
          <p:cNvSpPr txBox="1"/>
          <p:nvPr>
            <p:ph idx="4294967295" type="body"/>
          </p:nvPr>
        </p:nvSpPr>
        <p:spPr>
          <a:xfrm>
            <a:off x="788348" y="1948325"/>
            <a:ext cx="23100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7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0" name="Google Shape;1480;p100"/>
          <p:cNvSpPr txBox="1"/>
          <p:nvPr>
            <p:ph idx="4294967295" type="body"/>
          </p:nvPr>
        </p:nvSpPr>
        <p:spPr>
          <a:xfrm>
            <a:off x="788349" y="2424200"/>
            <a:ext cx="23790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7 − (3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1" name="Google Shape;1481;p100"/>
          <p:cNvSpPr txBox="1"/>
          <p:nvPr>
            <p:ph idx="1" type="body"/>
          </p:nvPr>
        </p:nvSpPr>
        <p:spPr>
          <a:xfrm>
            <a:off x="324000" y="3026634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</a:t>
            </a:r>
            <a:r>
              <a:rPr lang="en-GB">
                <a:latin typeface="Lexend"/>
              </a:rPr>
              <a:t>)</a:t>
            </a:r>
            <a:endParaRPr/>
          </a:p>
        </p:txBody>
      </p:sp>
      <p:sp>
        <p:nvSpPr>
          <p:cNvPr id="1482" name="Google Shape;1482;p100"/>
          <p:cNvSpPr txBox="1"/>
          <p:nvPr>
            <p:ph idx="1" type="body"/>
          </p:nvPr>
        </p:nvSpPr>
        <p:spPr>
          <a:xfrm>
            <a:off x="312493" y="19785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</a:t>
            </a:r>
            <a:r>
              <a:rPr lang="en-GB">
                <a:latin typeface="Lexend"/>
              </a:rPr>
              <a:t>)</a:t>
            </a:r>
            <a:endParaRPr/>
          </a:p>
        </p:txBody>
      </p:sp>
      <p:sp>
        <p:nvSpPr>
          <p:cNvPr id="1483" name="Google Shape;1483;p100"/>
          <p:cNvSpPr txBox="1"/>
          <p:nvPr>
            <p:ph idx="4294967295" type="body"/>
          </p:nvPr>
        </p:nvSpPr>
        <p:spPr>
          <a:xfrm>
            <a:off x="4826948" y="1964179"/>
            <a:ext cx="23790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9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+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1 = 8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4" name="Google Shape;1484;p100"/>
          <p:cNvSpPr txBox="1"/>
          <p:nvPr>
            <p:ph idx="4294967295" type="body"/>
          </p:nvPr>
        </p:nvSpPr>
        <p:spPr>
          <a:xfrm>
            <a:off x="4826947" y="2440065"/>
            <a:ext cx="25812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9x</a:t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8 − (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+ 1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5" name="Google Shape;1485;p100"/>
          <p:cNvSpPr txBox="1"/>
          <p:nvPr>
            <p:ph idx="4294967295" type="body"/>
          </p:nvPr>
        </p:nvSpPr>
        <p:spPr>
          <a:xfrm>
            <a:off x="788372" y="3015125"/>
            <a:ext cx="22182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+ 5 = 7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6" name="Google Shape;1486;p100"/>
          <p:cNvSpPr txBox="1"/>
          <p:nvPr>
            <p:ph idx="4294967295" type="body"/>
          </p:nvPr>
        </p:nvSpPr>
        <p:spPr>
          <a:xfrm>
            <a:off x="788373" y="3491000"/>
            <a:ext cx="26667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7 − (3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+ 5)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7" name="Google Shape;1487;p100"/>
          <p:cNvSpPr txBox="1"/>
          <p:nvPr>
            <p:ph idx="1" type="body"/>
          </p:nvPr>
        </p:nvSpPr>
        <p:spPr>
          <a:xfrm>
            <a:off x="4305066" y="3026634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</a:t>
            </a:r>
            <a:r>
              <a:rPr lang="en-GB">
                <a:latin typeface="Lexend"/>
              </a:rPr>
              <a:t>)</a:t>
            </a:r>
            <a:endParaRPr/>
          </a:p>
        </p:txBody>
      </p:sp>
      <p:sp>
        <p:nvSpPr>
          <p:cNvPr id="1488" name="Google Shape;1488;p100"/>
          <p:cNvSpPr txBox="1"/>
          <p:nvPr>
            <p:ph idx="1" type="body"/>
          </p:nvPr>
        </p:nvSpPr>
        <p:spPr>
          <a:xfrm>
            <a:off x="4316573" y="19785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</a:t>
            </a:r>
            <a:r>
              <a:rPr lang="en-GB">
                <a:latin typeface="Lexend"/>
              </a:rPr>
              <a:t>)</a:t>
            </a:r>
            <a:endParaRPr/>
          </a:p>
        </p:txBody>
      </p:sp>
      <p:sp>
        <p:nvSpPr>
          <p:cNvPr id="1489" name="Google Shape;1489;p100"/>
          <p:cNvSpPr txBox="1"/>
          <p:nvPr>
            <p:ph idx="4294967295" type="body"/>
          </p:nvPr>
        </p:nvSpPr>
        <p:spPr>
          <a:xfrm>
            <a:off x="4815473" y="2996475"/>
            <a:ext cx="1978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4 = 10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0" name="Google Shape;1490;p100"/>
          <p:cNvSpPr txBox="1"/>
          <p:nvPr>
            <p:ph idx="4294967295" type="body"/>
          </p:nvPr>
        </p:nvSpPr>
        <p:spPr>
          <a:xfrm>
            <a:off x="4815474" y="3472349"/>
            <a:ext cx="22182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10 − (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− 4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91" name="Google Shape;1491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2176" y="914124"/>
            <a:ext cx="1080280" cy="12458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2" name="Google Shape;1492;p100"/>
          <p:cNvSpPr txBox="1"/>
          <p:nvPr>
            <p:ph idx="4294967295" type="body"/>
          </p:nvPr>
        </p:nvSpPr>
        <p:spPr>
          <a:xfrm>
            <a:off x="788371" y="3948200"/>
            <a:ext cx="19077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7 − 3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+ 5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3" name="Google Shape;1493;p100"/>
          <p:cNvSpPr txBox="1"/>
          <p:nvPr>
            <p:ph idx="4294967295" type="body"/>
          </p:nvPr>
        </p:nvSpPr>
        <p:spPr>
          <a:xfrm>
            <a:off x="788370" y="4481600"/>
            <a:ext cx="13323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12 − 3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4" name="Google Shape;1494;p100"/>
          <p:cNvSpPr txBox="1"/>
          <p:nvPr>
            <p:ph idx="4294967295" type="body"/>
          </p:nvPr>
        </p:nvSpPr>
        <p:spPr>
          <a:xfrm>
            <a:off x="4815474" y="3971227"/>
            <a:ext cx="22182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10 − 2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+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4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5" name="Google Shape;1495;p100"/>
          <p:cNvSpPr txBox="1"/>
          <p:nvPr>
            <p:ph idx="4294967295" type="body"/>
          </p:nvPr>
        </p:nvSpPr>
        <p:spPr>
          <a:xfrm>
            <a:off x="4815475" y="4504625"/>
            <a:ext cx="16659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14 − 2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p101"/>
          <p:cNvSpPr txBox="1"/>
          <p:nvPr>
            <p:ph idx="1" type="body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1) Buuxi meelaha bannaan ee dib-habayntan (rearrangements):</a:t>
            </a:r>
            <a:endParaRPr/>
          </a:p>
        </p:txBody>
      </p:sp>
      <p:sp>
        <p:nvSpPr>
          <p:cNvPr id="1501" name="Google Shape;1501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Wadarta ereyo badan (sum of multiple terms) sida hal erey</a:t>
            </a:r>
            <a:endParaRPr/>
          </a:p>
        </p:txBody>
      </p:sp>
      <p:sp>
        <p:nvSpPr>
          <p:cNvPr id="1502" name="Google Shape;1502;p101"/>
          <p:cNvSpPr txBox="1"/>
          <p:nvPr>
            <p:ph idx="4294967295" type="body"/>
          </p:nvPr>
        </p:nvSpPr>
        <p:spPr>
          <a:xfrm>
            <a:off x="788348" y="2405525"/>
            <a:ext cx="23100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7x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+ 8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+ 9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3" name="Google Shape;1503;p101"/>
          <p:cNvSpPr txBox="1"/>
          <p:nvPr>
            <p:ph idx="4294967295" type="body"/>
          </p:nvPr>
        </p:nvSpPr>
        <p:spPr>
          <a:xfrm>
            <a:off x="788349" y="2881400"/>
            <a:ext cx="23790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10 − (8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+ 9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4" name="Google Shape;1504;p101"/>
          <p:cNvSpPr txBox="1"/>
          <p:nvPr>
            <p:ph idx="1" type="body"/>
          </p:nvPr>
        </p:nvSpPr>
        <p:spPr>
          <a:xfrm>
            <a:off x="324000" y="1357393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a)</a:t>
            </a:r>
            <a:endParaRPr/>
          </a:p>
        </p:txBody>
      </p:sp>
      <p:sp>
        <p:nvSpPr>
          <p:cNvPr id="1505" name="Google Shape;1505;p101"/>
          <p:cNvSpPr txBox="1"/>
          <p:nvPr>
            <p:ph idx="1" type="body"/>
          </p:nvPr>
        </p:nvSpPr>
        <p:spPr>
          <a:xfrm>
            <a:off x="324000" y="3525513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e)</a:t>
            </a:r>
            <a:endParaRPr/>
          </a:p>
        </p:txBody>
      </p:sp>
      <p:sp>
        <p:nvSpPr>
          <p:cNvPr id="1506" name="Google Shape;1506;p101"/>
          <p:cNvSpPr txBox="1"/>
          <p:nvPr>
            <p:ph idx="1" type="body"/>
          </p:nvPr>
        </p:nvSpPr>
        <p:spPr>
          <a:xfrm>
            <a:off x="312493" y="24357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c)</a:t>
            </a:r>
            <a:endParaRPr/>
          </a:p>
        </p:txBody>
      </p:sp>
      <p:sp>
        <p:nvSpPr>
          <p:cNvPr id="1507" name="Google Shape;1507;p101"/>
          <p:cNvSpPr txBox="1"/>
          <p:nvPr>
            <p:ph idx="4294967295" type="body"/>
          </p:nvPr>
        </p:nvSpPr>
        <p:spPr>
          <a:xfrm>
            <a:off x="788348" y="3495338"/>
            <a:ext cx="23790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3x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+ 7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− 4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8" name="Google Shape;1508;p101"/>
          <p:cNvSpPr txBox="1"/>
          <p:nvPr>
            <p:ph idx="4294967295" type="body"/>
          </p:nvPr>
        </p:nvSpPr>
        <p:spPr>
          <a:xfrm>
            <a:off x="788347" y="3971225"/>
            <a:ext cx="25812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3x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10 − (7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− 4)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9" name="Google Shape;1509;p101"/>
          <p:cNvSpPr txBox="1"/>
          <p:nvPr>
            <p:ph idx="4294967295" type="body"/>
          </p:nvPr>
        </p:nvSpPr>
        <p:spPr>
          <a:xfrm>
            <a:off x="788360" y="1338732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j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k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+ 8 = 13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0" name="Google Shape;1510;p101"/>
          <p:cNvSpPr txBox="1"/>
          <p:nvPr>
            <p:ph idx="4294967295" type="body"/>
          </p:nvPr>
        </p:nvSpPr>
        <p:spPr>
          <a:xfrm>
            <a:off x="788360" y="1814607"/>
            <a:ext cx="2072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j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13 − (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k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+ 8)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1" name="Google Shape;1511;p101"/>
          <p:cNvSpPr txBox="1"/>
          <p:nvPr>
            <p:ph idx="4294967295" type="body"/>
          </p:nvPr>
        </p:nvSpPr>
        <p:spPr>
          <a:xfrm>
            <a:off x="4792451" y="2405525"/>
            <a:ext cx="22182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7x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+ 8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+ 9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2" name="Google Shape;1512;p101"/>
          <p:cNvSpPr txBox="1"/>
          <p:nvPr>
            <p:ph idx="4294967295" type="body"/>
          </p:nvPr>
        </p:nvSpPr>
        <p:spPr>
          <a:xfrm>
            <a:off x="4792453" y="2881400"/>
            <a:ext cx="26667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9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10 − (7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+ 8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3" name="Google Shape;1513;p101"/>
          <p:cNvSpPr txBox="1"/>
          <p:nvPr>
            <p:ph idx="1" type="body"/>
          </p:nvPr>
        </p:nvSpPr>
        <p:spPr>
          <a:xfrm>
            <a:off x="4328080" y="1357393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b)</a:t>
            </a:r>
            <a:endParaRPr/>
          </a:p>
        </p:txBody>
      </p:sp>
      <p:sp>
        <p:nvSpPr>
          <p:cNvPr id="1514" name="Google Shape;1514;p101"/>
          <p:cNvSpPr txBox="1"/>
          <p:nvPr>
            <p:ph idx="1" type="body"/>
          </p:nvPr>
        </p:nvSpPr>
        <p:spPr>
          <a:xfrm>
            <a:off x="4328080" y="3525513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f)</a:t>
            </a:r>
            <a:endParaRPr/>
          </a:p>
        </p:txBody>
      </p:sp>
      <p:sp>
        <p:nvSpPr>
          <p:cNvPr id="1515" name="Google Shape;1515;p101"/>
          <p:cNvSpPr txBox="1"/>
          <p:nvPr>
            <p:ph idx="1" type="body"/>
          </p:nvPr>
        </p:nvSpPr>
        <p:spPr>
          <a:xfrm>
            <a:off x="4316573" y="24357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d)</a:t>
            </a:r>
            <a:endParaRPr/>
          </a:p>
        </p:txBody>
      </p:sp>
      <p:sp>
        <p:nvSpPr>
          <p:cNvPr id="1516" name="Google Shape;1516;p101"/>
          <p:cNvSpPr txBox="1"/>
          <p:nvPr>
            <p:ph idx="4294967295" type="body"/>
          </p:nvPr>
        </p:nvSpPr>
        <p:spPr>
          <a:xfrm>
            <a:off x="4792452" y="3495350"/>
            <a:ext cx="23790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3x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− 7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+ 4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7" name="Google Shape;1517;p101"/>
          <p:cNvSpPr txBox="1"/>
          <p:nvPr>
            <p:ph idx="4294967295" type="body"/>
          </p:nvPr>
        </p:nvSpPr>
        <p:spPr>
          <a:xfrm>
            <a:off x="4792453" y="3971225"/>
            <a:ext cx="26667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3x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10 − (4 − 7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8" name="Google Shape;1518;p101"/>
          <p:cNvSpPr txBox="1"/>
          <p:nvPr>
            <p:ph idx="4294967295" type="body"/>
          </p:nvPr>
        </p:nvSpPr>
        <p:spPr>
          <a:xfrm>
            <a:off x="4792440" y="1338732"/>
            <a:ext cx="1957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j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k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+ 8 = 13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9" name="Google Shape;1519;p101"/>
          <p:cNvSpPr txBox="1"/>
          <p:nvPr>
            <p:ph idx="4294967295" type="body"/>
          </p:nvPr>
        </p:nvSpPr>
        <p:spPr>
          <a:xfrm>
            <a:off x="4792440" y="1814607"/>
            <a:ext cx="20724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k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13 − (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j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+ 8)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0" name="Google Shape;1520;p101"/>
          <p:cNvSpPr/>
          <p:nvPr/>
        </p:nvSpPr>
        <p:spPr>
          <a:xfrm>
            <a:off x="1908000" y="1866200"/>
            <a:ext cx="608400" cy="299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1" name="Google Shape;1521;p101"/>
          <p:cNvSpPr/>
          <p:nvPr/>
        </p:nvSpPr>
        <p:spPr>
          <a:xfrm>
            <a:off x="5974904" y="1866200"/>
            <a:ext cx="572700" cy="299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2" name="Google Shape;1522;p101"/>
          <p:cNvSpPr/>
          <p:nvPr/>
        </p:nvSpPr>
        <p:spPr>
          <a:xfrm>
            <a:off x="6139949" y="2959905"/>
            <a:ext cx="882900" cy="299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3" name="Google Shape;1523;p101"/>
          <p:cNvSpPr/>
          <p:nvPr/>
        </p:nvSpPr>
        <p:spPr>
          <a:xfrm>
            <a:off x="2096227" y="2959905"/>
            <a:ext cx="918000" cy="299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4" name="Google Shape;1524;p101"/>
          <p:cNvSpPr/>
          <p:nvPr/>
        </p:nvSpPr>
        <p:spPr>
          <a:xfrm>
            <a:off x="2214925" y="4065299"/>
            <a:ext cx="860400" cy="299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5" name="Google Shape;1525;p101"/>
          <p:cNvSpPr/>
          <p:nvPr/>
        </p:nvSpPr>
        <p:spPr>
          <a:xfrm>
            <a:off x="6258654" y="4065299"/>
            <a:ext cx="775800" cy="299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9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p102"/>
          <p:cNvSpPr txBox="1"/>
          <p:nvPr>
            <p:ph idx="1" type="body"/>
          </p:nvPr>
        </p:nvSpPr>
        <p:spPr>
          <a:xfrm>
            <a:off x="324000" y="759300"/>
            <a:ext cx="6709800" cy="118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2) Axmed aad buu u fiicnaa darsigan, laakiin wuxuu sameeyay qaar khaladaad ah. Calaamadee shaqadiisa dib-habaynta (rearranging) oo qor jumlad sharraxaysa khaladaadka aad aragtay.</a:t>
            </a:r>
            <a:endParaRPr sz="2000"/>
          </a:p>
        </p:txBody>
      </p:sp>
      <p:sp>
        <p:nvSpPr>
          <p:cNvPr id="1531" name="Google Shape;1531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Wadarta ereyo badan (sum of multiple terms) sida hal erey</a:t>
            </a:r>
            <a:endParaRPr/>
          </a:p>
        </p:txBody>
      </p:sp>
      <p:sp>
        <p:nvSpPr>
          <p:cNvPr id="1532" name="Google Shape;1532;p102"/>
          <p:cNvSpPr txBox="1"/>
          <p:nvPr>
            <p:ph idx="4294967295" type="body"/>
          </p:nvPr>
        </p:nvSpPr>
        <p:spPr>
          <a:xfrm>
            <a:off x="788348" y="1948325"/>
            <a:ext cx="23100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7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3" name="Google Shape;1533;p102"/>
          <p:cNvSpPr txBox="1"/>
          <p:nvPr>
            <p:ph idx="4294967295" type="body"/>
          </p:nvPr>
        </p:nvSpPr>
        <p:spPr>
          <a:xfrm>
            <a:off x="788349" y="2424200"/>
            <a:ext cx="23790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7 − (3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z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4" name="Google Shape;1534;p102"/>
          <p:cNvSpPr txBox="1"/>
          <p:nvPr>
            <p:ph idx="1" type="body"/>
          </p:nvPr>
        </p:nvSpPr>
        <p:spPr>
          <a:xfrm>
            <a:off x="312493" y="19785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a)</a:t>
            </a:r>
            <a:endParaRPr/>
          </a:p>
        </p:txBody>
      </p:sp>
      <p:sp>
        <p:nvSpPr>
          <p:cNvPr id="1535" name="Google Shape;1535;p102"/>
          <p:cNvSpPr txBox="1"/>
          <p:nvPr>
            <p:ph idx="4294967295" type="body"/>
          </p:nvPr>
        </p:nvSpPr>
        <p:spPr>
          <a:xfrm>
            <a:off x="4826948" y="1964179"/>
            <a:ext cx="23790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9x</a:t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−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+ 1 = 8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6" name="Google Shape;1536;p102"/>
          <p:cNvSpPr txBox="1"/>
          <p:nvPr>
            <p:ph idx="4294967295" type="body"/>
          </p:nvPr>
        </p:nvSpPr>
        <p:spPr>
          <a:xfrm>
            <a:off x="4826949" y="2440075"/>
            <a:ext cx="1978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9x</a:t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8 − (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+ 1)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7" name="Google Shape;1537;p102"/>
          <p:cNvSpPr txBox="1"/>
          <p:nvPr>
            <p:ph idx="1" type="body"/>
          </p:nvPr>
        </p:nvSpPr>
        <p:spPr>
          <a:xfrm>
            <a:off x="4316573" y="19785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b)</a:t>
            </a:r>
            <a:endParaRPr/>
          </a:p>
        </p:txBody>
      </p:sp>
      <p:pic>
        <p:nvPicPr>
          <p:cNvPr id="1538" name="Google Shape;1538;p10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42176" y="914124"/>
            <a:ext cx="1080280" cy="124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9" name="Google Shape;1539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6821" y="2408089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0" name="Google Shape;1540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49300" y="2432072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541" name="Google Shape;1541;p102"/>
          <p:cNvSpPr txBox="1"/>
          <p:nvPr>
            <p:ph idx="4294967295" type="body"/>
          </p:nvPr>
        </p:nvSpPr>
        <p:spPr>
          <a:xfrm>
            <a:off x="4826950" y="2973475"/>
            <a:ext cx="33345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−y2 iyo 1 waa in la kala saaraa ka hor inta aan la kala jarin.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2" name="Google Shape;1542;p102"/>
          <p:cNvSpPr txBox="1"/>
          <p:nvPr>
            <p:ph idx="4294967295" type="body"/>
          </p:nvPr>
        </p:nvSpPr>
        <p:spPr>
          <a:xfrm>
            <a:off x="4826949" y="3887875"/>
            <a:ext cx="1978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9x</a:t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8 − (1 − 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43" name="Google Shape;1543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6861" y="3886063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7" name="Shape 1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8" name="Google Shape;1548;p103"/>
          <p:cNvSpPr txBox="1"/>
          <p:nvPr>
            <p:ph idx="1" type="body"/>
          </p:nvPr>
        </p:nvSpPr>
        <p:spPr>
          <a:xfrm>
            <a:off x="324000" y="759300"/>
            <a:ext cx="6709800" cy="118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2) Axmed aad buu u fiicnaa darsigan, laakiin wuxuu sameeyay qaar khaladaad ah. Calaamadee shaqadiisa dib-habaynta (rearranging) oo qor jumlad sharraxaysa khaladaadka aad aragtay.</a:t>
            </a:r>
            <a:endParaRPr sz="2000"/>
          </a:p>
        </p:txBody>
      </p:sp>
      <p:sp>
        <p:nvSpPr>
          <p:cNvPr id="1549" name="Google Shape;1549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Wadarta ereyo badan (sum of multiple terms) sida hal erey</a:t>
            </a:r>
            <a:endParaRPr/>
          </a:p>
        </p:txBody>
      </p:sp>
      <p:sp>
        <p:nvSpPr>
          <p:cNvPr id="1550" name="Google Shape;1550;p103"/>
          <p:cNvSpPr txBox="1"/>
          <p:nvPr>
            <p:ph idx="1" type="body"/>
          </p:nvPr>
        </p:nvSpPr>
        <p:spPr>
          <a:xfrm>
            <a:off x="324000" y="1959834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c)</a:t>
            </a:r>
            <a:endParaRPr/>
          </a:p>
        </p:txBody>
      </p:sp>
      <p:sp>
        <p:nvSpPr>
          <p:cNvPr id="1551" name="Google Shape;1551;p103"/>
          <p:cNvSpPr txBox="1"/>
          <p:nvPr>
            <p:ph idx="4294967295" type="body"/>
          </p:nvPr>
        </p:nvSpPr>
        <p:spPr>
          <a:xfrm>
            <a:off x="788374" y="1948325"/>
            <a:ext cx="16659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+ 5 = 7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2" name="Google Shape;1552;p103"/>
          <p:cNvSpPr txBox="1"/>
          <p:nvPr>
            <p:ph idx="4294967295" type="body"/>
          </p:nvPr>
        </p:nvSpPr>
        <p:spPr>
          <a:xfrm>
            <a:off x="788374" y="2382520"/>
            <a:ext cx="19077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7 − (3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+ 5)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3" name="Google Shape;1553;p103"/>
          <p:cNvSpPr txBox="1"/>
          <p:nvPr>
            <p:ph idx="1" type="body"/>
          </p:nvPr>
        </p:nvSpPr>
        <p:spPr>
          <a:xfrm>
            <a:off x="4914666" y="1959834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d)</a:t>
            </a:r>
            <a:endParaRPr/>
          </a:p>
        </p:txBody>
      </p:sp>
      <p:sp>
        <p:nvSpPr>
          <p:cNvPr id="1554" name="Google Shape;1554;p103"/>
          <p:cNvSpPr txBox="1"/>
          <p:nvPr>
            <p:ph idx="4294967295" type="body"/>
          </p:nvPr>
        </p:nvSpPr>
        <p:spPr>
          <a:xfrm>
            <a:off x="5425073" y="1929675"/>
            <a:ext cx="19788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− 4 = 10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5" name="Google Shape;1555;p103"/>
          <p:cNvSpPr txBox="1"/>
          <p:nvPr>
            <p:ph idx="4294967295" type="body"/>
          </p:nvPr>
        </p:nvSpPr>
        <p:spPr>
          <a:xfrm>
            <a:off x="5425074" y="2405549"/>
            <a:ext cx="22182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10 − (2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− 4)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56" name="Google Shape;1556;p10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42176" y="914124"/>
            <a:ext cx="1080280" cy="1245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57" name="Google Shape;1557;p103"/>
          <p:cNvSpPr txBox="1"/>
          <p:nvPr>
            <p:ph idx="4294967295" type="body"/>
          </p:nvPr>
        </p:nvSpPr>
        <p:spPr>
          <a:xfrm>
            <a:off x="788375" y="2839720"/>
            <a:ext cx="17346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7 − 3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+ 5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8" name="Google Shape;1558;p103"/>
          <p:cNvSpPr txBox="1"/>
          <p:nvPr>
            <p:ph idx="4294967295" type="body"/>
          </p:nvPr>
        </p:nvSpPr>
        <p:spPr>
          <a:xfrm>
            <a:off x="788370" y="3315587"/>
            <a:ext cx="13323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12 − 3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9" name="Google Shape;1559;p103"/>
          <p:cNvSpPr txBox="1"/>
          <p:nvPr>
            <p:ph idx="4294967295" type="body"/>
          </p:nvPr>
        </p:nvSpPr>
        <p:spPr>
          <a:xfrm>
            <a:off x="5425074" y="2904427"/>
            <a:ext cx="22182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10 − 2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+ 4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0" name="Google Shape;1560;p103"/>
          <p:cNvSpPr txBox="1"/>
          <p:nvPr>
            <p:ph idx="4294967295" type="body"/>
          </p:nvPr>
        </p:nvSpPr>
        <p:spPr>
          <a:xfrm>
            <a:off x="5425075" y="3437825"/>
            <a:ext cx="16659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14 − 2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e</a:t>
            </a:r>
            <a:r>
              <a:rPr baseline="30000" i="1" lang="en-GB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61" name="Google Shape;1561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96836" y="2389414"/>
            <a:ext cx="364483" cy="38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2" name="Google Shape;1562;p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81690" y="2890928"/>
            <a:ext cx="364483" cy="386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3" name="Google Shape;1563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8221" y="441946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4" name="Google Shape;1564;p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70471" y="3336584"/>
            <a:ext cx="364483" cy="386351"/>
          </a:xfrm>
          <a:prstGeom prst="rect">
            <a:avLst/>
          </a:prstGeom>
          <a:noFill/>
          <a:ln>
            <a:noFill/>
          </a:ln>
        </p:spPr>
      </p:pic>
      <p:sp>
        <p:nvSpPr>
          <p:cNvPr id="1565" name="Google Shape;1565;p103"/>
          <p:cNvSpPr txBox="1"/>
          <p:nvPr>
            <p:ph idx="4294967295" type="body"/>
          </p:nvPr>
        </p:nvSpPr>
        <p:spPr>
          <a:xfrm>
            <a:off x="2998150" y="2744875"/>
            <a:ext cx="22182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Waa inaan ka jarnaa labada erey ee ku dhex jira biraketada (brackets).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66" name="Google Shape;1566;p103"/>
          <p:cNvSpPr txBox="1"/>
          <p:nvPr>
            <p:ph idx="4294967295" type="body"/>
          </p:nvPr>
        </p:nvSpPr>
        <p:spPr>
          <a:xfrm>
            <a:off x="788374" y="3795800"/>
            <a:ext cx="19077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7 − (3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+ 5)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7" name="Google Shape;1567;p103"/>
          <p:cNvSpPr txBox="1"/>
          <p:nvPr>
            <p:ph idx="4294967295" type="body"/>
          </p:nvPr>
        </p:nvSpPr>
        <p:spPr>
          <a:xfrm>
            <a:off x="788375" y="4176800"/>
            <a:ext cx="16659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7 − 3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5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8" name="Google Shape;1568;p103"/>
          <p:cNvSpPr txBox="1"/>
          <p:nvPr>
            <p:ph idx="4294967295" type="body"/>
          </p:nvPr>
        </p:nvSpPr>
        <p:spPr>
          <a:xfrm>
            <a:off x="788375" y="4539134"/>
            <a:ext cx="1665900" cy="4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2 − 3</a:t>
            </a: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69" name="Google Shape;1569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6036" y="2400921"/>
            <a:ext cx="364483" cy="38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0" name="Google Shape;1570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6649" y="2911307"/>
            <a:ext cx="364483" cy="385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1" name="Google Shape;1571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04929" y="3451867"/>
            <a:ext cx="364483" cy="385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5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p104"/>
          <p:cNvSpPr txBox="1"/>
          <p:nvPr>
            <p:ph idx="1" type="body"/>
          </p:nvPr>
        </p:nvSpPr>
        <p:spPr>
          <a:xfrm>
            <a:off x="324000" y="1232400"/>
            <a:ext cx="8113800" cy="10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Xiriirrada isku-darka (additive relationships) ee u dhexeeya doorsoomayaasha (variables) waxaa loo qori karaa siyaabo kala duwan.</a:t>
            </a:r>
            <a:endParaRPr/>
          </a:p>
        </p:txBody>
      </p:sp>
      <p:sp>
        <p:nvSpPr>
          <p:cNvPr id="1577" name="Google Shape;1577;p104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Xiriirrada isku-darka (Additive relationships)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