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2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F5F091C-C0ED-46E4-BC72-A24479500CE3}">
  <a:tblStyle styleId="{DF5F091C-C0ED-46E4-BC72-A24479500CE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g279955a40ae_0_8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1" name="Google Shape;841;g279955a40ae_0_8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g279955a40ae_0_8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7" name="Google Shape;847;g279955a40ae_0_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0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g279955a40ae_0_8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2" name="Google Shape;852;g279955a40ae_0_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5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g2f0d8abe3b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7" name="Google Shape;857;g2f0d8abe3b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0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g2eff59bb432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2" name="Google Shape;862;g2eff59bb432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8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g2f0928c83f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0" name="Google Shape;870;g2f0928c83f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5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g2f0928c83f9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7" name="Google Shape;887;g2f0928c83f9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g2f0d8abe3be_0_8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5" name="Google Shape;895;g2f0d8abe3be_0_8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g2f0d8abe3be_0_8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3" name="Google Shape;903;g2f0d8abe3be_0_8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9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g2f0d8abe3be_0_8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1" name="Google Shape;911;g2f0d8abe3be_0_8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8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Google Shape;919;g2f0d8abe3be_0_8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0" name="Google Shape;920;g2f0d8abe3be_0_8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6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Google Shape;927;g2f102837945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8" name="Google Shape;928;g2f102837945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0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g2f102837945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2" name="Google Shape;962;g2f102837945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8" name="Shape 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" name="Google Shape;999;g2f102837945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0" name="Google Shape;1000;g2f102837945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6" name="Shape 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Google Shape;1007;g2f102837945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8" name="Google Shape;1008;g2f102837945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5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g2f102837945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7" name="Google Shape;1017;g2f102837945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3" name="Shape 1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Google Shape;1024;g2f102837945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5" name="Google Shape;1025;g2f102837945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Google Shape;1032;g2f102837945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3" name="Google Shape;1033;g2f102837945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9" name="Shape 1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Google Shape;1040;g2f102837945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1" name="Google Shape;1041;g2f102837945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7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Google Shape;1048;g2f102837945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9" name="Google Shape;1049;g2f102837945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5" name="Shape 1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Google Shape;1056;g2f102837945_0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7" name="Google Shape;1057;g2f102837945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4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Google Shape;1065;g2f102837945_0_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6" name="Google Shape;1066;g2f102837945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5" name="Shape 1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" name="Google Shape;1076;g2f102837945_0_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7" name="Google Shape;1077;g2f102837945_0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3" name="Shape 1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" name="Google Shape;1084;g2f102837945_0_1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5" name="Google Shape;1085;g2f102837945_0_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0" name="Shape 1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" name="Google Shape;1091;g2f102837945_0_2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2" name="Google Shape;1092;g2f102837945_0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7" name="Shape 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Google Shape;1098;g2f102837945_0_2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9" name="Google Shape;1099;g2f102837945_0_2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4" name="Shape 1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" name="Google Shape;1105;g2f102837945_0_2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6" name="Google Shape;1106;g2f102837945_0_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2" name="Shape 1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3" name="Google Shape;1113;g2f102837945_0_2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4" name="Google Shape;1114;g2f102837945_0_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9" name="Shape 1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" name="Google Shape;1120;g2f102837945_0_2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1" name="Google Shape;1121;g2f102837945_0_2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6" name="Shape 1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" name="Google Shape;1127;g2f102837945_0_2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8" name="Google Shape;1128;g2f102837945_0_2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3" name="Shape 1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4" name="Google Shape;1134;g2f102837945_0_2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5" name="Google Shape;1135;g2f102837945_0_2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0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g2f102837945_0_2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2" name="Google Shape;1142;g2f102837945_0_2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7" name="Shape 1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8" name="Google Shape;1148;g2f102837945_0_2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9" name="Google Shape;1149;g2f102837945_0_2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9" name="Shape 1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Google Shape;1160;g2f102837945_0_2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1" name="Google Shape;1161;g2f102837945_0_2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4" name="Shape 1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" name="Google Shape;1175;g2f102837945_0_3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6" name="Google Shape;1176;g2f102837945_0_3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9" name="Shape 1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" name="Google Shape;1190;g2f102837945_0_3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1" name="Google Shape;1191;g2f102837945_0_3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2" name="Shape 1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3" name="Google Shape;1213;g2f102837945_0_3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4" name="Google Shape;1214;g2f102837945_0_3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0" name="Shape 1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" name="Google Shape;1221;g2f102837945_0_4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2" name="Google Shape;1222;g2f102837945_0_4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1" name="Shape 1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" name="Google Shape;1232;g2f102837945_0_5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3" name="Google Shape;1233;g2f102837945_0_5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2" name="Shape 1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3" name="Google Shape;1243;g2f102837945_0_3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4" name="Google Shape;1244;g2f102837945_0_3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3" name="Shape 1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4" name="Google Shape;1254;g2f102837945_0_4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5" name="Google Shape;1255;g2f102837945_0_4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4" name="Shape 1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5" name="Google Shape;1265;g2f102837945_0_4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6" name="Google Shape;1266;g2f102837945_0_4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5" name="Shape 1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6" name="Google Shape;1276;g2f102837945_0_4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7" name="Google Shape;1277;g2f102837945_0_4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3" name="Shape 1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4" name="Google Shape;1294;g2f102837945_0_3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5" name="Google Shape;1295;g2f102837945_0_3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4" name="Shape 1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5" name="Google Shape;1305;g2f102837945_0_4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6" name="Google Shape;1306;g2f102837945_0_4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5" name="Shape 1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g279955a40ae_0_8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7" name="Google Shape;1317;g279955a40ae_0_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9.png"/><Relationship Id="rId4" Type="http://schemas.openxmlformats.org/officeDocument/2006/relationships/image" Target="../media/image4.png"/><Relationship Id="rId5" Type="http://schemas.openxmlformats.org/officeDocument/2006/relationships/image" Target="../media/image1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9.png"/><Relationship Id="rId5" Type="http://schemas.openxmlformats.org/officeDocument/2006/relationships/image" Target="../media/image8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9.png"/><Relationship Id="rId5" Type="http://schemas.openxmlformats.org/officeDocument/2006/relationships/image" Target="../media/image10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9.png"/><Relationship Id="rId5" Type="http://schemas.openxmlformats.org/officeDocument/2006/relationships/image" Target="../media/image1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20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9.png"/><Relationship Id="rId5" Type="http://schemas.openxmlformats.org/officeDocument/2006/relationships/image" Target="../media/image22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6.png"/><Relationship Id="rId4" Type="http://schemas.openxmlformats.org/officeDocument/2006/relationships/image" Target="../media/image2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9.png"/><Relationship Id="rId5" Type="http://schemas.openxmlformats.org/officeDocument/2006/relationships/image" Target="../media/image25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2.png"/><Relationship Id="rId5" Type="http://schemas.openxmlformats.org/officeDocument/2006/relationships/image" Target="../media/image18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9.png"/><Relationship Id="rId5" Type="http://schemas.openxmlformats.org/officeDocument/2006/relationships/image" Target="../media/image14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7.png"/><Relationship Id="rId5" Type="http://schemas.openxmlformats.org/officeDocument/2006/relationships/image" Target="../media/image19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9.png"/><Relationship Id="rId4" Type="http://schemas.openxmlformats.org/officeDocument/2006/relationships/image" Target="../media/image16.png"/><Relationship Id="rId5" Type="http://schemas.openxmlformats.org/officeDocument/2006/relationships/image" Target="../media/image1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9.png"/><Relationship Id="rId4" Type="http://schemas.openxmlformats.org/officeDocument/2006/relationships/image" Target="../media/image16.png"/><Relationship Id="rId5" Type="http://schemas.openxmlformats.org/officeDocument/2006/relationships/image" Target="../media/image1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9.png"/><Relationship Id="rId5" Type="http://schemas.openxmlformats.org/officeDocument/2006/relationships/image" Target="../media/image28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image" Target="../media/image27.png"/><Relationship Id="rId5" Type="http://schemas.openxmlformats.org/officeDocument/2006/relationships/image" Target="../media/image24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9.png"/><Relationship Id="rId5" Type="http://schemas.openxmlformats.org/officeDocument/2006/relationships/image" Target="../media/image29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1.png"/><Relationship Id="rId3" Type="http://schemas.openxmlformats.org/officeDocument/2006/relationships/image" Target="../media/image38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37.png"/><Relationship Id="rId7" Type="http://schemas.openxmlformats.org/officeDocument/2006/relationships/image" Target="../media/image36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39.png"/><Relationship Id="rId4" Type="http://schemas.openxmlformats.org/officeDocument/2006/relationships/image" Target="../media/image78.png"/><Relationship Id="rId5" Type="http://schemas.openxmlformats.org/officeDocument/2006/relationships/image" Target="../media/image41.png"/><Relationship Id="rId6" Type="http://schemas.openxmlformats.org/officeDocument/2006/relationships/image" Target="../media/image40.png"/><Relationship Id="rId7" Type="http://schemas.openxmlformats.org/officeDocument/2006/relationships/image" Target="../media/image35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2.png"/><Relationship Id="rId3" Type="http://schemas.openxmlformats.org/officeDocument/2006/relationships/image" Target="../media/image78.png"/><Relationship Id="rId4" Type="http://schemas.openxmlformats.org/officeDocument/2006/relationships/image" Target="../media/image34.png"/><Relationship Id="rId5" Type="http://schemas.openxmlformats.org/officeDocument/2006/relationships/image" Target="../media/image39.png"/><Relationship Id="rId6" Type="http://schemas.openxmlformats.org/officeDocument/2006/relationships/image" Target="../media/image44.png"/><Relationship Id="rId7" Type="http://schemas.openxmlformats.org/officeDocument/2006/relationships/image" Target="../media/image41.png"/><Relationship Id="rId8" Type="http://schemas.openxmlformats.org/officeDocument/2006/relationships/image" Target="../media/image40.png"/><Relationship Id="rId9" Type="http://schemas.openxmlformats.org/officeDocument/2006/relationships/image" Target="../media/image35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2.png"/><Relationship Id="rId3" Type="http://schemas.openxmlformats.org/officeDocument/2006/relationships/image" Target="../media/image78.png"/><Relationship Id="rId4" Type="http://schemas.openxmlformats.org/officeDocument/2006/relationships/image" Target="../media/image46.png"/><Relationship Id="rId5" Type="http://schemas.openxmlformats.org/officeDocument/2006/relationships/image" Target="../media/image34.png"/><Relationship Id="rId6" Type="http://schemas.openxmlformats.org/officeDocument/2006/relationships/image" Target="../media/image39.png"/><Relationship Id="rId7" Type="http://schemas.openxmlformats.org/officeDocument/2006/relationships/image" Target="../media/image44.png"/><Relationship Id="rId8" Type="http://schemas.openxmlformats.org/officeDocument/2006/relationships/image" Target="../media/image41.png"/><Relationship Id="rId9" Type="http://schemas.openxmlformats.org/officeDocument/2006/relationships/image" Target="../media/image40.png"/><Relationship Id="rId10" Type="http://schemas.openxmlformats.org/officeDocument/2006/relationships/image" Target="../media/image56.png"/><Relationship Id="rId11" Type="http://schemas.openxmlformats.org/officeDocument/2006/relationships/image" Target="../media/image35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0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0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0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0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0.png"/><Relationship Id="rId4" Type="http://schemas.openxmlformats.org/officeDocument/2006/relationships/image" Target="../media/image54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0.png"/><Relationship Id="rId4" Type="http://schemas.openxmlformats.org/officeDocument/2006/relationships/image" Target="../media/image54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0.png"/><Relationship Id="rId4" Type="http://schemas.openxmlformats.org/officeDocument/2006/relationships/image" Target="../media/image54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0.png"/><Relationship Id="rId4" Type="http://schemas.openxmlformats.org/officeDocument/2006/relationships/image" Target="../media/image54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7.png"/><Relationship Id="rId3" Type="http://schemas.openxmlformats.org/officeDocument/2006/relationships/image" Target="../media/image49.png"/><Relationship Id="rId4" Type="http://schemas.openxmlformats.org/officeDocument/2006/relationships/image" Target="../media/image54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Relationship Id="rId4" Type="http://schemas.openxmlformats.org/officeDocument/2006/relationships/image" Target="../media/image57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4.png"/><Relationship Id="rId4" Type="http://schemas.openxmlformats.org/officeDocument/2006/relationships/image" Target="../media/image57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4.png"/><Relationship Id="rId4" Type="http://schemas.openxmlformats.org/officeDocument/2006/relationships/image" Target="../media/image57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4.png"/><Relationship Id="rId4" Type="http://schemas.openxmlformats.org/officeDocument/2006/relationships/image" Target="../media/image62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Relationship Id="rId4" Type="http://schemas.openxmlformats.org/officeDocument/2006/relationships/image" Target="../media/image62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4.png"/><Relationship Id="rId4" Type="http://schemas.openxmlformats.org/officeDocument/2006/relationships/image" Target="../media/image62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4.png"/><Relationship Id="rId4" Type="http://schemas.openxmlformats.org/officeDocument/2006/relationships/image" Target="../media/image62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4.png"/><Relationship Id="rId4" Type="http://schemas.openxmlformats.org/officeDocument/2006/relationships/image" Target="../media/image62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Relationship Id="rId4" Type="http://schemas.openxmlformats.org/officeDocument/2006/relationships/image" Target="../media/image62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4.png"/><Relationship Id="rId4" Type="http://schemas.openxmlformats.org/officeDocument/2006/relationships/image" Target="../media/image62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4.png"/><Relationship Id="rId4" Type="http://schemas.openxmlformats.org/officeDocument/2006/relationships/image" Target="../media/image62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4.png"/><Relationship Id="rId4" Type="http://schemas.openxmlformats.org/officeDocument/2006/relationships/image" Target="../media/image62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Relationship Id="rId4" Type="http://schemas.openxmlformats.org/officeDocument/2006/relationships/image" Target="../media/image62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4.png"/><Relationship Id="rId4" Type="http://schemas.openxmlformats.org/officeDocument/2006/relationships/image" Target="../media/image62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4.png"/><Relationship Id="rId4" Type="http://schemas.openxmlformats.org/officeDocument/2006/relationships/image" Target="../media/image62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4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4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4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67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67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67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67.png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65.png"/></Relationships>
</file>

<file path=ppt/slideLayouts/_rels/slideLayout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65.png"/></Relationships>
</file>

<file path=ppt/slideLayouts/_rels/slideLayout6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65.png"/></Relationships>
</file>

<file path=ppt/slideLayouts/_rels/slideLayout6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65.png"/></Relationships>
</file>

<file path=ppt/slideLayouts/_rels/slideLayout6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/Relationships>
</file>

<file path=ppt/slideLayouts/_rels/slideLayout6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/Relationships>
</file>

<file path=ppt/slideLayouts/_rels/slideLayout6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/Relationships>
</file>

<file path=ppt/slideLayouts/_rels/slideLayout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Art and design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2" name="Google Shape;12;p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3" name="Google Shape;13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Google Shape;14;p2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5" name="Google Shape;1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0">
            <a:off x="6753315" y="1132068"/>
            <a:ext cx="2063340" cy="1643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 rotWithShape="1">
          <a:blip r:embed="rId5">
            <a:alphaModFix/>
          </a:blip>
          <a:srcRect b="0" l="6209" r="6209" t="0"/>
          <a:stretch/>
        </p:blipFill>
        <p:spPr>
          <a:xfrm>
            <a:off x="324000" y="4008600"/>
            <a:ext cx="17051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Art and design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" name="Google Shape;18;p2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3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" name="Google Shape;26;p3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7" name="Google Shape;27;p3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3" name="Google Shape;33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4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" name="Google Shape;35;p4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itizenship" showMasterSp="0">
  <p:cSld name="Title Slide 2_1_1_1_1_1_1_1_1_1_1_5">
    <p:bg>
      <p:bgPr>
        <a:solidFill>
          <a:srgbClr val="EBEDFE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45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Citizenship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41" name="Google Shape;41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2" name="Google Shape;42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" name="Google Shape;43;p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4" name="Google Shape;44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25">
            <a:off x="6945328" y="787504"/>
            <a:ext cx="1710318" cy="205238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5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" name="Google Shape;46;p5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omputing" showMasterSp="0">
  <p:cSld name="Title Slide 2_1_1_1_1_1_1_1_1_1_1_3">
    <p:bg>
      <p:bgPr>
        <a:solidFill>
          <a:srgbClr val="EBEDFE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8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Computing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52" name="Google Shape;52;p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53" name="Google Shape;53;p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" name="Google Shape;54;p6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55" name="Google Shape;55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59982">
            <a:off x="6923956" y="1273792"/>
            <a:ext cx="1784155" cy="1404547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6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" name="Google Shape;57;p6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Design and technology" showMasterSp="0">
  <p:cSld name="Title Slide 2_1_1_1_1_1_1_1_1_1_1_2">
    <p:bg>
      <p:bgPr>
        <a:solidFill>
          <a:srgbClr val="EBEDFE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7058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" name="Google Shape;61;p7"/>
          <p:cNvSpPr txBox="1"/>
          <p:nvPr/>
        </p:nvSpPr>
        <p:spPr>
          <a:xfrm>
            <a:off x="323850" y="3781525"/>
            <a:ext cx="2706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Design and technology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63" name="Google Shape;63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4" name="Google Shape;64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" name="Google Shape;65;p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66" name="Google Shape;66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2791">
            <a:off x="6884379" y="985388"/>
            <a:ext cx="1846116" cy="1852594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7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7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_2">
    <p:bg>
      <p:bgPr>
        <a:solidFill>
          <a:srgbClr val="EBEDFE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" name="Google Shape;72;p8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74" name="Google Shape;74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8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" name="Google Shape;76;p8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French" showMasterSp="0">
  <p:cSld name="Title Slide 2_1_1_1_1_1_1_1_1_1_1_1">
    <p:bg>
      <p:bgPr>
        <a:solidFill>
          <a:srgbClr val="EBEDFE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7722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0" name="Google Shape;80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Faransiis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2" name="Google Shape;82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83" name="Google Shape;83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4" name="Google Shape;84;p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85" name="Google Shape;85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88119">
            <a:off x="6742284" y="969390"/>
            <a:ext cx="2161157" cy="191529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9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9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2" name="Google Shape;92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" name="Google Shape;94;p10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" name="Google Shape;95;p10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rman" showMasterSp="0">
  <p:cSld name="Title Slide 2_1_1_1_1_1_1_1_1_1_1_1_1">
    <p:bg>
      <p:bgPr>
        <a:solidFill>
          <a:srgbClr val="EBEDFE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9169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" name="Google Shape;99;p1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German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1" name="Google Shape;101;p1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02" name="Google Shape;102;p1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" name="Google Shape;103;p1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04" name="Google Shape;104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6027">
            <a:off x="6626180" y="831797"/>
            <a:ext cx="2331091" cy="2089577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1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" name="Google Shape;106;p11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_2">
    <p:bg>
      <p:bgPr>
        <a:solidFill>
          <a:srgbClr val="EBEDFE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" name="Google Shape;110;p1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2" name="Google Shape;112;p1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13" name="Google Shape;113;p1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" name="Google Shape;114;p12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15" name="Google Shape;115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6" name="Google Shape;116;p12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" name="Google Shape;117;p12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_2">
    <p:bg>
      <p:bgPr>
        <a:solidFill>
          <a:srgbClr val="EBEDFE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21" name="Google Shape;121;p1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3" name="Google Shape;123;p1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3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" name="Google Shape;125;p13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9" name="Google Shape;129;p1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1" name="Google Shape;131;p14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4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" name="Google Shape;133;p14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al education" showMasterSp="0">
  <p:cSld name="Title Slide 2_1_1_1_1_1_1_1_1_1_1_1_1_2">
    <p:bg>
      <p:bgPr>
        <a:solidFill>
          <a:srgbClr val="EBEDFE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1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192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7" name="Google Shape;137;p15"/>
          <p:cNvSpPr txBox="1"/>
          <p:nvPr/>
        </p:nvSpPr>
        <p:spPr>
          <a:xfrm>
            <a:off x="323850" y="3781525"/>
            <a:ext cx="2456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Physical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9" name="Google Shape;139;p1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40" name="Google Shape;140;p1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1" name="Google Shape;141;p1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42" name="Google Shape;142;p15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" name="Google Shape;143;p15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44" name="Google Shape;14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75628">
            <a:off x="6551506" y="729991"/>
            <a:ext cx="2546513" cy="2546493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_2">
    <p:bg>
      <p:bgPr>
        <a:solidFill>
          <a:srgbClr val="EBEDFE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1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8" name="Google Shape;148;p1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0" name="Google Shape;150;p1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51" name="Google Shape;151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2" name="Google Shape;152;p16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53" name="Google Shape;153;p1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4" name="Google Shape;154;p16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" name="Google Shape;155;p16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 and health education" showMasterSp="0">
  <p:cSld name="Title Slide 2_1_1_1_1_1_1_1_1_1_1_7">
    <p:bg>
      <p:bgPr>
        <a:solidFill>
          <a:srgbClr val="EBEDFE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59" name="Google Shape;159;p1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60" name="Google Shape;160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1" name="Google Shape;161;p1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62" name="Google Shape;16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7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" name="Google Shape;164;p17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65" name="Google Shape;165;p17"/>
          <p:cNvPicPr preferRelativeResize="0"/>
          <p:nvPr/>
        </p:nvPicPr>
        <p:blipFill rotWithShape="1">
          <a:blip r:embed="rId5">
            <a:alphaModFix/>
          </a:blip>
          <a:srcRect b="0" l="6209" r="6209" t="0"/>
          <a:stretch/>
        </p:blipFill>
        <p:spPr>
          <a:xfrm>
            <a:off x="324000" y="4008600"/>
            <a:ext cx="1360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7"/>
          <p:cNvSpPr txBox="1"/>
          <p:nvPr/>
        </p:nvSpPr>
        <p:spPr>
          <a:xfrm>
            <a:off x="323850" y="3781525"/>
            <a:ext cx="4623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RHE (PSHE)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, sex and health education" showMasterSp="0">
  <p:cSld name="Title Slide 2_1_1_1_1_1_1_1_1_1_1_7_1">
    <p:bg>
      <p:bgPr>
        <a:solidFill>
          <a:srgbClr val="EBEDFE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70" name="Google Shape;170;p18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71" name="Google Shape;171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8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73" name="Google Shape;17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8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" name="Google Shape;175;p18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76" name="Google Shape;176;p18"/>
          <p:cNvPicPr preferRelativeResize="0"/>
          <p:nvPr/>
        </p:nvPicPr>
        <p:blipFill rotWithShape="1">
          <a:blip r:embed="rId5">
            <a:alphaModFix/>
          </a:blip>
          <a:srcRect b="0" l="6209" r="6209" t="0"/>
          <a:stretch/>
        </p:blipFill>
        <p:spPr>
          <a:xfrm>
            <a:off x="324000" y="4008600"/>
            <a:ext cx="15119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18"/>
          <p:cNvSpPr txBox="1"/>
          <p:nvPr/>
        </p:nvSpPr>
        <p:spPr>
          <a:xfrm>
            <a:off x="323850" y="3781525"/>
            <a:ext cx="5087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RSHE (PSHE)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igious education" showMasterSp="0">
  <p:cSld name="Title Slide 2_1_1_1_1_1_1_1_1_1_1_1_1_1">
    <p:bg>
      <p:bgPr>
        <a:solidFill>
          <a:srgbClr val="EBEDFE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27187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1" name="Google Shape;181;p19"/>
          <p:cNvSpPr txBox="1"/>
          <p:nvPr/>
        </p:nvSpPr>
        <p:spPr>
          <a:xfrm>
            <a:off x="323850" y="3781525"/>
            <a:ext cx="2798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Waxbarashada diinta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83" name="Google Shape;183;p1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84" name="Google Shape;184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5" name="Google Shape;185;p1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86" name="Google Shape;186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03">
            <a:off x="6754136" y="1062731"/>
            <a:ext cx="2012844" cy="1854018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9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" name="Google Shape;188;p19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_2">
    <p:bg>
      <p:bgPr>
        <a:solidFill>
          <a:srgbClr val="EBEDFE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1" name="Google Shape;191;p2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93" name="Google Shape;193;p20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4" name="Google Shape;194;p2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95" name="Google Shape;195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6" name="Google Shape;196;p20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97" name="Google Shape;197;p2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8" name="Google Shape;198;p20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" name="Google Shape;199;p20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panish" showMasterSp="0">
  <p:cSld name="Title Slide 2_1_1_1_1_1_1_1_1_1_1_1_2_1">
    <p:bg>
      <p:bgPr>
        <a:solidFill>
          <a:srgbClr val="EBEDFE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2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90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3" name="Google Shape;203;p2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Isbaanish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05" name="Google Shape;205;p2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206" name="Google Shape;206;p2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2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208" name="Google Shape;208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339">
            <a:off x="6714634" y="840073"/>
            <a:ext cx="2165107" cy="2173929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1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0" name="Google Shape;210;p21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2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" name="Google Shape;214;p22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3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" name="Google Shape;217;p23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8" name="Google Shape;218;p23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" name="Google Shape;219;p23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20" name="Google Shape;220;p23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221" name="Google Shape;221;p2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2" name="Google Shape;222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3" name="Google Shape;223;p2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4" name="Google Shape;224;p2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225" name="Google Shape;225;p23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27" name="Google Shape;227;p2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0" name="Google Shape;230;p2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3" name="Google Shape;233;p2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4" name="Google Shape;234;p24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5" name="Google Shape;235;p24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6" name="Google Shape;236;p24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7" name="Google Shape;237;p24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0" name="Google Shape;240;p2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3" name="Google Shape;243;p2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4" name="Google Shape;244;p25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5" name="Google Shape;245;p25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6" name="Google Shape;246;p25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7" name="Google Shape;247;p25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8" name="Google Shape;248;p25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9" name="Google Shape;249;p25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2" name="Google Shape;252;p2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2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5" name="Google Shape;255;p2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6" name="Google Shape;256;p26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7" name="Google Shape;257;p26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8" name="Google Shape;258;p26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9" name="Google Shape;259;p26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0" name="Google Shape;260;p26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1" name="Google Shape;261;p26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2" name="Google Shape;262;p26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3" name="Google Shape;263;p26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6" name="Google Shape;266;p2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7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7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9" name="Google Shape;269;p27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0" name="Google Shape;270;p27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1" name="Google Shape;271;p27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4" name="Google Shape;274;p28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8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8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7" name="Google Shape;277;p28"/>
          <p:cNvCxnSpPr>
            <a:endCxn id="27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79" name="Google Shape;279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28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281" name="Google Shape;281;p28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278" name="Google Shape;278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8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2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4" name="Google Shape;284;p28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2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9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2" name="Google Shape;292;p29"/>
          <p:cNvCxnSpPr>
            <a:endCxn id="293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93" name="Google Shape;293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29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96" name="Google Shape;296;p29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97" name="Google Shape;297;p29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98" name="Google Shape;298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0" name="Google Shape;300;p29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2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2" name="Google Shape;302;p29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30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30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30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0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2" name="Google Shape;312;p30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13" name="Google Shape;313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3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30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7" name="Google Shape;317;p30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8" name="Google Shape;318;p30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9" name="Google Shape;319;p30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320" name="Google Shape;320;p3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30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2" name="Google Shape;322;p30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30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4" name="Google Shape;324;p30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31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3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329" name="Google Shape;329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30" name="Google Shape;330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3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3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3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336" name="Google Shape;336;p3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7" name="Google Shape;337;p3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38" name="Google Shape;338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3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43" name="Google Shape;343;p3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4" name="Google Shape;344;p3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45" name="Google Shape;345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3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3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50" name="Google Shape;350;p34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1" name="Google Shape;351;p3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52" name="Google Shape;352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5" name="Google Shape;355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58" name="Google Shape;358;p3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59" name="Google Shape;359;p35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60" name="Google Shape;360;p3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61" name="Google Shape;361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2" name="Google Shape;362;p3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63" name="Google Shape;363;p3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64" name="Google Shape;364;p3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5" name="Google Shape;365;p3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6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68" name="Google Shape;368;p3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3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71" name="Google Shape;371;p3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72" name="Google Shape;372;p3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373" name="Google Shape;373;p3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74" name="Google Shape;374;p3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5" name="Google Shape;375;p3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76" name="Google Shape;376;p3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77" name="Google Shape;377;p3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8" name="Google Shape;378;p3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7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1" name="Google Shape;381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3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4" name="Google Shape;384;p3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86" name="Google Shape;386;p3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87" name="Google Shape;387;p3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3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89" name="Google Shape;389;p3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90" name="Google Shape;390;p3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8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94" name="Google Shape;394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3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38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97" name="Google Shape;397;p38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98" name="Google Shape;398;p3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99" name="Google Shape;399;p38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400" name="Google Shape;400;p3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1" name="Google Shape;401;p38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2" name="Google Shape;402;p38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403" name="Google Shape;403;p3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4" name="Google Shape;404;p38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/why - purple">
  <p:cSld name="TITLE_AND_TWO_COLUMNS_1_1_9_1_3_1">
    <p:bg>
      <p:bgPr>
        <a:solidFill>
          <a:srgbClr val="EBEDFE"/>
        </a:solidFill>
      </p:bgPr>
    </p:bg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" name="Google Shape;406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3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39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1" name="Google Shape;411;p39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2" name="Google Shape;412;p39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13" name="Google Shape;413;p39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14" name="Google Shape;414;p3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15" name="Google Shape;415;p39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6" name="Google Shape;416;p39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17" name="Google Shape;417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9" name="Google Shape;419;p3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/why - jade">
  <p:cSld name="TITLE_AND_TWO_COLUMNS_1_1_9_1_3_1_1_1">
    <p:bg>
      <p:bgPr>
        <a:solidFill>
          <a:srgbClr val="EBEDFE"/>
        </a:solidFill>
      </p:bgPr>
    </p:bg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1" name="Google Shape;421;p4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23" name="Google Shape;423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5" name="Google Shape;425;p4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26" name="Google Shape;426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40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9" name="Google Shape;429;p40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0" name="Google Shape;430;p40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31" name="Google Shape;431;p40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32" name="Google Shape;432;p4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33" name="Google Shape;433;p40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4" name="Google Shape;434;p40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/why - blue">
  <p:cSld name="TITLE_AND_TWO_COLUMNS_1_1_9_1_3_2">
    <p:bg>
      <p:bgPr>
        <a:solidFill>
          <a:srgbClr val="EBEDFE"/>
        </a:solidFill>
      </p:bgPr>
    </p:bg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" name="Google Shape;436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38" name="Google Shape;438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0" name="Google Shape;440;p4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41" name="Google Shape;441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p41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4" name="Google Shape;444;p41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5" name="Google Shape;445;p41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6" name="Google Shape;446;p41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7" name="Google Shape;447;p4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48" name="Google Shape;448;p41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9" name="Google Shape;449;p41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/why - pink">
  <p:cSld name="TITLE_AND_TWO_COLUMNS_1_1_9_1_3_1_1_1_1">
    <p:bg>
      <p:bgPr>
        <a:solidFill>
          <a:srgbClr val="EBEDFE"/>
        </a:solidFill>
      </p:bgPr>
    </p:bg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Google Shape;451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p4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53" name="Google Shape;453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5" name="Google Shape;455;p4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56" name="Google Shape;456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42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9" name="Google Shape;459;p42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0" name="Google Shape;460;p42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1" name="Google Shape;461;p42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2" name="Google Shape;462;p42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63" name="Google Shape;463;p42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4" name="Google Shape;464;p42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6" name="Google Shape;466;p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4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69" name="Google Shape;469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1" name="Google Shape;471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2" name="Google Shape;472;p4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73" name="Google Shape;473;p4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74" name="Google Shape;474;p4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75" name="Google Shape;475;p4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76" name="Google Shape;476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7" name="Google Shape;477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8" name="Google Shape;478;p4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79" name="Google Shape;479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0" name="Google Shape;480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81" name="Google Shape;481;p4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82" name="Google Shape;482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3" name="Google Shape;483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Google Shape;485;p4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Google Shape;486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4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88" name="Google Shape;488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9" name="Google Shape;489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90" name="Google Shape;490;p4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91" name="Google Shape;491;p4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92" name="Google Shape;492;p4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93" name="Google Shape;493;p4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94" name="Google Shape;494;p4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95" name="Google Shape;495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6" name="Google Shape;496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7" name="Google Shape;497;p4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98" name="Google Shape;498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9" name="Google Shape;499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00" name="Google Shape;500;p4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01" name="Google Shape;501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2" name="Google Shape;502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4" name="Google Shape;504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5" name="Google Shape;505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6" name="Google Shape;506;p4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7" name="Google Shape;507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9" name="Google Shape;509;p4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10" name="Google Shape;510;p4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11" name="Google Shape;511;p4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12" name="Google Shape;512;p4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13" name="Google Shape;513;p4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14" name="Google Shape;514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5" name="Google Shape;515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6" name="Google Shape;516;p4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17" name="Google Shape;517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8" name="Google Shape;518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9" name="Google Shape;519;p4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20" name="Google Shape;520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1" name="Google Shape;521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4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4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6" name="Google Shape;526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8" name="Google Shape;528;p4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9" name="Google Shape;529;p46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0" name="Google Shape;530;p46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1" name="Google Shape;531;p46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2" name="Google Shape;532;p46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33" name="Google Shape;533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4" name="Google Shape;534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5" name="Google Shape;535;p46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36" name="Google Shape;536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7" name="Google Shape;537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8" name="Google Shape;538;p46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39" name="Google Shape;539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0" name="Google Shape;540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" name="Google Shape;542;p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3" name="Google Shape;543;p4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4" name="Google Shape;544;p4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45" name="Google Shape;545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47" name="Google Shape;547;p4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8" name="Google Shape;548;p4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49" name="Google Shape;549;p4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50" name="Google Shape;550;p4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51" name="Google Shape;551;p4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52" name="Google Shape;552;p4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53" name="Google Shape;553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4" name="Google Shape;554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5" name="Google Shape;555;p4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56" name="Google Shape;556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7" name="Google Shape;557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8" name="Google Shape;558;p4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59" name="Google Shape;559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0" name="Google Shape;560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1" name="Google Shape;561;p4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62" name="Google Shape;562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3" name="Google Shape;563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5" name="Google Shape;565;p4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4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68" name="Google Shape;568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0" name="Google Shape;570;p4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1" name="Google Shape;571;p4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72" name="Google Shape;572;p4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73" name="Google Shape;573;p4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74" name="Google Shape;574;p4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75" name="Google Shape;575;p4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76" name="Google Shape;576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7" name="Google Shape;577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8" name="Google Shape;578;p4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79" name="Google Shape;579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0" name="Google Shape;580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1" name="Google Shape;581;p4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82" name="Google Shape;582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3" name="Google Shape;583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4" name="Google Shape;584;p4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85" name="Google Shape;585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6" name="Google Shape;586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8" name="Google Shape;588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9" name="Google Shape;589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p4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91" name="Google Shape;591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92" name="Google Shape;592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93" name="Google Shape;593;p4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94" name="Google Shape;594;p4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95" name="Google Shape;595;p4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96" name="Google Shape;596;p4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97" name="Google Shape;597;p4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98" name="Google Shape;598;p4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99" name="Google Shape;599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0" name="Google Shape;600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01" name="Google Shape;601;p4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02" name="Google Shape;602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3" name="Google Shape;603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04" name="Google Shape;604;p4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05" name="Google Shape;605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6" name="Google Shape;606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07" name="Google Shape;607;p4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08" name="Google Shape;608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9" name="Google Shape;609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1" name="Google Shape;611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12" name="Google Shape;612;p5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3" name="Google Shape;613;p50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14" name="Google Shape;614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15" name="Google Shape;615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16" name="Google Shape;616;p5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7" name="Google Shape;617;p50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18" name="Google Shape;618;p50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19" name="Google Shape;619;p50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0" name="Google Shape;620;p50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21" name="Google Shape;621;p50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22" name="Google Shape;622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3" name="Google Shape;623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24" name="Google Shape;624;p50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25" name="Google Shape;625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6" name="Google Shape;626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27" name="Google Shape;627;p50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28" name="Google Shape;628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9" name="Google Shape;629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0" name="Google Shape;630;p50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31" name="Google Shape;631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2" name="Google Shape;632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" name="Google Shape;634;p5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5" name="Google Shape;635;p5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6" name="Google Shape;636;p5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37" name="Google Shape;637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8" name="Google Shape;638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9" name="Google Shape;639;p5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40" name="Google Shape;640;p5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41" name="Google Shape;641;p5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42" name="Google Shape;642;p5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43" name="Google Shape;643;p5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44" name="Google Shape;644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5" name="Google Shape;645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46" name="Google Shape;646;p5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47" name="Google Shape;647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8" name="Google Shape;648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49" name="Google Shape;649;p5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50" name="Google Shape;650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1" name="Google Shape;651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3" name="Google Shape;653;p5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Google Shape;654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5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56" name="Google Shape;656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7" name="Google Shape;657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8" name="Google Shape;658;p5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59" name="Google Shape;659;p5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60" name="Google Shape;660;p5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61" name="Google Shape;661;p5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62" name="Google Shape;662;p5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63" name="Google Shape;663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4" name="Google Shape;664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65" name="Google Shape;665;p5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66" name="Google Shape;666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7" name="Google Shape;667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68" name="Google Shape;668;p5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69" name="Google Shape;669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0" name="Google Shape;670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2" name="Google Shape;672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3" name="Google Shape;673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4" name="Google Shape;674;p5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75" name="Google Shape;675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6" name="Google Shape;676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7" name="Google Shape;677;p5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8" name="Google Shape;678;p5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79" name="Google Shape;679;p5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80" name="Google Shape;680;p5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81" name="Google Shape;681;p5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82" name="Google Shape;682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3" name="Google Shape;683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84" name="Google Shape;684;p5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85" name="Google Shape;685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6" name="Google Shape;686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87" name="Google Shape;687;p5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88" name="Google Shape;688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9" name="Google Shape;689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1" name="Google Shape;691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2" name="Google Shape;692;p5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3" name="Google Shape;693;p5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94" name="Google Shape;694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5" name="Google Shape;695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96" name="Google Shape;696;p5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97" name="Google Shape;697;p54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98" name="Google Shape;698;p54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99" name="Google Shape;699;p54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700" name="Google Shape;700;p54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01" name="Google Shape;701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2" name="Google Shape;702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03" name="Google Shape;703;p54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04" name="Google Shape;704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5" name="Google Shape;705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06" name="Google Shape;706;p54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07" name="Google Shape;707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8" name="Google Shape;708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0" name="Google Shape;710;p5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p5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2" name="Google Shape;712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713" name="Google Shape;713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4" name="Google Shape;714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5" name="Google Shape;715;p5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" name="Google Shape;717;p5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8" name="Google Shape;718;p5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9" name="Google Shape;719;p5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720" name="Google Shape;720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5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2" name="Google Shape;722;p5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4" name="Google Shape;724;p5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5" name="Google Shape;725;p5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6" name="Google Shape;726;p5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27" name="Google Shape;727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8" name="Google Shape;728;p5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9" name="Google Shape;729;p5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1" name="Google Shape;731;p5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32" name="Google Shape;732;p5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3" name="Google Shape;733;p5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34" name="Google Shape;734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35" name="Google Shape;735;p5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8" name="Google Shape;738;p5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Google Shape;739;p5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0" name="Google Shape;740;p5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41" name="Google Shape;741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42" name="Google Shape;742;p5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43" name="Google Shape;743;p5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44" name="Google Shape;744;p5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6" name="Google Shape;746;p6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7" name="Google Shape;747;p6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8" name="Google Shape;748;p6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49" name="Google Shape;749;p6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50" name="Google Shape;750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51" name="Google Shape;751;p6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52" name="Google Shape;752;p6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4" name="Google Shape;754;p6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55" name="Google Shape;755;p6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6" name="Google Shape;756;p6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57" name="Google Shape;757;p6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58" name="Google Shape;758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59" name="Google Shape;759;p6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60" name="Google Shape;760;p6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2" name="Google Shape;762;p6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63" name="Google Shape;763;p6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4" name="Google Shape;764;p6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65" name="Google Shape;765;p6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66" name="Google Shape;766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6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68" name="Google Shape;768;p6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0" name="Google Shape;770;p6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1" name="Google Shape;771;p6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2" name="Google Shape;772;p6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73" name="Google Shape;773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74" name="Google Shape;774;p6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5" name="Google Shape;775;p6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76" name="Google Shape;776;p6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" name="Google Shape;778;p6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9" name="Google Shape;779;p6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0" name="Google Shape;780;p6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781" name="Google Shape;781;p6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82" name="Google Shape;782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6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84" name="Google Shape;784;p6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6" name="Google Shape;786;p6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87" name="Google Shape;787;p6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8" name="Google Shape;788;p6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89" name="Google Shape;789;p6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0" name="Google Shape;790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1" name="Google Shape;791;p6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2" name="Google Shape;792;p6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4" name="Google Shape;794;p66"/>
          <p:cNvGrpSpPr/>
          <p:nvPr/>
        </p:nvGrpSpPr>
        <p:grpSpPr>
          <a:xfrm>
            <a:off x="0" y="1"/>
            <a:ext cx="9151202" cy="649234"/>
            <a:chOff x="0" y="1"/>
            <a:chExt cx="9151202" cy="649234"/>
          </a:xfrm>
        </p:grpSpPr>
        <p:pic>
          <p:nvPicPr>
            <p:cNvPr id="795" name="Google Shape;795;p66"/>
            <p:cNvPicPr preferRelativeResize="0"/>
            <p:nvPr/>
          </p:nvPicPr>
          <p:blipFill rotWithShape="1">
            <a:blip r:embed="rId2">
              <a:alphaModFix/>
            </a:blip>
            <a:srcRect b="1672" l="0" r="0" t="1662"/>
            <a:stretch/>
          </p:blipFill>
          <p:spPr>
            <a:xfrm>
              <a:off x="0" y="5325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96" name="Google Shape;796;p66"/>
            <p:cNvSpPr/>
            <p:nvPr/>
          </p:nvSpPr>
          <p:spPr>
            <a:xfrm>
              <a:off x="0" y="1"/>
              <a:ext cx="9144300" cy="5403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97" name="Google Shape;797;p6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98" name="Google Shape;798;p6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9" name="Google Shape;799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00" name="Google Shape;800;p6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1" name="Google Shape;801;p6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802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p67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04" name="Google Shape;804;p6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05" name="Google Shape;805;p6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06" name="Google Shape;806;p6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7" name="Google Shape;807;p6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808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p68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10" name="Google Shape;810;p68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11" name="Google Shape;811;p68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12" name="Google Shape;812;p6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3" name="Google Shape;813;p68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814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69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p70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9" name="Google Shape;819;p70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0" name="Google Shape;820;p70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1" name="Google Shape;821;p70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2" name="Google Shape;822;p70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3" name="Google Shape;823;p70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4" name="Google Shape;824;p70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5" name="Google Shape;825;p70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6" name="Google Shape;826;p70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8" name="Google Shape;828;p7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829" name="Google Shape;829;p71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830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p72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 1">
  <p:cSld name="CUSTOM_3_1_2"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p7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34" name="Google Shape;834;p73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35" name="Google Shape;835;p7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6" name="Google Shape;836;p73"/>
          <p:cNvSpPr txBox="1"/>
          <p:nvPr>
            <p:ph idx="1" type="subTitle"/>
          </p:nvPr>
        </p:nvSpPr>
        <p:spPr>
          <a:xfrm>
            <a:off x="323994" y="99364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37" name="Google Shape;837;p73"/>
          <p:cNvSpPr txBox="1"/>
          <p:nvPr>
            <p:ph idx="2" type="subTitle"/>
          </p:nvPr>
        </p:nvSpPr>
        <p:spPr>
          <a:xfrm>
            <a:off x="323994" y="223873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38" name="Google Shape;838;p73"/>
          <p:cNvSpPr txBox="1"/>
          <p:nvPr>
            <p:ph idx="3" type="subTitle"/>
          </p:nvPr>
        </p:nvSpPr>
        <p:spPr>
          <a:xfrm>
            <a:off x="323994" y="348382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slideLayout" Target="../slideLayouts/slideLayout61.xml"/><Relationship Id="rId63" Type="http://schemas.openxmlformats.org/officeDocument/2006/relationships/slideLayout" Target="../slideLayouts/slideLayout62.xml"/><Relationship Id="rId64" Type="http://schemas.openxmlformats.org/officeDocument/2006/relationships/slideLayout" Target="../slideLayouts/slideLayout63.xml"/><Relationship Id="rId65" Type="http://schemas.openxmlformats.org/officeDocument/2006/relationships/slideLayout" Target="../slideLayouts/slideLayout64.xml"/><Relationship Id="rId66" Type="http://schemas.openxmlformats.org/officeDocument/2006/relationships/slideLayout" Target="../slideLayouts/slideLayout65.xml"/><Relationship Id="rId67" Type="http://schemas.openxmlformats.org/officeDocument/2006/relationships/slideLayout" Target="../slideLayouts/slideLayout66.xml"/><Relationship Id="rId68" Type="http://schemas.openxmlformats.org/officeDocument/2006/relationships/slideLayout" Target="../slideLayouts/slideLayout67.xml"/><Relationship Id="rId69" Type="http://schemas.openxmlformats.org/officeDocument/2006/relationships/slideLayout" Target="../slideLayouts/slideLayout68.xml"/><Relationship Id="rId70" Type="http://schemas.openxmlformats.org/officeDocument/2006/relationships/slideLayout" Target="../slideLayouts/slideLayout69.xml"/><Relationship Id="rId71" Type="http://schemas.openxmlformats.org/officeDocument/2006/relationships/slideLayout" Target="../slideLayouts/slideLayout70.xml"/><Relationship Id="rId72" Type="http://schemas.openxmlformats.org/officeDocument/2006/relationships/slideLayout" Target="../slideLayouts/slideLayout71.xml"/><Relationship Id="rId73" Type="http://schemas.openxmlformats.org/officeDocument/2006/relationships/slideLayout" Target="../slideLayouts/slideLayout72.xml"/><Relationship Id="rId7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  <p:sldLayoutId id="2147483708" r:id="rId62"/>
    <p:sldLayoutId id="2147483709" r:id="rId63"/>
    <p:sldLayoutId id="2147483710" r:id="rId64"/>
    <p:sldLayoutId id="2147483711" r:id="rId65"/>
    <p:sldLayoutId id="2147483712" r:id="rId66"/>
    <p:sldLayoutId id="2147483713" r:id="rId67"/>
    <p:sldLayoutId id="2147483714" r:id="rId68"/>
    <p:sldLayoutId id="2147483715" r:id="rId69"/>
    <p:sldLayoutId id="2147483716" r:id="rId70"/>
    <p:sldLayoutId id="2147483717" r:id="rId71"/>
    <p:sldLayoutId id="2147483718" r:id="rId72"/>
    <p:sldLayoutId id="2147483719" r:id="rId7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2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2.png"/><Relationship Id="rId4" Type="http://schemas.openxmlformats.org/officeDocument/2006/relationships/image" Target="../media/image71.png"/><Relationship Id="rId5" Type="http://schemas.openxmlformats.org/officeDocument/2006/relationships/image" Target="../media/image7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4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0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75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77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77.png"/><Relationship Id="rId4" Type="http://schemas.openxmlformats.org/officeDocument/2006/relationships/image" Target="../media/image74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Relationship Id="rId2" Type="http://schemas.openxmlformats.org/officeDocument/2006/relationships/notesSlide" Target="../notesSlides/notesSlide4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7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Shaqaale beereed (xoolaha)</a:t>
            </a:r>
            <a:endParaRPr/>
          </a:p>
        </p:txBody>
      </p:sp>
      <p:sp>
        <p:nvSpPr>
          <p:cNvPr id="844" name="Google Shape;844;p74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Xisaabta goobta shaqada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75"/>
          <p:cNvSpPr txBox="1"/>
          <p:nvPr/>
        </p:nvSpPr>
        <p:spPr>
          <a:xfrm>
            <a:off x="4917900" y="956025"/>
            <a:ext cx="3661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agabkeena waxbarista loogu talagalay fasalka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3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p76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Waxaan fahmi karaa sida xisaabta loogu isticmaalo shaqaalaha beeraha (xoolaha).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p77"/>
          <p:cNvSpPr txBox="1"/>
          <p:nvPr/>
        </p:nvSpPr>
        <p:spPr>
          <a:xfrm>
            <a:off x="383150" y="836400"/>
            <a:ext cx="84369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Bedka (Area) waa cabbirka dusha sare wuxuuna sheegaa tirada labajibbaaranaha (unit squares) ee loo baahan yahay si buuxda u daboosho dushaas.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Khasaarada boqolleyda (Percentage loss) waa hoos u dhaca marka la tixraaco shay lumiyo qiimo/cuf/dherer, iwm, oo la siiyo boqolkiiba tirada asalka ah.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p78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Joometri (Geometry) shaqada beeraha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865" name="Google Shape;865;p78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Kharashyada iyo boqolleyda (Percentages)</a:t>
            </a:r>
            <a:endParaRPr/>
          </a:p>
        </p:txBody>
      </p:sp>
      <p:sp>
        <p:nvSpPr>
          <p:cNvPr id="866" name="Google Shape;866;p78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Shaqaale beereed (xoolaha)</a:t>
            </a:r>
            <a:endParaRPr/>
          </a:p>
        </p:txBody>
      </p:sp>
      <p:pic>
        <p:nvPicPr>
          <p:cNvPr id="867" name="Google Shape;867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570" y="205949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p7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Joometri (Geometry) shaqada beeraha</a:t>
            </a:r>
            <a:endParaRPr/>
          </a:p>
        </p:txBody>
      </p:sp>
      <p:sp>
        <p:nvSpPr>
          <p:cNvPr id="873" name="Google Shape;873;p79"/>
          <p:cNvSpPr txBox="1"/>
          <p:nvPr>
            <p:ph idx="1" type="body"/>
          </p:nvPr>
        </p:nvSpPr>
        <p:spPr>
          <a:xfrm>
            <a:off x="324000" y="683100"/>
            <a:ext cx="8237700" cy="70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Waa maxay qaybaha xisaabta ee aad u malaynaysaa in shaqaalaha beeraha ee la shaqeeya xoolaha ay isticmaalaan?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874" name="Google Shape;874;p79"/>
          <p:cNvSpPr txBox="1"/>
          <p:nvPr>
            <p:ph idx="1" type="body"/>
          </p:nvPr>
        </p:nvSpPr>
        <p:spPr>
          <a:xfrm>
            <a:off x="324000" y="1385819"/>
            <a:ext cx="32421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Kalam"/>
              <a:buChar char="●"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Bed (Area)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Kalam"/>
              <a:buChar char="●"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Isku dhufasho (Multiplication)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Kalam"/>
              <a:buChar char="●"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Qaybin (Division)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Kalam"/>
              <a:buChar char="●"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Boqolleyda (Percentages)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Kalam"/>
              <a:buChar char="●"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Lacag (Money)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Kalam"/>
              <a:buChar char="●"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Miisaanka iyo cabbirrada (Weights and measures)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Kalam"/>
              <a:buChar char="●"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Heerkulka (Temperature)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Kalam"/>
              <a:buChar char="●"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Waqtiga (Time)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875" name="Google Shape;875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21640" y="1038601"/>
            <a:ext cx="698351" cy="7522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76" name="Google Shape;876;p79"/>
          <p:cNvGrpSpPr/>
          <p:nvPr/>
        </p:nvGrpSpPr>
        <p:grpSpPr>
          <a:xfrm>
            <a:off x="6979409" y="1443789"/>
            <a:ext cx="1125420" cy="784778"/>
            <a:chOff x="5436125" y="3092575"/>
            <a:chExt cx="2440200" cy="1701600"/>
          </a:xfrm>
        </p:grpSpPr>
        <p:sp>
          <p:nvSpPr>
            <p:cNvPr id="877" name="Google Shape;877;p79"/>
            <p:cNvSpPr/>
            <p:nvPr/>
          </p:nvSpPr>
          <p:spPr>
            <a:xfrm>
              <a:off x="5641600" y="3458575"/>
              <a:ext cx="2022600" cy="1335600"/>
            </a:xfrm>
            <a:prstGeom prst="roundRect">
              <a:avLst>
                <a:gd fmla="val 16667" name="adj"/>
              </a:avLst>
            </a:prstGeom>
            <a:solidFill>
              <a:srgbClr val="4F7BE8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78" name="Google Shape;878;p79"/>
            <p:cNvSpPr/>
            <p:nvPr/>
          </p:nvSpPr>
          <p:spPr>
            <a:xfrm>
              <a:off x="5737925" y="3626952"/>
              <a:ext cx="1822800" cy="9765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79" name="Google Shape;879;p79"/>
            <p:cNvSpPr/>
            <p:nvPr/>
          </p:nvSpPr>
          <p:spPr>
            <a:xfrm>
              <a:off x="6534100" y="3137575"/>
              <a:ext cx="237600" cy="321000"/>
            </a:xfrm>
            <a:prstGeom prst="rect">
              <a:avLst/>
            </a:prstGeom>
            <a:solidFill>
              <a:srgbClr val="4F7BE8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80" name="Google Shape;880;p79"/>
            <p:cNvSpPr/>
            <p:nvPr/>
          </p:nvSpPr>
          <p:spPr>
            <a:xfrm>
              <a:off x="5436125" y="3092575"/>
              <a:ext cx="2440200" cy="45000"/>
            </a:xfrm>
            <a:prstGeom prst="rect">
              <a:avLst/>
            </a:prstGeom>
            <a:solidFill>
              <a:srgbClr val="4F7BE8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881" name="Google Shape;881;p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69743" y="1707409"/>
            <a:ext cx="744915" cy="409707"/>
          </a:xfrm>
          <a:prstGeom prst="rect">
            <a:avLst/>
          </a:prstGeom>
          <a:noFill/>
          <a:ln>
            <a:noFill/>
          </a:ln>
        </p:spPr>
      </p:pic>
      <p:sp>
        <p:nvSpPr>
          <p:cNvPr id="882" name="Google Shape;882;p79"/>
          <p:cNvSpPr txBox="1"/>
          <p:nvPr/>
        </p:nvSpPr>
        <p:spPr>
          <a:xfrm>
            <a:off x="7468116" y="2017159"/>
            <a:ext cx="148200" cy="10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kg</a:t>
            </a:r>
            <a:endParaRPr sz="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83" name="Google Shape;883;p7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28950" y="1871450"/>
            <a:ext cx="426025" cy="1724249"/>
          </a:xfrm>
          <a:prstGeom prst="rect">
            <a:avLst/>
          </a:prstGeom>
          <a:noFill/>
          <a:ln>
            <a:noFill/>
          </a:ln>
        </p:spPr>
      </p:pic>
      <p:sp>
        <p:nvSpPr>
          <p:cNvPr id="884" name="Google Shape;884;p79"/>
          <p:cNvSpPr txBox="1"/>
          <p:nvPr/>
        </p:nvSpPr>
        <p:spPr>
          <a:xfrm>
            <a:off x="324000" y="4297200"/>
            <a:ext cx="8004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Inta lagu jiro darsigan waxaan eegi doonaa qaar badan oo ka mid ah kuwan.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8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80"/>
          <p:cNvSpPr txBox="1"/>
          <p:nvPr>
            <p:ph idx="1" type="body"/>
          </p:nvPr>
        </p:nvSpPr>
        <p:spPr>
          <a:xfrm>
            <a:off x="324000" y="606900"/>
            <a:ext cx="8496000" cy="213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Beerale wuxuu leeyahay bakhaar cabbirkiisu yahay 10 m iyo 25 m.</a:t>
            </a:r>
            <a:endParaRPr sz="21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Waxay rabaan inay ogaadaan inta xayawaan oo kasta ay si ammaan ah ku kaydin karaan gudaha maqalka.</a:t>
            </a:r>
            <a:endParaRPr sz="21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Dhammaan xayawaanku waxay u baahan yihiin aag ugu yar oo kala duwan si ay ugu noolaadaan si ammaan ah oo raaxo leh.</a:t>
            </a:r>
            <a:endParaRPr sz="2100"/>
          </a:p>
        </p:txBody>
      </p:sp>
      <p:sp>
        <p:nvSpPr>
          <p:cNvPr id="890" name="Google Shape;890;p8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Joometri (Geometry) shaqada beeraha</a:t>
            </a:r>
            <a:endParaRPr/>
          </a:p>
        </p:txBody>
      </p:sp>
      <p:graphicFrame>
        <p:nvGraphicFramePr>
          <p:cNvPr id="891" name="Google Shape;891;p80"/>
          <p:cNvGraphicFramePr/>
          <p:nvPr/>
        </p:nvGraphicFramePr>
        <p:xfrm>
          <a:off x="868675" y="2584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{DF5F091C-C0ED-46E4-BC72-A24479500CE3}</a:tableStyleId>
              </a:tblPr>
              <a:tblGrid>
                <a:gridCol w="1422825"/>
                <a:gridCol w="3001925"/>
              </a:tblGrid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Xayawaan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Aagga loo baahan yahay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Lo'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 m</a:t>
                      </a:r>
                      <a:r>
                        <a:rPr baseline="30000"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baseline="30000"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Digaag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 m</a:t>
                      </a:r>
                      <a:r>
                        <a:rPr baseline="30000" lang="en-GB" sz="2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Doofaar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2.2</a:t>
                      </a:r>
                      <a:r>
                        <a:rPr lang="en-GB" sz="2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m</a:t>
                      </a:r>
                      <a:r>
                        <a:rPr baseline="30000" lang="en-GB" sz="2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Ido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r>
                        <a:rPr lang="en-GB" sz="2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m</a:t>
                      </a:r>
                      <a:r>
                        <a:rPr baseline="30000" lang="en-GB" sz="2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892" name="Google Shape;892;p80"/>
          <p:cNvSpPr txBox="1"/>
          <p:nvPr>
            <p:ph idx="1" type="body"/>
          </p:nvPr>
        </p:nvSpPr>
        <p:spPr>
          <a:xfrm>
            <a:off x="324000" y="4301375"/>
            <a:ext cx="8496000" cy="33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Intee in le'eg oo xayawaan kasta ayaa si ammaan ah ku habboon maqalka?</a:t>
            </a:r>
            <a:endParaRPr sz="21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6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8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Joometri (Geometry) shaqada beeraha</a:t>
            </a:r>
            <a:endParaRPr/>
          </a:p>
        </p:txBody>
      </p:sp>
      <p:sp>
        <p:nvSpPr>
          <p:cNvPr id="898" name="Google Shape;898;p81"/>
          <p:cNvSpPr txBox="1"/>
          <p:nvPr>
            <p:ph idx="1" type="body"/>
          </p:nvPr>
        </p:nvSpPr>
        <p:spPr>
          <a:xfrm>
            <a:off x="324000" y="2396375"/>
            <a:ext cx="8496000" cy="33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Intee in le'eg oo xayawaan kasta ayaa si ammaan ah ku habboon maqalka?</a:t>
            </a:r>
            <a:endParaRPr sz="2100"/>
          </a:p>
        </p:txBody>
      </p:sp>
      <p:sp>
        <p:nvSpPr>
          <p:cNvPr id="899" name="Google Shape;899;p81"/>
          <p:cNvSpPr txBox="1"/>
          <p:nvPr>
            <p:ph idx="1" type="body"/>
          </p:nvPr>
        </p:nvSpPr>
        <p:spPr>
          <a:xfrm>
            <a:off x="324000" y="2853575"/>
            <a:ext cx="8496000" cy="33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Maxay tahay waxa ugu horreeya ee beeralaydu u baahan yahay inuu sameeyo?</a:t>
            </a:r>
            <a:r>
              <a:rPr lang="en-GB" sz="1800">
                <a:latin typeface="Lexend"/>
              </a:rPr>
              <a:t/>
            </a:r>
            <a:endParaRPr sz="21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Waxay u baahan yihiin inay ogaadaan aagga maqalka.</a:t>
            </a:r>
            <a:endParaRPr sz="21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Waa maxay aagga maqal leydi ah oo cabirkiisu yahay 10 m iyo 25 m?</a:t>
            </a:r>
            <a:endParaRPr sz="21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10 × 25 = 250 m</a:t>
            </a:r>
            <a:r>
              <a:rPr baseline="30000" lang="en-GB" sz="1100">
                <a:latin typeface="Kalam"/>
                <a:ea typeface="Kalam"/>
                <a:cs typeface="Kalam"/>
                <a:sym typeface="Kalam"/>
              </a:rPr>
              <a:t>2</a:t>
            </a:r>
            <a:r>
              <a:rPr lang="en-GB" sz="1800">
                <a:latin typeface="Lexend"/>
              </a:rPr>
              <a:t> </a:t>
            </a:r>
            <a:r>
              <a:rPr lang="en-GB" sz="1800">
                <a:latin typeface="Lexend"/>
              </a:rPr>
              <a:t> </a:t>
            </a:r>
            <a:endParaRPr sz="2100"/>
          </a:p>
        </p:txBody>
      </p:sp>
      <p:graphicFrame>
        <p:nvGraphicFramePr>
          <p:cNvPr id="900" name="Google Shape;900;p81"/>
          <p:cNvGraphicFramePr/>
          <p:nvPr/>
        </p:nvGraphicFramePr>
        <p:xfrm>
          <a:off x="868675" y="755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{DF5F091C-C0ED-46E4-BC72-A24479500CE3}</a:tableStyleId>
              </a:tblPr>
              <a:tblGrid>
                <a:gridCol w="1422825"/>
                <a:gridCol w="3001925"/>
              </a:tblGrid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Xayawaan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Aagga loo baahan yahay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Lo'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 m</a:t>
                      </a:r>
                      <a:r>
                        <a:rPr baseline="30000"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baseline="30000"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Digaag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 m</a:t>
                      </a:r>
                      <a:r>
                        <a:rPr baseline="30000" lang="en-GB" sz="2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Doofaar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2.2 m</a:t>
                      </a:r>
                      <a:r>
                        <a:rPr baseline="30000" lang="en-GB" sz="2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Ido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 m</a:t>
                      </a:r>
                      <a:r>
                        <a:rPr baseline="30000" lang="en-GB" sz="2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4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p8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Joometri (Geometry) shaqada beeraha</a:t>
            </a:r>
            <a:endParaRPr/>
          </a:p>
        </p:txBody>
      </p:sp>
      <p:sp>
        <p:nvSpPr>
          <p:cNvPr id="906" name="Google Shape;906;p82"/>
          <p:cNvSpPr txBox="1"/>
          <p:nvPr>
            <p:ph idx="1" type="body"/>
          </p:nvPr>
        </p:nvSpPr>
        <p:spPr>
          <a:xfrm>
            <a:off x="324000" y="2396375"/>
            <a:ext cx="8496000" cy="33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Immisa nooc oo xayawaan ah ayaa si ammaan ah ugu habboon gudaha barn-ka?</a:t>
            </a:r>
            <a:endParaRPr sz="2100"/>
          </a:p>
        </p:txBody>
      </p:sp>
      <p:sp>
        <p:nvSpPr>
          <p:cNvPr id="907" name="Google Shape;907;p82"/>
          <p:cNvSpPr txBox="1"/>
          <p:nvPr>
            <p:ph idx="1" type="body"/>
          </p:nvPr>
        </p:nvSpPr>
        <p:spPr>
          <a:xfrm>
            <a:off x="324000" y="2853575"/>
            <a:ext cx="8496000" cy="33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Sidee ayay u xisaabin doonaan tirada ugu badan ee xayawaanka ay barn-ku qaadi karo?</a:t>
            </a:r>
            <a:r>
              <a:rPr lang="en-GB" sz="1800">
                <a:latin typeface="Lexend"/>
              </a:rPr>
              <a:t/>
            </a:r>
            <a:endParaRPr sz="21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Bedka barn-ka ÷ bedka loo baahan yahay ee nolosha</a:t>
            </a:r>
            <a:endParaRPr sz="21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Immisa lo' ayaa barn-ku qaadi karaa?</a:t>
            </a:r>
            <a:r>
              <a:rPr lang="en-GB" sz="1800">
                <a:latin typeface="Lexend"/>
              </a:rPr>
              <a:t/>
            </a:r>
            <a:endParaRPr sz="21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250 ÷ 10 = 25 lo'</a:t>
            </a:r>
            <a:r>
              <a:rPr lang="en-GB" sz="1800">
                <a:latin typeface="Lexend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800">
                <a:latin typeface="Lexend"/>
              </a:rPr>
              <a:t/>
            </a:r>
            <a:endParaRPr sz="2100"/>
          </a:p>
        </p:txBody>
      </p:sp>
      <p:graphicFrame>
        <p:nvGraphicFramePr>
          <p:cNvPr id="908" name="Google Shape;908;p82"/>
          <p:cNvGraphicFramePr/>
          <p:nvPr/>
        </p:nvGraphicFramePr>
        <p:xfrm>
          <a:off x="868675" y="755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{DF5F091C-C0ED-46E4-BC72-A24479500CE3}</a:tableStyleId>
              </a:tblPr>
              <a:tblGrid>
                <a:gridCol w="1422825"/>
                <a:gridCol w="3001925"/>
              </a:tblGrid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Xayawaan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Bedka loo baahan yahay ee nolosha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Lo'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 m</a:t>
                      </a:r>
                      <a:r>
                        <a:rPr baseline="30000"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baseline="30000"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Digaag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 m</a:t>
                      </a:r>
                      <a:r>
                        <a:rPr baseline="30000"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Doofaar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2.2 m</a:t>
                      </a:r>
                      <a:r>
                        <a:rPr baseline="30000"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Ido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 m</a:t>
                      </a:r>
                      <a:r>
                        <a:rPr baseline="30000"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2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p83"/>
          <p:cNvSpPr txBox="1"/>
          <p:nvPr>
            <p:ph idx="1" type="body"/>
          </p:nvPr>
        </p:nvSpPr>
        <p:spPr>
          <a:xfrm>
            <a:off x="324000" y="2313975"/>
            <a:ext cx="3511200" cy="146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Xisaabi tirada: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a) digaag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b) doofaar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c) ido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ee barn-ku qaadi karo.</a:t>
            </a:r>
            <a:endParaRPr/>
          </a:p>
        </p:txBody>
      </p:sp>
      <p:sp>
        <p:nvSpPr>
          <p:cNvPr id="914" name="Google Shape;914;p8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Joometri (Geometry) shaqada beeraha</a:t>
            </a:r>
            <a:endParaRPr/>
          </a:p>
        </p:txBody>
      </p:sp>
      <p:sp>
        <p:nvSpPr>
          <p:cNvPr id="915" name="Google Shape;915;p83"/>
          <p:cNvSpPr txBox="1"/>
          <p:nvPr>
            <p:ph idx="1" type="body"/>
          </p:nvPr>
        </p:nvSpPr>
        <p:spPr>
          <a:xfrm>
            <a:off x="3197800" y="2847375"/>
            <a:ext cx="5679300" cy="146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a) 250 ÷ 1 = 250 digaag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b) 250 ÷ 2.2 = 113.64 (2 d.p.) = 113 doofaar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c) 250 ÷ 2 = 125 ido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graphicFrame>
        <p:nvGraphicFramePr>
          <p:cNvPr id="916" name="Google Shape;916;p83"/>
          <p:cNvGraphicFramePr/>
          <p:nvPr/>
        </p:nvGraphicFramePr>
        <p:xfrm>
          <a:off x="868675" y="755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{DF5F091C-C0ED-46E4-BC72-A24479500CE3}</a:tableStyleId>
              </a:tblPr>
              <a:tblGrid>
                <a:gridCol w="1422825"/>
                <a:gridCol w="3001925"/>
              </a:tblGrid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Xayawaan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Bedka loo baahan yahay ee nolosha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Lo'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 m</a:t>
                      </a:r>
                      <a:r>
                        <a:rPr baseline="30000"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baseline="30000"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Digag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 m</a:t>
                      </a:r>
                      <a:r>
                        <a:rPr baseline="30000"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Doofaar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2.2 m</a:t>
                      </a:r>
                      <a:r>
                        <a:rPr baseline="30000"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Ido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 m</a:t>
                      </a:r>
                      <a:r>
                        <a:rPr baseline="30000"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917" name="Google Shape;917;p83"/>
          <p:cNvSpPr txBox="1"/>
          <p:nvPr/>
        </p:nvSpPr>
        <p:spPr>
          <a:xfrm>
            <a:off x="5716675" y="1319825"/>
            <a:ext cx="3103200" cy="4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Bedka maqaayadda = 250 m2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30000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p84"/>
          <p:cNvSpPr txBox="1"/>
          <p:nvPr>
            <p:ph idx="1" type="body"/>
          </p:nvPr>
        </p:nvSpPr>
        <p:spPr>
          <a:xfrm>
            <a:off x="324000" y="606900"/>
            <a:ext cx="8496000" cy="122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Beeruhu wuxuu heli karaa digag badan oo maqaayadda ku jira.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Ma macneheedu waa inay maqaayadda u isticmaalaan digagga si ay u helaan faa'iido ugu badan?</a:t>
            </a:r>
            <a:endParaRPr sz="2000"/>
          </a:p>
        </p:txBody>
      </p:sp>
      <p:sp>
        <p:nvSpPr>
          <p:cNvPr id="923" name="Google Shape;923;p8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Joometri (Geometry) shaqada beeraha</a:t>
            </a:r>
            <a:endParaRPr/>
          </a:p>
        </p:txBody>
      </p:sp>
      <p:sp>
        <p:nvSpPr>
          <p:cNvPr id="924" name="Google Shape;924;p84"/>
          <p:cNvSpPr txBox="1"/>
          <p:nvPr>
            <p:ph idx="1" type="body"/>
          </p:nvPr>
        </p:nvSpPr>
        <p:spPr>
          <a:xfrm>
            <a:off x="324000" y="1826100"/>
            <a:ext cx="8237700" cy="122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Maya, ma aha.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Waxa kale oo ay u baahan yihiin inay tixgeliyaan?</a:t>
            </a:r>
            <a:endParaRPr sz="2000"/>
          </a:p>
          <a:p>
            <a:pPr indent="-3556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Kalam"/>
              <a:buChar char="●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Qiimaha iibsashada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Kalam"/>
              <a:buChar char="●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Qiimaha daryeelka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Kalam"/>
              <a:buChar char="●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Qiimaha cuntada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Kalam"/>
              <a:buChar char="●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Qiimaha jiifka (bedding)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Kalam"/>
              <a:buChar char="●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Qiimaha tallaalka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Kalam"/>
              <a:buChar char="●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Qiimaha wax soo saarka la iibinayo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25" name="Google Shape;925;p84"/>
          <p:cNvSpPr txBox="1"/>
          <p:nvPr/>
        </p:nvSpPr>
        <p:spPr>
          <a:xfrm>
            <a:off x="4512600" y="3165575"/>
            <a:ext cx="42855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Waxaan tixgelin doonnaa tan wareegga xiga ee barashada.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9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p8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Joometri (Geometry) shaqada beeraha</a:t>
            </a:r>
            <a:endParaRPr/>
          </a:p>
        </p:txBody>
      </p:sp>
      <p:sp>
        <p:nvSpPr>
          <p:cNvPr id="931" name="Google Shape;931;p85"/>
          <p:cNvSpPr txBox="1"/>
          <p:nvPr>
            <p:ph idx="1" type="body"/>
          </p:nvPr>
        </p:nvSpPr>
        <p:spPr>
          <a:xfrm>
            <a:off x="324000" y="683100"/>
            <a:ext cx="68553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1) Mid kasta oo ka mid ah kuwa soo socda, xisaabi tirada ugu badan ee xayawaan kasta oo si badbaado leh oo raaxo leh loogu daryeeli karo maqaayaddahan:</a:t>
            </a:r>
            <a:r>
              <a:rPr lang="en-GB" sz="14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a)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b)									c)</a:t>
            </a:r>
            <a:endParaRPr sz="1800"/>
          </a:p>
        </p:txBody>
      </p:sp>
      <p:graphicFrame>
        <p:nvGraphicFramePr>
          <p:cNvPr id="932" name="Google Shape;932;p85"/>
          <p:cNvGraphicFramePr/>
          <p:nvPr/>
        </p:nvGraphicFramePr>
        <p:xfrm>
          <a:off x="4957150" y="1575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{DF5F091C-C0ED-46E4-BC72-A24479500CE3}</a:tableStyleId>
              </a:tblPr>
              <a:tblGrid>
                <a:gridCol w="457500"/>
                <a:gridCol w="1094650"/>
                <a:gridCol w="2219650"/>
              </a:tblGrid>
              <a:tr h="232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Xayawaan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Bedka loo baahan yahay ee nolosha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2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i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Lo'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 m</a:t>
                      </a:r>
                      <a:r>
                        <a:rPr baseline="30000"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baseline="30000"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2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ii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Digag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 m</a:t>
                      </a:r>
                      <a:r>
                        <a:rPr baseline="30000"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2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iii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Doofaar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2.2 m</a:t>
                      </a:r>
                      <a:r>
                        <a:rPr baseline="30000"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2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iv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Ido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 m</a:t>
                      </a:r>
                      <a:r>
                        <a:rPr baseline="30000"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933" name="Google Shape;933;p85"/>
          <p:cNvSpPr/>
          <p:nvPr/>
        </p:nvSpPr>
        <p:spPr>
          <a:xfrm>
            <a:off x="699350" y="1620275"/>
            <a:ext cx="1652400" cy="951600"/>
          </a:xfrm>
          <a:prstGeom prst="rect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34" name="Google Shape;934;p85"/>
          <p:cNvCxnSpPr/>
          <p:nvPr/>
        </p:nvCxnSpPr>
        <p:spPr>
          <a:xfrm>
            <a:off x="2475900" y="1614625"/>
            <a:ext cx="0" cy="987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stealth"/>
            <a:tailEnd len="med" w="med" type="triangle"/>
          </a:ln>
        </p:spPr>
      </p:cxnSp>
      <p:cxnSp>
        <p:nvCxnSpPr>
          <p:cNvPr id="935" name="Google Shape;935;p85"/>
          <p:cNvCxnSpPr/>
          <p:nvPr/>
        </p:nvCxnSpPr>
        <p:spPr>
          <a:xfrm>
            <a:off x="679294" y="2677825"/>
            <a:ext cx="16896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stealth"/>
            <a:tailEnd len="med" w="med" type="triangle"/>
          </a:ln>
        </p:spPr>
      </p:cxnSp>
      <p:sp>
        <p:nvSpPr>
          <p:cNvPr id="936" name="Google Shape;936;p85"/>
          <p:cNvSpPr txBox="1"/>
          <p:nvPr/>
        </p:nvSpPr>
        <p:spPr>
          <a:xfrm>
            <a:off x="2571851" y="1974726"/>
            <a:ext cx="693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20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7" name="Google Shape;937;p85"/>
          <p:cNvSpPr txBox="1"/>
          <p:nvPr/>
        </p:nvSpPr>
        <p:spPr>
          <a:xfrm>
            <a:off x="1228450" y="2677445"/>
            <a:ext cx="693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75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8" name="Google Shape;938;p85"/>
          <p:cNvSpPr/>
          <p:nvPr/>
        </p:nvSpPr>
        <p:spPr>
          <a:xfrm>
            <a:off x="948731" y="3240345"/>
            <a:ext cx="1219200" cy="1219200"/>
          </a:xfrm>
          <a:prstGeom prst="rect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39" name="Google Shape;939;p85"/>
          <p:cNvCxnSpPr/>
          <p:nvPr/>
        </p:nvCxnSpPr>
        <p:spPr>
          <a:xfrm>
            <a:off x="933336" y="4571545"/>
            <a:ext cx="1225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stealth"/>
            <a:tailEnd len="med" w="med" type="triangle"/>
          </a:ln>
        </p:spPr>
      </p:cxnSp>
      <p:sp>
        <p:nvSpPr>
          <p:cNvPr id="940" name="Google Shape;940;p85"/>
          <p:cNvSpPr txBox="1"/>
          <p:nvPr/>
        </p:nvSpPr>
        <p:spPr>
          <a:xfrm>
            <a:off x="1330092" y="4571166"/>
            <a:ext cx="693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50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41" name="Google Shape;941;p85"/>
          <p:cNvCxnSpPr/>
          <p:nvPr/>
        </p:nvCxnSpPr>
        <p:spPr>
          <a:xfrm>
            <a:off x="827656" y="3855095"/>
            <a:ext cx="2424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2" name="Google Shape;942;p85"/>
          <p:cNvCxnSpPr/>
          <p:nvPr/>
        </p:nvCxnSpPr>
        <p:spPr>
          <a:xfrm>
            <a:off x="2046856" y="3855095"/>
            <a:ext cx="2424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3" name="Google Shape;943;p85"/>
          <p:cNvCxnSpPr/>
          <p:nvPr/>
        </p:nvCxnSpPr>
        <p:spPr>
          <a:xfrm>
            <a:off x="1558331" y="3152520"/>
            <a:ext cx="0" cy="1974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4" name="Google Shape;944;p85"/>
          <p:cNvCxnSpPr/>
          <p:nvPr/>
        </p:nvCxnSpPr>
        <p:spPr>
          <a:xfrm>
            <a:off x="1558331" y="4354801"/>
            <a:ext cx="0" cy="1974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45" name="Google Shape;945;p85"/>
          <p:cNvSpPr/>
          <p:nvPr/>
        </p:nvSpPr>
        <p:spPr>
          <a:xfrm>
            <a:off x="7202150" y="668100"/>
            <a:ext cx="1577700" cy="8238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8000" lIns="18000" spcFirstLastPara="1" rIns="18000" wrap="square" tIns="18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Jaantusyada looma sawirin qiyaas sax ah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46" name="Google Shape;946;p85"/>
          <p:cNvCxnSpPr/>
          <p:nvPr/>
        </p:nvCxnSpPr>
        <p:spPr>
          <a:xfrm>
            <a:off x="5345155" y="3231970"/>
            <a:ext cx="0" cy="12801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7" name="Google Shape;947;p85"/>
          <p:cNvCxnSpPr/>
          <p:nvPr/>
        </p:nvCxnSpPr>
        <p:spPr>
          <a:xfrm>
            <a:off x="5328225" y="3237600"/>
            <a:ext cx="24759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8" name="Google Shape;948;p85"/>
          <p:cNvCxnSpPr/>
          <p:nvPr/>
        </p:nvCxnSpPr>
        <p:spPr>
          <a:xfrm>
            <a:off x="7787206" y="3231970"/>
            <a:ext cx="0" cy="5190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9" name="Google Shape;949;p85"/>
          <p:cNvCxnSpPr/>
          <p:nvPr/>
        </p:nvCxnSpPr>
        <p:spPr>
          <a:xfrm>
            <a:off x="6382785" y="3739695"/>
            <a:ext cx="14157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50" name="Google Shape;950;p85"/>
          <p:cNvCxnSpPr/>
          <p:nvPr/>
        </p:nvCxnSpPr>
        <p:spPr>
          <a:xfrm>
            <a:off x="6394059" y="3728416"/>
            <a:ext cx="0" cy="7950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51" name="Google Shape;951;p85"/>
          <p:cNvCxnSpPr/>
          <p:nvPr/>
        </p:nvCxnSpPr>
        <p:spPr>
          <a:xfrm>
            <a:off x="5344184" y="4501695"/>
            <a:ext cx="10557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52" name="Google Shape;952;p85"/>
          <p:cNvCxnSpPr/>
          <p:nvPr/>
        </p:nvCxnSpPr>
        <p:spPr>
          <a:xfrm>
            <a:off x="5203863" y="3231975"/>
            <a:ext cx="0" cy="12747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stealth"/>
            <a:tailEnd len="med" w="med" type="triangle"/>
          </a:ln>
        </p:spPr>
      </p:cxnSp>
      <p:cxnSp>
        <p:nvCxnSpPr>
          <p:cNvPr id="953" name="Google Shape;953;p85"/>
          <p:cNvCxnSpPr/>
          <p:nvPr/>
        </p:nvCxnSpPr>
        <p:spPr>
          <a:xfrm>
            <a:off x="5345144" y="3085338"/>
            <a:ext cx="24420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stealth"/>
            <a:tailEnd len="med" w="med" type="triangle"/>
          </a:ln>
        </p:spPr>
      </p:cxnSp>
      <p:sp>
        <p:nvSpPr>
          <p:cNvPr id="954" name="Google Shape;954;p85"/>
          <p:cNvSpPr txBox="1"/>
          <p:nvPr/>
        </p:nvSpPr>
        <p:spPr>
          <a:xfrm>
            <a:off x="4634626" y="3750976"/>
            <a:ext cx="693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40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5" name="Google Shape;955;p85"/>
          <p:cNvSpPr txBox="1"/>
          <p:nvPr/>
        </p:nvSpPr>
        <p:spPr>
          <a:xfrm>
            <a:off x="6340500" y="2810508"/>
            <a:ext cx="693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60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56" name="Google Shape;956;p85"/>
          <p:cNvCxnSpPr/>
          <p:nvPr/>
        </p:nvCxnSpPr>
        <p:spPr>
          <a:xfrm>
            <a:off x="7877263" y="3231975"/>
            <a:ext cx="0" cy="519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stealth"/>
            <a:tailEnd len="med" w="med" type="triangle"/>
          </a:ln>
        </p:spPr>
      </p:cxnSp>
      <p:sp>
        <p:nvSpPr>
          <p:cNvPr id="957" name="Google Shape;957;p85"/>
          <p:cNvSpPr txBox="1"/>
          <p:nvPr/>
        </p:nvSpPr>
        <p:spPr>
          <a:xfrm>
            <a:off x="7917001" y="3341993"/>
            <a:ext cx="693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15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58" name="Google Shape;958;p85"/>
          <p:cNvCxnSpPr/>
          <p:nvPr/>
        </p:nvCxnSpPr>
        <p:spPr>
          <a:xfrm>
            <a:off x="5352936" y="4571545"/>
            <a:ext cx="10470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stealth"/>
            <a:tailEnd len="med" w="med" type="triangle"/>
          </a:ln>
        </p:spPr>
      </p:cxnSp>
      <p:sp>
        <p:nvSpPr>
          <p:cNvPr id="959" name="Google Shape;959;p85"/>
          <p:cNvSpPr txBox="1"/>
          <p:nvPr/>
        </p:nvSpPr>
        <p:spPr>
          <a:xfrm>
            <a:off x="5532203" y="4571175"/>
            <a:ext cx="693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20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3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Google Shape;964;p8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Joometri (Geometry) shaqada beeraha</a:t>
            </a:r>
            <a:endParaRPr/>
          </a:p>
        </p:txBody>
      </p:sp>
      <p:sp>
        <p:nvSpPr>
          <p:cNvPr id="965" name="Google Shape;965;p86"/>
          <p:cNvSpPr txBox="1"/>
          <p:nvPr>
            <p:ph idx="1" type="body"/>
          </p:nvPr>
        </p:nvSpPr>
        <p:spPr>
          <a:xfrm>
            <a:off x="324000" y="668100"/>
            <a:ext cx="6855300" cy="295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1) Mid kasta oo ka mid ah kuwan hoose, xisaabi tirada ugu badan ee xayawaan kasta oo si ammaan ah oo raaxo leh loogu daryeeli karo gudaha xerooyinkan:</a:t>
            </a:r>
            <a:r>
              <a:rPr lang="en-GB" sz="14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a)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b)									c)</a:t>
            </a:r>
            <a:endParaRPr sz="1800"/>
          </a:p>
        </p:txBody>
      </p:sp>
      <p:sp>
        <p:nvSpPr>
          <p:cNvPr id="966" name="Google Shape;966;p86"/>
          <p:cNvSpPr/>
          <p:nvPr/>
        </p:nvSpPr>
        <p:spPr>
          <a:xfrm>
            <a:off x="699350" y="1620275"/>
            <a:ext cx="1652400" cy="951600"/>
          </a:xfrm>
          <a:prstGeom prst="rect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67" name="Google Shape;967;p86"/>
          <p:cNvCxnSpPr/>
          <p:nvPr/>
        </p:nvCxnSpPr>
        <p:spPr>
          <a:xfrm>
            <a:off x="2475900" y="1614625"/>
            <a:ext cx="0" cy="987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stealth"/>
            <a:tailEnd len="med" w="med" type="triangle"/>
          </a:ln>
        </p:spPr>
      </p:cxnSp>
      <p:cxnSp>
        <p:nvCxnSpPr>
          <p:cNvPr id="968" name="Google Shape;968;p86"/>
          <p:cNvCxnSpPr/>
          <p:nvPr/>
        </p:nvCxnSpPr>
        <p:spPr>
          <a:xfrm>
            <a:off x="679294" y="2677825"/>
            <a:ext cx="16896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stealth"/>
            <a:tailEnd len="med" w="med" type="triangle"/>
          </a:ln>
        </p:spPr>
      </p:cxnSp>
      <p:sp>
        <p:nvSpPr>
          <p:cNvPr id="969" name="Google Shape;969;p86"/>
          <p:cNvSpPr txBox="1"/>
          <p:nvPr/>
        </p:nvSpPr>
        <p:spPr>
          <a:xfrm>
            <a:off x="2571851" y="1974726"/>
            <a:ext cx="693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20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0" name="Google Shape;970;p86"/>
          <p:cNvSpPr txBox="1"/>
          <p:nvPr/>
        </p:nvSpPr>
        <p:spPr>
          <a:xfrm>
            <a:off x="1228450" y="2677445"/>
            <a:ext cx="693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75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1" name="Google Shape;971;p86"/>
          <p:cNvSpPr/>
          <p:nvPr/>
        </p:nvSpPr>
        <p:spPr>
          <a:xfrm>
            <a:off x="948731" y="3240345"/>
            <a:ext cx="1219200" cy="1219200"/>
          </a:xfrm>
          <a:prstGeom prst="rect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72" name="Google Shape;972;p86"/>
          <p:cNvCxnSpPr/>
          <p:nvPr/>
        </p:nvCxnSpPr>
        <p:spPr>
          <a:xfrm>
            <a:off x="933336" y="4571545"/>
            <a:ext cx="1225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stealth"/>
            <a:tailEnd len="med" w="med" type="triangle"/>
          </a:ln>
        </p:spPr>
      </p:cxnSp>
      <p:sp>
        <p:nvSpPr>
          <p:cNvPr id="973" name="Google Shape;973;p86"/>
          <p:cNvSpPr txBox="1"/>
          <p:nvPr/>
        </p:nvSpPr>
        <p:spPr>
          <a:xfrm>
            <a:off x="1330092" y="4571166"/>
            <a:ext cx="693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50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74" name="Google Shape;974;p86"/>
          <p:cNvCxnSpPr/>
          <p:nvPr/>
        </p:nvCxnSpPr>
        <p:spPr>
          <a:xfrm>
            <a:off x="827656" y="3855095"/>
            <a:ext cx="2424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5" name="Google Shape;975;p86"/>
          <p:cNvCxnSpPr/>
          <p:nvPr/>
        </p:nvCxnSpPr>
        <p:spPr>
          <a:xfrm>
            <a:off x="2046856" y="3855095"/>
            <a:ext cx="2424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6" name="Google Shape;976;p86"/>
          <p:cNvCxnSpPr/>
          <p:nvPr/>
        </p:nvCxnSpPr>
        <p:spPr>
          <a:xfrm>
            <a:off x="1558331" y="3152520"/>
            <a:ext cx="0" cy="1974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7" name="Google Shape;977;p86"/>
          <p:cNvCxnSpPr/>
          <p:nvPr/>
        </p:nvCxnSpPr>
        <p:spPr>
          <a:xfrm>
            <a:off x="1558331" y="4354801"/>
            <a:ext cx="0" cy="1974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8" name="Google Shape;978;p86"/>
          <p:cNvCxnSpPr/>
          <p:nvPr/>
        </p:nvCxnSpPr>
        <p:spPr>
          <a:xfrm>
            <a:off x="5345155" y="3231970"/>
            <a:ext cx="0" cy="12801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9" name="Google Shape;979;p86"/>
          <p:cNvCxnSpPr/>
          <p:nvPr/>
        </p:nvCxnSpPr>
        <p:spPr>
          <a:xfrm>
            <a:off x="5328225" y="3237600"/>
            <a:ext cx="24759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0" name="Google Shape;980;p86"/>
          <p:cNvCxnSpPr/>
          <p:nvPr/>
        </p:nvCxnSpPr>
        <p:spPr>
          <a:xfrm>
            <a:off x="7787206" y="3231970"/>
            <a:ext cx="0" cy="5190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1" name="Google Shape;981;p86"/>
          <p:cNvCxnSpPr/>
          <p:nvPr/>
        </p:nvCxnSpPr>
        <p:spPr>
          <a:xfrm>
            <a:off x="6382785" y="3739695"/>
            <a:ext cx="14157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2" name="Google Shape;982;p86"/>
          <p:cNvCxnSpPr/>
          <p:nvPr/>
        </p:nvCxnSpPr>
        <p:spPr>
          <a:xfrm>
            <a:off x="6394059" y="3728416"/>
            <a:ext cx="0" cy="7950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3" name="Google Shape;983;p86"/>
          <p:cNvCxnSpPr/>
          <p:nvPr/>
        </p:nvCxnSpPr>
        <p:spPr>
          <a:xfrm>
            <a:off x="5344184" y="4501695"/>
            <a:ext cx="10557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4" name="Google Shape;984;p86"/>
          <p:cNvCxnSpPr/>
          <p:nvPr/>
        </p:nvCxnSpPr>
        <p:spPr>
          <a:xfrm>
            <a:off x="5203863" y="3231975"/>
            <a:ext cx="0" cy="12747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stealth"/>
            <a:tailEnd len="med" w="med" type="triangle"/>
          </a:ln>
        </p:spPr>
      </p:cxnSp>
      <p:cxnSp>
        <p:nvCxnSpPr>
          <p:cNvPr id="985" name="Google Shape;985;p86"/>
          <p:cNvCxnSpPr/>
          <p:nvPr/>
        </p:nvCxnSpPr>
        <p:spPr>
          <a:xfrm>
            <a:off x="5345144" y="3085338"/>
            <a:ext cx="24420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stealth"/>
            <a:tailEnd len="med" w="med" type="triangle"/>
          </a:ln>
        </p:spPr>
      </p:cxnSp>
      <p:sp>
        <p:nvSpPr>
          <p:cNvPr id="986" name="Google Shape;986;p86"/>
          <p:cNvSpPr txBox="1"/>
          <p:nvPr/>
        </p:nvSpPr>
        <p:spPr>
          <a:xfrm>
            <a:off x="4634626" y="3750976"/>
            <a:ext cx="693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40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7" name="Google Shape;987;p86"/>
          <p:cNvSpPr txBox="1"/>
          <p:nvPr/>
        </p:nvSpPr>
        <p:spPr>
          <a:xfrm>
            <a:off x="6340500" y="2810508"/>
            <a:ext cx="693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0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88" name="Google Shape;988;p86"/>
          <p:cNvCxnSpPr/>
          <p:nvPr/>
        </p:nvCxnSpPr>
        <p:spPr>
          <a:xfrm>
            <a:off x="7877263" y="3231975"/>
            <a:ext cx="0" cy="519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stealth"/>
            <a:tailEnd len="med" w="med" type="triangle"/>
          </a:ln>
        </p:spPr>
      </p:cxnSp>
      <p:sp>
        <p:nvSpPr>
          <p:cNvPr id="989" name="Google Shape;989;p86"/>
          <p:cNvSpPr txBox="1"/>
          <p:nvPr/>
        </p:nvSpPr>
        <p:spPr>
          <a:xfrm>
            <a:off x="7917001" y="3341993"/>
            <a:ext cx="693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15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90" name="Google Shape;990;p86"/>
          <p:cNvCxnSpPr/>
          <p:nvPr/>
        </p:nvCxnSpPr>
        <p:spPr>
          <a:xfrm>
            <a:off x="5352936" y="4571545"/>
            <a:ext cx="10470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stealth"/>
            <a:tailEnd len="med" w="med" type="triangle"/>
          </a:ln>
        </p:spPr>
      </p:cxnSp>
      <p:sp>
        <p:nvSpPr>
          <p:cNvPr id="991" name="Google Shape;991;p86"/>
          <p:cNvSpPr txBox="1"/>
          <p:nvPr/>
        </p:nvSpPr>
        <p:spPr>
          <a:xfrm>
            <a:off x="5532203" y="4571175"/>
            <a:ext cx="693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20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2" name="Google Shape;992;p86"/>
          <p:cNvSpPr/>
          <p:nvPr/>
        </p:nvSpPr>
        <p:spPr>
          <a:xfrm>
            <a:off x="7202150" y="668100"/>
            <a:ext cx="1577700" cy="8238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8000" lIns="18000" spcFirstLastPara="1" rIns="18000" wrap="square" tIns="18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Jaantusyada looma sawirin qiyaas sax ah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993" name="Google Shape;993;p86"/>
          <p:cNvGraphicFramePr/>
          <p:nvPr/>
        </p:nvGraphicFramePr>
        <p:xfrm>
          <a:off x="4957150" y="1575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{DF5F091C-C0ED-46E4-BC72-A24479500CE3}</a:tableStyleId>
              </a:tblPr>
              <a:tblGrid>
                <a:gridCol w="457500"/>
                <a:gridCol w="1094650"/>
                <a:gridCol w="2219650"/>
              </a:tblGrid>
              <a:tr h="232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Xayawaan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Bedka loo baahan yahay (Required living area)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2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i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Lo'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 m</a:t>
                      </a:r>
                      <a:r>
                        <a:rPr baseline="30000"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baseline="30000"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2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ii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Digag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 m</a:t>
                      </a:r>
                      <a:r>
                        <a:rPr baseline="30000" lang="en-GB" sz="11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2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iii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Doofaar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2.2 m</a:t>
                      </a:r>
                      <a:r>
                        <a:rPr baseline="30000" lang="en-GB" sz="11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2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iv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Ido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 m</a:t>
                      </a:r>
                      <a:r>
                        <a:rPr baseline="30000" lang="en-GB" sz="11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994" name="Google Shape;994;p86"/>
          <p:cNvSpPr txBox="1"/>
          <p:nvPr/>
        </p:nvSpPr>
        <p:spPr>
          <a:xfrm>
            <a:off x="3245600" y="1602750"/>
            <a:ext cx="10470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i) 150  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ii) 1500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iii) 681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iv) 750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95" name="Google Shape;995;p86"/>
          <p:cNvSpPr txBox="1"/>
          <p:nvPr/>
        </p:nvSpPr>
        <p:spPr>
          <a:xfrm>
            <a:off x="2407400" y="3202950"/>
            <a:ext cx="11103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i) 250 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ii) 2500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iii) 1136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iv) 1250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96" name="Google Shape;996;p86"/>
          <p:cNvSpPr txBox="1"/>
          <p:nvPr/>
        </p:nvSpPr>
        <p:spPr>
          <a:xfrm>
            <a:off x="6387775" y="3795025"/>
            <a:ext cx="1110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i) 140 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iii) 636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97" name="Google Shape;997;p86"/>
          <p:cNvSpPr txBox="1"/>
          <p:nvPr/>
        </p:nvSpPr>
        <p:spPr>
          <a:xfrm>
            <a:off x="7431825" y="3795025"/>
            <a:ext cx="1110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ii) 1400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iv) 700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1" name="Shape 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" name="Google Shape;1002;p8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Joometri (Geometry) shaqada beeraha</a:t>
            </a:r>
            <a:endParaRPr/>
          </a:p>
        </p:txBody>
      </p:sp>
      <p:sp>
        <p:nvSpPr>
          <p:cNvPr id="1003" name="Google Shape;1003;p8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Kharashka iyo boqolleyda (Percentages)</a:t>
            </a:r>
            <a:endParaRPr/>
          </a:p>
        </p:txBody>
      </p:sp>
      <p:sp>
        <p:nvSpPr>
          <p:cNvPr id="1004" name="Google Shape;1004;p8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Shaqaale beeraha (xoolaha)</a:t>
            </a:r>
            <a:endParaRPr/>
          </a:p>
        </p:txBody>
      </p:sp>
      <p:pic>
        <p:nvPicPr>
          <p:cNvPr id="1005" name="Google Shape;1005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700" y="298837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9" name="Shape 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" name="Google Shape;1010;p88"/>
          <p:cNvSpPr txBox="1"/>
          <p:nvPr>
            <p:ph idx="1" type="body"/>
          </p:nvPr>
        </p:nvSpPr>
        <p:spPr>
          <a:xfrm>
            <a:off x="324000" y="606900"/>
            <a:ext cx="8496000" cy="69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Baar sida ay u kacdo kharashka daryeelka xoolahan mid kasta oo ka mid ah UK; lo'da caanaha, digaagga, doofaarka iyo idaha.</a:t>
            </a:r>
            <a:endParaRPr/>
          </a:p>
        </p:txBody>
      </p:sp>
      <p:sp>
        <p:nvSpPr>
          <p:cNvPr id="1011" name="Google Shape;1011;p8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Kharashka iyo boqolleyda (Percentages)</a:t>
            </a:r>
            <a:endParaRPr/>
          </a:p>
        </p:txBody>
      </p:sp>
      <p:graphicFrame>
        <p:nvGraphicFramePr>
          <p:cNvPr id="1012" name="Google Shape;1012;p88"/>
          <p:cNvGraphicFramePr/>
          <p:nvPr/>
        </p:nvGraphicFramePr>
        <p:xfrm>
          <a:off x="868675" y="225150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{DF5F091C-C0ED-46E4-BC72-A24479500CE3}</a:tableStyleId>
              </a:tblPr>
              <a:tblGrid>
                <a:gridCol w="1591375"/>
                <a:gridCol w="4234325"/>
              </a:tblGrid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Xoolaha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Kharashka daryeelka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Lo' caano</a:t>
                      </a: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£3.75 maalintii</a:t>
                      </a:r>
                      <a:endParaRPr baseline="30000"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Digaag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£200 sannadkii 4 digaagood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Doofaar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£20 bishii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Ido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£95 sannadkii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13" name="Google Shape;1013;p88"/>
          <p:cNvSpPr txBox="1"/>
          <p:nvPr>
            <p:ph idx="1" type="body"/>
          </p:nvPr>
        </p:nvSpPr>
        <p:spPr>
          <a:xfrm>
            <a:off x="324000" y="1368901"/>
            <a:ext cx="8496000" cy="69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Waa kuwan tirooyinka baaritaankayga.</a:t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Waxaad isticmaali kartaa taaada ama tayda qaybta xigta ee darsiga.</a:t>
            </a:r>
            <a:endParaRPr/>
          </a:p>
        </p:txBody>
      </p:sp>
      <p:sp>
        <p:nvSpPr>
          <p:cNvPr id="1014" name="Google Shape;1014;p88"/>
          <p:cNvSpPr txBox="1"/>
          <p:nvPr>
            <p:ph idx="1" type="body"/>
          </p:nvPr>
        </p:nvSpPr>
        <p:spPr>
          <a:xfrm>
            <a:off x="324000" y="3948424"/>
            <a:ext cx="8496000" cy="69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Maxay noqon kartaa wax faa'iido leh in la sameeyo si loo barbardhigo kharashyadan?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Soo saar kharashka sanadkiiba xayawaankiiba.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8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Google Shape;1019;p8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Kharashyada iyo boqolleyda (Percentages)</a:t>
            </a:r>
            <a:endParaRPr/>
          </a:p>
        </p:txBody>
      </p:sp>
      <p:sp>
        <p:nvSpPr>
          <p:cNvPr id="1020" name="Google Shape;1020;p89"/>
          <p:cNvSpPr txBox="1"/>
          <p:nvPr>
            <p:ph idx="1" type="body"/>
          </p:nvPr>
        </p:nvSpPr>
        <p:spPr>
          <a:xfrm>
            <a:off x="324000" y="2892900"/>
            <a:ext cx="8237700" cy="194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Maxaan u baahan nahay inaan sameyno si loo xisaabiyo kharashka sanadka ee daryeelka 1 sac?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Waxaan haynaa kharashka maalintii. Sidaas darteed, waxaan u baahan nahay inaan ku dhufano tirada maalmaha sanadka.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£3.75 × 365 = £1368.75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21" name="Google Shape;1021;p89"/>
          <p:cNvSpPr txBox="1"/>
          <p:nvPr>
            <p:ph idx="1" type="body"/>
          </p:nvPr>
        </p:nvSpPr>
        <p:spPr>
          <a:xfrm>
            <a:off x="324000" y="2424425"/>
            <a:ext cx="8496000" cy="33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Waxaan ku bilaabi doonnaa sacaha.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graphicFrame>
        <p:nvGraphicFramePr>
          <p:cNvPr id="1022" name="Google Shape;1022;p89"/>
          <p:cNvGraphicFramePr/>
          <p:nvPr/>
        </p:nvGraphicFramePr>
        <p:xfrm>
          <a:off x="868675" y="72750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{DF5F091C-C0ED-46E4-BC72-A24479500CE3}</a:tableStyleId>
              </a:tblPr>
              <a:tblGrid>
                <a:gridCol w="1591375"/>
                <a:gridCol w="4234325"/>
              </a:tblGrid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Xayawaan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Kharashka daryeelka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Sac caano (Dairy cow)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£3.75 maalintii</a:t>
                      </a:r>
                      <a:endParaRPr baseline="30000"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Digaag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£200 sanadkii 4 digaagood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Doofaar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£20 bishii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Ido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£95 sanadkii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6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Google Shape;1027;p9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Kharashyada iyo boqolleyda (Percentages)</a:t>
            </a:r>
            <a:endParaRPr/>
          </a:p>
        </p:txBody>
      </p:sp>
      <p:sp>
        <p:nvSpPr>
          <p:cNvPr id="1028" name="Google Shape;1028;p90"/>
          <p:cNvSpPr txBox="1"/>
          <p:nvPr>
            <p:ph idx="1" type="body"/>
          </p:nvPr>
        </p:nvSpPr>
        <p:spPr>
          <a:xfrm>
            <a:off x="324000" y="2892900"/>
            <a:ext cx="8237700" cy="193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Maxaan u baahan nahay inaan sameyno si loo xisaabiyo kharashka sanadka ee daryeelka 1 digaag?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Waxaan haynaa kharashka sanadka ee 4 digaagood. Sidaas darteed, waxaan u baahan nahay inaan u qaybino 4 si loo xisaabiyo kharashka hal digaag.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£200 ÷ 4 = £50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29" name="Google Shape;1029;p90"/>
          <p:cNvSpPr txBox="1"/>
          <p:nvPr>
            <p:ph idx="1" type="body"/>
          </p:nvPr>
        </p:nvSpPr>
        <p:spPr>
          <a:xfrm>
            <a:off x="324000" y="2424425"/>
            <a:ext cx="8496000" cy="33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Oo hadda digaagga.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graphicFrame>
        <p:nvGraphicFramePr>
          <p:cNvPr id="1030" name="Google Shape;1030;p90"/>
          <p:cNvGraphicFramePr/>
          <p:nvPr/>
        </p:nvGraphicFramePr>
        <p:xfrm>
          <a:off x="868675" y="72750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{DF5F091C-C0ED-46E4-BC72-A24479500CE3}</a:tableStyleId>
              </a:tblPr>
              <a:tblGrid>
                <a:gridCol w="1591375"/>
                <a:gridCol w="4234325"/>
              </a:tblGrid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Xayawaan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Qiimaha daryeelka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Lo'da caanaha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£1368.75 sanadkii</a:t>
                      </a:r>
                      <a:endParaRPr baseline="30000"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Digaag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£200 sanadkii 4 digaagood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Doofaar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£20 bishii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Ido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£95 sanadkii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4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Google Shape;1035;p9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Qiimaha iyo boqolleyda (percentages)</a:t>
            </a:r>
            <a:endParaRPr/>
          </a:p>
        </p:txBody>
      </p:sp>
      <p:sp>
        <p:nvSpPr>
          <p:cNvPr id="1036" name="Google Shape;1036;p91"/>
          <p:cNvSpPr txBox="1"/>
          <p:nvPr>
            <p:ph idx="1" type="body"/>
          </p:nvPr>
        </p:nvSpPr>
        <p:spPr>
          <a:xfrm>
            <a:off x="324000" y="2816700"/>
            <a:ext cx="8237700" cy="198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Maxaan u baahan nahay inaan sameyno si aan u xisaabino qiimaha sanadka ee daryeelka 1 doofaar?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Waxaan haynaa qiimaha bishii. Sidaa darteed, waxaan u baahan nahay inaan ku dhufano 12 si aan u helno qiimaha sanadka.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£20 × 12 = £240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37" name="Google Shape;1037;p91"/>
          <p:cNvSpPr txBox="1"/>
          <p:nvPr>
            <p:ph idx="1" type="body"/>
          </p:nvPr>
        </p:nvSpPr>
        <p:spPr>
          <a:xfrm>
            <a:off x="324000" y="2424425"/>
            <a:ext cx="8496000" cy="33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Iyo doofaarradu.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graphicFrame>
        <p:nvGraphicFramePr>
          <p:cNvPr id="1038" name="Google Shape;1038;p91"/>
          <p:cNvGraphicFramePr/>
          <p:nvPr/>
        </p:nvGraphicFramePr>
        <p:xfrm>
          <a:off x="868675" y="72750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{DF5F091C-C0ED-46E4-BC72-A24479500CE3}</a:tableStyleId>
              </a:tblPr>
              <a:tblGrid>
                <a:gridCol w="1591375"/>
                <a:gridCol w="4234325"/>
              </a:tblGrid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Xayawaanka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Qiimaha daryeelka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Lo'da caanaha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£1368.75 sanadkii</a:t>
                      </a:r>
                      <a:endParaRPr baseline="30000"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Digaag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£50 sanadkii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Doofaar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£20 bishii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Ido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£95 sannadkii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2" name="Shape 1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Google Shape;1043;p9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Kharashyada iyo boqolleyda</a:t>
            </a:r>
            <a:endParaRPr/>
          </a:p>
        </p:txBody>
      </p:sp>
      <p:sp>
        <p:nvSpPr>
          <p:cNvPr id="1044" name="Google Shape;1044;p92"/>
          <p:cNvSpPr txBox="1"/>
          <p:nvPr>
            <p:ph idx="1" type="body"/>
          </p:nvPr>
        </p:nvSpPr>
        <p:spPr>
          <a:xfrm>
            <a:off x="324000" y="2725301"/>
            <a:ext cx="8237700" cy="159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Maxaan u baahan nahay inaan xisaabino kharashka sannadka ee daryeelka 1 ido?</a:t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Waxba, waxaan haysannaa kharashka daryeelka 1 ido sannad.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£95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045" name="Google Shape;1045;p92"/>
          <p:cNvSpPr txBox="1"/>
          <p:nvPr>
            <p:ph idx="1" type="body"/>
          </p:nvPr>
        </p:nvSpPr>
        <p:spPr>
          <a:xfrm>
            <a:off x="324000" y="2348225"/>
            <a:ext cx="8496000" cy="33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Ugu dambeyntii, idaha.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graphicFrame>
        <p:nvGraphicFramePr>
          <p:cNvPr id="1046" name="Google Shape;1046;p92"/>
          <p:cNvGraphicFramePr/>
          <p:nvPr/>
        </p:nvGraphicFramePr>
        <p:xfrm>
          <a:off x="868675" y="72750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{DF5F091C-C0ED-46E4-BC72-A24479500CE3}</a:tableStyleId>
              </a:tblPr>
              <a:tblGrid>
                <a:gridCol w="1591375"/>
                <a:gridCol w="4234325"/>
              </a:tblGrid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Xayawaan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Kharashka daryeelka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Lo'da caanaha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£1368.75 sannadkii</a:t>
                      </a:r>
                      <a:endParaRPr baseline="30000"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Digaag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£50 sannadkii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Doofaar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£240 sannadkii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Ido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£95 sannadkii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0" name="Shape 1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Google Shape;1051;p9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Kharashyada iyo boqolleyda</a:t>
            </a:r>
            <a:endParaRPr/>
          </a:p>
        </p:txBody>
      </p:sp>
      <p:graphicFrame>
        <p:nvGraphicFramePr>
          <p:cNvPr id="1052" name="Google Shape;1052;p93"/>
          <p:cNvGraphicFramePr/>
          <p:nvPr/>
        </p:nvGraphicFramePr>
        <p:xfrm>
          <a:off x="868675" y="72750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{DF5F091C-C0ED-46E4-BC72-A24479500CE3}</a:tableStyleId>
              </a:tblPr>
              <a:tblGrid>
                <a:gridCol w="1595825"/>
                <a:gridCol w="3612875"/>
              </a:tblGrid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Xayawaan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Kharashka daryeelka sannadkii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Lo'da caanaha</a:t>
                      </a: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£1368.75</a:t>
                      </a:r>
                      <a:endParaRPr baseline="30000"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Digaag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£50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Doofaar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£240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Ido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£95 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53" name="Google Shape;1053;p93"/>
          <p:cNvSpPr txBox="1"/>
          <p:nvPr>
            <p:ph idx="1" type="body"/>
          </p:nvPr>
        </p:nvSpPr>
        <p:spPr>
          <a:xfrm>
            <a:off x="324000" y="3237250"/>
            <a:ext cx="8237700" cy="101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Tiro kala duwan oo xayawaan kasta ah ayaa ku habboon gudaha barn-ka. Sidaas darteed, waxaan u baahanahay inaan helno wadarta kharashka dhammaan xayawaanka.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Sidoo kale, weli ma aanan tixgelin kharashka iibsashada iyo qiimaha wax soo saarka.</a:t>
            </a:r>
            <a:endParaRPr/>
          </a:p>
        </p:txBody>
      </p:sp>
      <p:sp>
        <p:nvSpPr>
          <p:cNvPr id="1054" name="Google Shape;1054;p93"/>
          <p:cNvSpPr txBox="1"/>
          <p:nvPr>
            <p:ph idx="1" type="body"/>
          </p:nvPr>
        </p:nvSpPr>
        <p:spPr>
          <a:xfrm>
            <a:off x="324000" y="2348225"/>
            <a:ext cx="8496000" cy="33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Tani waxay ka dhigan tahay inay ugu fiican tahay in la haysto digaag.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Ma ku raacsan tahay mise waad diidaysaa? Sharax jawaabtaada.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8" name="Shape 1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" name="Google Shape;1059;p9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Kharashyada iyo boqolleyda</a:t>
            </a:r>
            <a:endParaRPr/>
          </a:p>
        </p:txBody>
      </p:sp>
      <p:graphicFrame>
        <p:nvGraphicFramePr>
          <p:cNvPr id="1060" name="Google Shape;1060;p94"/>
          <p:cNvGraphicFramePr/>
          <p:nvPr/>
        </p:nvGraphicFramePr>
        <p:xfrm>
          <a:off x="868675" y="72750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{DF5F091C-C0ED-46E4-BC72-A24479500CE3}</a:tableStyleId>
              </a:tblPr>
              <a:tblGrid>
                <a:gridCol w="1646625"/>
                <a:gridCol w="2820800"/>
                <a:gridCol w="2734300"/>
              </a:tblGrid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Xayawaan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Kharashka daryeelka sannadkii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Tirada xayawaanka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Sac caano</a:t>
                      </a: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£1368.75</a:t>
                      </a:r>
                      <a:endParaRPr baseline="30000"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25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Digaag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£50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250</a:t>
                      </a:r>
                      <a:endParaRPr sz="20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Doofaar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£240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113</a:t>
                      </a:r>
                      <a:endParaRPr sz="20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Ido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£95 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125</a:t>
                      </a:r>
                      <a:endParaRPr sz="20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61" name="Google Shape;1061;p94"/>
          <p:cNvSpPr txBox="1"/>
          <p:nvPr>
            <p:ph idx="1" type="body"/>
          </p:nvPr>
        </p:nvSpPr>
        <p:spPr>
          <a:xfrm>
            <a:off x="324000" y="3237250"/>
            <a:ext cx="8237700" cy="43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Wadarta kharashka lo'da = 25 × £1368.75</a:t>
            </a:r>
            <a:endParaRPr/>
          </a:p>
        </p:txBody>
      </p:sp>
      <p:sp>
        <p:nvSpPr>
          <p:cNvPr id="1062" name="Google Shape;1062;p94"/>
          <p:cNvSpPr txBox="1"/>
          <p:nvPr>
            <p:ph idx="1" type="body"/>
          </p:nvPr>
        </p:nvSpPr>
        <p:spPr>
          <a:xfrm>
            <a:off x="324000" y="2348225"/>
            <a:ext cx="8496000" cy="33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Hadda waxaan xisaabin karnaa wadarta kharashka daryeelka dhammaan xayawaanka.</a:t>
            </a:r>
            <a:endParaRPr/>
          </a:p>
        </p:txBody>
      </p:sp>
      <p:sp>
        <p:nvSpPr>
          <p:cNvPr id="1063" name="Google Shape;1063;p94"/>
          <p:cNvSpPr txBox="1"/>
          <p:nvPr>
            <p:ph idx="1" type="body"/>
          </p:nvPr>
        </p:nvSpPr>
        <p:spPr>
          <a:xfrm>
            <a:off x="3448200" y="3666250"/>
            <a:ext cx="2581200" cy="43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= £34 218.75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7" name="Shape 1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Google Shape;1068;p9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Kharashyada iyo boqolleyda</a:t>
            </a:r>
            <a:endParaRPr/>
          </a:p>
        </p:txBody>
      </p:sp>
      <p:sp>
        <p:nvSpPr>
          <p:cNvPr id="1069" name="Google Shape;1069;p95"/>
          <p:cNvSpPr txBox="1"/>
          <p:nvPr>
            <p:ph idx="1" type="body"/>
          </p:nvPr>
        </p:nvSpPr>
        <p:spPr>
          <a:xfrm>
            <a:off x="324000" y="2348225"/>
            <a:ext cx="3745500" cy="38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Xisaabi wadarta kharashka:</a:t>
            </a:r>
            <a:endParaRPr/>
          </a:p>
        </p:txBody>
      </p:sp>
      <p:sp>
        <p:nvSpPr>
          <p:cNvPr id="1070" name="Google Shape;1070;p95"/>
          <p:cNvSpPr txBox="1"/>
          <p:nvPr>
            <p:ph idx="1" type="body"/>
          </p:nvPr>
        </p:nvSpPr>
        <p:spPr>
          <a:xfrm>
            <a:off x="2914800" y="2805425"/>
            <a:ext cx="3843600" cy="1317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250 × £50 = £12 500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113 × £240 = £27 120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125 × £95 = £11 875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graphicFrame>
        <p:nvGraphicFramePr>
          <p:cNvPr id="1071" name="Google Shape;1071;p95"/>
          <p:cNvGraphicFramePr/>
          <p:nvPr/>
        </p:nvGraphicFramePr>
        <p:xfrm>
          <a:off x="868675" y="72750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{DF5F091C-C0ED-46E4-BC72-A24479500CE3}</a:tableStyleId>
              </a:tblPr>
              <a:tblGrid>
                <a:gridCol w="1646625"/>
                <a:gridCol w="2820800"/>
                <a:gridCol w="2734300"/>
              </a:tblGrid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Xayawaan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Kharashka daryeelka sannadkii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Tirada xayawaanka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Sac caano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£1368.75</a:t>
                      </a:r>
                      <a:endParaRPr baseline="30000"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25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Digaag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£50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250</a:t>
                      </a:r>
                      <a:endParaRPr sz="20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Doofaar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£240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113</a:t>
                      </a:r>
                      <a:endParaRPr sz="20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Ido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£95 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125</a:t>
                      </a:r>
                      <a:endParaRPr sz="20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72" name="Google Shape;1072;p95"/>
          <p:cNvSpPr txBox="1"/>
          <p:nvPr>
            <p:ph idx="1" type="body"/>
          </p:nvPr>
        </p:nvSpPr>
        <p:spPr>
          <a:xfrm>
            <a:off x="324000" y="2805425"/>
            <a:ext cx="3745500" cy="42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a) digaagada</a:t>
            </a:r>
            <a:endParaRPr/>
          </a:p>
        </p:txBody>
      </p:sp>
      <p:sp>
        <p:nvSpPr>
          <p:cNvPr id="1073" name="Google Shape;1073;p95"/>
          <p:cNvSpPr txBox="1"/>
          <p:nvPr>
            <p:ph idx="1" type="body"/>
          </p:nvPr>
        </p:nvSpPr>
        <p:spPr>
          <a:xfrm>
            <a:off x="324000" y="3262625"/>
            <a:ext cx="3745500" cy="42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b) doofaarka</a:t>
            </a:r>
            <a:endParaRPr/>
          </a:p>
        </p:txBody>
      </p:sp>
      <p:sp>
        <p:nvSpPr>
          <p:cNvPr id="1074" name="Google Shape;1074;p95"/>
          <p:cNvSpPr txBox="1"/>
          <p:nvPr>
            <p:ph idx="1" type="body"/>
          </p:nvPr>
        </p:nvSpPr>
        <p:spPr>
          <a:xfrm>
            <a:off x="324000" y="3719825"/>
            <a:ext cx="3745500" cy="48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c) idaha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8" name="Shape 1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" name="Google Shape;1079;p9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Kharashyada iyo boqolleyda (percentages)</a:t>
            </a:r>
            <a:endParaRPr/>
          </a:p>
        </p:txBody>
      </p:sp>
      <p:graphicFrame>
        <p:nvGraphicFramePr>
          <p:cNvPr id="1080" name="Google Shape;1080;p96"/>
          <p:cNvGraphicFramePr/>
          <p:nvPr/>
        </p:nvGraphicFramePr>
        <p:xfrm>
          <a:off x="868675" y="72750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{DF5F091C-C0ED-46E4-BC72-A24479500CE3}</a:tableStyleId>
              </a:tblPr>
              <a:tblGrid>
                <a:gridCol w="1612025"/>
                <a:gridCol w="3460850"/>
              </a:tblGrid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Xayawaan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Wadarta kharashka daryeelka sanadkii</a:t>
                      </a: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Lo'da caanaha</a:t>
                      </a: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£34 218.75</a:t>
                      </a:r>
                      <a:endParaRPr baseline="30000"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Digaag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£12 500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Doofaar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£27 120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Ido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£11 875 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81" name="Google Shape;1081;p96"/>
          <p:cNvSpPr txBox="1"/>
          <p:nvPr>
            <p:ph idx="1" type="body"/>
          </p:nvPr>
        </p:nvSpPr>
        <p:spPr>
          <a:xfrm>
            <a:off x="324000" y="3237250"/>
            <a:ext cx="8237700" cy="101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Hadda waxaan u baahanahay inaan tixgelinno qiimaha wax soo saarka la iibin karo.</a:t>
            </a:r>
            <a:endParaRPr/>
          </a:p>
        </p:txBody>
      </p:sp>
      <p:sp>
        <p:nvSpPr>
          <p:cNvPr id="1082" name="Google Shape;1082;p96"/>
          <p:cNvSpPr txBox="1"/>
          <p:nvPr>
            <p:ph idx="1" type="body"/>
          </p:nvPr>
        </p:nvSpPr>
        <p:spPr>
          <a:xfrm>
            <a:off x="324000" y="2348225"/>
            <a:ext cx="8496000" cy="33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Hadda waxaa ugu fiican in la haysto ido.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Ma ku raacsan tahay ama ma diidantahay? Sharax jawaabtaada.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6" name="Shape 10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" name="Google Shape;1087;p9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Kharashyada iyo boqolleyda (percentages)</a:t>
            </a:r>
            <a:endParaRPr/>
          </a:p>
        </p:txBody>
      </p:sp>
      <p:sp>
        <p:nvSpPr>
          <p:cNvPr id="1088" name="Google Shape;1088;p97"/>
          <p:cNvSpPr txBox="1"/>
          <p:nvPr>
            <p:ph idx="1" type="body"/>
          </p:nvPr>
        </p:nvSpPr>
        <p:spPr>
          <a:xfrm>
            <a:off x="324000" y="1637050"/>
            <a:ext cx="8496000" cy="3183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Lo'da caanaha waxay soo saartaa caano.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Waa maxay macluumaadka aan u baahanahay si aan u ogaanno faa'iidada lo'da caanaha?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Waxaan u baahanahay inaan ogaanno xaddiga caanaha ee lo'du soo saarto maalintii iyo qiimaha beeralaydu ku iibin karo.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Immisa litir oo caano ah ayaad u malaynaysaa in 1 lo' soo saarto maalintii?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Celcelis ahaan lo'da UK waxay soo saartaa 22 litir oo caano ah maalintii.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89" name="Google Shape;1089;p97"/>
          <p:cNvSpPr txBox="1"/>
          <p:nvPr>
            <p:ph idx="1" type="body"/>
          </p:nvPr>
        </p:nvSpPr>
        <p:spPr>
          <a:xfrm>
            <a:off x="324000" y="657601"/>
            <a:ext cx="8496000" cy="81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Aan ka bilowno lo'da caanaha.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Maxay lo'da caanaha soo saartaa?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3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9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Kharashyada iyo boqolleyda</a:t>
            </a:r>
            <a:endParaRPr/>
          </a:p>
        </p:txBody>
      </p:sp>
      <p:sp>
        <p:nvSpPr>
          <p:cNvPr id="1095" name="Google Shape;1095;p98"/>
          <p:cNvSpPr txBox="1"/>
          <p:nvPr>
            <p:ph idx="1" type="body"/>
          </p:nvPr>
        </p:nvSpPr>
        <p:spPr>
          <a:xfrm>
            <a:off x="324000" y="2703850"/>
            <a:ext cx="8496000" cy="183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Aan bilowno xisaabinta tirada litir ee caanaha uu soo saaro hal sac sanad gudihiis.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Xisaabtee ayaan samayn doonnaa?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22 × 365 = 8030 litir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96" name="Google Shape;1096;p98"/>
          <p:cNvSpPr txBox="1"/>
          <p:nvPr>
            <p:ph idx="1" type="body"/>
          </p:nvPr>
        </p:nvSpPr>
        <p:spPr>
          <a:xfrm>
            <a:off x="324000" y="657601"/>
            <a:ext cx="8496000" cy="81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Tirada saca = 25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Sac kastaa wuxuu soo saaraa celcelis ahaan 22 litir oo caano ah maalintii.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U qaad qiimaha iibka litirkiisa caanuhu waa 37.6 p.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Waa imisa wadarta dakhliga (income) ee xayndaahayaga saca?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0" name="Shape 1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Google Shape;1101;p9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Kharashyada iyo boqolleyda</a:t>
            </a:r>
            <a:endParaRPr/>
          </a:p>
        </p:txBody>
      </p:sp>
      <p:sp>
        <p:nvSpPr>
          <p:cNvPr id="1102" name="Google Shape;1102;p99"/>
          <p:cNvSpPr txBox="1"/>
          <p:nvPr>
            <p:ph idx="1" type="body"/>
          </p:nvPr>
        </p:nvSpPr>
        <p:spPr>
          <a:xfrm>
            <a:off x="324000" y="657601"/>
            <a:ext cx="8496000" cy="81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Tirada saca = 25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Sac kastaa wuxuu soo saaraa celcelis ahaan 22 litir oo caano ah maalintii.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U qaad qiimaha iibka litirkiisa caanuhu waa 37.6 p.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Waa imisa wadarta dakhliga (income) ee xayndaahayaga saca?</a:t>
            </a:r>
            <a:endParaRPr/>
          </a:p>
        </p:txBody>
      </p:sp>
      <p:sp>
        <p:nvSpPr>
          <p:cNvPr id="1103" name="Google Shape;1103;p99"/>
          <p:cNvSpPr txBox="1"/>
          <p:nvPr>
            <p:ph idx="1" type="body"/>
          </p:nvPr>
        </p:nvSpPr>
        <p:spPr>
          <a:xfrm>
            <a:off x="324000" y="2627650"/>
            <a:ext cx="8496000" cy="219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Waxaan u baahanahay inaan ogaanno wadarta tirada litir ee dhammaan xoolahayaga.</a:t>
            </a:r>
            <a:r>
              <a:rPr lang="en-GB" sz="1400">
                <a:latin typeface="Lexend"/>
              </a:rP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Xisaabtee ayaan samayn doonnaa?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8030 × 25 = 200 750 litir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Ugu dambeyntii, wadarta dakhliga (income) la helay.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200 750 × 0.376 = £75 482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7" name="Shape 1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" name="Google Shape;1108;p100"/>
          <p:cNvSpPr txBox="1"/>
          <p:nvPr/>
        </p:nvSpPr>
        <p:spPr>
          <a:xfrm>
            <a:off x="324000" y="2330409"/>
            <a:ext cx="6652200" cy="28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Tirada ukunta la soo saaray = 250 × 300 = 75 000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9" name="Google Shape;1109;p10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Kharashyada iyo boqolleyda</a:t>
            </a:r>
            <a:endParaRPr/>
          </a:p>
        </p:txBody>
      </p:sp>
      <p:sp>
        <p:nvSpPr>
          <p:cNvPr id="1110" name="Google Shape;1110;p100"/>
          <p:cNvSpPr txBox="1"/>
          <p:nvPr>
            <p:ph idx="1" type="body"/>
          </p:nvPr>
        </p:nvSpPr>
        <p:spPr>
          <a:xfrm>
            <a:off x="324000" y="657601"/>
            <a:ext cx="8496000" cy="81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Tirada digaagda = 250</a:t>
            </a:r>
            <a:endParaRPr sz="21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Digaag kastaa wuxuu soo saaraa celcelis ahaan 300 ukun sanadkii.</a:t>
            </a:r>
            <a:endParaRPr sz="21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U qaad qiimaha iibka darsin ukun waa 143 p darsintii.</a:t>
            </a:r>
            <a:endParaRPr sz="21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Waa maxay wadarta dakhliga (income) ee barn-ka digaagadeena?</a:t>
            </a:r>
            <a:endParaRPr sz="2100"/>
          </a:p>
        </p:txBody>
      </p:sp>
      <p:sp>
        <p:nvSpPr>
          <p:cNvPr id="1111" name="Google Shape;1111;p100"/>
          <p:cNvSpPr txBox="1"/>
          <p:nvPr>
            <p:ph idx="1" type="body"/>
          </p:nvPr>
        </p:nvSpPr>
        <p:spPr>
          <a:xfrm>
            <a:off x="324000" y="2751650"/>
            <a:ext cx="8496000" cy="153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Waxaan u baahanahay inaan ogaano tirada guud ee darsin (dozen) ee aan iibin karno.</a:t>
            </a:r>
            <a:r>
              <a:rPr lang="en-GB" sz="1400">
                <a:latin typeface="Lexend"/>
              </a:rPr>
              <a:t/>
            </a:r>
            <a:endParaRPr sz="21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Xisaabtee (calculation) ayaan samayn doonnaa?</a:t>
            </a:r>
            <a:endParaRPr sz="21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75 000 ÷ 12 = 6250 darsin (dozen)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1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Ugu dambeyntii, wadarta dakhliga (income) la helay.</a:t>
            </a:r>
            <a:endParaRPr sz="21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6250 × £1.43 = £8937.50</a:t>
            </a:r>
            <a:endParaRPr sz="21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5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Google Shape;1116;p10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Kharashyada (Costs) iyo boqolleyda (percentages)</a:t>
            </a:r>
            <a:endParaRPr/>
          </a:p>
        </p:txBody>
      </p:sp>
      <p:sp>
        <p:nvSpPr>
          <p:cNvPr id="1117" name="Google Shape;1117;p101"/>
          <p:cNvSpPr txBox="1"/>
          <p:nvPr>
            <p:ph idx="1" type="body"/>
          </p:nvPr>
        </p:nvSpPr>
        <p:spPr>
          <a:xfrm>
            <a:off x="324000" y="2780050"/>
            <a:ext cx="8496000" cy="183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Aan ku bilowno xisaabinta wadarta cufka (mass) ee xoolaheena doofaarka.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Xisaabtee (calculation) ayaan samayn doonnaa?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113 × 90 kg = 10 170 kg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Hadda, wadarta dakhliga (income) la helay.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10 170 × £2.06 = £20 950.20</a:t>
            </a:r>
            <a:r>
              <a:rPr lang="en-GB">
                <a:latin typeface="Lexend"/>
              </a:rPr>
              <a:t> </a:t>
            </a:r>
            <a:endParaRPr/>
          </a:p>
        </p:txBody>
      </p:sp>
      <p:sp>
        <p:nvSpPr>
          <p:cNvPr id="1118" name="Google Shape;1118;p101"/>
          <p:cNvSpPr txBox="1"/>
          <p:nvPr>
            <p:ph idx="1" type="body"/>
          </p:nvPr>
        </p:nvSpPr>
        <p:spPr>
          <a:xfrm>
            <a:off x="324000" y="657601"/>
            <a:ext cx="8496000" cy="81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Tirada doofaarrada = 113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Cufka (mass) celceliska ah ee jirka doofaarka waa 90 kg.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U qaad qiimaha iibka kiilogaraamka doofaarku waa £2.06 kiilogaraamkiiba.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Waa maxay wadarta dakhliga (income) ee barn-ka doofaarradeena?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2" name="Shape 1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3" name="Google Shape;1123;p10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Kharashyada (Costs) iyo boqolleyda (percentages)</a:t>
            </a:r>
            <a:endParaRPr/>
          </a:p>
        </p:txBody>
      </p:sp>
      <p:sp>
        <p:nvSpPr>
          <p:cNvPr id="1124" name="Google Shape;1124;p102"/>
          <p:cNvSpPr txBox="1"/>
          <p:nvPr>
            <p:ph idx="1" type="body"/>
          </p:nvPr>
        </p:nvSpPr>
        <p:spPr>
          <a:xfrm>
            <a:off x="324000" y="2787875"/>
            <a:ext cx="8237700" cy="175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125 × 18 kg = 2250 kg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Wadarta dakhliga (income) la helay = 2250 × £5.78 = £13 005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125" name="Google Shape;1125;p102"/>
          <p:cNvSpPr txBox="1"/>
          <p:nvPr>
            <p:ph idx="1" type="body"/>
          </p:nvPr>
        </p:nvSpPr>
        <p:spPr>
          <a:xfrm>
            <a:off x="324000" y="733801"/>
            <a:ext cx="8496000" cy="81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Tirada idaha = 125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Cufka (mass) celceliska ah ee jirka idaha waa 18 kiilogaraam.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U qaad qiimaha iibka kiilogaraamka idaha waa £5.78 kiilogaraamkiiba.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Waa maxay wadarta dakhliga (income) ee barn-ka idaheena?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9" name="Shape 1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" name="Google Shape;1130;p10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Kharashyada (Costs) iyo boqolleyda (percentages)</a:t>
            </a:r>
            <a:endParaRPr/>
          </a:p>
        </p:txBody>
      </p:sp>
      <p:sp>
        <p:nvSpPr>
          <p:cNvPr id="1131" name="Google Shape;1131;p103"/>
          <p:cNvSpPr txBox="1"/>
          <p:nvPr>
            <p:ph idx="1" type="body"/>
          </p:nvPr>
        </p:nvSpPr>
        <p:spPr>
          <a:xfrm>
            <a:off x="324000" y="2399050"/>
            <a:ext cx="8496000" cy="183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Xayawaanka kee faa'iido (profit) sameeya?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Lo'da caanaha iyo idaha.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Xayawaanka kee ugu faa'iidada badan (profitable)?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Lo'da caanaha.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graphicFrame>
        <p:nvGraphicFramePr>
          <p:cNvPr id="1132" name="Google Shape;1132;p103"/>
          <p:cNvGraphicFramePr/>
          <p:nvPr/>
        </p:nvGraphicFramePr>
        <p:xfrm>
          <a:off x="407375" y="72750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{DF5F091C-C0ED-46E4-BC72-A24479500CE3}</a:tableStyleId>
              </a:tblPr>
              <a:tblGrid>
                <a:gridCol w="1676100"/>
                <a:gridCol w="3598300"/>
                <a:gridCol w="3057950"/>
              </a:tblGrid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Xayawaan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Wadarta kharashka daryeelka sannadkii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Wadarta dakhliga sannadkii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Lo'da caanaha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£34 218.75</a:t>
                      </a:r>
                      <a:endParaRPr baseline="30000"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£75 482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Digagga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£12 500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£8937.50</a:t>
                      </a:r>
                      <a:endParaRPr sz="20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Doofaarka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£27 120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£20 950.20</a:t>
                      </a:r>
                      <a:endParaRPr sz="20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Idaha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£1</a:t>
                      </a: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875 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£13 005</a:t>
                      </a:r>
                      <a:endParaRPr sz="20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6" name="Shape 1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" name="Google Shape;1137;p10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Kharashyada iyo boqolleyda (percentages)</a:t>
            </a:r>
            <a:endParaRPr/>
          </a:p>
        </p:txBody>
      </p:sp>
      <p:sp>
        <p:nvSpPr>
          <p:cNvPr id="1138" name="Google Shape;1138;p104"/>
          <p:cNvSpPr txBox="1"/>
          <p:nvPr>
            <p:ph idx="1" type="body"/>
          </p:nvPr>
        </p:nvSpPr>
        <p:spPr>
          <a:xfrm>
            <a:off x="324000" y="2399050"/>
            <a:ext cx="8496000" cy="146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Haddii beeralaydu go'aansado inuu doonayo inuu haysto digaag, maxay samayn karaan si ukunta ay u noqoto mid faa'iido leh (profitable)?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Waxay go'aansan karaan inay si toos ah ugu iibiyaan iibsadaha halkii ay ka iibin lahaayeen tafaariiqle (retailer). Tafaariiqle wuxuu kordhinayaa qiimaha ukunta lagu iibiyo iibsadaha si uu lacag u helo.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graphicFrame>
        <p:nvGraphicFramePr>
          <p:cNvPr id="1139" name="Google Shape;1139;p104"/>
          <p:cNvGraphicFramePr/>
          <p:nvPr/>
        </p:nvGraphicFramePr>
        <p:xfrm>
          <a:off x="407375" y="72750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{DF5F091C-C0ED-46E4-BC72-A24479500CE3}</a:tableStyleId>
              </a:tblPr>
              <a:tblGrid>
                <a:gridCol w="1676100"/>
                <a:gridCol w="3598300"/>
                <a:gridCol w="3057950"/>
              </a:tblGrid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Xayawaan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Wadarta kharashka daryeelka sannadkii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Wadarta dakhliga sannadkii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Lo'da caanaha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£34 218.75</a:t>
                      </a:r>
                      <a:endParaRPr baseline="30000"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£75 482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Digagga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£12 500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£8937.50</a:t>
                      </a:r>
                      <a:endParaRPr sz="20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Doofaarka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£</a:t>
                      </a: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27 120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£20 950.20</a:t>
                      </a:r>
                      <a:endParaRPr sz="20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Idaha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£11 875 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£13 005</a:t>
                      </a:r>
                      <a:endParaRPr sz="20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3" name="Shape 1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" name="Google Shape;1144;p10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Kharashyada iyo boqolleyda (percentages)</a:t>
            </a:r>
            <a:endParaRPr/>
          </a:p>
        </p:txBody>
      </p:sp>
      <p:sp>
        <p:nvSpPr>
          <p:cNvPr id="1145" name="Google Shape;1145;p105"/>
          <p:cNvSpPr txBox="1"/>
          <p:nvPr>
            <p:ph idx="1" type="body"/>
          </p:nvPr>
        </p:nvSpPr>
        <p:spPr>
          <a:xfrm>
            <a:off x="324000" y="646450"/>
            <a:ext cx="8496000" cy="170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Beeraleydu waxay eegaan qiimaha dersin ukun oo ka yimid ganacsato kala duwan.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Kuwani waa qiimaha: £3.05, £4.10, £3.60 iyo £3.15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Maxay tahay in beeraleydu ku dalacaan dersin ukun?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146" name="Google Shape;1146;p105"/>
          <p:cNvSpPr txBox="1"/>
          <p:nvPr>
            <p:ph idx="1" type="body"/>
          </p:nvPr>
        </p:nvSpPr>
        <p:spPr>
          <a:xfrm>
            <a:off x="324000" y="2322850"/>
            <a:ext cx="8496000" cy="170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Waxay go'aansadeen inay isticmaalaan celceliska qiimaha 4 ganacsato.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(£3.05 + £4.10 + £3.60 + £3.15) ÷ 4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= £13.90 ÷ 4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= £3.48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Ma waxaa beeraleydu faa'iido heli doonaan hadda?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0" name="Shape 1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1" name="Google Shape;1151;p106"/>
          <p:cNvSpPr txBox="1"/>
          <p:nvPr>
            <p:ph idx="1" type="body"/>
          </p:nvPr>
        </p:nvSpPr>
        <p:spPr>
          <a:xfrm>
            <a:off x="476400" y="2926300"/>
            <a:ext cx="8496000" cy="43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Wadarta dakhliga sannadlaha ah = 6250 × £3.48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						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52" name="Google Shape;1152;p10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Kharashyada iyo boqolleyda</a:t>
            </a:r>
            <a:endParaRPr/>
          </a:p>
        </p:txBody>
      </p:sp>
      <p:sp>
        <p:nvSpPr>
          <p:cNvPr id="1153" name="Google Shape;1153;p106"/>
          <p:cNvSpPr txBox="1"/>
          <p:nvPr>
            <p:ph idx="1" type="body"/>
          </p:nvPr>
        </p:nvSpPr>
        <p:spPr>
          <a:xfrm>
            <a:off x="324000" y="1408450"/>
            <a:ext cx="8496000" cy="881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6250 dersin oo la soo saaray sannad gudihiis.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Qiimaha iibka dersin kasta = £3.48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Waa maxay wadarta dakhliga hadda?</a:t>
            </a:r>
            <a:endParaRPr/>
          </a:p>
        </p:txBody>
      </p:sp>
      <p:graphicFrame>
        <p:nvGraphicFramePr>
          <p:cNvPr id="1154" name="Google Shape;1154;p106"/>
          <p:cNvGraphicFramePr/>
          <p:nvPr/>
        </p:nvGraphicFramePr>
        <p:xfrm>
          <a:off x="407375" y="72750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{DF5F091C-C0ED-46E4-BC72-A24479500CE3}</a:tableStyleId>
              </a:tblPr>
              <a:tblGrid>
                <a:gridCol w="1676100"/>
                <a:gridCol w="3598300"/>
                <a:gridCol w="3057950"/>
              </a:tblGrid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Xayawaan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Wadarta kharashka daryeelka sannadkii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Wadarta dakhliga sannadkii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Digag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£12 500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155" name="Google Shape;1155;p106"/>
          <p:cNvSpPr txBox="1"/>
          <p:nvPr>
            <p:ph idx="1" type="body"/>
          </p:nvPr>
        </p:nvSpPr>
        <p:spPr>
          <a:xfrm>
            <a:off x="476400" y="4320000"/>
            <a:ext cx="8496000" cy="40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Digaggu hadda waxay sameeyaan faa'iido.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56" name="Google Shape;1156;p106"/>
          <p:cNvSpPr txBox="1"/>
          <p:nvPr/>
        </p:nvSpPr>
        <p:spPr>
          <a:xfrm>
            <a:off x="5669245" y="938915"/>
            <a:ext cx="1280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£21 750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7" name="Google Shape;1157;p106"/>
          <p:cNvSpPr txBox="1"/>
          <p:nvPr>
            <p:ph idx="1" type="body"/>
          </p:nvPr>
        </p:nvSpPr>
        <p:spPr>
          <a:xfrm>
            <a:off x="2991000" y="3383500"/>
            <a:ext cx="1900500" cy="43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£21 750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58" name="Google Shape;1158;p106"/>
          <p:cNvSpPr txBox="1"/>
          <p:nvPr>
            <p:ph idx="1" type="body"/>
          </p:nvPr>
        </p:nvSpPr>
        <p:spPr>
          <a:xfrm>
            <a:off x="476400" y="3840700"/>
            <a:ext cx="8496000" cy="43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Ma waxay digaggu hadda sameeyaan faa'iido?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2" name="Shape 1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Google Shape;1163;p10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Kharashyada iyo boqolleyda</a:t>
            </a:r>
            <a:endParaRPr/>
          </a:p>
        </p:txBody>
      </p:sp>
      <p:graphicFrame>
        <p:nvGraphicFramePr>
          <p:cNvPr id="1164" name="Google Shape;1164;p107"/>
          <p:cNvGraphicFramePr/>
          <p:nvPr/>
        </p:nvGraphicFramePr>
        <p:xfrm>
          <a:off x="407375" y="72750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{DF5F091C-C0ED-46E4-BC72-A24479500CE3}</a:tableStyleId>
              </a:tblPr>
              <a:tblGrid>
                <a:gridCol w="1676100"/>
                <a:gridCol w="3598300"/>
                <a:gridCol w="3057950"/>
              </a:tblGrid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Xayawaan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Wadarta kharashka daryeelka sannadkii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Wadarta dakhliga sannadkii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Lo'da caanaha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£34 218.75</a:t>
                      </a:r>
                      <a:endParaRPr baseline="30000"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£75 482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Digag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£12 500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£21 750</a:t>
                      </a:r>
                      <a:endParaRPr sz="20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Doofaar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£27 120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£20 950.20</a:t>
                      </a:r>
                      <a:endParaRPr sz="20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7B7B7"/>
                    </a:solidFill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Ido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£11 875 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£13 005</a:t>
                      </a:r>
                      <a:endParaRPr sz="20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165" name="Google Shape;1165;p107"/>
          <p:cNvSpPr txBox="1"/>
          <p:nvPr>
            <p:ph idx="1" type="body"/>
          </p:nvPr>
        </p:nvSpPr>
        <p:spPr>
          <a:xfrm>
            <a:off x="324000" y="2475250"/>
            <a:ext cx="8496000" cy="881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Waxay go'aansadeen inaysan tixgelin doofaarrada.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Xayawaanka kale kee baa faa'iidada ugu badan?</a:t>
            </a:r>
            <a:endParaRPr/>
          </a:p>
        </p:txBody>
      </p:sp>
      <p:sp>
        <p:nvSpPr>
          <p:cNvPr id="1166" name="Google Shape;1166;p107"/>
          <p:cNvSpPr txBox="1"/>
          <p:nvPr>
            <p:ph idx="1" type="body"/>
          </p:nvPr>
        </p:nvSpPr>
        <p:spPr>
          <a:xfrm>
            <a:off x="324000" y="3465850"/>
            <a:ext cx="3647400" cy="39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Faa'iidada boqolleyda ee lo'da:</a:t>
            </a:r>
            <a:endParaRPr/>
          </a:p>
        </p:txBody>
      </p:sp>
      <p:sp>
        <p:nvSpPr>
          <p:cNvPr id="1167" name="Google Shape;1167;p107"/>
          <p:cNvSpPr/>
          <p:nvPr/>
        </p:nvSpPr>
        <p:spPr>
          <a:xfrm rot="5400000">
            <a:off x="6871375" y="4101800"/>
            <a:ext cx="451200" cy="378600"/>
          </a:xfrm>
          <a:prstGeom prst="arc">
            <a:avLst>
              <a:gd fmla="val 10729459" name="adj1"/>
              <a:gd fmla="val 21296751" name="adj2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graphicFrame>
        <p:nvGraphicFramePr>
          <p:cNvPr id="1168" name="Google Shape;1168;p107"/>
          <p:cNvGraphicFramePr/>
          <p:nvPr/>
        </p:nvGraphicFramePr>
        <p:xfrm>
          <a:off x="4548600" y="3545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{DF5F091C-C0ED-46E4-BC72-A24479500CE3}</a:tableStyleId>
              </a:tblPr>
              <a:tblGrid>
                <a:gridCol w="1238050"/>
                <a:gridCol w="12380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%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34 218.75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75 482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169" name="Google Shape;1169;p107"/>
          <p:cNvSpPr/>
          <p:nvPr/>
        </p:nvSpPr>
        <p:spPr>
          <a:xfrm flipH="1" rot="-5400000">
            <a:off x="4270025" y="4162875"/>
            <a:ext cx="451200" cy="298500"/>
          </a:xfrm>
          <a:prstGeom prst="arc">
            <a:avLst>
              <a:gd fmla="val 10729459" name="adj1"/>
              <a:gd fmla="val 21196396" name="adj2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pic>
        <p:nvPicPr>
          <p:cNvPr descr="&lt;math xmlns=&quot;http://www.w3.org/1998/Math/MathML&quot; display=&quot;block&quot; data-is-equatio=&quot;1&quot; data-latex=&quot;\times\frac{75\ 482}{34\ 218.75}&quot;&gt;&lt;mo&gt;×&lt;/mo&gt;&lt;mfrac&gt;&lt;mrow&gt;&lt;mn&gt;75&lt;/mn&gt;&lt;mtext&gt;&lt;/mtext&gt;&lt;mn&gt;482&lt;/mn&gt;&lt;/mrow&gt;&lt;mrow&gt;&lt;mn&gt;34&lt;/mn&gt;&lt;mtext&gt;&lt;/mtext&gt;&lt;mn&gt;218.75&lt;/mn&gt;&lt;/mrow&gt;&lt;/mfrac&gt;&lt;/math&gt;" id="1170" name="Google Shape;1170;p107" title="times the fraction with numerator 75 482 and denominator 34 218.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29425" y="4080288"/>
            <a:ext cx="976375" cy="421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times\frac{75\ 482}{34\ 218.75}&quot;&gt;&lt;mo&gt;×&lt;/mo&gt;&lt;mfrac&gt;&lt;mrow&gt;&lt;mn&gt;75&lt;/mn&gt;&lt;mtext&gt;&lt;/mtext&gt;&lt;mn&gt;482&lt;/mn&gt;&lt;/mrow&gt;&lt;mrow&gt;&lt;mn&gt;34&lt;/mn&gt;&lt;mtext&gt;&lt;/mtext&gt;&lt;mn&gt;218.75&lt;/mn&gt;&lt;/mrow&gt;&lt;/mfrac&gt;&lt;/math&gt;" id="1171" name="Google Shape;1171;p107" title="times the fraction with numerator 75 482 and denominator 34 218.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90825" y="4080288"/>
            <a:ext cx="976375" cy="421625"/>
          </a:xfrm>
          <a:prstGeom prst="rect">
            <a:avLst/>
          </a:prstGeom>
          <a:noFill/>
          <a:ln>
            <a:noFill/>
          </a:ln>
        </p:spPr>
      </p:pic>
      <p:sp>
        <p:nvSpPr>
          <p:cNvPr id="1172" name="Google Shape;1172;p107"/>
          <p:cNvSpPr txBox="1"/>
          <p:nvPr>
            <p:ph idx="1" type="body"/>
          </p:nvPr>
        </p:nvSpPr>
        <p:spPr>
          <a:xfrm>
            <a:off x="4548600" y="4371525"/>
            <a:ext cx="1225800" cy="22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≈220.6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73" name="Google Shape;1173;p107"/>
          <p:cNvSpPr txBox="1"/>
          <p:nvPr>
            <p:ph idx="1" type="body"/>
          </p:nvPr>
        </p:nvSpPr>
        <p:spPr>
          <a:xfrm>
            <a:off x="333375" y="3896000"/>
            <a:ext cx="2476200" cy="790200"/>
          </a:xfrm>
          <a:prstGeom prst="rect">
            <a:avLst/>
          </a:prstGeom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080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Faa'iidada boqolleyda waa ≈120 %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7" name="Shape 1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78" name="Google Shape;1178;p108"/>
          <p:cNvGraphicFramePr/>
          <p:nvPr/>
        </p:nvGraphicFramePr>
        <p:xfrm>
          <a:off x="1477535" y="2555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{DF5F091C-C0ED-46E4-BC72-A24479500CE3}</a:tableStyleId>
              </a:tblPr>
              <a:tblGrid>
                <a:gridCol w="661175"/>
                <a:gridCol w="10302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%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12 500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21 750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179" name="Google Shape;1179;p108"/>
          <p:cNvSpPr txBox="1"/>
          <p:nvPr>
            <p:ph idx="1" type="subTitle"/>
          </p:nvPr>
        </p:nvSpPr>
        <p:spPr>
          <a:xfrm>
            <a:off x="337825" y="1735975"/>
            <a:ext cx="3982200" cy="68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Xisaabi faa'iidada boqolleyda ee digaagada.</a:t>
            </a:r>
            <a:endParaRPr/>
          </a:p>
        </p:txBody>
      </p:sp>
      <p:sp>
        <p:nvSpPr>
          <p:cNvPr id="1180" name="Google Shape;1180;p10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Kharashyada iyo boqolleyda</a:t>
            </a:r>
            <a:endParaRPr/>
          </a:p>
        </p:txBody>
      </p:sp>
      <p:graphicFrame>
        <p:nvGraphicFramePr>
          <p:cNvPr id="1181" name="Google Shape;1181;p108"/>
          <p:cNvGraphicFramePr/>
          <p:nvPr/>
        </p:nvGraphicFramePr>
        <p:xfrm>
          <a:off x="1166950" y="69867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{DF5F091C-C0ED-46E4-BC72-A24479500CE3}</a:tableStyleId>
              </a:tblPr>
              <a:tblGrid>
                <a:gridCol w="1395425"/>
                <a:gridCol w="2828575"/>
                <a:gridCol w="2586100"/>
              </a:tblGrid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Xayawaan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Wadarta kharashka daryeelka sannadkii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Wadarta dakhliga sannadkii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Digaag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£12 500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£21 750</a:t>
                      </a:r>
                      <a:endParaRPr sz="16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Ido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£11 875 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£13 005</a:t>
                      </a:r>
                      <a:endParaRPr sz="16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182" name="Google Shape;1182;p108"/>
          <p:cNvSpPr/>
          <p:nvPr/>
        </p:nvSpPr>
        <p:spPr>
          <a:xfrm rot="5400000">
            <a:off x="2985175" y="3111200"/>
            <a:ext cx="451200" cy="378600"/>
          </a:xfrm>
          <a:prstGeom prst="arc">
            <a:avLst>
              <a:gd fmla="val 10729459" name="adj1"/>
              <a:gd fmla="val 21296751" name="adj2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183" name="Google Shape;1183;p108"/>
          <p:cNvSpPr txBox="1"/>
          <p:nvPr>
            <p:ph idx="4294967295" type="body"/>
          </p:nvPr>
        </p:nvSpPr>
        <p:spPr>
          <a:xfrm>
            <a:off x="1477525" y="3380925"/>
            <a:ext cx="661200" cy="22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174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descr="&lt;math xmlns=&quot;http://www.w3.org/1998/Math/MathML&quot; display=&quot;block&quot; data-is-equatio=&quot;1&quot; data-latex=&quot;\times\frac{21\ 750}{12\ 500}&quot;&gt;&lt;mo&gt;×&lt;/mo&gt;&lt;mfrac&gt;&lt;mrow&gt;&lt;mn&gt;21&lt;/mn&gt;&lt;mtext&gt;&lt;/mtext&gt;&lt;mn&gt;750&lt;/mn&gt;&lt;/mrow&gt;&lt;mrow&gt;&lt;mn&gt;12&lt;/mn&gt;&lt;mtext&gt;&lt;/mtext&gt;&lt;mn&gt;500&lt;/mn&gt;&lt;/mrow&gt;&lt;/mfrac&gt;&lt;/math&gt;" id="1184" name="Google Shape;1184;p108" title="times the fraction with numerator 21 750 and denominator 12 5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49460" y="3074900"/>
            <a:ext cx="773481" cy="451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85" name="Google Shape;1185;p108"/>
          <p:cNvGrpSpPr/>
          <p:nvPr/>
        </p:nvGrpSpPr>
        <p:grpSpPr>
          <a:xfrm>
            <a:off x="465010" y="3095925"/>
            <a:ext cx="1108800" cy="451200"/>
            <a:chOff x="465010" y="3095925"/>
            <a:chExt cx="1108800" cy="451200"/>
          </a:xfrm>
        </p:grpSpPr>
        <p:sp>
          <p:nvSpPr>
            <p:cNvPr id="1186" name="Google Shape;1186;p108"/>
            <p:cNvSpPr/>
            <p:nvPr/>
          </p:nvSpPr>
          <p:spPr>
            <a:xfrm flipH="1" rot="-5400000">
              <a:off x="1198960" y="3172275"/>
              <a:ext cx="451200" cy="298500"/>
            </a:xfrm>
            <a:prstGeom prst="arc">
              <a:avLst>
                <a:gd fmla="val 10729459" name="adj1"/>
                <a:gd fmla="val 21196396" name="adj2"/>
              </a:avLst>
            </a:prstGeom>
            <a:noFill/>
            <a:ln cap="flat" cmpd="sng" w="28575">
              <a:solidFill>
                <a:srgbClr val="0B5FA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descr="&lt;math xmlns=&quot;http://www.w3.org/1998/Math/MathML&quot; display=&quot;block&quot; data-is-equatio=&quot;1&quot; data-latex=&quot;\times\frac{21\ 750}{12\ 500}&quot;&gt;&lt;mo&gt;×&lt;/mo&gt;&lt;mfrac&gt;&lt;mrow&gt;&lt;mn&gt;21&lt;/mn&gt;&lt;mtext&gt;&lt;/mtext&gt;&lt;mn&gt;750&lt;/mn&gt;&lt;/mrow&gt;&lt;mrow&gt;&lt;mn&gt;12&lt;/mn&gt;&lt;mtext&gt;&lt;/mtext&gt;&lt;mn&gt;500&lt;/mn&gt;&lt;/mrow&gt;&lt;/mfrac&gt;&lt;/math&gt;" id="1187" name="Google Shape;1187;p108" title="times the fraction with numerator 21 750 and denominator 12 50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65010" y="3095925"/>
              <a:ext cx="773481" cy="451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88" name="Google Shape;1188;p108"/>
          <p:cNvSpPr txBox="1"/>
          <p:nvPr>
            <p:ph idx="4294967295" type="body"/>
          </p:nvPr>
        </p:nvSpPr>
        <p:spPr>
          <a:xfrm>
            <a:off x="598275" y="3896000"/>
            <a:ext cx="3721800" cy="486600"/>
          </a:xfrm>
          <a:prstGeom prst="rect">
            <a:avLst/>
          </a:prstGeom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080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Faa'iidada boqolleyda waa 74 %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2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93" name="Google Shape;1193;p109"/>
          <p:cNvGraphicFramePr/>
          <p:nvPr/>
        </p:nvGraphicFramePr>
        <p:xfrm>
          <a:off x="5820935" y="2555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{DF5F091C-C0ED-46E4-BC72-A24479500CE3}</a:tableStyleId>
              </a:tblPr>
              <a:tblGrid>
                <a:gridCol w="661175"/>
                <a:gridCol w="10302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Kalam"/>
                          <a:ea typeface="Kalam"/>
                          <a:cs typeface="Kalam"/>
                          <a:sym typeface="Kalam"/>
                        </a:rPr>
                        <a:t>%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18000" marL="18000" anchor="ctr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Kalam"/>
                          <a:ea typeface="Kalam"/>
                          <a:cs typeface="Kalam"/>
                          <a:sym typeface="Kalam"/>
                        </a:rPr>
                        <a:t>£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18000" marL="18000" anchor="ctr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100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18000" marL="18000" anchor="ctr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11 875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18000" marL="18000" anchor="ctr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18000" marL="18000" anchor="ctr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13</a:t>
                      </a: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 005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18000" marL="18000" anchor="ctr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194" name="Google Shape;1194;p109"/>
          <p:cNvSpPr txBox="1"/>
          <p:nvPr>
            <p:ph idx="1" type="subTitle"/>
          </p:nvPr>
        </p:nvSpPr>
        <p:spPr>
          <a:xfrm>
            <a:off x="337825" y="1735975"/>
            <a:ext cx="3982200" cy="68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Xisaabi faa'iidada boqolleyda ee digaagada.</a:t>
            </a:r>
            <a:endParaRPr/>
          </a:p>
        </p:txBody>
      </p:sp>
      <p:sp>
        <p:nvSpPr>
          <p:cNvPr id="1195" name="Google Shape;1195;p10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Kharashyada iyo boqolleyda</a:t>
            </a:r>
            <a:endParaRPr/>
          </a:p>
        </p:txBody>
      </p:sp>
      <p:sp>
        <p:nvSpPr>
          <p:cNvPr id="1196" name="Google Shape;1196;p109"/>
          <p:cNvSpPr txBox="1"/>
          <p:nvPr>
            <p:ph idx="2" type="subTitle"/>
          </p:nvPr>
        </p:nvSpPr>
        <p:spPr>
          <a:xfrm>
            <a:off x="4824000" y="1735975"/>
            <a:ext cx="3982200" cy="64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Xisaabi faa'iidada boqolleyda ee idaha.</a:t>
            </a:r>
            <a:endParaRPr/>
          </a:p>
        </p:txBody>
      </p:sp>
      <p:graphicFrame>
        <p:nvGraphicFramePr>
          <p:cNvPr id="1197" name="Google Shape;1197;p109"/>
          <p:cNvGraphicFramePr/>
          <p:nvPr/>
        </p:nvGraphicFramePr>
        <p:xfrm>
          <a:off x="1166950" y="69867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{DF5F091C-C0ED-46E4-BC72-A24479500CE3}</a:tableStyleId>
              </a:tblPr>
              <a:tblGrid>
                <a:gridCol w="1395425"/>
                <a:gridCol w="2828575"/>
                <a:gridCol w="2586100"/>
              </a:tblGrid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Xayawaan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Wadarta kharashka daryeelka sannadkii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Wadarta dakhliga sannadkii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Digaag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£12 500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£21 750</a:t>
                      </a:r>
                      <a:endParaRPr sz="16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Ido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£11 875 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£13 005</a:t>
                      </a:r>
                      <a:endParaRPr sz="16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198" name="Google Shape;1198;p109"/>
          <p:cNvSpPr/>
          <p:nvPr/>
        </p:nvSpPr>
        <p:spPr>
          <a:xfrm rot="5400000">
            <a:off x="7328575" y="3111200"/>
            <a:ext cx="451200" cy="378600"/>
          </a:xfrm>
          <a:prstGeom prst="arc">
            <a:avLst>
              <a:gd fmla="val 10729459" name="adj1"/>
              <a:gd fmla="val 21296751" name="adj2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199" name="Google Shape;1199;p109"/>
          <p:cNvSpPr txBox="1"/>
          <p:nvPr>
            <p:ph idx="4294967295" type="body"/>
          </p:nvPr>
        </p:nvSpPr>
        <p:spPr>
          <a:xfrm>
            <a:off x="5820925" y="3380925"/>
            <a:ext cx="661200" cy="22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≈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109.5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00" name="Google Shape;1200;p109"/>
          <p:cNvSpPr/>
          <p:nvPr/>
        </p:nvSpPr>
        <p:spPr>
          <a:xfrm flipH="1" rot="-5400000">
            <a:off x="5542360" y="3172275"/>
            <a:ext cx="451200" cy="298500"/>
          </a:xfrm>
          <a:prstGeom prst="arc">
            <a:avLst>
              <a:gd fmla="val 10729459" name="adj1"/>
              <a:gd fmla="val 21196396" name="adj2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201" name="Google Shape;1201;p109"/>
          <p:cNvSpPr txBox="1"/>
          <p:nvPr>
            <p:ph idx="4294967295" type="body"/>
          </p:nvPr>
        </p:nvSpPr>
        <p:spPr>
          <a:xfrm>
            <a:off x="4941675" y="3896000"/>
            <a:ext cx="3721800" cy="486600"/>
          </a:xfrm>
          <a:prstGeom prst="rect">
            <a:avLst/>
          </a:prstGeom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080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Percentage profit is </a:t>
            </a:r>
            <a:r>
              <a:rPr lang="en-GB" sz="1800">
                <a:latin typeface="Lexend"/>
              </a:rPr>
              <a:t>≈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9.5 %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graphicFrame>
        <p:nvGraphicFramePr>
          <p:cNvPr id="1202" name="Google Shape;1202;p109"/>
          <p:cNvGraphicFramePr/>
          <p:nvPr/>
        </p:nvGraphicFramePr>
        <p:xfrm>
          <a:off x="1477535" y="2555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{DF5F091C-C0ED-46E4-BC72-A24479500CE3}</a:tableStyleId>
              </a:tblPr>
              <a:tblGrid>
                <a:gridCol w="661175"/>
                <a:gridCol w="10302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%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12 500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21 750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203" name="Google Shape;1203;p109"/>
          <p:cNvSpPr/>
          <p:nvPr/>
        </p:nvSpPr>
        <p:spPr>
          <a:xfrm rot="5400000">
            <a:off x="2985175" y="3111200"/>
            <a:ext cx="451200" cy="378600"/>
          </a:xfrm>
          <a:prstGeom prst="arc">
            <a:avLst>
              <a:gd fmla="val 10729459" name="adj1"/>
              <a:gd fmla="val 21296751" name="adj2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204" name="Google Shape;1204;p109"/>
          <p:cNvSpPr txBox="1"/>
          <p:nvPr>
            <p:ph idx="4294967295" type="body"/>
          </p:nvPr>
        </p:nvSpPr>
        <p:spPr>
          <a:xfrm>
            <a:off x="1477525" y="3380925"/>
            <a:ext cx="661200" cy="22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174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descr="&lt;math xmlns=&quot;http://www.w3.org/1998/Math/MathML&quot; display=&quot;block&quot; data-is-equatio=&quot;1&quot; data-latex=&quot;\times\frac{21\ 750}{12\ 500}&quot;&gt;&lt;mo&gt;×&lt;/mo&gt;&lt;mfrac&gt;&lt;mrow&gt;&lt;mn&gt;21&lt;/mn&gt;&lt;mtext&gt;&lt;/mtext&gt;&lt;mn&gt;750&lt;/mn&gt;&lt;/mrow&gt;&lt;mrow&gt;&lt;mn&gt;12&lt;/mn&gt;&lt;mtext&gt;&lt;/mtext&gt;&lt;mn&gt;500&lt;/mn&gt;&lt;/mrow&gt;&lt;/mfrac&gt;&lt;/math&gt;" id="1205" name="Google Shape;1205;p109" title="times the fraction with numerator 21 750 and denominator 12 5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49460" y="3074900"/>
            <a:ext cx="773481" cy="451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06" name="Google Shape;1206;p109"/>
          <p:cNvGrpSpPr/>
          <p:nvPr/>
        </p:nvGrpSpPr>
        <p:grpSpPr>
          <a:xfrm>
            <a:off x="465010" y="3095925"/>
            <a:ext cx="1108800" cy="451200"/>
            <a:chOff x="465010" y="3095925"/>
            <a:chExt cx="1108800" cy="451200"/>
          </a:xfrm>
        </p:grpSpPr>
        <p:sp>
          <p:nvSpPr>
            <p:cNvPr id="1207" name="Google Shape;1207;p109"/>
            <p:cNvSpPr/>
            <p:nvPr/>
          </p:nvSpPr>
          <p:spPr>
            <a:xfrm flipH="1" rot="-5400000">
              <a:off x="1198960" y="3172275"/>
              <a:ext cx="451200" cy="298500"/>
            </a:xfrm>
            <a:prstGeom prst="arc">
              <a:avLst>
                <a:gd fmla="val 10729459" name="adj1"/>
                <a:gd fmla="val 21196396" name="adj2"/>
              </a:avLst>
            </a:prstGeom>
            <a:noFill/>
            <a:ln cap="flat" cmpd="sng" w="28575">
              <a:solidFill>
                <a:srgbClr val="0B5FA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descr="&lt;math xmlns=&quot;http://www.w3.org/1998/Math/MathML&quot; display=&quot;block&quot; data-is-equatio=&quot;1&quot; data-latex=&quot;\times\frac{21\ 750}{12\ 500}&quot;&gt;&lt;mo&gt;×&lt;/mo&gt;&lt;mfrac&gt;&lt;mrow&gt;&lt;mn&gt;21&lt;/mn&gt;&lt;mtext&gt;&lt;/mtext&gt;&lt;mn&gt;750&lt;/mn&gt;&lt;/mrow&gt;&lt;mrow&gt;&lt;mn&gt;12&lt;/mn&gt;&lt;mtext&gt;&lt;/mtext&gt;&lt;mn&gt;500&lt;/mn&gt;&lt;/mrow&gt;&lt;/mfrac&gt;&lt;/math&gt;" id="1208" name="Google Shape;1208;p109" title="times the fraction with numerator 21 750 and denominator 12 50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65010" y="3095925"/>
              <a:ext cx="773481" cy="451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09" name="Google Shape;1209;p109"/>
          <p:cNvSpPr txBox="1"/>
          <p:nvPr>
            <p:ph idx="4294967295" type="body"/>
          </p:nvPr>
        </p:nvSpPr>
        <p:spPr>
          <a:xfrm>
            <a:off x="598275" y="3896000"/>
            <a:ext cx="3721800" cy="486600"/>
          </a:xfrm>
          <a:prstGeom prst="rect">
            <a:avLst/>
          </a:prstGeom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080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Percentage profit is 74 %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descr="&lt;math xmlns=&quot;http://www.w3.org/1998/Math/MathML&quot; display=&quot;block&quot; data-is-equatio=&quot;1&quot; data-latex=&quot;\times\frac{13\ 005}{11\ 875}&quot;&gt;&lt;mo&gt;×&lt;/mo&gt;&lt;mfrac&gt;&lt;mrow&gt;&lt;mn&gt;13&lt;/mn&gt;&lt;mtext&gt;&lt;/mtext&gt;&lt;mn&gt;005&lt;/mn&gt;&lt;/mrow&gt;&lt;mrow&gt;&lt;mn&gt;11&lt;/mn&gt;&lt;mtext&gt;&lt;/mtext&gt;&lt;mn&gt;875&lt;/mn&gt;&lt;/mrow&gt;&lt;/mfrac&gt;&lt;/math&gt;" id="1210" name="Google Shape;1210;p109" title="times the fraction with numerator 13 005 and denominator 11 8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93092" y="3075600"/>
            <a:ext cx="773500" cy="44978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times\frac{13\ 005}{11\ 875}&quot;&gt;&lt;mo&gt;×&lt;/mo&gt;&lt;mfrac&gt;&lt;mrow&gt;&lt;mn&gt;13&lt;/mn&gt;&lt;mtext&gt;&lt;/mtext&gt;&lt;mn&gt;005&lt;/mn&gt;&lt;/mrow&gt;&lt;mrow&gt;&lt;mn&gt;11&lt;/mn&gt;&lt;mtext&gt;&lt;/mtext&gt;&lt;mn&gt;875&lt;/mn&gt;&lt;/mrow&gt;&lt;/mfrac&gt;&lt;/math&gt;" id="1211" name="Google Shape;1211;p109" title="times the fraction with numerator 13 005 and denominator 11 8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79689" y="3075600"/>
            <a:ext cx="773500" cy="4497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5" name="Shape 1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6" name="Google Shape;1216;p11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Costs and percentages</a:t>
            </a:r>
            <a:endParaRPr/>
          </a:p>
        </p:txBody>
      </p:sp>
      <p:graphicFrame>
        <p:nvGraphicFramePr>
          <p:cNvPr id="1217" name="Google Shape;1217;p110"/>
          <p:cNvGraphicFramePr/>
          <p:nvPr/>
        </p:nvGraphicFramePr>
        <p:xfrm>
          <a:off x="407375" y="65130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{DF5F091C-C0ED-46E4-BC72-A24479500CE3}</a:tableStyleId>
              </a:tblPr>
              <a:tblGrid>
                <a:gridCol w="1676100"/>
                <a:gridCol w="3598300"/>
              </a:tblGrid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Animal 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Percentage Profit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Dairy cows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120 %</a:t>
                      </a:r>
                      <a:endParaRPr baseline="30000"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Chickens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74 %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Sheep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9.5 %</a:t>
                      </a:r>
                      <a:r>
                        <a:rPr lang="en-GB" sz="2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218" name="Google Shape;1218;p110"/>
          <p:cNvSpPr txBox="1"/>
          <p:nvPr>
            <p:ph idx="1" type="body"/>
          </p:nvPr>
        </p:nvSpPr>
        <p:spPr>
          <a:xfrm>
            <a:off x="324000" y="1941850"/>
            <a:ext cx="8496000" cy="41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Xayawaanka kale, kee baa faa'iidada ugu badan?</a:t>
            </a:r>
            <a:endParaRPr sz="1800"/>
          </a:p>
        </p:txBody>
      </p:sp>
      <p:sp>
        <p:nvSpPr>
          <p:cNvPr id="1219" name="Google Shape;1219;p110"/>
          <p:cNvSpPr txBox="1"/>
          <p:nvPr>
            <p:ph idx="1" type="body"/>
          </p:nvPr>
        </p:nvSpPr>
        <p:spPr>
          <a:xfrm>
            <a:off x="324000" y="2246650"/>
            <a:ext cx="8496000" cy="41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Lo'du waxay leedahay faa'iido badan.</a:t>
            </a:r>
            <a:endParaRPr sz="18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Waa maxay kharashyada aan la tixgelin?</a:t>
            </a:r>
            <a:endParaRPr sz="180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Kharashka iibsashada xayawaanka laguma darin.</a:t>
            </a:r>
            <a:endParaRPr sz="18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Also things like: processing and packaging; wages.</a:t>
            </a:r>
            <a:endParaRPr sz="18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Kharashyada iyo qiimaha iibku waxay is beddelaan si joogto ah, taas oo sidoo kale ka dhigaysa mid aad u adag in la hubiyo in xayawaanku faa'iido yeeshaan.</a:t>
            </a:r>
            <a:endParaRPr sz="18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Waxaan u malaynayaa inaad ogolaan doonto in shaqaale beeralay ah oo la shaqeeya xayawaanku uu isticmaalo xisaab badan!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3" name="Shape 1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" name="Google Shape;1224;p11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Costs and percentages</a:t>
            </a:r>
            <a:endParaRPr/>
          </a:p>
        </p:txBody>
      </p:sp>
      <p:sp>
        <p:nvSpPr>
          <p:cNvPr id="1225" name="Google Shape;1225;p111"/>
          <p:cNvSpPr txBox="1"/>
          <p:nvPr>
            <p:ph idx="1" type="body"/>
          </p:nvPr>
        </p:nvSpPr>
        <p:spPr>
          <a:xfrm>
            <a:off x="324000" y="6069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1) Beeralay ayaa go'aansaday inuu siiyo lo'da boos dheeri ah.</a:t>
            </a:r>
            <a:r>
              <a:rPr lang="en-GB" sz="18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Kharashka daryeelka lo'da maalintii waa £4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Waxay siin doonaan lo' kasta 12 m2.</a:t>
            </a:r>
            <a:r>
              <a:rPr baseline="30000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U qaad in lo' kastaa soo saarto 20 litir oo caano ah maalintii.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Qiimaha iibka litirkiiba waa 38 p.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Calculate the following: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a) Tirada lo'da uu barnigu dejin karo.</a:t>
            </a:r>
            <a:r>
              <a:rPr lang="en-GB" sz="18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b) Qiimaha daryeelka lo'da sannadkii.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c) Dakhliga ka yimaada soosaarka caanaha.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d) Boqolleyda faa'iidada (percentage profit).</a:t>
            </a:r>
            <a:endParaRPr sz="1800"/>
          </a:p>
        </p:txBody>
      </p:sp>
      <p:sp>
        <p:nvSpPr>
          <p:cNvPr id="1226" name="Google Shape;1226;p111"/>
          <p:cNvSpPr/>
          <p:nvPr/>
        </p:nvSpPr>
        <p:spPr>
          <a:xfrm>
            <a:off x="6261950" y="1163075"/>
            <a:ext cx="1652400" cy="9516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27" name="Google Shape;1227;p111"/>
          <p:cNvCxnSpPr/>
          <p:nvPr/>
        </p:nvCxnSpPr>
        <p:spPr>
          <a:xfrm>
            <a:off x="8038500" y="1157425"/>
            <a:ext cx="0" cy="987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stealth"/>
            <a:tailEnd len="med" w="med" type="triangle"/>
          </a:ln>
        </p:spPr>
      </p:cxnSp>
      <p:cxnSp>
        <p:nvCxnSpPr>
          <p:cNvPr id="1228" name="Google Shape;1228;p111"/>
          <p:cNvCxnSpPr/>
          <p:nvPr/>
        </p:nvCxnSpPr>
        <p:spPr>
          <a:xfrm>
            <a:off x="6241894" y="2220625"/>
            <a:ext cx="16896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stealth"/>
            <a:tailEnd len="med" w="med" type="triangle"/>
          </a:ln>
        </p:spPr>
      </p:cxnSp>
      <p:sp>
        <p:nvSpPr>
          <p:cNvPr id="1229" name="Google Shape;1229;p111"/>
          <p:cNvSpPr txBox="1"/>
          <p:nvPr/>
        </p:nvSpPr>
        <p:spPr>
          <a:xfrm>
            <a:off x="8134451" y="1517526"/>
            <a:ext cx="693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20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0" name="Google Shape;1230;p111"/>
          <p:cNvSpPr txBox="1"/>
          <p:nvPr/>
        </p:nvSpPr>
        <p:spPr>
          <a:xfrm>
            <a:off x="6791050" y="2220245"/>
            <a:ext cx="693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75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4" name="Shape 1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5" name="Google Shape;1235;p11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Kharashyada iyo boqolleyda</a:t>
            </a:r>
            <a:endParaRPr/>
          </a:p>
        </p:txBody>
      </p:sp>
      <p:sp>
        <p:nvSpPr>
          <p:cNvPr id="1236" name="Google Shape;1236;p11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2) Beeraley ayaa go'aansaday inuu doonayo inuu keydo digaag.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Waxay siinayaan digaag kasta aag 15 m2 ah</a:t>
            </a:r>
            <a:r>
              <a:rPr baseline="30000" lang="en-GB" sz="1400">
                <a:latin typeface="Lexend"/>
              </a:rP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Qiimaha daryeelka digaagga sannadkii waa £50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Digaag kastaa wuxuu soo saaraa celcelis ahaan 0.8 ukun maalintii.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Waxay go'aansadeen inay iibiyaan ukunta laftooda, iyagoo iibinaya 1 darsin (dozen) £3.20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Xisaabi kuwan soo socda: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a) Boqolleyda faa'iidada (percentage profit).</a:t>
            </a:r>
            <a:r>
              <a:rPr lang="en-GB" sz="1400">
                <a:latin typeface="Lexend"/>
              </a:rP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b) Beeraleygu wuxuu rabaa inuu sameeyo 60% faa'iido. Intee ayay u baahan yihiin inay ku dalacaan darsin ukun?</a:t>
            </a:r>
            <a:endParaRPr sz="1800"/>
          </a:p>
        </p:txBody>
      </p:sp>
      <p:sp>
        <p:nvSpPr>
          <p:cNvPr id="1237" name="Google Shape;1237;p112"/>
          <p:cNvSpPr/>
          <p:nvPr/>
        </p:nvSpPr>
        <p:spPr>
          <a:xfrm>
            <a:off x="6372903" y="939366"/>
            <a:ext cx="1652400" cy="9516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38" name="Google Shape;1238;p112"/>
          <p:cNvCxnSpPr/>
          <p:nvPr/>
        </p:nvCxnSpPr>
        <p:spPr>
          <a:xfrm>
            <a:off x="8149453" y="933716"/>
            <a:ext cx="0" cy="987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stealth"/>
            <a:tailEnd len="med" w="med" type="triangle"/>
          </a:ln>
        </p:spPr>
      </p:cxnSp>
      <p:cxnSp>
        <p:nvCxnSpPr>
          <p:cNvPr id="1239" name="Google Shape;1239;p112"/>
          <p:cNvCxnSpPr/>
          <p:nvPr/>
        </p:nvCxnSpPr>
        <p:spPr>
          <a:xfrm>
            <a:off x="6352848" y="853916"/>
            <a:ext cx="16896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stealth"/>
            <a:tailEnd len="med" w="med" type="triangle"/>
          </a:ln>
        </p:spPr>
      </p:cxnSp>
      <p:sp>
        <p:nvSpPr>
          <p:cNvPr id="1240" name="Google Shape;1240;p112"/>
          <p:cNvSpPr txBox="1"/>
          <p:nvPr/>
        </p:nvSpPr>
        <p:spPr>
          <a:xfrm>
            <a:off x="8245404" y="1293817"/>
            <a:ext cx="693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20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1" name="Google Shape;1241;p112"/>
          <p:cNvSpPr txBox="1"/>
          <p:nvPr/>
        </p:nvSpPr>
        <p:spPr>
          <a:xfrm>
            <a:off x="6902003" y="624937"/>
            <a:ext cx="693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75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5" name="Shape 1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6" name="Google Shape;1246;p113"/>
          <p:cNvSpPr txBox="1"/>
          <p:nvPr>
            <p:ph idx="1" type="body"/>
          </p:nvPr>
        </p:nvSpPr>
        <p:spPr>
          <a:xfrm>
            <a:off x="324000" y="6069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1) Beeraley ayaa go'aansaday inuu doonayo inuu siiyo lo'da boos dheeri ah.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Qiimaha daryeelka lo'da maalintii waa £4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Waxay siinayaan lo' kasta 12 m2.</a:t>
            </a:r>
            <a:r>
              <a:rPr baseline="30000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U qaad in lo' kastaa soo saaro 20 litir oo caano ah maalintii.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Qiimaha iibka litirkiiba waa 38 p.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Xisaabi kuwan soo socda:</a:t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a) Tirada lo'da uu barnigu dejin karo.</a:t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Bedka barniga = 1500 m2</a:t>
            </a:r>
            <a:r>
              <a:rPr baseline="30000"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Tirada lo'da = 1500 ÷ 12 = 125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47" name="Google Shape;1247;p11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Kharashaadka iyo boqolleyda</a:t>
            </a:r>
            <a:endParaRPr/>
          </a:p>
        </p:txBody>
      </p:sp>
      <p:sp>
        <p:nvSpPr>
          <p:cNvPr id="1248" name="Google Shape;1248;p113"/>
          <p:cNvSpPr/>
          <p:nvPr/>
        </p:nvSpPr>
        <p:spPr>
          <a:xfrm>
            <a:off x="6261950" y="1163075"/>
            <a:ext cx="1652400" cy="9516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49" name="Google Shape;1249;p113"/>
          <p:cNvCxnSpPr/>
          <p:nvPr/>
        </p:nvCxnSpPr>
        <p:spPr>
          <a:xfrm>
            <a:off x="8038500" y="1157425"/>
            <a:ext cx="0" cy="987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stealth"/>
            <a:tailEnd len="med" w="med" type="triangle"/>
          </a:ln>
        </p:spPr>
      </p:cxnSp>
      <p:cxnSp>
        <p:nvCxnSpPr>
          <p:cNvPr id="1250" name="Google Shape;1250;p113"/>
          <p:cNvCxnSpPr/>
          <p:nvPr/>
        </p:nvCxnSpPr>
        <p:spPr>
          <a:xfrm>
            <a:off x="6241894" y="2220625"/>
            <a:ext cx="16896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stealth"/>
            <a:tailEnd len="med" w="med" type="triangle"/>
          </a:ln>
        </p:spPr>
      </p:cxnSp>
      <p:sp>
        <p:nvSpPr>
          <p:cNvPr id="1251" name="Google Shape;1251;p113"/>
          <p:cNvSpPr txBox="1"/>
          <p:nvPr/>
        </p:nvSpPr>
        <p:spPr>
          <a:xfrm>
            <a:off x="8134451" y="1517526"/>
            <a:ext cx="693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20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2" name="Google Shape;1252;p113"/>
          <p:cNvSpPr txBox="1"/>
          <p:nvPr/>
        </p:nvSpPr>
        <p:spPr>
          <a:xfrm>
            <a:off x="6791050" y="2220245"/>
            <a:ext cx="693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75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6" name="Shape 1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7" name="Google Shape;1257;p11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Kharashaadka iyo boqolleyda</a:t>
            </a:r>
            <a:endParaRPr/>
          </a:p>
        </p:txBody>
      </p:sp>
      <p:sp>
        <p:nvSpPr>
          <p:cNvPr id="1258" name="Google Shape;1258;p114"/>
          <p:cNvSpPr txBox="1"/>
          <p:nvPr>
            <p:ph idx="1" type="body"/>
          </p:nvPr>
        </p:nvSpPr>
        <p:spPr>
          <a:xfrm>
            <a:off x="324000" y="6069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1) Beeraley ayaa go'aansaday inuu siiyo lo'da meel badan.</a:t>
            </a:r>
            <a:r>
              <a:rPr lang="en-GB" sz="18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Kharashka daryeelka lo'da maalintii waa £4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Waxay siinayaan lo' kasta 12 m2.</a:t>
            </a:r>
            <a:r>
              <a:rPr baseline="30000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U qaad in lo' kasta ay soo saarto 20 litir oo caano ah maalintii.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Qiimaha iibka litirkiiba waa 38 p.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Xisaabi kuwan soo socda: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b) Kharashka daryeelka lo'da sanadkii.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Kharashka daryeelka = 125 × 4 × 365 = £182 500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59" name="Google Shape;1259;p114"/>
          <p:cNvSpPr/>
          <p:nvPr/>
        </p:nvSpPr>
        <p:spPr>
          <a:xfrm>
            <a:off x="6261950" y="1163075"/>
            <a:ext cx="1652400" cy="9516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60" name="Google Shape;1260;p114"/>
          <p:cNvCxnSpPr/>
          <p:nvPr/>
        </p:nvCxnSpPr>
        <p:spPr>
          <a:xfrm>
            <a:off x="8038500" y="1157425"/>
            <a:ext cx="0" cy="987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stealth"/>
            <a:tailEnd len="med" w="med" type="triangle"/>
          </a:ln>
        </p:spPr>
      </p:cxnSp>
      <p:cxnSp>
        <p:nvCxnSpPr>
          <p:cNvPr id="1261" name="Google Shape;1261;p114"/>
          <p:cNvCxnSpPr/>
          <p:nvPr/>
        </p:nvCxnSpPr>
        <p:spPr>
          <a:xfrm>
            <a:off x="6241894" y="2220625"/>
            <a:ext cx="16896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stealth"/>
            <a:tailEnd len="med" w="med" type="triangle"/>
          </a:ln>
        </p:spPr>
      </p:cxnSp>
      <p:sp>
        <p:nvSpPr>
          <p:cNvPr id="1262" name="Google Shape;1262;p114"/>
          <p:cNvSpPr txBox="1"/>
          <p:nvPr/>
        </p:nvSpPr>
        <p:spPr>
          <a:xfrm>
            <a:off x="8134451" y="1517526"/>
            <a:ext cx="693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20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3" name="Google Shape;1263;p114"/>
          <p:cNvSpPr txBox="1"/>
          <p:nvPr/>
        </p:nvSpPr>
        <p:spPr>
          <a:xfrm>
            <a:off x="6791050" y="2220245"/>
            <a:ext cx="693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75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7" name="Shape 1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8" name="Google Shape;1268;p11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Kharashaadka iyo boqolleyda</a:t>
            </a:r>
            <a:endParaRPr/>
          </a:p>
        </p:txBody>
      </p:sp>
      <p:sp>
        <p:nvSpPr>
          <p:cNvPr id="1269" name="Google Shape;1269;p115"/>
          <p:cNvSpPr txBox="1"/>
          <p:nvPr>
            <p:ph idx="1" type="body"/>
          </p:nvPr>
        </p:nvSpPr>
        <p:spPr>
          <a:xfrm>
            <a:off x="324000" y="6069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1) Beeraley ayaa go'aansaday inuu siiyo lo'da meel badan.</a:t>
            </a:r>
            <a:r>
              <a:rPr lang="en-GB" sz="18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Kharashka daryeelka lo'da maalintii waa £4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Waxay siinayaan lo' kasta 12 m2.</a:t>
            </a:r>
            <a:r>
              <a:rPr baseline="30000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U qaad in lo' kasta ay soo saarto 20 litir oo caano ah maalintii.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Qiimaha iibka litirkiiba waa 38 p.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Xisaabi kuwan soo socda: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c) Dakhliga ka yimaada soosaarka caanaha.</a:t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Litirka caanaha = 125 × 20 × 365 = 912 500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Dakhliga = 912 500 × 0.38 = £346 750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70" name="Google Shape;1270;p115"/>
          <p:cNvSpPr/>
          <p:nvPr/>
        </p:nvSpPr>
        <p:spPr>
          <a:xfrm>
            <a:off x="6261950" y="1163075"/>
            <a:ext cx="1652400" cy="9516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71" name="Google Shape;1271;p115"/>
          <p:cNvCxnSpPr/>
          <p:nvPr/>
        </p:nvCxnSpPr>
        <p:spPr>
          <a:xfrm>
            <a:off x="8038500" y="1157425"/>
            <a:ext cx="0" cy="987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stealth"/>
            <a:tailEnd len="med" w="med" type="triangle"/>
          </a:ln>
        </p:spPr>
      </p:cxnSp>
      <p:cxnSp>
        <p:nvCxnSpPr>
          <p:cNvPr id="1272" name="Google Shape;1272;p115"/>
          <p:cNvCxnSpPr/>
          <p:nvPr/>
        </p:nvCxnSpPr>
        <p:spPr>
          <a:xfrm>
            <a:off x="6241894" y="2220625"/>
            <a:ext cx="16896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stealth"/>
            <a:tailEnd len="med" w="med" type="triangle"/>
          </a:ln>
        </p:spPr>
      </p:cxnSp>
      <p:sp>
        <p:nvSpPr>
          <p:cNvPr id="1273" name="Google Shape;1273;p115"/>
          <p:cNvSpPr txBox="1"/>
          <p:nvPr/>
        </p:nvSpPr>
        <p:spPr>
          <a:xfrm>
            <a:off x="8134451" y="1517526"/>
            <a:ext cx="693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20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4" name="Google Shape;1274;p115"/>
          <p:cNvSpPr txBox="1"/>
          <p:nvPr/>
        </p:nvSpPr>
        <p:spPr>
          <a:xfrm>
            <a:off x="6791050" y="2220245"/>
            <a:ext cx="693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75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8" name="Shape 1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9" name="Google Shape;1279;p11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Kharashaadka iyo boqolleyda</a:t>
            </a:r>
            <a:endParaRPr/>
          </a:p>
        </p:txBody>
      </p:sp>
      <p:sp>
        <p:nvSpPr>
          <p:cNvPr id="1280" name="Google Shape;1280;p116"/>
          <p:cNvSpPr txBox="1"/>
          <p:nvPr>
            <p:ph idx="1" type="body"/>
          </p:nvPr>
        </p:nvSpPr>
        <p:spPr>
          <a:xfrm>
            <a:off x="324000" y="6069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1) Beeraley ayaa go'aansaday inuu siiyo lo'da meel badan.</a:t>
            </a:r>
            <a:r>
              <a:rPr lang="en-GB" sz="18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Qiimaha daryeelka sac maalintii waa £4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Waxay siinayaan sac kasta 12 m2.</a:t>
            </a:r>
            <a:r>
              <a:rPr baseline="30000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U qaad in sac kastaa soo saaro 20 litir oo caano ah maalintii.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Qiimaha iibka litirkiiba caanuhu waa 38 p.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Xisaabi kuwan soo socda: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d) Boqolleyda faa'iidada (percentage profit).</a:t>
            </a:r>
            <a:endParaRPr sz="1800"/>
          </a:p>
        </p:txBody>
      </p:sp>
      <p:sp>
        <p:nvSpPr>
          <p:cNvPr id="1281" name="Google Shape;1281;p116"/>
          <p:cNvSpPr/>
          <p:nvPr/>
        </p:nvSpPr>
        <p:spPr>
          <a:xfrm>
            <a:off x="6261950" y="1163075"/>
            <a:ext cx="1652400" cy="9516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82" name="Google Shape;1282;p116"/>
          <p:cNvCxnSpPr/>
          <p:nvPr/>
        </p:nvCxnSpPr>
        <p:spPr>
          <a:xfrm>
            <a:off x="8038500" y="1157425"/>
            <a:ext cx="0" cy="987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stealth"/>
            <a:tailEnd len="med" w="med" type="triangle"/>
          </a:ln>
        </p:spPr>
      </p:cxnSp>
      <p:cxnSp>
        <p:nvCxnSpPr>
          <p:cNvPr id="1283" name="Google Shape;1283;p116"/>
          <p:cNvCxnSpPr/>
          <p:nvPr/>
        </p:nvCxnSpPr>
        <p:spPr>
          <a:xfrm>
            <a:off x="6241894" y="2220625"/>
            <a:ext cx="16896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stealth"/>
            <a:tailEnd len="med" w="med" type="triangle"/>
          </a:ln>
        </p:spPr>
      </p:cxnSp>
      <p:sp>
        <p:nvSpPr>
          <p:cNvPr id="1284" name="Google Shape;1284;p116"/>
          <p:cNvSpPr txBox="1"/>
          <p:nvPr/>
        </p:nvSpPr>
        <p:spPr>
          <a:xfrm>
            <a:off x="8134451" y="1517526"/>
            <a:ext cx="693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20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5" name="Google Shape;1285;p116"/>
          <p:cNvSpPr txBox="1"/>
          <p:nvPr/>
        </p:nvSpPr>
        <p:spPr>
          <a:xfrm>
            <a:off x="6791050" y="2220245"/>
            <a:ext cx="693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75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1286" name="Google Shape;1286;p116"/>
          <p:cNvGraphicFramePr/>
          <p:nvPr/>
        </p:nvGraphicFramePr>
        <p:xfrm>
          <a:off x="1553735" y="3621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{DF5F091C-C0ED-46E4-BC72-A24479500CE3}</a:tableStyleId>
              </a:tblPr>
              <a:tblGrid>
                <a:gridCol w="1152225"/>
                <a:gridCol w="17953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Kalam"/>
                          <a:ea typeface="Kalam"/>
                          <a:cs typeface="Kalam"/>
                          <a:sym typeface="Kalam"/>
                        </a:rPr>
                        <a:t>%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18000" marL="18000" anchor="ctr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Kalam"/>
                          <a:ea typeface="Kalam"/>
                          <a:cs typeface="Kalam"/>
                          <a:sym typeface="Kalam"/>
                        </a:rPr>
                        <a:t>£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18000" marL="18000" anchor="ctr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Kalam"/>
                          <a:ea typeface="Kalam"/>
                          <a:cs typeface="Kalam"/>
                          <a:sym typeface="Kalam"/>
                        </a:rPr>
                        <a:t>100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18000" marL="18000" anchor="ctr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182 500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18000" marL="18000" anchor="ctr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18000" marL="18000" anchor="ctr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Kalam"/>
                          <a:ea typeface="Kalam"/>
                          <a:cs typeface="Kalam"/>
                          <a:sym typeface="Kalam"/>
                        </a:rPr>
                        <a:t>346 750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18000" marL="18000" anchor="ctr">
                    <a:lnL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287" name="Google Shape;1287;p116"/>
          <p:cNvSpPr/>
          <p:nvPr/>
        </p:nvSpPr>
        <p:spPr>
          <a:xfrm rot="5400000">
            <a:off x="4356775" y="4178000"/>
            <a:ext cx="451200" cy="378600"/>
          </a:xfrm>
          <a:prstGeom prst="arc">
            <a:avLst>
              <a:gd fmla="val 10729459" name="adj1"/>
              <a:gd fmla="val 21296751" name="adj2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288" name="Google Shape;1288;p116"/>
          <p:cNvSpPr txBox="1"/>
          <p:nvPr>
            <p:ph idx="4294967295" type="body"/>
          </p:nvPr>
        </p:nvSpPr>
        <p:spPr>
          <a:xfrm>
            <a:off x="1553725" y="4447725"/>
            <a:ext cx="1152300" cy="22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190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89" name="Google Shape;1289;p116"/>
          <p:cNvSpPr/>
          <p:nvPr/>
        </p:nvSpPr>
        <p:spPr>
          <a:xfrm flipH="1" rot="-5400000">
            <a:off x="1275160" y="4239075"/>
            <a:ext cx="451200" cy="298500"/>
          </a:xfrm>
          <a:prstGeom prst="arc">
            <a:avLst>
              <a:gd fmla="val 10729459" name="adj1"/>
              <a:gd fmla="val 21196396" name="adj2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290" name="Google Shape;1290;p116"/>
          <p:cNvSpPr txBox="1"/>
          <p:nvPr/>
        </p:nvSpPr>
        <p:spPr>
          <a:xfrm>
            <a:off x="4818775" y="4209250"/>
            <a:ext cx="616200" cy="22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× 1.9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91" name="Google Shape;1291;p116"/>
          <p:cNvSpPr txBox="1"/>
          <p:nvPr/>
        </p:nvSpPr>
        <p:spPr>
          <a:xfrm>
            <a:off x="694975" y="4209250"/>
            <a:ext cx="616200" cy="22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× 1.9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92" name="Google Shape;1292;p116"/>
          <p:cNvSpPr txBox="1"/>
          <p:nvPr/>
        </p:nvSpPr>
        <p:spPr>
          <a:xfrm>
            <a:off x="5504075" y="4412125"/>
            <a:ext cx="2699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90% faa'iido ayaa la sameeyay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6" name="Shape 1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7" name="Google Shape;1297;p11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Kharashyada iyo boqolleyda</a:t>
            </a:r>
            <a:endParaRPr/>
          </a:p>
        </p:txBody>
      </p:sp>
      <p:sp>
        <p:nvSpPr>
          <p:cNvPr id="1298" name="Google Shape;1298;p117"/>
          <p:cNvSpPr txBox="1"/>
          <p:nvPr>
            <p:ph idx="1" type="body"/>
          </p:nvPr>
        </p:nvSpPr>
        <p:spPr>
          <a:xfrm>
            <a:off x="324000" y="6831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2) Beeraley ayaa go'aansaday inuu doonayo inuu haysto digaag.</a:t>
            </a:r>
            <a:r>
              <a:rPr lang="en-GB" sz="1400">
                <a:latin typeface="Lexend"/>
              </a:rPr>
              <a:t/>
            </a:r>
            <a:endParaRPr sz="180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Waxay siinayaan digaag kasta aag 15 m2</a:t>
            </a:r>
            <a:r>
              <a:rPr baseline="30000" lang="en-GB" sz="1400">
                <a:latin typeface="Lexend"/>
              </a:rPr>
              <a:t/>
            </a:r>
            <a:endParaRPr sz="180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Qiimaha daryeelka digaagga sannadkii waa £50</a:t>
            </a:r>
            <a:endParaRPr sz="180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Digaag kastaa wuxuu soo saaraa celcelis ahaan 0.8 ukun maalintii.</a:t>
            </a:r>
            <a:endParaRPr sz="180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Waxay go'aansadeen inay iibiyaan ukunta laftooda, iyagoo iibinaya 1 darsin (dozen) £3.20</a:t>
            </a:r>
            <a:endParaRPr sz="180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Xisaabi kuwan soo socda:</a:t>
            </a:r>
            <a:endParaRPr sz="180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a) Boqolleyda faa'iidada (percentage profit).</a:t>
            </a:r>
            <a:endParaRPr sz="180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Aagga barn-ka = 1500 m2</a:t>
            </a:r>
            <a:r>
              <a:rPr baseline="30000"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Tirada digaagga = 1500 ÷ 15 = 100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Qiimaha daryeelka sannadkii = 100 × 50 = £5000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Tirada ukunta sannadkii = 100 × 0.8 × 365 = 29 200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Dakhliga ukunta sannadkii = 29 200 ÷ 12 × £3.20 = £7786.67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Boqolleyda faa'iidada ≈ 55.7 %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99" name="Google Shape;1299;p117"/>
          <p:cNvSpPr/>
          <p:nvPr/>
        </p:nvSpPr>
        <p:spPr>
          <a:xfrm>
            <a:off x="6372903" y="939366"/>
            <a:ext cx="1652400" cy="9516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300" name="Google Shape;1300;p117"/>
          <p:cNvCxnSpPr/>
          <p:nvPr/>
        </p:nvCxnSpPr>
        <p:spPr>
          <a:xfrm>
            <a:off x="8149453" y="933716"/>
            <a:ext cx="0" cy="987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stealth"/>
            <a:tailEnd len="med" w="med" type="triangle"/>
          </a:ln>
        </p:spPr>
      </p:cxnSp>
      <p:cxnSp>
        <p:nvCxnSpPr>
          <p:cNvPr id="1301" name="Google Shape;1301;p117"/>
          <p:cNvCxnSpPr/>
          <p:nvPr/>
        </p:nvCxnSpPr>
        <p:spPr>
          <a:xfrm>
            <a:off x="6352848" y="853916"/>
            <a:ext cx="16896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stealth"/>
            <a:tailEnd len="med" w="med" type="triangle"/>
          </a:ln>
        </p:spPr>
      </p:cxnSp>
      <p:sp>
        <p:nvSpPr>
          <p:cNvPr id="1302" name="Google Shape;1302;p117"/>
          <p:cNvSpPr txBox="1"/>
          <p:nvPr/>
        </p:nvSpPr>
        <p:spPr>
          <a:xfrm>
            <a:off x="8245404" y="1293817"/>
            <a:ext cx="693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20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3" name="Google Shape;1303;p117"/>
          <p:cNvSpPr txBox="1"/>
          <p:nvPr/>
        </p:nvSpPr>
        <p:spPr>
          <a:xfrm>
            <a:off x="6902003" y="624937"/>
            <a:ext cx="693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75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7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p11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Kharashyada iyo boqolleyda</a:t>
            </a:r>
            <a:endParaRPr/>
          </a:p>
        </p:txBody>
      </p:sp>
      <p:sp>
        <p:nvSpPr>
          <p:cNvPr id="1309" name="Google Shape;1309;p118"/>
          <p:cNvSpPr txBox="1"/>
          <p:nvPr>
            <p:ph idx="1" type="body"/>
          </p:nvPr>
        </p:nvSpPr>
        <p:spPr>
          <a:xfrm>
            <a:off x="324000" y="6831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2) Beeraley ayaa go'aansaday inuu doonayo inuu keydiyo digaag.</a:t>
            </a:r>
            <a:endParaRPr sz="1800"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Waxay siinayaan digaag kasta aag 15 m2</a:t>
            </a:r>
            <a:r>
              <a:rPr baseline="30000" lang="en-GB" sz="1800">
                <a:latin typeface="Lexend"/>
              </a:rPr>
              <a:t/>
            </a:r>
            <a:endParaRPr sz="1800"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Kharashka daryeelka digaagga sannadkii waa £50</a:t>
            </a:r>
            <a:endParaRPr sz="1800"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Digaag kastaa wuxuu soo saaraa 0.8 ukun celcelis ahaan maalintii.</a:t>
            </a:r>
            <a:endParaRPr sz="1800"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Waxay go'aansadeen inay iibiyaan ukunta laftooda. Iibinta 1 dozen £3.20</a:t>
            </a:r>
            <a:endParaRPr sz="1800"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Xisaabi kuwan soo socda:</a:t>
            </a:r>
            <a:endParaRPr sz="1800"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b) Beeralaygu wuxuu rabaa inuu sameeyo 60% faa'iido (profit). Immisa ayay u baahan yihiin inay ku dallacaan dozen ukun?</a:t>
            </a:r>
            <a:endParaRPr sz="1800"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Kharashka daryeelka sannadkii = 100 × 50 = £5000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Tirada dozen-ka sannadkii = 29 200 ÷ 12 = 2433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Dakhliga 60% faa'iidada = £5000 × 1.6 = £8000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Qiimaha dozen kasta = £8000 ÷ 2433 = 3.2881… ≈ £3.29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800"/>
          </a:p>
        </p:txBody>
      </p:sp>
      <p:sp>
        <p:nvSpPr>
          <p:cNvPr id="1310" name="Google Shape;1310;p118"/>
          <p:cNvSpPr/>
          <p:nvPr/>
        </p:nvSpPr>
        <p:spPr>
          <a:xfrm>
            <a:off x="6372903" y="939366"/>
            <a:ext cx="1652400" cy="9516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311" name="Google Shape;1311;p118"/>
          <p:cNvCxnSpPr/>
          <p:nvPr/>
        </p:nvCxnSpPr>
        <p:spPr>
          <a:xfrm>
            <a:off x="8149453" y="933716"/>
            <a:ext cx="0" cy="987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stealth"/>
            <a:tailEnd len="med" w="med" type="triangle"/>
          </a:ln>
        </p:spPr>
      </p:cxnSp>
      <p:cxnSp>
        <p:nvCxnSpPr>
          <p:cNvPr id="1312" name="Google Shape;1312;p118"/>
          <p:cNvCxnSpPr/>
          <p:nvPr/>
        </p:nvCxnSpPr>
        <p:spPr>
          <a:xfrm>
            <a:off x="6352848" y="853916"/>
            <a:ext cx="16896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stealth"/>
            <a:tailEnd len="med" w="med" type="triangle"/>
          </a:ln>
        </p:spPr>
      </p:cxnSp>
      <p:sp>
        <p:nvSpPr>
          <p:cNvPr id="1313" name="Google Shape;1313;p118"/>
          <p:cNvSpPr txBox="1"/>
          <p:nvPr/>
        </p:nvSpPr>
        <p:spPr>
          <a:xfrm>
            <a:off x="8245404" y="1293817"/>
            <a:ext cx="693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20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4" name="Google Shape;1314;p118"/>
          <p:cNvSpPr txBox="1"/>
          <p:nvPr/>
        </p:nvSpPr>
        <p:spPr>
          <a:xfrm>
            <a:off x="6902003" y="624937"/>
            <a:ext cx="693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75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8" name="Shape 1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9" name="Google Shape;1319;p119"/>
          <p:cNvSpPr txBox="1"/>
          <p:nvPr>
            <p:ph idx="1" type="body"/>
          </p:nvPr>
        </p:nvSpPr>
        <p:spPr>
          <a:xfrm>
            <a:off x="324000" y="722350"/>
            <a:ext cx="8113800" cy="409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Dadka la shaqeeya xayawaanka waxay isticmaalaan qaybo badan oo xisaab ah.</a:t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E.g. </a:t>
            </a:r>
            <a:endParaRPr sz="1800"/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Bed (Area)</a:t>
            </a:r>
            <a:endParaRPr sz="1800"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Isku dhufasho (Multiplication)</a:t>
            </a:r>
            <a:endParaRPr sz="1800"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Qaybin (Division)</a:t>
            </a:r>
            <a:endParaRPr sz="1800"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Boqolleyda (Percentages)</a:t>
            </a:r>
            <a:endParaRPr sz="1800"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Lacag (Money)</a:t>
            </a:r>
            <a:endParaRPr sz="1800"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Miisaanka iyo cabbirka (Weights and measures)</a:t>
            </a:r>
            <a:endParaRPr sz="1800"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Heerkulka (Temperature)</a:t>
            </a:r>
            <a:endParaRPr sz="1800"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Waqtiga (Time)</a:t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Inta lagu guda jiro darsigan waxaan eegnay sida loo hubiyo in xayawaanku leeyihiin qaddarka saxda ah ee booska ay ku noolaanayaan iyo sida qiimaha iibka iyo qiimaha iibku u saameeyaan faa'iidada (profit margins).</a:t>
            </a:r>
            <a:endParaRPr sz="1800"/>
          </a:p>
        </p:txBody>
      </p:sp>
      <p:sp>
        <p:nvSpPr>
          <p:cNvPr id="1320" name="Google Shape;1320;p119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Shaqaale beeralay (xayawaanka)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