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E52594-56CD-4313-810C-16913EC617E2}">
  <a:tblStyle styleId="{CDE52594-56CD-4313-810C-16913EC617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3fbe9e4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3fbe9e4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f7bdc74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f7bdc74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208d0d2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208d0d2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203ecbab6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203ecbab6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2203ecbab6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2203ecbab6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f36e0860e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2f36e0860e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2f36e0860e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2f36e0860e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f36e0860e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f36e0860e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f37165eea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f37165eea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f37165eea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2f37165eea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2f37165eea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2f37165eea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2f37165eea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2f37165eea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2f37165eea9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2f37165eea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0469cde91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0469cde91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0469cde91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0469cde91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0469cde91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30469cde91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203ecbab6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203ecbab6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203ecbab6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203ecbab6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203ecbab6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203ecbab6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2203ecbab62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2203ecbab6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2203ecbab6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2203ecbab6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g2f36e0860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" name="Google Shape;1052;g2f36e0860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f36e0860e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f36e0860e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f36e0860e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f36e0860e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2f36e0860ee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2f36e0860ee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7.png"/><Relationship Id="rId5" Type="http://schemas.openxmlformats.org/officeDocument/2006/relationships/image" Target="../media/image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7.png"/><Relationship Id="rId5" Type="http://schemas.openxmlformats.org/officeDocument/2006/relationships/image" Target="../media/image4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6.png"/><Relationship Id="rId5" Type="http://schemas.openxmlformats.org/officeDocument/2006/relationships/image" Target="../media/image2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7.png"/><Relationship Id="rId5" Type="http://schemas.openxmlformats.org/officeDocument/2006/relationships/image" Target="../media/image34.png"/><Relationship Id="rId6" Type="http://schemas.openxmlformats.org/officeDocument/2006/relationships/image" Target="../media/image33.png"/><Relationship Id="rId7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8.png"/><Relationship Id="rId4" Type="http://schemas.openxmlformats.org/officeDocument/2006/relationships/image" Target="../media/image76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76.png"/><Relationship Id="rId4" Type="http://schemas.openxmlformats.org/officeDocument/2006/relationships/image" Target="../media/image39.png"/><Relationship Id="rId5" Type="http://schemas.openxmlformats.org/officeDocument/2006/relationships/image" Target="../media/image38.png"/><Relationship Id="rId6" Type="http://schemas.openxmlformats.org/officeDocument/2006/relationships/image" Target="../media/image46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76.png"/><Relationship Id="rId4" Type="http://schemas.openxmlformats.org/officeDocument/2006/relationships/image" Target="../media/image45.png"/><Relationship Id="rId5" Type="http://schemas.openxmlformats.org/officeDocument/2006/relationships/image" Target="../media/image39.png"/><Relationship Id="rId6" Type="http://schemas.openxmlformats.org/officeDocument/2006/relationships/image" Target="../media/image38.png"/><Relationship Id="rId7" Type="http://schemas.openxmlformats.org/officeDocument/2006/relationships/image" Target="../media/image46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52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49.png"/><Relationship Id="rId4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5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7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7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7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7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2.png"/><Relationship Id="rId4" Type="http://schemas.openxmlformats.org/officeDocument/2006/relationships/image" Target="../media/image75.png"/><Relationship Id="rId5" Type="http://schemas.openxmlformats.org/officeDocument/2006/relationships/image" Target="../media/image7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beereed (dalag)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goobta shaqada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waxbarid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sida xisaabta loogu isticmaalo shaqaalaha beeraha (dalag).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Bedka waa cabbirka dusha oo sheegaya tirada labajibbaaranaha unug ee loo baahan yahay si buuxda u daboosho dushaas.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Qiyaas degdeg ah xisaabinta waxaa laga helaa adoo adeegsanaya qiyam qiyaas ah, oo inta badan lagu soo koobo 1 lambar muhiim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Celceliska (arithmetic) ee xog tirooyin ah waa wadarta qiimaha loo qaybiyo tirada qiimaha. Waa cabbirka u dhaxaysa ee matalaya celceliska qiimaha.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warshadaha beeraha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beereed (dalag)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73" name="Google Shape;873;p79"/>
          <p:cNvSpPr txBox="1"/>
          <p:nvPr>
            <p:ph idx="1" type="body"/>
          </p:nvPr>
        </p:nvSpPr>
        <p:spPr>
          <a:xfrm>
            <a:off x="324000" y="683100"/>
            <a:ext cx="8237700" cy="7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qaybaha xisaabta ee aad u malaynaysaa in shaqaalaha beeraha ee la shaqeeya dalagga ay isticmaali karaan?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1385825"/>
            <a:ext cx="41493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 iyo mug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dhufasho iyo qaybin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Qiyaas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Lacag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Miisaan iyo cabbir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Heerkul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Waqti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Beddel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Qaab caadi ah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75" name="Google Shape;8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1640" y="1038601"/>
            <a:ext cx="698351" cy="752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6" name="Google Shape;876;p79"/>
          <p:cNvGrpSpPr/>
          <p:nvPr/>
        </p:nvGrpSpPr>
        <p:grpSpPr>
          <a:xfrm>
            <a:off x="6979409" y="1443789"/>
            <a:ext cx="1125420" cy="784778"/>
            <a:chOff x="5436125" y="3092575"/>
            <a:chExt cx="2440200" cy="1701600"/>
          </a:xfrm>
        </p:grpSpPr>
        <p:sp>
          <p:nvSpPr>
            <p:cNvPr id="877" name="Google Shape;877;p79"/>
            <p:cNvSpPr/>
            <p:nvPr/>
          </p:nvSpPr>
          <p:spPr>
            <a:xfrm>
              <a:off x="5641600" y="3458575"/>
              <a:ext cx="2022600" cy="1335600"/>
            </a:xfrm>
            <a:prstGeom prst="roundRect">
              <a:avLst>
                <a:gd fmla="val 16667" name="adj"/>
              </a:avLst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8" name="Google Shape;878;p79"/>
            <p:cNvSpPr/>
            <p:nvPr/>
          </p:nvSpPr>
          <p:spPr>
            <a:xfrm>
              <a:off x="5737925" y="3626952"/>
              <a:ext cx="1822800" cy="9765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9" name="Google Shape;879;p79"/>
            <p:cNvSpPr/>
            <p:nvPr/>
          </p:nvSpPr>
          <p:spPr>
            <a:xfrm>
              <a:off x="6534100" y="3137575"/>
              <a:ext cx="237600" cy="321000"/>
            </a:xfrm>
            <a:prstGeom prst="rect">
              <a:avLst/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0" name="Google Shape;880;p79"/>
            <p:cNvSpPr/>
            <p:nvPr/>
          </p:nvSpPr>
          <p:spPr>
            <a:xfrm>
              <a:off x="5436125" y="3092575"/>
              <a:ext cx="2440200" cy="45000"/>
            </a:xfrm>
            <a:prstGeom prst="rect">
              <a:avLst/>
            </a:prstGeom>
            <a:solidFill>
              <a:srgbClr val="4F7B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81" name="Google Shape;881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9743" y="1707409"/>
            <a:ext cx="744915" cy="409707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9"/>
          <p:cNvSpPr txBox="1"/>
          <p:nvPr/>
        </p:nvSpPr>
        <p:spPr>
          <a:xfrm>
            <a:off x="7468116" y="2017159"/>
            <a:ext cx="148200" cy="1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kg</a:t>
            </a:r>
            <a:endParaRPr sz="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3" name="Google Shape;883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28950" y="1871450"/>
            <a:ext cx="426025" cy="1724249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9"/>
          <p:cNvSpPr txBox="1"/>
          <p:nvPr/>
        </p:nvSpPr>
        <p:spPr>
          <a:xfrm>
            <a:off x="324000" y="4297200"/>
            <a:ext cx="8004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Inta lagu guda jiro darsigan waxaan eegi doonaa qaar ka mid ah kuwan.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ka fikiri kartaa halbeegyo cabbir (units) oo bedka (area) ah?</a:t>
            </a:r>
            <a:endParaRPr/>
          </a:p>
        </p:txBody>
      </p:sp>
      <p:sp>
        <p:nvSpPr>
          <p:cNvPr id="890" name="Google Shape;89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(conversion) warshadaha beeraha</a:t>
            </a:r>
            <a:endParaRPr/>
          </a:p>
        </p:txBody>
      </p:sp>
      <p:sp>
        <p:nvSpPr>
          <p:cNvPr id="891" name="Google Shape;891;p80"/>
          <p:cNvSpPr txBox="1"/>
          <p:nvPr>
            <p:ph idx="1" type="body"/>
          </p:nvPr>
        </p:nvSpPr>
        <p:spPr>
          <a:xfrm>
            <a:off x="324000" y="1216500"/>
            <a:ext cx="84186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cm2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aseline="30000"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km2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aseline="30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Kuwani waa halbeegyo aad yaqaanno isticmaalkooda.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Marka lala shaqeynayo dhulka, cabbiro kale ayaa inta badan la isticmaalaa.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 taqaan halbeegyo cabbir oo dhulka ah?</a:t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Acre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Char char="●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Hectare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81"/>
          <p:cNvSpPr txBox="1"/>
          <p:nvPr>
            <p:ph idx="1" type="body"/>
          </p:nvPr>
        </p:nvSpPr>
        <p:spPr>
          <a:xfrm>
            <a:off x="324000" y="759300"/>
            <a:ext cx="82377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Acres waa halbeeg dhul oo Imperial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Hectares waa halbeeg dhul oo metric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Acre wuxuu u dhigmaa 43 560 square feet.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Hectare wuxuu u dhigmaa 10 000 square metres.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Kee ka weyn yahay, acre ama hectare?</a:t>
            </a:r>
            <a:endParaRPr/>
          </a:p>
        </p:txBody>
      </p:sp>
      <p:sp>
        <p:nvSpPr>
          <p:cNvPr id="897" name="Google Shape;89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(conversion) warshadaha beeraha</a:t>
            </a:r>
            <a:endParaRPr/>
          </a:p>
        </p:txBody>
      </p:sp>
      <p:sp>
        <p:nvSpPr>
          <p:cNvPr id="898" name="Google Shape;898;p81"/>
          <p:cNvSpPr txBox="1"/>
          <p:nvPr>
            <p:ph idx="1" type="body"/>
          </p:nvPr>
        </p:nvSpPr>
        <p:spPr>
          <a:xfrm>
            <a:off x="324000" y="3239250"/>
            <a:ext cx="2458200" cy="3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 foot ≈ 0.3048 m</a:t>
            </a:r>
            <a:endParaRPr/>
          </a:p>
        </p:txBody>
      </p:sp>
      <p:sp>
        <p:nvSpPr>
          <p:cNvPr id="899" name="Google Shape;899;p81"/>
          <p:cNvSpPr/>
          <p:nvPr/>
        </p:nvSpPr>
        <p:spPr>
          <a:xfrm>
            <a:off x="6075300" y="3224575"/>
            <a:ext cx="1332300" cy="13323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 square foot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81"/>
          <p:cNvSpPr txBox="1"/>
          <p:nvPr/>
        </p:nvSpPr>
        <p:spPr>
          <a:xfrm>
            <a:off x="5132600" y="3596575"/>
            <a:ext cx="102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 foot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81"/>
          <p:cNvSpPr txBox="1"/>
          <p:nvPr/>
        </p:nvSpPr>
        <p:spPr>
          <a:xfrm>
            <a:off x="6231503" y="2724150"/>
            <a:ext cx="1022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 foot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81"/>
          <p:cNvSpPr txBox="1"/>
          <p:nvPr/>
        </p:nvSpPr>
        <p:spPr>
          <a:xfrm>
            <a:off x="4652000" y="3596575"/>
            <a:ext cx="1503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0.3048 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81"/>
          <p:cNvSpPr txBox="1"/>
          <p:nvPr/>
        </p:nvSpPr>
        <p:spPr>
          <a:xfrm>
            <a:off x="6043074" y="2734675"/>
            <a:ext cx="1503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0.3048 m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81"/>
          <p:cNvSpPr txBox="1"/>
          <p:nvPr/>
        </p:nvSpPr>
        <p:spPr>
          <a:xfrm>
            <a:off x="6108850" y="3493850"/>
            <a:ext cx="1259400" cy="652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0.092… m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baseline="30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baseline="30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81"/>
          <p:cNvSpPr txBox="1"/>
          <p:nvPr>
            <p:ph idx="1" type="body"/>
          </p:nvPr>
        </p:nvSpPr>
        <p:spPr>
          <a:xfrm>
            <a:off x="324000" y="3673176"/>
            <a:ext cx="3790500" cy="3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 square foot ≈ 0.092… m2</a:t>
            </a:r>
            <a:r>
              <a:rPr baseline="30000" lang="en-GB">
                <a:latin typeface="Lexend"/>
              </a:rPr>
              <a:t/>
            </a:r>
            <a:endParaRPr baseline="30000"/>
          </a:p>
        </p:txBody>
      </p:sp>
      <p:sp>
        <p:nvSpPr>
          <p:cNvPr id="906" name="Google Shape;906;p81"/>
          <p:cNvSpPr txBox="1"/>
          <p:nvPr>
            <p:ph idx="1" type="body"/>
          </p:nvPr>
        </p:nvSpPr>
        <p:spPr>
          <a:xfrm>
            <a:off x="324000" y="4153650"/>
            <a:ext cx="3790500" cy="3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 acre ≈ 43 560 × 0.092…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 acre ≈ 4046.86 m2</a:t>
            </a:r>
            <a:r>
              <a:rPr baseline="30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07" name="Google Shape;907;p81"/>
          <p:cNvSpPr/>
          <p:nvPr/>
        </p:nvSpPr>
        <p:spPr>
          <a:xfrm>
            <a:off x="3658200" y="4106700"/>
            <a:ext cx="1503300" cy="713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Hektar waa ka weyn.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82"/>
          <p:cNvSpPr txBox="1"/>
          <p:nvPr>
            <p:ph idx="1" type="subTitle"/>
          </p:nvPr>
        </p:nvSpPr>
        <p:spPr>
          <a:xfrm>
            <a:off x="337825" y="810000"/>
            <a:ext cx="3982200" cy="117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beddel 2.3 acres oo isku wareeg ah (square metres).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1 acre ≈ 4046.86 m2</a:t>
            </a:r>
            <a:r>
              <a:rPr baseline="30000" lang="en-GB">
                <a:latin typeface="Lexend"/>
              </a:rPr>
              <a:t/>
            </a:r>
            <a:endParaRPr/>
          </a:p>
        </p:txBody>
      </p:sp>
      <p:sp>
        <p:nvSpPr>
          <p:cNvPr id="913" name="Google Shape;913;p82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914" name="Google Shape;914;p82"/>
          <p:cNvGraphicFramePr/>
          <p:nvPr/>
        </p:nvGraphicFramePr>
        <p:xfrm>
          <a:off x="1104900" y="2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147750"/>
                <a:gridCol w="1147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Acres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</a:t>
                      </a:r>
                      <a:r>
                        <a:rPr baseline="30000"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4046.86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15" name="Google Shape;915;p82"/>
          <p:cNvSpPr/>
          <p:nvPr/>
        </p:nvSpPr>
        <p:spPr>
          <a:xfrm rot="-5140094">
            <a:off x="1100785" y="2898526"/>
            <a:ext cx="472650" cy="699174"/>
          </a:xfrm>
          <a:prstGeom prst="arc">
            <a:avLst>
              <a:gd fmla="val 10729459" name="adj1"/>
              <a:gd fmla="val 415200" name="adj2"/>
            </a:avLst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16" name="Google Shape;916;p82"/>
          <p:cNvSpPr txBox="1"/>
          <p:nvPr/>
        </p:nvSpPr>
        <p:spPr>
          <a:xfrm>
            <a:off x="329777" y="2989949"/>
            <a:ext cx="69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2.3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17" name="Google Shape;917;p82"/>
          <p:cNvGrpSpPr/>
          <p:nvPr/>
        </p:nvGrpSpPr>
        <p:grpSpPr>
          <a:xfrm>
            <a:off x="2968650" y="2989949"/>
            <a:ext cx="1337027" cy="494551"/>
            <a:chOff x="2968650" y="2989949"/>
            <a:chExt cx="1337027" cy="494551"/>
          </a:xfrm>
        </p:grpSpPr>
        <p:sp>
          <p:nvSpPr>
            <p:cNvPr id="918" name="Google Shape;918;p82"/>
            <p:cNvSpPr/>
            <p:nvPr/>
          </p:nvSpPr>
          <p:spPr>
            <a:xfrm rot="5400000">
              <a:off x="3082050" y="2898600"/>
              <a:ext cx="472500" cy="699300"/>
            </a:xfrm>
            <a:prstGeom prst="arc">
              <a:avLst>
                <a:gd fmla="val 10729459" name="adj1"/>
                <a:gd fmla="val 415200" name="adj2"/>
              </a:avLst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82"/>
            <p:cNvSpPr txBox="1"/>
            <p:nvPr/>
          </p:nvSpPr>
          <p:spPr>
            <a:xfrm>
              <a:off x="3606377" y="2989949"/>
              <a:ext cx="699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 2.3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20" name="Google Shape;920;p82"/>
          <p:cNvSpPr txBox="1"/>
          <p:nvPr/>
        </p:nvSpPr>
        <p:spPr>
          <a:xfrm>
            <a:off x="2264427" y="3218550"/>
            <a:ext cx="113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9307.778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83"/>
          <p:cNvSpPr txBox="1"/>
          <p:nvPr>
            <p:ph idx="1" type="subTitle"/>
          </p:nvPr>
        </p:nvSpPr>
        <p:spPr>
          <a:xfrm>
            <a:off x="4833625" y="810000"/>
            <a:ext cx="3982200" cy="117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beddel 5.2 acres oo isku wareeg ah (square metres).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 acre ≈ 4046.86 m2</a:t>
            </a:r>
            <a:r>
              <a:rPr baseline="30000" lang="en-GB">
                <a:latin typeface="Lexend"/>
              </a:rPr>
              <a:t/>
            </a:r>
            <a:endParaRPr/>
          </a:p>
        </p:txBody>
      </p:sp>
      <p:sp>
        <p:nvSpPr>
          <p:cNvPr id="926" name="Google Shape;926;p83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927" name="Google Shape;927;p83"/>
          <p:cNvGraphicFramePr/>
          <p:nvPr/>
        </p:nvGraphicFramePr>
        <p:xfrm>
          <a:off x="5471574" y="2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147750"/>
                <a:gridCol w="1147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Acres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m</a:t>
                      </a:r>
                      <a:r>
                        <a:rPr baseline="30000"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endParaRPr baseline="30000"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4046.86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5.2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28" name="Google Shape;928;p83"/>
          <p:cNvSpPr/>
          <p:nvPr/>
        </p:nvSpPr>
        <p:spPr>
          <a:xfrm rot="-5140094">
            <a:off x="5467459" y="2898526"/>
            <a:ext cx="472650" cy="699174"/>
          </a:xfrm>
          <a:prstGeom prst="arc">
            <a:avLst>
              <a:gd fmla="val 10729459" name="adj1"/>
              <a:gd fmla="val 415200" name="adj2"/>
            </a:avLst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29" name="Google Shape;929;p83"/>
          <p:cNvSpPr txBox="1"/>
          <p:nvPr/>
        </p:nvSpPr>
        <p:spPr>
          <a:xfrm>
            <a:off x="4609148" y="2989950"/>
            <a:ext cx="78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× 5.2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30" name="Google Shape;930;p83"/>
          <p:cNvGrpSpPr/>
          <p:nvPr/>
        </p:nvGrpSpPr>
        <p:grpSpPr>
          <a:xfrm>
            <a:off x="7487724" y="2989950"/>
            <a:ext cx="1486424" cy="494550"/>
            <a:chOff x="2968650" y="2989950"/>
            <a:chExt cx="1486424" cy="494550"/>
          </a:xfrm>
        </p:grpSpPr>
        <p:sp>
          <p:nvSpPr>
            <p:cNvPr id="931" name="Google Shape;931;p83"/>
            <p:cNvSpPr/>
            <p:nvPr/>
          </p:nvSpPr>
          <p:spPr>
            <a:xfrm rot="5400000">
              <a:off x="3082050" y="2898600"/>
              <a:ext cx="472500" cy="699300"/>
            </a:xfrm>
            <a:prstGeom prst="arc">
              <a:avLst>
                <a:gd fmla="val 10729459" name="adj1"/>
                <a:gd fmla="val 415200" name="adj2"/>
              </a:avLst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32" name="Google Shape;932;p83"/>
            <p:cNvSpPr txBox="1"/>
            <p:nvPr/>
          </p:nvSpPr>
          <p:spPr>
            <a:xfrm>
              <a:off x="3606374" y="2989950"/>
              <a:ext cx="8487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× 5.2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933" name="Google Shape;933;p83"/>
          <p:cNvSpPr txBox="1"/>
          <p:nvPr/>
        </p:nvSpPr>
        <p:spPr>
          <a:xfrm>
            <a:off x="6554899" y="3288371"/>
            <a:ext cx="148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21 043.672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34" name="Google Shape;934;p83"/>
          <p:cNvSpPr txBox="1"/>
          <p:nvPr>
            <p:ph idx="1" type="subTitle"/>
          </p:nvPr>
        </p:nvSpPr>
        <p:spPr>
          <a:xfrm>
            <a:off x="337825" y="810000"/>
            <a:ext cx="3982200" cy="117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 beddel 2.3 acres oo isku wareeg ah (square metres).</a:t>
            </a:r>
            <a:endParaRPr/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 acre ≈ 4046.86 m2</a:t>
            </a:r>
            <a:r>
              <a:rPr baseline="30000" lang="en-GB">
                <a:latin typeface="Lexend"/>
              </a:rPr>
              <a:t/>
            </a:r>
            <a:endParaRPr/>
          </a:p>
        </p:txBody>
      </p:sp>
      <p:graphicFrame>
        <p:nvGraphicFramePr>
          <p:cNvPr id="935" name="Google Shape;935;p83"/>
          <p:cNvGraphicFramePr/>
          <p:nvPr/>
        </p:nvGraphicFramePr>
        <p:xfrm>
          <a:off x="1104900" y="2305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147750"/>
                <a:gridCol w="1147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Acres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</a:t>
                      </a:r>
                      <a:r>
                        <a:rPr baseline="30000"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baseline="30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4046.86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36" name="Google Shape;936;p83"/>
          <p:cNvSpPr/>
          <p:nvPr/>
        </p:nvSpPr>
        <p:spPr>
          <a:xfrm rot="-5140094">
            <a:off x="1100785" y="2898526"/>
            <a:ext cx="472650" cy="699174"/>
          </a:xfrm>
          <a:prstGeom prst="arc">
            <a:avLst>
              <a:gd fmla="val 10729459" name="adj1"/>
              <a:gd fmla="val 415200" name="adj2"/>
            </a:avLst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7" name="Google Shape;937;p83"/>
          <p:cNvSpPr txBox="1"/>
          <p:nvPr/>
        </p:nvSpPr>
        <p:spPr>
          <a:xfrm>
            <a:off x="329777" y="2989949"/>
            <a:ext cx="69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2.3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8" name="Google Shape;938;p83"/>
          <p:cNvGrpSpPr/>
          <p:nvPr/>
        </p:nvGrpSpPr>
        <p:grpSpPr>
          <a:xfrm>
            <a:off x="2968650" y="2989949"/>
            <a:ext cx="1337027" cy="494551"/>
            <a:chOff x="2968650" y="2989949"/>
            <a:chExt cx="1337027" cy="494551"/>
          </a:xfrm>
        </p:grpSpPr>
        <p:sp>
          <p:nvSpPr>
            <p:cNvPr id="939" name="Google Shape;939;p83"/>
            <p:cNvSpPr/>
            <p:nvPr/>
          </p:nvSpPr>
          <p:spPr>
            <a:xfrm rot="5400000">
              <a:off x="3082050" y="2898600"/>
              <a:ext cx="472500" cy="699300"/>
            </a:xfrm>
            <a:prstGeom prst="arc">
              <a:avLst>
                <a:gd fmla="val 10729459" name="adj1"/>
                <a:gd fmla="val 415200" name="adj2"/>
              </a:avLst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83"/>
            <p:cNvSpPr txBox="1"/>
            <p:nvPr/>
          </p:nvSpPr>
          <p:spPr>
            <a:xfrm>
              <a:off x="3606377" y="2989949"/>
              <a:ext cx="699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× 2.3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1" name="Google Shape;941;p83"/>
          <p:cNvSpPr txBox="1"/>
          <p:nvPr/>
        </p:nvSpPr>
        <p:spPr>
          <a:xfrm>
            <a:off x="2264427" y="3218550"/>
            <a:ext cx="113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9307.778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84"/>
          <p:cNvSpPr txBox="1"/>
          <p:nvPr>
            <p:ph idx="1" type="body"/>
          </p:nvPr>
        </p:nvSpPr>
        <p:spPr>
          <a:xfrm>
            <a:off x="324000" y="759300"/>
            <a:ext cx="8237700" cy="272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Ingiriiska, dalagyada waxaa lagu iibiyaa tan (tonnes).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Maraykanka, dalagyada waxaa lagu iibiyaa bushels.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muhiim in beeralaydu ay awoodaan inay beddelaan tan iyo bushels si ay isbarbardhigaan suuqyada.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Maadaama bushels ay tahay cabbir mug (volume) halkii cuf (mass), dalag kastaa wuxuu leeyahay qodobo beddel oo kala duwan.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47" name="Google Shape;94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948" name="Google Shape;948;p84"/>
          <p:cNvGraphicFramePr/>
          <p:nvPr/>
        </p:nvGraphicFramePr>
        <p:xfrm>
          <a:off x="389448" y="2970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tan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Barley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Galleyda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Saliid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Digirta Soy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Sarreen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3" name="Google Shape;953;p85"/>
          <p:cNvGraphicFramePr/>
          <p:nvPr/>
        </p:nvGraphicFramePr>
        <p:xfrm>
          <a:off x="4868523" y="67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tonne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Shaciir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Galleyda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Saliid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Digirta Soy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Sarreen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954" name="Google Shape;95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sp>
        <p:nvSpPr>
          <p:cNvPr id="955" name="Google Shape;955;p85"/>
          <p:cNvSpPr txBox="1"/>
          <p:nvPr>
            <p:ph idx="1" type="body"/>
          </p:nvPr>
        </p:nvSpPr>
        <p:spPr>
          <a:xfrm>
            <a:off x="324000" y="681750"/>
            <a:ext cx="4895700" cy="134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$1 = £0.78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bushel kasta = $5.86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Qiimaha iibka halkii tan = £173</a:t>
            </a:r>
            <a:endParaRPr sz="1800"/>
          </a:p>
        </p:txBody>
      </p:sp>
      <p:sp>
        <p:nvSpPr>
          <p:cNvPr id="956" name="Google Shape;956;p85"/>
          <p:cNvSpPr txBox="1"/>
          <p:nvPr>
            <p:ph idx="1" type="body"/>
          </p:nvPr>
        </p:nvSpPr>
        <p:spPr>
          <a:xfrm>
            <a:off x="324000" y="2510550"/>
            <a:ext cx="8393100" cy="3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Beeraleyda Maraykanka ama UK miyay helayaan qiimo ka fiican sarreenkooda?</a:t>
            </a:r>
            <a:endParaRPr sz="1800"/>
          </a:p>
        </p:txBody>
      </p:sp>
      <p:sp>
        <p:nvSpPr>
          <p:cNvPr id="957" name="Google Shape;957;p85"/>
          <p:cNvSpPr txBox="1"/>
          <p:nvPr>
            <p:ph idx="1" type="body"/>
          </p:nvPr>
        </p:nvSpPr>
        <p:spPr>
          <a:xfrm>
            <a:off x="324000" y="2873534"/>
            <a:ext cx="8393100" cy="72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Imisa bushel oo sarreen ah ayaa ku jira tan?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0.027216 = 36.743… 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dollar ee tan = 36.743… × $5.86 = $215.314…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 beddel $215.314… oo noqo pound.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215.314… × 0.78 ≈ £167.95 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Beeraha UK ayaa helaya qiimo ka fiican.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58" name="Google Shape;958;p85"/>
          <p:cNvSpPr/>
          <p:nvPr/>
        </p:nvSpPr>
        <p:spPr>
          <a:xfrm>
            <a:off x="4868425" y="2160000"/>
            <a:ext cx="3843300" cy="294900"/>
          </a:xfrm>
          <a:prstGeom prst="rect">
            <a:avLst/>
          </a:prstGeom>
          <a:solidFill>
            <a:srgbClr val="4F7BE8">
              <a:alpha val="50309"/>
            </a:srgbClr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3" name="Google Shape;963;p86"/>
          <p:cNvGraphicFramePr/>
          <p:nvPr/>
        </p:nvGraphicFramePr>
        <p:xfrm>
          <a:off x="4868523" y="67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tan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Shaciir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964" name="Google Shape;964;p86"/>
          <p:cNvSpPr txBox="1"/>
          <p:nvPr>
            <p:ph idx="1" type="subTitle"/>
          </p:nvPr>
        </p:nvSpPr>
        <p:spPr>
          <a:xfrm>
            <a:off x="324000" y="31199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1 ÷ 0.021772 = 45.93…</a:t>
            </a:r>
            <a:endParaRPr sz="2000"/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Qiimaha dollar ee tan = 45.93… × $7.38 = $338.967…</a:t>
            </a:r>
            <a:endParaRPr sz="2000"/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338.967… × 0.78 ≈ £264.39</a:t>
            </a:r>
            <a:endParaRPr sz="2000"/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Beeraha Maraykanka ayaa helaya qiimo ka fiican.</a:t>
            </a:r>
            <a:endParaRPr sz="2000"/>
          </a:p>
        </p:txBody>
      </p:sp>
      <p:sp>
        <p:nvSpPr>
          <p:cNvPr id="965" name="Google Shape;96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sp>
        <p:nvSpPr>
          <p:cNvPr id="966" name="Google Shape;966;p86"/>
          <p:cNvSpPr txBox="1"/>
          <p:nvPr>
            <p:ph idx="4294967295" type="body"/>
          </p:nvPr>
        </p:nvSpPr>
        <p:spPr>
          <a:xfrm>
            <a:off x="324000" y="1044734"/>
            <a:ext cx="4895700" cy="134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ayaa ka fiican Maraykanka.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$1 = £0.78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 halkii bushel = $7.38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Qiimaha iibka halkii tan = £156</a:t>
            </a:r>
            <a:endParaRPr sz="1800"/>
          </a:p>
        </p:txBody>
      </p:sp>
      <p:pic>
        <p:nvPicPr>
          <p:cNvPr id="967" name="Google Shape;96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8358" y="216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973" name="Google Shape;973;p87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tan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Shaciir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 (Oats)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 (Soybeans)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Wheat (Wheat)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974" name="Google Shape;974;p87"/>
          <p:cNvSpPr txBox="1"/>
          <p:nvPr>
            <p:ph idx="1" type="body"/>
          </p:nvPr>
        </p:nvSpPr>
        <p:spPr>
          <a:xfrm>
            <a:off x="324000" y="759300"/>
            <a:ext cx="4248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Beerta (farmer) kee baa helaya qiimaha ugu fiican ee oats?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iibka bushel kasta = $3.06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Qiimaha iibka tonne kasta = £274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(conversion) warshadaha beeraha</a:t>
            </a:r>
            <a:endParaRPr/>
          </a:p>
        </p:txBody>
      </p:sp>
      <p:sp>
        <p:nvSpPr>
          <p:cNvPr id="980" name="Google Shape;980;p88"/>
          <p:cNvSpPr txBox="1"/>
          <p:nvPr>
            <p:ph idx="1" type="body"/>
          </p:nvPr>
        </p:nvSpPr>
        <p:spPr>
          <a:xfrm>
            <a:off x="324000" y="759300"/>
            <a:ext cx="43065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iibka bushel kasta = $3.78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qiimaha ugu yar ee iibka tonne kasta ee corn (corn) ee UK, si qiimaha UK uga fiicnaado? Jawaabta ku qor pound-ka ugu dhow.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981" name="Google Shape;981;p88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 (Crop)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tonne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Barley (Barley)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Corn (Corn)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 (Oats)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 (Soybeans)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Sarreen (Wheat)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beddelka warshadaha beeraha</a:t>
            </a:r>
            <a:endParaRPr/>
          </a:p>
        </p:txBody>
      </p:sp>
      <p:sp>
        <p:nvSpPr>
          <p:cNvPr id="987" name="Google Shape;987;p89"/>
          <p:cNvSpPr txBox="1"/>
          <p:nvPr>
            <p:ph idx="1" type="body"/>
          </p:nvPr>
        </p:nvSpPr>
        <p:spPr>
          <a:xfrm>
            <a:off x="324000" y="759300"/>
            <a:ext cx="4248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3) 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Qiimaha iibka halkii tonne = £153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qiimaha ugu yar ee iibka halkii bushel ee soybeans ee Maraykanka, si qiimaha Maraykanku u fiicnaado? Jawaabta ku qor senti ugu dhow.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aphicFrame>
        <p:nvGraphicFramePr>
          <p:cNvPr id="988" name="Google Shape;988;p89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tonne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Shaciir (Barley)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Galleyda (Corn)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Sarreen (Wheat)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994" name="Google Shape;994;p90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tonne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Shaciir (Barley)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Galleyda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Wheat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995" name="Google Shape;995;p90"/>
          <p:cNvSpPr txBox="1"/>
          <p:nvPr>
            <p:ph idx="1" type="body"/>
          </p:nvPr>
        </p:nvSpPr>
        <p:spPr>
          <a:xfrm>
            <a:off x="324000" y="759300"/>
            <a:ext cx="4500000" cy="229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Beerta beeralayda ayaa helaya qiimaha ugu fiican ee oats?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iibka bushel kasta = $3.06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Qiimaha iibka tonne kasta = £274</a:t>
            </a:r>
            <a:endParaRPr/>
          </a:p>
        </p:txBody>
      </p:sp>
      <p:sp>
        <p:nvSpPr>
          <p:cNvPr id="996" name="Google Shape;996;p90"/>
          <p:cNvSpPr txBox="1"/>
          <p:nvPr>
            <p:ph idx="4294967295" type="subTitle"/>
          </p:nvPr>
        </p:nvSpPr>
        <p:spPr>
          <a:xfrm>
            <a:off x="324000" y="33485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0.014515 = 68.894…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dollar ee tonne = 68.894… × $3.06 = $210.816…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210.816… × 0.78 ≈ £164.44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Beeralayda UK ayaa helaya qiimo ka fiican.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1002" name="Google Shape;1002;p91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Dalagga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tonne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Barley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Galleyda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Wheat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1003" name="Google Shape;1003;p91"/>
          <p:cNvSpPr txBox="1"/>
          <p:nvPr>
            <p:ph idx="1" type="body"/>
          </p:nvPr>
        </p:nvSpPr>
        <p:spPr>
          <a:xfrm>
            <a:off x="324000" y="759300"/>
            <a:ext cx="43065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2) 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Qiimaha iibka bushel kasta = $3.78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qiimaha ugu yar ee tan (tonne) galleyda ee UK, si qiimaha UK uga fiicnaado? Jawaabta ugu dhow pound.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4" name="Google Shape;1004;p91"/>
          <p:cNvSpPr txBox="1"/>
          <p:nvPr>
            <p:ph idx="4294967295" type="subTitle"/>
          </p:nvPr>
        </p:nvSpPr>
        <p:spPr>
          <a:xfrm>
            <a:off x="4824000" y="2700000"/>
            <a:ext cx="3996000" cy="137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0.0254 = 39.37… 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dollar ee tan = 39.37… × $3.78 = $148.818…</a:t>
            </a:r>
            <a:br>
              <a:rPr lang="en-GB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148.818… × 0.78 = £116.078…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£117 tan (u baahan inay ka badan tahay £116)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beddelka warshadaha beeraha</a:t>
            </a:r>
            <a:endParaRPr/>
          </a:p>
        </p:txBody>
      </p:sp>
      <p:graphicFrame>
        <p:nvGraphicFramePr>
          <p:cNvPr id="1010" name="Google Shape;1010;p92"/>
          <p:cNvGraphicFramePr/>
          <p:nvPr/>
        </p:nvGraphicFramePr>
        <p:xfrm>
          <a:off x="4868523" y="753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{CDE52594-56CD-4313-810C-16913EC617E2}</a:tableStyleId>
              </a:tblPr>
              <a:tblGrid>
                <a:gridCol w="1236675"/>
                <a:gridCol w="2606475"/>
              </a:tblGrid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Dalag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Bushel (bu) ilaa tan (t)</a:t>
                      </a:r>
                      <a:endParaRPr sz="17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>
                    <a:solidFill>
                      <a:schemeClr val="accent4"/>
                    </a:solidFill>
                  </a:tcPr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Barley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0.021772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Corn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0.0254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Oats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0.014515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Soybeans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  <a:tr h="251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Wheat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bu = 0.027216 t</a:t>
                      </a:r>
                      <a:endParaRPr sz="17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91425" marL="91425"/>
                </a:tc>
              </a:tr>
            </a:tbl>
          </a:graphicData>
        </a:graphic>
      </p:graphicFrame>
      <p:sp>
        <p:nvSpPr>
          <p:cNvPr id="1011" name="Google Shape;1011;p92"/>
          <p:cNvSpPr txBox="1"/>
          <p:nvPr>
            <p:ph idx="1" type="body"/>
          </p:nvPr>
        </p:nvSpPr>
        <p:spPr>
          <a:xfrm>
            <a:off x="324000" y="759300"/>
            <a:ext cx="4248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3) $1 = £0.78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Qiimaha iibka halkii tan = £153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qiimaha ugu yar ee iibka halkii bushel ee soybeans ee Maraykanka, si qiimaha Maraykanku u fiicnaado? Jawaabta ku bixi senti ugu dhow.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12" name="Google Shape;1012;p92"/>
          <p:cNvSpPr txBox="1"/>
          <p:nvPr>
            <p:ph idx="4294967295" type="subTitle"/>
          </p:nvPr>
        </p:nvSpPr>
        <p:spPr>
          <a:xfrm>
            <a:off x="4868525" y="2700000"/>
            <a:ext cx="3951600" cy="137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÷ 0.027216 = 36.743…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dollar-ka halkii tan = 153 ÷ 0.78 = $196.153…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$196.153… ÷ 36.743… = $5.3385…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7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$5.34 halkii bushel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9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beddelka warshadaha beeraha</a:t>
            </a:r>
            <a:endParaRPr/>
          </a:p>
        </p:txBody>
      </p:sp>
      <p:sp>
        <p:nvSpPr>
          <p:cNvPr id="1018" name="Google Shape;1018;p9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warshadaha beeraha</a:t>
            </a:r>
            <a:endParaRPr/>
          </a:p>
        </p:txBody>
      </p:sp>
      <p:sp>
        <p:nvSpPr>
          <p:cNvPr id="1019" name="Google Shape;1019;p9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Shaqaale beeraha (dalagga)</a:t>
            </a:r>
            <a:endParaRPr/>
          </a:p>
        </p:txBody>
      </p:sp>
      <p:pic>
        <p:nvPicPr>
          <p:cNvPr id="1020" name="Google Shape;102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125" y="2987794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9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 loo saadaaliyo dakhliga dalagga, beeralaydu waxay isticmaalaan qiyaas.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 loo qiyaaso wax-soo-saarka dalagga, waxay qaadaan muunad 1 m2 oo ka mid ah meelo kala duwan oo beerta ah. Kadibna waxay helaan celceliska muunadahan si ay u bixiyaan tiro celcelis ah oo dhirta halkii mitir laba jibaaran. Tani waxay ka dhigan tahay inay markaa xisaabin karaan qiyaas tirada dhirta dhulkooda.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Waxay sidoo kale dooran doonaan geed waxayna tirin doonaan tirada xabbadaha halkii sabuul si ay u soo saaraan qiyaas.</a:t>
            </a:r>
            <a:endParaRPr/>
          </a:p>
        </p:txBody>
      </p:sp>
      <p:sp>
        <p:nvSpPr>
          <p:cNvPr id="1026" name="Google Shape;1026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Isticmaalka qiyaasta warshadaha beeraha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95"/>
          <p:cNvSpPr txBox="1"/>
          <p:nvPr>
            <p:ph idx="1" type="body"/>
          </p:nvPr>
        </p:nvSpPr>
        <p:spPr>
          <a:xfrm>
            <a:off x="324000" y="759300"/>
            <a:ext cx="8237700" cy="194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Beerale wuxuu leeyahay beer qamadi ah oo 12 hektar ah.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Hoos waxaa ku qoran tirada sabuulka qamadiga ee 5 muunadood oo mitir laba jibaaran kala duwan: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452, 447, 485, 478 iyo 438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100"/>
          </a:p>
        </p:txBody>
      </p:sp>
      <p:sp>
        <p:nvSpPr>
          <p:cNvPr id="1032" name="Google Shape;103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warshadaha beeraha</a:t>
            </a:r>
            <a:endParaRPr/>
          </a:p>
        </p:txBody>
      </p:sp>
      <p:sp>
        <p:nvSpPr>
          <p:cNvPr id="1033" name="Google Shape;1033;p95"/>
          <p:cNvSpPr txBox="1"/>
          <p:nvPr>
            <p:ph idx="1" type="body"/>
          </p:nvPr>
        </p:nvSpPr>
        <p:spPr>
          <a:xfrm>
            <a:off x="324000" y="2740500"/>
            <a:ext cx="8237700" cy="186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Sidoo kale, halkan waxaa ku qoran tirada xabbadaha ee sabuul kasta oo qamadi ah (hal geed):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38, 42, 48, 51, 41, 53, 47, 55, 49, 56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hore, waxay u baahan yihiin inay xisaabiyaan celceliska tirada sabuulka halkii mitir laba jibaaran iyo celceliska tirada xabbadaha halkii sabuul.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96"/>
          <p:cNvSpPr txBox="1"/>
          <p:nvPr>
            <p:ph idx="1" type="body"/>
          </p:nvPr>
        </p:nvSpPr>
        <p:spPr>
          <a:xfrm>
            <a:off x="324000" y="606900"/>
            <a:ext cx="8237700" cy="126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Hoos waxaa ku qoran tirada sabuulka qamadiga ee 5 muunadood oo mitir laba jibaaran kala duwan: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452, 447, 485, 478 iyo 438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Sidee ku xisaabtaa celceliska?</a:t>
            </a:r>
            <a:endParaRPr/>
          </a:p>
        </p:txBody>
      </p:sp>
      <p:sp>
        <p:nvSpPr>
          <p:cNvPr id="1039" name="Google Shape;1039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qiyaasta warshadaha beeraha</a:t>
            </a:r>
            <a:endParaRPr/>
          </a:p>
        </p:txBody>
      </p:sp>
      <p:sp>
        <p:nvSpPr>
          <p:cNvPr id="1040" name="Google Shape;1040;p96"/>
          <p:cNvSpPr txBox="1"/>
          <p:nvPr>
            <p:ph idx="1" type="body"/>
          </p:nvPr>
        </p:nvSpPr>
        <p:spPr>
          <a:xfrm>
            <a:off x="324000" y="2588100"/>
            <a:ext cx="8237700" cy="126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Soo hel wadarta tirada sabuulka oo u qaybi tirada muunadaha.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imisa tirada guud ee dhagaha?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452 + 447 + 485 + 478 + 438 = 2300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Celceliska tirada dhagaha mitir laba jibaaran = 2300 ÷ 5 = 460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1" name="Google Shape;1041;p96"/>
          <p:cNvSpPr/>
          <p:nvPr/>
        </p:nvSpPr>
        <p:spPr>
          <a:xfrm>
            <a:off x="5347125" y="4132500"/>
            <a:ext cx="2209800" cy="34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97"/>
          <p:cNvSpPr txBox="1"/>
          <p:nvPr>
            <p:ph idx="1" type="body"/>
          </p:nvPr>
        </p:nvSpPr>
        <p:spPr>
          <a:xfrm>
            <a:off x="324000" y="606900"/>
            <a:ext cx="8237700" cy="126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Waa kuwan tirada xabbadaha (grains) ee dhag kasta oo sarreen ah: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38, 42, 48, 51, 41, 53, 47, 55, 49, 56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imisa tirada guud ee xabbadaha?</a:t>
            </a:r>
            <a:endParaRPr/>
          </a:p>
        </p:txBody>
      </p:sp>
      <p:sp>
        <p:nvSpPr>
          <p:cNvPr id="1047" name="Google Shape;1047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(estimation) warshadaha beeraha</a:t>
            </a:r>
            <a:endParaRPr/>
          </a:p>
        </p:txBody>
      </p:sp>
      <p:sp>
        <p:nvSpPr>
          <p:cNvPr id="1048" name="Google Shape;1048;p97"/>
          <p:cNvSpPr txBox="1"/>
          <p:nvPr>
            <p:ph idx="1" type="body"/>
          </p:nvPr>
        </p:nvSpPr>
        <p:spPr>
          <a:xfrm>
            <a:off x="324000" y="2207100"/>
            <a:ext cx="8237700" cy="126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38 + 42 + 48 + 51 + 41 + 53 + 47 + 55 + 49 + 56 = 480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Celceliska tirada xabbadaha dhag kasta = 480 ÷ 10 = 48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97"/>
          <p:cNvSpPr/>
          <p:nvPr/>
        </p:nvSpPr>
        <p:spPr>
          <a:xfrm>
            <a:off x="4404400" y="2700000"/>
            <a:ext cx="2043900" cy="34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98"/>
          <p:cNvSpPr txBox="1"/>
          <p:nvPr>
            <p:ph idx="1" type="body"/>
          </p:nvPr>
        </p:nvSpPr>
        <p:spPr>
          <a:xfrm>
            <a:off x="324000" y="683100"/>
            <a:ext cx="8237700" cy="172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Beerale wuxuu leeyahay beer sarreen ah 12 hektar (hectare).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Celceliska tirada dhagaha mitir laba jibaaran = 460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Celceliska tirada xabbadaha dhag kasta = 48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Celceliska cufka (mass) xabbad = 50 mg</a:t>
            </a:r>
            <a:endParaRPr sz="1800"/>
          </a:p>
          <a:p>
            <a:pPr indent="0" lvl="0" marL="0" rtl="0" algn="l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iibka tan (tonne) kasta = £173</a:t>
            </a:r>
            <a:endParaRPr sz="1800"/>
          </a:p>
        </p:txBody>
      </p:sp>
      <p:sp>
        <p:nvSpPr>
          <p:cNvPr id="1055" name="Google Shape;105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qiyaasta (estimation) warshadaha beeraha</a:t>
            </a:r>
            <a:endParaRPr/>
          </a:p>
        </p:txBody>
      </p:sp>
      <p:sp>
        <p:nvSpPr>
          <p:cNvPr id="1056" name="Google Shape;1056;p98"/>
          <p:cNvSpPr txBox="1"/>
          <p:nvPr>
            <p:ph idx="1" type="body"/>
          </p:nvPr>
        </p:nvSpPr>
        <p:spPr>
          <a:xfrm>
            <a:off x="324000" y="2189055"/>
            <a:ext cx="8237700" cy="2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hektar = 12 × 10 000 m2 = 120 000 m2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30000" lang="en-GB" sz="1400">
                <a:latin typeface="Lexend"/>
              </a:rPr>
              <a:t/>
            </a:r>
            <a:endParaRPr sz="1800"/>
          </a:p>
        </p:txBody>
      </p:sp>
      <p:sp>
        <p:nvSpPr>
          <p:cNvPr id="1057" name="Google Shape;1057;p98"/>
          <p:cNvSpPr txBox="1"/>
          <p:nvPr>
            <p:ph idx="1" type="body"/>
          </p:nvPr>
        </p:nvSpPr>
        <p:spPr>
          <a:xfrm>
            <a:off x="324000" y="3408253"/>
            <a:ext cx="82377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Wadarta cufka (mass) xabbadaha beerta</a:t>
            </a:r>
            <a:endParaRPr sz="1800"/>
          </a:p>
        </p:txBody>
      </p:sp>
      <p:sp>
        <p:nvSpPr>
          <p:cNvPr id="1058" name="Google Shape;1058;p98"/>
          <p:cNvSpPr txBox="1"/>
          <p:nvPr>
            <p:ph idx="1" type="body"/>
          </p:nvPr>
        </p:nvSpPr>
        <p:spPr>
          <a:xfrm>
            <a:off x="4890000" y="3088825"/>
            <a:ext cx="18675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= 2.6496 × 10</a:t>
            </a:r>
            <a:r>
              <a:rPr baseline="30000" lang="en-GB" sz="1400">
                <a:latin typeface="Lexend"/>
              </a:rPr>
              <a:t>9 </a:t>
            </a:r>
            <a:endParaRPr sz="1800"/>
          </a:p>
        </p:txBody>
      </p:sp>
      <p:sp>
        <p:nvSpPr>
          <p:cNvPr id="1059" name="Google Shape;1059;p98"/>
          <p:cNvSpPr txBox="1"/>
          <p:nvPr>
            <p:ph idx="1" type="body"/>
          </p:nvPr>
        </p:nvSpPr>
        <p:spPr>
          <a:xfrm>
            <a:off x="4438800" y="3713050"/>
            <a:ext cx="2257800" cy="3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= 1.3248 × 1011 mg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60" name="Google Shape;1060;p98"/>
          <p:cNvSpPr txBox="1"/>
          <p:nvPr>
            <p:ph idx="1" type="body"/>
          </p:nvPr>
        </p:nvSpPr>
        <p:spPr>
          <a:xfrm>
            <a:off x="4438800" y="4017850"/>
            <a:ext cx="2048400" cy="2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= 132.48 tan (tonnes)</a:t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61" name="Google Shape;1061;p98"/>
          <p:cNvSpPr txBox="1"/>
          <p:nvPr>
            <p:ph idx="1" type="body"/>
          </p:nvPr>
        </p:nvSpPr>
        <p:spPr>
          <a:xfrm>
            <a:off x="324000" y="4322650"/>
            <a:ext cx="27855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Dakhliga beerta</a:t>
            </a:r>
            <a:endParaRPr sz="1800"/>
          </a:p>
        </p:txBody>
      </p:sp>
      <p:sp>
        <p:nvSpPr>
          <p:cNvPr id="1062" name="Google Shape;1062;p98"/>
          <p:cNvSpPr txBox="1"/>
          <p:nvPr>
            <p:ph idx="1" type="body"/>
          </p:nvPr>
        </p:nvSpPr>
        <p:spPr>
          <a:xfrm>
            <a:off x="3067200" y="4627450"/>
            <a:ext cx="19281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= £22 919.04</a:t>
            </a:r>
            <a:endParaRPr sz="1800"/>
          </a:p>
        </p:txBody>
      </p:sp>
      <p:sp>
        <p:nvSpPr>
          <p:cNvPr id="1063" name="Google Shape;1063;p98"/>
          <p:cNvSpPr txBox="1"/>
          <p:nvPr>
            <p:ph idx="1" type="body"/>
          </p:nvPr>
        </p:nvSpPr>
        <p:spPr>
          <a:xfrm>
            <a:off x="4813800" y="2798650"/>
            <a:ext cx="3824100" cy="2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 = 120 000 × 22 080</a:t>
            </a:r>
            <a:endParaRPr sz="1800"/>
          </a:p>
        </p:txBody>
      </p:sp>
      <p:sp>
        <p:nvSpPr>
          <p:cNvPr id="1064" name="Google Shape;1064;p98"/>
          <p:cNvSpPr txBox="1"/>
          <p:nvPr>
            <p:ph idx="1" type="body"/>
          </p:nvPr>
        </p:nvSpPr>
        <p:spPr>
          <a:xfrm>
            <a:off x="324000" y="2493856"/>
            <a:ext cx="82377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Wadarta tirada xabbadaha mitir laba jibaaran = 460 × 48 = 22 080</a:t>
            </a:r>
            <a:endParaRPr sz="1800"/>
          </a:p>
        </p:txBody>
      </p:sp>
      <p:sp>
        <p:nvSpPr>
          <p:cNvPr id="1065" name="Google Shape;1065;p98"/>
          <p:cNvSpPr txBox="1"/>
          <p:nvPr>
            <p:ph idx="1" type="body"/>
          </p:nvPr>
        </p:nvSpPr>
        <p:spPr>
          <a:xfrm>
            <a:off x="324000" y="2798650"/>
            <a:ext cx="4294200" cy="2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Wadarta tirada xabbadaha beerta</a:t>
            </a:r>
            <a:endParaRPr sz="1800"/>
          </a:p>
        </p:txBody>
      </p:sp>
      <p:sp>
        <p:nvSpPr>
          <p:cNvPr id="1066" name="Google Shape;1066;p98"/>
          <p:cNvSpPr txBox="1"/>
          <p:nvPr>
            <p:ph idx="1" type="body"/>
          </p:nvPr>
        </p:nvSpPr>
        <p:spPr>
          <a:xfrm>
            <a:off x="4419900" y="3408250"/>
            <a:ext cx="42942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= 2.6496 × 10</a:t>
            </a:r>
            <a:r>
              <a:rPr baseline="30000" lang="en-GB" sz="1400">
                <a:latin typeface="Lexend"/>
              </a:rPr>
              <a:t>9</a:t>
            </a:r>
            <a:r>
              <a:rPr lang="en-GB" sz="1400">
                <a:latin typeface="Lexend"/>
              </a:rPr>
              <a:t> × 50</a:t>
            </a:r>
            <a:endParaRPr sz="1800"/>
          </a:p>
        </p:txBody>
      </p:sp>
      <p:sp>
        <p:nvSpPr>
          <p:cNvPr id="1067" name="Google Shape;1067;p98"/>
          <p:cNvSpPr txBox="1"/>
          <p:nvPr>
            <p:ph idx="1" type="body"/>
          </p:nvPr>
        </p:nvSpPr>
        <p:spPr>
          <a:xfrm>
            <a:off x="3025175" y="4322650"/>
            <a:ext cx="5688900" cy="2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= 132.48 × £173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9"/>
          <p:cNvSpPr txBox="1"/>
          <p:nvPr>
            <p:ph idx="1" type="body"/>
          </p:nvPr>
        </p:nvSpPr>
        <p:spPr>
          <a:xfrm>
            <a:off x="324000" y="759300"/>
            <a:ext cx="82377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Beer shaciir ah oo 10 hektar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Celceliska dhagaha mitir laba jibaaran = 775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Celceliska xabbadaha dhag kasta = 25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Celceliska cufka (mass) ee xabbad = 46 mg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tan (tonne) kasta = £156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 dakhliga (income) beerta shaciirta.</a:t>
            </a:r>
            <a:endParaRPr/>
          </a:p>
        </p:txBody>
      </p:sp>
      <p:sp>
        <p:nvSpPr>
          <p:cNvPr id="1073" name="Google Shape;1073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qiyaasta (estimation) warshadaha beeraha</a:t>
            </a:r>
            <a:endParaRPr/>
          </a:p>
        </p:txBody>
      </p:sp>
      <p:sp>
        <p:nvSpPr>
          <p:cNvPr id="1074" name="Google Shape;1074;p99"/>
          <p:cNvSpPr txBox="1"/>
          <p:nvPr>
            <p:ph idx="1" type="body"/>
          </p:nvPr>
        </p:nvSpPr>
        <p:spPr>
          <a:xfrm>
            <a:off x="324000" y="3305175"/>
            <a:ext cx="8406900" cy="11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guud ee xabbadaha = 1.9375 × 109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Cufka guud ee xabbadaha = 1.9375 × 109 × 46 × 1 × 10−9 = 89.125 tan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guud = 89.125 × £156 = £13 903.50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(estimation) warshadaha beeraha</a:t>
            </a:r>
            <a:endParaRPr/>
          </a:p>
        </p:txBody>
      </p:sp>
      <p:sp>
        <p:nvSpPr>
          <p:cNvPr id="1080" name="Google Shape;1080;p1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Xisaabi dakhliga guud ee beerta sare ee 15 hektar.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Celceliska cufka (mass) ee xabbad = 41.3 mg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tan (tonne) kasta = £274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panicles ee mitir laba jibaaran (square metre) tijaabooyin: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412, 423, 404, 398 iyo 438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xabbadaha ee panicle kasta: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43, 49, 41, 52 iyo 50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qiyaasta (estimation) warshadaha beeraha</a:t>
            </a:r>
            <a:endParaRPr/>
          </a:p>
        </p:txBody>
      </p:sp>
      <p:sp>
        <p:nvSpPr>
          <p:cNvPr id="1086" name="Google Shape;1086;p101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Xisaabi dakhliga guud ee beerta sare ee 15 hektar.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Celceliska cufka (mass) ee xabbad = 41.3 mg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Qiimaha tan (tonne) kasta = £274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panicles ee mitir laba jibaaran (square metre) tijaabooyin: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412, 423, 404, 398 iyo 438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Tirada xabbadaha ee panicle kasta: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43, 49, 41, 52 iyo 50</a:t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87" name="Google Shape;1087;p101"/>
          <p:cNvSpPr txBox="1"/>
          <p:nvPr>
            <p:ph idx="4294967295" type="body"/>
          </p:nvPr>
        </p:nvSpPr>
        <p:spPr>
          <a:xfrm>
            <a:off x="324000" y="3228975"/>
            <a:ext cx="8383800" cy="11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5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Celceliska tirada panicles = 2075 ÷ 5 = 415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Celceliska tirada hadhuudhka panicle kasta = 235 ÷ 5 = 47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tirada hadhuudhka = 415 × 47 × 150 000 = 2.92575 × 109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aseline="30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cufka hadhuudhka = 2.92575 × 109 × 41.3 × 1 × 10−9 = 120.8… tonnes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5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dakhliga = 120.8… × £274 ≈ £33 108.37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02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Shaqada dalagga waxay u baahan tahay faham aad u wanaagsan oo ku saabsan sida loo beddelo unugyo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Tusaale: Acres iyo hectares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Hectares iyo mitir labajibbaaran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Lacagaha kala duwan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Qiyaas (Estimation) waa qayb muhiim ah oo ka mid ah shaqada dalagga. Waxay u oggolaanaysaa beeralayda inuu saadaaliyo wax soo saarka dalagga.</a:t>
            </a:r>
            <a:endParaRPr/>
          </a:p>
        </p:txBody>
      </p:sp>
      <p:sp>
        <p:nvSpPr>
          <p:cNvPr id="1093" name="Google Shape;1093;p102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Shaqaale beereed (dalag)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