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b67e4bd980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67e4bd980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b67e4bd980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b67e4bd980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b67e4bd98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b67e4bd98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b67e4bd98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b67e4bd98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2b82c331fd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2b82c331fd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b67e4bd98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b67e4bd98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b67e4bd980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b67e4bd980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2b67e4bd980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2b67e4bd980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b67e4bd980_0_3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b67e4bd980_0_3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2b67e4bd980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2b67e4bd980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2b67e4bd980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2b67e4bd980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2b67e4bd980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2b67e4bd980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b67e4bd980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2b67e4bd980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b67e4bd980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2b67e4bd980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2b67e4bd980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2b67e4bd980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2b67e4bd980_0_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b67e4bd980_0_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2b67e4bd980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2b67e4bd980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2b67e4bd980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2b67e4bd980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2b67e4bd980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2b67e4bd980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2b67e4bd980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2b67e4bd980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2b67e4bd980_0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b67e4bd980_0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g2b67e4bd980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" name="Google Shape;1402;g2b67e4bd980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2b67e4bd980_0_9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6" name="Google Shape;1446;g2b67e4bd980_0_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2b67e4bd980_0_10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0" name="Google Shape;1480;g2b67e4bd980_0_1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2b67e4bd980_0_1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2b67e4bd980_0_1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2b67e4bd980_0_1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2b67e4bd980_0_1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g2b67e4bd980_0_1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5" name="Google Shape;1635;g2b67e4bd980_0_1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g2b67e4bd980_0_1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2" name="Google Shape;1682;g2b67e4bd980_0_1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g2b67e4bd980_0_1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0" name="Google Shape;1690;g2b67e4bd980_0_1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g2b67e4bd980_0_1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7" name="Google Shape;1747;g2b67e4bd980_0_1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2b67e4bd980_0_1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2b67e4bd980_0_1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2b67e4bd980_0_1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2b67e4bd980_0_1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2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g2b67e4bd980_0_16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4" name="Google Shape;1924;g2b67e4bd980_0_1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6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2b67e4bd980_0_1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2b67e4bd980_0_1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g2b67e4bd980_0_1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3" name="Google Shape;2073;g2b67e4bd980_0_1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g2b67e4bd980_0_20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3" name="Google Shape;2103;g2b67e4bd980_0_2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g2b67e4bd980_0_2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3" name="Google Shape;2153;g2b67e4bd980_0_2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6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g2b67e4bd980_0_2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8" name="Google Shape;2188;g2b67e4bd980_0_2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Google Shape;2222;g2b67e4bd980_0_2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3" name="Google Shape;2223;g2b67e4bd980_0_2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7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2b67e4bd980_0_2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2b67e4bd980_0_2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9" name="Shape 2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0" name="Google Shape;2320;g2b67e4bd980_0_2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1" name="Google Shape;2321;g2b67e4bd980_0_2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2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Google Shape;2373;g2b67e4bd980_0_2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4" name="Google Shape;2374;g2b67e4bd980_0_2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3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" name="Google Shape;2424;g2b67e4bd980_0_26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5" name="Google Shape;2425;g2b67e4bd980_0_2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14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Relationship Id="rId7" Type="http://schemas.openxmlformats.org/officeDocument/2006/relationships/image" Target="../media/image17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64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15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64.png"/><Relationship Id="rId4" Type="http://schemas.openxmlformats.org/officeDocument/2006/relationships/image" Target="../media/image25.png"/><Relationship Id="rId5" Type="http://schemas.openxmlformats.org/officeDocument/2006/relationships/image" Target="../media/image23.png"/><Relationship Id="rId6" Type="http://schemas.openxmlformats.org/officeDocument/2006/relationships/image" Target="../media/image32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15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64.png"/><Relationship Id="rId4" Type="http://schemas.openxmlformats.org/officeDocument/2006/relationships/image" Target="../media/image34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Relationship Id="rId7" Type="http://schemas.openxmlformats.org/officeDocument/2006/relationships/image" Target="../media/image32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36.png"/><Relationship Id="rId11" Type="http://schemas.openxmlformats.org/officeDocument/2006/relationships/image" Target="../media/image1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8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5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9.png"/><Relationship Id="rId4" Type="http://schemas.openxmlformats.org/officeDocument/2006/relationships/image" Target="../media/image52.png"/><Relationship Id="rId5" Type="http://schemas.openxmlformats.org/officeDocument/2006/relationships/image" Target="../media/image28.png"/><Relationship Id="rId6" Type="http://schemas.openxmlformats.org/officeDocument/2006/relationships/image" Target="../media/image3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5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3.png"/><Relationship Id="rId4" Type="http://schemas.openxmlformats.org/officeDocument/2006/relationships/image" Target="../media/image5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8.png"/><Relationship Id="rId4" Type="http://schemas.openxmlformats.org/officeDocument/2006/relationships/image" Target="../media/image6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5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2.png"/><Relationship Id="rId4" Type="http://schemas.openxmlformats.org/officeDocument/2006/relationships/image" Target="../media/image66.png"/><Relationship Id="rId5" Type="http://schemas.openxmlformats.org/officeDocument/2006/relationships/image" Target="../media/image69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png"/><Relationship Id="rId4" Type="http://schemas.openxmlformats.org/officeDocument/2006/relationships/image" Target="../media/image71.png"/><Relationship Id="rId5" Type="http://schemas.openxmlformats.org/officeDocument/2006/relationships/image" Target="../media/image70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1.png"/><Relationship Id="rId4" Type="http://schemas.openxmlformats.org/officeDocument/2006/relationships/image" Target="../media/image67.png"/><Relationship Id="rId5" Type="http://schemas.openxmlformats.org/officeDocument/2006/relationships/image" Target="../media/image74.png"/><Relationship Id="rId6" Type="http://schemas.openxmlformats.org/officeDocument/2006/relationships/image" Target="../media/image70.png"/><Relationship Id="rId7" Type="http://schemas.openxmlformats.org/officeDocument/2006/relationships/image" Target="../media/image68.png"/><Relationship Id="rId8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2.png"/><Relationship Id="rId4" Type="http://schemas.openxmlformats.org/officeDocument/2006/relationships/image" Target="../media/image49.png"/><Relationship Id="rId5" Type="http://schemas.openxmlformats.org/officeDocument/2006/relationships/image" Target="../media/image71.png"/><Relationship Id="rId6" Type="http://schemas.openxmlformats.org/officeDocument/2006/relationships/image" Target="../media/image70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28.png"/><Relationship Id="rId10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7.png"/><Relationship Id="rId4" Type="http://schemas.openxmlformats.org/officeDocument/2006/relationships/image" Target="../media/image74.png"/><Relationship Id="rId5" Type="http://schemas.openxmlformats.org/officeDocument/2006/relationships/image" Target="../media/image70.png"/><Relationship Id="rId6" Type="http://schemas.openxmlformats.org/officeDocument/2006/relationships/image" Target="../media/image6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8.png"/><Relationship Id="rId4" Type="http://schemas.openxmlformats.org/officeDocument/2006/relationships/image" Target="../media/image70.png"/><Relationship Id="rId5" Type="http://schemas.openxmlformats.org/officeDocument/2006/relationships/image" Target="../media/image79.png"/><Relationship Id="rId6" Type="http://schemas.openxmlformats.org/officeDocument/2006/relationships/image" Target="../media/image67.png"/><Relationship Id="rId7" Type="http://schemas.openxmlformats.org/officeDocument/2006/relationships/image" Target="../media/image7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0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74.png"/><Relationship Id="rId7" Type="http://schemas.openxmlformats.org/officeDocument/2006/relationships/image" Target="../media/image79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8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7.png"/><Relationship Id="rId4" Type="http://schemas.openxmlformats.org/officeDocument/2006/relationships/image" Target="../media/image83.png"/><Relationship Id="rId5" Type="http://schemas.openxmlformats.org/officeDocument/2006/relationships/image" Target="../media/image75.png"/><Relationship Id="rId6" Type="http://schemas.openxmlformats.org/officeDocument/2006/relationships/image" Target="../media/image82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7.png"/><Relationship Id="rId4" Type="http://schemas.openxmlformats.org/officeDocument/2006/relationships/image" Target="../media/image83.png"/><Relationship Id="rId5" Type="http://schemas.openxmlformats.org/officeDocument/2006/relationships/image" Target="../media/image75.png"/><Relationship Id="rId6" Type="http://schemas.openxmlformats.org/officeDocument/2006/relationships/image" Target="../media/image8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8.png"/><Relationship Id="rId4" Type="http://schemas.openxmlformats.org/officeDocument/2006/relationships/image" Target="../media/image56.png"/><Relationship Id="rId5" Type="http://schemas.openxmlformats.org/officeDocument/2006/relationships/image" Target="../media/image6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7.png"/><Relationship Id="rId4" Type="http://schemas.openxmlformats.org/officeDocument/2006/relationships/image" Target="../media/image83.png"/><Relationship Id="rId5" Type="http://schemas.openxmlformats.org/officeDocument/2006/relationships/image" Target="../media/image75.png"/><Relationship Id="rId6" Type="http://schemas.openxmlformats.org/officeDocument/2006/relationships/image" Target="../media/image82.png"/><Relationship Id="rId7" Type="http://schemas.openxmlformats.org/officeDocument/2006/relationships/image" Target="../media/image84.png"/><Relationship Id="rId8" Type="http://schemas.openxmlformats.org/officeDocument/2006/relationships/image" Target="../media/image86.png"/><Relationship Id="rId9" Type="http://schemas.openxmlformats.org/officeDocument/2006/relationships/image" Target="../media/image90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88.png"/><Relationship Id="rId4" Type="http://schemas.openxmlformats.org/officeDocument/2006/relationships/image" Target="../media/image85.png"/><Relationship Id="rId5" Type="http://schemas.openxmlformats.org/officeDocument/2006/relationships/image" Target="../media/image89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ixtimaalka (theoretical probabilities) ee geedka ixtimaalka (hal dhacdo)</a:t>
            </a:r>
            <a:endParaRPr/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Ixtimaalka: ixtimaalka aragtida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heli karaa ixtimaalka aragtida ee geedka ixtimaalka oo muujinaya natiijooyinka suurtagalka ah ee hal dhacdo.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5"/>
          <p:cNvSpPr txBox="1"/>
          <p:nvPr>
            <p:ph idx="2" type="subTitle"/>
          </p:nvPr>
        </p:nvSpPr>
        <p:spPr>
          <a:xfrm>
            <a:off x="324000" y="810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solidFill>
                  <a:srgbClr val="000000"/>
                </a:solidFill>
                <a:highlight>
                  <a:srgbClr val="FFFFFF"/>
                </a:highlight>
                <a:latin typeface="Lexend"/>
              </a:rPr>
              <a:t>Geedka (tree diagrams) waa matalaad loo isticmaalo in lagu qaabeeyo su'aalaha tirakoobka/ixtimaalka. Laamuhu waxay u taagan yihiin dhacdooyin ama natiijooyin kala duwan.</a:t>
            </a:r>
            <a:endParaRPr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en-GB" sz="1100">
                <a:solidFill>
                  <a:srgbClr val="000000"/>
                </a:solidFill>
                <a:latin typeface="Lexend"/>
              </a:rPr>
              <a:t>Laan kasta oo geedka natiijada waxay muujinaysaa natiijo suurtagal ah oo ka timaadda dhacdo ama marxalad tijaabo ah. Geedka natiijada oo dhammaystiran wuxuu muujinayaa dhammaan natiijooyinka suurtagalka ah.</a:t>
            </a:r>
            <a:r>
              <a:rPr lang="en-GB" sz="1100">
                <a:solidFill>
                  <a:srgbClr val="000000"/>
                </a:solidFill>
                <a:latin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</a:rP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  <a:defRPr/>
            </a:pPr>
            <a:r>
              <a:rPr lang="en-GB" sz="1100">
                <a:solidFill>
                  <a:srgbClr val="000000"/>
                </a:solidFill>
                <a:latin typeface="Lexend"/>
              </a:rPr>
              <a:t>Meel muunad (sample space) waa dhammaan natiijooyinka suurtagalka ah ee tijaabo. Jaantuska meesha muunadku waa hab nidaamsan oo lagu soo saaro meel muunad.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66"/>
          <p:cNvSpPr txBox="1"/>
          <p:nvPr>
            <p:ph idx="2" type="subTitle"/>
          </p:nvPr>
        </p:nvSpPr>
        <p:spPr>
          <a:xfrm>
            <a:off x="324000" y="810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Laan kasta oo geedka ixtimaalka waxay muujinaysaa natiijo suurtagal ah oo ka timaadda dhacdo ama marxalad tijaabo ah, iyadoo la socota ixtimaalka natiijadaas dhacdo.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ixtimaalka si loo muujiyo natiijooyinka</a:t>
            </a:r>
            <a:endParaRPr/>
          </a:p>
        </p:txBody>
      </p:sp>
      <p:sp>
        <p:nvSpPr>
          <p:cNvPr id="773" name="Google Shape;773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ixtimaalka aragtida ee geedka ixtimaalka (hal dhacdo)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774" name="Google Shape;774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Isbarbardhigga geedaha muujinaya dhacdooyinka iyo natiijooyinka</a:t>
            </a:r>
            <a:endParaRPr/>
          </a:p>
        </p:txBody>
      </p:sp>
      <p:pic>
        <p:nvPicPr>
          <p:cNvPr id="775" name="Google Shape;77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25" y="2052098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8"/>
          <p:cNvSpPr txBox="1"/>
          <p:nvPr/>
        </p:nvSpPr>
        <p:spPr>
          <a:xfrm>
            <a:off x="3763404" y="2009156"/>
            <a:ext cx="2465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Laankan wuxuu muujinayaa xaaladda suurtagalka ah ee wareeggu ku dego 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1" name="Google Shape;781;p68"/>
          <p:cNvSpPr/>
          <p:nvPr/>
        </p:nvSpPr>
        <p:spPr>
          <a:xfrm>
            <a:off x="3622500" y="1947450"/>
            <a:ext cx="2669100" cy="172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2" name="Google Shape;782;p68"/>
          <p:cNvSpPr txBox="1"/>
          <p:nvPr/>
        </p:nvSpPr>
        <p:spPr>
          <a:xfrm>
            <a:off x="332894" y="628650"/>
            <a:ext cx="3598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wareejin doontaa wareeggan.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3" name="Google Shape;783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si loo muujiyo natiijooyinka</a:t>
            </a:r>
            <a:endParaRPr/>
          </a:p>
        </p:txBody>
      </p:sp>
      <p:pic>
        <p:nvPicPr>
          <p:cNvPr id="784" name="Google Shape;784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9384" y="1894029"/>
            <a:ext cx="664425" cy="737087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68"/>
          <p:cNvSpPr txBox="1"/>
          <p:nvPr/>
        </p:nvSpPr>
        <p:spPr>
          <a:xfrm>
            <a:off x="8038535" y="2631122"/>
            <a:ext cx="67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86" name="Google Shape;786;p68"/>
          <p:cNvGrpSpPr/>
          <p:nvPr/>
        </p:nvGrpSpPr>
        <p:grpSpPr>
          <a:xfrm flipH="1">
            <a:off x="5698370" y="712001"/>
            <a:ext cx="2914488" cy="1362206"/>
            <a:chOff x="797575" y="5295652"/>
            <a:chExt cx="3320975" cy="1476325"/>
          </a:xfrm>
        </p:grpSpPr>
        <p:pic>
          <p:nvPicPr>
            <p:cNvPr id="787" name="Google Shape;787;p68"/>
            <p:cNvPicPr preferRelativeResize="0"/>
            <p:nvPr/>
          </p:nvPicPr>
          <p:blipFill rotWithShape="1">
            <a:blip r:embed="rId4">
              <a:alphaModFix/>
            </a:blip>
            <a:srcRect b="43690" l="0" r="57905" t="0"/>
            <a:stretch/>
          </p:blipFill>
          <p:spPr>
            <a:xfrm flipH="1">
              <a:off x="797575" y="5295652"/>
              <a:ext cx="3320975" cy="1476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8" name="Google Shape;788;p68"/>
            <p:cNvSpPr txBox="1"/>
            <p:nvPr/>
          </p:nvSpPr>
          <p:spPr>
            <a:xfrm flipH="1">
              <a:off x="1048703" y="5313075"/>
              <a:ext cx="3000000" cy="55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xusuustaa in aan u isticmaali karno geed natiijada si aan u listo dhammaan natiijooyinka suurtagalka ah ee tijaabo.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89" name="Google Shape;789;p68"/>
          <p:cNvGrpSpPr/>
          <p:nvPr/>
        </p:nvGrpSpPr>
        <p:grpSpPr>
          <a:xfrm>
            <a:off x="324010" y="1029701"/>
            <a:ext cx="1486626" cy="1838712"/>
            <a:chOff x="324000" y="724875"/>
            <a:chExt cx="1695900" cy="2097550"/>
          </a:xfrm>
        </p:grpSpPr>
        <p:sp>
          <p:nvSpPr>
            <p:cNvPr id="790" name="Google Shape;790;p68"/>
            <p:cNvSpPr/>
            <p:nvPr/>
          </p:nvSpPr>
          <p:spPr>
            <a:xfrm>
              <a:off x="324000" y="724875"/>
              <a:ext cx="1695900" cy="16959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68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5387953" name="adj1"/>
                <a:gd fmla="val 10824216" name="adj2"/>
              </a:avLst>
            </a:prstGeom>
            <a:solidFill>
              <a:srgbClr val="0B5FA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68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5387953" name="adj1"/>
                <a:gd fmla="val 10858220" name="adj2"/>
              </a:avLst>
            </a:prstGeom>
            <a:solidFill>
              <a:srgbClr val="374CF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68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10799941" name="adj1"/>
                <a:gd fmla="val 16225322" name="adj2"/>
              </a:avLst>
            </a:prstGeom>
            <a:solidFill>
              <a:srgbClr val="2563EB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68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10825856" name="adj1"/>
                <a:gd fmla="val 16200000" name="adj2"/>
              </a:avLst>
            </a:prstGeom>
            <a:solidFill>
              <a:srgbClr val="4F7BE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68"/>
            <p:cNvSpPr txBox="1"/>
            <p:nvPr/>
          </p:nvSpPr>
          <p:spPr>
            <a:xfrm>
              <a:off x="117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796" name="Google Shape;796;p68"/>
            <p:cNvGrpSpPr/>
            <p:nvPr/>
          </p:nvGrpSpPr>
          <p:grpSpPr>
            <a:xfrm>
              <a:off x="1123309" y="790388"/>
              <a:ext cx="93900" cy="816939"/>
              <a:chOff x="996050" y="213293"/>
              <a:chExt cx="93900" cy="909732"/>
            </a:xfrm>
          </p:grpSpPr>
          <p:cxnSp>
            <p:nvCxnSpPr>
              <p:cNvPr id="797" name="Google Shape;797;p68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798" name="Google Shape;798;p68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99" name="Google Shape;799;p68"/>
            <p:cNvSpPr txBox="1"/>
            <p:nvPr/>
          </p:nvSpPr>
          <p:spPr>
            <a:xfrm>
              <a:off x="54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0" name="Google Shape;800;p68"/>
            <p:cNvSpPr txBox="1"/>
            <p:nvPr/>
          </p:nvSpPr>
          <p:spPr>
            <a:xfrm>
              <a:off x="117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1" name="Google Shape;801;p68"/>
            <p:cNvSpPr txBox="1"/>
            <p:nvPr/>
          </p:nvSpPr>
          <p:spPr>
            <a:xfrm>
              <a:off x="54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2" name="Google Shape;802;p68"/>
            <p:cNvSpPr txBox="1"/>
            <p:nvPr/>
          </p:nvSpPr>
          <p:spPr>
            <a:xfrm>
              <a:off x="494318" y="2506225"/>
              <a:ext cx="13608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wareeg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03" name="Google Shape;803;p68"/>
          <p:cNvSpPr/>
          <p:nvPr/>
        </p:nvSpPr>
        <p:spPr>
          <a:xfrm>
            <a:off x="2611925" y="2752335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4" name="Google Shape;804;p68"/>
          <p:cNvGrpSpPr/>
          <p:nvPr/>
        </p:nvGrpSpPr>
        <p:grpSpPr>
          <a:xfrm>
            <a:off x="2772318" y="3007325"/>
            <a:ext cx="1414884" cy="1466542"/>
            <a:chOff x="2848518" y="3083525"/>
            <a:chExt cx="1414884" cy="1466542"/>
          </a:xfrm>
        </p:grpSpPr>
        <p:sp>
          <p:nvSpPr>
            <p:cNvPr id="805" name="Google Shape;805;p68"/>
            <p:cNvSpPr txBox="1"/>
            <p:nvPr/>
          </p:nvSpPr>
          <p:spPr>
            <a:xfrm>
              <a:off x="4018001" y="4272867"/>
              <a:ext cx="245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06" name="Google Shape;806;p68"/>
            <p:cNvCxnSpPr/>
            <p:nvPr/>
          </p:nvCxnSpPr>
          <p:spPr>
            <a:xfrm>
              <a:off x="2848518" y="3083525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07" name="Google Shape;807;p68"/>
          <p:cNvGrpSpPr/>
          <p:nvPr/>
        </p:nvGrpSpPr>
        <p:grpSpPr>
          <a:xfrm>
            <a:off x="2889091" y="2955808"/>
            <a:ext cx="1417684" cy="612734"/>
            <a:chOff x="2889118" y="2974758"/>
            <a:chExt cx="1417684" cy="759367"/>
          </a:xfrm>
        </p:grpSpPr>
        <p:sp>
          <p:nvSpPr>
            <p:cNvPr id="808" name="Google Shape;808;p68"/>
            <p:cNvSpPr txBox="1"/>
            <p:nvPr/>
          </p:nvSpPr>
          <p:spPr>
            <a:xfrm>
              <a:off x="4061401" y="3390625"/>
              <a:ext cx="2454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09" name="Google Shape;809;p68"/>
            <p:cNvCxnSpPr/>
            <p:nvPr/>
          </p:nvCxnSpPr>
          <p:spPr>
            <a:xfrm>
              <a:off x="2889118" y="2974758"/>
              <a:ext cx="1175100" cy="561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10" name="Google Shape;810;p68"/>
          <p:cNvGrpSpPr/>
          <p:nvPr/>
        </p:nvGrpSpPr>
        <p:grpSpPr>
          <a:xfrm>
            <a:off x="2772318" y="1311256"/>
            <a:ext cx="1585875" cy="1473472"/>
            <a:chOff x="2848518" y="1235056"/>
            <a:chExt cx="1585875" cy="1473472"/>
          </a:xfrm>
        </p:grpSpPr>
        <p:cxnSp>
          <p:nvCxnSpPr>
            <p:cNvPr id="811" name="Google Shape;811;p68"/>
            <p:cNvCxnSpPr/>
            <p:nvPr/>
          </p:nvCxnSpPr>
          <p:spPr>
            <a:xfrm flipH="1" rot="10800000">
              <a:off x="2848518" y="1366028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12" name="Google Shape;812;p68"/>
            <p:cNvSpPr txBox="1"/>
            <p:nvPr/>
          </p:nvSpPr>
          <p:spPr>
            <a:xfrm>
              <a:off x="4026692" y="1235056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3" name="Google Shape;813;p68"/>
          <p:cNvGrpSpPr/>
          <p:nvPr/>
        </p:nvGrpSpPr>
        <p:grpSpPr>
          <a:xfrm>
            <a:off x="2889091" y="2267427"/>
            <a:ext cx="1579981" cy="561901"/>
            <a:chOff x="2889118" y="2121639"/>
            <a:chExt cx="1579981" cy="696371"/>
          </a:xfrm>
        </p:grpSpPr>
        <p:cxnSp>
          <p:nvCxnSpPr>
            <p:cNvPr id="814" name="Google Shape;814;p68"/>
            <p:cNvCxnSpPr/>
            <p:nvPr/>
          </p:nvCxnSpPr>
          <p:spPr>
            <a:xfrm flipH="1" rot="10800000">
              <a:off x="2889118" y="2256710"/>
              <a:ext cx="1175100" cy="561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15" name="Google Shape;815;p68"/>
            <p:cNvSpPr txBox="1"/>
            <p:nvPr/>
          </p:nvSpPr>
          <p:spPr>
            <a:xfrm>
              <a:off x="4061399" y="2121639"/>
              <a:ext cx="4077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6" name="Google Shape;816;p68"/>
          <p:cNvGrpSpPr/>
          <p:nvPr/>
        </p:nvGrpSpPr>
        <p:grpSpPr>
          <a:xfrm rot="10800000">
            <a:off x="5805019" y="3188231"/>
            <a:ext cx="2807885" cy="1110676"/>
            <a:chOff x="797575" y="5285327"/>
            <a:chExt cx="3320975" cy="1486650"/>
          </a:xfrm>
        </p:grpSpPr>
        <p:pic>
          <p:nvPicPr>
            <p:cNvPr id="817" name="Google Shape;817;p68"/>
            <p:cNvPicPr preferRelativeResize="0"/>
            <p:nvPr/>
          </p:nvPicPr>
          <p:blipFill rotWithShape="1">
            <a:blip r:embed="rId4">
              <a:alphaModFix/>
            </a:blip>
            <a:srcRect b="43690" l="0" r="57905" t="0"/>
            <a:stretch/>
          </p:blipFill>
          <p:spPr>
            <a:xfrm flipH="1">
              <a:off x="797575" y="5295652"/>
              <a:ext cx="3320975" cy="1476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8" name="Google Shape;818;p68"/>
            <p:cNvSpPr txBox="1"/>
            <p:nvPr/>
          </p:nvSpPr>
          <p:spPr>
            <a:xfrm flipH="1" rot="10800000">
              <a:off x="1048695" y="5285327"/>
              <a:ext cx="3000000" cy="118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 suurtagal tahay in ixtimaalka sidoo kale lagu matalo geed?</a:t>
              </a:r>
              <a:r>
                <a:rPr lang="en-GB" sz="1300">
                  <a:solidFill>
                    <a:srgbClr val="4F7BE8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9" name="Google Shape;819;p68"/>
          <p:cNvGrpSpPr/>
          <p:nvPr/>
        </p:nvGrpSpPr>
        <p:grpSpPr>
          <a:xfrm>
            <a:off x="362288" y="2988940"/>
            <a:ext cx="2290232" cy="1539091"/>
            <a:chOff x="362288" y="2988940"/>
            <a:chExt cx="2290232" cy="1539091"/>
          </a:xfrm>
        </p:grpSpPr>
        <p:sp>
          <p:nvSpPr>
            <p:cNvPr id="820" name="Google Shape;820;p68"/>
            <p:cNvSpPr txBox="1"/>
            <p:nvPr/>
          </p:nvSpPr>
          <p:spPr>
            <a:xfrm>
              <a:off x="362288" y="3696731"/>
              <a:ext cx="18054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Ka hor inta Suad aysan wareejin wareegga.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21" name="Google Shape;821;p68"/>
            <p:cNvCxnSpPr>
              <a:endCxn id="803" idx="3"/>
            </p:cNvCxnSpPr>
            <p:nvPr/>
          </p:nvCxnSpPr>
          <p:spPr>
            <a:xfrm flipH="1" rot="10800000">
              <a:off x="1947220" y="2988940"/>
              <a:ext cx="705300" cy="8025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22" name="Google Shape;822;p68"/>
          <p:cNvSpPr txBox="1"/>
          <p:nvPr/>
        </p:nvSpPr>
        <p:spPr>
          <a:xfrm>
            <a:off x="4442824" y="2475275"/>
            <a:ext cx="2875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A, B, C, D waa afarta natiijo ee ka yimaadda wareejinta wareeggan.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69"/>
          <p:cNvSpPr txBox="1"/>
          <p:nvPr/>
        </p:nvSpPr>
        <p:spPr>
          <a:xfrm>
            <a:off x="6648977" y="1029700"/>
            <a:ext cx="231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eegnaa natiijada dhamaadka laan kasta...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9"/>
          <p:cNvSpPr txBox="1"/>
          <p:nvPr/>
        </p:nvSpPr>
        <p:spPr>
          <a:xfrm>
            <a:off x="1949000" y="1080000"/>
            <a:ext cx="2463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Wareeggan wuxuu leeyahay afar qaybood oo isle'eg.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69"/>
          <p:cNvSpPr txBox="1"/>
          <p:nvPr/>
        </p:nvSpPr>
        <p:spPr>
          <a:xfrm>
            <a:off x="332894" y="628650"/>
            <a:ext cx="3598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ayaa wareejin doonta wareejinta (spinner) tan.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grpSp>
        <p:nvGrpSpPr>
          <p:cNvPr id="831" name="Google Shape;831;p69"/>
          <p:cNvGrpSpPr/>
          <p:nvPr/>
        </p:nvGrpSpPr>
        <p:grpSpPr>
          <a:xfrm>
            <a:off x="324010" y="1029701"/>
            <a:ext cx="1486626" cy="1838712"/>
            <a:chOff x="324000" y="724875"/>
            <a:chExt cx="1695900" cy="2097550"/>
          </a:xfrm>
        </p:grpSpPr>
        <p:sp>
          <p:nvSpPr>
            <p:cNvPr id="832" name="Google Shape;832;p69"/>
            <p:cNvSpPr/>
            <p:nvPr/>
          </p:nvSpPr>
          <p:spPr>
            <a:xfrm>
              <a:off x="324000" y="724875"/>
              <a:ext cx="1695900" cy="16959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69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5387953" name="adj1"/>
                <a:gd fmla="val 10824216" name="adj2"/>
              </a:avLst>
            </a:prstGeom>
            <a:solidFill>
              <a:srgbClr val="0B5FA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69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5387953" name="adj1"/>
                <a:gd fmla="val 10858220" name="adj2"/>
              </a:avLst>
            </a:prstGeom>
            <a:solidFill>
              <a:srgbClr val="374CF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69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10799941" name="adj1"/>
                <a:gd fmla="val 16225322" name="adj2"/>
              </a:avLst>
            </a:prstGeom>
            <a:solidFill>
              <a:srgbClr val="2563EB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69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10825856" name="adj1"/>
                <a:gd fmla="val 16200000" name="adj2"/>
              </a:avLst>
            </a:prstGeom>
            <a:solidFill>
              <a:srgbClr val="4F7BE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69"/>
            <p:cNvSpPr txBox="1"/>
            <p:nvPr/>
          </p:nvSpPr>
          <p:spPr>
            <a:xfrm>
              <a:off x="117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38" name="Google Shape;838;p69"/>
            <p:cNvGrpSpPr/>
            <p:nvPr/>
          </p:nvGrpSpPr>
          <p:grpSpPr>
            <a:xfrm>
              <a:off x="1123309" y="790388"/>
              <a:ext cx="93900" cy="816939"/>
              <a:chOff x="996050" y="213293"/>
              <a:chExt cx="93900" cy="909732"/>
            </a:xfrm>
          </p:grpSpPr>
          <p:cxnSp>
            <p:nvCxnSpPr>
              <p:cNvPr id="839" name="Google Shape;839;p69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40" name="Google Shape;840;p69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41" name="Google Shape;841;p69"/>
            <p:cNvSpPr txBox="1"/>
            <p:nvPr/>
          </p:nvSpPr>
          <p:spPr>
            <a:xfrm>
              <a:off x="54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2" name="Google Shape;842;p69"/>
            <p:cNvSpPr txBox="1"/>
            <p:nvPr/>
          </p:nvSpPr>
          <p:spPr>
            <a:xfrm>
              <a:off x="117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3" name="Google Shape;843;p69"/>
            <p:cNvSpPr txBox="1"/>
            <p:nvPr/>
          </p:nvSpPr>
          <p:spPr>
            <a:xfrm>
              <a:off x="54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4" name="Google Shape;844;p69"/>
            <p:cNvSpPr txBox="1"/>
            <p:nvPr/>
          </p:nvSpPr>
          <p:spPr>
            <a:xfrm>
              <a:off x="494318" y="2506225"/>
              <a:ext cx="13608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wareejin (spinner)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45" name="Google Shape;845;p69"/>
          <p:cNvSpPr/>
          <p:nvPr/>
        </p:nvSpPr>
        <p:spPr>
          <a:xfrm>
            <a:off x="4510652" y="2752335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46" name="Google Shape;846;p69"/>
          <p:cNvGrpSpPr/>
          <p:nvPr/>
        </p:nvGrpSpPr>
        <p:grpSpPr>
          <a:xfrm>
            <a:off x="4671044" y="3007325"/>
            <a:ext cx="1414884" cy="1466542"/>
            <a:chOff x="2848518" y="3083525"/>
            <a:chExt cx="1414884" cy="1466542"/>
          </a:xfrm>
        </p:grpSpPr>
        <p:sp>
          <p:nvSpPr>
            <p:cNvPr id="847" name="Google Shape;847;p69"/>
            <p:cNvSpPr txBox="1"/>
            <p:nvPr/>
          </p:nvSpPr>
          <p:spPr>
            <a:xfrm>
              <a:off x="4018001" y="4272867"/>
              <a:ext cx="245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48" name="Google Shape;848;p69"/>
            <p:cNvCxnSpPr/>
            <p:nvPr/>
          </p:nvCxnSpPr>
          <p:spPr>
            <a:xfrm>
              <a:off x="2848518" y="3083525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49" name="Google Shape;849;p69"/>
          <p:cNvGrpSpPr/>
          <p:nvPr/>
        </p:nvGrpSpPr>
        <p:grpSpPr>
          <a:xfrm>
            <a:off x="4671044" y="1311256"/>
            <a:ext cx="1585875" cy="1473472"/>
            <a:chOff x="2848518" y="1235056"/>
            <a:chExt cx="1585875" cy="1473472"/>
          </a:xfrm>
        </p:grpSpPr>
        <p:cxnSp>
          <p:nvCxnSpPr>
            <p:cNvPr id="850" name="Google Shape;850;p69"/>
            <p:cNvCxnSpPr/>
            <p:nvPr/>
          </p:nvCxnSpPr>
          <p:spPr>
            <a:xfrm flipH="1" rot="10800000">
              <a:off x="2848518" y="1366028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51" name="Google Shape;851;p69"/>
            <p:cNvSpPr txBox="1"/>
            <p:nvPr/>
          </p:nvSpPr>
          <p:spPr>
            <a:xfrm>
              <a:off x="4026692" y="1235056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52" name="Google Shape;852;p69"/>
          <p:cNvSpPr txBox="1"/>
          <p:nvPr/>
        </p:nvSpPr>
        <p:spPr>
          <a:xfrm>
            <a:off x="1949000" y="1879300"/>
            <a:ext cx="2463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wareejintu (spinner) waxay ku degi doontaa qayb kasta qiyaastii hal mar afartii wareejin (spin)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53" name="Google Shape;853;p69"/>
          <p:cNvGrpSpPr/>
          <p:nvPr/>
        </p:nvGrpSpPr>
        <p:grpSpPr>
          <a:xfrm>
            <a:off x="1949000" y="1296175"/>
            <a:ext cx="4103802" cy="2854925"/>
            <a:chOff x="1802873" y="1981975"/>
            <a:chExt cx="4103802" cy="2854925"/>
          </a:xfrm>
        </p:grpSpPr>
        <p:sp>
          <p:nvSpPr>
            <p:cNvPr id="854" name="Google Shape;854;p69"/>
            <p:cNvSpPr/>
            <p:nvPr/>
          </p:nvSpPr>
          <p:spPr>
            <a:xfrm>
              <a:off x="5661276" y="1981975"/>
              <a:ext cx="245400" cy="2952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5" name="Google Shape;855;p69"/>
            <p:cNvSpPr txBox="1"/>
            <p:nvPr/>
          </p:nvSpPr>
          <p:spPr>
            <a:xfrm>
              <a:off x="1802873" y="4005600"/>
              <a:ext cx="23709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Ixtimaalka (probability) ah in wareejintu (spinner) ku degto A waa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56" name="Google Shape;856;p69"/>
          <p:cNvGrpSpPr/>
          <p:nvPr/>
        </p:nvGrpSpPr>
        <p:grpSpPr>
          <a:xfrm>
            <a:off x="4787818" y="2955808"/>
            <a:ext cx="1417684" cy="612734"/>
            <a:chOff x="2889118" y="2974758"/>
            <a:chExt cx="1417684" cy="759367"/>
          </a:xfrm>
        </p:grpSpPr>
        <p:sp>
          <p:nvSpPr>
            <p:cNvPr id="857" name="Google Shape;857;p69"/>
            <p:cNvSpPr txBox="1"/>
            <p:nvPr/>
          </p:nvSpPr>
          <p:spPr>
            <a:xfrm>
              <a:off x="4061401" y="3390625"/>
              <a:ext cx="2454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58" name="Google Shape;858;p69"/>
            <p:cNvCxnSpPr/>
            <p:nvPr/>
          </p:nvCxnSpPr>
          <p:spPr>
            <a:xfrm>
              <a:off x="2889118" y="2974758"/>
              <a:ext cx="1175100" cy="561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59" name="Google Shape;859;p69"/>
          <p:cNvGrpSpPr/>
          <p:nvPr/>
        </p:nvGrpSpPr>
        <p:grpSpPr>
          <a:xfrm>
            <a:off x="4787818" y="2267427"/>
            <a:ext cx="1579981" cy="561901"/>
            <a:chOff x="2889118" y="2121639"/>
            <a:chExt cx="1579981" cy="696371"/>
          </a:xfrm>
        </p:grpSpPr>
        <p:cxnSp>
          <p:nvCxnSpPr>
            <p:cNvPr id="860" name="Google Shape;860;p69"/>
            <p:cNvCxnSpPr/>
            <p:nvPr/>
          </p:nvCxnSpPr>
          <p:spPr>
            <a:xfrm flipH="1" rot="10800000">
              <a:off x="2889118" y="2256710"/>
              <a:ext cx="1175100" cy="561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61" name="Google Shape;861;p69"/>
            <p:cNvSpPr txBox="1"/>
            <p:nvPr/>
          </p:nvSpPr>
          <p:spPr>
            <a:xfrm>
              <a:off x="4061399" y="2121639"/>
              <a:ext cx="4077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62" name="Google Shape;862;p69"/>
          <p:cNvGrpSpPr/>
          <p:nvPr/>
        </p:nvGrpSpPr>
        <p:grpSpPr>
          <a:xfrm>
            <a:off x="5807402" y="1296175"/>
            <a:ext cx="404285" cy="3180702"/>
            <a:chOff x="5661276" y="1296175"/>
            <a:chExt cx="404285" cy="3180702"/>
          </a:xfrm>
        </p:grpSpPr>
        <p:sp>
          <p:nvSpPr>
            <p:cNvPr id="863" name="Google Shape;863;p69"/>
            <p:cNvSpPr/>
            <p:nvPr/>
          </p:nvSpPr>
          <p:spPr>
            <a:xfrm>
              <a:off x="5661276" y="1296175"/>
              <a:ext cx="245400" cy="2952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4" name="Google Shape;864;p69"/>
            <p:cNvSpPr/>
            <p:nvPr/>
          </p:nvSpPr>
          <p:spPr>
            <a:xfrm>
              <a:off x="5774401" y="2242685"/>
              <a:ext cx="245400" cy="2952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5" name="Google Shape;865;p69"/>
            <p:cNvSpPr/>
            <p:nvPr/>
          </p:nvSpPr>
          <p:spPr>
            <a:xfrm>
              <a:off x="5820161" y="3278450"/>
              <a:ext cx="245400" cy="2952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6" name="Google Shape;866;p69"/>
            <p:cNvSpPr/>
            <p:nvPr/>
          </p:nvSpPr>
          <p:spPr>
            <a:xfrm>
              <a:off x="5694411" y="4181677"/>
              <a:ext cx="245400" cy="2952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67" name="Google Shape;867;p69"/>
          <p:cNvSpPr txBox="1"/>
          <p:nvPr/>
        </p:nvSpPr>
        <p:spPr>
          <a:xfrm>
            <a:off x="6648977" y="2026025"/>
            <a:ext cx="2317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Oo calaamadee laan kasta ixtimaalka (probability) dhacdadaas.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4}&quot;&gt;&lt;mfrac&gt;&lt;mn&gt;1&lt;/mn&gt;&lt;mn&gt;4&lt;/mn&gt;&lt;/mfrac&gt;&lt;/math&gt;" id="868" name="Google Shape;868;p69" title="one four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9658" y="3849738"/>
            <a:ext cx="105325" cy="3355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9" name="Google Shape;869;p69"/>
          <p:cNvGrpSpPr/>
          <p:nvPr/>
        </p:nvGrpSpPr>
        <p:grpSpPr>
          <a:xfrm>
            <a:off x="5111858" y="1716138"/>
            <a:ext cx="486325" cy="2301225"/>
            <a:chOff x="5111858" y="1716138"/>
            <a:chExt cx="486325" cy="2301225"/>
          </a:xfrm>
        </p:grpSpPr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870" name="Google Shape;870;p69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11858" y="1716138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871" name="Google Shape;871;p69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40458" y="2196647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872" name="Google Shape;872;p69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92858" y="2874677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873" name="Google Shape;873;p69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19627" y="3681799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0"/>
          <p:cNvSpPr txBox="1"/>
          <p:nvPr/>
        </p:nvSpPr>
        <p:spPr>
          <a:xfrm>
            <a:off x="324000" y="3159075"/>
            <a:ext cx="39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Laantan waxay muujinaysaa in natiijada D ay dhacdo jeer marka Suad wareejiso (spin) wareejinta (spinner).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0"/>
          <p:cNvSpPr txBox="1"/>
          <p:nvPr/>
        </p:nvSpPr>
        <p:spPr>
          <a:xfrm>
            <a:off x="332894" y="628650"/>
            <a:ext cx="3598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ayaa wareejin doonta wareejinta (spinner) tan.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grpSp>
        <p:nvGrpSpPr>
          <p:cNvPr id="881" name="Google Shape;881;p70"/>
          <p:cNvGrpSpPr/>
          <p:nvPr/>
        </p:nvGrpSpPr>
        <p:grpSpPr>
          <a:xfrm>
            <a:off x="324010" y="1029701"/>
            <a:ext cx="1486626" cy="1838712"/>
            <a:chOff x="324000" y="724875"/>
            <a:chExt cx="1695900" cy="2097550"/>
          </a:xfrm>
        </p:grpSpPr>
        <p:sp>
          <p:nvSpPr>
            <p:cNvPr id="882" name="Google Shape;882;p70"/>
            <p:cNvSpPr/>
            <p:nvPr/>
          </p:nvSpPr>
          <p:spPr>
            <a:xfrm>
              <a:off x="324000" y="724875"/>
              <a:ext cx="1695900" cy="16959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70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5387953" name="adj1"/>
                <a:gd fmla="val 10824216" name="adj2"/>
              </a:avLst>
            </a:prstGeom>
            <a:solidFill>
              <a:srgbClr val="0B5FA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70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5387953" name="adj1"/>
                <a:gd fmla="val 10858220" name="adj2"/>
              </a:avLst>
            </a:prstGeom>
            <a:solidFill>
              <a:srgbClr val="374CF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70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10799941" name="adj1"/>
                <a:gd fmla="val 16225322" name="adj2"/>
              </a:avLst>
            </a:prstGeom>
            <a:solidFill>
              <a:srgbClr val="2563EB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70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10825856" name="adj1"/>
                <a:gd fmla="val 16200000" name="adj2"/>
              </a:avLst>
            </a:prstGeom>
            <a:solidFill>
              <a:srgbClr val="4F7BE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70"/>
            <p:cNvSpPr txBox="1"/>
            <p:nvPr/>
          </p:nvSpPr>
          <p:spPr>
            <a:xfrm>
              <a:off x="117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88" name="Google Shape;888;p70"/>
            <p:cNvGrpSpPr/>
            <p:nvPr/>
          </p:nvGrpSpPr>
          <p:grpSpPr>
            <a:xfrm>
              <a:off x="1123309" y="790388"/>
              <a:ext cx="93900" cy="816939"/>
              <a:chOff x="996050" y="213293"/>
              <a:chExt cx="93900" cy="909732"/>
            </a:xfrm>
          </p:grpSpPr>
          <p:cxnSp>
            <p:nvCxnSpPr>
              <p:cNvPr id="889" name="Google Shape;889;p70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90" name="Google Shape;890;p70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91" name="Google Shape;891;p70"/>
            <p:cNvSpPr txBox="1"/>
            <p:nvPr/>
          </p:nvSpPr>
          <p:spPr>
            <a:xfrm>
              <a:off x="54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2" name="Google Shape;892;p70"/>
            <p:cNvSpPr txBox="1"/>
            <p:nvPr/>
          </p:nvSpPr>
          <p:spPr>
            <a:xfrm>
              <a:off x="117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3" name="Google Shape;893;p70"/>
            <p:cNvSpPr txBox="1"/>
            <p:nvPr/>
          </p:nvSpPr>
          <p:spPr>
            <a:xfrm>
              <a:off x="54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4" name="Google Shape;894;p70"/>
            <p:cNvSpPr txBox="1"/>
            <p:nvPr/>
          </p:nvSpPr>
          <p:spPr>
            <a:xfrm>
              <a:off x="494318" y="2506225"/>
              <a:ext cx="13608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wareejin (spinner)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95" name="Google Shape;895;p70"/>
          <p:cNvSpPr/>
          <p:nvPr/>
        </p:nvSpPr>
        <p:spPr>
          <a:xfrm>
            <a:off x="4364525" y="2752335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6" name="Google Shape;896;p70"/>
          <p:cNvGrpSpPr/>
          <p:nvPr/>
        </p:nvGrpSpPr>
        <p:grpSpPr>
          <a:xfrm>
            <a:off x="4524918" y="3007325"/>
            <a:ext cx="1414884" cy="1466542"/>
            <a:chOff x="2848518" y="3083525"/>
            <a:chExt cx="1414884" cy="1466542"/>
          </a:xfrm>
        </p:grpSpPr>
        <p:sp>
          <p:nvSpPr>
            <p:cNvPr id="897" name="Google Shape;897;p70"/>
            <p:cNvSpPr txBox="1"/>
            <p:nvPr/>
          </p:nvSpPr>
          <p:spPr>
            <a:xfrm>
              <a:off x="4018001" y="4272867"/>
              <a:ext cx="245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98" name="Google Shape;898;p70"/>
            <p:cNvCxnSpPr/>
            <p:nvPr/>
          </p:nvCxnSpPr>
          <p:spPr>
            <a:xfrm>
              <a:off x="2848518" y="3083525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99" name="Google Shape;899;p70"/>
          <p:cNvGrpSpPr/>
          <p:nvPr/>
        </p:nvGrpSpPr>
        <p:grpSpPr>
          <a:xfrm>
            <a:off x="4524918" y="1311256"/>
            <a:ext cx="1585875" cy="1473472"/>
            <a:chOff x="2848518" y="1235056"/>
            <a:chExt cx="1585875" cy="1473472"/>
          </a:xfrm>
        </p:grpSpPr>
        <p:cxnSp>
          <p:nvCxnSpPr>
            <p:cNvPr id="900" name="Google Shape;900;p70"/>
            <p:cNvCxnSpPr/>
            <p:nvPr/>
          </p:nvCxnSpPr>
          <p:spPr>
            <a:xfrm flipH="1" rot="10800000">
              <a:off x="2848518" y="1366028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01" name="Google Shape;901;p70"/>
            <p:cNvSpPr txBox="1"/>
            <p:nvPr/>
          </p:nvSpPr>
          <p:spPr>
            <a:xfrm>
              <a:off x="4026692" y="1235056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02" name="Google Shape;902;p70"/>
          <p:cNvGrpSpPr/>
          <p:nvPr/>
        </p:nvGrpSpPr>
        <p:grpSpPr>
          <a:xfrm>
            <a:off x="4641691" y="2955808"/>
            <a:ext cx="1417684" cy="612734"/>
            <a:chOff x="2889118" y="2974758"/>
            <a:chExt cx="1417684" cy="759367"/>
          </a:xfrm>
        </p:grpSpPr>
        <p:sp>
          <p:nvSpPr>
            <p:cNvPr id="903" name="Google Shape;903;p70"/>
            <p:cNvSpPr txBox="1"/>
            <p:nvPr/>
          </p:nvSpPr>
          <p:spPr>
            <a:xfrm>
              <a:off x="4061401" y="3390625"/>
              <a:ext cx="2454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04" name="Google Shape;904;p70"/>
            <p:cNvCxnSpPr/>
            <p:nvPr/>
          </p:nvCxnSpPr>
          <p:spPr>
            <a:xfrm>
              <a:off x="2889118" y="2974758"/>
              <a:ext cx="1175100" cy="561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05" name="Google Shape;905;p70"/>
          <p:cNvGrpSpPr/>
          <p:nvPr/>
        </p:nvGrpSpPr>
        <p:grpSpPr>
          <a:xfrm>
            <a:off x="4641691" y="2267427"/>
            <a:ext cx="1579981" cy="561901"/>
            <a:chOff x="2889118" y="2121639"/>
            <a:chExt cx="1579981" cy="696371"/>
          </a:xfrm>
        </p:grpSpPr>
        <p:cxnSp>
          <p:nvCxnSpPr>
            <p:cNvPr id="906" name="Google Shape;906;p70"/>
            <p:cNvCxnSpPr/>
            <p:nvPr/>
          </p:nvCxnSpPr>
          <p:spPr>
            <a:xfrm flipH="1" rot="10800000">
              <a:off x="2889118" y="2256710"/>
              <a:ext cx="1175100" cy="561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07" name="Google Shape;907;p70"/>
            <p:cNvSpPr txBox="1"/>
            <p:nvPr/>
          </p:nvSpPr>
          <p:spPr>
            <a:xfrm>
              <a:off x="4061399" y="2121639"/>
              <a:ext cx="4077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908" name="Google Shape;908;p70"/>
          <p:cNvCxnSpPr/>
          <p:nvPr/>
        </p:nvCxnSpPr>
        <p:spPr>
          <a:xfrm>
            <a:off x="4524918" y="3007325"/>
            <a:ext cx="1175100" cy="1342500"/>
          </a:xfrm>
          <a:prstGeom prst="straightConnector1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9" name="Google Shape;909;p70"/>
          <p:cNvSpPr txBox="1"/>
          <p:nvPr/>
        </p:nvSpPr>
        <p:spPr>
          <a:xfrm>
            <a:off x="6415625" y="1328700"/>
            <a:ext cx="2404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Dhammaan natiijooyinka tijaabada (trial) waa in lagu muujiyaa geed ixtimaal (probability tree).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4}&quot;&gt;&lt;mfrac&gt;&lt;mn&gt;1&lt;/mn&gt;&lt;mn&gt;4&lt;/mn&gt;&lt;/mfrac&gt;&lt;/math&gt;" id="910" name="Google Shape;910;p70" title="one four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9058" y="3406938"/>
            <a:ext cx="105325" cy="3355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1" name="Google Shape;911;p70"/>
          <p:cNvGrpSpPr/>
          <p:nvPr/>
        </p:nvGrpSpPr>
        <p:grpSpPr>
          <a:xfrm>
            <a:off x="4967227" y="1716138"/>
            <a:ext cx="554755" cy="2377425"/>
            <a:chOff x="5043427" y="1716138"/>
            <a:chExt cx="554755" cy="2377425"/>
          </a:xfrm>
        </p:grpSpPr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912" name="Google Shape;912;p7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11858" y="1716138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913" name="Google Shape;913;p7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40458" y="2196647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914" name="Google Shape;914;p7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92858" y="2874677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915" name="Google Shape;915;p7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43427" y="3757999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sp>
        <p:nvSpPr>
          <p:cNvPr id="921" name="Google Shape;921;p71"/>
          <p:cNvSpPr/>
          <p:nvPr/>
        </p:nvSpPr>
        <p:spPr>
          <a:xfrm rot="10800000">
            <a:off x="941822" y="666567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rgbClr val="666666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2" name="Google Shape;922;p71"/>
          <p:cNvSpPr/>
          <p:nvPr/>
        </p:nvSpPr>
        <p:spPr>
          <a:xfrm rot="-7200295">
            <a:off x="941712" y="666425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rgbClr val="666666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3" name="Google Shape;923;p71"/>
          <p:cNvSpPr/>
          <p:nvPr/>
        </p:nvSpPr>
        <p:spPr>
          <a:xfrm rot="-3599705">
            <a:off x="941269" y="666490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rgbClr val="666666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4" name="Google Shape;924;p71"/>
          <p:cNvSpPr/>
          <p:nvPr/>
        </p:nvSpPr>
        <p:spPr>
          <a:xfrm>
            <a:off x="941229" y="666482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rgbClr val="D9D9D9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5" name="Google Shape;925;p71"/>
          <p:cNvSpPr/>
          <p:nvPr/>
        </p:nvSpPr>
        <p:spPr>
          <a:xfrm flipH="1">
            <a:off x="941656" y="666644"/>
            <a:ext cx="1328100" cy="1328100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6" name="Google Shape;926;p71"/>
          <p:cNvSpPr txBox="1"/>
          <p:nvPr/>
        </p:nvSpPr>
        <p:spPr>
          <a:xfrm>
            <a:off x="1037632" y="1994771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wareejin (spinner)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71"/>
          <p:cNvSpPr/>
          <p:nvPr/>
        </p:nvSpPr>
        <p:spPr>
          <a:xfrm flipH="1" rot="3599705">
            <a:off x="941289" y="666652"/>
            <a:ext cx="1328202" cy="1328202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8" name="Google Shape;928;p71"/>
          <p:cNvSpPr txBox="1"/>
          <p:nvPr/>
        </p:nvSpPr>
        <p:spPr>
          <a:xfrm flipH="1">
            <a:off x="1669842" y="868796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1"/>
          <p:cNvSpPr txBox="1"/>
          <p:nvPr/>
        </p:nvSpPr>
        <p:spPr>
          <a:xfrm flipH="1">
            <a:off x="18425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71"/>
          <p:cNvSpPr txBox="1"/>
          <p:nvPr/>
        </p:nvSpPr>
        <p:spPr>
          <a:xfrm flipH="1">
            <a:off x="1209637" y="868773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1"/>
          <p:cNvSpPr txBox="1"/>
          <p:nvPr/>
        </p:nvSpPr>
        <p:spPr>
          <a:xfrm flipH="1">
            <a:off x="1669842" y="1601209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71"/>
          <p:cNvSpPr txBox="1"/>
          <p:nvPr/>
        </p:nvSpPr>
        <p:spPr>
          <a:xfrm flipH="1">
            <a:off x="1209637" y="1601185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71"/>
          <p:cNvSpPr txBox="1"/>
          <p:nvPr/>
        </p:nvSpPr>
        <p:spPr>
          <a:xfrm>
            <a:off x="324000" y="3674950"/>
            <a:ext cx="2188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Wareejintan (spinner) waxay leedahay lix natiijo oo isku mid ah (equally likely outcomes):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{1, 1, 2, 2, 2, 3}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4" name="Google Shape;934;p71"/>
          <p:cNvSpPr txBox="1"/>
          <p:nvPr/>
        </p:nvSpPr>
        <p:spPr>
          <a:xfrm flipH="1">
            <a:off x="10369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5" name="Google Shape;935;p71"/>
          <p:cNvGrpSpPr/>
          <p:nvPr/>
        </p:nvGrpSpPr>
        <p:grpSpPr>
          <a:xfrm>
            <a:off x="1578331" y="881495"/>
            <a:ext cx="54300" cy="473780"/>
            <a:chOff x="779080" y="747789"/>
            <a:chExt cx="54300" cy="473780"/>
          </a:xfrm>
        </p:grpSpPr>
        <p:cxnSp>
          <p:nvCxnSpPr>
            <p:cNvPr id="936" name="Google Shape;936;p71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37" name="Google Shape;937;p71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8" name="Google Shape;938;p71"/>
          <p:cNvSpPr txBox="1"/>
          <p:nvPr/>
        </p:nvSpPr>
        <p:spPr>
          <a:xfrm>
            <a:off x="324000" y="2419248"/>
            <a:ext cx="2563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Geed ixtimaal (probability tree) sidoo kale waa la dhisi karaa marka tijaabadu (trial) leedahay natiijooyin soo noqnoqda (repeated outcomes).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9" name="Google Shape;939;p71"/>
          <p:cNvGrpSpPr/>
          <p:nvPr/>
        </p:nvGrpSpPr>
        <p:grpSpPr>
          <a:xfrm>
            <a:off x="5461200" y="707367"/>
            <a:ext cx="2117414" cy="4083341"/>
            <a:chOff x="5461200" y="707367"/>
            <a:chExt cx="2117414" cy="4083341"/>
          </a:xfrm>
        </p:grpSpPr>
        <p:grpSp>
          <p:nvGrpSpPr>
            <p:cNvPr id="940" name="Google Shape;940;p71"/>
            <p:cNvGrpSpPr/>
            <p:nvPr/>
          </p:nvGrpSpPr>
          <p:grpSpPr>
            <a:xfrm>
              <a:off x="5591525" y="2427637"/>
              <a:ext cx="1987051" cy="321681"/>
              <a:chOff x="2848518" y="1280106"/>
              <a:chExt cx="1302472" cy="1428422"/>
            </a:xfrm>
          </p:grpSpPr>
          <p:cxnSp>
            <p:nvCxnSpPr>
              <p:cNvPr id="941" name="Google Shape;941;p71"/>
              <p:cNvCxnSpPr/>
              <p:nvPr/>
            </p:nvCxnSpPr>
            <p:spPr>
              <a:xfrm flipH="1" rot="10800000">
                <a:off x="2848518" y="1366028"/>
                <a:ext cx="1175100" cy="1342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42" name="Google Shape;942;p71"/>
              <p:cNvSpPr txBox="1"/>
              <p:nvPr/>
            </p:nvSpPr>
            <p:spPr>
              <a:xfrm>
                <a:off x="4021090" y="1280106"/>
                <a:ext cx="129900" cy="1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943" name="Google Shape;943;p71"/>
            <p:cNvGrpSpPr/>
            <p:nvPr/>
          </p:nvGrpSpPr>
          <p:grpSpPr>
            <a:xfrm flipH="1" rot="10800000">
              <a:off x="5591525" y="2748717"/>
              <a:ext cx="1987089" cy="321721"/>
              <a:chOff x="2848518" y="1279926"/>
              <a:chExt cx="1302497" cy="1428602"/>
            </a:xfrm>
          </p:grpSpPr>
          <p:cxnSp>
            <p:nvCxnSpPr>
              <p:cNvPr id="944" name="Google Shape;944;p71"/>
              <p:cNvCxnSpPr/>
              <p:nvPr/>
            </p:nvCxnSpPr>
            <p:spPr>
              <a:xfrm flipH="1" rot="10800000">
                <a:off x="2848518" y="1366028"/>
                <a:ext cx="1175100" cy="1342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45" name="Google Shape;945;p71"/>
              <p:cNvSpPr txBox="1"/>
              <p:nvPr/>
            </p:nvSpPr>
            <p:spPr>
              <a:xfrm rot="10792061">
                <a:off x="4021114" y="1280076"/>
                <a:ext cx="129900" cy="1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946" name="Google Shape;946;p71"/>
            <p:cNvGrpSpPr/>
            <p:nvPr/>
          </p:nvGrpSpPr>
          <p:grpSpPr>
            <a:xfrm>
              <a:off x="5591450" y="1646112"/>
              <a:ext cx="1987051" cy="1103884"/>
              <a:chOff x="2848518" y="1280106"/>
              <a:chExt cx="1302472" cy="1428422"/>
            </a:xfrm>
          </p:grpSpPr>
          <p:cxnSp>
            <p:nvCxnSpPr>
              <p:cNvPr id="947" name="Google Shape;947;p71"/>
              <p:cNvCxnSpPr/>
              <p:nvPr/>
            </p:nvCxnSpPr>
            <p:spPr>
              <a:xfrm flipH="1" rot="10800000">
                <a:off x="2848518" y="1366028"/>
                <a:ext cx="1175100" cy="1342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48" name="Google Shape;948;p71"/>
              <p:cNvSpPr txBox="1"/>
              <p:nvPr/>
            </p:nvSpPr>
            <p:spPr>
              <a:xfrm>
                <a:off x="4021090" y="1280106"/>
                <a:ext cx="129900" cy="1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949" name="Google Shape;949;p71"/>
            <p:cNvGrpSpPr/>
            <p:nvPr/>
          </p:nvGrpSpPr>
          <p:grpSpPr>
            <a:xfrm flipH="1" rot="10800000">
              <a:off x="5591450" y="2747940"/>
              <a:ext cx="1987089" cy="1104023"/>
              <a:chOff x="2848518" y="1279926"/>
              <a:chExt cx="1302497" cy="1428602"/>
            </a:xfrm>
          </p:grpSpPr>
          <p:cxnSp>
            <p:nvCxnSpPr>
              <p:cNvPr id="950" name="Google Shape;950;p71"/>
              <p:cNvCxnSpPr/>
              <p:nvPr/>
            </p:nvCxnSpPr>
            <p:spPr>
              <a:xfrm flipH="1" rot="10800000">
                <a:off x="2848518" y="1366028"/>
                <a:ext cx="1175100" cy="1342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51" name="Google Shape;951;p71"/>
              <p:cNvSpPr txBox="1"/>
              <p:nvPr/>
            </p:nvSpPr>
            <p:spPr>
              <a:xfrm rot="10792061">
                <a:off x="4021114" y="1280076"/>
                <a:ext cx="129900" cy="1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952" name="Google Shape;952;p71"/>
            <p:cNvGrpSpPr/>
            <p:nvPr/>
          </p:nvGrpSpPr>
          <p:grpSpPr>
            <a:xfrm>
              <a:off x="5591475" y="707367"/>
              <a:ext cx="1987051" cy="2043215"/>
              <a:chOff x="2848518" y="1280106"/>
              <a:chExt cx="1302472" cy="1428422"/>
            </a:xfrm>
          </p:grpSpPr>
          <p:cxnSp>
            <p:nvCxnSpPr>
              <p:cNvPr id="953" name="Google Shape;953;p71"/>
              <p:cNvCxnSpPr/>
              <p:nvPr/>
            </p:nvCxnSpPr>
            <p:spPr>
              <a:xfrm flipH="1" rot="10800000">
                <a:off x="2848518" y="1366028"/>
                <a:ext cx="1175100" cy="1342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54" name="Google Shape;954;p71"/>
              <p:cNvSpPr txBox="1"/>
              <p:nvPr/>
            </p:nvSpPr>
            <p:spPr>
              <a:xfrm>
                <a:off x="4021090" y="1280106"/>
                <a:ext cx="129900" cy="1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955" name="Google Shape;955;p71"/>
            <p:cNvGrpSpPr/>
            <p:nvPr/>
          </p:nvGrpSpPr>
          <p:grpSpPr>
            <a:xfrm flipH="1" rot="10800000">
              <a:off x="5591475" y="2747236"/>
              <a:ext cx="1987089" cy="2043472"/>
              <a:chOff x="2848518" y="1279926"/>
              <a:chExt cx="1302497" cy="1428602"/>
            </a:xfrm>
          </p:grpSpPr>
          <p:cxnSp>
            <p:nvCxnSpPr>
              <p:cNvPr id="956" name="Google Shape;956;p71"/>
              <p:cNvCxnSpPr/>
              <p:nvPr/>
            </p:nvCxnSpPr>
            <p:spPr>
              <a:xfrm flipH="1" rot="10800000">
                <a:off x="2848518" y="1366028"/>
                <a:ext cx="1175100" cy="13425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57" name="Google Shape;957;p71"/>
              <p:cNvSpPr txBox="1"/>
              <p:nvPr/>
            </p:nvSpPr>
            <p:spPr>
              <a:xfrm rot="10792061">
                <a:off x="4021114" y="1280076"/>
                <a:ext cx="129900" cy="177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58" name="Google Shape;958;p71"/>
            <p:cNvSpPr/>
            <p:nvPr/>
          </p:nvSpPr>
          <p:spPr>
            <a:xfrm>
              <a:off x="5461200" y="2609514"/>
              <a:ext cx="277200" cy="2772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\</a:t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59" name="Google Shape;959;p71"/>
          <p:cNvSpPr txBox="1"/>
          <p:nvPr/>
        </p:nvSpPr>
        <p:spPr>
          <a:xfrm>
            <a:off x="3654612" y="714148"/>
            <a:ext cx="2563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Lix natiijo oo isku mid ah (equally likely outcomes) macneheedu waa lix laamood.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0" name="Google Shape;960;p71"/>
          <p:cNvGrpSpPr/>
          <p:nvPr/>
        </p:nvGrpSpPr>
        <p:grpSpPr>
          <a:xfrm>
            <a:off x="3646830" y="3674960"/>
            <a:ext cx="2563200" cy="880933"/>
            <a:chOff x="3273600" y="4589360"/>
            <a:chExt cx="2563200" cy="880933"/>
          </a:xfrm>
        </p:grpSpPr>
        <p:sp>
          <p:nvSpPr>
            <p:cNvPr id="961" name="Google Shape;961;p71"/>
            <p:cNvSpPr txBox="1"/>
            <p:nvPr/>
          </p:nvSpPr>
          <p:spPr>
            <a:xfrm>
              <a:off x="3273600" y="4589360"/>
              <a:ext cx="25632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Iyadoo wareejintu (spinner) ku degto qayb kasta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waqtiga.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962" name="Google Shape;962;p71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04210" y="5127969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3" name="Google Shape;963;p71"/>
          <p:cNvGrpSpPr/>
          <p:nvPr/>
        </p:nvGrpSpPr>
        <p:grpSpPr>
          <a:xfrm>
            <a:off x="6574019" y="1189397"/>
            <a:ext cx="516425" cy="2940375"/>
            <a:chOff x="6574019" y="1189397"/>
            <a:chExt cx="516425" cy="2940375"/>
          </a:xfrm>
        </p:grpSpPr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964" name="Google Shape;964;p71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74019" y="118939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965" name="Google Shape;965;p71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08919" y="157764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966" name="Google Shape;966;p71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56519" y="217947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967" name="Google Shape;967;p71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85119" y="2628908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968" name="Google Shape;968;p71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70071" y="310941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969" name="Google Shape;969;p71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08919" y="378744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sp>
        <p:nvSpPr>
          <p:cNvPr id="975" name="Google Shape;975;p72"/>
          <p:cNvSpPr txBox="1"/>
          <p:nvPr/>
        </p:nvSpPr>
        <p:spPr>
          <a:xfrm>
            <a:off x="328501" y="2741325"/>
            <a:ext cx="1672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ayaa wareejin doonta wareejinta (spinner) tan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2"/>
          <p:cNvSpPr txBox="1"/>
          <p:nvPr/>
        </p:nvSpPr>
        <p:spPr>
          <a:xfrm>
            <a:off x="559876" y="2230815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wareejin (spinner)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77" name="Google Shape;977;p72"/>
          <p:cNvGrpSpPr/>
          <p:nvPr/>
        </p:nvGrpSpPr>
        <p:grpSpPr>
          <a:xfrm>
            <a:off x="95399" y="386999"/>
            <a:ext cx="2065345" cy="2065345"/>
            <a:chOff x="146832" y="518450"/>
            <a:chExt cx="1320300" cy="1320300"/>
          </a:xfrm>
        </p:grpSpPr>
        <p:sp>
          <p:nvSpPr>
            <p:cNvPr id="978" name="Google Shape;978;p72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72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72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1" name="Google Shape;981;p72"/>
          <p:cNvGrpSpPr/>
          <p:nvPr/>
        </p:nvGrpSpPr>
        <p:grpSpPr>
          <a:xfrm>
            <a:off x="1083985" y="721493"/>
            <a:ext cx="84941" cy="741135"/>
            <a:chOff x="779080" y="747789"/>
            <a:chExt cx="54300" cy="473780"/>
          </a:xfrm>
        </p:grpSpPr>
        <p:cxnSp>
          <p:nvCxnSpPr>
            <p:cNvPr id="982" name="Google Shape;982;p72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83" name="Google Shape;983;p72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4" name="Google Shape;984;p72"/>
          <p:cNvSpPr txBox="1"/>
          <p:nvPr/>
        </p:nvSpPr>
        <p:spPr>
          <a:xfrm flipH="1">
            <a:off x="868657" y="1676603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72"/>
          <p:cNvSpPr txBox="1"/>
          <p:nvPr/>
        </p:nvSpPr>
        <p:spPr>
          <a:xfrm flipH="1">
            <a:off x="556512" y="1075927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2"/>
          <p:cNvSpPr txBox="1"/>
          <p:nvPr/>
        </p:nvSpPr>
        <p:spPr>
          <a:xfrm flipH="1">
            <a:off x="1184157" y="1075927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7" name="Google Shape;987;p72"/>
          <p:cNvSpPr txBox="1"/>
          <p:nvPr/>
        </p:nvSpPr>
        <p:spPr>
          <a:xfrm>
            <a:off x="2533347" y="721500"/>
            <a:ext cx="62868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rabtaa inay ku muujiso geed ixtimaal (probability tree) natiijo kasta oo ka timaadda wareejinta (spinner), iyo ixtimaalkooda (probabilities).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imisa tirada laamaha geedka itimaalka (probability tree) ay tahay inuu yeesho?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72"/>
          <p:cNvSpPr/>
          <p:nvPr/>
        </p:nvSpPr>
        <p:spPr>
          <a:xfrm>
            <a:off x="4212125" y="3285735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9" name="Google Shape;989;p72"/>
          <p:cNvCxnSpPr/>
          <p:nvPr/>
        </p:nvCxnSpPr>
        <p:spPr>
          <a:xfrm>
            <a:off x="4448725" y="3538929"/>
            <a:ext cx="1175100" cy="794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0" name="Google Shape;990;p72"/>
          <p:cNvCxnSpPr/>
          <p:nvPr/>
        </p:nvCxnSpPr>
        <p:spPr>
          <a:xfrm>
            <a:off x="4489325" y="3424953"/>
            <a:ext cx="12720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1" name="Google Shape;991;p72"/>
          <p:cNvCxnSpPr/>
          <p:nvPr/>
        </p:nvCxnSpPr>
        <p:spPr>
          <a:xfrm flipH="1" rot="10800000">
            <a:off x="4448725" y="2522606"/>
            <a:ext cx="1175100" cy="794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2" name="Google Shape;992;p72"/>
          <p:cNvSpPr txBox="1"/>
          <p:nvPr/>
        </p:nvSpPr>
        <p:spPr>
          <a:xfrm>
            <a:off x="6841950" y="2512725"/>
            <a:ext cx="1902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Saddex laamood, mid kasta oo loogu talagalay natiijada ay muujinayaan saddexda qaybood ee isla eg.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itimaalka (probability trees) si loo muujiyo natiijooyinka</a:t>
            </a:r>
            <a:endParaRPr/>
          </a:p>
        </p:txBody>
      </p:sp>
      <p:sp>
        <p:nvSpPr>
          <p:cNvPr id="998" name="Google Shape;998;p73"/>
          <p:cNvSpPr txBox="1"/>
          <p:nvPr/>
        </p:nvSpPr>
        <p:spPr>
          <a:xfrm>
            <a:off x="559876" y="2230815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 (spinner)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9" name="Google Shape;999;p73"/>
          <p:cNvGrpSpPr/>
          <p:nvPr/>
        </p:nvGrpSpPr>
        <p:grpSpPr>
          <a:xfrm>
            <a:off x="95399" y="386999"/>
            <a:ext cx="2065345" cy="2065345"/>
            <a:chOff x="146832" y="518450"/>
            <a:chExt cx="1320300" cy="1320300"/>
          </a:xfrm>
        </p:grpSpPr>
        <p:sp>
          <p:nvSpPr>
            <p:cNvPr id="1000" name="Google Shape;1000;p73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73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73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3" name="Google Shape;1003;p73"/>
          <p:cNvGrpSpPr/>
          <p:nvPr/>
        </p:nvGrpSpPr>
        <p:grpSpPr>
          <a:xfrm>
            <a:off x="1083985" y="721493"/>
            <a:ext cx="84941" cy="741135"/>
            <a:chOff x="779080" y="747789"/>
            <a:chExt cx="54300" cy="473780"/>
          </a:xfrm>
        </p:grpSpPr>
        <p:cxnSp>
          <p:nvCxnSpPr>
            <p:cNvPr id="1004" name="Google Shape;1004;p73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05" name="Google Shape;1005;p73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6" name="Google Shape;1006;p73"/>
          <p:cNvSpPr txBox="1"/>
          <p:nvPr/>
        </p:nvSpPr>
        <p:spPr>
          <a:xfrm flipH="1">
            <a:off x="868657" y="1676603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3"/>
          <p:cNvSpPr txBox="1"/>
          <p:nvPr/>
        </p:nvSpPr>
        <p:spPr>
          <a:xfrm flipH="1">
            <a:off x="556512" y="1075927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3"/>
          <p:cNvSpPr txBox="1"/>
          <p:nvPr/>
        </p:nvSpPr>
        <p:spPr>
          <a:xfrm flipH="1">
            <a:off x="1184157" y="1075927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3"/>
          <p:cNvSpPr txBox="1"/>
          <p:nvPr/>
        </p:nvSpPr>
        <p:spPr>
          <a:xfrm>
            <a:off x="2533347" y="721500"/>
            <a:ext cx="628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rabta inay ku muujiso natiijo kasta oo ka timaadda wareegga (spinner), iyo itimaalkooda, geed itimaal (probability tree).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Maxaa geli lahaa sanduuqan gudihiisa?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3"/>
          <p:cNvSpPr/>
          <p:nvPr/>
        </p:nvSpPr>
        <p:spPr>
          <a:xfrm>
            <a:off x="4212125" y="3285735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1" name="Google Shape;1011;p73"/>
          <p:cNvGrpSpPr/>
          <p:nvPr/>
        </p:nvGrpSpPr>
        <p:grpSpPr>
          <a:xfrm>
            <a:off x="4448725" y="3538929"/>
            <a:ext cx="1414884" cy="923148"/>
            <a:chOff x="2848518" y="3083525"/>
            <a:chExt cx="1414884" cy="1559899"/>
          </a:xfrm>
        </p:grpSpPr>
        <p:sp>
          <p:nvSpPr>
            <p:cNvPr id="1012" name="Google Shape;1012;p73"/>
            <p:cNvSpPr txBox="1"/>
            <p:nvPr/>
          </p:nvSpPr>
          <p:spPr>
            <a:xfrm>
              <a:off x="4018001" y="4175124"/>
              <a:ext cx="2454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13" name="Google Shape;1013;p73"/>
            <p:cNvCxnSpPr/>
            <p:nvPr/>
          </p:nvCxnSpPr>
          <p:spPr>
            <a:xfrm>
              <a:off x="2848518" y="3083525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14" name="Google Shape;1014;p73"/>
          <p:cNvCxnSpPr/>
          <p:nvPr/>
        </p:nvCxnSpPr>
        <p:spPr>
          <a:xfrm>
            <a:off x="4489325" y="3424953"/>
            <a:ext cx="12720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5" name="Google Shape;1015;p73"/>
          <p:cNvCxnSpPr/>
          <p:nvPr/>
        </p:nvCxnSpPr>
        <p:spPr>
          <a:xfrm flipH="1" rot="10800000">
            <a:off x="4448725" y="2522606"/>
            <a:ext cx="1175100" cy="794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6" name="Google Shape;1016;p73"/>
          <p:cNvSpPr txBox="1"/>
          <p:nvPr/>
        </p:nvSpPr>
        <p:spPr>
          <a:xfrm>
            <a:off x="6841950" y="2817525"/>
            <a:ext cx="1902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Natiijo ayaa tagta dhamaadka laanta.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7" name="Google Shape;1017;p73"/>
          <p:cNvSpPr txBox="1"/>
          <p:nvPr/>
        </p:nvSpPr>
        <p:spPr>
          <a:xfrm>
            <a:off x="5618209" y="2388156"/>
            <a:ext cx="24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3"/>
          <p:cNvSpPr txBox="1"/>
          <p:nvPr/>
        </p:nvSpPr>
        <p:spPr>
          <a:xfrm>
            <a:off x="5761334" y="3285756"/>
            <a:ext cx="24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9" name="Google Shape;1019;p73"/>
          <p:cNvSpPr/>
          <p:nvPr/>
        </p:nvSpPr>
        <p:spPr>
          <a:xfrm>
            <a:off x="5761326" y="3276725"/>
            <a:ext cx="245400" cy="295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73"/>
          <p:cNvSpPr txBox="1"/>
          <p:nvPr/>
        </p:nvSpPr>
        <p:spPr>
          <a:xfrm>
            <a:off x="328501" y="2741325"/>
            <a:ext cx="1672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wareejin doontaa wareeggan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itimaalka (probability trees) si loo muujiyo natiijooyinka</a:t>
            </a:r>
            <a:endParaRPr/>
          </a:p>
        </p:txBody>
      </p:sp>
      <p:sp>
        <p:nvSpPr>
          <p:cNvPr id="1026" name="Google Shape;1026;p74"/>
          <p:cNvSpPr txBox="1"/>
          <p:nvPr/>
        </p:nvSpPr>
        <p:spPr>
          <a:xfrm>
            <a:off x="559876" y="2230815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 (spinner)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7" name="Google Shape;1027;p74"/>
          <p:cNvGrpSpPr/>
          <p:nvPr/>
        </p:nvGrpSpPr>
        <p:grpSpPr>
          <a:xfrm>
            <a:off x="95399" y="386999"/>
            <a:ext cx="2065345" cy="2065345"/>
            <a:chOff x="146832" y="518450"/>
            <a:chExt cx="1320300" cy="1320300"/>
          </a:xfrm>
        </p:grpSpPr>
        <p:sp>
          <p:nvSpPr>
            <p:cNvPr id="1028" name="Google Shape;1028;p74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74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74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43434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1" name="Google Shape;1031;p74"/>
          <p:cNvGrpSpPr/>
          <p:nvPr/>
        </p:nvGrpSpPr>
        <p:grpSpPr>
          <a:xfrm>
            <a:off x="1083985" y="721493"/>
            <a:ext cx="84941" cy="741135"/>
            <a:chOff x="779080" y="747789"/>
            <a:chExt cx="54300" cy="473780"/>
          </a:xfrm>
        </p:grpSpPr>
        <p:cxnSp>
          <p:nvCxnSpPr>
            <p:cNvPr id="1032" name="Google Shape;1032;p74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33" name="Google Shape;1033;p74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4" name="Google Shape;1034;p74"/>
          <p:cNvSpPr txBox="1"/>
          <p:nvPr/>
        </p:nvSpPr>
        <p:spPr>
          <a:xfrm flipH="1">
            <a:off x="868657" y="1676603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74"/>
          <p:cNvSpPr txBox="1"/>
          <p:nvPr/>
        </p:nvSpPr>
        <p:spPr>
          <a:xfrm flipH="1">
            <a:off x="556512" y="1075927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74"/>
          <p:cNvSpPr txBox="1"/>
          <p:nvPr/>
        </p:nvSpPr>
        <p:spPr>
          <a:xfrm flipH="1">
            <a:off x="1184157" y="1075927"/>
            <a:ext cx="51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74"/>
          <p:cNvSpPr txBox="1"/>
          <p:nvPr/>
        </p:nvSpPr>
        <p:spPr>
          <a:xfrm>
            <a:off x="2533347" y="721500"/>
            <a:ext cx="628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rabta inay ku muujiso natiijo kasta oo ka timaadda wareegga (spinner), iyo itimaalkooda, geed itimaal (probability tree).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Maxaa geli lahaa sanduuqan gudihiisa?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74"/>
          <p:cNvSpPr/>
          <p:nvPr/>
        </p:nvSpPr>
        <p:spPr>
          <a:xfrm>
            <a:off x="4212125" y="3285735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39" name="Google Shape;1039;p74"/>
          <p:cNvGrpSpPr/>
          <p:nvPr/>
        </p:nvGrpSpPr>
        <p:grpSpPr>
          <a:xfrm>
            <a:off x="4448725" y="3538929"/>
            <a:ext cx="1414884" cy="923148"/>
            <a:chOff x="2848518" y="3083525"/>
            <a:chExt cx="1414884" cy="1559899"/>
          </a:xfrm>
        </p:grpSpPr>
        <p:sp>
          <p:nvSpPr>
            <p:cNvPr id="1040" name="Google Shape;1040;p74"/>
            <p:cNvSpPr txBox="1"/>
            <p:nvPr/>
          </p:nvSpPr>
          <p:spPr>
            <a:xfrm>
              <a:off x="4018001" y="4175124"/>
              <a:ext cx="245400" cy="4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41" name="Google Shape;1041;p74"/>
            <p:cNvCxnSpPr/>
            <p:nvPr/>
          </p:nvCxnSpPr>
          <p:spPr>
            <a:xfrm>
              <a:off x="2848518" y="3083525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42" name="Google Shape;1042;p74"/>
          <p:cNvCxnSpPr/>
          <p:nvPr/>
        </p:nvCxnSpPr>
        <p:spPr>
          <a:xfrm>
            <a:off x="4489325" y="3424953"/>
            <a:ext cx="12720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3" name="Google Shape;1043;p74"/>
          <p:cNvCxnSpPr/>
          <p:nvPr/>
        </p:nvCxnSpPr>
        <p:spPr>
          <a:xfrm flipH="1" rot="10800000">
            <a:off x="4448725" y="2522606"/>
            <a:ext cx="1175100" cy="794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4" name="Google Shape;1044;p74"/>
          <p:cNvSpPr txBox="1"/>
          <p:nvPr/>
        </p:nvSpPr>
        <p:spPr>
          <a:xfrm>
            <a:off x="6407325" y="2197475"/>
            <a:ext cx="2412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Itimaalka natiijada dhamaadka laanta ayaa la dhigaa laanta lafteeda.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5" name="Google Shape;1045;p74"/>
          <p:cNvSpPr txBox="1"/>
          <p:nvPr/>
        </p:nvSpPr>
        <p:spPr>
          <a:xfrm>
            <a:off x="5618209" y="2388156"/>
            <a:ext cx="24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74"/>
          <p:cNvSpPr txBox="1"/>
          <p:nvPr/>
        </p:nvSpPr>
        <p:spPr>
          <a:xfrm>
            <a:off x="5761334" y="3285756"/>
            <a:ext cx="24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4"/>
          <p:cNvSpPr/>
          <p:nvPr/>
        </p:nvSpPr>
        <p:spPr>
          <a:xfrm>
            <a:off x="4609974" y="2358775"/>
            <a:ext cx="518700" cy="44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74"/>
          <p:cNvSpPr txBox="1"/>
          <p:nvPr/>
        </p:nvSpPr>
        <p:spPr>
          <a:xfrm>
            <a:off x="6407325" y="3796750"/>
            <a:ext cx="2412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Kuwani waa saddex natiijo oo isle'eg.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9" name="Google Shape;1049;p74"/>
          <p:cNvSpPr txBox="1"/>
          <p:nvPr/>
        </p:nvSpPr>
        <p:spPr>
          <a:xfrm>
            <a:off x="328501" y="2741325"/>
            <a:ext cx="1672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 waxay wareejin doontaa wareeggan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050" name="Google Shape;1050;p74" title="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663" y="2406338"/>
            <a:ext cx="105325" cy="348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itimaalka (probability trees) si loo muujiyo natiijooyinka</a:t>
            </a:r>
            <a:endParaRPr/>
          </a:p>
        </p:txBody>
      </p:sp>
      <p:sp>
        <p:nvSpPr>
          <p:cNvPr id="1056" name="Google Shape;1056;p75"/>
          <p:cNvSpPr/>
          <p:nvPr/>
        </p:nvSpPr>
        <p:spPr>
          <a:xfrm rot="10800000">
            <a:off x="941822" y="666567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57" name="Google Shape;1057;p75"/>
          <p:cNvSpPr/>
          <p:nvPr/>
        </p:nvSpPr>
        <p:spPr>
          <a:xfrm rot="-7200295">
            <a:off x="941712" y="666425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58" name="Google Shape;1058;p75"/>
          <p:cNvSpPr/>
          <p:nvPr/>
        </p:nvSpPr>
        <p:spPr>
          <a:xfrm rot="-3599705">
            <a:off x="941269" y="666490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59" name="Google Shape;1059;p75"/>
          <p:cNvSpPr/>
          <p:nvPr/>
        </p:nvSpPr>
        <p:spPr>
          <a:xfrm>
            <a:off x="941229" y="666482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60" name="Google Shape;1060;p75"/>
          <p:cNvSpPr/>
          <p:nvPr/>
        </p:nvSpPr>
        <p:spPr>
          <a:xfrm flipH="1">
            <a:off x="941656" y="666644"/>
            <a:ext cx="1328100" cy="1328100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61" name="Google Shape;1061;p75"/>
          <p:cNvSpPr txBox="1"/>
          <p:nvPr/>
        </p:nvSpPr>
        <p:spPr>
          <a:xfrm>
            <a:off x="1037632" y="1994771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 (spinner)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75"/>
          <p:cNvSpPr/>
          <p:nvPr/>
        </p:nvSpPr>
        <p:spPr>
          <a:xfrm flipH="1" rot="3599705">
            <a:off x="941289" y="666652"/>
            <a:ext cx="1328202" cy="1328202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63" name="Google Shape;1063;p75"/>
          <p:cNvSpPr txBox="1"/>
          <p:nvPr/>
        </p:nvSpPr>
        <p:spPr>
          <a:xfrm flipH="1">
            <a:off x="18425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75"/>
          <p:cNvSpPr txBox="1"/>
          <p:nvPr/>
        </p:nvSpPr>
        <p:spPr>
          <a:xfrm flipH="1">
            <a:off x="1669842" y="1601209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5" name="Google Shape;1065;p75"/>
          <p:cNvSpPr txBox="1"/>
          <p:nvPr/>
        </p:nvSpPr>
        <p:spPr>
          <a:xfrm flipH="1">
            <a:off x="1209637" y="1601185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75"/>
          <p:cNvSpPr txBox="1"/>
          <p:nvPr/>
        </p:nvSpPr>
        <p:spPr>
          <a:xfrm flipH="1">
            <a:off x="10369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7" name="Google Shape;1067;p75"/>
          <p:cNvGrpSpPr/>
          <p:nvPr/>
        </p:nvGrpSpPr>
        <p:grpSpPr>
          <a:xfrm>
            <a:off x="1578331" y="881495"/>
            <a:ext cx="54300" cy="473780"/>
            <a:chOff x="779080" y="747789"/>
            <a:chExt cx="54300" cy="473780"/>
          </a:xfrm>
        </p:grpSpPr>
        <p:cxnSp>
          <p:nvCxnSpPr>
            <p:cNvPr id="1068" name="Google Shape;1068;p75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69" name="Google Shape;1069;p75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0" name="Google Shape;1070;p75"/>
          <p:cNvSpPr txBox="1"/>
          <p:nvPr/>
        </p:nvSpPr>
        <p:spPr>
          <a:xfrm flipH="1">
            <a:off x="1669842" y="868796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75"/>
          <p:cNvSpPr txBox="1"/>
          <p:nvPr/>
        </p:nvSpPr>
        <p:spPr>
          <a:xfrm flipH="1">
            <a:off x="1227008" y="868773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2" name="Google Shape;1072;p75"/>
          <p:cNvGrpSpPr/>
          <p:nvPr/>
        </p:nvGrpSpPr>
        <p:grpSpPr>
          <a:xfrm>
            <a:off x="2772050" y="830282"/>
            <a:ext cx="1792875" cy="3837254"/>
            <a:chOff x="2772050" y="830282"/>
            <a:chExt cx="1792875" cy="3837254"/>
          </a:xfrm>
        </p:grpSpPr>
        <p:cxnSp>
          <p:nvCxnSpPr>
            <p:cNvPr id="1073" name="Google Shape;1073;p75"/>
            <p:cNvCxnSpPr/>
            <p:nvPr/>
          </p:nvCxnSpPr>
          <p:spPr>
            <a:xfrm flipH="1" rot="10800000">
              <a:off x="2772125" y="2446918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4" name="Google Shape;1074;p75"/>
            <p:cNvCxnSpPr/>
            <p:nvPr/>
          </p:nvCxnSpPr>
          <p:spPr>
            <a:xfrm>
              <a:off x="2772125" y="2748717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5" name="Google Shape;1075;p75"/>
            <p:cNvCxnSpPr/>
            <p:nvPr/>
          </p:nvCxnSpPr>
          <p:spPr>
            <a:xfrm flipH="1" rot="10800000">
              <a:off x="27720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6" name="Google Shape;1076;p75"/>
            <p:cNvCxnSpPr/>
            <p:nvPr/>
          </p:nvCxnSpPr>
          <p:spPr>
            <a:xfrm>
              <a:off x="27720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7" name="Google Shape;1077;p75"/>
            <p:cNvCxnSpPr/>
            <p:nvPr/>
          </p:nvCxnSpPr>
          <p:spPr>
            <a:xfrm flipH="1" rot="10800000">
              <a:off x="2772075" y="830282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8" name="Google Shape;1078;p75"/>
            <p:cNvCxnSpPr/>
            <p:nvPr/>
          </p:nvCxnSpPr>
          <p:spPr>
            <a:xfrm>
              <a:off x="2772075" y="2747236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9" name="Google Shape;1079;p75"/>
          <p:cNvGrpSpPr/>
          <p:nvPr/>
        </p:nvGrpSpPr>
        <p:grpSpPr>
          <a:xfrm>
            <a:off x="4560839" y="707367"/>
            <a:ext cx="198462" cy="4083231"/>
            <a:chOff x="4560839" y="707367"/>
            <a:chExt cx="198462" cy="4083231"/>
          </a:xfrm>
        </p:grpSpPr>
        <p:sp>
          <p:nvSpPr>
            <p:cNvPr id="1080" name="Google Shape;1080;p75"/>
            <p:cNvSpPr txBox="1"/>
            <p:nvPr/>
          </p:nvSpPr>
          <p:spPr>
            <a:xfrm>
              <a:off x="4561001" y="242763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1" name="Google Shape;1081;p75"/>
            <p:cNvSpPr txBox="1"/>
            <p:nvPr/>
          </p:nvSpPr>
          <p:spPr>
            <a:xfrm flipH="1">
              <a:off x="4560914" y="3030510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2" name="Google Shape;1082;p75"/>
            <p:cNvSpPr txBox="1"/>
            <p:nvPr/>
          </p:nvSpPr>
          <p:spPr>
            <a:xfrm>
              <a:off x="45609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3" name="Google Shape;1083;p75"/>
            <p:cNvSpPr txBox="1"/>
            <p:nvPr/>
          </p:nvSpPr>
          <p:spPr>
            <a:xfrm flipH="1" rot="5201">
              <a:off x="4560839" y="3714796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4" name="Google Shape;1084;p75"/>
            <p:cNvSpPr txBox="1"/>
            <p:nvPr/>
          </p:nvSpPr>
          <p:spPr>
            <a:xfrm>
              <a:off x="4560951" y="707367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5" name="Google Shape;1085;p75"/>
            <p:cNvSpPr txBox="1"/>
            <p:nvPr/>
          </p:nvSpPr>
          <p:spPr>
            <a:xfrm flipH="1" rot="5201">
              <a:off x="4560864" y="4536948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6" name="Google Shape;1086;p75"/>
          <p:cNvSpPr txBox="1"/>
          <p:nvPr/>
        </p:nvSpPr>
        <p:spPr>
          <a:xfrm>
            <a:off x="323675" y="3275325"/>
            <a:ext cx="3045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horey u aragnay geedo itimaal (probability trees) oo sidan u eg.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75"/>
          <p:cNvSpPr txBox="1"/>
          <p:nvPr/>
        </p:nvSpPr>
        <p:spPr>
          <a:xfrm>
            <a:off x="323675" y="4106625"/>
            <a:ext cx="304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Laan kastaa waxay ka dhigan tahay natiijo kasta oo gaar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8" name="Google Shape;1088;p75"/>
          <p:cNvGrpSpPr/>
          <p:nvPr/>
        </p:nvGrpSpPr>
        <p:grpSpPr>
          <a:xfrm>
            <a:off x="6124853" y="820670"/>
            <a:ext cx="1987176" cy="1570625"/>
            <a:chOff x="6124850" y="1646112"/>
            <a:chExt cx="1987176" cy="2205934"/>
          </a:xfrm>
        </p:grpSpPr>
        <p:cxnSp>
          <p:nvCxnSpPr>
            <p:cNvPr id="1089" name="Google Shape;1089;p75"/>
            <p:cNvCxnSpPr/>
            <p:nvPr/>
          </p:nvCxnSpPr>
          <p:spPr>
            <a:xfrm flipH="1" rot="10800000">
              <a:off x="61248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0" name="Google Shape;1090;p75"/>
            <p:cNvCxnSpPr/>
            <p:nvPr/>
          </p:nvCxnSpPr>
          <p:spPr>
            <a:xfrm>
              <a:off x="61248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91" name="Google Shape;1091;p75"/>
            <p:cNvSpPr txBox="1"/>
            <p:nvPr/>
          </p:nvSpPr>
          <p:spPr>
            <a:xfrm>
              <a:off x="79137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2" name="Google Shape;1092;p75"/>
            <p:cNvSpPr txBox="1"/>
            <p:nvPr/>
          </p:nvSpPr>
          <p:spPr>
            <a:xfrm flipH="1" rot="5201">
              <a:off x="7913639" y="3714796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93" name="Google Shape;1093;p75"/>
          <p:cNvSpPr txBox="1"/>
          <p:nvPr/>
        </p:nvSpPr>
        <p:spPr>
          <a:xfrm>
            <a:off x="5590950" y="2598475"/>
            <a:ext cx="322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Laakiin, waxaan sidoo kale dhisi karnaa geedo itimaal (probability trees) oo laamahoodu muujiyaan kaliya natiijooyinka gaarka ah.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4" name="Google Shape;1094;p75"/>
          <p:cNvGrpSpPr/>
          <p:nvPr/>
        </p:nvGrpSpPr>
        <p:grpSpPr>
          <a:xfrm>
            <a:off x="3754619" y="1189397"/>
            <a:ext cx="516425" cy="2940375"/>
            <a:chOff x="6574019" y="1189397"/>
            <a:chExt cx="516425" cy="2940375"/>
          </a:xfrm>
        </p:grpSpPr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095" name="Google Shape;1095;p75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74019" y="118939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096" name="Google Shape;1096;p75" title="one sixth"/>
            <p:cNvPicPr preferRelativeResize="0"/>
            <p:nvPr/>
          </p:nvPicPr>
          <p:blipFill rotWithShape="1">
            <a:blip r:embed="rId3">
              <a:alphaModFix/>
            </a:blip>
            <a:srcRect b="-2270" l="0" r="0" t="2270"/>
            <a:stretch/>
          </p:blipFill>
          <p:spPr>
            <a:xfrm>
              <a:off x="6908919" y="1562108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097" name="Google Shape;1097;p75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56519" y="2156169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098" name="Google Shape;1098;p75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85119" y="2605599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099" name="Google Shape;1099;p75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31223" y="3086108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100" name="Google Shape;1100;p75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08919" y="378744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76"/>
          <p:cNvSpPr txBox="1"/>
          <p:nvPr/>
        </p:nvSpPr>
        <p:spPr>
          <a:xfrm>
            <a:off x="5590950" y="2598475"/>
            <a:ext cx="3229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Itimaalka wareeggu uu ku soo degayo B wali waa maadaama ay jirto kaliya hal natiijo oo B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itimaalka (probability trees) si loo muujiyo natiijooyinka</a:t>
            </a:r>
            <a:endParaRPr/>
          </a:p>
        </p:txBody>
      </p:sp>
      <p:sp>
        <p:nvSpPr>
          <p:cNvPr id="1107" name="Google Shape;1107;p76"/>
          <p:cNvSpPr/>
          <p:nvPr/>
        </p:nvSpPr>
        <p:spPr>
          <a:xfrm rot="10800000">
            <a:off x="941822" y="666567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08" name="Google Shape;1108;p76"/>
          <p:cNvSpPr/>
          <p:nvPr/>
        </p:nvSpPr>
        <p:spPr>
          <a:xfrm rot="-7200295">
            <a:off x="941712" y="666425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09" name="Google Shape;1109;p76"/>
          <p:cNvSpPr/>
          <p:nvPr/>
        </p:nvSpPr>
        <p:spPr>
          <a:xfrm rot="-3599705">
            <a:off x="941269" y="666490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10" name="Google Shape;1110;p76"/>
          <p:cNvSpPr/>
          <p:nvPr/>
        </p:nvSpPr>
        <p:spPr>
          <a:xfrm>
            <a:off x="941229" y="666482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11" name="Google Shape;1111;p76"/>
          <p:cNvSpPr/>
          <p:nvPr/>
        </p:nvSpPr>
        <p:spPr>
          <a:xfrm flipH="1">
            <a:off x="941656" y="666644"/>
            <a:ext cx="1328100" cy="1328100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12" name="Google Shape;1112;p76"/>
          <p:cNvSpPr txBox="1"/>
          <p:nvPr/>
        </p:nvSpPr>
        <p:spPr>
          <a:xfrm>
            <a:off x="1037632" y="1994771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wareejiye (spinner)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76"/>
          <p:cNvSpPr/>
          <p:nvPr/>
        </p:nvSpPr>
        <p:spPr>
          <a:xfrm flipH="1" rot="3599705">
            <a:off x="941289" y="666652"/>
            <a:ext cx="1328202" cy="1328202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14" name="Google Shape;1114;p76"/>
          <p:cNvSpPr txBox="1"/>
          <p:nvPr/>
        </p:nvSpPr>
        <p:spPr>
          <a:xfrm flipH="1">
            <a:off x="18425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76"/>
          <p:cNvSpPr txBox="1"/>
          <p:nvPr/>
        </p:nvSpPr>
        <p:spPr>
          <a:xfrm flipH="1">
            <a:off x="1669842" y="1601209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76"/>
          <p:cNvSpPr txBox="1"/>
          <p:nvPr/>
        </p:nvSpPr>
        <p:spPr>
          <a:xfrm flipH="1">
            <a:off x="1209637" y="1601185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76"/>
          <p:cNvSpPr txBox="1"/>
          <p:nvPr/>
        </p:nvSpPr>
        <p:spPr>
          <a:xfrm flipH="1">
            <a:off x="10369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8" name="Google Shape;1118;p76"/>
          <p:cNvGrpSpPr/>
          <p:nvPr/>
        </p:nvGrpSpPr>
        <p:grpSpPr>
          <a:xfrm>
            <a:off x="1578331" y="881495"/>
            <a:ext cx="54300" cy="473780"/>
            <a:chOff x="779080" y="747789"/>
            <a:chExt cx="54300" cy="473780"/>
          </a:xfrm>
        </p:grpSpPr>
        <p:cxnSp>
          <p:nvCxnSpPr>
            <p:cNvPr id="1119" name="Google Shape;1119;p76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20" name="Google Shape;1120;p76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1" name="Google Shape;1121;p76"/>
          <p:cNvSpPr txBox="1"/>
          <p:nvPr/>
        </p:nvSpPr>
        <p:spPr>
          <a:xfrm flipH="1">
            <a:off x="1669842" y="868796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2" name="Google Shape;1122;p76"/>
          <p:cNvSpPr txBox="1"/>
          <p:nvPr/>
        </p:nvSpPr>
        <p:spPr>
          <a:xfrm flipH="1">
            <a:off x="1227008" y="868773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3" name="Google Shape;1123;p76"/>
          <p:cNvGrpSpPr/>
          <p:nvPr/>
        </p:nvGrpSpPr>
        <p:grpSpPr>
          <a:xfrm>
            <a:off x="2772050" y="830282"/>
            <a:ext cx="1792875" cy="3837254"/>
            <a:chOff x="2772050" y="830282"/>
            <a:chExt cx="1792875" cy="3837254"/>
          </a:xfrm>
        </p:grpSpPr>
        <p:cxnSp>
          <p:nvCxnSpPr>
            <p:cNvPr id="1124" name="Google Shape;1124;p76"/>
            <p:cNvCxnSpPr/>
            <p:nvPr/>
          </p:nvCxnSpPr>
          <p:spPr>
            <a:xfrm flipH="1" rot="10800000">
              <a:off x="2772125" y="2446918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5" name="Google Shape;1125;p76"/>
            <p:cNvCxnSpPr/>
            <p:nvPr/>
          </p:nvCxnSpPr>
          <p:spPr>
            <a:xfrm>
              <a:off x="2772125" y="2748717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6" name="Google Shape;1126;p76"/>
            <p:cNvCxnSpPr/>
            <p:nvPr/>
          </p:nvCxnSpPr>
          <p:spPr>
            <a:xfrm flipH="1" rot="10800000">
              <a:off x="27720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7" name="Google Shape;1127;p76"/>
            <p:cNvCxnSpPr/>
            <p:nvPr/>
          </p:nvCxnSpPr>
          <p:spPr>
            <a:xfrm>
              <a:off x="27720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8" name="Google Shape;1128;p76"/>
            <p:cNvCxnSpPr/>
            <p:nvPr/>
          </p:nvCxnSpPr>
          <p:spPr>
            <a:xfrm flipH="1" rot="10800000">
              <a:off x="2772075" y="830282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9" name="Google Shape;1129;p76"/>
            <p:cNvCxnSpPr/>
            <p:nvPr/>
          </p:nvCxnSpPr>
          <p:spPr>
            <a:xfrm>
              <a:off x="2772075" y="2747236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30" name="Google Shape;1130;p76"/>
          <p:cNvGrpSpPr/>
          <p:nvPr/>
        </p:nvGrpSpPr>
        <p:grpSpPr>
          <a:xfrm>
            <a:off x="4560839" y="707367"/>
            <a:ext cx="198462" cy="4083231"/>
            <a:chOff x="4560839" y="707367"/>
            <a:chExt cx="198462" cy="4083231"/>
          </a:xfrm>
        </p:grpSpPr>
        <p:sp>
          <p:nvSpPr>
            <p:cNvPr id="1131" name="Google Shape;1131;p76"/>
            <p:cNvSpPr txBox="1"/>
            <p:nvPr/>
          </p:nvSpPr>
          <p:spPr>
            <a:xfrm>
              <a:off x="4561001" y="242763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2" name="Google Shape;1132;p76"/>
            <p:cNvSpPr txBox="1"/>
            <p:nvPr/>
          </p:nvSpPr>
          <p:spPr>
            <a:xfrm flipH="1">
              <a:off x="4560914" y="3030510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3" name="Google Shape;1133;p76"/>
            <p:cNvSpPr txBox="1"/>
            <p:nvPr/>
          </p:nvSpPr>
          <p:spPr>
            <a:xfrm>
              <a:off x="45609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4" name="Google Shape;1134;p76"/>
            <p:cNvSpPr txBox="1"/>
            <p:nvPr/>
          </p:nvSpPr>
          <p:spPr>
            <a:xfrm flipH="1" rot="5201">
              <a:off x="4560839" y="3714796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5" name="Google Shape;1135;p76"/>
            <p:cNvSpPr txBox="1"/>
            <p:nvPr/>
          </p:nvSpPr>
          <p:spPr>
            <a:xfrm>
              <a:off x="4560951" y="707367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6" name="Google Shape;1136;p76"/>
            <p:cNvSpPr txBox="1"/>
            <p:nvPr/>
          </p:nvSpPr>
          <p:spPr>
            <a:xfrm flipH="1" rot="5201">
              <a:off x="4560864" y="4536948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7" name="Google Shape;1137;p76"/>
          <p:cNvGrpSpPr/>
          <p:nvPr/>
        </p:nvGrpSpPr>
        <p:grpSpPr>
          <a:xfrm>
            <a:off x="6124853" y="820670"/>
            <a:ext cx="1987176" cy="1570625"/>
            <a:chOff x="6124850" y="1646112"/>
            <a:chExt cx="1987176" cy="2205934"/>
          </a:xfrm>
        </p:grpSpPr>
        <p:cxnSp>
          <p:nvCxnSpPr>
            <p:cNvPr id="1138" name="Google Shape;1138;p76"/>
            <p:cNvCxnSpPr/>
            <p:nvPr/>
          </p:nvCxnSpPr>
          <p:spPr>
            <a:xfrm flipH="1" rot="10800000">
              <a:off x="61248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9" name="Google Shape;1139;p76"/>
            <p:cNvCxnSpPr/>
            <p:nvPr/>
          </p:nvCxnSpPr>
          <p:spPr>
            <a:xfrm>
              <a:off x="61248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40" name="Google Shape;1140;p76"/>
            <p:cNvSpPr txBox="1"/>
            <p:nvPr/>
          </p:nvSpPr>
          <p:spPr>
            <a:xfrm>
              <a:off x="79137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1" name="Google Shape;1141;p76"/>
            <p:cNvSpPr txBox="1"/>
            <p:nvPr/>
          </p:nvSpPr>
          <p:spPr>
            <a:xfrm flipH="1" rot="5201">
              <a:off x="7913639" y="3714796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142" name="Google Shape;1142;p76" title="one six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7644" y="2844652"/>
            <a:ext cx="105325" cy="342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3" name="Google Shape;1143;p76"/>
          <p:cNvCxnSpPr/>
          <p:nvPr/>
        </p:nvCxnSpPr>
        <p:spPr>
          <a:xfrm>
            <a:off x="2772075" y="2747236"/>
            <a:ext cx="1792800" cy="19203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144" name="Google Shape;1144;p76" title="one six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6044" y="1701652"/>
            <a:ext cx="105325" cy="342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5" name="Google Shape;1145;p76"/>
          <p:cNvGrpSpPr/>
          <p:nvPr/>
        </p:nvGrpSpPr>
        <p:grpSpPr>
          <a:xfrm>
            <a:off x="3754619" y="1189397"/>
            <a:ext cx="516425" cy="2940375"/>
            <a:chOff x="6574019" y="1189397"/>
            <a:chExt cx="516425" cy="2940375"/>
          </a:xfrm>
        </p:grpSpPr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146" name="Google Shape;1146;p76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74019" y="118939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147" name="Google Shape;1147;p76" title="one sixth"/>
            <p:cNvPicPr preferRelativeResize="0"/>
            <p:nvPr/>
          </p:nvPicPr>
          <p:blipFill rotWithShape="1">
            <a:blip r:embed="rId3">
              <a:alphaModFix/>
            </a:blip>
            <a:srcRect b="-2270" l="0" r="0" t="2270"/>
            <a:stretch/>
          </p:blipFill>
          <p:spPr>
            <a:xfrm>
              <a:off x="6908919" y="1562108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148" name="Google Shape;1148;p76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56519" y="2156169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149" name="Google Shape;1149;p76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85119" y="2605599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150" name="Google Shape;1150;p76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31223" y="3086108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151" name="Google Shape;1151;p76" title="one six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08919" y="378744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77"/>
          <p:cNvSpPr txBox="1"/>
          <p:nvPr/>
        </p:nvSpPr>
        <p:spPr>
          <a:xfrm>
            <a:off x="5590950" y="2598475"/>
            <a:ext cx="322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 kastaba ha ahaatee, waxaa jira shan natiijo oo wareejiyuhu (spinner) ku soo degayo 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6}&quot;&gt;&lt;mfrac&gt;&lt;mn&gt;5&lt;/mn&gt;&lt;mn&gt;6&lt;/mn&gt;&lt;/mfrac&gt;&lt;/math&gt;" id="1157" name="Google Shape;1157;p77" title="five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1700" y="4266651"/>
            <a:ext cx="145968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sp>
        <p:nvSpPr>
          <p:cNvPr id="1159" name="Google Shape;1159;p77"/>
          <p:cNvSpPr/>
          <p:nvPr/>
        </p:nvSpPr>
        <p:spPr>
          <a:xfrm rot="10800000">
            <a:off x="941822" y="666567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0" name="Google Shape;1160;p77"/>
          <p:cNvSpPr/>
          <p:nvPr/>
        </p:nvSpPr>
        <p:spPr>
          <a:xfrm rot="-7200295">
            <a:off x="941712" y="666425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1" name="Google Shape;1161;p77"/>
          <p:cNvSpPr/>
          <p:nvPr/>
        </p:nvSpPr>
        <p:spPr>
          <a:xfrm rot="-3599705">
            <a:off x="941269" y="666490"/>
            <a:ext cx="1328202" cy="1328202"/>
          </a:xfrm>
          <a:prstGeom prst="pie">
            <a:avLst>
              <a:gd fmla="val 12607844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2" name="Google Shape;1162;p77"/>
          <p:cNvSpPr/>
          <p:nvPr/>
        </p:nvSpPr>
        <p:spPr>
          <a:xfrm>
            <a:off x="941229" y="666482"/>
            <a:ext cx="1328100" cy="1328100"/>
          </a:xfrm>
          <a:prstGeom prst="pie">
            <a:avLst>
              <a:gd fmla="val 12607844" name="adj1"/>
              <a:gd fmla="val 16200000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3" name="Google Shape;1163;p77"/>
          <p:cNvSpPr/>
          <p:nvPr/>
        </p:nvSpPr>
        <p:spPr>
          <a:xfrm flipH="1">
            <a:off x="941656" y="666644"/>
            <a:ext cx="1328100" cy="1328100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4" name="Google Shape;1164;p77"/>
          <p:cNvSpPr txBox="1"/>
          <p:nvPr/>
        </p:nvSpPr>
        <p:spPr>
          <a:xfrm>
            <a:off x="1037632" y="1994771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wareejiye (spinner)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5" name="Google Shape;1165;p77"/>
          <p:cNvSpPr/>
          <p:nvPr/>
        </p:nvSpPr>
        <p:spPr>
          <a:xfrm flipH="1" rot="3599705">
            <a:off x="941289" y="666652"/>
            <a:ext cx="1328202" cy="1328202"/>
          </a:xfrm>
          <a:prstGeom prst="pie">
            <a:avLst>
              <a:gd fmla="val 1259597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66" name="Google Shape;1166;p77"/>
          <p:cNvSpPr txBox="1"/>
          <p:nvPr/>
        </p:nvSpPr>
        <p:spPr>
          <a:xfrm flipH="1">
            <a:off x="18425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77"/>
          <p:cNvSpPr txBox="1"/>
          <p:nvPr/>
        </p:nvSpPr>
        <p:spPr>
          <a:xfrm flipH="1">
            <a:off x="1669842" y="1601209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8" name="Google Shape;1168;p77"/>
          <p:cNvSpPr txBox="1"/>
          <p:nvPr/>
        </p:nvSpPr>
        <p:spPr>
          <a:xfrm flipH="1">
            <a:off x="1209637" y="1601185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77"/>
          <p:cNvSpPr txBox="1"/>
          <p:nvPr/>
        </p:nvSpPr>
        <p:spPr>
          <a:xfrm flipH="1">
            <a:off x="1036942" y="1207621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0" name="Google Shape;1170;p77"/>
          <p:cNvGrpSpPr/>
          <p:nvPr/>
        </p:nvGrpSpPr>
        <p:grpSpPr>
          <a:xfrm>
            <a:off x="1578331" y="881495"/>
            <a:ext cx="54300" cy="473780"/>
            <a:chOff x="779080" y="747789"/>
            <a:chExt cx="54300" cy="473780"/>
          </a:xfrm>
        </p:grpSpPr>
        <p:cxnSp>
          <p:nvCxnSpPr>
            <p:cNvPr id="1171" name="Google Shape;1171;p77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72" name="Google Shape;1172;p77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3" name="Google Shape;1173;p77"/>
          <p:cNvSpPr txBox="1"/>
          <p:nvPr/>
        </p:nvSpPr>
        <p:spPr>
          <a:xfrm flipH="1">
            <a:off x="1669842" y="868796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Google Shape;1174;p77"/>
          <p:cNvSpPr txBox="1"/>
          <p:nvPr/>
        </p:nvSpPr>
        <p:spPr>
          <a:xfrm flipH="1">
            <a:off x="1227008" y="868773"/>
            <a:ext cx="331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5" name="Google Shape;1175;p77"/>
          <p:cNvGrpSpPr/>
          <p:nvPr/>
        </p:nvGrpSpPr>
        <p:grpSpPr>
          <a:xfrm>
            <a:off x="2772050" y="830282"/>
            <a:ext cx="1792875" cy="3837254"/>
            <a:chOff x="2772050" y="830282"/>
            <a:chExt cx="1792875" cy="3837254"/>
          </a:xfrm>
        </p:grpSpPr>
        <p:cxnSp>
          <p:nvCxnSpPr>
            <p:cNvPr id="1176" name="Google Shape;1176;p77"/>
            <p:cNvCxnSpPr/>
            <p:nvPr/>
          </p:nvCxnSpPr>
          <p:spPr>
            <a:xfrm flipH="1" rot="10800000">
              <a:off x="2772125" y="2446918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7" name="Google Shape;1177;p77"/>
            <p:cNvCxnSpPr/>
            <p:nvPr/>
          </p:nvCxnSpPr>
          <p:spPr>
            <a:xfrm>
              <a:off x="2772125" y="2748717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8" name="Google Shape;1178;p77"/>
            <p:cNvCxnSpPr/>
            <p:nvPr/>
          </p:nvCxnSpPr>
          <p:spPr>
            <a:xfrm flipH="1" rot="10800000">
              <a:off x="27720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9" name="Google Shape;1179;p77"/>
            <p:cNvCxnSpPr/>
            <p:nvPr/>
          </p:nvCxnSpPr>
          <p:spPr>
            <a:xfrm>
              <a:off x="27720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0" name="Google Shape;1180;p77"/>
            <p:cNvCxnSpPr/>
            <p:nvPr/>
          </p:nvCxnSpPr>
          <p:spPr>
            <a:xfrm flipH="1" rot="10800000">
              <a:off x="2772075" y="830282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1" name="Google Shape;1181;p77"/>
            <p:cNvCxnSpPr/>
            <p:nvPr/>
          </p:nvCxnSpPr>
          <p:spPr>
            <a:xfrm>
              <a:off x="2772075" y="2747236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82" name="Google Shape;1182;p77"/>
          <p:cNvGrpSpPr/>
          <p:nvPr/>
        </p:nvGrpSpPr>
        <p:grpSpPr>
          <a:xfrm>
            <a:off x="4560839" y="707367"/>
            <a:ext cx="198462" cy="4083231"/>
            <a:chOff x="4560839" y="707367"/>
            <a:chExt cx="198462" cy="4083231"/>
          </a:xfrm>
        </p:grpSpPr>
        <p:sp>
          <p:nvSpPr>
            <p:cNvPr id="1183" name="Google Shape;1183;p77"/>
            <p:cNvSpPr txBox="1"/>
            <p:nvPr/>
          </p:nvSpPr>
          <p:spPr>
            <a:xfrm>
              <a:off x="4561001" y="242763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4" name="Google Shape;1184;p77"/>
            <p:cNvSpPr txBox="1"/>
            <p:nvPr/>
          </p:nvSpPr>
          <p:spPr>
            <a:xfrm flipH="1">
              <a:off x="4560914" y="3030510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5" name="Google Shape;1185;p77"/>
            <p:cNvSpPr txBox="1"/>
            <p:nvPr/>
          </p:nvSpPr>
          <p:spPr>
            <a:xfrm>
              <a:off x="45609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6" name="Google Shape;1186;p77"/>
            <p:cNvSpPr txBox="1"/>
            <p:nvPr/>
          </p:nvSpPr>
          <p:spPr>
            <a:xfrm flipH="1" rot="5201">
              <a:off x="4560839" y="3714796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7" name="Google Shape;1187;p77"/>
            <p:cNvSpPr txBox="1"/>
            <p:nvPr/>
          </p:nvSpPr>
          <p:spPr>
            <a:xfrm>
              <a:off x="4560951" y="707367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8" name="Google Shape;1188;p77"/>
            <p:cNvSpPr txBox="1"/>
            <p:nvPr/>
          </p:nvSpPr>
          <p:spPr>
            <a:xfrm flipH="1" rot="5201">
              <a:off x="4560864" y="4536948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9" name="Google Shape;1189;p77"/>
          <p:cNvGrpSpPr/>
          <p:nvPr/>
        </p:nvGrpSpPr>
        <p:grpSpPr>
          <a:xfrm>
            <a:off x="6124853" y="820670"/>
            <a:ext cx="1987176" cy="1570625"/>
            <a:chOff x="6124850" y="1646112"/>
            <a:chExt cx="1987176" cy="2205934"/>
          </a:xfrm>
        </p:grpSpPr>
        <p:cxnSp>
          <p:nvCxnSpPr>
            <p:cNvPr id="1190" name="Google Shape;1190;p77"/>
            <p:cNvCxnSpPr/>
            <p:nvPr/>
          </p:nvCxnSpPr>
          <p:spPr>
            <a:xfrm flipH="1" rot="10800000">
              <a:off x="61248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1" name="Google Shape;1191;p77"/>
            <p:cNvCxnSpPr/>
            <p:nvPr/>
          </p:nvCxnSpPr>
          <p:spPr>
            <a:xfrm>
              <a:off x="61248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2" name="Google Shape;1192;p77"/>
            <p:cNvSpPr txBox="1"/>
            <p:nvPr/>
          </p:nvSpPr>
          <p:spPr>
            <a:xfrm>
              <a:off x="79137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3" name="Google Shape;1193;p77"/>
            <p:cNvSpPr txBox="1"/>
            <p:nvPr/>
          </p:nvSpPr>
          <p:spPr>
            <a:xfrm flipH="1" rot="5201">
              <a:off x="7913639" y="3714796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194" name="Google Shape;1194;p77" title="one six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5296" y="4268486"/>
            <a:ext cx="145968" cy="475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195" name="Google Shape;1195;p77" title="one six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83" y="4268486"/>
            <a:ext cx="145968" cy="475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196" name="Google Shape;1196;p77" title="one six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7870" y="4268486"/>
            <a:ext cx="145968" cy="475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197" name="Google Shape;1197;p77" title="one six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9157" y="4268486"/>
            <a:ext cx="145968" cy="475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198" name="Google Shape;1198;p77" title="one six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445" y="4268486"/>
            <a:ext cx="145968" cy="475170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77"/>
          <p:cNvSpPr txBox="1"/>
          <p:nvPr/>
        </p:nvSpPr>
        <p:spPr>
          <a:xfrm>
            <a:off x="5989413" y="4313699"/>
            <a:ext cx="2592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77"/>
          <p:cNvSpPr txBox="1"/>
          <p:nvPr/>
        </p:nvSpPr>
        <p:spPr>
          <a:xfrm>
            <a:off x="6470700" y="4313699"/>
            <a:ext cx="2592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77"/>
          <p:cNvSpPr txBox="1"/>
          <p:nvPr/>
        </p:nvSpPr>
        <p:spPr>
          <a:xfrm>
            <a:off x="6951987" y="4313699"/>
            <a:ext cx="2592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77"/>
          <p:cNvSpPr txBox="1"/>
          <p:nvPr/>
        </p:nvSpPr>
        <p:spPr>
          <a:xfrm>
            <a:off x="7433274" y="4313699"/>
            <a:ext cx="2592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3" name="Google Shape;1203;p77"/>
          <p:cNvCxnSpPr/>
          <p:nvPr/>
        </p:nvCxnSpPr>
        <p:spPr>
          <a:xfrm flipH="1" rot="10800000">
            <a:off x="2772125" y="2446918"/>
            <a:ext cx="1792800" cy="3024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4" name="Google Shape;1204;p77"/>
          <p:cNvCxnSpPr/>
          <p:nvPr/>
        </p:nvCxnSpPr>
        <p:spPr>
          <a:xfrm>
            <a:off x="2772125" y="2748717"/>
            <a:ext cx="1792800" cy="3024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5" name="Google Shape;1205;p77"/>
          <p:cNvCxnSpPr/>
          <p:nvPr/>
        </p:nvCxnSpPr>
        <p:spPr>
          <a:xfrm flipH="1" rot="10800000">
            <a:off x="2772050" y="1712596"/>
            <a:ext cx="1792800" cy="10374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6" name="Google Shape;1206;p77"/>
          <p:cNvCxnSpPr/>
          <p:nvPr/>
        </p:nvCxnSpPr>
        <p:spPr>
          <a:xfrm>
            <a:off x="2772050" y="2747940"/>
            <a:ext cx="1792800" cy="10374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7" name="Google Shape;1207;p77"/>
          <p:cNvCxnSpPr/>
          <p:nvPr/>
        </p:nvCxnSpPr>
        <p:spPr>
          <a:xfrm flipH="1" rot="10800000">
            <a:off x="2772075" y="830282"/>
            <a:ext cx="1792800" cy="19203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8" name="Google Shape;1208;p77"/>
          <p:cNvSpPr txBox="1"/>
          <p:nvPr/>
        </p:nvSpPr>
        <p:spPr>
          <a:xfrm>
            <a:off x="7914557" y="4313699"/>
            <a:ext cx="2592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77"/>
          <p:cNvSpPr txBox="1"/>
          <p:nvPr/>
        </p:nvSpPr>
        <p:spPr>
          <a:xfrm>
            <a:off x="5590950" y="3419905"/>
            <a:ext cx="322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isku geeynaa ixtimaalka (probability) mid kasta oo ka mid ah natiijooyinkan shakhsi ahaaneed.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10" name="Google Shape;1210;p77"/>
          <p:cNvGrpSpPr/>
          <p:nvPr/>
        </p:nvGrpSpPr>
        <p:grpSpPr>
          <a:xfrm>
            <a:off x="3754619" y="1189397"/>
            <a:ext cx="516425" cy="2940375"/>
            <a:chOff x="6574019" y="1189397"/>
            <a:chExt cx="516425" cy="2940375"/>
          </a:xfrm>
        </p:grpSpPr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211" name="Google Shape;1211;p77" title="one six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74019" y="118939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212" name="Google Shape;1212;p77" title="one sixth"/>
            <p:cNvPicPr preferRelativeResize="0"/>
            <p:nvPr/>
          </p:nvPicPr>
          <p:blipFill rotWithShape="1">
            <a:blip r:embed="rId4">
              <a:alphaModFix/>
            </a:blip>
            <a:srcRect b="-2270" l="0" r="0" t="2270"/>
            <a:stretch/>
          </p:blipFill>
          <p:spPr>
            <a:xfrm>
              <a:off x="6908919" y="1562108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213" name="Google Shape;1213;p77" title="one six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56519" y="2156169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214" name="Google Shape;1214;p77" title="one six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85119" y="2605599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215" name="Google Shape;1215;p77" title="one six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31223" y="3086108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6}&quot;&gt;&lt;mfrac&gt;&lt;mn&gt;1&lt;/mn&gt;&lt;mn&gt;6&lt;/mn&gt;&lt;/mfrac&gt;&lt;/math&gt;" id="1216" name="Google Shape;1216;p77" title="one six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08919" y="3787447"/>
              <a:ext cx="105325" cy="3423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&lt;math xmlns=&quot;http://www.w3.org/1998/Math/MathML&quot; display=&quot;block&quot; data-is-equatio=&quot;1&quot; data-latex=&quot;\frac{5}{6}&quot;&gt;&lt;mfrac&gt;&lt;mn&gt;5&lt;/mn&gt;&lt;mn&gt;6&lt;/mn&gt;&lt;/mfrac&gt;&lt;/math&gt;" id="1217" name="Google Shape;1217;p77" title="five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3823" y="740641"/>
            <a:ext cx="105325" cy="345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6}&quot;&gt;&lt;mfrac&gt;&lt;mn&gt;1&lt;/mn&gt;&lt;mn&gt;6&lt;/mn&gt;&lt;/mfrac&gt;&lt;/math&gt;" id="1218" name="Google Shape;1218;p77" title="one six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6044" y="1701652"/>
            <a:ext cx="105325" cy="34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78"/>
          <p:cNvSpPr txBox="1"/>
          <p:nvPr/>
        </p:nvSpPr>
        <p:spPr>
          <a:xfrm>
            <a:off x="324001" y="721500"/>
            <a:ext cx="3581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Geedkan ixtimaalka (probability tree) wuxuu muujinayaa ixtimaalka (probability) wareejiye (spinner) uu ku soo dego natiijo gaar ah.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ixtimaalka (probability) wareejiyuhu (spinner) uu ku soo dego C?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4" name="Google Shape;1224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cxnSp>
        <p:nvCxnSpPr>
          <p:cNvPr id="1225" name="Google Shape;1225;p78"/>
          <p:cNvCxnSpPr/>
          <p:nvPr/>
        </p:nvCxnSpPr>
        <p:spPr>
          <a:xfrm>
            <a:off x="4521198" y="2748120"/>
            <a:ext cx="32379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6" name="Google Shape;1226;p78"/>
          <p:cNvSpPr txBox="1"/>
          <p:nvPr/>
        </p:nvSpPr>
        <p:spPr>
          <a:xfrm>
            <a:off x="7745525" y="2633673"/>
            <a:ext cx="3573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7" name="Google Shape;1227;p78"/>
          <p:cNvCxnSpPr/>
          <p:nvPr/>
        </p:nvCxnSpPr>
        <p:spPr>
          <a:xfrm flipH="1" rot="10800000">
            <a:off x="4521075" y="1892902"/>
            <a:ext cx="3231300" cy="856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8" name="Google Shape;1228;p78"/>
          <p:cNvSpPr txBox="1"/>
          <p:nvPr/>
        </p:nvSpPr>
        <p:spPr>
          <a:xfrm>
            <a:off x="7745414" y="1838083"/>
            <a:ext cx="357300" cy="1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9" name="Google Shape;1229;p78"/>
          <p:cNvCxnSpPr/>
          <p:nvPr/>
        </p:nvCxnSpPr>
        <p:spPr>
          <a:xfrm>
            <a:off x="4521075" y="2748258"/>
            <a:ext cx="3231300" cy="856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0" name="Google Shape;1230;p78"/>
          <p:cNvSpPr txBox="1"/>
          <p:nvPr/>
        </p:nvSpPr>
        <p:spPr>
          <a:xfrm flipH="1" rot="2886">
            <a:off x="7745380" y="3546689"/>
            <a:ext cx="357300" cy="1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1" name="Google Shape;1231;p78"/>
          <p:cNvCxnSpPr/>
          <p:nvPr/>
        </p:nvCxnSpPr>
        <p:spPr>
          <a:xfrm flipH="1" rot="10800000">
            <a:off x="4521120" y="1164343"/>
            <a:ext cx="3231300" cy="158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2" name="Google Shape;1232;p78"/>
          <p:cNvSpPr txBox="1"/>
          <p:nvPr/>
        </p:nvSpPr>
        <p:spPr>
          <a:xfrm>
            <a:off x="7745459" y="1062906"/>
            <a:ext cx="3573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3" name="Google Shape;1233;p78"/>
          <p:cNvCxnSpPr/>
          <p:nvPr/>
        </p:nvCxnSpPr>
        <p:spPr>
          <a:xfrm>
            <a:off x="4521120" y="2747419"/>
            <a:ext cx="3231300" cy="1586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4" name="Google Shape;1234;p78"/>
          <p:cNvSpPr txBox="1"/>
          <p:nvPr/>
        </p:nvSpPr>
        <p:spPr>
          <a:xfrm flipH="1" rot="2886">
            <a:off x="7745425" y="4225557"/>
            <a:ext cx="3573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5" name="Google Shape;1235;p78"/>
          <p:cNvSpPr/>
          <p:nvPr/>
        </p:nvSpPr>
        <p:spPr>
          <a:xfrm>
            <a:off x="4390725" y="2609514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\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6" name="Google Shape;1236;p78"/>
          <p:cNvCxnSpPr/>
          <p:nvPr/>
        </p:nvCxnSpPr>
        <p:spPr>
          <a:xfrm>
            <a:off x="4521198" y="2748120"/>
            <a:ext cx="3237900" cy="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7" name="Google Shape;1237;p78"/>
          <p:cNvCxnSpPr/>
          <p:nvPr/>
        </p:nvCxnSpPr>
        <p:spPr>
          <a:xfrm>
            <a:off x="4521075" y="2748258"/>
            <a:ext cx="3231300" cy="8568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8" name="Google Shape;1238;p78"/>
          <p:cNvCxnSpPr/>
          <p:nvPr/>
        </p:nvCxnSpPr>
        <p:spPr>
          <a:xfrm>
            <a:off x="4521120" y="2747419"/>
            <a:ext cx="3231300" cy="15861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9" name="Google Shape;1239;p78"/>
          <p:cNvSpPr txBox="1"/>
          <p:nvPr/>
        </p:nvSpPr>
        <p:spPr>
          <a:xfrm>
            <a:off x="324001" y="2709325"/>
            <a:ext cx="3581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saddex natiijo oo wareejiyuhu (spinner) ku soo degayo C.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240" name="Google Shape;1240;p78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0" y="143264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241" name="Google Shape;1241;p78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5400" y="2378120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242" name="Google Shape;1242;p78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6400" y="2987720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243" name="Google Shape;1243;p78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9200" y="3749720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244" name="Google Shape;1244;p78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2600" y="1714364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79"/>
          <p:cNvSpPr txBox="1"/>
          <p:nvPr/>
        </p:nvSpPr>
        <p:spPr>
          <a:xfrm>
            <a:off x="324001" y="721500"/>
            <a:ext cx="3581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Geedkan ixtimaalka (probability tree) wuxuu muujinayaa ixtimaalka (probability) wareejiye (spinner) uu ku soo dego natiijo gaar ah.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ixtimaalka (probability) wareejiyuhu (spinner) uu ku soo dego C?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grpSp>
        <p:nvGrpSpPr>
          <p:cNvPr id="1251" name="Google Shape;1251;p79"/>
          <p:cNvGrpSpPr/>
          <p:nvPr/>
        </p:nvGrpSpPr>
        <p:grpSpPr>
          <a:xfrm>
            <a:off x="4521075" y="1838083"/>
            <a:ext cx="3581538" cy="911619"/>
            <a:chOff x="2848518" y="1280106"/>
            <a:chExt cx="1302472" cy="1428422"/>
          </a:xfrm>
        </p:grpSpPr>
        <p:cxnSp>
          <p:nvCxnSpPr>
            <p:cNvPr id="1252" name="Google Shape;1252;p79"/>
            <p:cNvCxnSpPr/>
            <p:nvPr/>
          </p:nvCxnSpPr>
          <p:spPr>
            <a:xfrm flipH="1" rot="10800000">
              <a:off x="2848518" y="1366028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53" name="Google Shape;1253;p79"/>
            <p:cNvSpPr txBox="1"/>
            <p:nvPr/>
          </p:nvSpPr>
          <p:spPr>
            <a:xfrm>
              <a:off x="4021090" y="1280106"/>
              <a:ext cx="129900" cy="1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4" name="Google Shape;1254;p79"/>
          <p:cNvGrpSpPr/>
          <p:nvPr/>
        </p:nvGrpSpPr>
        <p:grpSpPr>
          <a:xfrm flipH="1" rot="10800000">
            <a:off x="4521075" y="2748258"/>
            <a:ext cx="3581605" cy="911734"/>
            <a:chOff x="2848518" y="1279926"/>
            <a:chExt cx="1302497" cy="1428602"/>
          </a:xfrm>
        </p:grpSpPr>
        <p:cxnSp>
          <p:nvCxnSpPr>
            <p:cNvPr id="1255" name="Google Shape;1255;p79"/>
            <p:cNvCxnSpPr/>
            <p:nvPr/>
          </p:nvCxnSpPr>
          <p:spPr>
            <a:xfrm flipH="1" rot="10800000">
              <a:off x="2848518" y="1366028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56" name="Google Shape;1256;p79"/>
            <p:cNvSpPr txBox="1"/>
            <p:nvPr/>
          </p:nvSpPr>
          <p:spPr>
            <a:xfrm rot="10792061">
              <a:off x="4021114" y="1280076"/>
              <a:ext cx="129900" cy="1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7" name="Google Shape;1257;p79"/>
          <p:cNvGrpSpPr/>
          <p:nvPr/>
        </p:nvGrpSpPr>
        <p:grpSpPr>
          <a:xfrm>
            <a:off x="4521120" y="1062906"/>
            <a:ext cx="3581538" cy="1687538"/>
            <a:chOff x="2848518" y="1280106"/>
            <a:chExt cx="1302472" cy="1428422"/>
          </a:xfrm>
        </p:grpSpPr>
        <p:cxnSp>
          <p:nvCxnSpPr>
            <p:cNvPr id="1258" name="Google Shape;1258;p79"/>
            <p:cNvCxnSpPr/>
            <p:nvPr/>
          </p:nvCxnSpPr>
          <p:spPr>
            <a:xfrm flipH="1" rot="10800000">
              <a:off x="2848518" y="1366028"/>
              <a:ext cx="1175100" cy="13425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59" name="Google Shape;1259;p79"/>
            <p:cNvSpPr txBox="1"/>
            <p:nvPr/>
          </p:nvSpPr>
          <p:spPr>
            <a:xfrm>
              <a:off x="4021090" y="1280106"/>
              <a:ext cx="129900" cy="17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60" name="Google Shape;1260;p79"/>
          <p:cNvSpPr/>
          <p:nvPr/>
        </p:nvSpPr>
        <p:spPr>
          <a:xfrm>
            <a:off x="4390725" y="2609514"/>
            <a:ext cx="277200" cy="277200"/>
          </a:xfrm>
          <a:prstGeom prst="ellipse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\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261" name="Google Shape;1261;p79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0" y="143264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262" name="Google Shape;1262;p79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2600" y="1714364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1263" name="Google Shape;1263;p79" title="three fif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8950" y="2567596"/>
            <a:ext cx="190863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1264" name="Google Shape;1264;p79" title="three fif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5500" y="2987723"/>
            <a:ext cx="105300" cy="33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80"/>
          <p:cNvSpPr/>
          <p:nvPr/>
        </p:nvSpPr>
        <p:spPr>
          <a:xfrm>
            <a:off x="6626995" y="1240300"/>
            <a:ext cx="2152200" cy="2370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80"/>
          <p:cNvSpPr txBox="1"/>
          <p:nvPr/>
        </p:nvSpPr>
        <p:spPr>
          <a:xfrm>
            <a:off x="324000" y="645300"/>
            <a:ext cx="3739800" cy="38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Labadan geed ee ixtimaalka (probability trees) waxay muujinayaan natiijooyinka iyo ixtimaallada (probabilities) isku tijaabo ah (wareejinta wareejiyaha (spinner)).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Isticmaal geedka ixtimaalka (probability tree) 1 si aad u dhamaystirto geedka ixtimaalka (probability tree) 2.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Isticmaal labadan geed ee ixtimaalka (probability trees) si aad u dhamaystirto jumladdan soo socota: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“Ixtimaalka (probability) wareejiyuhu (spinner) uu ku soo dego T waa ________”.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80"/>
          <p:cNvSpPr/>
          <p:nvPr/>
        </p:nvSpPr>
        <p:spPr>
          <a:xfrm>
            <a:off x="4224445" y="732975"/>
            <a:ext cx="2152200" cy="35706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2" name="Google Shape;1272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grpSp>
        <p:nvGrpSpPr>
          <p:cNvPr id="1273" name="Google Shape;1273;p80"/>
          <p:cNvGrpSpPr/>
          <p:nvPr/>
        </p:nvGrpSpPr>
        <p:grpSpPr>
          <a:xfrm>
            <a:off x="4339574" y="726878"/>
            <a:ext cx="2078565" cy="3582671"/>
            <a:chOff x="4221978" y="2021406"/>
            <a:chExt cx="2078565" cy="2735699"/>
          </a:xfrm>
        </p:grpSpPr>
        <p:grpSp>
          <p:nvGrpSpPr>
            <p:cNvPr id="1274" name="Google Shape;1274;p80"/>
            <p:cNvGrpSpPr/>
            <p:nvPr/>
          </p:nvGrpSpPr>
          <p:grpSpPr>
            <a:xfrm>
              <a:off x="4221978" y="2160003"/>
              <a:ext cx="1670880" cy="2457628"/>
              <a:chOff x="4999150" y="1678400"/>
              <a:chExt cx="682800" cy="1426200"/>
            </a:xfrm>
          </p:grpSpPr>
          <p:cxnSp>
            <p:nvCxnSpPr>
              <p:cNvPr id="1275" name="Google Shape;1275;p80"/>
              <p:cNvCxnSpPr/>
              <p:nvPr/>
            </p:nvCxnSpPr>
            <p:spPr>
              <a:xfrm flipH="1" rot="10800000">
                <a:off x="4999150" y="1678400"/>
                <a:ext cx="679500" cy="713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6" name="Google Shape;1276;p80"/>
              <p:cNvCxnSpPr/>
              <p:nvPr/>
            </p:nvCxnSpPr>
            <p:spPr>
              <a:xfrm flipH="1" rot="10800000">
                <a:off x="4999150" y="2156900"/>
                <a:ext cx="682800" cy="234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7" name="Google Shape;1277;p80"/>
              <p:cNvCxnSpPr/>
              <p:nvPr/>
            </p:nvCxnSpPr>
            <p:spPr>
              <a:xfrm>
                <a:off x="4999150" y="2391500"/>
                <a:ext cx="679500" cy="713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8" name="Google Shape;1278;p80"/>
              <p:cNvCxnSpPr/>
              <p:nvPr/>
            </p:nvCxnSpPr>
            <p:spPr>
              <a:xfrm>
                <a:off x="4999150" y="2391500"/>
                <a:ext cx="682800" cy="234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279" name="Google Shape;1279;p80"/>
            <p:cNvSpPr txBox="1"/>
            <p:nvPr/>
          </p:nvSpPr>
          <p:spPr>
            <a:xfrm>
              <a:off x="5892842" y="2021406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0" name="Google Shape;1280;p80"/>
            <p:cNvSpPr txBox="1"/>
            <p:nvPr/>
          </p:nvSpPr>
          <p:spPr>
            <a:xfrm>
              <a:off x="5892842" y="2845825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1" name="Google Shape;1281;p80"/>
            <p:cNvSpPr txBox="1"/>
            <p:nvPr/>
          </p:nvSpPr>
          <p:spPr>
            <a:xfrm>
              <a:off x="5892842" y="3653317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2" name="Google Shape;1282;p80"/>
            <p:cNvSpPr txBox="1"/>
            <p:nvPr/>
          </p:nvSpPr>
          <p:spPr>
            <a:xfrm>
              <a:off x="5892842" y="4479905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83" name="Google Shape;1283;p80"/>
          <p:cNvSpPr txBox="1"/>
          <p:nvPr/>
        </p:nvSpPr>
        <p:spPr>
          <a:xfrm>
            <a:off x="6626995" y="3616050"/>
            <a:ext cx="215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geedka ixtimaalka (probability tree) 2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84" name="Google Shape;1284;p80"/>
          <p:cNvCxnSpPr/>
          <p:nvPr/>
        </p:nvCxnSpPr>
        <p:spPr>
          <a:xfrm flipH="1" rot="10800000">
            <a:off x="6743495" y="1703288"/>
            <a:ext cx="1671000" cy="814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5" name="Google Shape;1285;p80"/>
          <p:cNvCxnSpPr/>
          <p:nvPr/>
        </p:nvCxnSpPr>
        <p:spPr>
          <a:xfrm>
            <a:off x="6743495" y="2518088"/>
            <a:ext cx="1671000" cy="814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6" name="Google Shape;1286;p80"/>
          <p:cNvSpPr txBox="1"/>
          <p:nvPr/>
        </p:nvSpPr>
        <p:spPr>
          <a:xfrm>
            <a:off x="8414368" y="1423497"/>
            <a:ext cx="407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80"/>
          <p:cNvSpPr txBox="1"/>
          <p:nvPr/>
        </p:nvSpPr>
        <p:spPr>
          <a:xfrm>
            <a:off x="8414368" y="3051279"/>
            <a:ext cx="407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8" name="Google Shape;1288;p80"/>
          <p:cNvGrpSpPr/>
          <p:nvPr/>
        </p:nvGrpSpPr>
        <p:grpSpPr>
          <a:xfrm>
            <a:off x="4959458" y="1182738"/>
            <a:ext cx="554755" cy="2416273"/>
            <a:chOff x="4883258" y="1716138"/>
            <a:chExt cx="554755" cy="2416273"/>
          </a:xfrm>
        </p:grpSpPr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289" name="Google Shape;1289;p8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11858" y="1716138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290" name="Google Shape;1290;p8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32688" y="2311695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291" name="Google Shape;1291;p8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256488" y="2989725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292" name="Google Shape;1292;p8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83258" y="3796847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93" name="Google Shape;1293;p80"/>
          <p:cNvGrpSpPr/>
          <p:nvPr/>
        </p:nvGrpSpPr>
        <p:grpSpPr>
          <a:xfrm>
            <a:off x="7627858" y="1666513"/>
            <a:ext cx="105325" cy="1265503"/>
            <a:chOff x="5111858" y="1716138"/>
            <a:chExt cx="105325" cy="1265503"/>
          </a:xfrm>
        </p:grpSpPr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294" name="Google Shape;1294;p8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11858" y="1716138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295" name="Google Shape;1295;p80" title="one fourth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11858" y="2646077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96" name="Google Shape;1296;p80"/>
          <p:cNvSpPr/>
          <p:nvPr/>
        </p:nvSpPr>
        <p:spPr>
          <a:xfrm>
            <a:off x="7514695" y="2422320"/>
            <a:ext cx="376800" cy="31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80"/>
          <p:cNvSpPr/>
          <p:nvPr/>
        </p:nvSpPr>
        <p:spPr>
          <a:xfrm>
            <a:off x="7492107" y="1494736"/>
            <a:ext cx="376800" cy="31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80"/>
          <p:cNvSpPr txBox="1"/>
          <p:nvPr/>
        </p:nvSpPr>
        <p:spPr>
          <a:xfrm>
            <a:off x="4223070" y="4312764"/>
            <a:ext cx="215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geedka ixtimaalka (probability tree) 1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81"/>
          <p:cNvSpPr/>
          <p:nvPr/>
        </p:nvSpPr>
        <p:spPr>
          <a:xfrm>
            <a:off x="5908625" y="1905897"/>
            <a:ext cx="2478600" cy="24459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81"/>
          <p:cNvSpPr/>
          <p:nvPr/>
        </p:nvSpPr>
        <p:spPr>
          <a:xfrm>
            <a:off x="2560575" y="639493"/>
            <a:ext cx="2478600" cy="41787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5" name="Google Shape;1305;p81"/>
          <p:cNvSpPr/>
          <p:nvPr/>
        </p:nvSpPr>
        <p:spPr>
          <a:xfrm>
            <a:off x="7168450" y="3414275"/>
            <a:ext cx="3714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ixtimaalka (probability trees) si loo muujiyo natiijooyinka</a:t>
            </a:r>
            <a:endParaRPr/>
          </a:p>
        </p:txBody>
      </p:sp>
      <p:sp>
        <p:nvSpPr>
          <p:cNvPr id="1307" name="Google Shape;1307;p81"/>
          <p:cNvSpPr txBox="1"/>
          <p:nvPr/>
        </p:nvSpPr>
        <p:spPr>
          <a:xfrm>
            <a:off x="324000" y="645300"/>
            <a:ext cx="20895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Suad ayaa wareejin doonta wareejiye (spinner) A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Dhamaystir geedka ixtimaalka (probability tree) oo leh shan laamood (branches) oo tijaabadan ah.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8" name="Google Shape;1308;p81"/>
          <p:cNvSpPr/>
          <p:nvPr/>
        </p:nvSpPr>
        <p:spPr>
          <a:xfrm flipH="1">
            <a:off x="635423" y="2897303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09" name="Google Shape;1309;p81"/>
          <p:cNvSpPr/>
          <p:nvPr/>
        </p:nvSpPr>
        <p:spPr>
          <a:xfrm flipH="1" rot="4320031">
            <a:off x="634839" y="2897074"/>
            <a:ext cx="1572773" cy="1572773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0" name="Google Shape;1310;p81"/>
          <p:cNvSpPr/>
          <p:nvPr/>
        </p:nvSpPr>
        <p:spPr>
          <a:xfrm flipH="1" rot="8639756">
            <a:off x="635975" y="2897307"/>
            <a:ext cx="1572360" cy="157236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1" name="Google Shape;1311;p81"/>
          <p:cNvSpPr/>
          <p:nvPr/>
        </p:nvSpPr>
        <p:spPr>
          <a:xfrm flipH="1" rot="-8639611">
            <a:off x="636315" y="2896869"/>
            <a:ext cx="1572779" cy="1572779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2" name="Google Shape;1312;p81"/>
          <p:cNvSpPr/>
          <p:nvPr/>
        </p:nvSpPr>
        <p:spPr>
          <a:xfrm>
            <a:off x="634558" y="2897303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13" name="Google Shape;1313;p81"/>
          <p:cNvSpPr txBox="1"/>
          <p:nvPr/>
        </p:nvSpPr>
        <p:spPr>
          <a:xfrm flipH="1">
            <a:off x="1694231" y="3660100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81"/>
          <p:cNvSpPr txBox="1"/>
          <p:nvPr/>
        </p:nvSpPr>
        <p:spPr>
          <a:xfrm flipH="1">
            <a:off x="1226659" y="4039276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81"/>
          <p:cNvSpPr txBox="1"/>
          <p:nvPr/>
        </p:nvSpPr>
        <p:spPr>
          <a:xfrm flipH="1">
            <a:off x="756423" y="3660100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6" name="Google Shape;1316;p81"/>
          <p:cNvSpPr txBox="1"/>
          <p:nvPr/>
        </p:nvSpPr>
        <p:spPr>
          <a:xfrm flipH="1">
            <a:off x="925524" y="3151673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7" name="Google Shape;1317;p81"/>
          <p:cNvSpPr txBox="1"/>
          <p:nvPr/>
        </p:nvSpPr>
        <p:spPr>
          <a:xfrm flipH="1">
            <a:off x="1525152" y="3151673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81"/>
          <p:cNvSpPr txBox="1"/>
          <p:nvPr/>
        </p:nvSpPr>
        <p:spPr>
          <a:xfrm>
            <a:off x="750105" y="4470923"/>
            <a:ext cx="134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19" name="Google Shape;1319;p81"/>
          <p:cNvGrpSpPr/>
          <p:nvPr/>
        </p:nvGrpSpPr>
        <p:grpSpPr>
          <a:xfrm>
            <a:off x="2619650" y="671681"/>
            <a:ext cx="1987250" cy="4114394"/>
            <a:chOff x="2772051" y="1010848"/>
            <a:chExt cx="1987250" cy="3476463"/>
          </a:xfrm>
        </p:grpSpPr>
        <p:cxnSp>
          <p:nvCxnSpPr>
            <p:cNvPr id="1320" name="Google Shape;1320;p81"/>
            <p:cNvCxnSpPr/>
            <p:nvPr/>
          </p:nvCxnSpPr>
          <p:spPr>
            <a:xfrm>
              <a:off x="2772125" y="2748979"/>
              <a:ext cx="18075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21" name="Google Shape;1321;p81"/>
            <p:cNvSpPr txBox="1"/>
            <p:nvPr/>
          </p:nvSpPr>
          <p:spPr>
            <a:xfrm>
              <a:off x="4561001" y="272898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22" name="Google Shape;1322;p81"/>
            <p:cNvGrpSpPr/>
            <p:nvPr/>
          </p:nvGrpSpPr>
          <p:grpSpPr>
            <a:xfrm>
              <a:off x="2772051" y="1010848"/>
              <a:ext cx="1987201" cy="3476463"/>
              <a:chOff x="2772050" y="707367"/>
              <a:chExt cx="1987201" cy="4083231"/>
            </a:xfrm>
          </p:grpSpPr>
          <p:cxnSp>
            <p:nvCxnSpPr>
              <p:cNvPr id="1323" name="Google Shape;1323;p81"/>
              <p:cNvCxnSpPr/>
              <p:nvPr/>
            </p:nvCxnSpPr>
            <p:spPr>
              <a:xfrm flipH="1" rot="10800000">
                <a:off x="2772050" y="1712596"/>
                <a:ext cx="1792800" cy="1037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4" name="Google Shape;1324;p81"/>
              <p:cNvCxnSpPr/>
              <p:nvPr/>
            </p:nvCxnSpPr>
            <p:spPr>
              <a:xfrm>
                <a:off x="2772050" y="2747940"/>
                <a:ext cx="1792800" cy="1037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5" name="Google Shape;1325;p81"/>
              <p:cNvCxnSpPr/>
              <p:nvPr/>
            </p:nvCxnSpPr>
            <p:spPr>
              <a:xfrm flipH="1" rot="10800000">
                <a:off x="2772075" y="830282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6" name="Google Shape;1326;p81"/>
              <p:cNvCxnSpPr/>
              <p:nvPr/>
            </p:nvCxnSpPr>
            <p:spPr>
              <a:xfrm>
                <a:off x="2772075" y="2747236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27" name="Google Shape;1327;p81"/>
              <p:cNvSpPr txBox="1"/>
              <p:nvPr/>
            </p:nvSpPr>
            <p:spPr>
              <a:xfrm flipH="1" rot="5201">
                <a:off x="4560839" y="3714796"/>
                <a:ext cx="198300" cy="13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28" name="Google Shape;1328;p81"/>
              <p:cNvSpPr txBox="1"/>
              <p:nvPr/>
            </p:nvSpPr>
            <p:spPr>
              <a:xfrm>
                <a:off x="4560951" y="707367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29" name="Google Shape;1329;p81"/>
              <p:cNvSpPr txBox="1"/>
              <p:nvPr/>
            </p:nvSpPr>
            <p:spPr>
              <a:xfrm flipH="1" rot="5201">
                <a:off x="4560864" y="4536948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330" name="Google Shape;1330;p81"/>
          <p:cNvGrpSpPr/>
          <p:nvPr/>
        </p:nvGrpSpPr>
        <p:grpSpPr>
          <a:xfrm>
            <a:off x="6053775" y="2137051"/>
            <a:ext cx="1987225" cy="2078723"/>
            <a:chOff x="2772076" y="1115498"/>
            <a:chExt cx="1987225" cy="3371814"/>
          </a:xfrm>
        </p:grpSpPr>
        <p:cxnSp>
          <p:nvCxnSpPr>
            <p:cNvPr id="1331" name="Google Shape;1331;p81"/>
            <p:cNvCxnSpPr/>
            <p:nvPr/>
          </p:nvCxnSpPr>
          <p:spPr>
            <a:xfrm>
              <a:off x="2772125" y="2748979"/>
              <a:ext cx="18075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32" name="Google Shape;1332;p81"/>
            <p:cNvSpPr txBox="1"/>
            <p:nvPr/>
          </p:nvSpPr>
          <p:spPr>
            <a:xfrm>
              <a:off x="4561001" y="272898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33" name="Google Shape;1333;p81"/>
            <p:cNvGrpSpPr/>
            <p:nvPr/>
          </p:nvGrpSpPr>
          <p:grpSpPr>
            <a:xfrm>
              <a:off x="2772076" y="1115498"/>
              <a:ext cx="1987089" cy="3371814"/>
              <a:chOff x="2772075" y="830282"/>
              <a:chExt cx="1987089" cy="3960317"/>
            </a:xfrm>
          </p:grpSpPr>
          <p:cxnSp>
            <p:nvCxnSpPr>
              <p:cNvPr id="1334" name="Google Shape;1334;p81"/>
              <p:cNvCxnSpPr/>
              <p:nvPr/>
            </p:nvCxnSpPr>
            <p:spPr>
              <a:xfrm flipH="1" rot="10800000">
                <a:off x="2772075" y="830282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5" name="Google Shape;1335;p81"/>
              <p:cNvCxnSpPr/>
              <p:nvPr/>
            </p:nvCxnSpPr>
            <p:spPr>
              <a:xfrm>
                <a:off x="2772075" y="2747236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36" name="Google Shape;1336;p81"/>
              <p:cNvSpPr txBox="1"/>
              <p:nvPr/>
            </p:nvSpPr>
            <p:spPr>
              <a:xfrm flipH="1" rot="5201">
                <a:off x="4560864" y="4536948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337" name="Google Shape;1337;p81"/>
          <p:cNvSpPr/>
          <p:nvPr/>
        </p:nvSpPr>
        <p:spPr>
          <a:xfrm>
            <a:off x="7168450" y="2723875"/>
            <a:ext cx="3714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81"/>
          <p:cNvSpPr/>
          <p:nvPr/>
        </p:nvSpPr>
        <p:spPr>
          <a:xfrm>
            <a:off x="4412750" y="1543706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81"/>
          <p:cNvSpPr/>
          <p:nvPr/>
        </p:nvSpPr>
        <p:spPr>
          <a:xfrm>
            <a:off x="7850925" y="201444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81"/>
          <p:cNvSpPr txBox="1"/>
          <p:nvPr/>
        </p:nvSpPr>
        <p:spPr>
          <a:xfrm>
            <a:off x="5522525" y="645300"/>
            <a:ext cx="329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Sidaas awgeed, dhammaystir geedka itimaalka (probability tree) kaas oo muujinaya natiijooyinka gaarka ah ee tijaabadan.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341" name="Google Shape;1341;p8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450" y="113189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342" name="Google Shape;1342;p8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7250" y="1543970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343" name="Google Shape;1343;p8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450" y="234481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344" name="Google Shape;1344;p8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8650" y="295441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345" name="Google Shape;1345;p8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0050" y="3716418"/>
            <a:ext cx="105300" cy="338464"/>
          </a:xfrm>
          <a:prstGeom prst="rect">
            <a:avLst/>
          </a:prstGeom>
          <a:noFill/>
          <a:ln>
            <a:noFill/>
          </a:ln>
        </p:spPr>
      </p:pic>
      <p:sp>
        <p:nvSpPr>
          <p:cNvPr id="1346" name="Google Shape;1346;p81"/>
          <p:cNvSpPr/>
          <p:nvPr/>
        </p:nvSpPr>
        <p:spPr>
          <a:xfrm>
            <a:off x="3469575" y="1024249"/>
            <a:ext cx="305100" cy="246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7" name="Google Shape;1347;p81"/>
          <p:cNvSpPr/>
          <p:nvPr/>
        </p:nvSpPr>
        <p:spPr>
          <a:xfrm>
            <a:off x="3491804" y="2244450"/>
            <a:ext cx="305100" cy="246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81"/>
          <p:cNvSpPr/>
          <p:nvPr/>
        </p:nvSpPr>
        <p:spPr>
          <a:xfrm>
            <a:off x="3566507" y="2849393"/>
            <a:ext cx="305100" cy="246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349" name="Google Shape;1349;p8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3150" y="2137045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82"/>
          <p:cNvSpPr/>
          <p:nvPr/>
        </p:nvSpPr>
        <p:spPr>
          <a:xfrm>
            <a:off x="3313275" y="671718"/>
            <a:ext cx="5102100" cy="40386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82"/>
          <p:cNvSpPr/>
          <p:nvPr/>
        </p:nvSpPr>
        <p:spPr>
          <a:xfrm>
            <a:off x="324000" y="1753497"/>
            <a:ext cx="2478600" cy="24459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6" name="Google Shape;1356;p82"/>
          <p:cNvGrpSpPr/>
          <p:nvPr/>
        </p:nvGrpSpPr>
        <p:grpSpPr>
          <a:xfrm>
            <a:off x="469150" y="1984651"/>
            <a:ext cx="1987225" cy="2078723"/>
            <a:chOff x="2772076" y="1115498"/>
            <a:chExt cx="1987225" cy="3371814"/>
          </a:xfrm>
        </p:grpSpPr>
        <p:cxnSp>
          <p:nvCxnSpPr>
            <p:cNvPr id="1357" name="Google Shape;1357;p82"/>
            <p:cNvCxnSpPr/>
            <p:nvPr/>
          </p:nvCxnSpPr>
          <p:spPr>
            <a:xfrm>
              <a:off x="2772125" y="2748979"/>
              <a:ext cx="18075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58" name="Google Shape;1358;p82"/>
            <p:cNvSpPr txBox="1"/>
            <p:nvPr/>
          </p:nvSpPr>
          <p:spPr>
            <a:xfrm>
              <a:off x="4561001" y="272898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59" name="Google Shape;1359;p82"/>
            <p:cNvGrpSpPr/>
            <p:nvPr/>
          </p:nvGrpSpPr>
          <p:grpSpPr>
            <a:xfrm>
              <a:off x="2772076" y="1115498"/>
              <a:ext cx="1987089" cy="3371814"/>
              <a:chOff x="2772075" y="830282"/>
              <a:chExt cx="1987089" cy="3960317"/>
            </a:xfrm>
          </p:grpSpPr>
          <p:cxnSp>
            <p:nvCxnSpPr>
              <p:cNvPr id="1360" name="Google Shape;1360;p82"/>
              <p:cNvCxnSpPr/>
              <p:nvPr/>
            </p:nvCxnSpPr>
            <p:spPr>
              <a:xfrm flipH="1" rot="10800000">
                <a:off x="2772075" y="830282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1" name="Google Shape;1361;p82"/>
              <p:cNvCxnSpPr/>
              <p:nvPr/>
            </p:nvCxnSpPr>
            <p:spPr>
              <a:xfrm>
                <a:off x="2772075" y="2747236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62" name="Google Shape;1362;p82"/>
              <p:cNvSpPr txBox="1"/>
              <p:nvPr/>
            </p:nvSpPr>
            <p:spPr>
              <a:xfrm flipH="1" rot="5201">
                <a:off x="4560864" y="4536948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Y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363" name="Google Shape;1363;p82"/>
          <p:cNvSpPr txBox="1"/>
          <p:nvPr/>
        </p:nvSpPr>
        <p:spPr>
          <a:xfrm>
            <a:off x="324000" y="645300"/>
            <a:ext cx="2825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3) Isticmaal geedka itimaalka 1 si aad u dhammaystirto geedka itimaalka 2.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itimaalka si loo muujiyo natiijooyinka</a:t>
            </a:r>
            <a:endParaRPr/>
          </a:p>
        </p:txBody>
      </p:sp>
      <p:sp>
        <p:nvSpPr>
          <p:cNvPr id="1365" name="Google Shape;1365;p82"/>
          <p:cNvSpPr txBox="1"/>
          <p:nvPr/>
        </p:nvSpPr>
        <p:spPr>
          <a:xfrm>
            <a:off x="489395" y="4201550"/>
            <a:ext cx="215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geedka itimaalka 1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66" name="Google Shape;1366;p82"/>
          <p:cNvCxnSpPr/>
          <p:nvPr/>
        </p:nvCxnSpPr>
        <p:spPr>
          <a:xfrm>
            <a:off x="4772377" y="1095725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7" name="Google Shape;1367;p82"/>
          <p:cNvCxnSpPr/>
          <p:nvPr/>
        </p:nvCxnSpPr>
        <p:spPr>
          <a:xfrm>
            <a:off x="4772377" y="1664279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8" name="Google Shape;1368;p82"/>
          <p:cNvCxnSpPr/>
          <p:nvPr/>
        </p:nvCxnSpPr>
        <p:spPr>
          <a:xfrm>
            <a:off x="4772377" y="2232833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9" name="Google Shape;1369;p82"/>
          <p:cNvCxnSpPr/>
          <p:nvPr/>
        </p:nvCxnSpPr>
        <p:spPr>
          <a:xfrm>
            <a:off x="4772377" y="2801388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0" name="Google Shape;1370;p82"/>
          <p:cNvCxnSpPr/>
          <p:nvPr/>
        </p:nvCxnSpPr>
        <p:spPr>
          <a:xfrm>
            <a:off x="4772377" y="3369942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1" name="Google Shape;1371;p82"/>
          <p:cNvCxnSpPr/>
          <p:nvPr/>
        </p:nvCxnSpPr>
        <p:spPr>
          <a:xfrm>
            <a:off x="4772377" y="4507050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2" name="Google Shape;1372;p82"/>
          <p:cNvCxnSpPr/>
          <p:nvPr/>
        </p:nvCxnSpPr>
        <p:spPr>
          <a:xfrm>
            <a:off x="4772377" y="3938496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3" name="Google Shape;1373;p82"/>
          <p:cNvCxnSpPr/>
          <p:nvPr/>
        </p:nvCxnSpPr>
        <p:spPr>
          <a:xfrm flipH="1" rot="10800000">
            <a:off x="3432159" y="1088124"/>
            <a:ext cx="1359000" cy="1698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4" name="Google Shape;1374;p82"/>
          <p:cNvCxnSpPr/>
          <p:nvPr/>
        </p:nvCxnSpPr>
        <p:spPr>
          <a:xfrm flipH="1" rot="10800000">
            <a:off x="3437536" y="1660224"/>
            <a:ext cx="1353600" cy="112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5" name="Google Shape;1375;p82"/>
          <p:cNvCxnSpPr/>
          <p:nvPr/>
        </p:nvCxnSpPr>
        <p:spPr>
          <a:xfrm>
            <a:off x="3437831" y="2801387"/>
            <a:ext cx="1346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6" name="Google Shape;1376;p82"/>
          <p:cNvCxnSpPr/>
          <p:nvPr/>
        </p:nvCxnSpPr>
        <p:spPr>
          <a:xfrm flipH="1" rot="10800000">
            <a:off x="3439322" y="2230524"/>
            <a:ext cx="1351800" cy="560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7" name="Google Shape;1377;p82"/>
          <p:cNvCxnSpPr/>
          <p:nvPr/>
        </p:nvCxnSpPr>
        <p:spPr>
          <a:xfrm>
            <a:off x="3432159" y="2813972"/>
            <a:ext cx="1359000" cy="1698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8" name="Google Shape;1378;p82"/>
          <p:cNvCxnSpPr/>
          <p:nvPr/>
        </p:nvCxnSpPr>
        <p:spPr>
          <a:xfrm>
            <a:off x="3437536" y="2813972"/>
            <a:ext cx="1353600" cy="112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9" name="Google Shape;1379;p82"/>
          <p:cNvCxnSpPr/>
          <p:nvPr/>
        </p:nvCxnSpPr>
        <p:spPr>
          <a:xfrm>
            <a:off x="3439322" y="2810072"/>
            <a:ext cx="1351800" cy="560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0" name="Google Shape;1380;p82"/>
          <p:cNvSpPr txBox="1"/>
          <p:nvPr/>
        </p:nvSpPr>
        <p:spPr>
          <a:xfrm>
            <a:off x="7879175" y="1024477"/>
            <a:ext cx="198300" cy="1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82"/>
          <p:cNvSpPr/>
          <p:nvPr/>
        </p:nvSpPr>
        <p:spPr>
          <a:xfrm>
            <a:off x="6019175" y="123550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82"/>
          <p:cNvSpPr/>
          <p:nvPr/>
        </p:nvSpPr>
        <p:spPr>
          <a:xfrm>
            <a:off x="6019175" y="179509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3" name="Google Shape;1383;p82"/>
          <p:cNvSpPr/>
          <p:nvPr/>
        </p:nvSpPr>
        <p:spPr>
          <a:xfrm>
            <a:off x="6019175" y="237263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82"/>
          <p:cNvSpPr/>
          <p:nvPr/>
        </p:nvSpPr>
        <p:spPr>
          <a:xfrm>
            <a:off x="6019175" y="293222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82"/>
          <p:cNvSpPr/>
          <p:nvPr/>
        </p:nvSpPr>
        <p:spPr>
          <a:xfrm>
            <a:off x="6019175" y="3509761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82"/>
          <p:cNvSpPr/>
          <p:nvPr/>
        </p:nvSpPr>
        <p:spPr>
          <a:xfrm>
            <a:off x="6019175" y="4078598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82"/>
          <p:cNvSpPr/>
          <p:nvPr/>
        </p:nvSpPr>
        <p:spPr>
          <a:xfrm>
            <a:off x="7879175" y="1541116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82"/>
          <p:cNvSpPr/>
          <p:nvPr/>
        </p:nvSpPr>
        <p:spPr>
          <a:xfrm>
            <a:off x="7879175" y="2109678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82"/>
          <p:cNvSpPr/>
          <p:nvPr/>
        </p:nvSpPr>
        <p:spPr>
          <a:xfrm>
            <a:off x="7879175" y="267824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0" name="Google Shape;1390;p82"/>
          <p:cNvSpPr/>
          <p:nvPr/>
        </p:nvSpPr>
        <p:spPr>
          <a:xfrm>
            <a:off x="7879175" y="3246778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1" name="Google Shape;1391;p82"/>
          <p:cNvSpPr/>
          <p:nvPr/>
        </p:nvSpPr>
        <p:spPr>
          <a:xfrm>
            <a:off x="7879175" y="381534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82"/>
          <p:cNvSpPr txBox="1"/>
          <p:nvPr/>
        </p:nvSpPr>
        <p:spPr>
          <a:xfrm flipH="1" rot="5201">
            <a:off x="2257939" y="1919990"/>
            <a:ext cx="1983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3" name="Google Shape;1393;p82"/>
          <p:cNvSpPr txBox="1"/>
          <p:nvPr/>
        </p:nvSpPr>
        <p:spPr>
          <a:xfrm>
            <a:off x="7835214" y="982599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4" name="Google Shape;1394;p82"/>
          <p:cNvSpPr txBox="1"/>
          <p:nvPr/>
        </p:nvSpPr>
        <p:spPr>
          <a:xfrm>
            <a:off x="7835214" y="4394258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82"/>
          <p:cNvSpPr txBox="1"/>
          <p:nvPr/>
        </p:nvSpPr>
        <p:spPr>
          <a:xfrm>
            <a:off x="3313275" y="678200"/>
            <a:ext cx="1301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geedka itimaalka 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7}&quot;&gt;&lt;mfrac&gt;&lt;mn&gt;2&lt;/mn&gt;&lt;mn&gt;7&lt;/mn&gt;&lt;/mfrac&gt;&lt;/math&gt;" id="1396" name="Google Shape;1396;p82" title="two sev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650" y="1987013"/>
            <a:ext cx="105300" cy="3459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397" name="Google Shape;1397;p82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2850" y="2597334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398" name="Google Shape;1398;p82" title="four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0650" y="3207650"/>
            <a:ext cx="105300" cy="348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399" name="Google Shape;1399;p82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4275" y="712721"/>
            <a:ext cx="105300" cy="345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83"/>
          <p:cNvSpPr/>
          <p:nvPr/>
        </p:nvSpPr>
        <p:spPr>
          <a:xfrm flipH="1">
            <a:off x="5741714" y="3408242"/>
            <a:ext cx="1163100" cy="1163100"/>
          </a:xfrm>
          <a:prstGeom prst="pie">
            <a:avLst>
              <a:gd fmla="val 16228089" name="adj1"/>
              <a:gd fmla="val 16200000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05" name="Google Shape;1405;p83"/>
          <p:cNvSpPr/>
          <p:nvPr/>
        </p:nvSpPr>
        <p:spPr>
          <a:xfrm flipH="1">
            <a:off x="2628389" y="3408242"/>
            <a:ext cx="1163100" cy="1163100"/>
          </a:xfrm>
          <a:prstGeom prst="pie">
            <a:avLst>
              <a:gd fmla="val 16228089" name="adj1"/>
              <a:gd fmla="val 16178275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06" name="Google Shape;1406;p83"/>
          <p:cNvSpPr/>
          <p:nvPr/>
        </p:nvSpPr>
        <p:spPr>
          <a:xfrm flipH="1">
            <a:off x="4185051" y="3408242"/>
            <a:ext cx="1163100" cy="1163100"/>
          </a:xfrm>
          <a:prstGeom prst="pie">
            <a:avLst>
              <a:gd fmla="val 16228089" name="adj1"/>
              <a:gd fmla="val 16200000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07" name="Google Shape;1407;p83"/>
          <p:cNvSpPr txBox="1"/>
          <p:nvPr/>
        </p:nvSpPr>
        <p:spPr>
          <a:xfrm>
            <a:off x="324000" y="2678550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 Ku calaamadee qaybta khafiifka ah ee wareegyada natiijada kasta A, B, ama C si ay u matalaan itimaalka in wareeggu ku soo degto natiijadaas.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83"/>
          <p:cNvSpPr txBox="1"/>
          <p:nvPr/>
        </p:nvSpPr>
        <p:spPr>
          <a:xfrm>
            <a:off x="324000" y="645300"/>
            <a:ext cx="44001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4) Nuur ayaa wareeggan hal mar wareejin doona.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 Adoo dhisaya geed itimaal habboon, tax itimaalka natiijo kasta oo gaar ah.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itimaalka si loo muujiyo natiijooyinka</a:t>
            </a:r>
            <a:endParaRPr/>
          </a:p>
        </p:txBody>
      </p:sp>
      <p:grpSp>
        <p:nvGrpSpPr>
          <p:cNvPr id="1410" name="Google Shape;1410;p83"/>
          <p:cNvGrpSpPr/>
          <p:nvPr/>
        </p:nvGrpSpPr>
        <p:grpSpPr>
          <a:xfrm>
            <a:off x="4824000" y="459895"/>
            <a:ext cx="1644841" cy="1704397"/>
            <a:chOff x="145325" y="463995"/>
            <a:chExt cx="1644841" cy="1704397"/>
          </a:xfrm>
        </p:grpSpPr>
        <p:grpSp>
          <p:nvGrpSpPr>
            <p:cNvPr id="1411" name="Google Shape;1411;p83"/>
            <p:cNvGrpSpPr/>
            <p:nvPr/>
          </p:nvGrpSpPr>
          <p:grpSpPr>
            <a:xfrm>
              <a:off x="145325" y="463995"/>
              <a:ext cx="1644841" cy="1704397"/>
              <a:chOff x="145325" y="463995"/>
              <a:chExt cx="1644841" cy="1704397"/>
            </a:xfrm>
          </p:grpSpPr>
          <p:sp>
            <p:nvSpPr>
              <p:cNvPr id="1412" name="Google Shape;1412;p83"/>
              <p:cNvSpPr txBox="1"/>
              <p:nvPr/>
            </p:nvSpPr>
            <p:spPr>
              <a:xfrm>
                <a:off x="469113" y="1891192"/>
                <a:ext cx="9972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wareeg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13" name="Google Shape;1413;p83"/>
              <p:cNvSpPr/>
              <p:nvPr/>
            </p:nvSpPr>
            <p:spPr>
              <a:xfrm flipH="1">
                <a:off x="386114" y="704767"/>
                <a:ext cx="1163100" cy="11631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83"/>
              <p:cNvSpPr/>
              <p:nvPr/>
            </p:nvSpPr>
            <p:spPr>
              <a:xfrm flipH="1" rot="2700000">
                <a:off x="386346" y="704863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D9D9D9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83"/>
              <p:cNvSpPr/>
              <p:nvPr/>
            </p:nvSpPr>
            <p:spPr>
              <a:xfrm flipH="1" rot="5400000">
                <a:off x="386466" y="704971"/>
                <a:ext cx="1162800" cy="11628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83"/>
              <p:cNvSpPr/>
              <p:nvPr/>
            </p:nvSpPr>
            <p:spPr>
              <a:xfrm flipH="1" rot="8100000">
                <a:off x="386412" y="704841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83"/>
              <p:cNvSpPr/>
              <p:nvPr/>
            </p:nvSpPr>
            <p:spPr>
              <a:xfrm flipH="1" rot="10800000">
                <a:off x="386277" y="704745"/>
                <a:ext cx="1163100" cy="11631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83"/>
              <p:cNvSpPr/>
              <p:nvPr/>
            </p:nvSpPr>
            <p:spPr>
              <a:xfrm flipH="1" rot="-8100000">
                <a:off x="386237" y="704841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83"/>
              <p:cNvSpPr/>
              <p:nvPr/>
            </p:nvSpPr>
            <p:spPr>
              <a:xfrm flipH="1" rot="-5400000">
                <a:off x="386225" y="704841"/>
                <a:ext cx="1162800" cy="11628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83"/>
              <p:cNvSpPr/>
              <p:nvPr/>
            </p:nvSpPr>
            <p:spPr>
              <a:xfrm flipH="1" rot="-2700000">
                <a:off x="386171" y="704863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21" name="Google Shape;1421;p83"/>
              <p:cNvGrpSpPr/>
              <p:nvPr/>
            </p:nvGrpSpPr>
            <p:grpSpPr>
              <a:xfrm rot="5400000">
                <a:off x="1194681" y="998018"/>
                <a:ext cx="65100" cy="576723"/>
                <a:chOff x="936300" y="737518"/>
                <a:chExt cx="65100" cy="576723"/>
              </a:xfrm>
            </p:grpSpPr>
            <p:cxnSp>
              <p:nvCxnSpPr>
                <p:cNvPr id="1422" name="Google Shape;1422;p83"/>
                <p:cNvCxnSpPr/>
                <p:nvPr/>
              </p:nvCxnSpPr>
              <p:spPr>
                <a:xfrm rot="10800000">
                  <a:off x="968896" y="737518"/>
                  <a:ext cx="0" cy="5340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sp>
              <p:nvSpPr>
                <p:cNvPr id="1423" name="Google Shape;1423;p83"/>
                <p:cNvSpPr/>
                <p:nvPr/>
              </p:nvSpPr>
              <p:spPr>
                <a:xfrm>
                  <a:off x="936300" y="1255442"/>
                  <a:ext cx="65100" cy="588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24" name="Google Shape;1424;p83"/>
              <p:cNvSpPr txBox="1"/>
              <p:nvPr/>
            </p:nvSpPr>
            <p:spPr>
              <a:xfrm flipH="1">
                <a:off x="1167734" y="950475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5" name="Google Shape;1425;p83"/>
              <p:cNvSpPr txBox="1"/>
              <p:nvPr/>
            </p:nvSpPr>
            <p:spPr>
              <a:xfrm flipH="1">
                <a:off x="1167734" y="1295762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6" name="Google Shape;1426;p83"/>
              <p:cNvSpPr txBox="1"/>
              <p:nvPr/>
            </p:nvSpPr>
            <p:spPr>
              <a:xfrm flipH="1">
                <a:off x="964521" y="14827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7" name="Google Shape;1427;p83"/>
              <p:cNvSpPr txBox="1"/>
              <p:nvPr/>
            </p:nvSpPr>
            <p:spPr>
              <a:xfrm>
                <a:off x="479974" y="99069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8" name="Google Shape;1428;p83"/>
              <p:cNvSpPr txBox="1"/>
              <p:nvPr/>
            </p:nvSpPr>
            <p:spPr>
              <a:xfrm>
                <a:off x="479974" y="1260999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29" name="Google Shape;1429;p83"/>
              <p:cNvSpPr txBox="1"/>
              <p:nvPr/>
            </p:nvSpPr>
            <p:spPr>
              <a:xfrm>
                <a:off x="683186" y="14827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430" name="Google Shape;1430;p83"/>
            <p:cNvSpPr txBox="1"/>
            <p:nvPr/>
          </p:nvSpPr>
          <p:spPr>
            <a:xfrm flipH="1">
              <a:off x="964517" y="762027"/>
              <a:ext cx="280800" cy="3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31" name="Google Shape;1431;p83"/>
            <p:cNvSpPr txBox="1"/>
            <p:nvPr/>
          </p:nvSpPr>
          <p:spPr>
            <a:xfrm>
              <a:off x="681667" y="762027"/>
              <a:ext cx="280800" cy="3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32" name="Google Shape;1432;p83"/>
          <p:cNvSpPr/>
          <p:nvPr/>
        </p:nvSpPr>
        <p:spPr>
          <a:xfrm flipH="1">
            <a:off x="5741714" y="3408242"/>
            <a:ext cx="1163100" cy="1163100"/>
          </a:xfrm>
          <a:prstGeom prst="pie">
            <a:avLst>
              <a:gd fmla="val 2731450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33" name="Google Shape;1433;p83"/>
          <p:cNvSpPr/>
          <p:nvPr/>
        </p:nvSpPr>
        <p:spPr>
          <a:xfrm flipH="1">
            <a:off x="2628389" y="3408242"/>
            <a:ext cx="1163100" cy="1163100"/>
          </a:xfrm>
          <a:prstGeom prst="pie">
            <a:avLst>
              <a:gd fmla="val 13499686" name="adj1"/>
              <a:gd fmla="val 16215295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34" name="Google Shape;1434;p83"/>
          <p:cNvSpPr/>
          <p:nvPr/>
        </p:nvSpPr>
        <p:spPr>
          <a:xfrm flipH="1">
            <a:off x="4185051" y="3408242"/>
            <a:ext cx="1163100" cy="1163100"/>
          </a:xfrm>
          <a:prstGeom prst="pie">
            <a:avLst>
              <a:gd fmla="val 10797961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435" name="Google Shape;1435;p83"/>
          <p:cNvGrpSpPr/>
          <p:nvPr/>
        </p:nvGrpSpPr>
        <p:grpSpPr>
          <a:xfrm>
            <a:off x="3182800" y="3531010"/>
            <a:ext cx="59400" cy="478880"/>
            <a:chOff x="779080" y="747789"/>
            <a:chExt cx="59400" cy="478880"/>
          </a:xfrm>
        </p:grpSpPr>
        <p:cxnSp>
          <p:nvCxnSpPr>
            <p:cNvPr id="1436" name="Google Shape;1436;p83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37" name="Google Shape;1437;p83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8" name="Google Shape;1438;p83"/>
          <p:cNvGrpSpPr/>
          <p:nvPr/>
        </p:nvGrpSpPr>
        <p:grpSpPr>
          <a:xfrm>
            <a:off x="4736912" y="3531010"/>
            <a:ext cx="59400" cy="478880"/>
            <a:chOff x="779080" y="747789"/>
            <a:chExt cx="59400" cy="478880"/>
          </a:xfrm>
        </p:grpSpPr>
        <p:cxnSp>
          <p:nvCxnSpPr>
            <p:cNvPr id="1439" name="Google Shape;1439;p83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40" name="Google Shape;1440;p83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1" name="Google Shape;1441;p83"/>
          <p:cNvGrpSpPr/>
          <p:nvPr/>
        </p:nvGrpSpPr>
        <p:grpSpPr>
          <a:xfrm>
            <a:off x="6293587" y="3531010"/>
            <a:ext cx="59400" cy="478880"/>
            <a:chOff x="779080" y="747789"/>
            <a:chExt cx="59400" cy="478880"/>
          </a:xfrm>
        </p:grpSpPr>
        <p:cxnSp>
          <p:nvCxnSpPr>
            <p:cNvPr id="1442" name="Google Shape;1442;p83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43" name="Google Shape;1443;p83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3}{4}&quot;&gt;&lt;mfrac&gt;&lt;mn&gt;3&lt;/mn&gt;&lt;mn&gt;4&lt;/mn&gt;&lt;/mfrac&gt;&lt;/math&gt;" id="1448" name="Google Shape;1448;p84" title="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7182" y="4215761"/>
            <a:ext cx="105325" cy="335570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84"/>
          <p:cNvSpPr/>
          <p:nvPr/>
        </p:nvSpPr>
        <p:spPr>
          <a:xfrm>
            <a:off x="6626995" y="1240300"/>
            <a:ext cx="2152200" cy="2370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itimaalka si loo muujiyo natiijooyinka</a:t>
            </a:r>
            <a:endParaRPr/>
          </a:p>
        </p:txBody>
      </p:sp>
      <p:sp>
        <p:nvSpPr>
          <p:cNvPr id="1451" name="Google Shape;1451;p84"/>
          <p:cNvSpPr txBox="1"/>
          <p:nvPr/>
        </p:nvSpPr>
        <p:spPr>
          <a:xfrm>
            <a:off x="324000" y="645300"/>
            <a:ext cx="3739800" cy="38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Labadan geed itimaal waxay muujinayaan natiijooyinka iyo itimaalka isku midka ah tijaabada (wareejinta wareeg).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 Isticmaal geedka itimaalka 1 si aad u dhammaystirto geedka itimaalka 2.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 Isticmaal labadan geed itimaal si aad u dhammaystirto jumladan: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“Itimaalka in wareeggu ku soo degto T waa ama 0.75 ama 75%”.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84"/>
          <p:cNvSpPr/>
          <p:nvPr/>
        </p:nvSpPr>
        <p:spPr>
          <a:xfrm>
            <a:off x="4224445" y="732975"/>
            <a:ext cx="2152200" cy="35706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84"/>
          <p:cNvSpPr txBox="1"/>
          <p:nvPr/>
        </p:nvSpPr>
        <p:spPr>
          <a:xfrm>
            <a:off x="4223070" y="4312764"/>
            <a:ext cx="215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geedka itimaalka 1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54" name="Google Shape;1454;p84"/>
          <p:cNvGrpSpPr/>
          <p:nvPr/>
        </p:nvGrpSpPr>
        <p:grpSpPr>
          <a:xfrm>
            <a:off x="4339574" y="726878"/>
            <a:ext cx="2078565" cy="3582671"/>
            <a:chOff x="4221978" y="2021406"/>
            <a:chExt cx="2078565" cy="2735699"/>
          </a:xfrm>
        </p:grpSpPr>
        <p:grpSp>
          <p:nvGrpSpPr>
            <p:cNvPr id="1455" name="Google Shape;1455;p84"/>
            <p:cNvGrpSpPr/>
            <p:nvPr/>
          </p:nvGrpSpPr>
          <p:grpSpPr>
            <a:xfrm>
              <a:off x="4221978" y="2160003"/>
              <a:ext cx="1670880" cy="2457628"/>
              <a:chOff x="4999150" y="1678400"/>
              <a:chExt cx="682800" cy="1426200"/>
            </a:xfrm>
          </p:grpSpPr>
          <p:cxnSp>
            <p:nvCxnSpPr>
              <p:cNvPr id="1456" name="Google Shape;1456;p84"/>
              <p:cNvCxnSpPr/>
              <p:nvPr/>
            </p:nvCxnSpPr>
            <p:spPr>
              <a:xfrm flipH="1" rot="10800000">
                <a:off x="4999150" y="1678400"/>
                <a:ext cx="679500" cy="713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7" name="Google Shape;1457;p84"/>
              <p:cNvCxnSpPr/>
              <p:nvPr/>
            </p:nvCxnSpPr>
            <p:spPr>
              <a:xfrm flipH="1" rot="10800000">
                <a:off x="4999150" y="2156900"/>
                <a:ext cx="682800" cy="234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8" name="Google Shape;1458;p84"/>
              <p:cNvCxnSpPr/>
              <p:nvPr/>
            </p:nvCxnSpPr>
            <p:spPr>
              <a:xfrm>
                <a:off x="4999150" y="2391500"/>
                <a:ext cx="679500" cy="7131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9" name="Google Shape;1459;p84"/>
              <p:cNvCxnSpPr/>
              <p:nvPr/>
            </p:nvCxnSpPr>
            <p:spPr>
              <a:xfrm>
                <a:off x="4999150" y="2391500"/>
                <a:ext cx="682800" cy="2346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460" name="Google Shape;1460;p84"/>
            <p:cNvSpPr txBox="1"/>
            <p:nvPr/>
          </p:nvSpPr>
          <p:spPr>
            <a:xfrm>
              <a:off x="5892842" y="2021406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T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1" name="Google Shape;1461;p84"/>
            <p:cNvSpPr txBox="1"/>
            <p:nvPr/>
          </p:nvSpPr>
          <p:spPr>
            <a:xfrm>
              <a:off x="5892842" y="2845825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T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2" name="Google Shape;1462;p84"/>
            <p:cNvSpPr txBox="1"/>
            <p:nvPr/>
          </p:nvSpPr>
          <p:spPr>
            <a:xfrm>
              <a:off x="5892842" y="3653317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T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3" name="Google Shape;1463;p84"/>
            <p:cNvSpPr txBox="1"/>
            <p:nvPr/>
          </p:nvSpPr>
          <p:spPr>
            <a:xfrm>
              <a:off x="5892842" y="4479905"/>
              <a:ext cx="40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V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64" name="Google Shape;1464;p84"/>
          <p:cNvSpPr txBox="1"/>
          <p:nvPr/>
        </p:nvSpPr>
        <p:spPr>
          <a:xfrm>
            <a:off x="6626995" y="3616050"/>
            <a:ext cx="215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geedka itimaalka 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65" name="Google Shape;1465;p84"/>
          <p:cNvCxnSpPr/>
          <p:nvPr/>
        </p:nvCxnSpPr>
        <p:spPr>
          <a:xfrm flipH="1" rot="10800000">
            <a:off x="6743495" y="1703288"/>
            <a:ext cx="1671000" cy="814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6" name="Google Shape;1466;p84"/>
          <p:cNvCxnSpPr/>
          <p:nvPr/>
        </p:nvCxnSpPr>
        <p:spPr>
          <a:xfrm>
            <a:off x="6743495" y="2518088"/>
            <a:ext cx="1671000" cy="8148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7" name="Google Shape;1467;p84"/>
          <p:cNvSpPr txBox="1"/>
          <p:nvPr/>
        </p:nvSpPr>
        <p:spPr>
          <a:xfrm>
            <a:off x="8414368" y="1423497"/>
            <a:ext cx="407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84"/>
          <p:cNvSpPr txBox="1"/>
          <p:nvPr/>
        </p:nvSpPr>
        <p:spPr>
          <a:xfrm>
            <a:off x="8414368" y="3051279"/>
            <a:ext cx="407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69" name="Google Shape;1469;p84"/>
          <p:cNvGrpSpPr/>
          <p:nvPr/>
        </p:nvGrpSpPr>
        <p:grpSpPr>
          <a:xfrm>
            <a:off x="4959458" y="1182738"/>
            <a:ext cx="554755" cy="2416273"/>
            <a:chOff x="4883258" y="1716138"/>
            <a:chExt cx="554755" cy="2416273"/>
          </a:xfrm>
        </p:grpSpPr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470" name="Google Shape;1470;p84" title="one four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11858" y="1716138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471" name="Google Shape;1471;p84" title="one four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32688" y="2311695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472" name="Google Shape;1472;p84" title="one four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56488" y="2989725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1}{4}&quot;&gt;&lt;mfrac&gt;&lt;mn&gt;1&lt;/mn&gt;&lt;mn&gt;4&lt;/mn&gt;&lt;/mfrac&gt;&lt;/math&gt;" id="1473" name="Google Shape;1473;p84" title="one fourth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883258" y="3796847"/>
              <a:ext cx="105325" cy="3355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4" name="Google Shape;1474;p84"/>
          <p:cNvSpPr/>
          <p:nvPr/>
        </p:nvSpPr>
        <p:spPr>
          <a:xfrm>
            <a:off x="7514695" y="2422320"/>
            <a:ext cx="376800" cy="31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84"/>
          <p:cNvSpPr/>
          <p:nvPr/>
        </p:nvSpPr>
        <p:spPr>
          <a:xfrm>
            <a:off x="7492107" y="1494736"/>
            <a:ext cx="376800" cy="31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4}&quot;&gt;&lt;mfrac&gt;&lt;mn&gt;3&lt;/mn&gt;&lt;mn&gt;4&lt;/mn&gt;&lt;/mfrac&gt;&lt;/math&gt;" id="1476" name="Google Shape;1476;p84" title="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9657" y="1665111"/>
            <a:ext cx="105325" cy="3355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4}&quot;&gt;&lt;mfrac&gt;&lt;mn&gt;1&lt;/mn&gt;&lt;mn&gt;4&lt;/mn&gt;&lt;/mfrac&gt;&lt;/math&gt;" id="1477" name="Google Shape;1477;p84" title="one four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7858" y="2588683"/>
            <a:ext cx="105325" cy="335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85"/>
          <p:cNvSpPr/>
          <p:nvPr/>
        </p:nvSpPr>
        <p:spPr>
          <a:xfrm>
            <a:off x="5908625" y="1905897"/>
            <a:ext cx="2478600" cy="24459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85"/>
          <p:cNvSpPr/>
          <p:nvPr/>
        </p:nvSpPr>
        <p:spPr>
          <a:xfrm>
            <a:off x="2560575" y="639493"/>
            <a:ext cx="2478600" cy="41787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85"/>
          <p:cNvSpPr/>
          <p:nvPr/>
        </p:nvSpPr>
        <p:spPr>
          <a:xfrm>
            <a:off x="7168450" y="3414275"/>
            <a:ext cx="3714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85"/>
          <p:cNvSpPr txBox="1"/>
          <p:nvPr/>
        </p:nvSpPr>
        <p:spPr>
          <a:xfrm>
            <a:off x="5522525" y="645300"/>
            <a:ext cx="329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Sidaas awgeed, dhammaystir geedka itimaalka kaas oo muujinaya natiijooyinka gaarka ah ee tijaabadan.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itimaalka si loo muujiyo natiijooyinka</a:t>
            </a:r>
            <a:endParaRPr/>
          </a:p>
        </p:txBody>
      </p:sp>
      <p:sp>
        <p:nvSpPr>
          <p:cNvPr id="1487" name="Google Shape;1487;p85"/>
          <p:cNvSpPr txBox="1"/>
          <p:nvPr/>
        </p:nvSpPr>
        <p:spPr>
          <a:xfrm>
            <a:off x="324000" y="645300"/>
            <a:ext cx="20895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Suad ayaa wareeg A hal mar wareejin doona.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Dhammaystir geedka itimaalka oo leh shan laamood oo tijaabadan ah.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85"/>
          <p:cNvSpPr/>
          <p:nvPr/>
        </p:nvSpPr>
        <p:spPr>
          <a:xfrm flipH="1">
            <a:off x="635423" y="2897303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89" name="Google Shape;1489;p85"/>
          <p:cNvSpPr/>
          <p:nvPr/>
        </p:nvSpPr>
        <p:spPr>
          <a:xfrm flipH="1" rot="4320031">
            <a:off x="634839" y="2897074"/>
            <a:ext cx="1572773" cy="1572773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90" name="Google Shape;1490;p85"/>
          <p:cNvSpPr/>
          <p:nvPr/>
        </p:nvSpPr>
        <p:spPr>
          <a:xfrm flipH="1" rot="8639756">
            <a:off x="635975" y="2897307"/>
            <a:ext cx="1572360" cy="157236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91" name="Google Shape;1491;p85"/>
          <p:cNvSpPr/>
          <p:nvPr/>
        </p:nvSpPr>
        <p:spPr>
          <a:xfrm flipH="1" rot="-8639611">
            <a:off x="636315" y="2896869"/>
            <a:ext cx="1572779" cy="1572779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92" name="Google Shape;1492;p85"/>
          <p:cNvSpPr/>
          <p:nvPr/>
        </p:nvSpPr>
        <p:spPr>
          <a:xfrm>
            <a:off x="634558" y="2897303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493" name="Google Shape;1493;p85"/>
          <p:cNvSpPr txBox="1"/>
          <p:nvPr/>
        </p:nvSpPr>
        <p:spPr>
          <a:xfrm flipH="1">
            <a:off x="1694231" y="3660100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85"/>
          <p:cNvSpPr txBox="1"/>
          <p:nvPr/>
        </p:nvSpPr>
        <p:spPr>
          <a:xfrm flipH="1">
            <a:off x="1226659" y="4039276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85"/>
          <p:cNvSpPr txBox="1"/>
          <p:nvPr/>
        </p:nvSpPr>
        <p:spPr>
          <a:xfrm flipH="1">
            <a:off x="756423" y="3660100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85"/>
          <p:cNvSpPr txBox="1"/>
          <p:nvPr/>
        </p:nvSpPr>
        <p:spPr>
          <a:xfrm flipH="1">
            <a:off x="925524" y="3151673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7" name="Google Shape;1497;p85"/>
          <p:cNvSpPr txBox="1"/>
          <p:nvPr/>
        </p:nvSpPr>
        <p:spPr>
          <a:xfrm flipH="1">
            <a:off x="1525152" y="3151673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85"/>
          <p:cNvSpPr txBox="1"/>
          <p:nvPr/>
        </p:nvSpPr>
        <p:spPr>
          <a:xfrm>
            <a:off x="750105" y="4470923"/>
            <a:ext cx="134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A (spinner A)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99" name="Google Shape;1499;p85"/>
          <p:cNvGrpSpPr/>
          <p:nvPr/>
        </p:nvGrpSpPr>
        <p:grpSpPr>
          <a:xfrm>
            <a:off x="2619650" y="671681"/>
            <a:ext cx="1987250" cy="4114394"/>
            <a:chOff x="2772051" y="1010848"/>
            <a:chExt cx="1987250" cy="3476463"/>
          </a:xfrm>
        </p:grpSpPr>
        <p:cxnSp>
          <p:nvCxnSpPr>
            <p:cNvPr id="1500" name="Google Shape;1500;p85"/>
            <p:cNvCxnSpPr/>
            <p:nvPr/>
          </p:nvCxnSpPr>
          <p:spPr>
            <a:xfrm>
              <a:off x="2772125" y="2748979"/>
              <a:ext cx="18075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01" name="Google Shape;1501;p85"/>
            <p:cNvSpPr txBox="1"/>
            <p:nvPr/>
          </p:nvSpPr>
          <p:spPr>
            <a:xfrm>
              <a:off x="4561001" y="272898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02" name="Google Shape;1502;p85"/>
            <p:cNvGrpSpPr/>
            <p:nvPr/>
          </p:nvGrpSpPr>
          <p:grpSpPr>
            <a:xfrm>
              <a:off x="2772051" y="1010848"/>
              <a:ext cx="1987201" cy="3476463"/>
              <a:chOff x="2772050" y="707367"/>
              <a:chExt cx="1987201" cy="4083231"/>
            </a:xfrm>
          </p:grpSpPr>
          <p:cxnSp>
            <p:nvCxnSpPr>
              <p:cNvPr id="1503" name="Google Shape;1503;p85"/>
              <p:cNvCxnSpPr/>
              <p:nvPr/>
            </p:nvCxnSpPr>
            <p:spPr>
              <a:xfrm flipH="1" rot="10800000">
                <a:off x="2772050" y="1712596"/>
                <a:ext cx="1792800" cy="1037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04" name="Google Shape;1504;p85"/>
              <p:cNvCxnSpPr/>
              <p:nvPr/>
            </p:nvCxnSpPr>
            <p:spPr>
              <a:xfrm>
                <a:off x="2772050" y="2747940"/>
                <a:ext cx="1792800" cy="10374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05" name="Google Shape;1505;p85"/>
              <p:cNvCxnSpPr/>
              <p:nvPr/>
            </p:nvCxnSpPr>
            <p:spPr>
              <a:xfrm flipH="1" rot="10800000">
                <a:off x="2772075" y="830282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06" name="Google Shape;1506;p85"/>
              <p:cNvCxnSpPr/>
              <p:nvPr/>
            </p:nvCxnSpPr>
            <p:spPr>
              <a:xfrm>
                <a:off x="2772075" y="2747236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07" name="Google Shape;1507;p85"/>
              <p:cNvSpPr txBox="1"/>
              <p:nvPr/>
            </p:nvSpPr>
            <p:spPr>
              <a:xfrm flipH="1" rot="5201">
                <a:off x="4560839" y="3714796"/>
                <a:ext cx="198300" cy="13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08" name="Google Shape;1508;p85"/>
              <p:cNvSpPr txBox="1"/>
              <p:nvPr/>
            </p:nvSpPr>
            <p:spPr>
              <a:xfrm>
                <a:off x="4560951" y="707367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09" name="Google Shape;1509;p85"/>
              <p:cNvSpPr txBox="1"/>
              <p:nvPr/>
            </p:nvSpPr>
            <p:spPr>
              <a:xfrm flipH="1" rot="5201">
                <a:off x="4560864" y="4536948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510" name="Google Shape;1510;p85"/>
          <p:cNvGrpSpPr/>
          <p:nvPr/>
        </p:nvGrpSpPr>
        <p:grpSpPr>
          <a:xfrm>
            <a:off x="6053775" y="2137051"/>
            <a:ext cx="1987225" cy="2078723"/>
            <a:chOff x="2772076" y="1115498"/>
            <a:chExt cx="1987225" cy="3371814"/>
          </a:xfrm>
        </p:grpSpPr>
        <p:cxnSp>
          <p:nvCxnSpPr>
            <p:cNvPr id="1511" name="Google Shape;1511;p85"/>
            <p:cNvCxnSpPr/>
            <p:nvPr/>
          </p:nvCxnSpPr>
          <p:spPr>
            <a:xfrm>
              <a:off x="2772125" y="2748979"/>
              <a:ext cx="18075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12" name="Google Shape;1512;p85"/>
            <p:cNvSpPr txBox="1"/>
            <p:nvPr/>
          </p:nvSpPr>
          <p:spPr>
            <a:xfrm>
              <a:off x="4561001" y="272898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13" name="Google Shape;1513;p85"/>
            <p:cNvGrpSpPr/>
            <p:nvPr/>
          </p:nvGrpSpPr>
          <p:grpSpPr>
            <a:xfrm>
              <a:off x="2772076" y="1115498"/>
              <a:ext cx="1987089" cy="3371814"/>
              <a:chOff x="2772075" y="830282"/>
              <a:chExt cx="1987089" cy="3960317"/>
            </a:xfrm>
          </p:grpSpPr>
          <p:cxnSp>
            <p:nvCxnSpPr>
              <p:cNvPr id="1514" name="Google Shape;1514;p85"/>
              <p:cNvCxnSpPr/>
              <p:nvPr/>
            </p:nvCxnSpPr>
            <p:spPr>
              <a:xfrm flipH="1" rot="10800000">
                <a:off x="2772075" y="830282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15" name="Google Shape;1515;p85"/>
              <p:cNvCxnSpPr/>
              <p:nvPr/>
            </p:nvCxnSpPr>
            <p:spPr>
              <a:xfrm>
                <a:off x="2772075" y="2747236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16" name="Google Shape;1516;p85"/>
              <p:cNvSpPr txBox="1"/>
              <p:nvPr/>
            </p:nvSpPr>
            <p:spPr>
              <a:xfrm flipH="1" rot="5201">
                <a:off x="4560864" y="4536948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517" name="Google Shape;1517;p85"/>
          <p:cNvSpPr/>
          <p:nvPr/>
        </p:nvSpPr>
        <p:spPr>
          <a:xfrm>
            <a:off x="7168450" y="2723875"/>
            <a:ext cx="3714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8" name="Google Shape;1518;p85"/>
          <p:cNvSpPr/>
          <p:nvPr/>
        </p:nvSpPr>
        <p:spPr>
          <a:xfrm>
            <a:off x="4412750" y="1543706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9" name="Google Shape;1519;p85"/>
          <p:cNvSpPr/>
          <p:nvPr/>
        </p:nvSpPr>
        <p:spPr>
          <a:xfrm>
            <a:off x="7850925" y="201444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0" name="Google Shape;1520;p85"/>
          <p:cNvSpPr txBox="1"/>
          <p:nvPr/>
        </p:nvSpPr>
        <p:spPr>
          <a:xfrm>
            <a:off x="4419454" y="1512945"/>
            <a:ext cx="30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21" name="Google Shape;1521;p85"/>
          <p:cNvSpPr txBox="1"/>
          <p:nvPr/>
        </p:nvSpPr>
        <p:spPr>
          <a:xfrm>
            <a:off x="7850929" y="1992342"/>
            <a:ext cx="30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22" name="Google Shape;1522;p85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450" y="113189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23" name="Google Shape;1523;p85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7250" y="1543970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24" name="Google Shape;1524;p85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450" y="234481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25" name="Google Shape;1525;p85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8650" y="295441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26" name="Google Shape;1526;p85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0050" y="3716418"/>
            <a:ext cx="105300" cy="338464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85"/>
          <p:cNvSpPr/>
          <p:nvPr/>
        </p:nvSpPr>
        <p:spPr>
          <a:xfrm>
            <a:off x="3469575" y="1024249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85"/>
          <p:cNvSpPr/>
          <p:nvPr/>
        </p:nvSpPr>
        <p:spPr>
          <a:xfrm>
            <a:off x="3491804" y="2244450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85"/>
          <p:cNvSpPr/>
          <p:nvPr/>
        </p:nvSpPr>
        <p:spPr>
          <a:xfrm>
            <a:off x="3566507" y="2849393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30" name="Google Shape;1530;p85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3150" y="2137045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5}&quot;&gt;&lt;mfrac&gt;&lt;mn&gt;2&lt;/mn&gt;&lt;mn&gt;5&lt;/mn&gt;&lt;/mfrac&gt;&lt;/math&gt;" id="1531" name="Google Shape;1531;p85" title="two fif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1500" y="274604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5}&quot;&gt;&lt;mfrac&gt;&lt;mn&gt;2&lt;/mn&gt;&lt;mn&gt;5&lt;/mn&gt;&lt;/mfrac&gt;&lt;/math&gt;" id="1532" name="Google Shape;1532;p85" title="two fif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1500" y="3436441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86"/>
          <p:cNvSpPr/>
          <p:nvPr/>
        </p:nvSpPr>
        <p:spPr>
          <a:xfrm>
            <a:off x="3313275" y="671718"/>
            <a:ext cx="5102100" cy="40386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8" name="Google Shape;1538;p86"/>
          <p:cNvSpPr/>
          <p:nvPr/>
        </p:nvSpPr>
        <p:spPr>
          <a:xfrm>
            <a:off x="324000" y="1753497"/>
            <a:ext cx="2478600" cy="24459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39" name="Google Shape;1539;p86"/>
          <p:cNvGrpSpPr/>
          <p:nvPr/>
        </p:nvGrpSpPr>
        <p:grpSpPr>
          <a:xfrm>
            <a:off x="469150" y="1984651"/>
            <a:ext cx="1987225" cy="2078723"/>
            <a:chOff x="2772076" y="1115498"/>
            <a:chExt cx="1987225" cy="3371814"/>
          </a:xfrm>
        </p:grpSpPr>
        <p:cxnSp>
          <p:nvCxnSpPr>
            <p:cNvPr id="1540" name="Google Shape;1540;p86"/>
            <p:cNvCxnSpPr/>
            <p:nvPr/>
          </p:nvCxnSpPr>
          <p:spPr>
            <a:xfrm>
              <a:off x="2772125" y="2748979"/>
              <a:ext cx="18075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41" name="Google Shape;1541;p86"/>
            <p:cNvSpPr txBox="1"/>
            <p:nvPr/>
          </p:nvSpPr>
          <p:spPr>
            <a:xfrm>
              <a:off x="4561001" y="272898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42" name="Google Shape;1542;p86"/>
            <p:cNvGrpSpPr/>
            <p:nvPr/>
          </p:nvGrpSpPr>
          <p:grpSpPr>
            <a:xfrm>
              <a:off x="2772076" y="1115498"/>
              <a:ext cx="1987089" cy="3371814"/>
              <a:chOff x="2772075" y="830282"/>
              <a:chExt cx="1987089" cy="3960317"/>
            </a:xfrm>
          </p:grpSpPr>
          <p:cxnSp>
            <p:nvCxnSpPr>
              <p:cNvPr id="1543" name="Google Shape;1543;p86"/>
              <p:cNvCxnSpPr/>
              <p:nvPr/>
            </p:nvCxnSpPr>
            <p:spPr>
              <a:xfrm flipH="1" rot="10800000">
                <a:off x="2772075" y="830282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44" name="Google Shape;1544;p86"/>
              <p:cNvCxnSpPr/>
              <p:nvPr/>
            </p:nvCxnSpPr>
            <p:spPr>
              <a:xfrm>
                <a:off x="2772075" y="2747236"/>
                <a:ext cx="1792800" cy="1920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45" name="Google Shape;1545;p86"/>
              <p:cNvSpPr txBox="1"/>
              <p:nvPr/>
            </p:nvSpPr>
            <p:spPr>
              <a:xfrm flipH="1" rot="5201">
                <a:off x="4560864" y="4536948"/>
                <a:ext cx="198300" cy="2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Y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546" name="Google Shape;1546;p86"/>
          <p:cNvSpPr txBox="1"/>
          <p:nvPr/>
        </p:nvSpPr>
        <p:spPr>
          <a:xfrm>
            <a:off x="324000" y="645300"/>
            <a:ext cx="2825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3) Isticmaal geedka itimaalka 1 si aad u buuxiso geedka itimaalka 2.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7" name="Google Shape;1547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itimaalka si loo muujiyo natiijooyinka</a:t>
            </a:r>
            <a:endParaRPr/>
          </a:p>
        </p:txBody>
      </p:sp>
      <p:sp>
        <p:nvSpPr>
          <p:cNvPr id="1548" name="Google Shape;1548;p86"/>
          <p:cNvSpPr txBox="1"/>
          <p:nvPr/>
        </p:nvSpPr>
        <p:spPr>
          <a:xfrm>
            <a:off x="489395" y="4201550"/>
            <a:ext cx="215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geedka itimaalka 1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9" name="Google Shape;1549;p86"/>
          <p:cNvCxnSpPr/>
          <p:nvPr/>
        </p:nvCxnSpPr>
        <p:spPr>
          <a:xfrm>
            <a:off x="4772377" y="1095725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0" name="Google Shape;1550;p86"/>
          <p:cNvCxnSpPr/>
          <p:nvPr/>
        </p:nvCxnSpPr>
        <p:spPr>
          <a:xfrm>
            <a:off x="4772377" y="1664279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1" name="Google Shape;1551;p86"/>
          <p:cNvCxnSpPr/>
          <p:nvPr/>
        </p:nvCxnSpPr>
        <p:spPr>
          <a:xfrm>
            <a:off x="4772377" y="2232833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2" name="Google Shape;1552;p86"/>
          <p:cNvCxnSpPr/>
          <p:nvPr/>
        </p:nvCxnSpPr>
        <p:spPr>
          <a:xfrm>
            <a:off x="4772377" y="2801388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3" name="Google Shape;1553;p86"/>
          <p:cNvCxnSpPr/>
          <p:nvPr/>
        </p:nvCxnSpPr>
        <p:spPr>
          <a:xfrm>
            <a:off x="4772377" y="3369942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4" name="Google Shape;1554;p86"/>
          <p:cNvCxnSpPr/>
          <p:nvPr/>
        </p:nvCxnSpPr>
        <p:spPr>
          <a:xfrm>
            <a:off x="4772377" y="4507050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5" name="Google Shape;1555;p86"/>
          <p:cNvCxnSpPr/>
          <p:nvPr/>
        </p:nvCxnSpPr>
        <p:spPr>
          <a:xfrm>
            <a:off x="4772377" y="3938496"/>
            <a:ext cx="3106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6" name="Google Shape;1556;p86"/>
          <p:cNvCxnSpPr/>
          <p:nvPr/>
        </p:nvCxnSpPr>
        <p:spPr>
          <a:xfrm flipH="1" rot="10800000">
            <a:off x="3432159" y="1088124"/>
            <a:ext cx="1359000" cy="1698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7" name="Google Shape;1557;p86"/>
          <p:cNvCxnSpPr/>
          <p:nvPr/>
        </p:nvCxnSpPr>
        <p:spPr>
          <a:xfrm flipH="1" rot="10800000">
            <a:off x="3437536" y="1660224"/>
            <a:ext cx="1353600" cy="112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8" name="Google Shape;1558;p86"/>
          <p:cNvCxnSpPr/>
          <p:nvPr/>
        </p:nvCxnSpPr>
        <p:spPr>
          <a:xfrm>
            <a:off x="3437831" y="2801387"/>
            <a:ext cx="1346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9" name="Google Shape;1559;p86"/>
          <p:cNvCxnSpPr/>
          <p:nvPr/>
        </p:nvCxnSpPr>
        <p:spPr>
          <a:xfrm flipH="1" rot="10800000">
            <a:off x="3439322" y="2230524"/>
            <a:ext cx="1351800" cy="560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0" name="Google Shape;1560;p86"/>
          <p:cNvCxnSpPr/>
          <p:nvPr/>
        </p:nvCxnSpPr>
        <p:spPr>
          <a:xfrm>
            <a:off x="3432159" y="2813972"/>
            <a:ext cx="1359000" cy="1698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1" name="Google Shape;1561;p86"/>
          <p:cNvCxnSpPr/>
          <p:nvPr/>
        </p:nvCxnSpPr>
        <p:spPr>
          <a:xfrm>
            <a:off x="3437536" y="2813972"/>
            <a:ext cx="1353600" cy="112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2" name="Google Shape;1562;p86"/>
          <p:cNvCxnSpPr/>
          <p:nvPr/>
        </p:nvCxnSpPr>
        <p:spPr>
          <a:xfrm>
            <a:off x="3439322" y="2810072"/>
            <a:ext cx="1351800" cy="560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3" name="Google Shape;1563;p86"/>
          <p:cNvSpPr txBox="1"/>
          <p:nvPr/>
        </p:nvSpPr>
        <p:spPr>
          <a:xfrm>
            <a:off x="7879175" y="1024477"/>
            <a:ext cx="198300" cy="1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86"/>
          <p:cNvSpPr/>
          <p:nvPr/>
        </p:nvSpPr>
        <p:spPr>
          <a:xfrm>
            <a:off x="6019175" y="123550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86"/>
          <p:cNvSpPr/>
          <p:nvPr/>
        </p:nvSpPr>
        <p:spPr>
          <a:xfrm>
            <a:off x="6019175" y="179509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86"/>
          <p:cNvSpPr/>
          <p:nvPr/>
        </p:nvSpPr>
        <p:spPr>
          <a:xfrm>
            <a:off x="6019175" y="237263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86"/>
          <p:cNvSpPr/>
          <p:nvPr/>
        </p:nvSpPr>
        <p:spPr>
          <a:xfrm>
            <a:off x="6019175" y="2932220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8" name="Google Shape;1568;p86"/>
          <p:cNvSpPr/>
          <p:nvPr/>
        </p:nvSpPr>
        <p:spPr>
          <a:xfrm>
            <a:off x="6019175" y="3509761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9" name="Google Shape;1569;p86"/>
          <p:cNvSpPr/>
          <p:nvPr/>
        </p:nvSpPr>
        <p:spPr>
          <a:xfrm>
            <a:off x="6019175" y="4078598"/>
            <a:ext cx="456000" cy="38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86"/>
          <p:cNvSpPr/>
          <p:nvPr/>
        </p:nvSpPr>
        <p:spPr>
          <a:xfrm>
            <a:off x="7879175" y="1541116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86"/>
          <p:cNvSpPr/>
          <p:nvPr/>
        </p:nvSpPr>
        <p:spPr>
          <a:xfrm>
            <a:off x="7879175" y="2109678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86"/>
          <p:cNvSpPr/>
          <p:nvPr/>
        </p:nvSpPr>
        <p:spPr>
          <a:xfrm>
            <a:off x="7879175" y="267824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86"/>
          <p:cNvSpPr/>
          <p:nvPr/>
        </p:nvSpPr>
        <p:spPr>
          <a:xfrm>
            <a:off x="7879175" y="3246778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4" name="Google Shape;1574;p86"/>
          <p:cNvSpPr/>
          <p:nvPr/>
        </p:nvSpPr>
        <p:spPr>
          <a:xfrm>
            <a:off x="7879175" y="381534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86"/>
          <p:cNvSpPr txBox="1"/>
          <p:nvPr/>
        </p:nvSpPr>
        <p:spPr>
          <a:xfrm flipH="1" rot="5201">
            <a:off x="2257939" y="1919990"/>
            <a:ext cx="198300" cy="1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86"/>
          <p:cNvSpPr txBox="1"/>
          <p:nvPr/>
        </p:nvSpPr>
        <p:spPr>
          <a:xfrm>
            <a:off x="7835214" y="982599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7" name="Google Shape;1577;p86"/>
          <p:cNvSpPr txBox="1"/>
          <p:nvPr/>
        </p:nvSpPr>
        <p:spPr>
          <a:xfrm>
            <a:off x="7835214" y="4394258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8" name="Google Shape;1578;p86"/>
          <p:cNvSpPr txBox="1"/>
          <p:nvPr/>
        </p:nvSpPr>
        <p:spPr>
          <a:xfrm>
            <a:off x="7874214" y="1548579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79" name="Google Shape;1579;p86"/>
          <p:cNvSpPr txBox="1"/>
          <p:nvPr/>
        </p:nvSpPr>
        <p:spPr>
          <a:xfrm>
            <a:off x="7874214" y="2119741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0" name="Google Shape;1580;p86"/>
          <p:cNvSpPr txBox="1"/>
          <p:nvPr/>
        </p:nvSpPr>
        <p:spPr>
          <a:xfrm>
            <a:off x="7874214" y="2688266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1" name="Google Shape;1581;p86"/>
          <p:cNvSpPr txBox="1"/>
          <p:nvPr/>
        </p:nvSpPr>
        <p:spPr>
          <a:xfrm>
            <a:off x="7874214" y="3251804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2" name="Google Shape;1582;p86"/>
          <p:cNvSpPr txBox="1"/>
          <p:nvPr/>
        </p:nvSpPr>
        <p:spPr>
          <a:xfrm>
            <a:off x="7874214" y="3827607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3" name="Google Shape;1583;p86"/>
          <p:cNvSpPr txBox="1"/>
          <p:nvPr/>
        </p:nvSpPr>
        <p:spPr>
          <a:xfrm>
            <a:off x="3313275" y="678200"/>
            <a:ext cx="134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geedka itimaalka 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7}&quot;&gt;&lt;mfrac&gt;&lt;mn&gt;2&lt;/mn&gt;&lt;mn&gt;7&lt;/mn&gt;&lt;/mfrac&gt;&lt;/math&gt;" id="1584" name="Google Shape;1584;p86" title="two sev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650" y="1987013"/>
            <a:ext cx="105300" cy="3459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85" name="Google Shape;1585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2850" y="2597334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586" name="Google Shape;1586;p86" title="four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0650" y="3207650"/>
            <a:ext cx="105300" cy="348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87" name="Google Shape;1587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4275" y="712721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88" name="Google Shape;1588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150" y="1249113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89" name="Google Shape;1589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150" y="1806932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90" name="Google Shape;1590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150" y="2382071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91" name="Google Shape;1591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4525" y="2944057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92" name="Google Shape;1592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150" y="3523821"/>
            <a:ext cx="105300" cy="3459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7}&quot;&gt;&lt;mfrac&gt;&lt;mn&gt;1&lt;/mn&gt;&lt;mn&gt;7&lt;/mn&gt;&lt;/mfrac&gt;&lt;/math&gt;" id="1593" name="Google Shape;1593;p86" title="one seve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4150" y="4097009"/>
            <a:ext cx="105300" cy="345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87"/>
          <p:cNvSpPr/>
          <p:nvPr/>
        </p:nvSpPr>
        <p:spPr>
          <a:xfrm>
            <a:off x="1565225" y="1905897"/>
            <a:ext cx="2478600" cy="24459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9" name="Google Shape;1599;p87"/>
          <p:cNvSpPr txBox="1"/>
          <p:nvPr/>
        </p:nvSpPr>
        <p:spPr>
          <a:xfrm>
            <a:off x="324000" y="645300"/>
            <a:ext cx="4400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Nuur ayaa wareejiyahan hal mar wareejin doonaa.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Adigoo dhisaya geed itimaal oo ku habboon, tax itimaalka natiijo kasta oo gaar ah.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0" name="Google Shape;1600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itimaalka si loo muujiyo natiijooyinka</a:t>
            </a:r>
            <a:endParaRPr/>
          </a:p>
        </p:txBody>
      </p:sp>
      <p:grpSp>
        <p:nvGrpSpPr>
          <p:cNvPr id="1601" name="Google Shape;1601;p87"/>
          <p:cNvGrpSpPr/>
          <p:nvPr/>
        </p:nvGrpSpPr>
        <p:grpSpPr>
          <a:xfrm>
            <a:off x="4824000" y="459895"/>
            <a:ext cx="1644841" cy="1704397"/>
            <a:chOff x="145325" y="463995"/>
            <a:chExt cx="1644841" cy="1704397"/>
          </a:xfrm>
        </p:grpSpPr>
        <p:grpSp>
          <p:nvGrpSpPr>
            <p:cNvPr id="1602" name="Google Shape;1602;p87"/>
            <p:cNvGrpSpPr/>
            <p:nvPr/>
          </p:nvGrpSpPr>
          <p:grpSpPr>
            <a:xfrm>
              <a:off x="145325" y="463995"/>
              <a:ext cx="1644841" cy="1704397"/>
              <a:chOff x="145325" y="463995"/>
              <a:chExt cx="1644841" cy="1704397"/>
            </a:xfrm>
          </p:grpSpPr>
          <p:sp>
            <p:nvSpPr>
              <p:cNvPr id="1603" name="Google Shape;1603;p87"/>
              <p:cNvSpPr txBox="1"/>
              <p:nvPr/>
            </p:nvSpPr>
            <p:spPr>
              <a:xfrm>
                <a:off x="469113" y="1891192"/>
                <a:ext cx="9972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wareejiye (spinner)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04" name="Google Shape;1604;p87"/>
              <p:cNvSpPr/>
              <p:nvPr/>
            </p:nvSpPr>
            <p:spPr>
              <a:xfrm flipH="1">
                <a:off x="386114" y="704767"/>
                <a:ext cx="1163100" cy="11631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87"/>
              <p:cNvSpPr/>
              <p:nvPr/>
            </p:nvSpPr>
            <p:spPr>
              <a:xfrm flipH="1" rot="2700000">
                <a:off x="386346" y="704863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D9D9D9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87"/>
              <p:cNvSpPr/>
              <p:nvPr/>
            </p:nvSpPr>
            <p:spPr>
              <a:xfrm flipH="1" rot="5400000">
                <a:off x="386466" y="704971"/>
                <a:ext cx="1162800" cy="11628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87"/>
              <p:cNvSpPr/>
              <p:nvPr/>
            </p:nvSpPr>
            <p:spPr>
              <a:xfrm flipH="1" rot="8100000">
                <a:off x="386412" y="704841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87"/>
              <p:cNvSpPr/>
              <p:nvPr/>
            </p:nvSpPr>
            <p:spPr>
              <a:xfrm flipH="1" rot="10800000">
                <a:off x="386277" y="704745"/>
                <a:ext cx="1163100" cy="11631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87"/>
              <p:cNvSpPr/>
              <p:nvPr/>
            </p:nvSpPr>
            <p:spPr>
              <a:xfrm flipH="1" rot="-8100000">
                <a:off x="386237" y="704841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87"/>
              <p:cNvSpPr/>
              <p:nvPr/>
            </p:nvSpPr>
            <p:spPr>
              <a:xfrm flipH="1" rot="-5400000">
                <a:off x="386225" y="704841"/>
                <a:ext cx="1162800" cy="11628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87"/>
              <p:cNvSpPr/>
              <p:nvPr/>
            </p:nvSpPr>
            <p:spPr>
              <a:xfrm flipH="1" rot="-2700000">
                <a:off x="386171" y="704863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12" name="Google Shape;1612;p87"/>
              <p:cNvGrpSpPr/>
              <p:nvPr/>
            </p:nvGrpSpPr>
            <p:grpSpPr>
              <a:xfrm rot="5400000">
                <a:off x="1194681" y="998018"/>
                <a:ext cx="65100" cy="576723"/>
                <a:chOff x="936300" y="737518"/>
                <a:chExt cx="65100" cy="576723"/>
              </a:xfrm>
            </p:grpSpPr>
            <p:cxnSp>
              <p:nvCxnSpPr>
                <p:cNvPr id="1613" name="Google Shape;1613;p87"/>
                <p:cNvCxnSpPr/>
                <p:nvPr/>
              </p:nvCxnSpPr>
              <p:spPr>
                <a:xfrm rot="10800000">
                  <a:off x="968896" y="737518"/>
                  <a:ext cx="0" cy="5340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sp>
              <p:nvSpPr>
                <p:cNvPr id="1614" name="Google Shape;1614;p87"/>
                <p:cNvSpPr/>
                <p:nvPr/>
              </p:nvSpPr>
              <p:spPr>
                <a:xfrm>
                  <a:off x="936300" y="1255442"/>
                  <a:ext cx="65100" cy="588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15" name="Google Shape;1615;p87"/>
              <p:cNvSpPr txBox="1"/>
              <p:nvPr/>
            </p:nvSpPr>
            <p:spPr>
              <a:xfrm flipH="1">
                <a:off x="1167734" y="950475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16" name="Google Shape;1616;p87"/>
              <p:cNvSpPr txBox="1"/>
              <p:nvPr/>
            </p:nvSpPr>
            <p:spPr>
              <a:xfrm flipH="1">
                <a:off x="1167734" y="1295762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17" name="Google Shape;1617;p87"/>
              <p:cNvSpPr txBox="1"/>
              <p:nvPr/>
            </p:nvSpPr>
            <p:spPr>
              <a:xfrm flipH="1">
                <a:off x="964521" y="14827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18" name="Google Shape;1618;p87"/>
              <p:cNvSpPr txBox="1"/>
              <p:nvPr/>
            </p:nvSpPr>
            <p:spPr>
              <a:xfrm>
                <a:off x="479974" y="99069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19" name="Google Shape;1619;p87"/>
              <p:cNvSpPr txBox="1"/>
              <p:nvPr/>
            </p:nvSpPr>
            <p:spPr>
              <a:xfrm>
                <a:off x="479974" y="1260999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20" name="Google Shape;1620;p87"/>
              <p:cNvSpPr txBox="1"/>
              <p:nvPr/>
            </p:nvSpPr>
            <p:spPr>
              <a:xfrm>
                <a:off x="683186" y="14827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21" name="Google Shape;1621;p87"/>
            <p:cNvSpPr txBox="1"/>
            <p:nvPr/>
          </p:nvSpPr>
          <p:spPr>
            <a:xfrm flipH="1">
              <a:off x="964517" y="762027"/>
              <a:ext cx="280800" cy="3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22" name="Google Shape;1622;p87"/>
            <p:cNvSpPr txBox="1"/>
            <p:nvPr/>
          </p:nvSpPr>
          <p:spPr>
            <a:xfrm>
              <a:off x="681667" y="762027"/>
              <a:ext cx="280800" cy="3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23" name="Google Shape;1623;p87"/>
          <p:cNvCxnSpPr/>
          <p:nvPr/>
        </p:nvCxnSpPr>
        <p:spPr>
          <a:xfrm>
            <a:off x="1710424" y="3144092"/>
            <a:ext cx="18075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4" name="Google Shape;1624;p87"/>
          <p:cNvCxnSpPr/>
          <p:nvPr/>
        </p:nvCxnSpPr>
        <p:spPr>
          <a:xfrm flipH="1" rot="10800000">
            <a:off x="1710375" y="2136994"/>
            <a:ext cx="1792800" cy="1008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5" name="Google Shape;1625;p87"/>
          <p:cNvCxnSpPr/>
          <p:nvPr/>
        </p:nvCxnSpPr>
        <p:spPr>
          <a:xfrm>
            <a:off x="1710375" y="3143238"/>
            <a:ext cx="1792800" cy="1008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6" name="Google Shape;1626;p87"/>
          <p:cNvSpPr txBox="1"/>
          <p:nvPr/>
        </p:nvSpPr>
        <p:spPr>
          <a:xfrm>
            <a:off x="3507529" y="1992342"/>
            <a:ext cx="30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7" name="Google Shape;1627;p87"/>
          <p:cNvSpPr txBox="1"/>
          <p:nvPr/>
        </p:nvSpPr>
        <p:spPr>
          <a:xfrm>
            <a:off x="3507529" y="3982180"/>
            <a:ext cx="30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8" name="Google Shape;1628;p87"/>
          <p:cNvSpPr txBox="1"/>
          <p:nvPr/>
        </p:nvSpPr>
        <p:spPr>
          <a:xfrm>
            <a:off x="3507529" y="2987267"/>
            <a:ext cx="30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9" name="Google Shape;1629;p87"/>
          <p:cNvSpPr txBox="1"/>
          <p:nvPr/>
        </p:nvSpPr>
        <p:spPr>
          <a:xfrm>
            <a:off x="4113200" y="2573550"/>
            <a:ext cx="4434300" cy="2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Inkastoo la dhisi karo geed itimaal siddeed-laamood ah si uu u matalo dhammaan siddeedda qaybood ee wareejiyaha, tani maahan mid lagama maarmaan (ama wax ku ool ah) marka la taxayo itimaalka seddexda natiijo ee gaar ah: {A, B, C}.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8}&quot;&gt;&lt;mfrac&gt;&lt;mn&gt;1&lt;/mn&gt;&lt;mn&gt;8&lt;/mn&gt;&lt;/mfrac&gt;&lt;/math&gt;" id="1630" name="Google Shape;1630;p87" title="one eigh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1892" y="2089642"/>
            <a:ext cx="105300" cy="3484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8}&quot;&gt;&lt;mfrac&gt;&lt;mn&gt;2&lt;/mn&gt;&lt;mn&gt;8&lt;/mn&gt;&lt;/mfrac&gt;&lt;/math&gt;" id="1631" name="Google Shape;1631;p87" title="two eigh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900" y="3387191"/>
            <a:ext cx="105300" cy="3484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8}&quot;&gt;&lt;mfrac&gt;&lt;mn&gt;5&lt;/mn&gt;&lt;mn&gt;8&lt;/mn&gt;&lt;/mfrac&gt;&lt;/math&gt;" id="1632" name="Google Shape;1632;p87" title="five eigh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900" y="2774275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88"/>
          <p:cNvSpPr/>
          <p:nvPr/>
        </p:nvSpPr>
        <p:spPr>
          <a:xfrm flipH="1">
            <a:off x="5741714" y="3408242"/>
            <a:ext cx="1163100" cy="1163100"/>
          </a:xfrm>
          <a:prstGeom prst="pie">
            <a:avLst>
              <a:gd fmla="val 16228089" name="adj1"/>
              <a:gd fmla="val 16200000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38" name="Google Shape;1638;p88"/>
          <p:cNvSpPr/>
          <p:nvPr/>
        </p:nvSpPr>
        <p:spPr>
          <a:xfrm flipH="1">
            <a:off x="2628389" y="3408242"/>
            <a:ext cx="1163100" cy="1163100"/>
          </a:xfrm>
          <a:prstGeom prst="pie">
            <a:avLst>
              <a:gd fmla="val 16228089" name="adj1"/>
              <a:gd fmla="val 16178275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39" name="Google Shape;1639;p88"/>
          <p:cNvSpPr/>
          <p:nvPr/>
        </p:nvSpPr>
        <p:spPr>
          <a:xfrm flipH="1">
            <a:off x="4185051" y="3408242"/>
            <a:ext cx="1163100" cy="1163100"/>
          </a:xfrm>
          <a:prstGeom prst="pie">
            <a:avLst>
              <a:gd fmla="val 16228089" name="adj1"/>
              <a:gd fmla="val 16200000" name="adj2"/>
            </a:avLst>
          </a:prstGeom>
          <a:solidFill>
            <a:srgbClr val="43434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40" name="Google Shape;1640;p88"/>
          <p:cNvSpPr txBox="1"/>
          <p:nvPr/>
        </p:nvSpPr>
        <p:spPr>
          <a:xfrm>
            <a:off x="324000" y="2678550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Ku calaamadee qaybta khafiifka ah ee wareejiyaha natiijada kasta A, B, ama C si ay u matasho itimaalka in wareejiyaha ku soo degto natiijadaas.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88"/>
          <p:cNvSpPr txBox="1"/>
          <p:nvPr/>
        </p:nvSpPr>
        <p:spPr>
          <a:xfrm>
            <a:off x="324000" y="645300"/>
            <a:ext cx="4400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4) Nuur ayaa wareejiyahan hal mar wareejin doonaa.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Adigoo dhisaya geed itimaal oo ku habboon, tax itimaalka natiijo kasta oo gaar ah.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2" name="Google Shape;1642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Geedaha itimaalka si loo muujiyo natiijooyinka</a:t>
            </a:r>
            <a:endParaRPr/>
          </a:p>
        </p:txBody>
      </p:sp>
      <p:grpSp>
        <p:nvGrpSpPr>
          <p:cNvPr id="1643" name="Google Shape;1643;p88"/>
          <p:cNvGrpSpPr/>
          <p:nvPr/>
        </p:nvGrpSpPr>
        <p:grpSpPr>
          <a:xfrm>
            <a:off x="4824000" y="459895"/>
            <a:ext cx="1644841" cy="1704397"/>
            <a:chOff x="145325" y="463995"/>
            <a:chExt cx="1644841" cy="1704397"/>
          </a:xfrm>
        </p:grpSpPr>
        <p:grpSp>
          <p:nvGrpSpPr>
            <p:cNvPr id="1644" name="Google Shape;1644;p88"/>
            <p:cNvGrpSpPr/>
            <p:nvPr/>
          </p:nvGrpSpPr>
          <p:grpSpPr>
            <a:xfrm>
              <a:off x="145325" y="463995"/>
              <a:ext cx="1644841" cy="1704397"/>
              <a:chOff x="145325" y="463995"/>
              <a:chExt cx="1644841" cy="1704397"/>
            </a:xfrm>
          </p:grpSpPr>
          <p:sp>
            <p:nvSpPr>
              <p:cNvPr id="1645" name="Google Shape;1645;p88"/>
              <p:cNvSpPr txBox="1"/>
              <p:nvPr/>
            </p:nvSpPr>
            <p:spPr>
              <a:xfrm>
                <a:off x="469113" y="1891192"/>
                <a:ext cx="9972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wareejiye (spinner)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46" name="Google Shape;1646;p88"/>
              <p:cNvSpPr/>
              <p:nvPr/>
            </p:nvSpPr>
            <p:spPr>
              <a:xfrm flipH="1">
                <a:off x="386114" y="704767"/>
                <a:ext cx="1163100" cy="11631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88"/>
              <p:cNvSpPr/>
              <p:nvPr/>
            </p:nvSpPr>
            <p:spPr>
              <a:xfrm flipH="1" rot="2700000">
                <a:off x="386346" y="704863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D9D9D9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88"/>
              <p:cNvSpPr/>
              <p:nvPr/>
            </p:nvSpPr>
            <p:spPr>
              <a:xfrm flipH="1" rot="5400000">
                <a:off x="386466" y="704971"/>
                <a:ext cx="1162800" cy="11628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88"/>
              <p:cNvSpPr/>
              <p:nvPr/>
            </p:nvSpPr>
            <p:spPr>
              <a:xfrm flipH="1" rot="8100000">
                <a:off x="386412" y="704841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88"/>
              <p:cNvSpPr/>
              <p:nvPr/>
            </p:nvSpPr>
            <p:spPr>
              <a:xfrm flipH="1" rot="10800000">
                <a:off x="386277" y="704745"/>
                <a:ext cx="1163100" cy="11631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88"/>
              <p:cNvSpPr/>
              <p:nvPr/>
            </p:nvSpPr>
            <p:spPr>
              <a:xfrm flipH="1" rot="-8100000">
                <a:off x="386237" y="704841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88"/>
              <p:cNvSpPr/>
              <p:nvPr/>
            </p:nvSpPr>
            <p:spPr>
              <a:xfrm flipH="1" rot="-5400000">
                <a:off x="386225" y="704841"/>
                <a:ext cx="1162800" cy="1162800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43434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88"/>
              <p:cNvSpPr/>
              <p:nvPr/>
            </p:nvSpPr>
            <p:spPr>
              <a:xfrm flipH="1" rot="-2700000">
                <a:off x="386171" y="704863"/>
                <a:ext cx="1162908" cy="1162908"/>
              </a:xfrm>
              <a:prstGeom prst="pie">
                <a:avLst>
                  <a:gd fmla="val 1349968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54" name="Google Shape;1654;p88"/>
              <p:cNvGrpSpPr/>
              <p:nvPr/>
            </p:nvGrpSpPr>
            <p:grpSpPr>
              <a:xfrm rot="5400000">
                <a:off x="1194681" y="998018"/>
                <a:ext cx="65100" cy="576723"/>
                <a:chOff x="936300" y="737518"/>
                <a:chExt cx="65100" cy="576723"/>
              </a:xfrm>
            </p:grpSpPr>
            <p:cxnSp>
              <p:nvCxnSpPr>
                <p:cNvPr id="1655" name="Google Shape;1655;p88"/>
                <p:cNvCxnSpPr/>
                <p:nvPr/>
              </p:nvCxnSpPr>
              <p:spPr>
                <a:xfrm rot="10800000">
                  <a:off x="968896" y="737518"/>
                  <a:ext cx="0" cy="5340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triangle"/>
                </a:ln>
              </p:spPr>
            </p:cxnSp>
            <p:sp>
              <p:nvSpPr>
                <p:cNvPr id="1656" name="Google Shape;1656;p88"/>
                <p:cNvSpPr/>
                <p:nvPr/>
              </p:nvSpPr>
              <p:spPr>
                <a:xfrm>
                  <a:off x="936300" y="1255442"/>
                  <a:ext cx="65100" cy="58800"/>
                </a:xfrm>
                <a:prstGeom prst="ellipse">
                  <a:avLst/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57" name="Google Shape;1657;p88"/>
              <p:cNvSpPr txBox="1"/>
              <p:nvPr/>
            </p:nvSpPr>
            <p:spPr>
              <a:xfrm flipH="1">
                <a:off x="1167734" y="950475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58" name="Google Shape;1658;p88"/>
              <p:cNvSpPr txBox="1"/>
              <p:nvPr/>
            </p:nvSpPr>
            <p:spPr>
              <a:xfrm flipH="1">
                <a:off x="1167734" y="1295762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59" name="Google Shape;1659;p88"/>
              <p:cNvSpPr txBox="1"/>
              <p:nvPr/>
            </p:nvSpPr>
            <p:spPr>
              <a:xfrm flipH="1">
                <a:off x="964521" y="14827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60" name="Google Shape;1660;p88"/>
              <p:cNvSpPr txBox="1"/>
              <p:nvPr/>
            </p:nvSpPr>
            <p:spPr>
              <a:xfrm>
                <a:off x="479974" y="99069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61" name="Google Shape;1661;p88"/>
              <p:cNvSpPr txBox="1"/>
              <p:nvPr/>
            </p:nvSpPr>
            <p:spPr>
              <a:xfrm>
                <a:off x="479974" y="1260999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62" name="Google Shape;1662;p88"/>
              <p:cNvSpPr txBox="1"/>
              <p:nvPr/>
            </p:nvSpPr>
            <p:spPr>
              <a:xfrm>
                <a:off x="683186" y="14827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63" name="Google Shape;1663;p88"/>
            <p:cNvSpPr txBox="1"/>
            <p:nvPr/>
          </p:nvSpPr>
          <p:spPr>
            <a:xfrm flipH="1">
              <a:off x="964517" y="762027"/>
              <a:ext cx="280800" cy="3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4" name="Google Shape;1664;p88"/>
            <p:cNvSpPr txBox="1"/>
            <p:nvPr/>
          </p:nvSpPr>
          <p:spPr>
            <a:xfrm>
              <a:off x="681667" y="762027"/>
              <a:ext cx="280800" cy="3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65" name="Google Shape;1665;p88"/>
          <p:cNvSpPr/>
          <p:nvPr/>
        </p:nvSpPr>
        <p:spPr>
          <a:xfrm flipH="1">
            <a:off x="5741714" y="3408242"/>
            <a:ext cx="1163100" cy="1163100"/>
          </a:xfrm>
          <a:prstGeom prst="pie">
            <a:avLst>
              <a:gd fmla="val 2731450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6" name="Google Shape;1666;p88"/>
          <p:cNvSpPr/>
          <p:nvPr/>
        </p:nvSpPr>
        <p:spPr>
          <a:xfrm flipH="1">
            <a:off x="2628389" y="3408242"/>
            <a:ext cx="1163100" cy="1163100"/>
          </a:xfrm>
          <a:prstGeom prst="pie">
            <a:avLst>
              <a:gd fmla="val 13499686" name="adj1"/>
              <a:gd fmla="val 16215295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7" name="Google Shape;1667;p88"/>
          <p:cNvSpPr/>
          <p:nvPr/>
        </p:nvSpPr>
        <p:spPr>
          <a:xfrm flipH="1">
            <a:off x="4185051" y="3408242"/>
            <a:ext cx="1163100" cy="1163100"/>
          </a:xfrm>
          <a:prstGeom prst="pie">
            <a:avLst>
              <a:gd fmla="val 10797961" name="adj1"/>
              <a:gd fmla="val 16200000" name="adj2"/>
            </a:avLst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668" name="Google Shape;1668;p88"/>
          <p:cNvSpPr txBox="1"/>
          <p:nvPr/>
        </p:nvSpPr>
        <p:spPr>
          <a:xfrm>
            <a:off x="3212089" y="3478729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69" name="Google Shape;1669;p88"/>
          <p:cNvSpPr txBox="1"/>
          <p:nvPr/>
        </p:nvSpPr>
        <p:spPr>
          <a:xfrm>
            <a:off x="4823989" y="3623154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70" name="Google Shape;1670;p88"/>
          <p:cNvSpPr txBox="1"/>
          <p:nvPr/>
        </p:nvSpPr>
        <p:spPr>
          <a:xfrm>
            <a:off x="6439939" y="4024104"/>
            <a:ext cx="3150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671" name="Google Shape;1671;p88"/>
          <p:cNvGrpSpPr/>
          <p:nvPr/>
        </p:nvGrpSpPr>
        <p:grpSpPr>
          <a:xfrm>
            <a:off x="3182800" y="3531010"/>
            <a:ext cx="59400" cy="478880"/>
            <a:chOff x="779080" y="747789"/>
            <a:chExt cx="59400" cy="478880"/>
          </a:xfrm>
        </p:grpSpPr>
        <p:cxnSp>
          <p:nvCxnSpPr>
            <p:cNvPr id="1672" name="Google Shape;1672;p88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3" name="Google Shape;1673;p88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4" name="Google Shape;1674;p88"/>
          <p:cNvGrpSpPr/>
          <p:nvPr/>
        </p:nvGrpSpPr>
        <p:grpSpPr>
          <a:xfrm>
            <a:off x="4736912" y="3531010"/>
            <a:ext cx="59400" cy="478880"/>
            <a:chOff x="779080" y="747789"/>
            <a:chExt cx="59400" cy="478880"/>
          </a:xfrm>
        </p:grpSpPr>
        <p:cxnSp>
          <p:nvCxnSpPr>
            <p:cNvPr id="1675" name="Google Shape;1675;p88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6" name="Google Shape;1676;p88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77" name="Google Shape;1677;p88"/>
          <p:cNvGrpSpPr/>
          <p:nvPr/>
        </p:nvGrpSpPr>
        <p:grpSpPr>
          <a:xfrm>
            <a:off x="6293587" y="3531010"/>
            <a:ext cx="59400" cy="478880"/>
            <a:chOff x="779080" y="747789"/>
            <a:chExt cx="59400" cy="478880"/>
          </a:xfrm>
        </p:grpSpPr>
        <p:cxnSp>
          <p:nvCxnSpPr>
            <p:cNvPr id="1678" name="Google Shape;1678;p88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679" name="Google Shape;1679;p88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8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Geedaha itimaalka si loo muujiyo natiijooyinka</a:t>
            </a:r>
            <a:endParaRPr/>
          </a:p>
        </p:txBody>
      </p:sp>
      <p:sp>
        <p:nvSpPr>
          <p:cNvPr id="1685" name="Google Shape;1685;p8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itimaalka aragtida (theoretical probabilities) iyadoo laga duulayo jaantusyada geedka itimaalka (hal dhacdo)</a:t>
            </a:r>
            <a:endParaRPr/>
          </a:p>
        </p:txBody>
      </p:sp>
      <p:sp>
        <p:nvSpPr>
          <p:cNvPr id="1686" name="Google Shape;1686;p8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Isbarbardhigga geedaha muujinaya dhacdooyinka iyo natiijooyinka</a:t>
            </a:r>
            <a:endParaRPr/>
          </a:p>
        </p:txBody>
      </p:sp>
      <p:pic>
        <p:nvPicPr>
          <p:cNvPr id="1687" name="Google Shape;168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25" y="2988373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2" name="Google Shape;1692;p90"/>
          <p:cNvGrpSpPr/>
          <p:nvPr/>
        </p:nvGrpSpPr>
        <p:grpSpPr>
          <a:xfrm>
            <a:off x="3550425" y="1863875"/>
            <a:ext cx="2388900" cy="2900100"/>
            <a:chOff x="3550425" y="1863875"/>
            <a:chExt cx="2388900" cy="2900100"/>
          </a:xfrm>
        </p:grpSpPr>
        <p:sp>
          <p:nvSpPr>
            <p:cNvPr id="1693" name="Google Shape;1693;p90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94" name="Google Shape;1694;p90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1695" name="Google Shape;1695;p90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1696" name="Google Shape;1696;p90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697" name="Google Shape;1697;p90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100">
                      <a:latin typeface="Lexend"/>
                      <a:ea typeface="Lexend"/>
                      <a:cs typeface="Lexend"/>
                      <a:sym typeface="Lexend"/>
                    </a:rPr>
                    <a:t>8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1698" name="Google Shape;1698;p90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1699" name="Google Shape;1699;p90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700" name="Google Shape;1700;p90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701" name="Google Shape;1701;p90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702" name="Google Shape;1702;p90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703" name="Google Shape;1703;p90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100">
                        <a:latin typeface="Lexend"/>
                        <a:ea typeface="Lexend"/>
                        <a:cs typeface="Lexend"/>
                        <a:sym typeface="Lexend"/>
                      </a:rPr>
                      <a:t>10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704" name="Google Shape;1704;p90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100">
                        <a:latin typeface="Lexend"/>
                        <a:ea typeface="Lexend"/>
                        <a:cs typeface="Lexend"/>
                        <a:sym typeface="Lexend"/>
                      </a:rPr>
                      <a:t>4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705" name="Google Shape;1705;p90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100">
                        <a:latin typeface="Lexend"/>
                        <a:ea typeface="Lexend"/>
                        <a:cs typeface="Lexend"/>
                        <a:sym typeface="Lexend"/>
                      </a:rPr>
                      <a:t>11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1706" name="Google Shape;1706;p90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100"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707" name="Google Shape;1707;p90"/>
          <p:cNvSpPr txBox="1"/>
          <p:nvPr/>
        </p:nvSpPr>
        <p:spPr>
          <a:xfrm>
            <a:off x="338150" y="2859000"/>
            <a:ext cx="2693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doonayaa inuu ciyaaro ciyaar ka dhacda carwada gudaha.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uu wareejiyo wareejiyaha oo uu ku soo dego nambar laba-godoodle ah (double-digit number), wuxuu ku guuleystaa abaal.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8" name="Google Shape;1708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muujinaya dhacdooyinka iyo natiijooyinka</a:t>
            </a:r>
            <a:endParaRPr/>
          </a:p>
        </p:txBody>
      </p:sp>
      <p:grpSp>
        <p:nvGrpSpPr>
          <p:cNvPr id="1709" name="Google Shape;1709;p90"/>
          <p:cNvGrpSpPr/>
          <p:nvPr/>
        </p:nvGrpSpPr>
        <p:grpSpPr>
          <a:xfrm>
            <a:off x="4861644" y="657609"/>
            <a:ext cx="3426250" cy="1405105"/>
            <a:chOff x="4950696" y="682200"/>
            <a:chExt cx="3320975" cy="1767651"/>
          </a:xfrm>
        </p:grpSpPr>
        <p:pic>
          <p:nvPicPr>
            <p:cNvPr id="1710" name="Google Shape;1710;p90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950696" y="68220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1" name="Google Shape;1711;p90"/>
            <p:cNvSpPr txBox="1"/>
            <p:nvPr/>
          </p:nvSpPr>
          <p:spPr>
            <a:xfrm>
              <a:off x="5015198" y="71451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Si aan u xisaabiyo itimaalka inaan ku guuleysto ciyaartan, waxaan dhisi karaa geed itimaal shan-laamood ah!</a:t>
              </a:r>
              <a:r>
                <a:rPr b="1" lang="en-GB" sz="11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2" name="Google Shape;1712;p90"/>
          <p:cNvGrpSpPr/>
          <p:nvPr/>
        </p:nvGrpSpPr>
        <p:grpSpPr>
          <a:xfrm>
            <a:off x="8116301" y="1472563"/>
            <a:ext cx="676200" cy="1040525"/>
            <a:chOff x="8137196" y="1935832"/>
            <a:chExt cx="676200" cy="1040525"/>
          </a:xfrm>
        </p:grpSpPr>
        <p:pic>
          <p:nvPicPr>
            <p:cNvPr id="1713" name="Google Shape;1713;p9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4" name="Google Shape;1714;p90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5" name="Google Shape;1715;p90"/>
          <p:cNvGrpSpPr/>
          <p:nvPr/>
        </p:nvGrpSpPr>
        <p:grpSpPr>
          <a:xfrm>
            <a:off x="213462" y="284254"/>
            <a:ext cx="2942679" cy="2942679"/>
            <a:chOff x="1663900" y="1270161"/>
            <a:chExt cx="1871100" cy="1871100"/>
          </a:xfrm>
        </p:grpSpPr>
        <p:sp>
          <p:nvSpPr>
            <p:cNvPr id="1716" name="Google Shape;1716;p90"/>
            <p:cNvSpPr/>
            <p:nvPr/>
          </p:nvSpPr>
          <p:spPr>
            <a:xfrm flipH="1">
              <a:off x="19354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90"/>
            <p:cNvSpPr/>
            <p:nvPr/>
          </p:nvSpPr>
          <p:spPr>
            <a:xfrm flipH="1" rot="2400365">
              <a:off x="1935395" y="1541657"/>
              <a:ext cx="1328109" cy="132810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90"/>
            <p:cNvSpPr/>
            <p:nvPr/>
          </p:nvSpPr>
          <p:spPr>
            <a:xfrm flipH="1" rot="4799836">
              <a:off x="1935246" y="1541661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90"/>
            <p:cNvSpPr/>
            <p:nvPr/>
          </p:nvSpPr>
          <p:spPr>
            <a:xfrm flipH="1" rot="7200295">
              <a:off x="1935375" y="1541563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90"/>
            <p:cNvSpPr/>
            <p:nvPr/>
          </p:nvSpPr>
          <p:spPr>
            <a:xfrm flipH="1" rot="9599819">
              <a:off x="1935383" y="1541871"/>
              <a:ext cx="1327800" cy="13278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90"/>
            <p:cNvSpPr/>
            <p:nvPr/>
          </p:nvSpPr>
          <p:spPr>
            <a:xfrm flipH="1" rot="-9599355">
              <a:off x="1935454" y="1541641"/>
              <a:ext cx="1328185" cy="1328185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90"/>
            <p:cNvSpPr/>
            <p:nvPr/>
          </p:nvSpPr>
          <p:spPr>
            <a:xfrm flipH="1" rot="-7200295">
              <a:off x="1935471" y="1541474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90"/>
            <p:cNvSpPr/>
            <p:nvPr/>
          </p:nvSpPr>
          <p:spPr>
            <a:xfrm flipH="1" rot="-4799836">
              <a:off x="1935386" y="1541617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90"/>
            <p:cNvSpPr/>
            <p:nvPr/>
          </p:nvSpPr>
          <p:spPr>
            <a:xfrm>
              <a:off x="19352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5" name="Google Shape;1725;p90"/>
          <p:cNvGrpSpPr/>
          <p:nvPr/>
        </p:nvGrpSpPr>
        <p:grpSpPr>
          <a:xfrm>
            <a:off x="1648964" y="1203928"/>
            <a:ext cx="71850" cy="579254"/>
            <a:chOff x="779080" y="747789"/>
            <a:chExt cx="59400" cy="478880"/>
          </a:xfrm>
        </p:grpSpPr>
        <p:cxnSp>
          <p:nvCxnSpPr>
            <p:cNvPr id="1726" name="Google Shape;1726;p90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27" name="Google Shape;1727;p90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28" name="Google Shape;1728;p90"/>
          <p:cNvSpPr txBox="1"/>
          <p:nvPr/>
        </p:nvSpPr>
        <p:spPr>
          <a:xfrm>
            <a:off x="1784692" y="88322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9" name="Google Shape;1729;p90"/>
          <p:cNvSpPr txBox="1"/>
          <p:nvPr/>
        </p:nvSpPr>
        <p:spPr>
          <a:xfrm>
            <a:off x="2176642" y="12310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90"/>
          <p:cNvSpPr txBox="1"/>
          <p:nvPr/>
        </p:nvSpPr>
        <p:spPr>
          <a:xfrm>
            <a:off x="2252292" y="17124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1" name="Google Shape;1731;p90"/>
          <p:cNvSpPr txBox="1"/>
          <p:nvPr/>
        </p:nvSpPr>
        <p:spPr>
          <a:xfrm>
            <a:off x="2018492" y="21507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2" name="Google Shape;1732;p90"/>
          <p:cNvSpPr txBox="1"/>
          <p:nvPr/>
        </p:nvSpPr>
        <p:spPr>
          <a:xfrm>
            <a:off x="1544392" y="23431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90"/>
          <p:cNvSpPr txBox="1"/>
          <p:nvPr/>
        </p:nvSpPr>
        <p:spPr>
          <a:xfrm flipH="1">
            <a:off x="1304292" y="88322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90"/>
          <p:cNvSpPr txBox="1"/>
          <p:nvPr/>
        </p:nvSpPr>
        <p:spPr>
          <a:xfrm flipH="1">
            <a:off x="912342" y="12310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5" name="Google Shape;1735;p90"/>
          <p:cNvSpPr txBox="1"/>
          <p:nvPr/>
        </p:nvSpPr>
        <p:spPr>
          <a:xfrm flipH="1">
            <a:off x="836692" y="17124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6" name="Google Shape;1736;p90"/>
          <p:cNvSpPr txBox="1"/>
          <p:nvPr/>
        </p:nvSpPr>
        <p:spPr>
          <a:xfrm flipH="1">
            <a:off x="1070492" y="21507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37" name="Google Shape;1737;p90"/>
          <p:cNvGrpSpPr/>
          <p:nvPr/>
        </p:nvGrpSpPr>
        <p:grpSpPr>
          <a:xfrm flipH="1" rot="10800000">
            <a:off x="6278787" y="2375331"/>
            <a:ext cx="2237341" cy="1716035"/>
            <a:chOff x="4950696" y="682200"/>
            <a:chExt cx="3320975" cy="1767651"/>
          </a:xfrm>
        </p:grpSpPr>
        <p:pic>
          <p:nvPicPr>
            <p:cNvPr id="1738" name="Google Shape;1738;p90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950696" y="68220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9" name="Google Shape;1739;p90"/>
            <p:cNvSpPr txBox="1"/>
            <p:nvPr/>
          </p:nvSpPr>
          <p:spPr>
            <a:xfrm rot="10800000">
              <a:off x="5055884" y="71451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Waxaan qori karaa itimaalka (probability) ee ku degista lambar kasta oo laamaha kasta.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740" name="Google Shape;1740;p90" title="one nin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6975" y="23646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741" name="Google Shape;1741;p90" title="two ni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6984" y="4020392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9}&quot;&gt;&lt;mfrac&gt;&lt;mn&gt;3&lt;/mn&gt;&lt;mn&gt;9&lt;/mn&gt;&lt;/mfrac&gt;&lt;/math&gt;" id="1742" name="Google Shape;1742;p90" title="three nin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71350" y="20618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743" name="Google Shape;1743;p90" title="one nin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6975" y="292751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744" name="Google Shape;1744;p90" title="two ni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6975" y="3490367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9" name="Google Shape;1749;p91"/>
          <p:cNvGrpSpPr/>
          <p:nvPr/>
        </p:nvGrpSpPr>
        <p:grpSpPr>
          <a:xfrm>
            <a:off x="3550425" y="1863875"/>
            <a:ext cx="2388900" cy="2900100"/>
            <a:chOff x="3550425" y="1863875"/>
            <a:chExt cx="2388900" cy="2900100"/>
          </a:xfrm>
        </p:grpSpPr>
        <p:sp>
          <p:nvSpPr>
            <p:cNvPr id="1750" name="Google Shape;1750;p91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751" name="Google Shape;1751;p91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1752" name="Google Shape;1752;p91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1753" name="Google Shape;1753;p91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754" name="Google Shape;1754;p91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300">
                      <a:latin typeface="Lexend"/>
                      <a:ea typeface="Lexend"/>
                      <a:cs typeface="Lexend"/>
                      <a:sym typeface="Lexend"/>
                    </a:rPr>
                    <a:t>8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1755" name="Google Shape;1755;p91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1756" name="Google Shape;1756;p91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757" name="Google Shape;1757;p91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758" name="Google Shape;1758;p91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759" name="Google Shape;1759;p91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760" name="Google Shape;1760;p91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300">
                        <a:latin typeface="Lexend"/>
                        <a:ea typeface="Lexend"/>
                        <a:cs typeface="Lexend"/>
                        <a:sym typeface="Lexend"/>
                      </a:rPr>
                      <a:t>10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761" name="Google Shape;1761;p91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300">
                        <a:latin typeface="Lexend"/>
                        <a:ea typeface="Lexend"/>
                        <a:cs typeface="Lexend"/>
                        <a:sym typeface="Lexend"/>
                      </a:rPr>
                      <a:t>4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762" name="Google Shape;1762;p91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300">
                        <a:latin typeface="Lexend"/>
                        <a:ea typeface="Lexend"/>
                        <a:cs typeface="Lexend"/>
                        <a:sym typeface="Lexend"/>
                      </a:rPr>
                      <a:t>11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1763" name="Google Shape;1763;p91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764" name="Google Shape;1764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(trees) muujinaya dhacdooyinka iyo natiijooyinka</a:t>
            </a:r>
            <a:endParaRPr/>
          </a:p>
        </p:txBody>
      </p:sp>
      <p:grpSp>
        <p:nvGrpSpPr>
          <p:cNvPr id="1765" name="Google Shape;1765;p91"/>
          <p:cNvGrpSpPr/>
          <p:nvPr/>
        </p:nvGrpSpPr>
        <p:grpSpPr>
          <a:xfrm>
            <a:off x="8116301" y="710563"/>
            <a:ext cx="676200" cy="1040525"/>
            <a:chOff x="8137196" y="1935832"/>
            <a:chExt cx="676200" cy="1040525"/>
          </a:xfrm>
        </p:grpSpPr>
        <p:pic>
          <p:nvPicPr>
            <p:cNvPr id="1766" name="Google Shape;1766;p9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7" name="Google Shape;1767;p91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68" name="Google Shape;1768;p91"/>
          <p:cNvGrpSpPr/>
          <p:nvPr/>
        </p:nvGrpSpPr>
        <p:grpSpPr>
          <a:xfrm>
            <a:off x="213462" y="284254"/>
            <a:ext cx="2942679" cy="2942679"/>
            <a:chOff x="1663900" y="1270161"/>
            <a:chExt cx="1871100" cy="1871100"/>
          </a:xfrm>
        </p:grpSpPr>
        <p:sp>
          <p:nvSpPr>
            <p:cNvPr id="1769" name="Google Shape;1769;p91"/>
            <p:cNvSpPr/>
            <p:nvPr/>
          </p:nvSpPr>
          <p:spPr>
            <a:xfrm flipH="1">
              <a:off x="19354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91"/>
            <p:cNvSpPr/>
            <p:nvPr/>
          </p:nvSpPr>
          <p:spPr>
            <a:xfrm flipH="1" rot="2400365">
              <a:off x="1935395" y="1541657"/>
              <a:ext cx="1328109" cy="132810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91"/>
            <p:cNvSpPr/>
            <p:nvPr/>
          </p:nvSpPr>
          <p:spPr>
            <a:xfrm flipH="1" rot="4799836">
              <a:off x="1935246" y="1541661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91"/>
            <p:cNvSpPr/>
            <p:nvPr/>
          </p:nvSpPr>
          <p:spPr>
            <a:xfrm flipH="1" rot="7200295">
              <a:off x="1935375" y="1541563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91"/>
            <p:cNvSpPr/>
            <p:nvPr/>
          </p:nvSpPr>
          <p:spPr>
            <a:xfrm flipH="1" rot="9599819">
              <a:off x="1935383" y="1541871"/>
              <a:ext cx="1327800" cy="13278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91"/>
            <p:cNvSpPr/>
            <p:nvPr/>
          </p:nvSpPr>
          <p:spPr>
            <a:xfrm flipH="1" rot="-9599355">
              <a:off x="1935454" y="1541641"/>
              <a:ext cx="1328185" cy="1328185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91"/>
            <p:cNvSpPr/>
            <p:nvPr/>
          </p:nvSpPr>
          <p:spPr>
            <a:xfrm flipH="1" rot="-7200295">
              <a:off x="1935471" y="1541474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91"/>
            <p:cNvSpPr/>
            <p:nvPr/>
          </p:nvSpPr>
          <p:spPr>
            <a:xfrm flipH="1" rot="-4799836">
              <a:off x="1935386" y="1541617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91"/>
            <p:cNvSpPr/>
            <p:nvPr/>
          </p:nvSpPr>
          <p:spPr>
            <a:xfrm>
              <a:off x="19352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8" name="Google Shape;1778;p91"/>
          <p:cNvGrpSpPr/>
          <p:nvPr/>
        </p:nvGrpSpPr>
        <p:grpSpPr>
          <a:xfrm>
            <a:off x="1648964" y="1203928"/>
            <a:ext cx="71850" cy="579254"/>
            <a:chOff x="779080" y="747789"/>
            <a:chExt cx="59400" cy="478880"/>
          </a:xfrm>
        </p:grpSpPr>
        <p:cxnSp>
          <p:nvCxnSpPr>
            <p:cNvPr id="1779" name="Google Shape;1779;p91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80" name="Google Shape;1780;p91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1" name="Google Shape;1781;p91"/>
          <p:cNvSpPr txBox="1"/>
          <p:nvPr/>
        </p:nvSpPr>
        <p:spPr>
          <a:xfrm>
            <a:off x="1784692" y="88322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2" name="Google Shape;1782;p91"/>
          <p:cNvSpPr txBox="1"/>
          <p:nvPr/>
        </p:nvSpPr>
        <p:spPr>
          <a:xfrm>
            <a:off x="2176642" y="12310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3" name="Google Shape;1783;p91"/>
          <p:cNvSpPr txBox="1"/>
          <p:nvPr/>
        </p:nvSpPr>
        <p:spPr>
          <a:xfrm>
            <a:off x="2252292" y="17124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4" name="Google Shape;1784;p91"/>
          <p:cNvSpPr txBox="1"/>
          <p:nvPr/>
        </p:nvSpPr>
        <p:spPr>
          <a:xfrm>
            <a:off x="2018492" y="21507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5" name="Google Shape;1785;p91"/>
          <p:cNvSpPr txBox="1"/>
          <p:nvPr/>
        </p:nvSpPr>
        <p:spPr>
          <a:xfrm>
            <a:off x="1544392" y="23431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6" name="Google Shape;1786;p91"/>
          <p:cNvSpPr txBox="1"/>
          <p:nvPr/>
        </p:nvSpPr>
        <p:spPr>
          <a:xfrm flipH="1">
            <a:off x="1304292" y="88322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7" name="Google Shape;1787;p91"/>
          <p:cNvSpPr txBox="1"/>
          <p:nvPr/>
        </p:nvSpPr>
        <p:spPr>
          <a:xfrm flipH="1">
            <a:off x="912342" y="12310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8" name="Google Shape;1788;p91"/>
          <p:cNvSpPr txBox="1"/>
          <p:nvPr/>
        </p:nvSpPr>
        <p:spPr>
          <a:xfrm flipH="1">
            <a:off x="836692" y="17124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91"/>
          <p:cNvSpPr txBox="1"/>
          <p:nvPr/>
        </p:nvSpPr>
        <p:spPr>
          <a:xfrm flipH="1">
            <a:off x="1070492" y="21507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90" name="Google Shape;1790;p91"/>
          <p:cNvCxnSpPr/>
          <p:nvPr/>
        </p:nvCxnSpPr>
        <p:spPr>
          <a:xfrm>
            <a:off x="3610311" y="3313212"/>
            <a:ext cx="1874700" cy="7131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1" name="Google Shape;1791;p91"/>
          <p:cNvCxnSpPr/>
          <p:nvPr/>
        </p:nvCxnSpPr>
        <p:spPr>
          <a:xfrm>
            <a:off x="3610337" y="3312728"/>
            <a:ext cx="1874700" cy="13200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2" name="Google Shape;1792;p91"/>
          <p:cNvSpPr txBox="1"/>
          <p:nvPr/>
        </p:nvSpPr>
        <p:spPr>
          <a:xfrm>
            <a:off x="6112500" y="1879050"/>
            <a:ext cx="2693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Itimaalka (probability) ee Nuur guuleysiga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91"/>
          <p:cNvSpPr txBox="1"/>
          <p:nvPr/>
        </p:nvSpPr>
        <p:spPr>
          <a:xfrm>
            <a:off x="6622330" y="2516683"/>
            <a:ext cx="264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794" name="Google Shape;1794;p91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4538" y="2473315"/>
            <a:ext cx="14890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795" name="Google Shape;1795;p91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5461" y="2473315"/>
            <a:ext cx="148903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6" name="Google Shape;1796;p91"/>
          <p:cNvSpPr txBox="1"/>
          <p:nvPr/>
        </p:nvSpPr>
        <p:spPr>
          <a:xfrm>
            <a:off x="7113254" y="2516683"/>
            <a:ext cx="264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9}&quot;&gt;&lt;mfrac&gt;&lt;mn&gt;4&lt;/mn&gt;&lt;mn&gt;9&lt;/mn&gt;&lt;/mfrac&gt;&lt;/math&gt;" id="1797" name="Google Shape;1797;p91" title="four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16403" y="2473400"/>
            <a:ext cx="148839" cy="478667"/>
          </a:xfrm>
          <a:prstGeom prst="rect">
            <a:avLst/>
          </a:prstGeom>
          <a:noFill/>
          <a:ln>
            <a:noFill/>
          </a:ln>
        </p:spPr>
      </p:pic>
      <p:sp>
        <p:nvSpPr>
          <p:cNvPr id="1798" name="Google Shape;1798;p91"/>
          <p:cNvSpPr txBox="1"/>
          <p:nvPr/>
        </p:nvSpPr>
        <p:spPr>
          <a:xfrm>
            <a:off x="338150" y="2859000"/>
            <a:ext cx="2693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rabaa inuu ciyaaro ciyaar ka dhacda suuqa deegaanka.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uu wareejiyo wareegga (spinner) oo ku dego lambar laba-god ah, wuxuu helayaa abaalmarin.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799" name="Google Shape;1799;p91" title="one ni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6975" y="23646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800" name="Google Shape;1800;p91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6984" y="4020392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9}&quot;&gt;&lt;mfrac&gt;&lt;mn&gt;3&lt;/mn&gt;&lt;mn&gt;9&lt;/mn&gt;&lt;/mfrac&gt;&lt;/math&gt;" id="1801" name="Google Shape;1801;p91" title="three nin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71350" y="20618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802" name="Google Shape;1802;p91" title="one ni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6975" y="292751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803" name="Google Shape;1803;p91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6975" y="3490367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(trees) muujinaya dhacdooyinka iyo natiijooyinka</a:t>
            </a:r>
            <a:endParaRPr/>
          </a:p>
        </p:txBody>
      </p:sp>
      <p:grpSp>
        <p:nvGrpSpPr>
          <p:cNvPr id="1809" name="Google Shape;1809;p92"/>
          <p:cNvGrpSpPr/>
          <p:nvPr/>
        </p:nvGrpSpPr>
        <p:grpSpPr>
          <a:xfrm flipH="1">
            <a:off x="5858792" y="712045"/>
            <a:ext cx="2754085" cy="1362206"/>
            <a:chOff x="797575" y="5295652"/>
            <a:chExt cx="3320975" cy="1476325"/>
          </a:xfrm>
        </p:grpSpPr>
        <p:pic>
          <p:nvPicPr>
            <p:cNvPr id="1810" name="Google Shape;1810;p92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797575" y="5295652"/>
              <a:ext cx="3320975" cy="1476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1" name="Google Shape;1811;p92"/>
            <p:cNvSpPr txBox="1"/>
            <p:nvPr/>
          </p:nvSpPr>
          <p:spPr>
            <a:xfrm flipH="1">
              <a:off x="1048703" y="5313075"/>
              <a:ext cx="3000000" cy="55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Waa yaab, wali waa geed aad u weyn oo aad tahay inaad sawirto si aad u aragto haddii aad guuleysato ama guuldareysato.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12" name="Google Shape;1812;p92"/>
          <p:cNvGrpSpPr/>
          <p:nvPr/>
        </p:nvGrpSpPr>
        <p:grpSpPr>
          <a:xfrm>
            <a:off x="5736075" y="673875"/>
            <a:ext cx="2898598" cy="1437300"/>
            <a:chOff x="2764275" y="673875"/>
            <a:chExt cx="2898598" cy="1437300"/>
          </a:xfrm>
        </p:grpSpPr>
        <p:sp>
          <p:nvSpPr>
            <p:cNvPr id="1813" name="Google Shape;1813;p92"/>
            <p:cNvSpPr/>
            <p:nvPr/>
          </p:nvSpPr>
          <p:spPr>
            <a:xfrm>
              <a:off x="2764275" y="673875"/>
              <a:ext cx="2864400" cy="1437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14" name="Google Shape;1814;p92"/>
            <p:cNvGrpSpPr/>
            <p:nvPr/>
          </p:nvGrpSpPr>
          <p:grpSpPr>
            <a:xfrm flipH="1">
              <a:off x="2798531" y="712070"/>
              <a:ext cx="2864341" cy="1362206"/>
              <a:chOff x="797575" y="5295652"/>
              <a:chExt cx="3320975" cy="1476325"/>
            </a:xfrm>
          </p:grpSpPr>
          <p:pic>
            <p:nvPicPr>
              <p:cNvPr id="1815" name="Google Shape;1815;p92"/>
              <p:cNvPicPr preferRelativeResize="0"/>
              <p:nvPr/>
            </p:nvPicPr>
            <p:blipFill rotWithShape="1">
              <a:blip r:embed="rId3">
                <a:alphaModFix/>
              </a:blip>
              <a:srcRect b="43690" l="0" r="57905" t="0"/>
              <a:stretch/>
            </p:blipFill>
            <p:spPr>
              <a:xfrm flipH="1">
                <a:off x="797575" y="5295652"/>
                <a:ext cx="3320975" cy="14763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16" name="Google Shape;1816;p92"/>
              <p:cNvSpPr txBox="1"/>
              <p:nvPr/>
            </p:nvSpPr>
            <p:spPr>
              <a:xfrm flipH="1">
                <a:off x="1031041" y="5313079"/>
                <a:ext cx="3035400" cy="55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Ma jirtaa hab lagu yareeyo geedka itimaalka (probability tree) si ka yar oo ka waxtar badan?</a:t>
                </a:r>
                <a:r>
                  <a:rPr b="1"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1817" name="Google Shape;1817;p9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79384" y="1894029"/>
            <a:ext cx="664425" cy="737087"/>
          </a:xfrm>
          <a:prstGeom prst="rect">
            <a:avLst/>
          </a:prstGeom>
          <a:noFill/>
          <a:ln>
            <a:noFill/>
          </a:ln>
        </p:spPr>
      </p:pic>
      <p:sp>
        <p:nvSpPr>
          <p:cNvPr id="1818" name="Google Shape;1818;p92"/>
          <p:cNvSpPr txBox="1"/>
          <p:nvPr/>
        </p:nvSpPr>
        <p:spPr>
          <a:xfrm>
            <a:off x="8038535" y="2631122"/>
            <a:ext cx="676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19" name="Google Shape;1819;p92"/>
          <p:cNvGrpSpPr/>
          <p:nvPr/>
        </p:nvGrpSpPr>
        <p:grpSpPr>
          <a:xfrm>
            <a:off x="4572000" y="2467925"/>
            <a:ext cx="3148273" cy="1362199"/>
            <a:chOff x="4572000" y="2467925"/>
            <a:chExt cx="3148273" cy="1362199"/>
          </a:xfrm>
        </p:grpSpPr>
        <p:pic>
          <p:nvPicPr>
            <p:cNvPr id="1820" name="Google Shape;1820;p92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572000" y="2467925"/>
              <a:ext cx="3148273" cy="136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1" name="Google Shape;1821;p92"/>
            <p:cNvSpPr txBox="1"/>
            <p:nvPr/>
          </p:nvSpPr>
          <p:spPr>
            <a:xfrm>
              <a:off x="4638215" y="2484001"/>
              <a:ext cx="2844000" cy="50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Haddii aan dani u tahay oo keliya dhacdada guuleysiga, markaas waxaa laga yaabaa inaan u baahanahay oo keliya laba laamood...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22" name="Google Shape;1822;p92"/>
          <p:cNvGrpSpPr/>
          <p:nvPr/>
        </p:nvGrpSpPr>
        <p:grpSpPr>
          <a:xfrm>
            <a:off x="4381891" y="2403175"/>
            <a:ext cx="3378895" cy="1437300"/>
            <a:chOff x="2764275" y="673875"/>
            <a:chExt cx="2898598" cy="1437300"/>
          </a:xfrm>
        </p:grpSpPr>
        <p:sp>
          <p:nvSpPr>
            <p:cNvPr id="1823" name="Google Shape;1823;p92"/>
            <p:cNvSpPr/>
            <p:nvPr/>
          </p:nvSpPr>
          <p:spPr>
            <a:xfrm>
              <a:off x="2764275" y="673875"/>
              <a:ext cx="2864400" cy="1437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24" name="Google Shape;1824;p92"/>
            <p:cNvGrpSpPr/>
            <p:nvPr/>
          </p:nvGrpSpPr>
          <p:grpSpPr>
            <a:xfrm flipH="1">
              <a:off x="2798531" y="712070"/>
              <a:ext cx="2864341" cy="1362206"/>
              <a:chOff x="797575" y="5295652"/>
              <a:chExt cx="3320975" cy="1476325"/>
            </a:xfrm>
          </p:grpSpPr>
          <p:pic>
            <p:nvPicPr>
              <p:cNvPr id="1825" name="Google Shape;1825;p92"/>
              <p:cNvPicPr preferRelativeResize="0"/>
              <p:nvPr/>
            </p:nvPicPr>
            <p:blipFill rotWithShape="1">
              <a:blip r:embed="rId3">
                <a:alphaModFix/>
              </a:blip>
              <a:srcRect b="43690" l="0" r="57905" t="0"/>
              <a:stretch/>
            </p:blipFill>
            <p:spPr>
              <a:xfrm flipH="1">
                <a:off x="797575" y="5295652"/>
                <a:ext cx="3320975" cy="14763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26" name="Google Shape;1826;p92"/>
              <p:cNvSpPr txBox="1"/>
              <p:nvPr/>
            </p:nvSpPr>
            <p:spPr>
              <a:xfrm flipH="1">
                <a:off x="1048703" y="5313075"/>
                <a:ext cx="3000000" cy="55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Laan muujinaysa itimaalka (probability) guuleysiga, iyo mid kale oo muujinaysa dhacdada ka soo horjeeda: guuldarada.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827" name="Google Shape;1827;p92"/>
          <p:cNvGrpSpPr/>
          <p:nvPr/>
        </p:nvGrpSpPr>
        <p:grpSpPr>
          <a:xfrm>
            <a:off x="7582901" y="3377563"/>
            <a:ext cx="676200" cy="1040525"/>
            <a:chOff x="8137196" y="1935832"/>
            <a:chExt cx="676200" cy="1040525"/>
          </a:xfrm>
        </p:grpSpPr>
        <p:pic>
          <p:nvPicPr>
            <p:cNvPr id="1828" name="Google Shape;1828;p9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9" name="Google Shape;1829;p92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0" name="Google Shape;1830;p92"/>
          <p:cNvGrpSpPr/>
          <p:nvPr/>
        </p:nvGrpSpPr>
        <p:grpSpPr>
          <a:xfrm>
            <a:off x="324000" y="1789950"/>
            <a:ext cx="2388900" cy="2900100"/>
            <a:chOff x="3550425" y="1863875"/>
            <a:chExt cx="2388900" cy="2900100"/>
          </a:xfrm>
        </p:grpSpPr>
        <p:sp>
          <p:nvSpPr>
            <p:cNvPr id="1831" name="Google Shape;1831;p92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32" name="Google Shape;1832;p92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1833" name="Google Shape;1833;p92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1834" name="Google Shape;1834;p92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35" name="Google Shape;1835;p92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200">
                      <a:latin typeface="Lexend"/>
                      <a:ea typeface="Lexend"/>
                      <a:cs typeface="Lexend"/>
                      <a:sym typeface="Lexend"/>
                    </a:rPr>
                    <a:t>8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1836" name="Google Shape;1836;p92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1837" name="Google Shape;1837;p92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838" name="Google Shape;1838;p92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839" name="Google Shape;1839;p92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840" name="Google Shape;1840;p92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841" name="Google Shape;1841;p92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200">
                        <a:latin typeface="Lexend"/>
                        <a:ea typeface="Lexend"/>
                        <a:cs typeface="Lexend"/>
                        <a:sym typeface="Lexend"/>
                      </a:rPr>
                      <a:t>10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842" name="Google Shape;1842;p92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200">
                        <a:latin typeface="Lexend"/>
                        <a:ea typeface="Lexend"/>
                        <a:cs typeface="Lexend"/>
                        <a:sym typeface="Lexend"/>
                      </a:rPr>
                      <a:t>4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843" name="Google Shape;1843;p92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200">
                        <a:latin typeface="Lexend"/>
                        <a:ea typeface="Lexend"/>
                        <a:cs typeface="Lexend"/>
                        <a:sym typeface="Lexend"/>
                      </a:rPr>
                      <a:t>11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1844" name="Google Shape;1844;p92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cxnSp>
        <p:nvCxnSpPr>
          <p:cNvPr id="1845" name="Google Shape;1845;p92"/>
          <p:cNvCxnSpPr/>
          <p:nvPr/>
        </p:nvCxnSpPr>
        <p:spPr>
          <a:xfrm>
            <a:off x="383886" y="3239287"/>
            <a:ext cx="1874700" cy="7131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6" name="Google Shape;1846;p92"/>
          <p:cNvCxnSpPr/>
          <p:nvPr/>
        </p:nvCxnSpPr>
        <p:spPr>
          <a:xfrm>
            <a:off x="383912" y="3238803"/>
            <a:ext cx="1874700" cy="13200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847" name="Google Shape;1847;p92" title="one ni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0550" y="2290742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848" name="Google Shape;1848;p92" title="two nin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0559" y="39464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9}&quot;&gt;&lt;mfrac&gt;&lt;mn&gt;3&lt;/mn&gt;&lt;mn&gt;9&lt;/mn&gt;&lt;/mfrac&gt;&lt;/math&gt;" id="1849" name="Google Shape;1849;p92" title="three ninth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44925" y="1987942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850" name="Google Shape;1850;p92" title="one nin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0550" y="285358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851" name="Google Shape;1851;p92" title="two nin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0550" y="3416442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6" name="Google Shape;1856;p93"/>
          <p:cNvGrpSpPr/>
          <p:nvPr/>
        </p:nvGrpSpPr>
        <p:grpSpPr>
          <a:xfrm>
            <a:off x="3450916" y="1406675"/>
            <a:ext cx="2388900" cy="2900100"/>
            <a:chOff x="3550425" y="1863875"/>
            <a:chExt cx="2388900" cy="2900100"/>
          </a:xfrm>
        </p:grpSpPr>
        <p:sp>
          <p:nvSpPr>
            <p:cNvPr id="1857" name="Google Shape;1857;p93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58" name="Google Shape;1858;p93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1859" name="Google Shape;1859;p93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1860" name="Google Shape;1860;p93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61" name="Google Shape;1861;p93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300">
                      <a:latin typeface="Lexend"/>
                      <a:ea typeface="Lexend"/>
                      <a:cs typeface="Lexend"/>
                      <a:sym typeface="Lexend"/>
                    </a:rPr>
                    <a:t>8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1862" name="Google Shape;1862;p93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1863" name="Google Shape;1863;p93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864" name="Google Shape;1864;p93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865" name="Google Shape;1865;p93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866" name="Google Shape;1866;p93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867" name="Google Shape;1867;p93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300">
                        <a:latin typeface="Lexend"/>
                        <a:ea typeface="Lexend"/>
                        <a:cs typeface="Lexend"/>
                        <a:sym typeface="Lexend"/>
                      </a:rPr>
                      <a:t>10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868" name="Google Shape;1868;p93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300">
                        <a:latin typeface="Lexend"/>
                        <a:ea typeface="Lexend"/>
                        <a:cs typeface="Lexend"/>
                        <a:sym typeface="Lexend"/>
                      </a:rPr>
                      <a:t>4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869" name="Google Shape;1869;p93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300">
                        <a:latin typeface="Lexend"/>
                        <a:ea typeface="Lexend"/>
                        <a:cs typeface="Lexend"/>
                        <a:sym typeface="Lexend"/>
                      </a:rPr>
                      <a:t>11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1870" name="Google Shape;1870;p93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871" name="Google Shape;1871;p93"/>
          <p:cNvSpPr/>
          <p:nvPr/>
        </p:nvSpPr>
        <p:spPr>
          <a:xfrm>
            <a:off x="6129150" y="1859175"/>
            <a:ext cx="2571300" cy="19950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2" name="Google Shape;1872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(trees) muujinaya dhacdooyinka iyo natiijooyinka</a:t>
            </a:r>
            <a:endParaRPr/>
          </a:p>
        </p:txBody>
      </p:sp>
      <p:cxnSp>
        <p:nvCxnSpPr>
          <p:cNvPr id="1873" name="Google Shape;1873;p93"/>
          <p:cNvCxnSpPr/>
          <p:nvPr/>
        </p:nvCxnSpPr>
        <p:spPr>
          <a:xfrm flipH="1" rot="10800000">
            <a:off x="6175086" y="2144326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4" name="Google Shape;1874;p93"/>
          <p:cNvCxnSpPr/>
          <p:nvPr/>
        </p:nvCxnSpPr>
        <p:spPr>
          <a:xfrm>
            <a:off x="6175086" y="2856012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5" name="Google Shape;1875;p93"/>
          <p:cNvSpPr txBox="1"/>
          <p:nvPr/>
        </p:nvSpPr>
        <p:spPr>
          <a:xfrm flipH="1" rot="1575">
            <a:off x="8045590" y="3520583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guuldarro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6" name="Google Shape;1876;p93"/>
          <p:cNvSpPr txBox="1"/>
          <p:nvPr/>
        </p:nvSpPr>
        <p:spPr>
          <a:xfrm flipH="1" rot="1575">
            <a:off x="8045590" y="2102400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77" name="Google Shape;1877;p93"/>
          <p:cNvGrpSpPr/>
          <p:nvPr/>
        </p:nvGrpSpPr>
        <p:grpSpPr>
          <a:xfrm>
            <a:off x="213462" y="1413549"/>
            <a:ext cx="2942679" cy="2942679"/>
            <a:chOff x="1663900" y="1270161"/>
            <a:chExt cx="1871100" cy="1871100"/>
          </a:xfrm>
        </p:grpSpPr>
        <p:sp>
          <p:nvSpPr>
            <p:cNvPr id="1878" name="Google Shape;1878;p93"/>
            <p:cNvSpPr/>
            <p:nvPr/>
          </p:nvSpPr>
          <p:spPr>
            <a:xfrm flipH="1">
              <a:off x="19354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93"/>
            <p:cNvSpPr/>
            <p:nvPr/>
          </p:nvSpPr>
          <p:spPr>
            <a:xfrm flipH="1" rot="2400365">
              <a:off x="1935395" y="1541657"/>
              <a:ext cx="1328109" cy="132810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93"/>
            <p:cNvSpPr/>
            <p:nvPr/>
          </p:nvSpPr>
          <p:spPr>
            <a:xfrm flipH="1" rot="4799836">
              <a:off x="1935246" y="1541661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93"/>
            <p:cNvSpPr/>
            <p:nvPr/>
          </p:nvSpPr>
          <p:spPr>
            <a:xfrm flipH="1" rot="7200295">
              <a:off x="1935375" y="1541563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93"/>
            <p:cNvSpPr/>
            <p:nvPr/>
          </p:nvSpPr>
          <p:spPr>
            <a:xfrm flipH="1" rot="9599819">
              <a:off x="1935383" y="1541871"/>
              <a:ext cx="1327800" cy="13278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93"/>
            <p:cNvSpPr/>
            <p:nvPr/>
          </p:nvSpPr>
          <p:spPr>
            <a:xfrm flipH="1" rot="-9599355">
              <a:off x="1935454" y="1541641"/>
              <a:ext cx="1328185" cy="1328185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93"/>
            <p:cNvSpPr/>
            <p:nvPr/>
          </p:nvSpPr>
          <p:spPr>
            <a:xfrm flipH="1" rot="-7200295">
              <a:off x="1935471" y="1541474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93"/>
            <p:cNvSpPr/>
            <p:nvPr/>
          </p:nvSpPr>
          <p:spPr>
            <a:xfrm flipH="1" rot="-4799836">
              <a:off x="1935386" y="1541617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93"/>
            <p:cNvSpPr/>
            <p:nvPr/>
          </p:nvSpPr>
          <p:spPr>
            <a:xfrm>
              <a:off x="19352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7" name="Google Shape;1887;p93"/>
          <p:cNvGrpSpPr/>
          <p:nvPr/>
        </p:nvGrpSpPr>
        <p:grpSpPr>
          <a:xfrm>
            <a:off x="1648964" y="2333223"/>
            <a:ext cx="71850" cy="579254"/>
            <a:chOff x="779080" y="747789"/>
            <a:chExt cx="59400" cy="478880"/>
          </a:xfrm>
        </p:grpSpPr>
        <p:cxnSp>
          <p:nvCxnSpPr>
            <p:cNvPr id="1888" name="Google Shape;1888;p93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889" name="Google Shape;1889;p93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90" name="Google Shape;1890;p93"/>
          <p:cNvSpPr txBox="1"/>
          <p:nvPr/>
        </p:nvSpPr>
        <p:spPr>
          <a:xfrm>
            <a:off x="1784692" y="201252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1" name="Google Shape;1891;p93"/>
          <p:cNvSpPr txBox="1"/>
          <p:nvPr/>
        </p:nvSpPr>
        <p:spPr>
          <a:xfrm>
            <a:off x="2176642" y="23603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2" name="Google Shape;1892;p93"/>
          <p:cNvSpPr txBox="1"/>
          <p:nvPr/>
        </p:nvSpPr>
        <p:spPr>
          <a:xfrm>
            <a:off x="2252292" y="28416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3" name="Google Shape;1893;p93"/>
          <p:cNvSpPr txBox="1"/>
          <p:nvPr/>
        </p:nvSpPr>
        <p:spPr>
          <a:xfrm>
            <a:off x="2018492" y="32799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4" name="Google Shape;1894;p93"/>
          <p:cNvSpPr txBox="1"/>
          <p:nvPr/>
        </p:nvSpPr>
        <p:spPr>
          <a:xfrm>
            <a:off x="1544392" y="34724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5" name="Google Shape;1895;p93"/>
          <p:cNvSpPr txBox="1"/>
          <p:nvPr/>
        </p:nvSpPr>
        <p:spPr>
          <a:xfrm flipH="1">
            <a:off x="1304292" y="201252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6" name="Google Shape;1896;p93"/>
          <p:cNvSpPr txBox="1"/>
          <p:nvPr/>
        </p:nvSpPr>
        <p:spPr>
          <a:xfrm flipH="1">
            <a:off x="912342" y="23603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7" name="Google Shape;1897;p93"/>
          <p:cNvSpPr txBox="1"/>
          <p:nvPr/>
        </p:nvSpPr>
        <p:spPr>
          <a:xfrm flipH="1">
            <a:off x="836692" y="28416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8" name="Google Shape;1898;p93"/>
          <p:cNvSpPr txBox="1"/>
          <p:nvPr/>
        </p:nvSpPr>
        <p:spPr>
          <a:xfrm flipH="1">
            <a:off x="1070492" y="32799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9" name="Google Shape;1899;p93"/>
          <p:cNvSpPr txBox="1"/>
          <p:nvPr/>
        </p:nvSpPr>
        <p:spPr>
          <a:xfrm>
            <a:off x="5641725" y="659850"/>
            <a:ext cx="316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guuleystaa haddii wareegga (spinner) uu ku dego lambar laba-god ah: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0" name="Google Shape;1900;p93"/>
          <p:cNvSpPr txBox="1"/>
          <p:nvPr/>
        </p:nvSpPr>
        <p:spPr>
          <a:xfrm>
            <a:off x="7460530" y="1297483"/>
            <a:ext cx="264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901" name="Google Shape;1901;p93" title="two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2738" y="1254115"/>
            <a:ext cx="14890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902" name="Google Shape;1902;p93" title="two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3661" y="1254115"/>
            <a:ext cx="148903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3" name="Google Shape;1903;p93"/>
          <p:cNvSpPr txBox="1"/>
          <p:nvPr/>
        </p:nvSpPr>
        <p:spPr>
          <a:xfrm>
            <a:off x="7951454" y="1297483"/>
            <a:ext cx="264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9}&quot;&gt;&lt;mfrac&gt;&lt;mn&gt;4&lt;/mn&gt;&lt;mn&gt;9&lt;/mn&gt;&lt;/mfrac&gt;&lt;/math&gt;" id="1904" name="Google Shape;1904;p93" title="four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4603" y="1254200"/>
            <a:ext cx="148839" cy="4786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05" name="Google Shape;1905;p93"/>
          <p:cNvCxnSpPr/>
          <p:nvPr/>
        </p:nvCxnSpPr>
        <p:spPr>
          <a:xfrm>
            <a:off x="3508086" y="2856012"/>
            <a:ext cx="1874700" cy="7131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6" name="Google Shape;1906;p93"/>
          <p:cNvCxnSpPr/>
          <p:nvPr/>
        </p:nvCxnSpPr>
        <p:spPr>
          <a:xfrm>
            <a:off x="3508112" y="2855528"/>
            <a:ext cx="1874700" cy="13200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907" name="Google Shape;1907;p93"/>
          <p:cNvGrpSpPr/>
          <p:nvPr/>
        </p:nvGrpSpPr>
        <p:grpSpPr>
          <a:xfrm>
            <a:off x="1058350" y="3317191"/>
            <a:ext cx="779100" cy="438750"/>
            <a:chOff x="1058350" y="3774391"/>
            <a:chExt cx="779100" cy="438750"/>
          </a:xfrm>
        </p:grpSpPr>
        <p:sp>
          <p:nvSpPr>
            <p:cNvPr id="1908" name="Google Shape;1908;p93"/>
            <p:cNvSpPr/>
            <p:nvPr/>
          </p:nvSpPr>
          <p:spPr>
            <a:xfrm>
              <a:off x="1532350" y="396684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09" name="Google Shape;1909;p93"/>
            <p:cNvSpPr/>
            <p:nvPr/>
          </p:nvSpPr>
          <p:spPr>
            <a:xfrm>
              <a:off x="1058350" y="377439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0" name="Google Shape;1910;p93"/>
          <p:cNvGrpSpPr/>
          <p:nvPr/>
        </p:nvGrpSpPr>
        <p:grpSpPr>
          <a:xfrm>
            <a:off x="824550" y="2397541"/>
            <a:ext cx="380750" cy="727650"/>
            <a:chOff x="824550" y="2854741"/>
            <a:chExt cx="380750" cy="727650"/>
          </a:xfrm>
        </p:grpSpPr>
        <p:sp>
          <p:nvSpPr>
            <p:cNvPr id="1911" name="Google Shape;1911;p93"/>
            <p:cNvSpPr/>
            <p:nvPr/>
          </p:nvSpPr>
          <p:spPr>
            <a:xfrm>
              <a:off x="824550" y="333609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2" name="Google Shape;1912;p93"/>
            <p:cNvSpPr/>
            <p:nvPr/>
          </p:nvSpPr>
          <p:spPr>
            <a:xfrm>
              <a:off x="900200" y="285474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13" name="Google Shape;1913;p93"/>
          <p:cNvSpPr txBox="1"/>
          <p:nvPr/>
        </p:nvSpPr>
        <p:spPr>
          <a:xfrm>
            <a:off x="3448200" y="4429780"/>
            <a:ext cx="2388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geedka itimaalka (probability tree) ee natiijooyinka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4" name="Google Shape;1914;p93"/>
          <p:cNvSpPr txBox="1"/>
          <p:nvPr/>
        </p:nvSpPr>
        <p:spPr>
          <a:xfrm>
            <a:off x="935475" y="3944000"/>
            <a:ext cx="149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(spinner)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93"/>
          <p:cNvSpPr txBox="1"/>
          <p:nvPr/>
        </p:nvSpPr>
        <p:spPr>
          <a:xfrm>
            <a:off x="6129150" y="3994983"/>
            <a:ext cx="257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geedka itimaalka (probability tree) ee labada dhacdo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916" name="Google Shape;1916;p93" title="one nin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7466" y="19074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917" name="Google Shape;1917;p93" title="two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7475" y="353988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9}&quot;&gt;&lt;mfrac&gt;&lt;mn&gt;3&lt;/mn&gt;&lt;mn&gt;9&lt;/mn&gt;&lt;/mfrac&gt;&lt;/math&gt;" id="1918" name="Google Shape;1918;p93" title="three ni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71841" y="16046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919" name="Google Shape;1919;p93" title="one nin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7466" y="247031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920" name="Google Shape;1920;p93" title="two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7466" y="30331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9}&quot;&gt;&lt;mfrac&gt;&lt;mn&gt;4&lt;/mn&gt;&lt;mn&gt;9&lt;/mn&gt;&lt;/mfrac&gt;&lt;/math&gt;" id="1921" name="Google Shape;1921;p93" title="four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0500" y="2012525"/>
            <a:ext cx="105300" cy="33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6" name="Google Shape;1926;p94"/>
          <p:cNvGrpSpPr/>
          <p:nvPr/>
        </p:nvGrpSpPr>
        <p:grpSpPr>
          <a:xfrm>
            <a:off x="3450916" y="1406675"/>
            <a:ext cx="2388900" cy="2900100"/>
            <a:chOff x="3550425" y="1863875"/>
            <a:chExt cx="2388900" cy="2900100"/>
          </a:xfrm>
        </p:grpSpPr>
        <p:sp>
          <p:nvSpPr>
            <p:cNvPr id="1927" name="Google Shape;1927;p94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928" name="Google Shape;1928;p94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1929" name="Google Shape;1929;p94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1930" name="Google Shape;1930;p94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931" name="Google Shape;1931;p94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8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1932" name="Google Shape;1932;p94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1933" name="Google Shape;1933;p94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934" name="Google Shape;1934;p94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935" name="Google Shape;1935;p94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936" name="Google Shape;1936;p94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1937" name="Google Shape;1937;p94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800">
                        <a:latin typeface="Lexend"/>
                        <a:ea typeface="Lexend"/>
                        <a:cs typeface="Lexend"/>
                        <a:sym typeface="Lexend"/>
                      </a:rPr>
                      <a:t>10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938" name="Google Shape;1938;p94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800">
                        <a:latin typeface="Lexend"/>
                        <a:ea typeface="Lexend"/>
                        <a:cs typeface="Lexend"/>
                        <a:sym typeface="Lexend"/>
                      </a:rPr>
                      <a:t>4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1939" name="Google Shape;1939;p94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800">
                        <a:latin typeface="Lexend"/>
                        <a:ea typeface="Lexend"/>
                        <a:cs typeface="Lexend"/>
                        <a:sym typeface="Lexend"/>
                      </a:rPr>
                      <a:t>11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1940" name="Google Shape;1940;p94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941" name="Google Shape;194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geedaha (trees) muujinaya dhacdooyinka iyo natiijooyinka</a:t>
            </a:r>
            <a:endParaRPr/>
          </a:p>
        </p:txBody>
      </p:sp>
      <p:grpSp>
        <p:nvGrpSpPr>
          <p:cNvPr id="1942" name="Google Shape;1942;p94"/>
          <p:cNvGrpSpPr/>
          <p:nvPr/>
        </p:nvGrpSpPr>
        <p:grpSpPr>
          <a:xfrm>
            <a:off x="213462" y="1413549"/>
            <a:ext cx="2942679" cy="2942679"/>
            <a:chOff x="1663900" y="1270161"/>
            <a:chExt cx="1871100" cy="1871100"/>
          </a:xfrm>
        </p:grpSpPr>
        <p:sp>
          <p:nvSpPr>
            <p:cNvPr id="1943" name="Google Shape;1943;p94"/>
            <p:cNvSpPr/>
            <p:nvPr/>
          </p:nvSpPr>
          <p:spPr>
            <a:xfrm flipH="1">
              <a:off x="19354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94"/>
            <p:cNvSpPr/>
            <p:nvPr/>
          </p:nvSpPr>
          <p:spPr>
            <a:xfrm flipH="1" rot="2400365">
              <a:off x="1935395" y="1541657"/>
              <a:ext cx="1328109" cy="132810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94"/>
            <p:cNvSpPr/>
            <p:nvPr/>
          </p:nvSpPr>
          <p:spPr>
            <a:xfrm flipH="1" rot="4799836">
              <a:off x="1935246" y="1541661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94"/>
            <p:cNvSpPr/>
            <p:nvPr/>
          </p:nvSpPr>
          <p:spPr>
            <a:xfrm flipH="1" rot="7200295">
              <a:off x="1935375" y="1541563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94"/>
            <p:cNvSpPr/>
            <p:nvPr/>
          </p:nvSpPr>
          <p:spPr>
            <a:xfrm flipH="1" rot="9599819">
              <a:off x="1935383" y="1541871"/>
              <a:ext cx="1327800" cy="13278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94"/>
            <p:cNvSpPr/>
            <p:nvPr/>
          </p:nvSpPr>
          <p:spPr>
            <a:xfrm flipH="1" rot="-9599355">
              <a:off x="1935454" y="1541641"/>
              <a:ext cx="1328185" cy="1328185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94"/>
            <p:cNvSpPr/>
            <p:nvPr/>
          </p:nvSpPr>
          <p:spPr>
            <a:xfrm flipH="1" rot="-7200295">
              <a:off x="1935471" y="1541474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94"/>
            <p:cNvSpPr/>
            <p:nvPr/>
          </p:nvSpPr>
          <p:spPr>
            <a:xfrm flipH="1" rot="-4799836">
              <a:off x="1935386" y="1541617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94"/>
            <p:cNvSpPr/>
            <p:nvPr/>
          </p:nvSpPr>
          <p:spPr>
            <a:xfrm>
              <a:off x="19352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2" name="Google Shape;1952;p94"/>
          <p:cNvGrpSpPr/>
          <p:nvPr/>
        </p:nvGrpSpPr>
        <p:grpSpPr>
          <a:xfrm>
            <a:off x="1648964" y="2333223"/>
            <a:ext cx="71850" cy="579254"/>
            <a:chOff x="779080" y="747789"/>
            <a:chExt cx="59400" cy="478880"/>
          </a:xfrm>
        </p:grpSpPr>
        <p:cxnSp>
          <p:nvCxnSpPr>
            <p:cNvPr id="1953" name="Google Shape;1953;p94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954" name="Google Shape;1954;p94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5" name="Google Shape;1955;p94"/>
          <p:cNvSpPr txBox="1"/>
          <p:nvPr/>
        </p:nvSpPr>
        <p:spPr>
          <a:xfrm>
            <a:off x="1784692" y="201252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6" name="Google Shape;1956;p94"/>
          <p:cNvSpPr txBox="1"/>
          <p:nvPr/>
        </p:nvSpPr>
        <p:spPr>
          <a:xfrm>
            <a:off x="2176642" y="23603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7" name="Google Shape;1957;p94"/>
          <p:cNvSpPr txBox="1"/>
          <p:nvPr/>
        </p:nvSpPr>
        <p:spPr>
          <a:xfrm>
            <a:off x="2252292" y="28416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8" name="Google Shape;1958;p94"/>
          <p:cNvSpPr txBox="1"/>
          <p:nvPr/>
        </p:nvSpPr>
        <p:spPr>
          <a:xfrm>
            <a:off x="2018492" y="32799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9" name="Google Shape;1959;p94"/>
          <p:cNvSpPr txBox="1"/>
          <p:nvPr/>
        </p:nvSpPr>
        <p:spPr>
          <a:xfrm>
            <a:off x="1544392" y="34724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0" name="Google Shape;1960;p94"/>
          <p:cNvSpPr txBox="1"/>
          <p:nvPr/>
        </p:nvSpPr>
        <p:spPr>
          <a:xfrm flipH="1">
            <a:off x="1304292" y="201252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1" name="Google Shape;1961;p94"/>
          <p:cNvSpPr txBox="1"/>
          <p:nvPr/>
        </p:nvSpPr>
        <p:spPr>
          <a:xfrm flipH="1">
            <a:off x="912342" y="23603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2" name="Google Shape;1962;p94"/>
          <p:cNvSpPr txBox="1"/>
          <p:nvPr/>
        </p:nvSpPr>
        <p:spPr>
          <a:xfrm flipH="1">
            <a:off x="836692" y="28416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3" name="Google Shape;1963;p94"/>
          <p:cNvSpPr txBox="1"/>
          <p:nvPr/>
        </p:nvSpPr>
        <p:spPr>
          <a:xfrm flipH="1">
            <a:off x="1070492" y="32799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4" name="Google Shape;1964;p94"/>
          <p:cNvSpPr txBox="1"/>
          <p:nvPr/>
        </p:nvSpPr>
        <p:spPr>
          <a:xfrm>
            <a:off x="5305150" y="659850"/>
            <a:ext cx="350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Jun wuu guuldareystaa haddii wareeggu uusan ku degin lambar laba-godoodle ah: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5" name="Google Shape;1965;p94"/>
          <p:cNvSpPr txBox="1"/>
          <p:nvPr/>
        </p:nvSpPr>
        <p:spPr>
          <a:xfrm>
            <a:off x="6850930" y="1287414"/>
            <a:ext cx="264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66" name="Google Shape;1966;p94"/>
          <p:cNvGrpSpPr/>
          <p:nvPr/>
        </p:nvGrpSpPr>
        <p:grpSpPr>
          <a:xfrm>
            <a:off x="1292150" y="2049716"/>
            <a:ext cx="1177450" cy="594125"/>
            <a:chOff x="1292150" y="2506916"/>
            <a:chExt cx="1177450" cy="594125"/>
          </a:xfrm>
        </p:grpSpPr>
        <p:sp>
          <p:nvSpPr>
            <p:cNvPr id="1967" name="Google Shape;1967;p94"/>
            <p:cNvSpPr/>
            <p:nvPr/>
          </p:nvSpPr>
          <p:spPr>
            <a:xfrm>
              <a:off x="1292150" y="2506916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8" name="Google Shape;1968;p94"/>
            <p:cNvSpPr/>
            <p:nvPr/>
          </p:nvSpPr>
          <p:spPr>
            <a:xfrm>
              <a:off x="1772550" y="2506916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9" name="Google Shape;1969;p94"/>
            <p:cNvSpPr/>
            <p:nvPr/>
          </p:nvSpPr>
          <p:spPr>
            <a:xfrm>
              <a:off x="2164500" y="285474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70" name="Google Shape;1970;p94"/>
          <p:cNvSpPr/>
          <p:nvPr/>
        </p:nvSpPr>
        <p:spPr>
          <a:xfrm>
            <a:off x="2240150" y="287889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1" name="Google Shape;1971;p94"/>
          <p:cNvSpPr/>
          <p:nvPr/>
        </p:nvSpPr>
        <p:spPr>
          <a:xfrm>
            <a:off x="2006350" y="331719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9}&quot;&gt;&lt;mfrac&gt;&lt;mn&gt;3&lt;/mn&gt;&lt;mn&gt;9&lt;/mn&gt;&lt;/mfrac&gt;&lt;/math&gt;" id="1972" name="Google Shape;1972;p94" title="three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4475" y="1244043"/>
            <a:ext cx="147323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973" name="Google Shape;1973;p94" title="one ni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4050" y="1244043"/>
            <a:ext cx="147323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94"/>
          <p:cNvSpPr txBox="1"/>
          <p:nvPr/>
        </p:nvSpPr>
        <p:spPr>
          <a:xfrm>
            <a:off x="7340505" y="1287414"/>
            <a:ext cx="264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975" name="Google Shape;1975;p94" title="one ni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3625" y="1244043"/>
            <a:ext cx="147323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94"/>
          <p:cNvSpPr txBox="1"/>
          <p:nvPr/>
        </p:nvSpPr>
        <p:spPr>
          <a:xfrm>
            <a:off x="7830080" y="1287414"/>
            <a:ext cx="2640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9}&quot;&gt;&lt;mfrac&gt;&lt;mn&gt;5&lt;/mn&gt;&lt;mn&gt;9&lt;/mn&gt;&lt;/mfrac&gt;&lt;/math&gt;" id="1977" name="Google Shape;1977;p94" title="five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3188" y="1242199"/>
            <a:ext cx="147325" cy="482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78" name="Google Shape;1978;p94"/>
          <p:cNvCxnSpPr/>
          <p:nvPr/>
        </p:nvCxnSpPr>
        <p:spPr>
          <a:xfrm flipH="1" rot="10800000">
            <a:off x="3508086" y="2144326"/>
            <a:ext cx="1874700" cy="713100"/>
          </a:xfrm>
          <a:prstGeom prst="straightConnector1">
            <a:avLst/>
          </a:pr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9" name="Google Shape;1979;p94"/>
          <p:cNvCxnSpPr/>
          <p:nvPr/>
        </p:nvCxnSpPr>
        <p:spPr>
          <a:xfrm flipH="1" rot="10800000">
            <a:off x="3508112" y="1537828"/>
            <a:ext cx="1874700" cy="1320000"/>
          </a:xfrm>
          <a:prstGeom prst="straightConnector1">
            <a:avLst/>
          </a:pr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0" name="Google Shape;1980;p94"/>
          <p:cNvCxnSpPr/>
          <p:nvPr/>
        </p:nvCxnSpPr>
        <p:spPr>
          <a:xfrm>
            <a:off x="3508163" y="2856668"/>
            <a:ext cx="1890000" cy="0"/>
          </a:xfrm>
          <a:prstGeom prst="straightConnector1">
            <a:avLst/>
          </a:pr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1" name="Google Shape;1981;p94"/>
          <p:cNvSpPr txBox="1"/>
          <p:nvPr/>
        </p:nvSpPr>
        <p:spPr>
          <a:xfrm>
            <a:off x="3448200" y="4429780"/>
            <a:ext cx="2388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probability tree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of outcomes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2" name="Google Shape;1982;p94"/>
          <p:cNvSpPr txBox="1"/>
          <p:nvPr/>
        </p:nvSpPr>
        <p:spPr>
          <a:xfrm>
            <a:off x="935475" y="3944000"/>
            <a:ext cx="149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spinner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3" name="Google Shape;1983;p94"/>
          <p:cNvSpPr txBox="1"/>
          <p:nvPr/>
        </p:nvSpPr>
        <p:spPr>
          <a:xfrm>
            <a:off x="6129150" y="3994983"/>
            <a:ext cx="257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probability tree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of     two events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94"/>
          <p:cNvSpPr/>
          <p:nvPr/>
        </p:nvSpPr>
        <p:spPr>
          <a:xfrm>
            <a:off x="6129150" y="1859175"/>
            <a:ext cx="2571300" cy="19950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85" name="Google Shape;1985;p94"/>
          <p:cNvCxnSpPr/>
          <p:nvPr/>
        </p:nvCxnSpPr>
        <p:spPr>
          <a:xfrm flipH="1" rot="10800000">
            <a:off x="6175086" y="2144326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6" name="Google Shape;1986;p94"/>
          <p:cNvCxnSpPr/>
          <p:nvPr/>
        </p:nvCxnSpPr>
        <p:spPr>
          <a:xfrm>
            <a:off x="6175086" y="2856012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7" name="Google Shape;1987;p94"/>
          <p:cNvSpPr txBox="1"/>
          <p:nvPr/>
        </p:nvSpPr>
        <p:spPr>
          <a:xfrm flipH="1" rot="1575">
            <a:off x="8045590" y="3520583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lose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94"/>
          <p:cNvSpPr txBox="1"/>
          <p:nvPr/>
        </p:nvSpPr>
        <p:spPr>
          <a:xfrm flipH="1" rot="1575">
            <a:off x="8045590" y="2102400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win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989" name="Google Shape;1989;p94" title="one ni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7466" y="188415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990" name="Google Shape;1990;p94" title="two ni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97475" y="353988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9}&quot;&gt;&lt;mfrac&gt;&lt;mn&gt;3&lt;/mn&gt;&lt;mn&gt;9&lt;/mn&gt;&lt;/mfrac&gt;&lt;/math&gt;" id="1991" name="Google Shape;1991;p94" title="three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1841" y="16046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1992" name="Google Shape;1992;p94" title="one nin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7466" y="247031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1993" name="Google Shape;1993;p94" title="two ni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97466" y="30331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9}&quot;&gt;&lt;mfrac&gt;&lt;mn&gt;4&lt;/mn&gt;&lt;mn&gt;9&lt;/mn&gt;&lt;/mfrac&gt;&lt;/math&gt;" id="1994" name="Google Shape;1994;p94" title="four nin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0500" y="2012525"/>
            <a:ext cx="105300" cy="3386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9}&quot;&gt;&lt;mfrac&gt;&lt;mn&gt;5&lt;/mn&gt;&lt;mn&gt;9&lt;/mn&gt;&lt;/mfrac&gt;&lt;/math&gt;" id="1995" name="Google Shape;1995;p94" title="five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0500" y="2912474"/>
            <a:ext cx="105300" cy="344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9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0" name="Google Shape;2000;p95"/>
          <p:cNvGrpSpPr/>
          <p:nvPr/>
        </p:nvGrpSpPr>
        <p:grpSpPr>
          <a:xfrm>
            <a:off x="3450916" y="1406675"/>
            <a:ext cx="2388900" cy="2900100"/>
            <a:chOff x="3550425" y="1863875"/>
            <a:chExt cx="2388900" cy="2900100"/>
          </a:xfrm>
        </p:grpSpPr>
        <p:sp>
          <p:nvSpPr>
            <p:cNvPr id="2001" name="Google Shape;2001;p95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02" name="Google Shape;2002;p95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2003" name="Google Shape;2003;p95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2004" name="Google Shape;2004;p95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2005" name="Google Shape;2005;p95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800">
                      <a:latin typeface="Lexend"/>
                      <a:ea typeface="Lexend"/>
                      <a:cs typeface="Lexend"/>
                      <a:sym typeface="Lexend"/>
                    </a:rPr>
                    <a:t>8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2006" name="Google Shape;2006;p95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2007" name="Google Shape;2007;p95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08" name="Google Shape;2008;p95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09" name="Google Shape;2009;p95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010" name="Google Shape;2010;p95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011" name="Google Shape;2011;p95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800">
                        <a:latin typeface="Lexend"/>
                        <a:ea typeface="Lexend"/>
                        <a:cs typeface="Lexend"/>
                        <a:sym typeface="Lexend"/>
                      </a:rPr>
                      <a:t>10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2012" name="Google Shape;2012;p95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800">
                        <a:latin typeface="Lexend"/>
                        <a:ea typeface="Lexend"/>
                        <a:cs typeface="Lexend"/>
                        <a:sym typeface="Lexend"/>
                      </a:rPr>
                      <a:t>4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2013" name="Google Shape;2013;p95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800">
                        <a:latin typeface="Lexend"/>
                        <a:ea typeface="Lexend"/>
                        <a:cs typeface="Lexend"/>
                        <a:sym typeface="Lexend"/>
                      </a:rPr>
                      <a:t>11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2014" name="Google Shape;2014;p95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015" name="Google Shape;2015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geedaha muujinaya dhacdooyinka iyo natiijooyinka</a:t>
            </a:r>
            <a:endParaRPr/>
          </a:p>
        </p:txBody>
      </p:sp>
      <p:grpSp>
        <p:nvGrpSpPr>
          <p:cNvPr id="2016" name="Google Shape;2016;p95"/>
          <p:cNvGrpSpPr/>
          <p:nvPr/>
        </p:nvGrpSpPr>
        <p:grpSpPr>
          <a:xfrm>
            <a:off x="213462" y="1413549"/>
            <a:ext cx="2942679" cy="2942679"/>
            <a:chOff x="1663900" y="1270161"/>
            <a:chExt cx="1871100" cy="1871100"/>
          </a:xfrm>
        </p:grpSpPr>
        <p:sp>
          <p:nvSpPr>
            <p:cNvPr id="2017" name="Google Shape;2017;p95"/>
            <p:cNvSpPr/>
            <p:nvPr/>
          </p:nvSpPr>
          <p:spPr>
            <a:xfrm flipH="1">
              <a:off x="19354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95"/>
            <p:cNvSpPr/>
            <p:nvPr/>
          </p:nvSpPr>
          <p:spPr>
            <a:xfrm flipH="1" rot="2400365">
              <a:off x="1935395" y="1541657"/>
              <a:ext cx="1328109" cy="132810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95"/>
            <p:cNvSpPr/>
            <p:nvPr/>
          </p:nvSpPr>
          <p:spPr>
            <a:xfrm flipH="1" rot="4799836">
              <a:off x="1935246" y="1541661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95"/>
            <p:cNvSpPr/>
            <p:nvPr/>
          </p:nvSpPr>
          <p:spPr>
            <a:xfrm flipH="1" rot="7200295">
              <a:off x="1935375" y="1541563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95"/>
            <p:cNvSpPr/>
            <p:nvPr/>
          </p:nvSpPr>
          <p:spPr>
            <a:xfrm flipH="1" rot="9599819">
              <a:off x="1935383" y="1541871"/>
              <a:ext cx="1327800" cy="13278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95"/>
            <p:cNvSpPr/>
            <p:nvPr/>
          </p:nvSpPr>
          <p:spPr>
            <a:xfrm flipH="1" rot="-9599355">
              <a:off x="1935454" y="1541641"/>
              <a:ext cx="1328185" cy="1328185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95"/>
            <p:cNvSpPr/>
            <p:nvPr/>
          </p:nvSpPr>
          <p:spPr>
            <a:xfrm flipH="1" rot="-7200295">
              <a:off x="1935471" y="1541474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95"/>
            <p:cNvSpPr/>
            <p:nvPr/>
          </p:nvSpPr>
          <p:spPr>
            <a:xfrm flipH="1" rot="-4799836">
              <a:off x="1935386" y="1541617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95"/>
            <p:cNvSpPr/>
            <p:nvPr/>
          </p:nvSpPr>
          <p:spPr>
            <a:xfrm>
              <a:off x="19352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6" name="Google Shape;2026;p95"/>
          <p:cNvGrpSpPr/>
          <p:nvPr/>
        </p:nvGrpSpPr>
        <p:grpSpPr>
          <a:xfrm>
            <a:off x="1648964" y="2333223"/>
            <a:ext cx="71850" cy="579254"/>
            <a:chOff x="779080" y="747789"/>
            <a:chExt cx="59400" cy="478880"/>
          </a:xfrm>
        </p:grpSpPr>
        <p:cxnSp>
          <p:nvCxnSpPr>
            <p:cNvPr id="2027" name="Google Shape;2027;p95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28" name="Google Shape;2028;p95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29" name="Google Shape;2029;p95"/>
          <p:cNvSpPr txBox="1"/>
          <p:nvPr/>
        </p:nvSpPr>
        <p:spPr>
          <a:xfrm>
            <a:off x="1784692" y="201252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0" name="Google Shape;2030;p95"/>
          <p:cNvSpPr txBox="1"/>
          <p:nvPr/>
        </p:nvSpPr>
        <p:spPr>
          <a:xfrm>
            <a:off x="2176642" y="23603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1" name="Google Shape;2031;p95"/>
          <p:cNvSpPr txBox="1"/>
          <p:nvPr/>
        </p:nvSpPr>
        <p:spPr>
          <a:xfrm>
            <a:off x="2252292" y="28416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2" name="Google Shape;2032;p95"/>
          <p:cNvSpPr txBox="1"/>
          <p:nvPr/>
        </p:nvSpPr>
        <p:spPr>
          <a:xfrm>
            <a:off x="2018492" y="32799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3" name="Google Shape;2033;p95"/>
          <p:cNvSpPr txBox="1"/>
          <p:nvPr/>
        </p:nvSpPr>
        <p:spPr>
          <a:xfrm>
            <a:off x="1544392" y="34724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4" name="Google Shape;2034;p95"/>
          <p:cNvSpPr txBox="1"/>
          <p:nvPr/>
        </p:nvSpPr>
        <p:spPr>
          <a:xfrm flipH="1">
            <a:off x="1304292" y="201252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5" name="Google Shape;2035;p95"/>
          <p:cNvSpPr txBox="1"/>
          <p:nvPr/>
        </p:nvSpPr>
        <p:spPr>
          <a:xfrm flipH="1">
            <a:off x="912342" y="236034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6" name="Google Shape;2036;p95"/>
          <p:cNvSpPr txBox="1"/>
          <p:nvPr/>
        </p:nvSpPr>
        <p:spPr>
          <a:xfrm flipH="1">
            <a:off x="836692" y="28416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7" name="Google Shape;2037;p95"/>
          <p:cNvSpPr txBox="1"/>
          <p:nvPr/>
        </p:nvSpPr>
        <p:spPr>
          <a:xfrm flipH="1">
            <a:off x="1070492" y="327999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38" name="Google Shape;2038;p95"/>
          <p:cNvGrpSpPr/>
          <p:nvPr/>
        </p:nvGrpSpPr>
        <p:grpSpPr>
          <a:xfrm>
            <a:off x="1292150" y="2049716"/>
            <a:ext cx="1177450" cy="594125"/>
            <a:chOff x="1292150" y="2506916"/>
            <a:chExt cx="1177450" cy="594125"/>
          </a:xfrm>
        </p:grpSpPr>
        <p:sp>
          <p:nvSpPr>
            <p:cNvPr id="2039" name="Google Shape;2039;p95"/>
            <p:cNvSpPr/>
            <p:nvPr/>
          </p:nvSpPr>
          <p:spPr>
            <a:xfrm>
              <a:off x="1292150" y="2506916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0" name="Google Shape;2040;p95"/>
            <p:cNvSpPr/>
            <p:nvPr/>
          </p:nvSpPr>
          <p:spPr>
            <a:xfrm>
              <a:off x="1772550" y="2506916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1" name="Google Shape;2041;p95"/>
            <p:cNvSpPr/>
            <p:nvPr/>
          </p:nvSpPr>
          <p:spPr>
            <a:xfrm>
              <a:off x="2164500" y="285474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42" name="Google Shape;2042;p95"/>
          <p:cNvSpPr/>
          <p:nvPr/>
        </p:nvSpPr>
        <p:spPr>
          <a:xfrm>
            <a:off x="2240150" y="287889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3" name="Google Shape;2043;p95"/>
          <p:cNvSpPr/>
          <p:nvPr/>
        </p:nvSpPr>
        <p:spPr>
          <a:xfrm>
            <a:off x="2006350" y="3317191"/>
            <a:ext cx="305100" cy="246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44" name="Google Shape;2044;p95"/>
          <p:cNvGrpSpPr/>
          <p:nvPr/>
        </p:nvGrpSpPr>
        <p:grpSpPr>
          <a:xfrm>
            <a:off x="1058350" y="3317191"/>
            <a:ext cx="779100" cy="438750"/>
            <a:chOff x="1058350" y="3774391"/>
            <a:chExt cx="779100" cy="438750"/>
          </a:xfrm>
        </p:grpSpPr>
        <p:sp>
          <p:nvSpPr>
            <p:cNvPr id="2045" name="Google Shape;2045;p95"/>
            <p:cNvSpPr/>
            <p:nvPr/>
          </p:nvSpPr>
          <p:spPr>
            <a:xfrm>
              <a:off x="1532350" y="396684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6" name="Google Shape;2046;p95"/>
            <p:cNvSpPr/>
            <p:nvPr/>
          </p:nvSpPr>
          <p:spPr>
            <a:xfrm>
              <a:off x="1058350" y="377439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7" name="Google Shape;2047;p95"/>
          <p:cNvGrpSpPr/>
          <p:nvPr/>
        </p:nvGrpSpPr>
        <p:grpSpPr>
          <a:xfrm>
            <a:off x="824550" y="2397541"/>
            <a:ext cx="380750" cy="727650"/>
            <a:chOff x="824550" y="2854741"/>
            <a:chExt cx="380750" cy="727650"/>
          </a:xfrm>
        </p:grpSpPr>
        <p:sp>
          <p:nvSpPr>
            <p:cNvPr id="2048" name="Google Shape;2048;p95"/>
            <p:cNvSpPr/>
            <p:nvPr/>
          </p:nvSpPr>
          <p:spPr>
            <a:xfrm>
              <a:off x="824550" y="333609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9" name="Google Shape;2049;p95"/>
            <p:cNvSpPr/>
            <p:nvPr/>
          </p:nvSpPr>
          <p:spPr>
            <a:xfrm>
              <a:off x="900200" y="2854741"/>
              <a:ext cx="305100" cy="246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2563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50" name="Google Shape;2050;p95"/>
          <p:cNvSpPr txBox="1"/>
          <p:nvPr/>
        </p:nvSpPr>
        <p:spPr>
          <a:xfrm>
            <a:off x="324000" y="703375"/>
            <a:ext cx="849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Geedankan ixtimaalka ee muujinaya dhacdooyinka guusha ama guuldarada waa dhammaystiran yahay, maadaama uu matalo dhammaan sagaalka natiijada wareegga ee labadiisa laamood.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51" name="Google Shape;2051;p95"/>
          <p:cNvCxnSpPr/>
          <p:nvPr/>
        </p:nvCxnSpPr>
        <p:spPr>
          <a:xfrm flipH="1" rot="10800000">
            <a:off x="3508086" y="2144326"/>
            <a:ext cx="1874700" cy="713100"/>
          </a:xfrm>
          <a:prstGeom prst="straightConnector1">
            <a:avLst/>
          </a:pr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2" name="Google Shape;2052;p95"/>
          <p:cNvCxnSpPr/>
          <p:nvPr/>
        </p:nvCxnSpPr>
        <p:spPr>
          <a:xfrm flipH="1" rot="10800000">
            <a:off x="3508112" y="1537828"/>
            <a:ext cx="1874700" cy="1320000"/>
          </a:xfrm>
          <a:prstGeom prst="straightConnector1">
            <a:avLst/>
          </a:pr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3" name="Google Shape;2053;p95"/>
          <p:cNvCxnSpPr/>
          <p:nvPr/>
        </p:nvCxnSpPr>
        <p:spPr>
          <a:xfrm>
            <a:off x="3508163" y="2856668"/>
            <a:ext cx="1890000" cy="0"/>
          </a:xfrm>
          <a:prstGeom prst="straightConnector1">
            <a:avLst/>
          </a:pr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4" name="Google Shape;2054;p95"/>
          <p:cNvCxnSpPr/>
          <p:nvPr/>
        </p:nvCxnSpPr>
        <p:spPr>
          <a:xfrm>
            <a:off x="3508086" y="2856012"/>
            <a:ext cx="1874700" cy="7131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5" name="Google Shape;2055;p95"/>
          <p:cNvCxnSpPr/>
          <p:nvPr/>
        </p:nvCxnSpPr>
        <p:spPr>
          <a:xfrm>
            <a:off x="3508112" y="2855528"/>
            <a:ext cx="1874700" cy="1320000"/>
          </a:xfrm>
          <a:prstGeom prst="straightConnector1">
            <a:avLst/>
          </a:prstGeom>
          <a:noFill/>
          <a:ln cap="flat" cmpd="sng" w="7620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6" name="Google Shape;2056;p95"/>
          <p:cNvSpPr txBox="1"/>
          <p:nvPr/>
        </p:nvSpPr>
        <p:spPr>
          <a:xfrm>
            <a:off x="3448200" y="4429780"/>
            <a:ext cx="2388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probability tree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of outcomes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7" name="Google Shape;2057;p95"/>
          <p:cNvSpPr txBox="1"/>
          <p:nvPr/>
        </p:nvSpPr>
        <p:spPr>
          <a:xfrm>
            <a:off x="935475" y="3944000"/>
            <a:ext cx="149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spinner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8" name="Google Shape;2058;p95"/>
          <p:cNvSpPr txBox="1"/>
          <p:nvPr/>
        </p:nvSpPr>
        <p:spPr>
          <a:xfrm>
            <a:off x="6129150" y="3994983"/>
            <a:ext cx="257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probability tree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of     two events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9" name="Google Shape;2059;p95"/>
          <p:cNvSpPr/>
          <p:nvPr/>
        </p:nvSpPr>
        <p:spPr>
          <a:xfrm>
            <a:off x="6129150" y="1859175"/>
            <a:ext cx="2571300" cy="19950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60" name="Google Shape;2060;p95"/>
          <p:cNvCxnSpPr/>
          <p:nvPr/>
        </p:nvCxnSpPr>
        <p:spPr>
          <a:xfrm flipH="1" rot="10800000">
            <a:off x="6175086" y="2144326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1" name="Google Shape;2061;p95"/>
          <p:cNvCxnSpPr/>
          <p:nvPr/>
        </p:nvCxnSpPr>
        <p:spPr>
          <a:xfrm>
            <a:off x="6175086" y="2856012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2" name="Google Shape;2062;p95"/>
          <p:cNvSpPr txBox="1"/>
          <p:nvPr/>
        </p:nvSpPr>
        <p:spPr>
          <a:xfrm flipH="1" rot="1575">
            <a:off x="8045590" y="3520583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lose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3" name="Google Shape;2063;p95"/>
          <p:cNvSpPr txBox="1"/>
          <p:nvPr/>
        </p:nvSpPr>
        <p:spPr>
          <a:xfrm flipH="1" rot="1575">
            <a:off x="8045590" y="2102400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win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2064" name="Google Shape;2064;p95" title="one ni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7466" y="188415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2065" name="Google Shape;2065;p95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7475" y="353988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9}&quot;&gt;&lt;mfrac&gt;&lt;mn&gt;3&lt;/mn&gt;&lt;mn&gt;9&lt;/mn&gt;&lt;/mfrac&gt;&lt;/math&gt;" id="2066" name="Google Shape;2066;p95" title="three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1841" y="16046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9}&quot;&gt;&lt;mfrac&gt;&lt;mn&gt;1&lt;/mn&gt;&lt;mn&gt;9&lt;/mn&gt;&lt;/mfrac&gt;&lt;/math&gt;" id="2067" name="Google Shape;2067;p95" title="one nin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7466" y="2470313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9}&quot;&gt;&lt;mfrac&gt;&lt;mn&gt;2&lt;/mn&gt;&lt;mn&gt;9&lt;/mn&gt;&lt;/mfrac&gt;&lt;/math&gt;" id="2068" name="Google Shape;2068;p95" title="two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7466" y="3033167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9}&quot;&gt;&lt;mfrac&gt;&lt;mn&gt;4&lt;/mn&gt;&lt;mn&gt;9&lt;/mn&gt;&lt;/mfrac&gt;&lt;/math&gt;" id="2069" name="Google Shape;2069;p95" title="four ni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90500" y="2012525"/>
            <a:ext cx="105300" cy="3386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9}&quot;&gt;&lt;mfrac&gt;&lt;mn&gt;5&lt;/mn&gt;&lt;mn&gt;9&lt;/mn&gt;&lt;/mfrac&gt;&lt;/math&gt;" id="2070" name="Google Shape;2070;p95" title="five nin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0500" y="2912474"/>
            <a:ext cx="105300" cy="344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4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Isbarbardhigga geedaha muujinaya dhacdooyinka iyo natiijooyinka</a:t>
            </a:r>
            <a:endParaRPr/>
          </a:p>
        </p:txBody>
      </p:sp>
      <p:grpSp>
        <p:nvGrpSpPr>
          <p:cNvPr id="2076" name="Google Shape;2076;p96"/>
          <p:cNvGrpSpPr/>
          <p:nvPr/>
        </p:nvGrpSpPr>
        <p:grpSpPr>
          <a:xfrm>
            <a:off x="-63833" y="284254"/>
            <a:ext cx="2942679" cy="2942679"/>
            <a:chOff x="1663900" y="1270161"/>
            <a:chExt cx="1871100" cy="1871100"/>
          </a:xfrm>
        </p:grpSpPr>
        <p:sp>
          <p:nvSpPr>
            <p:cNvPr id="2077" name="Google Shape;2077;p96"/>
            <p:cNvSpPr/>
            <p:nvPr/>
          </p:nvSpPr>
          <p:spPr>
            <a:xfrm flipH="1">
              <a:off x="19354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96"/>
            <p:cNvSpPr/>
            <p:nvPr/>
          </p:nvSpPr>
          <p:spPr>
            <a:xfrm flipH="1" rot="2400365">
              <a:off x="1935395" y="1541657"/>
              <a:ext cx="1328109" cy="132810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96"/>
            <p:cNvSpPr/>
            <p:nvPr/>
          </p:nvSpPr>
          <p:spPr>
            <a:xfrm flipH="1" rot="4799836">
              <a:off x="1935246" y="1541661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96"/>
            <p:cNvSpPr/>
            <p:nvPr/>
          </p:nvSpPr>
          <p:spPr>
            <a:xfrm flipH="1" rot="7200295">
              <a:off x="1935375" y="1541563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96"/>
            <p:cNvSpPr/>
            <p:nvPr/>
          </p:nvSpPr>
          <p:spPr>
            <a:xfrm flipH="1" rot="9599819">
              <a:off x="1935383" y="1541871"/>
              <a:ext cx="1327800" cy="13278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96"/>
            <p:cNvSpPr/>
            <p:nvPr/>
          </p:nvSpPr>
          <p:spPr>
            <a:xfrm flipH="1" rot="-9599355">
              <a:off x="1935454" y="1541641"/>
              <a:ext cx="1328185" cy="1328185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96"/>
            <p:cNvSpPr/>
            <p:nvPr/>
          </p:nvSpPr>
          <p:spPr>
            <a:xfrm flipH="1" rot="-7200295">
              <a:off x="1935471" y="1541474"/>
              <a:ext cx="1328202" cy="1328202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96"/>
            <p:cNvSpPr/>
            <p:nvPr/>
          </p:nvSpPr>
          <p:spPr>
            <a:xfrm flipH="1" rot="-4799836">
              <a:off x="1935386" y="1541617"/>
              <a:ext cx="1328189" cy="1328189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96"/>
            <p:cNvSpPr/>
            <p:nvPr/>
          </p:nvSpPr>
          <p:spPr>
            <a:xfrm>
              <a:off x="1935215" y="1541760"/>
              <a:ext cx="1328100" cy="1328100"/>
            </a:xfrm>
            <a:prstGeom prst="pie">
              <a:avLst>
                <a:gd fmla="val 1379462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6" name="Google Shape;2086;p96"/>
          <p:cNvGrpSpPr/>
          <p:nvPr/>
        </p:nvGrpSpPr>
        <p:grpSpPr>
          <a:xfrm>
            <a:off x="1371669" y="1203928"/>
            <a:ext cx="71850" cy="579254"/>
            <a:chOff x="779080" y="747789"/>
            <a:chExt cx="59400" cy="478880"/>
          </a:xfrm>
        </p:grpSpPr>
        <p:cxnSp>
          <p:nvCxnSpPr>
            <p:cNvPr id="2087" name="Google Shape;2087;p96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88" name="Google Shape;2088;p96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9" name="Google Shape;2089;p96"/>
          <p:cNvSpPr txBox="1"/>
          <p:nvPr/>
        </p:nvSpPr>
        <p:spPr>
          <a:xfrm>
            <a:off x="1507397" y="88322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0" name="Google Shape;2090;p96"/>
          <p:cNvSpPr txBox="1"/>
          <p:nvPr/>
        </p:nvSpPr>
        <p:spPr>
          <a:xfrm>
            <a:off x="1899347" y="12310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1" name="Google Shape;2091;p96"/>
          <p:cNvSpPr txBox="1"/>
          <p:nvPr/>
        </p:nvSpPr>
        <p:spPr>
          <a:xfrm>
            <a:off x="1974997" y="17124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2" name="Google Shape;2092;p96"/>
          <p:cNvSpPr txBox="1"/>
          <p:nvPr/>
        </p:nvSpPr>
        <p:spPr>
          <a:xfrm>
            <a:off x="1741197" y="21507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3" name="Google Shape;2093;p96"/>
          <p:cNvSpPr txBox="1"/>
          <p:nvPr/>
        </p:nvSpPr>
        <p:spPr>
          <a:xfrm>
            <a:off x="1267097" y="23431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4" name="Google Shape;2094;p96"/>
          <p:cNvSpPr txBox="1"/>
          <p:nvPr/>
        </p:nvSpPr>
        <p:spPr>
          <a:xfrm flipH="1">
            <a:off x="1026997" y="883227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5" name="Google Shape;2095;p96"/>
          <p:cNvSpPr txBox="1"/>
          <p:nvPr/>
        </p:nvSpPr>
        <p:spPr>
          <a:xfrm flipH="1">
            <a:off x="635047" y="123105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6" name="Google Shape;2096;p96"/>
          <p:cNvSpPr txBox="1"/>
          <p:nvPr/>
        </p:nvSpPr>
        <p:spPr>
          <a:xfrm flipH="1">
            <a:off x="559397" y="17124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7" name="Google Shape;2097;p96"/>
          <p:cNvSpPr txBox="1"/>
          <p:nvPr/>
        </p:nvSpPr>
        <p:spPr>
          <a:xfrm flipH="1">
            <a:off x="793197" y="2150702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8" name="Google Shape;2098;p96"/>
          <p:cNvSpPr txBox="1"/>
          <p:nvPr/>
        </p:nvSpPr>
        <p:spPr>
          <a:xfrm>
            <a:off x="2731100" y="643042"/>
            <a:ext cx="60888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Haddii wareeggu ku dego 7, Sofia iyo Laura way isku mid yihiin waxayna helaan hal nacnac midkiiba.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Haddii wareeggu ku dego lambar ka weyn 7, markaas Sofia waa guuleysataa (labada nacnac).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wareeggu ku dego lambar ka yar 7, markaas Laura waa guuleysataa (labada nacnac).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9" name="Google Shape;2099;p96"/>
          <p:cNvSpPr txBox="1"/>
          <p:nvPr/>
        </p:nvSpPr>
        <p:spPr>
          <a:xfrm>
            <a:off x="2731100" y="2647942"/>
            <a:ext cx="60888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Sofia wants to construct a 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probability tree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which shows the probability of her winning, Laura winning, or the game ending in a draw.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imisa tirada ugu yar ee laamood ee geedkani yeelan karo?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96"/>
          <p:cNvSpPr txBox="1"/>
          <p:nvPr/>
        </p:nvSpPr>
        <p:spPr>
          <a:xfrm>
            <a:off x="705000" y="4408275"/>
            <a:ext cx="7996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 laamood: mid Sofia guuleysato, mid Laura guuleysato, iyo mid isku mid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p97"/>
          <p:cNvSpPr txBox="1"/>
          <p:nvPr/>
        </p:nvSpPr>
        <p:spPr>
          <a:xfrm>
            <a:off x="6186300" y="3922566"/>
            <a:ext cx="26337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probability tree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 showing two events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6" name="Google Shape;2106;p97"/>
          <p:cNvSpPr/>
          <p:nvPr/>
        </p:nvSpPr>
        <p:spPr>
          <a:xfrm>
            <a:off x="6186300" y="1874041"/>
            <a:ext cx="2633700" cy="19950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07" name="Google Shape;2107;p97"/>
          <p:cNvGrpSpPr/>
          <p:nvPr/>
        </p:nvGrpSpPr>
        <p:grpSpPr>
          <a:xfrm>
            <a:off x="3448200" y="1424466"/>
            <a:ext cx="2388900" cy="2900100"/>
            <a:chOff x="3550425" y="1863875"/>
            <a:chExt cx="2388900" cy="2900100"/>
          </a:xfrm>
        </p:grpSpPr>
        <p:sp>
          <p:nvSpPr>
            <p:cNvPr id="2108" name="Google Shape;2108;p97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109" name="Google Shape;2109;p97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2110" name="Google Shape;2110;p97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2111" name="Google Shape;2111;p97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2112" name="Google Shape;2112;p97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000">
                      <a:latin typeface="Lexend"/>
                      <a:ea typeface="Lexend"/>
                      <a:cs typeface="Lexend"/>
                      <a:sym typeface="Lexend"/>
                    </a:rPr>
                    <a:t>5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2113" name="Google Shape;2113;p97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2114" name="Google Shape;2114;p97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115" name="Google Shape;2115;p97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116" name="Google Shape;2116;p97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117" name="Google Shape;2117;p97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118" name="Google Shape;2118;p97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000">
                        <a:latin typeface="Lexend"/>
                        <a:ea typeface="Lexend"/>
                        <a:cs typeface="Lexend"/>
                        <a:sym typeface="Lexend"/>
                      </a:rPr>
                      <a:t>9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2119" name="Google Shape;2119;p97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000">
                        <a:latin typeface="Lexend"/>
                        <a:ea typeface="Lexend"/>
                        <a:cs typeface="Lexend"/>
                        <a:sym typeface="Lexend"/>
                      </a:rPr>
                      <a:t>2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2120" name="Google Shape;2120;p97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000">
                        <a:latin typeface="Lexend"/>
                        <a:ea typeface="Lexend"/>
                        <a:cs typeface="Lexend"/>
                        <a:sym typeface="Lexend"/>
                      </a:rPr>
                      <a:t>16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2121" name="Google Shape;2121;p97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122" name="Google Shape;2122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muujinaya dhacdooyinka iyo natiijooyinka</a:t>
            </a:r>
            <a:endParaRPr/>
          </a:p>
        </p:txBody>
      </p:sp>
      <p:sp>
        <p:nvSpPr>
          <p:cNvPr id="2123" name="Google Shape;2123;p97"/>
          <p:cNvSpPr/>
          <p:nvPr/>
        </p:nvSpPr>
        <p:spPr>
          <a:xfrm flipH="1">
            <a:off x="990798" y="2925369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124" name="Google Shape;2124;p97"/>
          <p:cNvSpPr/>
          <p:nvPr/>
        </p:nvSpPr>
        <p:spPr>
          <a:xfrm flipH="1" rot="4320031">
            <a:off x="990214" y="2925139"/>
            <a:ext cx="1572773" cy="1572773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125" name="Google Shape;2125;p97"/>
          <p:cNvSpPr/>
          <p:nvPr/>
        </p:nvSpPr>
        <p:spPr>
          <a:xfrm flipH="1" rot="8639756">
            <a:off x="991350" y="2925373"/>
            <a:ext cx="1572360" cy="157236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126" name="Google Shape;2126;p97"/>
          <p:cNvSpPr/>
          <p:nvPr/>
        </p:nvSpPr>
        <p:spPr>
          <a:xfrm flipH="1" rot="-8639611">
            <a:off x="991690" y="2924934"/>
            <a:ext cx="1572779" cy="1572779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127" name="Google Shape;2127;p97"/>
          <p:cNvSpPr/>
          <p:nvPr/>
        </p:nvSpPr>
        <p:spPr>
          <a:xfrm>
            <a:off x="989933" y="2925369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128" name="Google Shape;2128;p97"/>
          <p:cNvSpPr txBox="1"/>
          <p:nvPr/>
        </p:nvSpPr>
        <p:spPr>
          <a:xfrm flipH="1">
            <a:off x="2049606" y="3688166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9" name="Google Shape;2129;p97"/>
          <p:cNvSpPr txBox="1"/>
          <p:nvPr/>
        </p:nvSpPr>
        <p:spPr>
          <a:xfrm flipH="1">
            <a:off x="1582034" y="4067342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0" name="Google Shape;2130;p97"/>
          <p:cNvSpPr txBox="1"/>
          <p:nvPr/>
        </p:nvSpPr>
        <p:spPr>
          <a:xfrm flipH="1">
            <a:off x="1111798" y="3688166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1" name="Google Shape;2131;p97"/>
          <p:cNvSpPr txBox="1"/>
          <p:nvPr/>
        </p:nvSpPr>
        <p:spPr>
          <a:xfrm flipH="1">
            <a:off x="1280899" y="3179739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16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2" name="Google Shape;2132;p97"/>
          <p:cNvSpPr txBox="1"/>
          <p:nvPr/>
        </p:nvSpPr>
        <p:spPr>
          <a:xfrm flipH="1">
            <a:off x="1880527" y="3179739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3" name="Google Shape;2133;p97"/>
          <p:cNvSpPr txBox="1"/>
          <p:nvPr/>
        </p:nvSpPr>
        <p:spPr>
          <a:xfrm>
            <a:off x="1105480" y="4498989"/>
            <a:ext cx="134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34" name="Google Shape;2134;p97"/>
          <p:cNvCxnSpPr/>
          <p:nvPr/>
        </p:nvCxnSpPr>
        <p:spPr>
          <a:xfrm flipH="1" rot="10800000">
            <a:off x="6232236" y="2159186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5" name="Google Shape;2135;p97"/>
          <p:cNvCxnSpPr/>
          <p:nvPr/>
        </p:nvCxnSpPr>
        <p:spPr>
          <a:xfrm>
            <a:off x="6232236" y="2870872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6" name="Google Shape;2136;p97"/>
          <p:cNvSpPr txBox="1"/>
          <p:nvPr/>
        </p:nvSpPr>
        <p:spPr>
          <a:xfrm flipH="1" rot="1575">
            <a:off x="8102740" y="3535443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tiro kooban (not prime)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7" name="Google Shape;2137;p97"/>
          <p:cNvSpPr txBox="1"/>
          <p:nvPr/>
        </p:nvSpPr>
        <p:spPr>
          <a:xfrm flipH="1" rot="1575">
            <a:off x="8102740" y="2117260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kooban (prime)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8" name="Google Shape;2138;p97"/>
          <p:cNvSpPr txBox="1"/>
          <p:nvPr/>
        </p:nvSpPr>
        <p:spPr>
          <a:xfrm>
            <a:off x="3448200" y="4358674"/>
            <a:ext cx="23889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geedka itimaalka ee natiijooyinka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9" name="Google Shape;2139;p97"/>
          <p:cNvSpPr/>
          <p:nvPr/>
        </p:nvSpPr>
        <p:spPr>
          <a:xfrm>
            <a:off x="6967623" y="1939021"/>
            <a:ext cx="549600" cy="43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0" name="Google Shape;2140;p97"/>
          <p:cNvSpPr/>
          <p:nvPr/>
        </p:nvSpPr>
        <p:spPr>
          <a:xfrm>
            <a:off x="7393948" y="2867624"/>
            <a:ext cx="549600" cy="43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1" name="Google Shape;2141;p97"/>
          <p:cNvSpPr txBox="1"/>
          <p:nvPr/>
        </p:nvSpPr>
        <p:spPr>
          <a:xfrm>
            <a:off x="324000" y="1432705"/>
            <a:ext cx="2907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Dhammeystir geedka itimaalka oo muujinaya laba dhacdo: ku degid tiro kooban, ama ku degid tiro aan koobanayn.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42" name="Google Shape;2142;p97"/>
          <p:cNvGrpSpPr/>
          <p:nvPr/>
        </p:nvGrpSpPr>
        <p:grpSpPr>
          <a:xfrm>
            <a:off x="1740982" y="3163878"/>
            <a:ext cx="71850" cy="579254"/>
            <a:chOff x="779080" y="747789"/>
            <a:chExt cx="59400" cy="478880"/>
          </a:xfrm>
        </p:grpSpPr>
        <p:cxnSp>
          <p:nvCxnSpPr>
            <p:cNvPr id="2143" name="Google Shape;2143;p97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144" name="Google Shape;2144;p97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5" name="Google Shape;2145;p97"/>
          <p:cNvSpPr txBox="1"/>
          <p:nvPr/>
        </p:nvSpPr>
        <p:spPr>
          <a:xfrm>
            <a:off x="324000" y="615545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Isra wuxuu wareegi doonaa wareeg A hal mar oo wuxuu raadinayaa dhacdada ah in wareeggu ku dego tiro kooban. Isra wuxuu dhisayaa geed itimaal oo natiijooyin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146" name="Google Shape;2146;p97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450" y="151289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147" name="Google Shape;2147;p97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50" y="1924970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148" name="Google Shape;2148;p97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911" y="249721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149" name="Google Shape;2149;p97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8511" y="305243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150" name="Google Shape;2150;p97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4371" y="3814431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4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98"/>
          <p:cNvSpPr/>
          <p:nvPr/>
        </p:nvSpPr>
        <p:spPr>
          <a:xfrm>
            <a:off x="3717700" y="671733"/>
            <a:ext cx="2244000" cy="40833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6" name="Google Shape;2156;p98"/>
          <p:cNvSpPr txBox="1"/>
          <p:nvPr/>
        </p:nvSpPr>
        <p:spPr>
          <a:xfrm>
            <a:off x="324000" y="615550"/>
            <a:ext cx="32379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Caasha waxay abuurtaa geed itimaal oo natiijooyin ah tijaabo ah wareejinta wareeg leh 12 qaybood.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Kee ka mid ah natiijooyinkan waa tirooyin labajibbaaran (square numbers)?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Dhammeystir geedka itimaalka ee laba dhacdo: ku degid tiro labajibbaaran, iyo ku degid tiro aan labajibbaaranayn.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7" name="Google Shape;2157;p98"/>
          <p:cNvSpPr/>
          <p:nvPr/>
        </p:nvSpPr>
        <p:spPr>
          <a:xfrm>
            <a:off x="7830825" y="1973100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8" name="Google Shape;2158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muujinaya dhacdooyinka iyo natiijooyinka</a:t>
            </a:r>
            <a:endParaRPr/>
          </a:p>
        </p:txBody>
      </p:sp>
      <p:sp>
        <p:nvSpPr>
          <p:cNvPr id="2159" name="Google Shape;2159;p98"/>
          <p:cNvSpPr/>
          <p:nvPr/>
        </p:nvSpPr>
        <p:spPr>
          <a:xfrm>
            <a:off x="6186299" y="733800"/>
            <a:ext cx="2633700" cy="1761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60" name="Google Shape;2160;p98"/>
          <p:cNvCxnSpPr/>
          <p:nvPr/>
        </p:nvCxnSpPr>
        <p:spPr>
          <a:xfrm flipH="1" rot="10800000">
            <a:off x="6418725" y="976164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1" name="Google Shape;2161;p98"/>
          <p:cNvCxnSpPr/>
          <p:nvPr/>
        </p:nvCxnSpPr>
        <p:spPr>
          <a:xfrm>
            <a:off x="6418725" y="1581561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2" name="Google Shape;2162;p98"/>
          <p:cNvSpPr txBox="1"/>
          <p:nvPr/>
        </p:nvSpPr>
        <p:spPr>
          <a:xfrm flipH="1" rot="1177">
            <a:off x="7819925" y="940675"/>
            <a:ext cx="876300" cy="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labajibbaaran (square)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3" name="Google Shape;2163;p98"/>
          <p:cNvSpPr/>
          <p:nvPr/>
        </p:nvSpPr>
        <p:spPr>
          <a:xfrm>
            <a:off x="6843848" y="789062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4" name="Google Shape;2164;p98"/>
          <p:cNvSpPr/>
          <p:nvPr/>
        </p:nvSpPr>
        <p:spPr>
          <a:xfrm>
            <a:off x="7270173" y="1578799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5" name="Google Shape;2165;p98"/>
          <p:cNvSpPr txBox="1"/>
          <p:nvPr/>
        </p:nvSpPr>
        <p:spPr>
          <a:xfrm>
            <a:off x="6215691" y="733800"/>
            <a:ext cx="38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6" name="Google Shape;2166;p98"/>
          <p:cNvGrpSpPr/>
          <p:nvPr/>
        </p:nvGrpSpPr>
        <p:grpSpPr>
          <a:xfrm>
            <a:off x="3762650" y="795340"/>
            <a:ext cx="1792875" cy="3837254"/>
            <a:chOff x="2772050" y="830282"/>
            <a:chExt cx="1792875" cy="3837254"/>
          </a:xfrm>
        </p:grpSpPr>
        <p:cxnSp>
          <p:nvCxnSpPr>
            <p:cNvPr id="2167" name="Google Shape;2167;p98"/>
            <p:cNvCxnSpPr/>
            <p:nvPr/>
          </p:nvCxnSpPr>
          <p:spPr>
            <a:xfrm flipH="1" rot="10800000">
              <a:off x="2772125" y="2446918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8" name="Google Shape;2168;p98"/>
            <p:cNvCxnSpPr/>
            <p:nvPr/>
          </p:nvCxnSpPr>
          <p:spPr>
            <a:xfrm>
              <a:off x="2772125" y="2748717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9" name="Google Shape;2169;p98"/>
            <p:cNvCxnSpPr/>
            <p:nvPr/>
          </p:nvCxnSpPr>
          <p:spPr>
            <a:xfrm flipH="1" rot="10800000">
              <a:off x="27720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0" name="Google Shape;2170;p98"/>
            <p:cNvCxnSpPr/>
            <p:nvPr/>
          </p:nvCxnSpPr>
          <p:spPr>
            <a:xfrm>
              <a:off x="27720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1" name="Google Shape;2171;p98"/>
            <p:cNvCxnSpPr/>
            <p:nvPr/>
          </p:nvCxnSpPr>
          <p:spPr>
            <a:xfrm flipH="1" rot="10800000">
              <a:off x="2772075" y="830282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2" name="Google Shape;2172;p98"/>
            <p:cNvCxnSpPr/>
            <p:nvPr/>
          </p:nvCxnSpPr>
          <p:spPr>
            <a:xfrm>
              <a:off x="2772075" y="2747236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173" name="Google Shape;2173;p98"/>
          <p:cNvGrpSpPr/>
          <p:nvPr/>
        </p:nvGrpSpPr>
        <p:grpSpPr>
          <a:xfrm>
            <a:off x="5551454" y="672425"/>
            <a:ext cx="402688" cy="4083536"/>
            <a:chOff x="4560854" y="707367"/>
            <a:chExt cx="402688" cy="4083536"/>
          </a:xfrm>
        </p:grpSpPr>
        <p:sp>
          <p:nvSpPr>
            <p:cNvPr id="2174" name="Google Shape;2174;p98"/>
            <p:cNvSpPr txBox="1"/>
            <p:nvPr/>
          </p:nvSpPr>
          <p:spPr>
            <a:xfrm>
              <a:off x="4561001" y="242763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5" name="Google Shape;2175;p98"/>
            <p:cNvSpPr txBox="1"/>
            <p:nvPr/>
          </p:nvSpPr>
          <p:spPr>
            <a:xfrm flipH="1">
              <a:off x="4560914" y="3030510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6" name="Google Shape;2176;p98"/>
            <p:cNvSpPr txBox="1"/>
            <p:nvPr/>
          </p:nvSpPr>
          <p:spPr>
            <a:xfrm>
              <a:off x="45609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7" name="Google Shape;2177;p98"/>
            <p:cNvSpPr txBox="1"/>
            <p:nvPr/>
          </p:nvSpPr>
          <p:spPr>
            <a:xfrm flipH="1" rot="3745">
              <a:off x="4560854" y="3714909"/>
              <a:ext cx="2754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36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8" name="Google Shape;2178;p98"/>
            <p:cNvSpPr txBox="1"/>
            <p:nvPr/>
          </p:nvSpPr>
          <p:spPr>
            <a:xfrm>
              <a:off x="4560951" y="707367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9" name="Google Shape;2179;p98"/>
            <p:cNvSpPr txBox="1"/>
            <p:nvPr/>
          </p:nvSpPr>
          <p:spPr>
            <a:xfrm flipH="1" rot="5376">
              <a:off x="4579842" y="4537103"/>
              <a:ext cx="3837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121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4}{12}&quot;&gt;&lt;mfrac&gt;&lt;mn&gt;4&lt;/mn&gt;&lt;mn&gt;12&lt;/mn&gt;&lt;/mfrac&gt;&lt;/math&gt;" id="2180" name="Google Shape;2180;p98" title="4 over 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7751" y="1406503"/>
            <a:ext cx="185293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181" name="Google Shape;2181;p98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9994" y="3070753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2}&quot;&gt;&lt;mfrac&gt;&lt;mn&gt;3&lt;/mn&gt;&lt;mn&gt;12&lt;/mn&gt;&lt;/mfrac&gt;&lt;/math&gt;" id="2182" name="Google Shape;2182;p98" title="3 over 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9994" y="2111916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2}&quot;&gt;&lt;mfrac&gt;&lt;mn&gt;2&lt;/mn&gt;&lt;mn&gt;12&lt;/mn&gt;&lt;/mfrac&gt;&lt;/math&gt;" id="2183" name="Google Shape;2183;p98" title="2 over 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6316" y="3868127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184" name="Google Shape;2184;p98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6219" y="2614241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185" name="Google Shape;2185;p98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0219" y="1020916"/>
            <a:ext cx="187764" cy="33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9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p99"/>
          <p:cNvSpPr/>
          <p:nvPr/>
        </p:nvSpPr>
        <p:spPr>
          <a:xfrm>
            <a:off x="3717700" y="671733"/>
            <a:ext cx="2244000" cy="40833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1" name="Google Shape;2191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Isbarbardhigga geedaha muujinaya dhacdooyinka iyo natiijooyinka</a:t>
            </a:r>
            <a:endParaRPr/>
          </a:p>
        </p:txBody>
      </p:sp>
      <p:sp>
        <p:nvSpPr>
          <p:cNvPr id="2192" name="Google Shape;2192;p99"/>
          <p:cNvSpPr/>
          <p:nvPr/>
        </p:nvSpPr>
        <p:spPr>
          <a:xfrm>
            <a:off x="7830825" y="3864109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3" name="Google Shape;2193;p99"/>
          <p:cNvCxnSpPr/>
          <p:nvPr/>
        </p:nvCxnSpPr>
        <p:spPr>
          <a:xfrm flipH="1" rot="10800000">
            <a:off x="6418725" y="2867173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4" name="Google Shape;2194;p99"/>
          <p:cNvCxnSpPr/>
          <p:nvPr/>
        </p:nvCxnSpPr>
        <p:spPr>
          <a:xfrm>
            <a:off x="6418725" y="3472571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5" name="Google Shape;2195;p99"/>
          <p:cNvSpPr/>
          <p:nvPr/>
        </p:nvSpPr>
        <p:spPr>
          <a:xfrm>
            <a:off x="6843848" y="2680071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6" name="Google Shape;2196;p99"/>
          <p:cNvSpPr/>
          <p:nvPr/>
        </p:nvSpPr>
        <p:spPr>
          <a:xfrm>
            <a:off x="7270173" y="3469809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7" name="Google Shape;2197;p99"/>
          <p:cNvSpPr/>
          <p:nvPr/>
        </p:nvSpPr>
        <p:spPr>
          <a:xfrm>
            <a:off x="7830825" y="2645622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8" name="Google Shape;2198;p99"/>
          <p:cNvSpPr/>
          <p:nvPr/>
        </p:nvSpPr>
        <p:spPr>
          <a:xfrm>
            <a:off x="6186299" y="2576675"/>
            <a:ext cx="2633700" cy="1761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99" name="Google Shape;2199;p99"/>
          <p:cNvGrpSpPr/>
          <p:nvPr/>
        </p:nvGrpSpPr>
        <p:grpSpPr>
          <a:xfrm>
            <a:off x="3762650" y="795340"/>
            <a:ext cx="1792875" cy="3837254"/>
            <a:chOff x="2772050" y="830282"/>
            <a:chExt cx="1792875" cy="3837254"/>
          </a:xfrm>
        </p:grpSpPr>
        <p:cxnSp>
          <p:nvCxnSpPr>
            <p:cNvPr id="2200" name="Google Shape;2200;p99"/>
            <p:cNvCxnSpPr/>
            <p:nvPr/>
          </p:nvCxnSpPr>
          <p:spPr>
            <a:xfrm flipH="1" rot="10800000">
              <a:off x="2772125" y="2446918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1" name="Google Shape;2201;p99"/>
            <p:cNvCxnSpPr/>
            <p:nvPr/>
          </p:nvCxnSpPr>
          <p:spPr>
            <a:xfrm>
              <a:off x="2772125" y="2748717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2" name="Google Shape;2202;p99"/>
            <p:cNvCxnSpPr/>
            <p:nvPr/>
          </p:nvCxnSpPr>
          <p:spPr>
            <a:xfrm flipH="1" rot="10800000">
              <a:off x="27720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3" name="Google Shape;2203;p99"/>
            <p:cNvCxnSpPr/>
            <p:nvPr/>
          </p:nvCxnSpPr>
          <p:spPr>
            <a:xfrm>
              <a:off x="27720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4" name="Google Shape;2204;p99"/>
            <p:cNvCxnSpPr/>
            <p:nvPr/>
          </p:nvCxnSpPr>
          <p:spPr>
            <a:xfrm flipH="1" rot="10800000">
              <a:off x="2772075" y="830282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05" name="Google Shape;2205;p99"/>
            <p:cNvCxnSpPr/>
            <p:nvPr/>
          </p:nvCxnSpPr>
          <p:spPr>
            <a:xfrm>
              <a:off x="2772075" y="2747236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206" name="Google Shape;2206;p99"/>
          <p:cNvGrpSpPr/>
          <p:nvPr/>
        </p:nvGrpSpPr>
        <p:grpSpPr>
          <a:xfrm>
            <a:off x="5551454" y="672425"/>
            <a:ext cx="402688" cy="4083536"/>
            <a:chOff x="4560854" y="707367"/>
            <a:chExt cx="402688" cy="4083536"/>
          </a:xfrm>
        </p:grpSpPr>
        <p:sp>
          <p:nvSpPr>
            <p:cNvPr id="2207" name="Google Shape;2207;p99"/>
            <p:cNvSpPr txBox="1"/>
            <p:nvPr/>
          </p:nvSpPr>
          <p:spPr>
            <a:xfrm>
              <a:off x="4561001" y="242763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08" name="Google Shape;2208;p99"/>
            <p:cNvSpPr txBox="1"/>
            <p:nvPr/>
          </p:nvSpPr>
          <p:spPr>
            <a:xfrm flipH="1">
              <a:off x="4560914" y="3030510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09" name="Google Shape;2209;p99"/>
            <p:cNvSpPr txBox="1"/>
            <p:nvPr/>
          </p:nvSpPr>
          <p:spPr>
            <a:xfrm>
              <a:off x="45609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10" name="Google Shape;2210;p99"/>
            <p:cNvSpPr txBox="1"/>
            <p:nvPr/>
          </p:nvSpPr>
          <p:spPr>
            <a:xfrm flipH="1" rot="3745">
              <a:off x="4560854" y="3714909"/>
              <a:ext cx="2754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36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11" name="Google Shape;2211;p99"/>
            <p:cNvSpPr txBox="1"/>
            <p:nvPr/>
          </p:nvSpPr>
          <p:spPr>
            <a:xfrm>
              <a:off x="4560951" y="707367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12" name="Google Shape;2212;p99"/>
            <p:cNvSpPr txBox="1"/>
            <p:nvPr/>
          </p:nvSpPr>
          <p:spPr>
            <a:xfrm flipH="1" rot="5376">
              <a:off x="4579842" y="4537103"/>
              <a:ext cx="3837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121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13" name="Google Shape;2213;p99"/>
          <p:cNvSpPr txBox="1"/>
          <p:nvPr/>
        </p:nvSpPr>
        <p:spPr>
          <a:xfrm>
            <a:off x="324000" y="615550"/>
            <a:ext cx="32379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2) Caasha waxay abuurtaa geed itimaal oo natiijooyin ah tijaabo ah wareejinta wareeg leh 12 qaybood.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c) Kee ka mid ah natiijooyinkan waa tirooyin siman (even numbers)?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Dhammeystir geedka itimaalka ee laba dhacdo, halkaas oo dhacdada kowaad ay tahay in wareeggu ku dego tiro siman.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4" name="Google Shape;2214;p99"/>
          <p:cNvSpPr txBox="1"/>
          <p:nvPr/>
        </p:nvSpPr>
        <p:spPr>
          <a:xfrm>
            <a:off x="6215691" y="2575438"/>
            <a:ext cx="38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12}&quot;&gt;&lt;mfrac&gt;&lt;mn&gt;4&lt;/mn&gt;&lt;mn&gt;12&lt;/mn&gt;&lt;/mfrac&gt;&lt;/math&gt;" id="2215" name="Google Shape;2215;p99" title="4 over 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7751" y="1406503"/>
            <a:ext cx="185293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216" name="Google Shape;2216;p99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9994" y="3070753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2}&quot;&gt;&lt;mfrac&gt;&lt;mn&gt;3&lt;/mn&gt;&lt;mn&gt;12&lt;/mn&gt;&lt;/mfrac&gt;&lt;/math&gt;" id="2217" name="Google Shape;2217;p99" title="3 over 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9994" y="2111916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2}&quot;&gt;&lt;mfrac&gt;&lt;mn&gt;2&lt;/mn&gt;&lt;mn&gt;12&lt;/mn&gt;&lt;/mfrac&gt;&lt;/math&gt;" id="2218" name="Google Shape;2218;p99" title="2 over 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6316" y="3868127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219" name="Google Shape;2219;p99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6219" y="2614241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220" name="Google Shape;2220;p99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0219" y="1020916"/>
            <a:ext cx="187764" cy="33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4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Google Shape;2225;p100"/>
          <p:cNvSpPr/>
          <p:nvPr/>
        </p:nvSpPr>
        <p:spPr>
          <a:xfrm>
            <a:off x="7103346" y="3356393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6" name="Google Shape;2226;p100"/>
          <p:cNvSpPr/>
          <p:nvPr/>
        </p:nvSpPr>
        <p:spPr>
          <a:xfrm>
            <a:off x="7023023" y="2591287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7" name="Google Shape;2227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muujinaya dhacdooyinka iyo natiijooyinka</a:t>
            </a:r>
            <a:endParaRPr/>
          </a:p>
        </p:txBody>
      </p:sp>
      <p:sp>
        <p:nvSpPr>
          <p:cNvPr id="2228" name="Google Shape;2228;p100"/>
          <p:cNvSpPr/>
          <p:nvPr/>
        </p:nvSpPr>
        <p:spPr>
          <a:xfrm>
            <a:off x="5711690" y="1626600"/>
            <a:ext cx="3108300" cy="26472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9" name="Google Shape;2229;p100"/>
          <p:cNvCxnSpPr/>
          <p:nvPr/>
        </p:nvCxnSpPr>
        <p:spPr>
          <a:xfrm>
            <a:off x="5791076" y="2998408"/>
            <a:ext cx="1956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0" name="Google Shape;2230;p100"/>
          <p:cNvCxnSpPr/>
          <p:nvPr/>
        </p:nvCxnSpPr>
        <p:spPr>
          <a:xfrm flipH="1" rot="10800000">
            <a:off x="5791023" y="1908283"/>
            <a:ext cx="1940400" cy="109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1" name="Google Shape;2231;p100"/>
          <p:cNvCxnSpPr/>
          <p:nvPr/>
        </p:nvCxnSpPr>
        <p:spPr>
          <a:xfrm>
            <a:off x="5791023" y="2997483"/>
            <a:ext cx="1940400" cy="109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2" name="Google Shape;2232;p100"/>
          <p:cNvSpPr txBox="1"/>
          <p:nvPr/>
        </p:nvSpPr>
        <p:spPr>
          <a:xfrm flipH="1" rot="1413">
            <a:off x="7727182" y="1838505"/>
            <a:ext cx="7299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wuxuu guuleystaa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33" name="Google Shape;2233;p100"/>
          <p:cNvGrpSpPr/>
          <p:nvPr/>
        </p:nvGrpSpPr>
        <p:grpSpPr>
          <a:xfrm>
            <a:off x="1426808" y="2237934"/>
            <a:ext cx="2917803" cy="2917588"/>
            <a:chOff x="336674" y="1632490"/>
            <a:chExt cx="2917803" cy="2917588"/>
          </a:xfrm>
        </p:grpSpPr>
        <p:grpSp>
          <p:nvGrpSpPr>
            <p:cNvPr id="2234" name="Google Shape;2234;p100"/>
            <p:cNvGrpSpPr/>
            <p:nvPr/>
          </p:nvGrpSpPr>
          <p:grpSpPr>
            <a:xfrm>
              <a:off x="336674" y="1632490"/>
              <a:ext cx="2917803" cy="2917588"/>
              <a:chOff x="336674" y="1632490"/>
              <a:chExt cx="2917803" cy="2917588"/>
            </a:xfrm>
          </p:grpSpPr>
          <p:sp>
            <p:nvSpPr>
              <p:cNvPr id="2235" name="Google Shape;2235;p100"/>
              <p:cNvSpPr txBox="1"/>
              <p:nvPr/>
            </p:nvSpPr>
            <p:spPr>
              <a:xfrm>
                <a:off x="1895222" y="221897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36" name="Google Shape;2236;p100"/>
              <p:cNvSpPr/>
              <p:nvPr/>
            </p:nvSpPr>
            <p:spPr>
              <a:xfrm flipH="1">
                <a:off x="751107" y="2047147"/>
                <a:ext cx="2088600" cy="20886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7" name="Google Shape;2237;p100"/>
              <p:cNvSpPr/>
              <p:nvPr/>
            </p:nvSpPr>
            <p:spPr>
              <a:xfrm flipH="1" rot="2160045">
                <a:off x="751259" y="2047105"/>
                <a:ext cx="2088480" cy="208848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8" name="Google Shape;2238;p100"/>
              <p:cNvSpPr txBox="1"/>
              <p:nvPr/>
            </p:nvSpPr>
            <p:spPr>
              <a:xfrm rot="4320624">
                <a:off x="2406380" y="2939267"/>
                <a:ext cx="280724" cy="3208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39" name="Google Shape;2239;p100"/>
              <p:cNvSpPr/>
              <p:nvPr/>
            </p:nvSpPr>
            <p:spPr>
              <a:xfrm flipH="1" rot="4319668">
                <a:off x="750980" y="2047061"/>
                <a:ext cx="2088585" cy="2088585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0" name="Google Shape;2240;p100"/>
              <p:cNvSpPr/>
              <p:nvPr/>
            </p:nvSpPr>
            <p:spPr>
              <a:xfrm flipH="1" rot="6480332">
                <a:off x="751237" y="2046864"/>
                <a:ext cx="2088585" cy="2088585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1" name="Google Shape;2241;p100"/>
              <p:cNvSpPr txBox="1"/>
              <p:nvPr/>
            </p:nvSpPr>
            <p:spPr>
              <a:xfrm rot="8639978">
                <a:off x="1879429" y="3648233"/>
                <a:ext cx="280712" cy="320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42" name="Google Shape;2242;p100"/>
              <p:cNvSpPr/>
              <p:nvPr/>
            </p:nvSpPr>
            <p:spPr>
              <a:xfrm flipH="1" rot="8640245">
                <a:off x="751218" y="2046878"/>
                <a:ext cx="2088723" cy="2088723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3" name="Google Shape;2243;p100"/>
              <p:cNvSpPr/>
              <p:nvPr/>
            </p:nvSpPr>
            <p:spPr>
              <a:xfrm flipH="1" rot="10800000">
                <a:off x="751193" y="2047072"/>
                <a:ext cx="2088600" cy="20886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4" name="Google Shape;2244;p100"/>
              <p:cNvSpPr txBox="1"/>
              <p:nvPr/>
            </p:nvSpPr>
            <p:spPr>
              <a:xfrm rot="-8639978">
                <a:off x="1042375" y="3365758"/>
                <a:ext cx="280712" cy="320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45" name="Google Shape;2245;p100"/>
              <p:cNvSpPr/>
              <p:nvPr/>
            </p:nvSpPr>
            <p:spPr>
              <a:xfrm flipH="1" rot="-8640245">
                <a:off x="751366" y="2046966"/>
                <a:ext cx="2088723" cy="2088723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6" name="Google Shape;2246;p100"/>
              <p:cNvSpPr/>
              <p:nvPr/>
            </p:nvSpPr>
            <p:spPr>
              <a:xfrm flipH="1" rot="-6479393">
                <a:off x="751163" y="2047463"/>
                <a:ext cx="2088400" cy="20884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7" name="Google Shape;2247;p100"/>
              <p:cNvSpPr/>
              <p:nvPr/>
            </p:nvSpPr>
            <p:spPr>
              <a:xfrm>
                <a:off x="751067" y="2047147"/>
                <a:ext cx="2088600" cy="20886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8" name="Google Shape;2248;p100"/>
              <p:cNvSpPr/>
              <p:nvPr/>
            </p:nvSpPr>
            <p:spPr>
              <a:xfrm rot="-2160045">
                <a:off x="751034" y="2047105"/>
                <a:ext cx="2088480" cy="208848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49" name="Google Shape;2249;p100"/>
            <p:cNvSpPr txBox="1"/>
            <p:nvPr/>
          </p:nvSpPr>
          <p:spPr>
            <a:xfrm>
              <a:off x="1860094" y="22391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0" name="Google Shape;2250;p100"/>
            <p:cNvSpPr txBox="1"/>
            <p:nvPr/>
          </p:nvSpPr>
          <p:spPr>
            <a:xfrm>
              <a:off x="2245094" y="25163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1" name="Google Shape;2251;p100"/>
            <p:cNvSpPr txBox="1"/>
            <p:nvPr/>
          </p:nvSpPr>
          <p:spPr>
            <a:xfrm>
              <a:off x="2377844" y="2952688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2" name="Google Shape;2252;p100"/>
            <p:cNvSpPr txBox="1"/>
            <p:nvPr/>
          </p:nvSpPr>
          <p:spPr>
            <a:xfrm flipH="1">
              <a:off x="1863669" y="36747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3" name="Google Shape;2253;p100"/>
            <p:cNvSpPr txBox="1"/>
            <p:nvPr/>
          </p:nvSpPr>
          <p:spPr>
            <a:xfrm flipH="1">
              <a:off x="2248669" y="33975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4" name="Google Shape;2254;p100"/>
            <p:cNvSpPr txBox="1"/>
            <p:nvPr/>
          </p:nvSpPr>
          <p:spPr>
            <a:xfrm flipH="1">
              <a:off x="1408781" y="22391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5" name="Google Shape;2255;p100"/>
            <p:cNvSpPr txBox="1"/>
            <p:nvPr/>
          </p:nvSpPr>
          <p:spPr>
            <a:xfrm flipH="1">
              <a:off x="1023781" y="25163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6" name="Google Shape;2256;p100"/>
            <p:cNvSpPr txBox="1"/>
            <p:nvPr/>
          </p:nvSpPr>
          <p:spPr>
            <a:xfrm flipH="1">
              <a:off x="891031" y="2952688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7" name="Google Shape;2257;p100"/>
            <p:cNvSpPr txBox="1"/>
            <p:nvPr/>
          </p:nvSpPr>
          <p:spPr>
            <a:xfrm>
              <a:off x="1405206" y="36747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8" name="Google Shape;2258;p100"/>
            <p:cNvSpPr txBox="1"/>
            <p:nvPr/>
          </p:nvSpPr>
          <p:spPr>
            <a:xfrm>
              <a:off x="1020206" y="33975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259" name="Google Shape;2259;p100"/>
            <p:cNvGrpSpPr/>
            <p:nvPr/>
          </p:nvGrpSpPr>
          <p:grpSpPr>
            <a:xfrm>
              <a:off x="1759657" y="2536118"/>
              <a:ext cx="71850" cy="579254"/>
              <a:chOff x="779080" y="747789"/>
              <a:chExt cx="59400" cy="478880"/>
            </a:xfrm>
          </p:grpSpPr>
          <p:cxnSp>
            <p:nvCxnSpPr>
              <p:cNvPr id="2260" name="Google Shape;2260;p100"/>
              <p:cNvCxnSpPr/>
              <p:nvPr/>
            </p:nvCxnSpPr>
            <p:spPr>
              <a:xfrm rot="10800000">
                <a:off x="808433" y="747789"/>
                <a:ext cx="0" cy="443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2261" name="Google Shape;2261;p100"/>
              <p:cNvSpPr/>
              <p:nvPr/>
            </p:nvSpPr>
            <p:spPr>
              <a:xfrm>
                <a:off x="779080" y="1172670"/>
                <a:ext cx="59400" cy="540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62" name="Google Shape;2262;p100"/>
          <p:cNvSpPr txBox="1"/>
          <p:nvPr/>
        </p:nvSpPr>
        <p:spPr>
          <a:xfrm>
            <a:off x="324000" y="615550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Cabdi iyo Cali waxay ciyaaraan ciyaar. Kii hela nambarka ugu sarreeya wuxuu guuleystaa, haddii ay helaan isku nambar, waxay isku dhejiyaan (draw).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wareejiyaa wareegga, kaas oo ku dega 5.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 wuxuu ku dhow yahay inuu wareejiyo wareegga.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100"/>
          <p:cNvSpPr txBox="1"/>
          <p:nvPr/>
        </p:nvSpPr>
        <p:spPr>
          <a:xfrm>
            <a:off x="324000" y="1844825"/>
            <a:ext cx="528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Dhammeystir geedkan itimaalka si aad u muujiso dhacdooyinka cidda guuleysan karta.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4" name="Google Shape;2264;p100"/>
          <p:cNvSpPr/>
          <p:nvPr/>
        </p:nvSpPr>
        <p:spPr>
          <a:xfrm>
            <a:off x="7750000" y="2789213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5" name="Google Shape;2265;p100"/>
          <p:cNvSpPr/>
          <p:nvPr/>
        </p:nvSpPr>
        <p:spPr>
          <a:xfrm>
            <a:off x="6629480" y="1838113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6" name="Google Shape;2266;p100"/>
          <p:cNvSpPr/>
          <p:nvPr/>
        </p:nvSpPr>
        <p:spPr>
          <a:xfrm>
            <a:off x="7733492" y="3807688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0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p101"/>
          <p:cNvSpPr txBox="1"/>
          <p:nvPr/>
        </p:nvSpPr>
        <p:spPr>
          <a:xfrm>
            <a:off x="6186300" y="3922566"/>
            <a:ext cx="26337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geedka ixtimaalka oo muujinaya laba dhacdo (event)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2" name="Google Shape;2272;p101"/>
          <p:cNvSpPr/>
          <p:nvPr/>
        </p:nvSpPr>
        <p:spPr>
          <a:xfrm>
            <a:off x="6186300" y="1874041"/>
            <a:ext cx="2633700" cy="19950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73" name="Google Shape;2273;p101"/>
          <p:cNvGrpSpPr/>
          <p:nvPr/>
        </p:nvGrpSpPr>
        <p:grpSpPr>
          <a:xfrm>
            <a:off x="3448200" y="1424466"/>
            <a:ext cx="2388900" cy="2900100"/>
            <a:chOff x="3550425" y="1863875"/>
            <a:chExt cx="2388900" cy="2900100"/>
          </a:xfrm>
        </p:grpSpPr>
        <p:sp>
          <p:nvSpPr>
            <p:cNvPr id="2274" name="Google Shape;2274;p101"/>
            <p:cNvSpPr/>
            <p:nvPr/>
          </p:nvSpPr>
          <p:spPr>
            <a:xfrm>
              <a:off x="3550425" y="1863875"/>
              <a:ext cx="2388900" cy="29001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275" name="Google Shape;2275;p101"/>
            <p:cNvGrpSpPr/>
            <p:nvPr/>
          </p:nvGrpSpPr>
          <p:grpSpPr>
            <a:xfrm>
              <a:off x="3610311" y="1910528"/>
              <a:ext cx="2164185" cy="2806841"/>
              <a:chOff x="3610250" y="2033130"/>
              <a:chExt cx="2069604" cy="2684175"/>
            </a:xfrm>
          </p:grpSpPr>
          <p:grpSp>
            <p:nvGrpSpPr>
              <p:cNvPr id="2276" name="Google Shape;2276;p101"/>
              <p:cNvGrpSpPr/>
              <p:nvPr/>
            </p:nvGrpSpPr>
            <p:grpSpPr>
              <a:xfrm>
                <a:off x="3610250" y="2033130"/>
                <a:ext cx="2069604" cy="2684175"/>
                <a:chOff x="2772051" y="1010848"/>
                <a:chExt cx="2069604" cy="3476460"/>
              </a:xfrm>
            </p:grpSpPr>
            <p:cxnSp>
              <p:nvCxnSpPr>
                <p:cNvPr id="2277" name="Google Shape;2277;p101"/>
                <p:cNvCxnSpPr/>
                <p:nvPr/>
              </p:nvCxnSpPr>
              <p:spPr>
                <a:xfrm>
                  <a:off x="2772125" y="2748979"/>
                  <a:ext cx="1807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2278" name="Google Shape;2278;p101"/>
                <p:cNvSpPr txBox="1"/>
                <p:nvPr/>
              </p:nvSpPr>
              <p:spPr>
                <a:xfrm>
                  <a:off x="4561001" y="2728987"/>
                  <a:ext cx="198300" cy="39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lang="en-GB" sz="1000">
                      <a:latin typeface="Lexend"/>
                      <a:ea typeface="Lexend"/>
                      <a:cs typeface="Lexend"/>
                      <a:sym typeface="Lexend"/>
                    </a:rPr>
                    <a:t>5</a:t>
                  </a:r>
                  <a:endParaRPr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grpSp>
              <p:nvGrpSpPr>
                <p:cNvPr id="2279" name="Google Shape;2279;p101"/>
                <p:cNvGrpSpPr/>
                <p:nvPr/>
              </p:nvGrpSpPr>
              <p:grpSpPr>
                <a:xfrm>
                  <a:off x="2772051" y="1010848"/>
                  <a:ext cx="2069604" cy="3476460"/>
                  <a:chOff x="2772050" y="707367"/>
                  <a:chExt cx="2069604" cy="4083227"/>
                </a:xfrm>
              </p:grpSpPr>
              <p:cxnSp>
                <p:nvCxnSpPr>
                  <p:cNvPr id="2280" name="Google Shape;2280;p101"/>
                  <p:cNvCxnSpPr/>
                  <p:nvPr/>
                </p:nvCxnSpPr>
                <p:spPr>
                  <a:xfrm flipH="1" rot="10800000">
                    <a:off x="2772050" y="1712596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281" name="Google Shape;2281;p101"/>
                  <p:cNvCxnSpPr/>
                  <p:nvPr/>
                </p:nvCxnSpPr>
                <p:spPr>
                  <a:xfrm>
                    <a:off x="2772050" y="2747940"/>
                    <a:ext cx="1792800" cy="10374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282" name="Google Shape;2282;p101"/>
                  <p:cNvCxnSpPr/>
                  <p:nvPr/>
                </p:nvCxnSpPr>
                <p:spPr>
                  <a:xfrm flipH="1" rot="10800000">
                    <a:off x="2772075" y="830282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2283" name="Google Shape;2283;p101"/>
                  <p:cNvCxnSpPr/>
                  <p:nvPr/>
                </p:nvCxnSpPr>
                <p:spPr>
                  <a:xfrm>
                    <a:off x="2772075" y="2747236"/>
                    <a:ext cx="1792800" cy="19203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sp>
                <p:nvSpPr>
                  <p:cNvPr id="2284" name="Google Shape;2284;p101"/>
                  <p:cNvSpPr txBox="1"/>
                  <p:nvPr/>
                </p:nvSpPr>
                <p:spPr>
                  <a:xfrm flipH="1" rot="3673">
                    <a:off x="4560819" y="3714814"/>
                    <a:ext cx="280800" cy="137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000">
                        <a:latin typeface="Lexend"/>
                        <a:ea typeface="Lexend"/>
                        <a:cs typeface="Lexend"/>
                        <a:sym typeface="Lexend"/>
                      </a:rPr>
                      <a:t>9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2285" name="Google Shape;2285;p101"/>
                  <p:cNvSpPr txBox="1"/>
                  <p:nvPr/>
                </p:nvSpPr>
                <p:spPr>
                  <a:xfrm>
                    <a:off x="4560951" y="707367"/>
                    <a:ext cx="1983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000">
                        <a:latin typeface="Lexend"/>
                        <a:ea typeface="Lexend"/>
                        <a:cs typeface="Lexend"/>
                        <a:sym typeface="Lexend"/>
                      </a:rPr>
                      <a:t>2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  <p:sp>
                <p:nvSpPr>
                  <p:cNvPr id="2286" name="Google Shape;2286;p101"/>
                  <p:cNvSpPr txBox="1"/>
                  <p:nvPr/>
                </p:nvSpPr>
                <p:spPr>
                  <a:xfrm flipH="1" rot="3673">
                    <a:off x="4560854" y="4536944"/>
                    <a:ext cx="280800" cy="253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0" lIns="0" spcFirstLastPara="1" rIns="0" wrap="square" tIns="0">
                    <a:no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lang="en-GB" sz="1000">
                        <a:latin typeface="Lexend"/>
                        <a:ea typeface="Lexend"/>
                        <a:cs typeface="Lexend"/>
                        <a:sym typeface="Lexend"/>
                      </a:rPr>
                      <a:t>16</a:t>
                    </a:r>
                    <a:endParaRPr sz="1800">
                      <a:solidFill>
                        <a:srgbClr val="000000"/>
                      </a:solidFill>
                      <a:latin typeface="Lexend"/>
                      <a:ea typeface="Lexend"/>
                      <a:cs typeface="Lexend"/>
                      <a:sym typeface="Lexend"/>
                    </a:endParaRPr>
                  </a:p>
                </p:txBody>
              </p:sp>
            </p:grpSp>
          </p:grpSp>
          <p:sp>
            <p:nvSpPr>
              <p:cNvPr id="2287" name="Google Shape;2287;p101"/>
              <p:cNvSpPr txBox="1"/>
              <p:nvPr/>
            </p:nvSpPr>
            <p:spPr>
              <a:xfrm>
                <a:off x="5399151" y="2616742"/>
                <a:ext cx="198300" cy="16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288" name="Google Shape;2288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muujiya dhacdooyinka (events) iyo natiijooyinka (outcomes)</a:t>
            </a:r>
            <a:endParaRPr/>
          </a:p>
        </p:txBody>
      </p:sp>
      <p:sp>
        <p:nvSpPr>
          <p:cNvPr id="2289" name="Google Shape;2289;p101"/>
          <p:cNvSpPr/>
          <p:nvPr/>
        </p:nvSpPr>
        <p:spPr>
          <a:xfrm flipH="1">
            <a:off x="990798" y="2925369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290" name="Google Shape;2290;p101"/>
          <p:cNvSpPr/>
          <p:nvPr/>
        </p:nvSpPr>
        <p:spPr>
          <a:xfrm flipH="1" rot="4320031">
            <a:off x="990214" y="2925139"/>
            <a:ext cx="1572773" cy="1572773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291" name="Google Shape;2291;p101"/>
          <p:cNvSpPr/>
          <p:nvPr/>
        </p:nvSpPr>
        <p:spPr>
          <a:xfrm flipH="1" rot="8639756">
            <a:off x="991350" y="2925373"/>
            <a:ext cx="1572360" cy="157236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292" name="Google Shape;2292;p101"/>
          <p:cNvSpPr/>
          <p:nvPr/>
        </p:nvSpPr>
        <p:spPr>
          <a:xfrm flipH="1" rot="-8639611">
            <a:off x="991690" y="2924934"/>
            <a:ext cx="1572779" cy="1572779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293" name="Google Shape;2293;p101"/>
          <p:cNvSpPr/>
          <p:nvPr/>
        </p:nvSpPr>
        <p:spPr>
          <a:xfrm>
            <a:off x="989933" y="2925369"/>
            <a:ext cx="1572600" cy="1572600"/>
          </a:xfrm>
          <a:prstGeom prst="pie">
            <a:avLst>
              <a:gd fmla="val 11872534" name="adj1"/>
              <a:gd fmla="val 16200000" name="adj2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294" name="Google Shape;2294;p101"/>
          <p:cNvSpPr txBox="1"/>
          <p:nvPr/>
        </p:nvSpPr>
        <p:spPr>
          <a:xfrm flipH="1">
            <a:off x="2049606" y="3688166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5" name="Google Shape;2295;p101"/>
          <p:cNvSpPr txBox="1"/>
          <p:nvPr/>
        </p:nvSpPr>
        <p:spPr>
          <a:xfrm flipH="1">
            <a:off x="1582034" y="4067342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6" name="Google Shape;2296;p101"/>
          <p:cNvSpPr txBox="1"/>
          <p:nvPr/>
        </p:nvSpPr>
        <p:spPr>
          <a:xfrm flipH="1">
            <a:off x="1111798" y="3688166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7" name="Google Shape;2297;p101"/>
          <p:cNvSpPr txBox="1"/>
          <p:nvPr/>
        </p:nvSpPr>
        <p:spPr>
          <a:xfrm flipH="1">
            <a:off x="1280899" y="3179739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16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8" name="Google Shape;2298;p101"/>
          <p:cNvSpPr txBox="1"/>
          <p:nvPr/>
        </p:nvSpPr>
        <p:spPr>
          <a:xfrm flipH="1">
            <a:off x="1880527" y="3179739"/>
            <a:ext cx="392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9" name="Google Shape;2299;p101"/>
          <p:cNvSpPr txBox="1"/>
          <p:nvPr/>
        </p:nvSpPr>
        <p:spPr>
          <a:xfrm>
            <a:off x="1105480" y="4498989"/>
            <a:ext cx="134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A (spinner A)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00" name="Google Shape;2300;p101"/>
          <p:cNvCxnSpPr/>
          <p:nvPr/>
        </p:nvCxnSpPr>
        <p:spPr>
          <a:xfrm flipH="1" rot="10800000">
            <a:off x="6232236" y="2159186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1" name="Google Shape;2301;p101"/>
          <p:cNvCxnSpPr/>
          <p:nvPr/>
        </p:nvCxnSpPr>
        <p:spPr>
          <a:xfrm>
            <a:off x="6232236" y="2870872"/>
            <a:ext cx="1874700" cy="71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02" name="Google Shape;2302;p101"/>
          <p:cNvSpPr txBox="1"/>
          <p:nvPr/>
        </p:nvSpPr>
        <p:spPr>
          <a:xfrm flipH="1" rot="1575">
            <a:off x="8102740" y="3535443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aan ahayn tiro asli (not prime)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3" name="Google Shape;2303;p101"/>
          <p:cNvSpPr txBox="1"/>
          <p:nvPr/>
        </p:nvSpPr>
        <p:spPr>
          <a:xfrm flipH="1" rot="1575">
            <a:off x="8102740" y="2117260"/>
            <a:ext cx="654900" cy="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asli (prime)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4" name="Google Shape;2304;p101"/>
          <p:cNvSpPr txBox="1"/>
          <p:nvPr/>
        </p:nvSpPr>
        <p:spPr>
          <a:xfrm>
            <a:off x="3448200" y="4358674"/>
            <a:ext cx="23889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geedka ixtimaalka ee natiijooyinka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5" name="Google Shape;2305;p101"/>
          <p:cNvSpPr/>
          <p:nvPr/>
        </p:nvSpPr>
        <p:spPr>
          <a:xfrm>
            <a:off x="6967623" y="1939021"/>
            <a:ext cx="549600" cy="43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6" name="Google Shape;2306;p101"/>
          <p:cNvSpPr/>
          <p:nvPr/>
        </p:nvSpPr>
        <p:spPr>
          <a:xfrm>
            <a:off x="7393948" y="2867624"/>
            <a:ext cx="549600" cy="43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7" name="Google Shape;2307;p101"/>
          <p:cNvSpPr txBox="1"/>
          <p:nvPr/>
        </p:nvSpPr>
        <p:spPr>
          <a:xfrm>
            <a:off x="324000" y="1432705"/>
            <a:ext cx="2907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Dhammeystir geedka ixtimaalka oo muujinaya laba dhacdo: ku degid tiro asli, ama ku degid tiro aan ahayn tiro asli.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08" name="Google Shape;2308;p101"/>
          <p:cNvGrpSpPr/>
          <p:nvPr/>
        </p:nvGrpSpPr>
        <p:grpSpPr>
          <a:xfrm>
            <a:off x="1740982" y="3163878"/>
            <a:ext cx="71850" cy="579254"/>
            <a:chOff x="779080" y="747789"/>
            <a:chExt cx="59400" cy="478880"/>
          </a:xfrm>
        </p:grpSpPr>
        <p:cxnSp>
          <p:nvCxnSpPr>
            <p:cNvPr id="2309" name="Google Shape;2309;p101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310" name="Google Shape;2310;p101"/>
            <p:cNvSpPr/>
            <p:nvPr/>
          </p:nvSpPr>
          <p:spPr>
            <a:xfrm>
              <a:off x="779080" y="1172670"/>
              <a:ext cx="59400" cy="54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11" name="Google Shape;2311;p101"/>
          <p:cNvSpPr txBox="1"/>
          <p:nvPr/>
        </p:nvSpPr>
        <p:spPr>
          <a:xfrm>
            <a:off x="324000" y="615545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Isra wuxuu wareejin doonaa wareegiyaha A hal mar oo wuxuu raadin doonaa dhacdada ah in wareegiyuhu ku dego tiro asli. Isra wuxuu dhisayaa geed ixtimaal oo natiijooyin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312" name="Google Shape;2312;p10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450" y="151289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313" name="Google Shape;2313;p10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50" y="1924970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314" name="Google Shape;2314;p10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911" y="249721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315" name="Google Shape;2315;p10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8511" y="305243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2316" name="Google Shape;2316;p101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4371" y="3814431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5}&quot;&gt;&lt;mfrac&gt;&lt;mn&gt;3&lt;/mn&gt;&lt;mn&gt;5&lt;/mn&gt;&lt;/mfrac&gt;&lt;/math&gt;" id="2317" name="Google Shape;2317;p101" title="three fif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9775" y="1987588"/>
            <a:ext cx="105300" cy="338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5}&quot;&gt;&lt;mfrac&gt;&lt;mn&gt;2&lt;/mn&gt;&lt;mn&gt;5&lt;/mn&gt;&lt;/mfrac&gt;&lt;/math&gt;" id="2318" name="Google Shape;2318;p101" title="two fif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12000" y="2916191"/>
            <a:ext cx="105300" cy="338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p102"/>
          <p:cNvSpPr txBox="1"/>
          <p:nvPr/>
        </p:nvSpPr>
        <p:spPr>
          <a:xfrm>
            <a:off x="324000" y="615550"/>
            <a:ext cx="32379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Caasha waxay abuurtay geed ixtimaal oo natiijooyin ah tijaabo ah wareejinta wareegiyaha 12 qaybood leh.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Kee ka mid ah natiijooyinkan waa tiro laba jibaaran (square numbers)?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Kee ka mid ah natiijooyinkan waa tiro siman (even numbers)?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4" name="Google Shape;2324;p102"/>
          <p:cNvSpPr/>
          <p:nvPr/>
        </p:nvSpPr>
        <p:spPr>
          <a:xfrm>
            <a:off x="7830825" y="1973100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5" name="Google Shape;2325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muujiya dhacdooyinka iyo natiijooyinka</a:t>
            </a:r>
            <a:endParaRPr/>
          </a:p>
        </p:txBody>
      </p:sp>
      <p:sp>
        <p:nvSpPr>
          <p:cNvPr id="2326" name="Google Shape;2326;p102"/>
          <p:cNvSpPr/>
          <p:nvPr/>
        </p:nvSpPr>
        <p:spPr>
          <a:xfrm>
            <a:off x="6186299" y="733800"/>
            <a:ext cx="2633700" cy="1761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27" name="Google Shape;2327;p102"/>
          <p:cNvCxnSpPr/>
          <p:nvPr/>
        </p:nvCxnSpPr>
        <p:spPr>
          <a:xfrm flipH="1" rot="10800000">
            <a:off x="6418725" y="976164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8" name="Google Shape;2328;p102"/>
          <p:cNvCxnSpPr/>
          <p:nvPr/>
        </p:nvCxnSpPr>
        <p:spPr>
          <a:xfrm>
            <a:off x="6418725" y="1581561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29" name="Google Shape;2329;p102"/>
          <p:cNvSpPr txBox="1"/>
          <p:nvPr/>
        </p:nvSpPr>
        <p:spPr>
          <a:xfrm flipH="1" rot="1177">
            <a:off x="7819925" y="940675"/>
            <a:ext cx="876300" cy="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jibaaran (square)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0" name="Google Shape;2330;p102"/>
          <p:cNvSpPr/>
          <p:nvPr/>
        </p:nvSpPr>
        <p:spPr>
          <a:xfrm>
            <a:off x="6843848" y="789062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02"/>
          <p:cNvSpPr/>
          <p:nvPr/>
        </p:nvSpPr>
        <p:spPr>
          <a:xfrm>
            <a:off x="7270173" y="1578799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2" name="Google Shape;2332;p102"/>
          <p:cNvSpPr/>
          <p:nvPr/>
        </p:nvSpPr>
        <p:spPr>
          <a:xfrm>
            <a:off x="7830825" y="3864109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33" name="Google Shape;2333;p102"/>
          <p:cNvCxnSpPr/>
          <p:nvPr/>
        </p:nvCxnSpPr>
        <p:spPr>
          <a:xfrm flipH="1" rot="10800000">
            <a:off x="6418725" y="2867173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4" name="Google Shape;2334;p102"/>
          <p:cNvCxnSpPr/>
          <p:nvPr/>
        </p:nvCxnSpPr>
        <p:spPr>
          <a:xfrm>
            <a:off x="6418725" y="3472571"/>
            <a:ext cx="1412100" cy="606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5" name="Google Shape;2335;p102"/>
          <p:cNvSpPr/>
          <p:nvPr/>
        </p:nvSpPr>
        <p:spPr>
          <a:xfrm>
            <a:off x="6843848" y="2680071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6" name="Google Shape;2336;p102"/>
          <p:cNvSpPr/>
          <p:nvPr/>
        </p:nvSpPr>
        <p:spPr>
          <a:xfrm>
            <a:off x="7270173" y="3469809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7" name="Google Shape;2337;p102"/>
          <p:cNvSpPr/>
          <p:nvPr/>
        </p:nvSpPr>
        <p:spPr>
          <a:xfrm>
            <a:off x="7830825" y="2645622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8" name="Google Shape;2338;p102"/>
          <p:cNvSpPr/>
          <p:nvPr/>
        </p:nvSpPr>
        <p:spPr>
          <a:xfrm>
            <a:off x="6186299" y="2576675"/>
            <a:ext cx="2633700" cy="1761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9" name="Google Shape;2339;p102"/>
          <p:cNvSpPr txBox="1"/>
          <p:nvPr/>
        </p:nvSpPr>
        <p:spPr>
          <a:xfrm>
            <a:off x="6215691" y="733800"/>
            <a:ext cx="38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0" name="Google Shape;2340;p102"/>
          <p:cNvSpPr txBox="1"/>
          <p:nvPr/>
        </p:nvSpPr>
        <p:spPr>
          <a:xfrm>
            <a:off x="6215691" y="2575438"/>
            <a:ext cx="38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1" name="Google Shape;2341;p102"/>
          <p:cNvSpPr/>
          <p:nvPr/>
        </p:nvSpPr>
        <p:spPr>
          <a:xfrm>
            <a:off x="3717700" y="671733"/>
            <a:ext cx="2244000" cy="40833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42" name="Google Shape;2342;p102"/>
          <p:cNvGrpSpPr/>
          <p:nvPr/>
        </p:nvGrpSpPr>
        <p:grpSpPr>
          <a:xfrm>
            <a:off x="3762650" y="795340"/>
            <a:ext cx="1792875" cy="3837254"/>
            <a:chOff x="2772050" y="830282"/>
            <a:chExt cx="1792875" cy="3837254"/>
          </a:xfrm>
        </p:grpSpPr>
        <p:cxnSp>
          <p:nvCxnSpPr>
            <p:cNvPr id="2343" name="Google Shape;2343;p102"/>
            <p:cNvCxnSpPr/>
            <p:nvPr/>
          </p:nvCxnSpPr>
          <p:spPr>
            <a:xfrm flipH="1" rot="10800000">
              <a:off x="2772125" y="2446918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44" name="Google Shape;2344;p102"/>
            <p:cNvCxnSpPr/>
            <p:nvPr/>
          </p:nvCxnSpPr>
          <p:spPr>
            <a:xfrm>
              <a:off x="2772125" y="2748717"/>
              <a:ext cx="1792800" cy="302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45" name="Google Shape;2345;p102"/>
            <p:cNvCxnSpPr/>
            <p:nvPr/>
          </p:nvCxnSpPr>
          <p:spPr>
            <a:xfrm flipH="1" rot="10800000">
              <a:off x="2772050" y="1712596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46" name="Google Shape;2346;p102"/>
            <p:cNvCxnSpPr/>
            <p:nvPr/>
          </p:nvCxnSpPr>
          <p:spPr>
            <a:xfrm>
              <a:off x="2772050" y="2747940"/>
              <a:ext cx="1792800" cy="10374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47" name="Google Shape;2347;p102"/>
            <p:cNvCxnSpPr/>
            <p:nvPr/>
          </p:nvCxnSpPr>
          <p:spPr>
            <a:xfrm flipH="1" rot="10800000">
              <a:off x="2772075" y="830282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48" name="Google Shape;2348;p102"/>
            <p:cNvCxnSpPr/>
            <p:nvPr/>
          </p:nvCxnSpPr>
          <p:spPr>
            <a:xfrm>
              <a:off x="2772075" y="2747236"/>
              <a:ext cx="1792800" cy="19203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49" name="Google Shape;2349;p102"/>
          <p:cNvGrpSpPr/>
          <p:nvPr/>
        </p:nvGrpSpPr>
        <p:grpSpPr>
          <a:xfrm>
            <a:off x="5551454" y="672425"/>
            <a:ext cx="402688" cy="4083536"/>
            <a:chOff x="4560854" y="707367"/>
            <a:chExt cx="402688" cy="4083536"/>
          </a:xfrm>
        </p:grpSpPr>
        <p:sp>
          <p:nvSpPr>
            <p:cNvPr id="2350" name="Google Shape;2350;p102"/>
            <p:cNvSpPr txBox="1"/>
            <p:nvPr/>
          </p:nvSpPr>
          <p:spPr>
            <a:xfrm>
              <a:off x="4561001" y="2427637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51" name="Google Shape;2351;p102"/>
            <p:cNvSpPr txBox="1"/>
            <p:nvPr/>
          </p:nvSpPr>
          <p:spPr>
            <a:xfrm flipH="1">
              <a:off x="4560914" y="3030510"/>
              <a:ext cx="198300" cy="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9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52" name="Google Shape;2352;p102"/>
            <p:cNvSpPr txBox="1"/>
            <p:nvPr/>
          </p:nvSpPr>
          <p:spPr>
            <a:xfrm>
              <a:off x="4560926" y="1646112"/>
              <a:ext cx="1983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53" name="Google Shape;2353;p102"/>
            <p:cNvSpPr txBox="1"/>
            <p:nvPr/>
          </p:nvSpPr>
          <p:spPr>
            <a:xfrm flipH="1" rot="3745">
              <a:off x="4560854" y="3714909"/>
              <a:ext cx="275400" cy="13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36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54" name="Google Shape;2354;p102"/>
            <p:cNvSpPr txBox="1"/>
            <p:nvPr/>
          </p:nvSpPr>
          <p:spPr>
            <a:xfrm>
              <a:off x="4560951" y="707367"/>
              <a:ext cx="1983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55" name="Google Shape;2355;p102"/>
            <p:cNvSpPr txBox="1"/>
            <p:nvPr/>
          </p:nvSpPr>
          <p:spPr>
            <a:xfrm flipH="1" rot="5376">
              <a:off x="4579842" y="4537103"/>
              <a:ext cx="383700" cy="25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121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56" name="Google Shape;2356;p102"/>
          <p:cNvSpPr txBox="1"/>
          <p:nvPr/>
        </p:nvSpPr>
        <p:spPr>
          <a:xfrm flipH="1" rot="1177">
            <a:off x="7819925" y="2140553"/>
            <a:ext cx="876300" cy="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aan laba jibaaranayn (not square)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7" name="Google Shape;2357;p102"/>
          <p:cNvSpPr txBox="1"/>
          <p:nvPr/>
        </p:nvSpPr>
        <p:spPr>
          <a:xfrm flipH="1" rot="1177">
            <a:off x="7819925" y="2821336"/>
            <a:ext cx="876300" cy="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siman (even)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8" name="Google Shape;2358;p102"/>
          <p:cNvSpPr txBox="1"/>
          <p:nvPr/>
        </p:nvSpPr>
        <p:spPr>
          <a:xfrm flipH="1" rot="1177">
            <a:off x="7819925" y="4056002"/>
            <a:ext cx="876300" cy="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dhaban (odd)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9" name="Google Shape;2359;p102"/>
          <p:cNvSpPr txBox="1"/>
          <p:nvPr/>
        </p:nvSpPr>
        <p:spPr>
          <a:xfrm flipH="1" rot="946">
            <a:off x="6217600" y="4390188"/>
            <a:ext cx="21810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Dhaban (odd) sidoo kale wuxuu noqon karaa mid aan simanayn (not even).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60" name="Google Shape;2360;p102"/>
          <p:cNvSpPr txBox="1"/>
          <p:nvPr/>
        </p:nvSpPr>
        <p:spPr>
          <a:xfrm flipH="1" rot="946">
            <a:off x="718450" y="2910888"/>
            <a:ext cx="21810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1, 9, 36, 121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61" name="Google Shape;2361;p102"/>
          <p:cNvSpPr txBox="1"/>
          <p:nvPr/>
        </p:nvSpPr>
        <p:spPr>
          <a:xfrm flipH="1" rot="946">
            <a:off x="718450" y="4007838"/>
            <a:ext cx="21810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8, 36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12}&quot;&gt;&lt;mfrac&gt;&lt;mn&gt;4&lt;/mn&gt;&lt;mn&gt;12&lt;/mn&gt;&lt;/mfrac&gt;&lt;/math&gt;" id="2362" name="Google Shape;2362;p102" title="4 over 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7751" y="1406503"/>
            <a:ext cx="185293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363" name="Google Shape;2363;p102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9994" y="3070753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2}&quot;&gt;&lt;mfrac&gt;&lt;mn&gt;3&lt;/mn&gt;&lt;mn&gt;12&lt;/mn&gt;&lt;/mfrac&gt;&lt;/math&gt;" id="2364" name="Google Shape;2364;p102" title="3 over 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9994" y="2111916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2}&quot;&gt;&lt;mfrac&gt;&lt;mn&gt;2&lt;/mn&gt;&lt;mn&gt;12&lt;/mn&gt;&lt;/mfrac&gt;&lt;/math&gt;" id="2365" name="Google Shape;2365;p102" title="2 over 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6316" y="3868127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366" name="Google Shape;2366;p102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6219" y="2614241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12}&quot;&gt;&lt;mfrac&gt;&lt;mn&gt;1&lt;/mn&gt;&lt;mn&gt;12&lt;/mn&gt;&lt;/mfrac&gt;&lt;/math&gt;" id="2367" name="Google Shape;2367;p102" title="1 over 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0219" y="1020916"/>
            <a:ext cx="187764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2}&quot;&gt;&lt;mfrac&gt;&lt;mn&gt;5&lt;/mn&gt;&lt;mn&gt;12&lt;/mn&gt;&lt;/mfrac&gt;&lt;/math&gt;" id="2368" name="Google Shape;2368;p102" title="5 over 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30891" y="795755"/>
            <a:ext cx="187750" cy="3420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12}&quot;&gt;&lt;mfrac&gt;&lt;mn&gt;7&lt;/mn&gt;&lt;mn&gt;12&lt;/mn&gt;&lt;/mfrac&gt;&lt;/math&gt;" id="2369" name="Google Shape;2369;p102" title="7 over 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1091" y="1593675"/>
            <a:ext cx="187750" cy="3404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12}&quot;&gt;&lt;mfrac&gt;&lt;mn&gt;4&lt;/mn&gt;&lt;mn&gt;12&lt;/mn&gt;&lt;/mfrac&gt;&lt;/math&gt;" id="2370" name="Google Shape;2370;p102" title="4 over 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6001" y="2695941"/>
            <a:ext cx="185293" cy="33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12}&quot;&gt;&lt;mfrac&gt;&lt;mn&gt;8&lt;/mn&gt;&lt;mn&gt;12&lt;/mn&gt;&lt;/mfrac&gt;&lt;/math&gt;" id="2371" name="Google Shape;2371;p102" title="8 over 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51100" y="3485679"/>
            <a:ext cx="187750" cy="338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5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p103"/>
          <p:cNvSpPr/>
          <p:nvPr/>
        </p:nvSpPr>
        <p:spPr>
          <a:xfrm>
            <a:off x="5711690" y="1626600"/>
            <a:ext cx="3108300" cy="26472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7" name="Google Shape;2377;p103"/>
          <p:cNvSpPr/>
          <p:nvPr/>
        </p:nvSpPr>
        <p:spPr>
          <a:xfrm>
            <a:off x="7103346" y="3356393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8" name="Google Shape;2378;p103"/>
          <p:cNvSpPr/>
          <p:nvPr/>
        </p:nvSpPr>
        <p:spPr>
          <a:xfrm>
            <a:off x="7023023" y="2591287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9" name="Google Shape;2379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geedaha muujiya dhacdooyinka iyo natiijooyinka</a:t>
            </a:r>
            <a:endParaRPr/>
          </a:p>
        </p:txBody>
      </p:sp>
      <p:cxnSp>
        <p:nvCxnSpPr>
          <p:cNvPr id="2380" name="Google Shape;2380;p103"/>
          <p:cNvCxnSpPr/>
          <p:nvPr/>
        </p:nvCxnSpPr>
        <p:spPr>
          <a:xfrm>
            <a:off x="5791076" y="2998408"/>
            <a:ext cx="1956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1" name="Google Shape;2381;p103"/>
          <p:cNvCxnSpPr/>
          <p:nvPr/>
        </p:nvCxnSpPr>
        <p:spPr>
          <a:xfrm flipH="1" rot="10800000">
            <a:off x="5791023" y="1908283"/>
            <a:ext cx="1940400" cy="109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2" name="Google Shape;2382;p103"/>
          <p:cNvCxnSpPr/>
          <p:nvPr/>
        </p:nvCxnSpPr>
        <p:spPr>
          <a:xfrm>
            <a:off x="5791023" y="2997483"/>
            <a:ext cx="1940400" cy="1091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83" name="Google Shape;2383;p103"/>
          <p:cNvSpPr txBox="1"/>
          <p:nvPr/>
        </p:nvSpPr>
        <p:spPr>
          <a:xfrm flipH="1" rot="1413">
            <a:off x="7727182" y="1838505"/>
            <a:ext cx="7299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guulaysta (wins)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84" name="Google Shape;2384;p103"/>
          <p:cNvGrpSpPr/>
          <p:nvPr/>
        </p:nvGrpSpPr>
        <p:grpSpPr>
          <a:xfrm>
            <a:off x="1426808" y="2237934"/>
            <a:ext cx="2917803" cy="2917588"/>
            <a:chOff x="336674" y="1632490"/>
            <a:chExt cx="2917803" cy="2917588"/>
          </a:xfrm>
        </p:grpSpPr>
        <p:grpSp>
          <p:nvGrpSpPr>
            <p:cNvPr id="2385" name="Google Shape;2385;p103"/>
            <p:cNvGrpSpPr/>
            <p:nvPr/>
          </p:nvGrpSpPr>
          <p:grpSpPr>
            <a:xfrm>
              <a:off x="336674" y="1632490"/>
              <a:ext cx="2917803" cy="2917588"/>
              <a:chOff x="336674" y="1632490"/>
              <a:chExt cx="2917803" cy="2917588"/>
            </a:xfrm>
          </p:grpSpPr>
          <p:sp>
            <p:nvSpPr>
              <p:cNvPr id="2386" name="Google Shape;2386;p103"/>
              <p:cNvSpPr txBox="1"/>
              <p:nvPr/>
            </p:nvSpPr>
            <p:spPr>
              <a:xfrm>
                <a:off x="1895222" y="221897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87" name="Google Shape;2387;p103"/>
              <p:cNvSpPr/>
              <p:nvPr/>
            </p:nvSpPr>
            <p:spPr>
              <a:xfrm flipH="1">
                <a:off x="751107" y="2047147"/>
                <a:ext cx="2088600" cy="20886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103"/>
              <p:cNvSpPr/>
              <p:nvPr/>
            </p:nvSpPr>
            <p:spPr>
              <a:xfrm flipH="1" rot="2160045">
                <a:off x="751259" y="2047105"/>
                <a:ext cx="2088480" cy="208848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9" name="Google Shape;2389;p103"/>
              <p:cNvSpPr txBox="1"/>
              <p:nvPr/>
            </p:nvSpPr>
            <p:spPr>
              <a:xfrm rot="4320624">
                <a:off x="2406380" y="2939267"/>
                <a:ext cx="280724" cy="3208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90" name="Google Shape;2390;p103"/>
              <p:cNvSpPr/>
              <p:nvPr/>
            </p:nvSpPr>
            <p:spPr>
              <a:xfrm flipH="1" rot="4319668">
                <a:off x="750980" y="2047061"/>
                <a:ext cx="2088585" cy="2088585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103"/>
              <p:cNvSpPr/>
              <p:nvPr/>
            </p:nvSpPr>
            <p:spPr>
              <a:xfrm flipH="1" rot="6480332">
                <a:off x="751237" y="2046864"/>
                <a:ext cx="2088585" cy="2088585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2" name="Google Shape;2392;p103"/>
              <p:cNvSpPr txBox="1"/>
              <p:nvPr/>
            </p:nvSpPr>
            <p:spPr>
              <a:xfrm rot="8639978">
                <a:off x="1879429" y="3648233"/>
                <a:ext cx="280712" cy="3206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93" name="Google Shape;2393;p103"/>
              <p:cNvSpPr/>
              <p:nvPr/>
            </p:nvSpPr>
            <p:spPr>
              <a:xfrm flipH="1" rot="8640245">
                <a:off x="751218" y="2046878"/>
                <a:ext cx="2088723" cy="2088723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103"/>
              <p:cNvSpPr/>
              <p:nvPr/>
            </p:nvSpPr>
            <p:spPr>
              <a:xfrm flipH="1" rot="10800000">
                <a:off x="751193" y="2047072"/>
                <a:ext cx="2088600" cy="20886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5" name="Google Shape;2395;p103"/>
              <p:cNvSpPr txBox="1"/>
              <p:nvPr/>
            </p:nvSpPr>
            <p:spPr>
              <a:xfrm rot="-8639978">
                <a:off x="1042375" y="3365758"/>
                <a:ext cx="280712" cy="320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396" name="Google Shape;2396;p103"/>
              <p:cNvSpPr/>
              <p:nvPr/>
            </p:nvSpPr>
            <p:spPr>
              <a:xfrm flipH="1" rot="-8640245">
                <a:off x="751366" y="2046966"/>
                <a:ext cx="2088723" cy="2088723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103"/>
              <p:cNvSpPr/>
              <p:nvPr/>
            </p:nvSpPr>
            <p:spPr>
              <a:xfrm flipH="1" rot="-6479393">
                <a:off x="751163" y="2047463"/>
                <a:ext cx="2088400" cy="20884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8" name="Google Shape;2398;p103"/>
              <p:cNvSpPr/>
              <p:nvPr/>
            </p:nvSpPr>
            <p:spPr>
              <a:xfrm>
                <a:off x="751067" y="2047147"/>
                <a:ext cx="2088600" cy="208860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9" name="Google Shape;2399;p103"/>
              <p:cNvSpPr/>
              <p:nvPr/>
            </p:nvSpPr>
            <p:spPr>
              <a:xfrm rot="-2160045">
                <a:off x="751034" y="2047105"/>
                <a:ext cx="2088480" cy="2088480"/>
              </a:xfrm>
              <a:prstGeom prst="pie">
                <a:avLst>
                  <a:gd fmla="val 14043076" name="adj1"/>
                  <a:gd fmla="val 16200000" name="adj2"/>
                </a:avLst>
              </a:prstGeom>
              <a:solidFill>
                <a:srgbClr val="FFFFFF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400" name="Google Shape;2400;p103"/>
            <p:cNvSpPr txBox="1"/>
            <p:nvPr/>
          </p:nvSpPr>
          <p:spPr>
            <a:xfrm>
              <a:off x="1860094" y="22391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1" name="Google Shape;2401;p103"/>
            <p:cNvSpPr txBox="1"/>
            <p:nvPr/>
          </p:nvSpPr>
          <p:spPr>
            <a:xfrm>
              <a:off x="2245094" y="25163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2" name="Google Shape;2402;p103"/>
            <p:cNvSpPr txBox="1"/>
            <p:nvPr/>
          </p:nvSpPr>
          <p:spPr>
            <a:xfrm>
              <a:off x="2377844" y="2952688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3" name="Google Shape;2403;p103"/>
            <p:cNvSpPr txBox="1"/>
            <p:nvPr/>
          </p:nvSpPr>
          <p:spPr>
            <a:xfrm flipH="1">
              <a:off x="1863669" y="36747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4" name="Google Shape;2404;p103"/>
            <p:cNvSpPr txBox="1"/>
            <p:nvPr/>
          </p:nvSpPr>
          <p:spPr>
            <a:xfrm flipH="1">
              <a:off x="2248669" y="33975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5" name="Google Shape;2405;p103"/>
            <p:cNvSpPr txBox="1"/>
            <p:nvPr/>
          </p:nvSpPr>
          <p:spPr>
            <a:xfrm flipH="1">
              <a:off x="1408781" y="22391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6" name="Google Shape;2406;p103"/>
            <p:cNvSpPr txBox="1"/>
            <p:nvPr/>
          </p:nvSpPr>
          <p:spPr>
            <a:xfrm flipH="1">
              <a:off x="1023781" y="2516350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7" name="Google Shape;2407;p103"/>
            <p:cNvSpPr txBox="1"/>
            <p:nvPr/>
          </p:nvSpPr>
          <p:spPr>
            <a:xfrm flipH="1">
              <a:off x="891031" y="2952688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8" name="Google Shape;2408;p103"/>
            <p:cNvSpPr txBox="1"/>
            <p:nvPr/>
          </p:nvSpPr>
          <p:spPr>
            <a:xfrm>
              <a:off x="1405206" y="36747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09" name="Google Shape;2409;p103"/>
            <p:cNvSpPr txBox="1"/>
            <p:nvPr/>
          </p:nvSpPr>
          <p:spPr>
            <a:xfrm>
              <a:off x="1020206" y="3397556"/>
              <a:ext cx="327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410" name="Google Shape;2410;p103"/>
            <p:cNvGrpSpPr/>
            <p:nvPr/>
          </p:nvGrpSpPr>
          <p:grpSpPr>
            <a:xfrm>
              <a:off x="1759657" y="2536118"/>
              <a:ext cx="71850" cy="579254"/>
              <a:chOff x="779080" y="747789"/>
              <a:chExt cx="59400" cy="478880"/>
            </a:xfrm>
          </p:grpSpPr>
          <p:cxnSp>
            <p:nvCxnSpPr>
              <p:cNvPr id="2411" name="Google Shape;2411;p103"/>
              <p:cNvCxnSpPr/>
              <p:nvPr/>
            </p:nvCxnSpPr>
            <p:spPr>
              <a:xfrm rot="10800000">
                <a:off x="808433" y="747789"/>
                <a:ext cx="0" cy="443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2412" name="Google Shape;2412;p103"/>
              <p:cNvSpPr/>
              <p:nvPr/>
            </p:nvSpPr>
            <p:spPr>
              <a:xfrm>
                <a:off x="779080" y="1172670"/>
                <a:ext cx="59400" cy="540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13" name="Google Shape;2413;p103"/>
          <p:cNvSpPr txBox="1"/>
          <p:nvPr/>
        </p:nvSpPr>
        <p:spPr>
          <a:xfrm>
            <a:off x="324000" y="615550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3) Cabdi iyo Cali waxay ciyaaraan ciyaar. Qofka hela nambarka ugu sarreeya ayaa guuleysta, haddii ay isku nambar helaanna waa barbar (draw).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 wuxuu wareejiyaa wareegiyaha, kaas oo ku dega 5.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 wuxuu ku dhow yahay inuu wareejiyo wareegga (spinner).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4" name="Google Shape;2414;p103"/>
          <p:cNvSpPr txBox="1"/>
          <p:nvPr/>
        </p:nvSpPr>
        <p:spPr>
          <a:xfrm>
            <a:off x="324000" y="1844825"/>
            <a:ext cx="528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Dhammeysti geedka ixtimaalka (probability tree) si aad u muujiso dhacdooyinka cidda guulaysan karta.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5" name="Google Shape;2415;p103"/>
          <p:cNvSpPr/>
          <p:nvPr/>
        </p:nvSpPr>
        <p:spPr>
          <a:xfrm>
            <a:off x="7750000" y="2789213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6" name="Google Shape;2416;p103"/>
          <p:cNvSpPr/>
          <p:nvPr/>
        </p:nvSpPr>
        <p:spPr>
          <a:xfrm>
            <a:off x="6629480" y="1838113"/>
            <a:ext cx="549600" cy="37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7" name="Google Shape;2417;p103"/>
          <p:cNvSpPr/>
          <p:nvPr/>
        </p:nvSpPr>
        <p:spPr>
          <a:xfrm>
            <a:off x="7733492" y="3807688"/>
            <a:ext cx="865500" cy="41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8" name="Google Shape;2418;p103"/>
          <p:cNvSpPr txBox="1"/>
          <p:nvPr/>
        </p:nvSpPr>
        <p:spPr>
          <a:xfrm flipH="1" rot="1356">
            <a:off x="7802350" y="2757810"/>
            <a:ext cx="7608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jiid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19" name="Google Shape;2419;p103"/>
          <p:cNvSpPr txBox="1"/>
          <p:nvPr/>
        </p:nvSpPr>
        <p:spPr>
          <a:xfrm flipH="1" rot="1192">
            <a:off x="7733500" y="3803738"/>
            <a:ext cx="865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Cali waa guuleystay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10}&quot;&gt;&lt;mfrac&gt;&lt;mn&gt;5&lt;/mn&gt;&lt;mn&gt;10&lt;/mn&gt;&lt;/mfrac&gt;&lt;/math&gt;" id="2420" name="Google Shape;2420;p103" title="five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5735" y="1843442"/>
            <a:ext cx="197085" cy="3595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0}&quot;&gt;&lt;mfrac&gt;&lt;mn&gt;3&lt;/mn&gt;&lt;mn&gt;10&lt;/mn&gt;&lt;/mfrac&gt;&lt;/math&gt;" id="2421" name="Google Shape;2421;p103" title="three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7941" y="2591266"/>
            <a:ext cx="199748" cy="37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0}&quot;&gt;&lt;mfrac&gt;&lt;mn&gt;2&lt;/mn&gt;&lt;mn&gt;10&lt;/mn&gt;&lt;/mfrac&gt;&lt;/math&gt;" id="2422" name="Google Shape;2422;p103" title="two t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8266" y="3357916"/>
            <a:ext cx="199748" cy="37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6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104"/>
          <p:cNvSpPr txBox="1"/>
          <p:nvPr/>
        </p:nvSpPr>
        <p:spPr>
          <a:xfrm>
            <a:off x="324000" y="916821"/>
            <a:ext cx="8496000" cy="3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Natiijo kasta oo shaqsiyeed oo tijaabo hal-mar ah waxaa lagu matali karaa geed ixtimaal (probability tree), halkaas oo laan kastaa ay u taagan tahay natiijo shaqsiyeed.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Geed ixtimaal muujinaya natiijooyinka waxaa loo dhigi karaa mid waxtar badan iyadoo la isku uruurinayo dhammaan natiijooyinka la doonayo hal laan.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Geed ixtimaal wuxuu kaloo muujin karaa ixtimaalka dhacdo (ama dhacdooyin) inay dhacdo, ilaa uu geedku matalo dhammaan natiijooyinka suurtagalka ah ee tijaabada.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8" name="Google Shape;2428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ixtimaalka aragtida (theoretical probabilities) ee jaantusyada geedka ixtimaalka (hal dhacdo)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