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b905527523_0_2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b905527523_0_2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2b7eb50299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2b7eb50299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2b7eb50299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2b7eb50299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2b7eb502992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2b7eb502992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b7eb50299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b7eb50299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2b90552752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2b90552752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b905527523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2b905527523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2b7eb502992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2b7eb502992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2b905527523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2b905527523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b905527523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2b905527523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2b905527523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2b905527523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2b905527523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2b905527523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2b905527523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2b905527523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2b905527523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2b905527523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2b905527523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2b905527523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2b905527523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2b905527523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b905527523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b905527523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g2b905527523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" name="Google Shape;1196;g2b905527523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2b905527523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2b905527523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2b905527523_0_5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2b905527523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2b905527523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2b905527523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2b905527523_0_6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2b905527523_0_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2b905527523_0_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2b905527523_0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b7eb50299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b7eb50299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2b905527523_0_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2b905527523_0_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g2b905527523_0_7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" name="Google Shape;1401;g2b905527523_0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g2b905527523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" name="Google Shape;1438;g2b905527523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g2b905527523_0_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5" name="Google Shape;1475;g2b905527523_0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g2b905527523_0_8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9" name="Google Shape;1519;g2b905527523_0_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2b905527523_0_1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2b905527523_0_1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2b905527523_0_1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5" name="Google Shape;1585;g2b905527523_0_1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g2b905527523_0_1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6" name="Google Shape;1626;g2b905527523_0_1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2b905527523_0_17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3" name="Google Shape;1653;g2b905527523_0_1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2b905527523_0_18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2b905527523_0_1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2b905527523_0_1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" name="Google Shape;1725;g2b905527523_0_1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g2b905527523_0_1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1" name="Google Shape;1761;g2b905527523_0_1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g2b905527523_0_1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2b905527523_0_1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2b905527523_0_20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2b905527523_0_2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g2b905527523_0_1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9" name="Google Shape;1899;g2b905527523_0_1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2b905527523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2b905527523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5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23.png"/><Relationship Id="rId4" Type="http://schemas.openxmlformats.org/officeDocument/2006/relationships/image" Target="../media/image114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Relationship Id="rId7" Type="http://schemas.openxmlformats.org/officeDocument/2006/relationships/image" Target="../media/image24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114.png"/><Relationship Id="rId4" Type="http://schemas.openxmlformats.org/officeDocument/2006/relationships/image" Target="../media/image28.png"/><Relationship Id="rId5" Type="http://schemas.openxmlformats.org/officeDocument/2006/relationships/image" Target="../media/image23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114.png"/><Relationship Id="rId4" Type="http://schemas.openxmlformats.org/officeDocument/2006/relationships/image" Target="../media/image39.png"/><Relationship Id="rId5" Type="http://schemas.openxmlformats.org/officeDocument/2006/relationships/image" Target="../media/image28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29.png"/><Relationship Id="rId10" Type="http://schemas.openxmlformats.org/officeDocument/2006/relationships/image" Target="../media/image36.png"/><Relationship Id="rId11" Type="http://schemas.openxmlformats.org/officeDocument/2006/relationships/image" Target="../media/image24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2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32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2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5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5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8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8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8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8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6" name="Google Shape;746;p62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22.png"/><Relationship Id="rId7" Type="http://schemas.openxmlformats.org/officeDocument/2006/relationships/image" Target="../media/image31.png"/><Relationship Id="rId8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3.png"/><Relationship Id="rId4" Type="http://schemas.openxmlformats.org/officeDocument/2006/relationships/image" Target="../media/image6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5.png"/><Relationship Id="rId4" Type="http://schemas.openxmlformats.org/officeDocument/2006/relationships/image" Target="../media/image7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2.png"/><Relationship Id="rId4" Type="http://schemas.openxmlformats.org/officeDocument/2006/relationships/image" Target="../media/image6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Relationship Id="rId4" Type="http://schemas.openxmlformats.org/officeDocument/2006/relationships/image" Target="../media/image7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9.png"/><Relationship Id="rId4" Type="http://schemas.openxmlformats.org/officeDocument/2006/relationships/image" Target="../media/image52.png"/><Relationship Id="rId5" Type="http://schemas.openxmlformats.org/officeDocument/2006/relationships/image" Target="../media/image6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Relationship Id="rId4" Type="http://schemas.openxmlformats.org/officeDocument/2006/relationships/image" Target="../media/image58.png"/><Relationship Id="rId5" Type="http://schemas.openxmlformats.org/officeDocument/2006/relationships/image" Target="../media/image79.png"/><Relationship Id="rId6" Type="http://schemas.openxmlformats.org/officeDocument/2006/relationships/image" Target="../media/image74.png"/><Relationship Id="rId7" Type="http://schemas.openxmlformats.org/officeDocument/2006/relationships/image" Target="../media/image80.png"/><Relationship Id="rId8" Type="http://schemas.openxmlformats.org/officeDocument/2006/relationships/image" Target="../media/image75.png"/><Relationship Id="rId9" Type="http://schemas.openxmlformats.org/officeDocument/2006/relationships/image" Target="../media/image7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png"/><Relationship Id="rId4" Type="http://schemas.openxmlformats.org/officeDocument/2006/relationships/image" Target="../media/image63.png"/><Relationship Id="rId5" Type="http://schemas.openxmlformats.org/officeDocument/2006/relationships/image" Target="../media/image81.png"/><Relationship Id="rId6" Type="http://schemas.openxmlformats.org/officeDocument/2006/relationships/image" Target="../media/image5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4.png"/><Relationship Id="rId4" Type="http://schemas.openxmlformats.org/officeDocument/2006/relationships/image" Target="../media/image7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4.png"/><Relationship Id="rId4" Type="http://schemas.openxmlformats.org/officeDocument/2006/relationships/image" Target="../media/image78.png"/><Relationship Id="rId5" Type="http://schemas.openxmlformats.org/officeDocument/2006/relationships/image" Target="../media/image82.png"/><Relationship Id="rId6" Type="http://schemas.openxmlformats.org/officeDocument/2006/relationships/image" Target="../media/image22.png"/><Relationship Id="rId7" Type="http://schemas.openxmlformats.org/officeDocument/2006/relationships/image" Target="../media/image35.png"/><Relationship Id="rId8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4.png"/><Relationship Id="rId4" Type="http://schemas.openxmlformats.org/officeDocument/2006/relationships/image" Target="../media/image78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22.png"/><Relationship Id="rId8" Type="http://schemas.openxmlformats.org/officeDocument/2006/relationships/image" Target="../media/image35.png"/><Relationship Id="rId9" Type="http://schemas.openxmlformats.org/officeDocument/2006/relationships/image" Target="../media/image38.png"/><Relationship Id="rId10" Type="http://schemas.openxmlformats.org/officeDocument/2006/relationships/image" Target="../media/image4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8.png"/><Relationship Id="rId4" Type="http://schemas.openxmlformats.org/officeDocument/2006/relationships/image" Target="../media/image54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7.png"/><Relationship Id="rId8" Type="http://schemas.openxmlformats.org/officeDocument/2006/relationships/image" Target="../media/image89.png"/><Relationship Id="rId9" Type="http://schemas.openxmlformats.org/officeDocument/2006/relationships/image" Target="../media/image22.png"/><Relationship Id="rId10" Type="http://schemas.openxmlformats.org/officeDocument/2006/relationships/image" Target="../media/image38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4.png"/><Relationship Id="rId4" Type="http://schemas.openxmlformats.org/officeDocument/2006/relationships/image" Target="../media/image88.png"/><Relationship Id="rId5" Type="http://schemas.openxmlformats.org/officeDocument/2006/relationships/image" Target="../media/image67.png"/><Relationship Id="rId6" Type="http://schemas.openxmlformats.org/officeDocument/2006/relationships/image" Target="../media/image9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0.png"/><Relationship Id="rId4" Type="http://schemas.openxmlformats.org/officeDocument/2006/relationships/image" Target="../media/image96.png"/><Relationship Id="rId5" Type="http://schemas.openxmlformats.org/officeDocument/2006/relationships/image" Target="../media/image98.png"/><Relationship Id="rId6" Type="http://schemas.openxmlformats.org/officeDocument/2006/relationships/image" Target="../media/image9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1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0.png"/><Relationship Id="rId4" Type="http://schemas.openxmlformats.org/officeDocument/2006/relationships/image" Target="../media/image99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4.png"/><Relationship Id="rId4" Type="http://schemas.openxmlformats.org/officeDocument/2006/relationships/image" Target="../media/image103.png"/><Relationship Id="rId5" Type="http://schemas.openxmlformats.org/officeDocument/2006/relationships/image" Target="../media/image105.png"/><Relationship Id="rId6" Type="http://schemas.openxmlformats.org/officeDocument/2006/relationships/image" Target="../media/image10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7.png"/><Relationship Id="rId4" Type="http://schemas.openxmlformats.org/officeDocument/2006/relationships/image" Target="../media/image106.png"/><Relationship Id="rId5" Type="http://schemas.openxmlformats.org/officeDocument/2006/relationships/image" Target="../media/image103.png"/><Relationship Id="rId6" Type="http://schemas.openxmlformats.org/officeDocument/2006/relationships/image" Target="../media/image105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9.png"/><Relationship Id="rId4" Type="http://schemas.openxmlformats.org/officeDocument/2006/relationships/image" Target="../media/image111.png"/><Relationship Id="rId5" Type="http://schemas.openxmlformats.org/officeDocument/2006/relationships/image" Target="../media/image110.png"/><Relationship Id="rId6" Type="http://schemas.openxmlformats.org/officeDocument/2006/relationships/image" Target="../media/image113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ixtimaalka (theoretical probabilities) ee jaantusyada Venn (hal dhacdo)</a:t>
            </a:r>
            <a:endParaRPr/>
          </a:p>
        </p:txBody>
      </p:sp>
      <p:sp>
        <p:nvSpPr>
          <p:cNvPr id="756" name="Google Shape;756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Ixtimaalka: ixtimaalka (theoretical probabilities)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ka heli karaa ixtimaalka (theoretical probabilities) jaantuska Venn oo muujinaya natiijooyinka suurtagalka ah ee hal dhacdo.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26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Jaantusyada Venn waa matalaad loo isticmaalo qaabaynta su'aalaha tirakoobka/ixtimaalka. Caadi ahaan goobo ayaa loo isticmaalaa inay matalaan dhacdooyinka.</a:t>
            </a:r>
            <a:endParaRPr sz="1800"/>
          </a:p>
        </p:txBody>
      </p:sp>
      <p:sp>
        <p:nvSpPr>
          <p:cNvPr id="772" name="Google Shape;772;p66"/>
          <p:cNvSpPr txBox="1"/>
          <p:nvPr>
            <p:ph idx="2" type="subTitle"/>
          </p:nvPr>
        </p:nvSpPr>
        <p:spPr>
          <a:xfrm>
            <a:off x="324000" y="18174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Ixtimaalka (theoretical probability) waa ixtimaal ku salaysan tirinta tirada natiijooyinka la doonayo ee booska muunadda (sample space) halkaas oo dhammaan natiijooyinka shaqsiga ah ay isku ekaansho yihiin.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Ixtimaalka (theoretical probabilities) ee jaantusyada Venn</a:t>
            </a:r>
            <a:endParaRPr/>
          </a:p>
        </p:txBody>
      </p:sp>
      <p:sp>
        <p:nvSpPr>
          <p:cNvPr id="778" name="Google Shape;778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ixtimaalka</a:t>
            </a:r>
            <a:endParaRPr/>
          </a:p>
        </p:txBody>
      </p:sp>
      <p:sp>
        <p:nvSpPr>
          <p:cNvPr id="779" name="Google Shape;779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ixtimaalka (theoretical probabilities) ee jaantusyada Venn (hal dhacdo)</a:t>
            </a:r>
            <a:endParaRPr/>
          </a:p>
        </p:txBody>
      </p:sp>
      <p:pic>
        <p:nvPicPr>
          <p:cNvPr id="780" name="Google Shape;78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75" y="205987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68"/>
          <p:cNvSpPr txBox="1"/>
          <p:nvPr>
            <p:ph idx="1" type="body"/>
          </p:nvPr>
        </p:nvSpPr>
        <p:spPr>
          <a:xfrm>
            <a:off x="324000" y="759300"/>
            <a:ext cx="62862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Jaantuska Venn wuxuu muujinayaa booska muunadda (sample space), oo loo kala saaray laba dhacdo.</a:t>
            </a:r>
            <a:endParaRPr sz="1800"/>
          </a:p>
        </p:txBody>
      </p:sp>
      <p:sp>
        <p:nvSpPr>
          <p:cNvPr id="786" name="Google Shape;786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(theoretical probabilities) ee jaantusyada Venn</a:t>
            </a:r>
            <a:endParaRPr/>
          </a:p>
        </p:txBody>
      </p:sp>
      <p:sp>
        <p:nvSpPr>
          <p:cNvPr id="787" name="Google Shape;787;p68"/>
          <p:cNvSpPr/>
          <p:nvPr/>
        </p:nvSpPr>
        <p:spPr>
          <a:xfrm>
            <a:off x="5240000" y="16254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8" name="Google Shape;788;p68"/>
          <p:cNvSpPr/>
          <p:nvPr/>
        </p:nvSpPr>
        <p:spPr>
          <a:xfrm>
            <a:off x="56194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8"/>
          <p:cNvSpPr txBox="1"/>
          <p:nvPr/>
        </p:nvSpPr>
        <p:spPr>
          <a:xfrm>
            <a:off x="5673850" y="1802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8"/>
          <p:cNvSpPr/>
          <p:nvPr/>
        </p:nvSpPr>
        <p:spPr>
          <a:xfrm>
            <a:off x="66100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1" name="Google Shape;791;p68"/>
          <p:cNvSpPr txBox="1"/>
          <p:nvPr/>
        </p:nvSpPr>
        <p:spPr>
          <a:xfrm>
            <a:off x="7977000" y="1802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/>
          <p:nvPr/>
        </p:nvSpPr>
        <p:spPr>
          <a:xfrm>
            <a:off x="7287781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8"/>
          <p:cNvSpPr txBox="1"/>
          <p:nvPr/>
        </p:nvSpPr>
        <p:spPr>
          <a:xfrm>
            <a:off x="6803456" y="21253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4" name="Google Shape;794;p68"/>
          <p:cNvSpPr txBox="1"/>
          <p:nvPr/>
        </p:nvSpPr>
        <p:spPr>
          <a:xfrm>
            <a:off x="8227806" y="3249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8"/>
          <p:cNvSpPr txBox="1"/>
          <p:nvPr/>
        </p:nvSpPr>
        <p:spPr>
          <a:xfrm>
            <a:off x="6942606" y="247868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8"/>
          <p:cNvSpPr txBox="1"/>
          <p:nvPr/>
        </p:nvSpPr>
        <p:spPr>
          <a:xfrm>
            <a:off x="7802731" y="2686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8"/>
          <p:cNvSpPr txBox="1"/>
          <p:nvPr/>
        </p:nvSpPr>
        <p:spPr>
          <a:xfrm>
            <a:off x="5972681" y="2185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8"/>
          <p:cNvSpPr txBox="1"/>
          <p:nvPr/>
        </p:nvSpPr>
        <p:spPr>
          <a:xfrm>
            <a:off x="5423056" y="3304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9" name="Google Shape;799;p68"/>
          <p:cNvSpPr txBox="1"/>
          <p:nvPr/>
        </p:nvSpPr>
        <p:spPr>
          <a:xfrm>
            <a:off x="5972681" y="27686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8"/>
          <p:cNvSpPr txBox="1"/>
          <p:nvPr/>
        </p:nvSpPr>
        <p:spPr>
          <a:xfrm>
            <a:off x="6849920" y="3350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8"/>
          <p:cNvSpPr txBox="1"/>
          <p:nvPr/>
        </p:nvSpPr>
        <p:spPr>
          <a:xfrm>
            <a:off x="6767936" y="2854015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68"/>
          <p:cNvSpPr txBox="1"/>
          <p:nvPr/>
        </p:nvSpPr>
        <p:spPr>
          <a:xfrm>
            <a:off x="5034150" y="1534425"/>
            <a:ext cx="20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3" name="Google Shape;803;p68"/>
          <p:cNvSpPr txBox="1"/>
          <p:nvPr>
            <p:ph idx="1" type="body"/>
          </p:nvPr>
        </p:nvSpPr>
        <p:spPr>
          <a:xfrm>
            <a:off x="921000" y="2838725"/>
            <a:ext cx="7638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P(A) = </a:t>
            </a:r>
            <a:endParaRPr sz="1800"/>
          </a:p>
        </p:txBody>
      </p:sp>
      <p:sp>
        <p:nvSpPr>
          <p:cNvPr id="804" name="Google Shape;804;p68"/>
          <p:cNvSpPr txBox="1"/>
          <p:nvPr>
            <p:ph idx="1" type="body"/>
          </p:nvPr>
        </p:nvSpPr>
        <p:spPr>
          <a:xfrm>
            <a:off x="412975" y="3526600"/>
            <a:ext cx="1832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ixtimaalka dhacdo A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805" name="Google Shape;805;p68"/>
          <p:cNvSpPr/>
          <p:nvPr/>
        </p:nvSpPr>
        <p:spPr>
          <a:xfrm rot="5400000">
            <a:off x="1116736" y="2880091"/>
            <a:ext cx="72300" cy="481200"/>
          </a:xfrm>
          <a:prstGeom prst="rightBracket">
            <a:avLst>
              <a:gd fmla="val 8333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06" name="Google Shape;806;p68"/>
          <p:cNvCxnSpPr>
            <a:stCxn id="805" idx="2"/>
          </p:cNvCxnSpPr>
          <p:nvPr/>
        </p:nvCxnSpPr>
        <p:spPr>
          <a:xfrm flipH="1">
            <a:off x="1142086" y="3156841"/>
            <a:ext cx="10800" cy="354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&lt;math xmlns=&quot;http://www.w3.org/1998/Math/MathML&quot; display=&quot;block&quot; data-is-equatio=&quot;1&quot; data-latex=&quot;\frac{5}{10}&quot;&gt;&lt;mfrac&gt;&lt;mn&gt;5&lt;/mn&gt;&lt;mn&gt;10&lt;/mn&gt;&lt;/mfrac&gt;&lt;/math&gt;" id="807" name="Google Shape;807;p68" title="five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1710" y="2717279"/>
            <a:ext cx="283651" cy="5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68"/>
          <p:cNvSpPr txBox="1"/>
          <p:nvPr>
            <p:ph idx="1" type="body"/>
          </p:nvPr>
        </p:nvSpPr>
        <p:spPr>
          <a:xfrm>
            <a:off x="2291900" y="2594700"/>
            <a:ext cx="2524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A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809" name="Google Shape;809;p68"/>
          <p:cNvSpPr txBox="1"/>
          <p:nvPr>
            <p:ph idx="1" type="body"/>
          </p:nvPr>
        </p:nvSpPr>
        <p:spPr>
          <a:xfrm>
            <a:off x="2291900" y="3054900"/>
            <a:ext cx="2524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booska muunadda (sample space)</a:t>
            </a:r>
            <a:endParaRPr sz="1800"/>
          </a:p>
        </p:txBody>
      </p:sp>
      <p:cxnSp>
        <p:nvCxnSpPr>
          <p:cNvPr id="810" name="Google Shape;810;p68"/>
          <p:cNvCxnSpPr>
            <a:stCxn id="808" idx="1"/>
          </p:cNvCxnSpPr>
          <p:nvPr/>
        </p:nvCxnSpPr>
        <p:spPr>
          <a:xfrm flipH="1">
            <a:off x="1981400" y="2748600"/>
            <a:ext cx="310500" cy="6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1" name="Google Shape;811;p68"/>
          <p:cNvCxnSpPr>
            <a:stCxn id="809" idx="1"/>
          </p:cNvCxnSpPr>
          <p:nvPr/>
        </p:nvCxnSpPr>
        <p:spPr>
          <a:xfrm rot="10800000">
            <a:off x="2022200" y="3152700"/>
            <a:ext cx="269700" cy="5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2" name="Google Shape;812;p68"/>
          <p:cNvSpPr/>
          <p:nvPr/>
        </p:nvSpPr>
        <p:spPr>
          <a:xfrm>
            <a:off x="5240000" y="1625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/>
          <p:nvPr/>
        </p:nvSpPr>
        <p:spPr>
          <a:xfrm>
            <a:off x="56194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8"/>
          <p:cNvSpPr txBox="1"/>
          <p:nvPr>
            <p:ph idx="1" type="body"/>
          </p:nvPr>
        </p:nvSpPr>
        <p:spPr>
          <a:xfrm>
            <a:off x="324000" y="1521300"/>
            <a:ext cx="48195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dhammaan natiijooyinka ay isku ekaansho yihiin in la doorto, waa maxay ixtimaalka in natiijo ka mid ah dhacdada A la doorto?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69"/>
          <p:cNvSpPr txBox="1"/>
          <p:nvPr>
            <p:ph idx="1" type="body"/>
          </p:nvPr>
        </p:nvSpPr>
        <p:spPr>
          <a:xfrm>
            <a:off x="324000" y="759300"/>
            <a:ext cx="42480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820" name="Google Shape;820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(theoretical probabilities) ee jaantusyada Venn</a:t>
            </a:r>
            <a:endParaRPr/>
          </a:p>
        </p:txBody>
      </p:sp>
      <p:sp>
        <p:nvSpPr>
          <p:cNvPr id="821" name="Google Shape;821;p69"/>
          <p:cNvSpPr txBox="1"/>
          <p:nvPr/>
        </p:nvSpPr>
        <p:spPr>
          <a:xfrm>
            <a:off x="4935200" y="345685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Laba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 = {barashada Faransiiska}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69"/>
          <p:cNvSpPr txBox="1"/>
          <p:nvPr/>
        </p:nvSpPr>
        <p:spPr>
          <a:xfrm>
            <a:off x="4931379" y="415905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 = {barashada Isbaanishka}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69"/>
          <p:cNvSpPr/>
          <p:nvPr/>
        </p:nvSpPr>
        <p:spPr>
          <a:xfrm>
            <a:off x="4935200" y="12444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69"/>
          <p:cNvSpPr txBox="1"/>
          <p:nvPr/>
        </p:nvSpPr>
        <p:spPr>
          <a:xfrm>
            <a:off x="4935200" y="8996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9"/>
          <p:cNvSpPr/>
          <p:nvPr/>
        </p:nvSpPr>
        <p:spPr>
          <a:xfrm>
            <a:off x="5314675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69"/>
          <p:cNvSpPr txBox="1"/>
          <p:nvPr/>
        </p:nvSpPr>
        <p:spPr>
          <a:xfrm>
            <a:off x="5369050" y="1421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7" name="Google Shape;827;p69"/>
          <p:cNvSpPr/>
          <p:nvPr/>
        </p:nvSpPr>
        <p:spPr>
          <a:xfrm>
            <a:off x="6258812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9"/>
          <p:cNvSpPr txBox="1"/>
          <p:nvPr/>
        </p:nvSpPr>
        <p:spPr>
          <a:xfrm>
            <a:off x="7672200" y="1421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9"/>
          <p:cNvSpPr txBox="1"/>
          <p:nvPr/>
        </p:nvSpPr>
        <p:spPr>
          <a:xfrm>
            <a:off x="7672210" y="2928275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9"/>
          <p:cNvSpPr txBox="1"/>
          <p:nvPr/>
        </p:nvSpPr>
        <p:spPr>
          <a:xfrm>
            <a:off x="5400752" y="1880369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69"/>
          <p:cNvSpPr txBox="1"/>
          <p:nvPr/>
        </p:nvSpPr>
        <p:spPr>
          <a:xfrm>
            <a:off x="7133360" y="1929275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9"/>
          <p:cNvSpPr txBox="1"/>
          <p:nvPr/>
        </p:nvSpPr>
        <p:spPr>
          <a:xfrm>
            <a:off x="6287785" y="2117887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69"/>
          <p:cNvSpPr txBox="1"/>
          <p:nvPr/>
        </p:nvSpPr>
        <p:spPr>
          <a:xfrm>
            <a:off x="324000" y="838800"/>
            <a:ext cx="38328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Isticmaalka jaantuska Venn waxaan sheegi karnaa itimaalka dhacdooyinka keli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69"/>
          <p:cNvSpPr txBox="1"/>
          <p:nvPr/>
        </p:nvSpPr>
        <p:spPr>
          <a:xfrm>
            <a:off x="5694305" y="2540950"/>
            <a:ext cx="51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69"/>
          <p:cNvSpPr txBox="1"/>
          <p:nvPr/>
        </p:nvSpPr>
        <p:spPr>
          <a:xfrm>
            <a:off x="920475" y="2005475"/>
            <a:ext cx="7404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P(F) =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9"/>
          <p:cNvSpPr txBox="1"/>
          <p:nvPr/>
        </p:nvSpPr>
        <p:spPr>
          <a:xfrm>
            <a:off x="324000" y="2885075"/>
            <a:ext cx="17895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itimaalka in ardaygu barto Faransiis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837" name="Google Shape;837;p69" title="three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646" y="1860952"/>
            <a:ext cx="173500" cy="574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69"/>
          <p:cNvSpPr txBox="1"/>
          <p:nvPr>
            <p:ph idx="1" type="body"/>
          </p:nvPr>
        </p:nvSpPr>
        <p:spPr>
          <a:xfrm>
            <a:off x="2157134" y="1756500"/>
            <a:ext cx="2667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dhacdada F</a:t>
            </a:r>
            <a:endParaRPr sz="1800"/>
          </a:p>
        </p:txBody>
      </p:sp>
      <p:sp>
        <p:nvSpPr>
          <p:cNvPr id="839" name="Google Shape;839;p69"/>
          <p:cNvSpPr txBox="1"/>
          <p:nvPr>
            <p:ph idx="1" type="body"/>
          </p:nvPr>
        </p:nvSpPr>
        <p:spPr>
          <a:xfrm>
            <a:off x="2157134" y="2216700"/>
            <a:ext cx="2667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booska muunadda</a:t>
            </a:r>
            <a:endParaRPr sz="1800"/>
          </a:p>
        </p:txBody>
      </p:sp>
      <p:cxnSp>
        <p:nvCxnSpPr>
          <p:cNvPr id="840" name="Google Shape;840;p69"/>
          <p:cNvCxnSpPr>
            <a:stCxn id="838" idx="1"/>
          </p:cNvCxnSpPr>
          <p:nvPr/>
        </p:nvCxnSpPr>
        <p:spPr>
          <a:xfrm flipH="1">
            <a:off x="1828934" y="1910400"/>
            <a:ext cx="328200" cy="6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69"/>
          <p:cNvCxnSpPr>
            <a:stCxn id="839" idx="1"/>
          </p:cNvCxnSpPr>
          <p:nvPr/>
        </p:nvCxnSpPr>
        <p:spPr>
          <a:xfrm rot="10800000">
            <a:off x="1872134" y="2314500"/>
            <a:ext cx="285000" cy="5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2" name="Google Shape;842;p69"/>
          <p:cNvSpPr/>
          <p:nvPr/>
        </p:nvSpPr>
        <p:spPr>
          <a:xfrm rot="5400000">
            <a:off x="1093427" y="2041891"/>
            <a:ext cx="72300" cy="481200"/>
          </a:xfrm>
          <a:prstGeom prst="rightBracket">
            <a:avLst>
              <a:gd fmla="val 8333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43" name="Google Shape;843;p69"/>
          <p:cNvCxnSpPr>
            <a:stCxn id="842" idx="2"/>
          </p:cNvCxnSpPr>
          <p:nvPr/>
        </p:nvCxnSpPr>
        <p:spPr>
          <a:xfrm flipH="1">
            <a:off x="1118777" y="2318641"/>
            <a:ext cx="10800" cy="354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4" name="Google Shape;844;p69"/>
          <p:cNvSpPr/>
          <p:nvPr/>
        </p:nvSpPr>
        <p:spPr>
          <a:xfrm>
            <a:off x="5314675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69"/>
          <p:cNvSpPr/>
          <p:nvPr/>
        </p:nvSpPr>
        <p:spPr>
          <a:xfrm>
            <a:off x="4935200" y="1244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0"/>
          <p:cNvSpPr txBox="1"/>
          <p:nvPr>
            <p:ph idx="1" type="body"/>
          </p:nvPr>
        </p:nvSpPr>
        <p:spPr>
          <a:xfrm>
            <a:off x="324000" y="759300"/>
            <a:ext cx="42480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851" name="Google Shape;851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Itimaalka aragtida ee jaantusyada Venn</a:t>
            </a:r>
            <a:endParaRPr/>
          </a:p>
        </p:txBody>
      </p:sp>
      <p:sp>
        <p:nvSpPr>
          <p:cNvPr id="852" name="Google Shape;852;p70"/>
          <p:cNvSpPr txBox="1"/>
          <p:nvPr/>
        </p:nvSpPr>
        <p:spPr>
          <a:xfrm>
            <a:off x="4935200" y="345685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 = {barta Faransiis}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 txBox="1"/>
          <p:nvPr/>
        </p:nvSpPr>
        <p:spPr>
          <a:xfrm>
            <a:off x="4931379" y="415905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 = {barta Isbaanish}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4935200" y="12444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 txBox="1"/>
          <p:nvPr/>
        </p:nvSpPr>
        <p:spPr>
          <a:xfrm>
            <a:off x="4935200" y="8996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5314675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 txBox="1"/>
          <p:nvPr/>
        </p:nvSpPr>
        <p:spPr>
          <a:xfrm>
            <a:off x="5369050" y="1421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70"/>
          <p:cNvSpPr/>
          <p:nvPr/>
        </p:nvSpPr>
        <p:spPr>
          <a:xfrm>
            <a:off x="6258812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9" name="Google Shape;859;p70"/>
          <p:cNvSpPr txBox="1"/>
          <p:nvPr/>
        </p:nvSpPr>
        <p:spPr>
          <a:xfrm>
            <a:off x="7672200" y="1421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0" name="Google Shape;860;p70"/>
          <p:cNvSpPr txBox="1"/>
          <p:nvPr/>
        </p:nvSpPr>
        <p:spPr>
          <a:xfrm>
            <a:off x="7672210" y="2928275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1" name="Google Shape;861;p70"/>
          <p:cNvSpPr txBox="1"/>
          <p:nvPr/>
        </p:nvSpPr>
        <p:spPr>
          <a:xfrm>
            <a:off x="5400752" y="1880369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2" name="Google Shape;862;p70"/>
          <p:cNvSpPr txBox="1"/>
          <p:nvPr/>
        </p:nvSpPr>
        <p:spPr>
          <a:xfrm>
            <a:off x="7133360" y="1929275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70"/>
          <p:cNvSpPr txBox="1"/>
          <p:nvPr/>
        </p:nvSpPr>
        <p:spPr>
          <a:xfrm>
            <a:off x="6287785" y="2117887"/>
            <a:ext cx="9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70"/>
          <p:cNvSpPr txBox="1"/>
          <p:nvPr/>
        </p:nvSpPr>
        <p:spPr>
          <a:xfrm>
            <a:off x="324000" y="838800"/>
            <a:ext cx="38328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Isticmaalka jaantuska Venn waxaan sheegi karnaa itimaalka dhacdooyinka keli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70"/>
          <p:cNvSpPr txBox="1"/>
          <p:nvPr/>
        </p:nvSpPr>
        <p:spPr>
          <a:xfrm>
            <a:off x="5694305" y="2540950"/>
            <a:ext cx="51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70"/>
          <p:cNvSpPr txBox="1"/>
          <p:nvPr/>
        </p:nvSpPr>
        <p:spPr>
          <a:xfrm>
            <a:off x="489475" y="2005475"/>
            <a:ext cx="11715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P(ma S) =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0"/>
          <p:cNvSpPr txBox="1"/>
          <p:nvPr/>
        </p:nvSpPr>
        <p:spPr>
          <a:xfrm>
            <a:off x="324000" y="2885075"/>
            <a:ext cx="17895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itimaalka in ardaygu aanu baran Isbaanish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868" name="Google Shape;868;p70" title="three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646" y="1860952"/>
            <a:ext cx="173500" cy="574950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0"/>
          <p:cNvSpPr txBox="1"/>
          <p:nvPr>
            <p:ph idx="1" type="body"/>
          </p:nvPr>
        </p:nvSpPr>
        <p:spPr>
          <a:xfrm>
            <a:off x="2157134" y="1756500"/>
            <a:ext cx="2667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natiijooyinka aan ku jirin dhacdada S</a:t>
            </a:r>
            <a:endParaRPr sz="1800"/>
          </a:p>
        </p:txBody>
      </p:sp>
      <p:sp>
        <p:nvSpPr>
          <p:cNvPr id="870" name="Google Shape;870;p70"/>
          <p:cNvSpPr txBox="1"/>
          <p:nvPr>
            <p:ph idx="1" type="body"/>
          </p:nvPr>
        </p:nvSpPr>
        <p:spPr>
          <a:xfrm>
            <a:off x="2157134" y="2216700"/>
            <a:ext cx="2667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natiijooyinka booska muunadda</a:t>
            </a:r>
            <a:endParaRPr sz="1800"/>
          </a:p>
        </p:txBody>
      </p:sp>
      <p:cxnSp>
        <p:nvCxnSpPr>
          <p:cNvPr id="871" name="Google Shape;871;p70"/>
          <p:cNvCxnSpPr>
            <a:stCxn id="869" idx="1"/>
          </p:cNvCxnSpPr>
          <p:nvPr/>
        </p:nvCxnSpPr>
        <p:spPr>
          <a:xfrm flipH="1">
            <a:off x="1828934" y="1910400"/>
            <a:ext cx="328200" cy="6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2" name="Google Shape;872;p70"/>
          <p:cNvCxnSpPr>
            <a:stCxn id="870" idx="1"/>
          </p:cNvCxnSpPr>
          <p:nvPr/>
        </p:nvCxnSpPr>
        <p:spPr>
          <a:xfrm rot="10800000">
            <a:off x="1872134" y="2314500"/>
            <a:ext cx="285000" cy="5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3" name="Google Shape;873;p70"/>
          <p:cNvSpPr/>
          <p:nvPr/>
        </p:nvSpPr>
        <p:spPr>
          <a:xfrm>
            <a:off x="4935200" y="1244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70"/>
          <p:cNvSpPr/>
          <p:nvPr/>
        </p:nvSpPr>
        <p:spPr>
          <a:xfrm>
            <a:off x="6258812" y="1469493"/>
            <a:ext cx="1606200" cy="1606200"/>
          </a:xfrm>
          <a:prstGeom prst="ellipse">
            <a:avLst/>
          </a:prstGeom>
          <a:solidFill>
            <a:srgbClr val="EBEDFE">
              <a:alpha val="72780"/>
            </a:srgbClr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5" name="Google Shape;875;p70"/>
          <p:cNvSpPr/>
          <p:nvPr/>
        </p:nvSpPr>
        <p:spPr>
          <a:xfrm rot="5400000">
            <a:off x="876523" y="1825000"/>
            <a:ext cx="72300" cy="915000"/>
          </a:xfrm>
          <a:prstGeom prst="rightBracket">
            <a:avLst>
              <a:gd fmla="val 8333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76" name="Google Shape;876;p70"/>
          <p:cNvCxnSpPr>
            <a:stCxn id="875" idx="2"/>
          </p:cNvCxnSpPr>
          <p:nvPr/>
        </p:nvCxnSpPr>
        <p:spPr>
          <a:xfrm>
            <a:off x="912673" y="2318650"/>
            <a:ext cx="0" cy="43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71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jaantuska Venn si aad u xisaabiso itimaalka.</a:t>
            </a:r>
            <a:endParaRPr/>
          </a:p>
        </p:txBody>
      </p:sp>
      <p:sp>
        <p:nvSpPr>
          <p:cNvPr id="882" name="Google Shape;882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Itimaalka aragtida ee jaantusyada Venn</a:t>
            </a:r>
            <a:endParaRPr/>
          </a:p>
        </p:txBody>
      </p:sp>
      <p:sp>
        <p:nvSpPr>
          <p:cNvPr id="883" name="Google Shape;883;p71"/>
          <p:cNvSpPr/>
          <p:nvPr/>
        </p:nvSpPr>
        <p:spPr>
          <a:xfrm>
            <a:off x="5087600" y="17016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4" name="Google Shape;884;p71"/>
          <p:cNvSpPr txBox="1"/>
          <p:nvPr/>
        </p:nvSpPr>
        <p:spPr>
          <a:xfrm>
            <a:off x="4887100" y="1358716"/>
            <a:ext cx="393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1"/>
          <p:cNvSpPr/>
          <p:nvPr/>
        </p:nvSpPr>
        <p:spPr>
          <a:xfrm>
            <a:off x="5467075" y="19266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6" name="Google Shape;886;p71"/>
          <p:cNvSpPr txBox="1"/>
          <p:nvPr/>
        </p:nvSpPr>
        <p:spPr>
          <a:xfrm>
            <a:off x="5521450" y="1878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1"/>
          <p:cNvSpPr/>
          <p:nvPr/>
        </p:nvSpPr>
        <p:spPr>
          <a:xfrm>
            <a:off x="6457675" y="19266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1"/>
          <p:cNvSpPr txBox="1"/>
          <p:nvPr/>
        </p:nvSpPr>
        <p:spPr>
          <a:xfrm>
            <a:off x="7824600" y="1878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1"/>
          <p:cNvSpPr txBox="1"/>
          <p:nvPr/>
        </p:nvSpPr>
        <p:spPr>
          <a:xfrm>
            <a:off x="5886856" y="2139118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1"/>
          <p:cNvSpPr txBox="1"/>
          <p:nvPr/>
        </p:nvSpPr>
        <p:spPr>
          <a:xfrm>
            <a:off x="6664806" y="220724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1"/>
          <p:cNvSpPr txBox="1"/>
          <p:nvPr/>
        </p:nvSpPr>
        <p:spPr>
          <a:xfrm>
            <a:off x="8075406" y="33161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1"/>
          <p:cNvSpPr txBox="1"/>
          <p:nvPr/>
        </p:nvSpPr>
        <p:spPr>
          <a:xfrm>
            <a:off x="7244706" y="20975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71"/>
          <p:cNvSpPr txBox="1"/>
          <p:nvPr/>
        </p:nvSpPr>
        <p:spPr>
          <a:xfrm>
            <a:off x="6010956" y="26375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1"/>
          <p:cNvSpPr txBox="1"/>
          <p:nvPr/>
        </p:nvSpPr>
        <p:spPr>
          <a:xfrm>
            <a:off x="7634706" y="250934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1"/>
          <p:cNvSpPr txBox="1"/>
          <p:nvPr/>
        </p:nvSpPr>
        <p:spPr>
          <a:xfrm>
            <a:off x="5357406" y="337454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71"/>
          <p:cNvSpPr txBox="1"/>
          <p:nvPr/>
        </p:nvSpPr>
        <p:spPr>
          <a:xfrm>
            <a:off x="7244706" y="29147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1"/>
          <p:cNvSpPr txBox="1"/>
          <p:nvPr/>
        </p:nvSpPr>
        <p:spPr>
          <a:xfrm>
            <a:off x="8210231" y="2958768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1"/>
          <p:cNvSpPr txBox="1"/>
          <p:nvPr/>
        </p:nvSpPr>
        <p:spPr>
          <a:xfrm>
            <a:off x="6627823" y="2786550"/>
            <a:ext cx="33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71"/>
          <p:cNvSpPr txBox="1"/>
          <p:nvPr/>
        </p:nvSpPr>
        <p:spPr>
          <a:xfrm>
            <a:off x="862425" y="1822000"/>
            <a:ext cx="9507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P(B) =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71"/>
          <p:cNvSpPr txBox="1"/>
          <p:nvPr/>
        </p:nvSpPr>
        <p:spPr>
          <a:xfrm>
            <a:off x="1813275" y="2048127"/>
            <a:ext cx="3330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1" name="Google Shape;901;p71"/>
          <p:cNvCxnSpPr/>
          <p:nvPr/>
        </p:nvCxnSpPr>
        <p:spPr>
          <a:xfrm>
            <a:off x="1765207" y="2015552"/>
            <a:ext cx="411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2" name="Google Shape;902;p71"/>
          <p:cNvSpPr/>
          <p:nvPr/>
        </p:nvSpPr>
        <p:spPr>
          <a:xfrm>
            <a:off x="1810325" y="1583775"/>
            <a:ext cx="333000" cy="333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71"/>
          <p:cNvSpPr txBox="1"/>
          <p:nvPr/>
        </p:nvSpPr>
        <p:spPr>
          <a:xfrm>
            <a:off x="1864712" y="1607325"/>
            <a:ext cx="3330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72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jaantuska Venn si aad u xisaabiso itimaalka (probability).</a:t>
            </a:r>
            <a:endParaRPr/>
          </a:p>
        </p:txBody>
      </p:sp>
      <p:sp>
        <p:nvSpPr>
          <p:cNvPr id="909" name="Google Shape;909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Itimaalka (probability) aragtida ee jaantusyada Venn</a:t>
            </a:r>
            <a:endParaRPr/>
          </a:p>
        </p:txBody>
      </p:sp>
      <p:sp>
        <p:nvSpPr>
          <p:cNvPr id="910" name="Google Shape;910;p72"/>
          <p:cNvSpPr/>
          <p:nvPr/>
        </p:nvSpPr>
        <p:spPr>
          <a:xfrm>
            <a:off x="5087600" y="17016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72"/>
          <p:cNvSpPr txBox="1"/>
          <p:nvPr/>
        </p:nvSpPr>
        <p:spPr>
          <a:xfrm>
            <a:off x="4887100" y="1358716"/>
            <a:ext cx="393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2"/>
          <p:cNvSpPr/>
          <p:nvPr/>
        </p:nvSpPr>
        <p:spPr>
          <a:xfrm>
            <a:off x="5467075" y="19266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2"/>
          <p:cNvSpPr txBox="1"/>
          <p:nvPr/>
        </p:nvSpPr>
        <p:spPr>
          <a:xfrm>
            <a:off x="5521450" y="1878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72"/>
          <p:cNvSpPr/>
          <p:nvPr/>
        </p:nvSpPr>
        <p:spPr>
          <a:xfrm>
            <a:off x="6457675" y="19266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72"/>
          <p:cNvSpPr txBox="1"/>
          <p:nvPr/>
        </p:nvSpPr>
        <p:spPr>
          <a:xfrm>
            <a:off x="7824600" y="1878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6" name="Google Shape;916;p72"/>
          <p:cNvSpPr txBox="1"/>
          <p:nvPr/>
        </p:nvSpPr>
        <p:spPr>
          <a:xfrm>
            <a:off x="5886856" y="2139118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2"/>
          <p:cNvSpPr txBox="1"/>
          <p:nvPr/>
        </p:nvSpPr>
        <p:spPr>
          <a:xfrm>
            <a:off x="6664806" y="220724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2"/>
          <p:cNvSpPr txBox="1"/>
          <p:nvPr/>
        </p:nvSpPr>
        <p:spPr>
          <a:xfrm>
            <a:off x="8075406" y="33161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2"/>
          <p:cNvSpPr txBox="1"/>
          <p:nvPr/>
        </p:nvSpPr>
        <p:spPr>
          <a:xfrm>
            <a:off x="7244706" y="20975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2"/>
          <p:cNvSpPr txBox="1"/>
          <p:nvPr/>
        </p:nvSpPr>
        <p:spPr>
          <a:xfrm>
            <a:off x="6010956" y="26375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2"/>
          <p:cNvSpPr txBox="1"/>
          <p:nvPr/>
        </p:nvSpPr>
        <p:spPr>
          <a:xfrm>
            <a:off x="7634706" y="250934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2"/>
          <p:cNvSpPr txBox="1"/>
          <p:nvPr/>
        </p:nvSpPr>
        <p:spPr>
          <a:xfrm>
            <a:off x="5357406" y="337454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2"/>
          <p:cNvSpPr txBox="1"/>
          <p:nvPr/>
        </p:nvSpPr>
        <p:spPr>
          <a:xfrm>
            <a:off x="7244706" y="2914793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2"/>
          <p:cNvSpPr txBox="1"/>
          <p:nvPr/>
        </p:nvSpPr>
        <p:spPr>
          <a:xfrm>
            <a:off x="8210231" y="2958768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72"/>
          <p:cNvSpPr txBox="1"/>
          <p:nvPr/>
        </p:nvSpPr>
        <p:spPr>
          <a:xfrm>
            <a:off x="6627823" y="2786550"/>
            <a:ext cx="33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72"/>
          <p:cNvSpPr txBox="1"/>
          <p:nvPr/>
        </p:nvSpPr>
        <p:spPr>
          <a:xfrm>
            <a:off x="404025" y="1822000"/>
            <a:ext cx="14091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P(not A) =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7" name="Google Shape;927;p72"/>
          <p:cNvCxnSpPr/>
          <p:nvPr/>
        </p:nvCxnSpPr>
        <p:spPr>
          <a:xfrm>
            <a:off x="1841407" y="2015552"/>
            <a:ext cx="411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8" name="Google Shape;928;p72"/>
          <p:cNvSpPr/>
          <p:nvPr/>
        </p:nvSpPr>
        <p:spPr>
          <a:xfrm>
            <a:off x="1886525" y="1583775"/>
            <a:ext cx="333000" cy="333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2"/>
          <p:cNvSpPr/>
          <p:nvPr/>
        </p:nvSpPr>
        <p:spPr>
          <a:xfrm>
            <a:off x="1886525" y="2117175"/>
            <a:ext cx="333000" cy="333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72"/>
          <p:cNvSpPr txBox="1"/>
          <p:nvPr/>
        </p:nvSpPr>
        <p:spPr>
          <a:xfrm>
            <a:off x="1970495" y="1607325"/>
            <a:ext cx="3330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1" name="Google Shape;931;p72"/>
          <p:cNvSpPr txBox="1"/>
          <p:nvPr/>
        </p:nvSpPr>
        <p:spPr>
          <a:xfrm>
            <a:off x="1920295" y="2114325"/>
            <a:ext cx="3330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3"/>
          <p:cNvSpPr txBox="1"/>
          <p:nvPr>
            <p:ph idx="1" type="body"/>
          </p:nvPr>
        </p:nvSpPr>
        <p:spPr>
          <a:xfrm>
            <a:off x="324000" y="759300"/>
            <a:ext cx="46113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Laba natiijood oo ka mid ah booska muunadda ayaa ka maqan jaantuska Venn.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937" name="Google Shape;937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Itimaalka (probability) aragtida ee jaantusyada Venn</a:t>
            </a:r>
            <a:endParaRPr/>
          </a:p>
        </p:txBody>
      </p:sp>
      <p:sp>
        <p:nvSpPr>
          <p:cNvPr id="938" name="Google Shape;938;p73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73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0" name="Google Shape;940;p73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73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73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73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73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73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73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7" name="Google Shape;947;p73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3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3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73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3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3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3"/>
          <p:cNvSpPr txBox="1"/>
          <p:nvPr>
            <p:ph idx="1" type="body"/>
          </p:nvPr>
        </p:nvSpPr>
        <p:spPr>
          <a:xfrm>
            <a:off x="324000" y="1521300"/>
            <a:ext cx="1360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kuwee labada?</a:t>
            </a:r>
            <a:endParaRPr sz="1800"/>
          </a:p>
        </p:txBody>
      </p:sp>
      <p:sp>
        <p:nvSpPr>
          <p:cNvPr id="954" name="Google Shape;954;p73"/>
          <p:cNvSpPr txBox="1"/>
          <p:nvPr>
            <p:ph idx="1" type="body"/>
          </p:nvPr>
        </p:nvSpPr>
        <p:spPr>
          <a:xfrm>
            <a:off x="1955900" y="1521300"/>
            <a:ext cx="1360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iyo 12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55" name="Google Shape;955;p73"/>
          <p:cNvSpPr txBox="1"/>
          <p:nvPr>
            <p:ph idx="1" type="body"/>
          </p:nvPr>
        </p:nvSpPr>
        <p:spPr>
          <a:xfrm>
            <a:off x="324000" y="1978500"/>
            <a:ext cx="4248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Iyada oo aan la garanayn natiijooyinka dhacdo kasta, ma aanan ku dari karin jaantuska.</a:t>
            </a:r>
            <a:endParaRPr sz="1800"/>
          </a:p>
        </p:txBody>
      </p:sp>
      <p:sp>
        <p:nvSpPr>
          <p:cNvPr id="956" name="Google Shape;956;p73"/>
          <p:cNvSpPr txBox="1"/>
          <p:nvPr>
            <p:ph idx="1" type="body"/>
          </p:nvPr>
        </p:nvSpPr>
        <p:spPr>
          <a:xfrm>
            <a:off x="324000" y="3045300"/>
            <a:ext cx="4248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aan ognahay itimaalka (probability) doorashada natiijo ka mid ah dhacdo kasta, ma caawin kartaa in lagu meeleeyo jaantuska Venn?</a:t>
            </a:r>
            <a:endParaRPr sz="1800"/>
          </a:p>
        </p:txBody>
      </p:sp>
      <p:sp>
        <p:nvSpPr>
          <p:cNvPr id="957" name="Google Shape;957;p73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74"/>
          <p:cNvSpPr txBox="1"/>
          <p:nvPr>
            <p:ph idx="1" type="body"/>
          </p:nvPr>
        </p:nvSpPr>
        <p:spPr>
          <a:xfrm>
            <a:off x="705000" y="1292700"/>
            <a:ext cx="42480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P(A) = </a:t>
            </a:r>
            <a:endParaRPr sz="1800"/>
          </a:p>
        </p:txBody>
      </p:sp>
      <p:sp>
        <p:nvSpPr>
          <p:cNvPr id="963" name="Google Shape;963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Itimaalka (probability) aragtida ee jaantusyada Venn</a:t>
            </a:r>
            <a:endParaRPr/>
          </a:p>
        </p:txBody>
      </p:sp>
      <p:sp>
        <p:nvSpPr>
          <p:cNvPr id="964" name="Google Shape;964;p74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74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74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7" name="Google Shape;967;p74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4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74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74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74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74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4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4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4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4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4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4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4"/>
          <p:cNvSpPr txBox="1"/>
          <p:nvPr>
            <p:ph idx="1" type="body"/>
          </p:nvPr>
        </p:nvSpPr>
        <p:spPr>
          <a:xfrm>
            <a:off x="3120963" y="924525"/>
            <a:ext cx="1360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horey u jiray 3 natiijo oo ku jira dhacdada 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4}&quot;&gt;&lt;mfrac&gt;&lt;mn&gt;1&lt;/mn&gt;&lt;mn&gt;4&lt;/mn&gt;&lt;/mfrac&gt;&lt;/math&gt;" id="980" name="Google Shape;980;p74" title="one four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2675" y="1156198"/>
            <a:ext cx="164973" cy="5409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2}&quot;&gt;&lt;mfrac&gt;&lt;mn&gt;3&lt;/mn&gt;&lt;mn&gt;12&lt;/mn&gt;&lt;/mfrac&gt;&lt;/math&gt;" id="981" name="Google Shape;981;p74" title="3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3388" y="1156338"/>
            <a:ext cx="298062" cy="540641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74"/>
          <p:cNvSpPr txBox="1"/>
          <p:nvPr>
            <p:ph idx="1" type="body"/>
          </p:nvPr>
        </p:nvSpPr>
        <p:spPr>
          <a:xfrm>
            <a:off x="1708125" y="1288063"/>
            <a:ext cx="202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= </a:t>
            </a:r>
            <a:endParaRPr sz="1800"/>
          </a:p>
        </p:txBody>
      </p:sp>
      <p:sp>
        <p:nvSpPr>
          <p:cNvPr id="983" name="Google Shape;983;p74"/>
          <p:cNvSpPr txBox="1"/>
          <p:nvPr>
            <p:ph idx="1" type="body"/>
          </p:nvPr>
        </p:nvSpPr>
        <p:spPr>
          <a:xfrm>
            <a:off x="324000" y="692925"/>
            <a:ext cx="4248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la eego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984" name="Google Shape;984;p74"/>
          <p:cNvSpPr txBox="1"/>
          <p:nvPr>
            <p:ph idx="1" type="body"/>
          </p:nvPr>
        </p:nvSpPr>
        <p:spPr>
          <a:xfrm>
            <a:off x="1684710" y="1998735"/>
            <a:ext cx="497400" cy="3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✕ 3</a:t>
            </a:r>
            <a:endParaRPr sz="1800"/>
          </a:p>
        </p:txBody>
      </p:sp>
      <p:sp>
        <p:nvSpPr>
          <p:cNvPr id="985" name="Google Shape;985;p74"/>
          <p:cNvSpPr/>
          <p:nvPr/>
        </p:nvSpPr>
        <p:spPr>
          <a:xfrm>
            <a:off x="1927825" y="1116125"/>
            <a:ext cx="2508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6" name="Google Shape;986;p74"/>
          <p:cNvCxnSpPr/>
          <p:nvPr/>
        </p:nvCxnSpPr>
        <p:spPr>
          <a:xfrm rot="-5400000">
            <a:off x="1808936" y="870025"/>
            <a:ext cx="600" cy="497400"/>
          </a:xfrm>
          <a:prstGeom prst="curvedConnector3">
            <a:avLst>
              <a:gd fmla="val 3968750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7" name="Google Shape;987;p74"/>
          <p:cNvSpPr txBox="1"/>
          <p:nvPr>
            <p:ph idx="1" type="body"/>
          </p:nvPr>
        </p:nvSpPr>
        <p:spPr>
          <a:xfrm>
            <a:off x="1684700" y="626360"/>
            <a:ext cx="497400" cy="3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✕ 3</a:t>
            </a:r>
            <a:endParaRPr sz="1800"/>
          </a:p>
        </p:txBody>
      </p:sp>
      <p:sp>
        <p:nvSpPr>
          <p:cNvPr id="988" name="Google Shape;988;p74"/>
          <p:cNvSpPr txBox="1"/>
          <p:nvPr>
            <p:ph idx="1" type="body"/>
          </p:nvPr>
        </p:nvSpPr>
        <p:spPr>
          <a:xfrm>
            <a:off x="705000" y="3191728"/>
            <a:ext cx="731100" cy="3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P(B) = 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989" name="Google Shape;989;p74" title="one hal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8704" y="3036353"/>
            <a:ext cx="164883" cy="54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12}&quot;&gt;&lt;mfrac&gt;&lt;mn&gt;6&lt;/mn&gt;&lt;mn&gt;12&lt;/mn&gt;&lt;/mfrac&gt;&lt;/math&gt;" id="990" name="Google Shape;990;p74" title="6 over 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4267" y="3036355"/>
            <a:ext cx="296319" cy="540625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74"/>
          <p:cNvSpPr txBox="1"/>
          <p:nvPr>
            <p:ph idx="1" type="body"/>
          </p:nvPr>
        </p:nvSpPr>
        <p:spPr>
          <a:xfrm>
            <a:off x="1739345" y="3177452"/>
            <a:ext cx="202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= </a:t>
            </a:r>
            <a:endParaRPr sz="1800"/>
          </a:p>
        </p:txBody>
      </p:sp>
      <p:cxnSp>
        <p:nvCxnSpPr>
          <p:cNvPr id="992" name="Google Shape;992;p74"/>
          <p:cNvCxnSpPr/>
          <p:nvPr/>
        </p:nvCxnSpPr>
        <p:spPr>
          <a:xfrm flipH="1" rot="-5400000">
            <a:off x="1813561" y="3360700"/>
            <a:ext cx="600" cy="497400"/>
          </a:xfrm>
          <a:prstGeom prst="curvedConnector3">
            <a:avLst>
              <a:gd fmla="val 3968750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3" name="Google Shape;993;p74"/>
          <p:cNvCxnSpPr/>
          <p:nvPr/>
        </p:nvCxnSpPr>
        <p:spPr>
          <a:xfrm flipH="1" rot="-5400000">
            <a:off x="1813561" y="1513375"/>
            <a:ext cx="600" cy="497400"/>
          </a:xfrm>
          <a:prstGeom prst="curvedConnector3">
            <a:avLst>
              <a:gd fmla="val 3968750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4" name="Google Shape;994;p74"/>
          <p:cNvSpPr txBox="1"/>
          <p:nvPr>
            <p:ph idx="1" type="body"/>
          </p:nvPr>
        </p:nvSpPr>
        <p:spPr>
          <a:xfrm>
            <a:off x="1591760" y="3879360"/>
            <a:ext cx="497400" cy="3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✕ 6</a:t>
            </a:r>
            <a:endParaRPr sz="1800"/>
          </a:p>
        </p:txBody>
      </p:sp>
      <p:sp>
        <p:nvSpPr>
          <p:cNvPr id="995" name="Google Shape;995;p74"/>
          <p:cNvSpPr/>
          <p:nvPr/>
        </p:nvSpPr>
        <p:spPr>
          <a:xfrm>
            <a:off x="1937025" y="3001013"/>
            <a:ext cx="2508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6" name="Google Shape;996;p74"/>
          <p:cNvCxnSpPr/>
          <p:nvPr/>
        </p:nvCxnSpPr>
        <p:spPr>
          <a:xfrm rot="-5400000">
            <a:off x="1840161" y="2723300"/>
            <a:ext cx="600" cy="497400"/>
          </a:xfrm>
          <a:prstGeom prst="curvedConnector3">
            <a:avLst>
              <a:gd fmla="val 3968750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7" name="Google Shape;997;p74"/>
          <p:cNvSpPr txBox="1"/>
          <p:nvPr>
            <p:ph idx="1" type="body"/>
          </p:nvPr>
        </p:nvSpPr>
        <p:spPr>
          <a:xfrm>
            <a:off x="1593025" y="2451548"/>
            <a:ext cx="497400" cy="3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✕ 6</a:t>
            </a:r>
            <a:endParaRPr sz="1800"/>
          </a:p>
        </p:txBody>
      </p:sp>
      <p:sp>
        <p:nvSpPr>
          <p:cNvPr id="998" name="Google Shape;998;p74"/>
          <p:cNvSpPr txBox="1"/>
          <p:nvPr>
            <p:ph idx="1" type="body"/>
          </p:nvPr>
        </p:nvSpPr>
        <p:spPr>
          <a:xfrm>
            <a:off x="3044763" y="2753325"/>
            <a:ext cx="1360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loo baahan yahay in ay jiraan 6 natiijo oo ku jira dhacdada B.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9" name="Google Shape;999;p74"/>
          <p:cNvSpPr txBox="1"/>
          <p:nvPr>
            <p:ph idx="1" type="body"/>
          </p:nvPr>
        </p:nvSpPr>
        <p:spPr>
          <a:xfrm>
            <a:off x="4645001" y="3896325"/>
            <a:ext cx="3768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Sidaas darteed natiijooyinka maqan 2 iyo 12 waa natiijooyinka dhacdada B.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0" name="Google Shape;1000;p74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5" name="Google Shape;1005;p7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356977" y="689200"/>
            <a:ext cx="3234273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Itimaalka (probability) aragtida ee jaantusyada Venn</a:t>
            </a:r>
            <a:endParaRPr/>
          </a:p>
        </p:txBody>
      </p:sp>
      <p:sp>
        <p:nvSpPr>
          <p:cNvPr id="1007" name="Google Shape;1007;p75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5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5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5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75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75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75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4" name="Google Shape;1014;p75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5" name="Google Shape;1015;p75"/>
          <p:cNvSpPr txBox="1"/>
          <p:nvPr/>
        </p:nvSpPr>
        <p:spPr>
          <a:xfrm>
            <a:off x="7092293" y="18689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6" name="Google Shape;1016;p75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5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5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75"/>
          <p:cNvSpPr txBox="1"/>
          <p:nvPr/>
        </p:nvSpPr>
        <p:spPr>
          <a:xfrm>
            <a:off x="7295878" y="2579125"/>
            <a:ext cx="34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0" name="Google Shape;1020;p75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75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5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5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75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5" name="Google Shape;1025;p75"/>
          <p:cNvSpPr txBox="1"/>
          <p:nvPr>
            <p:ph idx="1" type="body"/>
          </p:nvPr>
        </p:nvSpPr>
        <p:spPr>
          <a:xfrm>
            <a:off x="1622375" y="810000"/>
            <a:ext cx="2887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Taas macneheedu waa natiijooyinka 2 iyo 12 waxay u baahan yihiin inay ku jiraan meel kasta oo ka mid ah goobada dhacdada B.</a:t>
            </a:r>
            <a:endParaRPr sz="1800"/>
          </a:p>
        </p:txBody>
      </p:sp>
      <p:pic>
        <p:nvPicPr>
          <p:cNvPr id="1026" name="Google Shape;1026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94050" y="1698108"/>
            <a:ext cx="818175" cy="1055084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75"/>
          <p:cNvSpPr txBox="1"/>
          <p:nvPr/>
        </p:nvSpPr>
        <p:spPr>
          <a:xfrm>
            <a:off x="476400" y="276968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8" name="Google Shape;1028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233552" y="348590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75"/>
          <p:cNvSpPr txBox="1"/>
          <p:nvPr/>
        </p:nvSpPr>
        <p:spPr>
          <a:xfrm>
            <a:off x="4131600" y="45185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0" name="Google Shape;1030;p7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1467350" y="2441800"/>
            <a:ext cx="2950277" cy="16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75"/>
          <p:cNvSpPr txBox="1"/>
          <p:nvPr>
            <p:ph idx="1" type="body"/>
          </p:nvPr>
        </p:nvSpPr>
        <p:spPr>
          <a:xfrm>
            <a:off x="1529775" y="2486400"/>
            <a:ext cx="2677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aha meel kasta! Dhacdada A waxay horey u leedahay 3 natiijo, waa inay ku jiraan goobta B kaliya.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76"/>
          <p:cNvSpPr txBox="1"/>
          <p:nvPr>
            <p:ph idx="1" type="body"/>
          </p:nvPr>
        </p:nvSpPr>
        <p:spPr>
          <a:xfrm>
            <a:off x="324000" y="759300"/>
            <a:ext cx="1783500" cy="38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la eego:</a:t>
            </a:r>
            <a:endParaRPr/>
          </a:p>
        </p:txBody>
      </p:sp>
      <p:sp>
        <p:nvSpPr>
          <p:cNvPr id="1037" name="Google Shape;1037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Itimaalka (probability) aragtida ee jaantusyada Venn</a:t>
            </a:r>
            <a:endParaRPr/>
          </a:p>
        </p:txBody>
      </p:sp>
      <p:sp>
        <p:nvSpPr>
          <p:cNvPr id="1038" name="Google Shape;1038;p76"/>
          <p:cNvSpPr/>
          <p:nvPr/>
        </p:nvSpPr>
        <p:spPr>
          <a:xfrm>
            <a:off x="4782800" y="12444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76"/>
          <p:cNvSpPr txBox="1"/>
          <p:nvPr/>
        </p:nvSpPr>
        <p:spPr>
          <a:xfrm>
            <a:off x="4782800" y="8996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{Axmed, Nuur, Yacquub, Saciid, Isra}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76"/>
          <p:cNvSpPr/>
          <p:nvPr/>
        </p:nvSpPr>
        <p:spPr>
          <a:xfrm>
            <a:off x="5162275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6"/>
          <p:cNvSpPr txBox="1"/>
          <p:nvPr/>
        </p:nvSpPr>
        <p:spPr>
          <a:xfrm>
            <a:off x="5216650" y="1421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6"/>
          <p:cNvSpPr/>
          <p:nvPr/>
        </p:nvSpPr>
        <p:spPr>
          <a:xfrm>
            <a:off x="6152875" y="14694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76"/>
          <p:cNvSpPr txBox="1"/>
          <p:nvPr/>
        </p:nvSpPr>
        <p:spPr>
          <a:xfrm>
            <a:off x="7519800" y="1421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6"/>
          <p:cNvSpPr txBox="1"/>
          <p:nvPr/>
        </p:nvSpPr>
        <p:spPr>
          <a:xfrm>
            <a:off x="5301185" y="2379925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6"/>
          <p:cNvSpPr txBox="1"/>
          <p:nvPr/>
        </p:nvSpPr>
        <p:spPr>
          <a:xfrm>
            <a:off x="6850652" y="1871675"/>
            <a:ext cx="753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Yacquub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6" name="Google Shape;1046;p76"/>
          <p:cNvSpPr txBox="1"/>
          <p:nvPr/>
        </p:nvSpPr>
        <p:spPr>
          <a:xfrm>
            <a:off x="6214975" y="2066800"/>
            <a:ext cx="64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6"/>
          <p:cNvSpPr txBox="1"/>
          <p:nvPr/>
        </p:nvSpPr>
        <p:spPr>
          <a:xfrm>
            <a:off x="7519802" y="2968825"/>
            <a:ext cx="75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6"/>
          <p:cNvSpPr txBox="1"/>
          <p:nvPr/>
        </p:nvSpPr>
        <p:spPr>
          <a:xfrm>
            <a:off x="5417878" y="1915775"/>
            <a:ext cx="527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6"/>
          <p:cNvSpPr txBox="1"/>
          <p:nvPr>
            <p:ph idx="1" type="body"/>
          </p:nvPr>
        </p:nvSpPr>
        <p:spPr>
          <a:xfrm>
            <a:off x="546650" y="1527875"/>
            <a:ext cx="1783500" cy="38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P(A) =</a:t>
            </a:r>
            <a:endParaRPr/>
          </a:p>
        </p:txBody>
      </p:sp>
      <p:sp>
        <p:nvSpPr>
          <p:cNvPr id="1050" name="Google Shape;1050;p76"/>
          <p:cNvSpPr txBox="1"/>
          <p:nvPr>
            <p:ph idx="1" type="body"/>
          </p:nvPr>
        </p:nvSpPr>
        <p:spPr>
          <a:xfrm>
            <a:off x="546650" y="2366075"/>
            <a:ext cx="1783500" cy="38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P(B) =</a:t>
            </a:r>
            <a:endParaRPr/>
          </a:p>
        </p:txBody>
      </p:sp>
      <p:sp>
        <p:nvSpPr>
          <p:cNvPr id="1051" name="Google Shape;1051;p76"/>
          <p:cNvSpPr txBox="1"/>
          <p:nvPr>
            <p:ph idx="1" type="body"/>
          </p:nvPr>
        </p:nvSpPr>
        <p:spPr>
          <a:xfrm>
            <a:off x="324000" y="3051875"/>
            <a:ext cx="4210800" cy="38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Dhamaystir jaantuska Venn (Venn diagram).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1052" name="Google Shape;1052;p76" title="three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0325" y="1363207"/>
            <a:ext cx="207871" cy="6888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5}&quot;&gt;&lt;mfrac&gt;&lt;mn&gt;2&lt;/mn&gt;&lt;mn&gt;5&lt;/mn&gt;&lt;/mfrac&gt;&lt;/math&gt;" id="1053" name="Google Shape;1053;p76" title="two fif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0265" y="2215438"/>
            <a:ext cx="207980" cy="6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77"/>
          <p:cNvSpPr txBox="1"/>
          <p:nvPr>
            <p:ph idx="1" type="body"/>
          </p:nvPr>
        </p:nvSpPr>
        <p:spPr>
          <a:xfrm>
            <a:off x="324000" y="759300"/>
            <a:ext cx="79416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Jaantuskan Venn wuxuu muujinayaa tirada natiijooyinka (outcomes) ee dhacdo kasta (event).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059" name="Google Shape;1059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060" name="Google Shape;1060;p77"/>
          <p:cNvSpPr/>
          <p:nvPr/>
        </p:nvSpPr>
        <p:spPr>
          <a:xfrm>
            <a:off x="5240000" y="11682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1" name="Google Shape;1061;p77"/>
          <p:cNvSpPr txBox="1"/>
          <p:nvPr/>
        </p:nvSpPr>
        <p:spPr>
          <a:xfrm>
            <a:off x="5035088" y="1161300"/>
            <a:ext cx="16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77"/>
          <p:cNvSpPr/>
          <p:nvPr/>
        </p:nvSpPr>
        <p:spPr>
          <a:xfrm>
            <a:off x="56194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77"/>
          <p:cNvSpPr txBox="1"/>
          <p:nvPr/>
        </p:nvSpPr>
        <p:spPr>
          <a:xfrm>
            <a:off x="5673850" y="1344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77"/>
          <p:cNvSpPr/>
          <p:nvPr/>
        </p:nvSpPr>
        <p:spPr>
          <a:xfrm>
            <a:off x="66100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77"/>
          <p:cNvSpPr txBox="1"/>
          <p:nvPr/>
        </p:nvSpPr>
        <p:spPr>
          <a:xfrm>
            <a:off x="7977000" y="1344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77"/>
          <p:cNvSpPr txBox="1"/>
          <p:nvPr/>
        </p:nvSpPr>
        <p:spPr>
          <a:xfrm>
            <a:off x="7608268" y="2114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77"/>
          <p:cNvSpPr txBox="1"/>
          <p:nvPr/>
        </p:nvSpPr>
        <p:spPr>
          <a:xfrm>
            <a:off x="6831644" y="21145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8" name="Google Shape;1068;p77"/>
          <p:cNvSpPr txBox="1"/>
          <p:nvPr/>
        </p:nvSpPr>
        <p:spPr>
          <a:xfrm>
            <a:off x="6131394" y="205718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77"/>
          <p:cNvSpPr txBox="1"/>
          <p:nvPr/>
        </p:nvSpPr>
        <p:spPr>
          <a:xfrm>
            <a:off x="8321578" y="29039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77"/>
          <p:cNvSpPr txBox="1"/>
          <p:nvPr>
            <p:ph idx="1" type="body"/>
          </p:nvPr>
        </p:nvSpPr>
        <p:spPr>
          <a:xfrm>
            <a:off x="324000" y="1281900"/>
            <a:ext cx="4248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Imisa natiijo (outcome) ayaa ka jira booska muunadda (sample space)?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71" name="Google Shape;1071;p77"/>
          <p:cNvSpPr txBox="1"/>
          <p:nvPr>
            <p:ph idx="1" type="body"/>
          </p:nvPr>
        </p:nvSpPr>
        <p:spPr>
          <a:xfrm>
            <a:off x="621250" y="2025000"/>
            <a:ext cx="2265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+ 3 + 3 + 4 = 15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2" name="Google Shape;1072;p77"/>
          <p:cNvSpPr txBox="1"/>
          <p:nvPr>
            <p:ph idx="1" type="body"/>
          </p:nvPr>
        </p:nvSpPr>
        <p:spPr>
          <a:xfrm>
            <a:off x="324000" y="2561400"/>
            <a:ext cx="4711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Imisa natiijo (outcome) ayaa ka jira dhacdada A (event A)?</a:t>
            </a:r>
            <a:endParaRPr sz="1800"/>
          </a:p>
        </p:txBody>
      </p:sp>
      <p:sp>
        <p:nvSpPr>
          <p:cNvPr id="1073" name="Google Shape;1073;p77"/>
          <p:cNvSpPr txBox="1"/>
          <p:nvPr>
            <p:ph idx="1" type="body"/>
          </p:nvPr>
        </p:nvSpPr>
        <p:spPr>
          <a:xfrm>
            <a:off x="621250" y="2913625"/>
            <a:ext cx="39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+ 3 = 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4" name="Google Shape;1074;p77"/>
          <p:cNvSpPr txBox="1"/>
          <p:nvPr>
            <p:ph idx="1" type="body"/>
          </p:nvPr>
        </p:nvSpPr>
        <p:spPr>
          <a:xfrm>
            <a:off x="324000" y="3399600"/>
            <a:ext cx="5389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Imisa natiijo (outcome) ayaa ku jira oo kaliya dhacdada B (event B)?</a:t>
            </a:r>
            <a:endParaRPr sz="1800"/>
          </a:p>
        </p:txBody>
      </p:sp>
      <p:sp>
        <p:nvSpPr>
          <p:cNvPr id="1075" name="Google Shape;1075;p77"/>
          <p:cNvSpPr txBox="1"/>
          <p:nvPr>
            <p:ph idx="1" type="body"/>
          </p:nvPr>
        </p:nvSpPr>
        <p:spPr>
          <a:xfrm>
            <a:off x="621250" y="3751825"/>
            <a:ext cx="39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6" name="Google Shape;1076;p77"/>
          <p:cNvSpPr txBox="1"/>
          <p:nvPr>
            <p:ph idx="1" type="body"/>
          </p:nvPr>
        </p:nvSpPr>
        <p:spPr>
          <a:xfrm>
            <a:off x="324000" y="4161600"/>
            <a:ext cx="5389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Imisa natiijo (outcome) ayaan ku jirin dhacdada A (event A)?</a:t>
            </a:r>
            <a:endParaRPr sz="1800"/>
          </a:p>
        </p:txBody>
      </p:sp>
      <p:sp>
        <p:nvSpPr>
          <p:cNvPr id="1077" name="Google Shape;1077;p77"/>
          <p:cNvSpPr txBox="1"/>
          <p:nvPr>
            <p:ph idx="1" type="body"/>
          </p:nvPr>
        </p:nvSpPr>
        <p:spPr>
          <a:xfrm>
            <a:off x="621250" y="4515000"/>
            <a:ext cx="39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 + 4 = 7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Jaantuskan Venn wuxuu muujinayaa tirada natiijooyinka (outcomes) ee dhacdo kasta (event).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083" name="Google Shape;1083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084" name="Google Shape;1084;p78"/>
          <p:cNvSpPr/>
          <p:nvPr/>
        </p:nvSpPr>
        <p:spPr>
          <a:xfrm>
            <a:off x="5240000" y="11682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78"/>
          <p:cNvSpPr txBox="1"/>
          <p:nvPr/>
        </p:nvSpPr>
        <p:spPr>
          <a:xfrm>
            <a:off x="5035088" y="1161300"/>
            <a:ext cx="16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78"/>
          <p:cNvSpPr/>
          <p:nvPr/>
        </p:nvSpPr>
        <p:spPr>
          <a:xfrm>
            <a:off x="56194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78"/>
          <p:cNvSpPr txBox="1"/>
          <p:nvPr/>
        </p:nvSpPr>
        <p:spPr>
          <a:xfrm>
            <a:off x="5673850" y="1344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78"/>
          <p:cNvSpPr/>
          <p:nvPr/>
        </p:nvSpPr>
        <p:spPr>
          <a:xfrm>
            <a:off x="66100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78"/>
          <p:cNvSpPr txBox="1"/>
          <p:nvPr/>
        </p:nvSpPr>
        <p:spPr>
          <a:xfrm>
            <a:off x="7977000" y="1344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78"/>
          <p:cNvSpPr txBox="1"/>
          <p:nvPr/>
        </p:nvSpPr>
        <p:spPr>
          <a:xfrm>
            <a:off x="7608268" y="2114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1" name="Google Shape;1091;p78"/>
          <p:cNvSpPr txBox="1"/>
          <p:nvPr/>
        </p:nvSpPr>
        <p:spPr>
          <a:xfrm>
            <a:off x="6831644" y="21145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2" name="Google Shape;1092;p78"/>
          <p:cNvSpPr txBox="1"/>
          <p:nvPr/>
        </p:nvSpPr>
        <p:spPr>
          <a:xfrm>
            <a:off x="6131401" y="20571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3" name="Google Shape;1093;p78"/>
          <p:cNvSpPr txBox="1"/>
          <p:nvPr/>
        </p:nvSpPr>
        <p:spPr>
          <a:xfrm>
            <a:off x="8321578" y="29039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78"/>
          <p:cNvSpPr txBox="1"/>
          <p:nvPr>
            <p:ph idx="1" type="body"/>
          </p:nvPr>
        </p:nvSpPr>
        <p:spPr>
          <a:xfrm>
            <a:off x="324000" y="1418400"/>
            <a:ext cx="4327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Imisa natiijo (outcome) ayaan ku jirin dhacdada B (event B)?</a:t>
            </a:r>
            <a:endParaRPr sz="1800"/>
          </a:p>
        </p:txBody>
      </p:sp>
      <p:sp>
        <p:nvSpPr>
          <p:cNvPr id="1095" name="Google Shape;1095;p78"/>
          <p:cNvSpPr txBox="1"/>
          <p:nvPr/>
        </p:nvSpPr>
        <p:spPr>
          <a:xfrm>
            <a:off x="983244" y="2176475"/>
            <a:ext cx="257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+ 5 = 17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79"/>
          <p:cNvSpPr txBox="1"/>
          <p:nvPr>
            <p:ph idx="1" type="body"/>
          </p:nvPr>
        </p:nvSpPr>
        <p:spPr>
          <a:xfrm>
            <a:off x="324000" y="759300"/>
            <a:ext cx="7941600" cy="52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Jaantuskan Venn wuxuu muujinayaa tirada natiijooyinka (outcomes) ee dhacdo kasta (event). Waxaa jira 18 natiijo (outcome) oo ku jira booska muunadda (sample space).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ka maqan qaar ka mid ah tirooyinka.</a:t>
            </a:r>
            <a:endParaRPr sz="1800"/>
          </a:p>
        </p:txBody>
      </p:sp>
      <p:sp>
        <p:nvSpPr>
          <p:cNvPr id="1101" name="Google Shape;1101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102" name="Google Shape;1102;p79"/>
          <p:cNvSpPr/>
          <p:nvPr/>
        </p:nvSpPr>
        <p:spPr>
          <a:xfrm>
            <a:off x="5973500" y="1168275"/>
            <a:ext cx="2418900" cy="15714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9"/>
          <p:cNvSpPr txBox="1"/>
          <p:nvPr/>
        </p:nvSpPr>
        <p:spPr>
          <a:xfrm>
            <a:off x="5797088" y="1161300"/>
            <a:ext cx="16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9"/>
          <p:cNvSpPr/>
          <p:nvPr/>
        </p:nvSpPr>
        <p:spPr>
          <a:xfrm>
            <a:off x="6229075" y="1317098"/>
            <a:ext cx="1230000" cy="1230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9"/>
          <p:cNvSpPr txBox="1"/>
          <p:nvPr/>
        </p:nvSpPr>
        <p:spPr>
          <a:xfrm>
            <a:off x="6152615" y="123739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9"/>
          <p:cNvSpPr/>
          <p:nvPr/>
        </p:nvSpPr>
        <p:spPr>
          <a:xfrm>
            <a:off x="6987742" y="1317098"/>
            <a:ext cx="1230000" cy="1230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79"/>
          <p:cNvSpPr txBox="1"/>
          <p:nvPr/>
        </p:nvSpPr>
        <p:spPr>
          <a:xfrm>
            <a:off x="8053200" y="1268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79"/>
          <p:cNvSpPr txBox="1"/>
          <p:nvPr/>
        </p:nvSpPr>
        <p:spPr>
          <a:xfrm>
            <a:off x="7760668" y="18097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9" name="Google Shape;1109;p79"/>
          <p:cNvSpPr txBox="1"/>
          <p:nvPr/>
        </p:nvSpPr>
        <p:spPr>
          <a:xfrm>
            <a:off x="7136444" y="17335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79"/>
          <p:cNvSpPr txBox="1"/>
          <p:nvPr/>
        </p:nvSpPr>
        <p:spPr>
          <a:xfrm>
            <a:off x="6512394" y="1752381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1" name="Google Shape;1111;p79"/>
          <p:cNvSpPr txBox="1"/>
          <p:nvPr/>
        </p:nvSpPr>
        <p:spPr>
          <a:xfrm>
            <a:off x="8092978" y="2446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2" name="Google Shape;1112;p79"/>
          <p:cNvSpPr txBox="1"/>
          <p:nvPr>
            <p:ph idx="1" type="body"/>
          </p:nvPr>
        </p:nvSpPr>
        <p:spPr>
          <a:xfrm>
            <a:off x="324000" y="1967700"/>
            <a:ext cx="4248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Marka la eego in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P(ma aha A) =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13}{18}&quot;&gt;&lt;mfrac&gt;&lt;mn&gt;13&lt;/mn&gt;&lt;mn&gt;18&lt;/mn&gt;&lt;/mfrac&gt;&lt;/math&gt;" id="1113" name="Google Shape;1113;p79" title="13 over 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887" y="2282560"/>
            <a:ext cx="283818" cy="5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79"/>
          <p:cNvSpPr txBox="1"/>
          <p:nvPr>
            <p:ph idx="1" type="body"/>
          </p:nvPr>
        </p:nvSpPr>
        <p:spPr>
          <a:xfrm>
            <a:off x="324000" y="2999500"/>
            <a:ext cx="84645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waxay ka dhigan tahay in tirada natiijooyinka (outcomes) ee gobolka (region) u taagan oo kaliya B ay tahay 3.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15" name="Google Shape;1115;p79"/>
          <p:cNvSpPr txBox="1"/>
          <p:nvPr>
            <p:ph idx="1" type="body"/>
          </p:nvPr>
        </p:nvSpPr>
        <p:spPr>
          <a:xfrm>
            <a:off x="324000" y="3548500"/>
            <a:ext cx="66771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2 natiijo (outcome) ee u dambeeya waxay ku jiraan gobolka (region) u taagan oo kaliya dhacdada A (event A).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Jaantuskan Venn wuxuu muujinayaa tirada natiijooyinka dhacdo kasta. Meesha muunaddu waxay leedahay 24 natiijo.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La siiyay: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121" name="Google Shape;1121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122" name="Google Shape;1122;p80"/>
          <p:cNvSpPr/>
          <p:nvPr/>
        </p:nvSpPr>
        <p:spPr>
          <a:xfrm>
            <a:off x="5240000" y="1168275"/>
            <a:ext cx="3434100" cy="205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3" name="Google Shape;1123;p80"/>
          <p:cNvSpPr txBox="1"/>
          <p:nvPr/>
        </p:nvSpPr>
        <p:spPr>
          <a:xfrm>
            <a:off x="5035088" y="1161300"/>
            <a:ext cx="16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80"/>
          <p:cNvSpPr/>
          <p:nvPr/>
        </p:nvSpPr>
        <p:spPr>
          <a:xfrm>
            <a:off x="56194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80"/>
          <p:cNvSpPr txBox="1"/>
          <p:nvPr/>
        </p:nvSpPr>
        <p:spPr>
          <a:xfrm>
            <a:off x="5673850" y="1344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80"/>
          <p:cNvSpPr/>
          <p:nvPr/>
        </p:nvSpPr>
        <p:spPr>
          <a:xfrm>
            <a:off x="66100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80"/>
          <p:cNvSpPr txBox="1"/>
          <p:nvPr/>
        </p:nvSpPr>
        <p:spPr>
          <a:xfrm>
            <a:off x="7977000" y="1344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80"/>
          <p:cNvSpPr txBox="1"/>
          <p:nvPr/>
        </p:nvSpPr>
        <p:spPr>
          <a:xfrm>
            <a:off x="7608268" y="21145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9" name="Google Shape;1129;p80"/>
          <p:cNvSpPr txBox="1"/>
          <p:nvPr/>
        </p:nvSpPr>
        <p:spPr>
          <a:xfrm>
            <a:off x="6831644" y="2114556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0" name="Google Shape;1130;p80"/>
          <p:cNvSpPr txBox="1"/>
          <p:nvPr/>
        </p:nvSpPr>
        <p:spPr>
          <a:xfrm>
            <a:off x="6131401" y="20571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1" name="Google Shape;1131;p80"/>
          <p:cNvSpPr txBox="1"/>
          <p:nvPr/>
        </p:nvSpPr>
        <p:spPr>
          <a:xfrm>
            <a:off x="8321578" y="2903900"/>
            <a:ext cx="34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2" name="Google Shape;1132;p80"/>
          <p:cNvSpPr txBox="1"/>
          <p:nvPr>
            <p:ph idx="1" type="body"/>
          </p:nvPr>
        </p:nvSpPr>
        <p:spPr>
          <a:xfrm>
            <a:off x="324000" y="2028000"/>
            <a:ext cx="4327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P(not B) =</a:t>
            </a:r>
            <a:endParaRPr sz="1800"/>
          </a:p>
        </p:txBody>
      </p:sp>
      <p:sp>
        <p:nvSpPr>
          <p:cNvPr id="1133" name="Google Shape;1133;p80"/>
          <p:cNvSpPr txBox="1"/>
          <p:nvPr>
            <p:ph idx="1" type="body"/>
          </p:nvPr>
        </p:nvSpPr>
        <p:spPr>
          <a:xfrm>
            <a:off x="324000" y="2713800"/>
            <a:ext cx="4327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P(A) = </a:t>
            </a:r>
            <a:endParaRPr sz="1800"/>
          </a:p>
        </p:txBody>
      </p:sp>
      <p:sp>
        <p:nvSpPr>
          <p:cNvPr id="1134" name="Google Shape;1134;p80"/>
          <p:cNvSpPr txBox="1"/>
          <p:nvPr>
            <p:ph idx="1" type="body"/>
          </p:nvPr>
        </p:nvSpPr>
        <p:spPr>
          <a:xfrm>
            <a:off x="324000" y="3399600"/>
            <a:ext cx="4327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Dhammeystir jaantuska Venn.</a:t>
            </a:r>
            <a:endParaRPr sz="1800"/>
          </a:p>
        </p:txBody>
      </p:sp>
      <p:cxnSp>
        <p:nvCxnSpPr>
          <p:cNvPr id="1135" name="Google Shape;1135;p80"/>
          <p:cNvCxnSpPr/>
          <p:nvPr/>
        </p:nvCxnSpPr>
        <p:spPr>
          <a:xfrm>
            <a:off x="6738950" y="2422350"/>
            <a:ext cx="343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6" name="Google Shape;1136;p80"/>
          <p:cNvCxnSpPr/>
          <p:nvPr/>
        </p:nvCxnSpPr>
        <p:spPr>
          <a:xfrm>
            <a:off x="7459200" y="2422350"/>
            <a:ext cx="343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7" name="Google Shape;1137;p80"/>
          <p:cNvCxnSpPr/>
          <p:nvPr/>
        </p:nvCxnSpPr>
        <p:spPr>
          <a:xfrm>
            <a:off x="8259425" y="3167925"/>
            <a:ext cx="343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&lt;math xmlns=&quot;http://www.w3.org/1998/Math/MathML&quot; display=&quot;block&quot; data-is-equatio=&quot;1&quot; data-latex=&quot;\frac{19}{24}&quot;&gt;&lt;mfrac&gt;&lt;mn&gt;19&lt;/mn&gt;&lt;mn&gt;24&lt;/mn&gt;&lt;/mfrac&gt;&lt;/math&gt;" id="1138" name="Google Shape;1138;p80" title="19 over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0888" y="1880825"/>
            <a:ext cx="307825" cy="5583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7}{24}&quot;&gt;&lt;mfrac&gt;&lt;mn&gt;17&lt;/mn&gt;&lt;mn&gt;24&lt;/mn&gt;&lt;/mfrac&gt;&lt;/math&gt;" id="1139" name="Google Shape;1139;p80" title="17 over 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3750" y="2570635"/>
            <a:ext cx="307825" cy="56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81"/>
          <p:cNvSpPr txBox="1"/>
          <p:nvPr>
            <p:ph idx="1" type="body"/>
          </p:nvPr>
        </p:nvSpPr>
        <p:spPr>
          <a:xfrm>
            <a:off x="324000" y="759300"/>
            <a:ext cx="82377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Isticmaal jaantuska Venn si aad u qorto ixtimaallada.</a:t>
            </a:r>
            <a:endParaRPr sz="1800"/>
          </a:p>
        </p:txBody>
      </p:sp>
      <p:sp>
        <p:nvSpPr>
          <p:cNvPr id="1145" name="Google Shape;1145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146" name="Google Shape;1146;p81"/>
          <p:cNvSpPr/>
          <p:nvPr/>
        </p:nvSpPr>
        <p:spPr>
          <a:xfrm>
            <a:off x="5059327" y="1427282"/>
            <a:ext cx="2949900" cy="1780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81"/>
          <p:cNvSpPr txBox="1"/>
          <p:nvPr/>
        </p:nvSpPr>
        <p:spPr>
          <a:xfrm>
            <a:off x="4887100" y="1130124"/>
            <a:ext cx="3378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81"/>
          <p:cNvSpPr/>
          <p:nvPr/>
        </p:nvSpPr>
        <p:spPr>
          <a:xfrm>
            <a:off x="5385292" y="1622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81"/>
          <p:cNvSpPr txBox="1"/>
          <p:nvPr/>
        </p:nvSpPr>
        <p:spPr>
          <a:xfrm>
            <a:off x="5431999" y="1580249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81"/>
          <p:cNvSpPr/>
          <p:nvPr/>
        </p:nvSpPr>
        <p:spPr>
          <a:xfrm>
            <a:off x="6236205" y="1622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81"/>
          <p:cNvSpPr txBox="1"/>
          <p:nvPr/>
        </p:nvSpPr>
        <p:spPr>
          <a:xfrm>
            <a:off x="7410377" y="1580255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2" name="Google Shape;1152;p81"/>
          <p:cNvSpPr txBox="1"/>
          <p:nvPr/>
        </p:nvSpPr>
        <p:spPr>
          <a:xfrm>
            <a:off x="5745878" y="1806307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81"/>
          <p:cNvSpPr txBox="1"/>
          <p:nvPr/>
        </p:nvSpPr>
        <p:spPr>
          <a:xfrm>
            <a:off x="6414128" y="1865335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81"/>
          <p:cNvSpPr txBox="1"/>
          <p:nvPr/>
        </p:nvSpPr>
        <p:spPr>
          <a:xfrm>
            <a:off x="7625817" y="2826191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81"/>
          <p:cNvSpPr txBox="1"/>
          <p:nvPr/>
        </p:nvSpPr>
        <p:spPr>
          <a:xfrm>
            <a:off x="6455055" y="2151328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6" name="Google Shape;1156;p81"/>
          <p:cNvSpPr txBox="1"/>
          <p:nvPr/>
        </p:nvSpPr>
        <p:spPr>
          <a:xfrm>
            <a:off x="7757479" y="2238214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81"/>
          <p:cNvSpPr txBox="1"/>
          <p:nvPr/>
        </p:nvSpPr>
        <p:spPr>
          <a:xfrm>
            <a:off x="7247261" y="2127091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81"/>
          <p:cNvSpPr txBox="1"/>
          <p:nvPr/>
        </p:nvSpPr>
        <p:spPr>
          <a:xfrm>
            <a:off x="5291087" y="2876748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81"/>
          <p:cNvSpPr txBox="1"/>
          <p:nvPr/>
        </p:nvSpPr>
        <p:spPr>
          <a:xfrm>
            <a:off x="6455055" y="2402195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81"/>
          <p:cNvSpPr txBox="1"/>
          <p:nvPr>
            <p:ph idx="1" type="body"/>
          </p:nvPr>
        </p:nvSpPr>
        <p:spPr>
          <a:xfrm>
            <a:off x="324000" y="128280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P(A) =</a:t>
            </a:r>
            <a:endParaRPr sz="1800"/>
          </a:p>
        </p:txBody>
      </p:sp>
      <p:sp>
        <p:nvSpPr>
          <p:cNvPr id="1161" name="Google Shape;1161;p81"/>
          <p:cNvSpPr txBox="1"/>
          <p:nvPr>
            <p:ph idx="1" type="body"/>
          </p:nvPr>
        </p:nvSpPr>
        <p:spPr>
          <a:xfrm>
            <a:off x="324000" y="202345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r>
              <a:rPr lang="en-GB" sz="1400">
                <a:latin typeface="Lexend"/>
              </a:rPr>
              <a:t>) P(B) =</a:t>
            </a:r>
            <a:endParaRPr sz="1800"/>
          </a:p>
        </p:txBody>
      </p:sp>
      <p:sp>
        <p:nvSpPr>
          <p:cNvPr id="1162" name="Google Shape;1162;p81"/>
          <p:cNvSpPr txBox="1"/>
          <p:nvPr>
            <p:ph idx="1" type="body"/>
          </p:nvPr>
        </p:nvSpPr>
        <p:spPr>
          <a:xfrm>
            <a:off x="324000" y="276410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P(not B) =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63" name="Google Shape;1163;p81"/>
          <p:cNvSpPr txBox="1"/>
          <p:nvPr>
            <p:ph idx="1" type="body"/>
          </p:nvPr>
        </p:nvSpPr>
        <p:spPr>
          <a:xfrm>
            <a:off x="324000" y="350475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P(only A) =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82"/>
          <p:cNvSpPr txBox="1"/>
          <p:nvPr>
            <p:ph idx="1" type="body"/>
          </p:nvPr>
        </p:nvSpPr>
        <p:spPr>
          <a:xfrm>
            <a:off x="324000" y="759300"/>
            <a:ext cx="82377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Isticmaal jaantuska Venn si aad u qorto ixtimaallada.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69" name="Google Shape;1169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170" name="Google Shape;1170;p82"/>
          <p:cNvSpPr txBox="1"/>
          <p:nvPr>
            <p:ph idx="1" type="body"/>
          </p:nvPr>
        </p:nvSpPr>
        <p:spPr>
          <a:xfrm>
            <a:off x="324000" y="128280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P(A) =</a:t>
            </a:r>
            <a:endParaRPr sz="1800"/>
          </a:p>
        </p:txBody>
      </p:sp>
      <p:sp>
        <p:nvSpPr>
          <p:cNvPr id="1171" name="Google Shape;1171;p82"/>
          <p:cNvSpPr txBox="1"/>
          <p:nvPr>
            <p:ph idx="1" type="body"/>
          </p:nvPr>
        </p:nvSpPr>
        <p:spPr>
          <a:xfrm>
            <a:off x="324000" y="202345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P(B) =</a:t>
            </a:r>
            <a:endParaRPr sz="1800"/>
          </a:p>
        </p:txBody>
      </p:sp>
      <p:sp>
        <p:nvSpPr>
          <p:cNvPr id="1172" name="Google Shape;1172;p82"/>
          <p:cNvSpPr txBox="1"/>
          <p:nvPr>
            <p:ph idx="1" type="body"/>
          </p:nvPr>
        </p:nvSpPr>
        <p:spPr>
          <a:xfrm>
            <a:off x="324000" y="276410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P(C) =</a:t>
            </a:r>
            <a:endParaRPr sz="1800"/>
          </a:p>
        </p:txBody>
      </p:sp>
      <p:sp>
        <p:nvSpPr>
          <p:cNvPr id="1173" name="Google Shape;1173;p82"/>
          <p:cNvSpPr txBox="1"/>
          <p:nvPr>
            <p:ph idx="1" type="body"/>
          </p:nvPr>
        </p:nvSpPr>
        <p:spPr>
          <a:xfrm>
            <a:off x="324000" y="350475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P(only B) =</a:t>
            </a:r>
            <a:endParaRPr sz="1800"/>
          </a:p>
        </p:txBody>
      </p:sp>
      <p:sp>
        <p:nvSpPr>
          <p:cNvPr id="1174" name="Google Shape;1174;p82"/>
          <p:cNvSpPr/>
          <p:nvPr/>
        </p:nvSpPr>
        <p:spPr>
          <a:xfrm>
            <a:off x="54670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82"/>
          <p:cNvSpPr/>
          <p:nvPr/>
        </p:nvSpPr>
        <p:spPr>
          <a:xfrm>
            <a:off x="5270650" y="1168900"/>
            <a:ext cx="3035700" cy="277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82"/>
          <p:cNvSpPr txBox="1"/>
          <p:nvPr/>
        </p:nvSpPr>
        <p:spPr>
          <a:xfrm>
            <a:off x="5521450" y="1344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7" name="Google Shape;1177;p82"/>
          <p:cNvGrpSpPr/>
          <p:nvPr/>
        </p:nvGrpSpPr>
        <p:grpSpPr>
          <a:xfrm>
            <a:off x="5973350" y="1393293"/>
            <a:ext cx="2090525" cy="2395800"/>
            <a:chOff x="1248950" y="1774293"/>
            <a:chExt cx="2090525" cy="2395800"/>
          </a:xfrm>
        </p:grpSpPr>
        <p:sp>
          <p:nvSpPr>
            <p:cNvPr id="1178" name="Google Shape;1178;p82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9" name="Google Shape;1179;p82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80" name="Google Shape;1180;p82"/>
          <p:cNvSpPr txBox="1"/>
          <p:nvPr/>
        </p:nvSpPr>
        <p:spPr>
          <a:xfrm>
            <a:off x="7826400" y="1344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82"/>
          <p:cNvSpPr txBox="1"/>
          <p:nvPr/>
        </p:nvSpPr>
        <p:spPr>
          <a:xfrm>
            <a:off x="7298541" y="262697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82"/>
          <p:cNvSpPr txBox="1"/>
          <p:nvPr/>
        </p:nvSpPr>
        <p:spPr>
          <a:xfrm>
            <a:off x="6673931" y="164040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82"/>
          <p:cNvSpPr txBox="1"/>
          <p:nvPr/>
        </p:nvSpPr>
        <p:spPr>
          <a:xfrm>
            <a:off x="5429931" y="36045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4" name="Google Shape;1184;p82"/>
          <p:cNvSpPr txBox="1"/>
          <p:nvPr/>
        </p:nvSpPr>
        <p:spPr>
          <a:xfrm>
            <a:off x="6703947" y="231150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5" name="Google Shape;1185;p82"/>
          <p:cNvSpPr txBox="1"/>
          <p:nvPr/>
        </p:nvSpPr>
        <p:spPr>
          <a:xfrm>
            <a:off x="7213126" y="15754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6" name="Google Shape;1186;p82"/>
          <p:cNvSpPr txBox="1"/>
          <p:nvPr/>
        </p:nvSpPr>
        <p:spPr>
          <a:xfrm>
            <a:off x="5820281" y="165261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82"/>
          <p:cNvSpPr txBox="1"/>
          <p:nvPr/>
        </p:nvSpPr>
        <p:spPr>
          <a:xfrm>
            <a:off x="5346856" y="2847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82"/>
          <p:cNvSpPr txBox="1"/>
          <p:nvPr/>
        </p:nvSpPr>
        <p:spPr>
          <a:xfrm>
            <a:off x="5820281" y="2311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82"/>
          <p:cNvSpPr txBox="1"/>
          <p:nvPr/>
        </p:nvSpPr>
        <p:spPr>
          <a:xfrm>
            <a:off x="7946397" y="34604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82"/>
          <p:cNvSpPr txBox="1"/>
          <p:nvPr/>
        </p:nvSpPr>
        <p:spPr>
          <a:xfrm>
            <a:off x="6612111" y="1917590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82"/>
          <p:cNvSpPr txBox="1"/>
          <p:nvPr/>
        </p:nvSpPr>
        <p:spPr>
          <a:xfrm>
            <a:off x="5127000" y="1113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192" name="Google Shape;1192;p82"/>
          <p:cNvSpPr txBox="1"/>
          <p:nvPr/>
        </p:nvSpPr>
        <p:spPr>
          <a:xfrm>
            <a:off x="5973350" y="3460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82"/>
          <p:cNvSpPr txBox="1"/>
          <p:nvPr>
            <p:ph idx="1" type="body"/>
          </p:nvPr>
        </p:nvSpPr>
        <p:spPr>
          <a:xfrm>
            <a:off x="324000" y="419055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P(not C) =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83"/>
          <p:cNvSpPr txBox="1"/>
          <p:nvPr>
            <p:ph idx="1" type="body"/>
          </p:nvPr>
        </p:nvSpPr>
        <p:spPr>
          <a:xfrm>
            <a:off x="324000" y="759300"/>
            <a:ext cx="42480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3</a:t>
            </a:r>
            <a:r>
              <a:rPr lang="en-GB" sz="1100">
                <a:latin typeface="Lexend"/>
              </a:rPr>
              <a:t>)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Dhammeystir jaantuska Venn adigoo la siiyay ixtimaalladan.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99" name="Google Shape;1199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200" name="Google Shape;1200;p83"/>
          <p:cNvSpPr txBox="1"/>
          <p:nvPr>
            <p:ph idx="1" type="body"/>
          </p:nvPr>
        </p:nvSpPr>
        <p:spPr>
          <a:xfrm>
            <a:off x="2229000" y="196860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P(A) =</a:t>
            </a:r>
            <a:endParaRPr sz="1800"/>
          </a:p>
        </p:txBody>
      </p:sp>
      <p:sp>
        <p:nvSpPr>
          <p:cNvPr id="1201" name="Google Shape;1201;p83"/>
          <p:cNvSpPr txBox="1"/>
          <p:nvPr>
            <p:ph idx="1" type="body"/>
          </p:nvPr>
        </p:nvSpPr>
        <p:spPr>
          <a:xfrm>
            <a:off x="2229000" y="263305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P(B) =</a:t>
            </a:r>
            <a:endParaRPr sz="1800"/>
          </a:p>
        </p:txBody>
      </p:sp>
      <p:sp>
        <p:nvSpPr>
          <p:cNvPr id="1202" name="Google Shape;1202;p83"/>
          <p:cNvSpPr/>
          <p:nvPr/>
        </p:nvSpPr>
        <p:spPr>
          <a:xfrm>
            <a:off x="5287927" y="1046282"/>
            <a:ext cx="2949900" cy="1780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3" name="Google Shape;1203;p83"/>
          <p:cNvSpPr txBox="1"/>
          <p:nvPr/>
        </p:nvSpPr>
        <p:spPr>
          <a:xfrm>
            <a:off x="5115700" y="749124"/>
            <a:ext cx="3378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{tirooyin (integers) 1 ilaa 8 oo ay ku jiraan}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83"/>
          <p:cNvSpPr/>
          <p:nvPr/>
        </p:nvSpPr>
        <p:spPr>
          <a:xfrm>
            <a:off x="5613892" y="1241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83"/>
          <p:cNvSpPr txBox="1"/>
          <p:nvPr/>
        </p:nvSpPr>
        <p:spPr>
          <a:xfrm>
            <a:off x="5660599" y="1199249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6" name="Google Shape;1206;p83"/>
          <p:cNvSpPr/>
          <p:nvPr/>
        </p:nvSpPr>
        <p:spPr>
          <a:xfrm>
            <a:off x="6464805" y="1241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83"/>
          <p:cNvSpPr txBox="1"/>
          <p:nvPr/>
        </p:nvSpPr>
        <p:spPr>
          <a:xfrm>
            <a:off x="7638977" y="1199255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83"/>
          <p:cNvSpPr txBox="1"/>
          <p:nvPr/>
        </p:nvSpPr>
        <p:spPr>
          <a:xfrm>
            <a:off x="6583278" y="1566257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83"/>
          <p:cNvSpPr txBox="1"/>
          <p:nvPr/>
        </p:nvSpPr>
        <p:spPr>
          <a:xfrm>
            <a:off x="7384203" y="1601410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83"/>
          <p:cNvSpPr txBox="1"/>
          <p:nvPr/>
        </p:nvSpPr>
        <p:spPr>
          <a:xfrm>
            <a:off x="7916855" y="2457603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83"/>
          <p:cNvSpPr txBox="1"/>
          <p:nvPr/>
        </p:nvSpPr>
        <p:spPr>
          <a:xfrm>
            <a:off x="6655179" y="1913539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83"/>
          <p:cNvSpPr txBox="1"/>
          <p:nvPr/>
        </p:nvSpPr>
        <p:spPr>
          <a:xfrm>
            <a:off x="7993061" y="1985641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83"/>
          <p:cNvSpPr txBox="1"/>
          <p:nvPr/>
        </p:nvSpPr>
        <p:spPr>
          <a:xfrm>
            <a:off x="5895312" y="1566248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83"/>
          <p:cNvSpPr txBox="1"/>
          <p:nvPr/>
        </p:nvSpPr>
        <p:spPr>
          <a:xfrm>
            <a:off x="5398505" y="2457595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215" name="Google Shape;1215;p83" title="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6951" y="1812624"/>
            <a:ext cx="166701" cy="546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216" name="Google Shape;1216;p83" title="three eigh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6987" y="2504335"/>
            <a:ext cx="166620" cy="552214"/>
          </a:xfrm>
          <a:prstGeom prst="rect">
            <a:avLst/>
          </a:prstGeom>
          <a:noFill/>
          <a:ln>
            <a:noFill/>
          </a:ln>
        </p:spPr>
      </p:pic>
      <p:sp>
        <p:nvSpPr>
          <p:cNvPr id="1217" name="Google Shape;1217;p83"/>
          <p:cNvSpPr txBox="1"/>
          <p:nvPr>
            <p:ph idx="1" type="body"/>
          </p:nvPr>
        </p:nvSpPr>
        <p:spPr>
          <a:xfrm>
            <a:off x="324000" y="3350100"/>
            <a:ext cx="42480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Soo saar P(only A)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84"/>
          <p:cNvSpPr txBox="1"/>
          <p:nvPr>
            <p:ph idx="1" type="body"/>
          </p:nvPr>
        </p:nvSpPr>
        <p:spPr>
          <a:xfrm>
            <a:off x="324000" y="759300"/>
            <a:ext cx="42480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4) Jaantuskan Venn wuxuu muujinayaa tirada natiijooyinka dhacdo kasta.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 jira 21 natiijo oo ku yaal meesha muunaddu.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Dhammeystir jaantuska Venn adigoo la siiyay ixtimaalladan.</a:t>
            </a:r>
            <a:endParaRPr sz="1800"/>
          </a:p>
        </p:txBody>
      </p:sp>
      <p:sp>
        <p:nvSpPr>
          <p:cNvPr id="1223" name="Google Shape;1223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aragtida (Theoretical probabilities) ee jaantusyada Venn</a:t>
            </a:r>
            <a:endParaRPr/>
          </a:p>
        </p:txBody>
      </p:sp>
      <p:sp>
        <p:nvSpPr>
          <p:cNvPr id="1224" name="Google Shape;1224;p84"/>
          <p:cNvSpPr txBox="1"/>
          <p:nvPr>
            <p:ph idx="1" type="body"/>
          </p:nvPr>
        </p:nvSpPr>
        <p:spPr>
          <a:xfrm>
            <a:off x="705000" y="3187800"/>
            <a:ext cx="12540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P(not A) =</a:t>
            </a:r>
            <a:endParaRPr sz="1800"/>
          </a:p>
        </p:txBody>
      </p:sp>
      <p:sp>
        <p:nvSpPr>
          <p:cNvPr id="1225" name="Google Shape;1225;p84"/>
          <p:cNvSpPr txBox="1"/>
          <p:nvPr>
            <p:ph idx="1" type="body"/>
          </p:nvPr>
        </p:nvSpPr>
        <p:spPr>
          <a:xfrm>
            <a:off x="705000" y="3852250"/>
            <a:ext cx="12072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P(kaliya A) =</a:t>
            </a:r>
            <a:endParaRPr sz="1800"/>
          </a:p>
        </p:txBody>
      </p:sp>
      <p:sp>
        <p:nvSpPr>
          <p:cNvPr id="1226" name="Google Shape;1226;p84"/>
          <p:cNvSpPr/>
          <p:nvPr/>
        </p:nvSpPr>
        <p:spPr>
          <a:xfrm>
            <a:off x="5287927" y="817682"/>
            <a:ext cx="2949900" cy="1780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84"/>
          <p:cNvSpPr txBox="1"/>
          <p:nvPr/>
        </p:nvSpPr>
        <p:spPr>
          <a:xfrm>
            <a:off x="5115700" y="749125"/>
            <a:ext cx="166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84"/>
          <p:cNvSpPr/>
          <p:nvPr/>
        </p:nvSpPr>
        <p:spPr>
          <a:xfrm>
            <a:off x="5613892" y="10126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84"/>
          <p:cNvSpPr txBox="1"/>
          <p:nvPr/>
        </p:nvSpPr>
        <p:spPr>
          <a:xfrm>
            <a:off x="5660599" y="970649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84"/>
          <p:cNvSpPr/>
          <p:nvPr/>
        </p:nvSpPr>
        <p:spPr>
          <a:xfrm>
            <a:off x="6464805" y="10126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84"/>
          <p:cNvSpPr txBox="1"/>
          <p:nvPr/>
        </p:nvSpPr>
        <p:spPr>
          <a:xfrm>
            <a:off x="7638977" y="970655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84"/>
          <p:cNvSpPr txBox="1"/>
          <p:nvPr/>
        </p:nvSpPr>
        <p:spPr>
          <a:xfrm>
            <a:off x="7308003" y="1525210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3}{21}&quot;&gt;&lt;mfrac&gt;&lt;mn&gt;13&lt;/mn&gt;&lt;mn&gt;21&lt;/mn&gt;&lt;/mfrac&gt;&lt;/math&gt;" id="1233" name="Google Shape;1233;p84" title="13 over 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175" y="3076455"/>
            <a:ext cx="275400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234" name="Google Shape;1234;p84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4813" y="3748780"/>
            <a:ext cx="15012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85"/>
          <p:cNvSpPr txBox="1"/>
          <p:nvPr>
            <p:ph idx="1" type="body"/>
          </p:nvPr>
        </p:nvSpPr>
        <p:spPr>
          <a:xfrm>
            <a:off x="324000" y="759300"/>
            <a:ext cx="8237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Isticmaal jaantuska Venn (Venn diagram) si aad u qorto itimaalka (probabilities).</a:t>
            </a:r>
            <a:endParaRPr sz="1800"/>
          </a:p>
        </p:txBody>
      </p:sp>
      <p:sp>
        <p:nvSpPr>
          <p:cNvPr id="1240" name="Google Shape;1240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Itimaalka aragtida (Theoretical probabilities) ee jaantusyada Venn (Venn diagrams)</a:t>
            </a:r>
            <a:endParaRPr/>
          </a:p>
        </p:txBody>
      </p:sp>
      <p:sp>
        <p:nvSpPr>
          <p:cNvPr id="1241" name="Google Shape;1241;p85"/>
          <p:cNvSpPr/>
          <p:nvPr/>
        </p:nvSpPr>
        <p:spPr>
          <a:xfrm>
            <a:off x="5059327" y="1427282"/>
            <a:ext cx="2949900" cy="1780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85"/>
          <p:cNvSpPr txBox="1"/>
          <p:nvPr/>
        </p:nvSpPr>
        <p:spPr>
          <a:xfrm>
            <a:off x="4887100" y="1130124"/>
            <a:ext cx="3378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{1, 2, 3, 4, 5, 6, 7, 8}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85"/>
          <p:cNvSpPr/>
          <p:nvPr/>
        </p:nvSpPr>
        <p:spPr>
          <a:xfrm>
            <a:off x="5385292" y="1622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85"/>
          <p:cNvSpPr txBox="1"/>
          <p:nvPr/>
        </p:nvSpPr>
        <p:spPr>
          <a:xfrm>
            <a:off x="5431999" y="1580249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85"/>
          <p:cNvSpPr/>
          <p:nvPr/>
        </p:nvSpPr>
        <p:spPr>
          <a:xfrm>
            <a:off x="6236205" y="1622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85"/>
          <p:cNvSpPr txBox="1"/>
          <p:nvPr/>
        </p:nvSpPr>
        <p:spPr>
          <a:xfrm>
            <a:off x="7410377" y="1580255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85"/>
          <p:cNvSpPr txBox="1"/>
          <p:nvPr/>
        </p:nvSpPr>
        <p:spPr>
          <a:xfrm>
            <a:off x="5745878" y="1806307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85"/>
          <p:cNvSpPr txBox="1"/>
          <p:nvPr/>
        </p:nvSpPr>
        <p:spPr>
          <a:xfrm>
            <a:off x="6414128" y="1865335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5"/>
          <p:cNvSpPr txBox="1"/>
          <p:nvPr/>
        </p:nvSpPr>
        <p:spPr>
          <a:xfrm>
            <a:off x="7625817" y="2826191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85"/>
          <p:cNvSpPr txBox="1"/>
          <p:nvPr/>
        </p:nvSpPr>
        <p:spPr>
          <a:xfrm>
            <a:off x="6455055" y="2151328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85"/>
          <p:cNvSpPr txBox="1"/>
          <p:nvPr/>
        </p:nvSpPr>
        <p:spPr>
          <a:xfrm>
            <a:off x="7757479" y="2238214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5"/>
          <p:cNvSpPr txBox="1"/>
          <p:nvPr/>
        </p:nvSpPr>
        <p:spPr>
          <a:xfrm>
            <a:off x="7247261" y="2127091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85"/>
          <p:cNvSpPr txBox="1"/>
          <p:nvPr/>
        </p:nvSpPr>
        <p:spPr>
          <a:xfrm>
            <a:off x="5291087" y="2876748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5"/>
          <p:cNvSpPr txBox="1"/>
          <p:nvPr/>
        </p:nvSpPr>
        <p:spPr>
          <a:xfrm>
            <a:off x="6455055" y="2402195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85"/>
          <p:cNvSpPr txBox="1"/>
          <p:nvPr>
            <p:ph idx="1" type="body"/>
          </p:nvPr>
        </p:nvSpPr>
        <p:spPr>
          <a:xfrm>
            <a:off x="324000" y="128280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P(A) =</a:t>
            </a:r>
            <a:endParaRPr sz="1800"/>
          </a:p>
        </p:txBody>
      </p:sp>
      <p:sp>
        <p:nvSpPr>
          <p:cNvPr id="1256" name="Google Shape;1256;p85"/>
          <p:cNvSpPr txBox="1"/>
          <p:nvPr>
            <p:ph idx="1" type="body"/>
          </p:nvPr>
        </p:nvSpPr>
        <p:spPr>
          <a:xfrm>
            <a:off x="324000" y="202345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P(B) =</a:t>
            </a:r>
            <a:endParaRPr sz="1800"/>
          </a:p>
        </p:txBody>
      </p:sp>
      <p:sp>
        <p:nvSpPr>
          <p:cNvPr id="1257" name="Google Shape;1257;p85"/>
          <p:cNvSpPr txBox="1"/>
          <p:nvPr>
            <p:ph idx="1" type="body"/>
          </p:nvPr>
        </p:nvSpPr>
        <p:spPr>
          <a:xfrm>
            <a:off x="324000" y="276410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P(ma aha B) =</a:t>
            </a:r>
            <a:endParaRPr sz="1800"/>
          </a:p>
        </p:txBody>
      </p:sp>
      <p:sp>
        <p:nvSpPr>
          <p:cNvPr id="1258" name="Google Shape;1258;p85"/>
          <p:cNvSpPr txBox="1"/>
          <p:nvPr>
            <p:ph idx="1" type="body"/>
          </p:nvPr>
        </p:nvSpPr>
        <p:spPr>
          <a:xfrm>
            <a:off x="324000" y="350475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P(kaliya A) =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4}{8}&quot;&gt;&lt;mfrac&gt;&lt;mn&gt;4&lt;/mn&gt;&lt;mn&gt;8&lt;/mn&gt;&lt;/mfrac&gt;&lt;/math&gt;" id="1259" name="Google Shape;1259;p85" title="four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501" y="1126763"/>
            <a:ext cx="174424" cy="575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260" name="Google Shape;1260;p85" title="one hal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6733" y="1131418"/>
            <a:ext cx="172668" cy="566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8}&quot;&gt;&lt;mfrac&gt;&lt;mn&gt;1&lt;/mn&gt;&lt;mn&gt;8&lt;/mn&gt;&lt;/mfrac&gt;&lt;/math&gt;" id="1261" name="Google Shape;1261;p85" title="one eigh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7700" y="3351861"/>
            <a:ext cx="172674" cy="572289"/>
          </a:xfrm>
          <a:prstGeom prst="rect">
            <a:avLst/>
          </a:prstGeom>
          <a:noFill/>
          <a:ln>
            <a:noFill/>
          </a:ln>
        </p:spPr>
      </p:pic>
      <p:sp>
        <p:nvSpPr>
          <p:cNvPr id="1262" name="Google Shape;1262;p85"/>
          <p:cNvSpPr txBox="1"/>
          <p:nvPr>
            <p:ph idx="1" type="body"/>
          </p:nvPr>
        </p:nvSpPr>
        <p:spPr>
          <a:xfrm>
            <a:off x="1684800" y="128280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50% = 0.5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3" name="Google Shape;1263;p85"/>
          <p:cNvSpPr txBox="1"/>
          <p:nvPr>
            <p:ph idx="1" type="body"/>
          </p:nvPr>
        </p:nvSpPr>
        <p:spPr>
          <a:xfrm>
            <a:off x="2157200" y="350475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12.5% = 0.125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8}&quot;&gt;&lt;mfrac&gt;&lt;mn&gt;4&lt;/mn&gt;&lt;mn&gt;8&lt;/mn&gt;&lt;/mfrac&gt;&lt;/math&gt;" id="1264" name="Google Shape;1264;p85" title="four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501" y="1888763"/>
            <a:ext cx="174424" cy="575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265" name="Google Shape;1265;p85" title="one hal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6733" y="1893418"/>
            <a:ext cx="172668" cy="56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85"/>
          <p:cNvSpPr txBox="1"/>
          <p:nvPr>
            <p:ph idx="1" type="body"/>
          </p:nvPr>
        </p:nvSpPr>
        <p:spPr>
          <a:xfrm>
            <a:off x="1684800" y="204480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50% = 0.5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8}&quot;&gt;&lt;mfrac&gt;&lt;mn&gt;4&lt;/mn&gt;&lt;mn&gt;8&lt;/mn&gt;&lt;/mfrac&gt;&lt;/math&gt;" id="1267" name="Google Shape;1267;p85" title="four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3091" y="2605783"/>
            <a:ext cx="174424" cy="575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268" name="Google Shape;1268;p85" title="one hal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323" y="2610438"/>
            <a:ext cx="172668" cy="56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85"/>
          <p:cNvSpPr txBox="1"/>
          <p:nvPr>
            <p:ph idx="1" type="body"/>
          </p:nvPr>
        </p:nvSpPr>
        <p:spPr>
          <a:xfrm>
            <a:off x="2126390" y="276182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50% = 0.5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Isticmaal jaantuska Venn (Venn diagram) si aad u qorto itimaalka (probabilities).</a:t>
            </a:r>
            <a:endParaRPr sz="1800"/>
          </a:p>
        </p:txBody>
      </p:sp>
      <p:sp>
        <p:nvSpPr>
          <p:cNvPr id="1275" name="Google Shape;1275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Itimaalka aragtida (Theoretical probabilities) ee jaantusyada Venn (Venn diagrams)</a:t>
            </a:r>
            <a:endParaRPr/>
          </a:p>
        </p:txBody>
      </p:sp>
      <p:sp>
        <p:nvSpPr>
          <p:cNvPr id="1276" name="Google Shape;1276;p86"/>
          <p:cNvSpPr txBox="1"/>
          <p:nvPr>
            <p:ph idx="1" type="body"/>
          </p:nvPr>
        </p:nvSpPr>
        <p:spPr>
          <a:xfrm>
            <a:off x="324000" y="128280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P(A) =</a:t>
            </a:r>
            <a:endParaRPr sz="1800"/>
          </a:p>
        </p:txBody>
      </p:sp>
      <p:sp>
        <p:nvSpPr>
          <p:cNvPr id="1277" name="Google Shape;1277;p86"/>
          <p:cNvSpPr txBox="1"/>
          <p:nvPr>
            <p:ph idx="1" type="body"/>
          </p:nvPr>
        </p:nvSpPr>
        <p:spPr>
          <a:xfrm>
            <a:off x="324000" y="202345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P(B) =</a:t>
            </a:r>
            <a:endParaRPr sz="1800"/>
          </a:p>
        </p:txBody>
      </p:sp>
      <p:sp>
        <p:nvSpPr>
          <p:cNvPr id="1278" name="Google Shape;1278;p86"/>
          <p:cNvSpPr txBox="1"/>
          <p:nvPr>
            <p:ph idx="1" type="body"/>
          </p:nvPr>
        </p:nvSpPr>
        <p:spPr>
          <a:xfrm>
            <a:off x="324000" y="276410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P(C) =</a:t>
            </a:r>
            <a:endParaRPr sz="1800"/>
          </a:p>
        </p:txBody>
      </p:sp>
      <p:sp>
        <p:nvSpPr>
          <p:cNvPr id="1279" name="Google Shape;1279;p86"/>
          <p:cNvSpPr txBox="1"/>
          <p:nvPr>
            <p:ph idx="1" type="body"/>
          </p:nvPr>
        </p:nvSpPr>
        <p:spPr>
          <a:xfrm>
            <a:off x="324000" y="350475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P(kaliya B) =</a:t>
            </a:r>
            <a:endParaRPr sz="1800"/>
          </a:p>
        </p:txBody>
      </p:sp>
      <p:sp>
        <p:nvSpPr>
          <p:cNvPr id="1280" name="Google Shape;1280;p86"/>
          <p:cNvSpPr/>
          <p:nvPr/>
        </p:nvSpPr>
        <p:spPr>
          <a:xfrm>
            <a:off x="5467075" y="1393293"/>
            <a:ext cx="1606200" cy="16062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1" name="Google Shape;1281;p86"/>
          <p:cNvSpPr/>
          <p:nvPr/>
        </p:nvSpPr>
        <p:spPr>
          <a:xfrm>
            <a:off x="5270650" y="1168900"/>
            <a:ext cx="3035700" cy="277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86"/>
          <p:cNvSpPr txBox="1"/>
          <p:nvPr/>
        </p:nvSpPr>
        <p:spPr>
          <a:xfrm>
            <a:off x="5521450" y="1344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3" name="Google Shape;1283;p86"/>
          <p:cNvGrpSpPr/>
          <p:nvPr/>
        </p:nvGrpSpPr>
        <p:grpSpPr>
          <a:xfrm>
            <a:off x="5973350" y="1393293"/>
            <a:ext cx="2090525" cy="2395800"/>
            <a:chOff x="1248950" y="1774293"/>
            <a:chExt cx="2090525" cy="2395800"/>
          </a:xfrm>
        </p:grpSpPr>
        <p:sp>
          <p:nvSpPr>
            <p:cNvPr id="1284" name="Google Shape;1284;p86"/>
            <p:cNvSpPr/>
            <p:nvPr/>
          </p:nvSpPr>
          <p:spPr>
            <a:xfrm>
              <a:off x="1248950" y="25638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5" name="Google Shape;1285;p86"/>
            <p:cNvSpPr/>
            <p:nvPr/>
          </p:nvSpPr>
          <p:spPr>
            <a:xfrm>
              <a:off x="1733275" y="1774293"/>
              <a:ext cx="1606200" cy="1606200"/>
            </a:xfrm>
            <a:prstGeom prst="ellips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86" name="Google Shape;1286;p86"/>
          <p:cNvSpPr txBox="1"/>
          <p:nvPr/>
        </p:nvSpPr>
        <p:spPr>
          <a:xfrm>
            <a:off x="7826400" y="13448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86"/>
          <p:cNvSpPr txBox="1"/>
          <p:nvPr/>
        </p:nvSpPr>
        <p:spPr>
          <a:xfrm>
            <a:off x="7298541" y="2626971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86"/>
          <p:cNvSpPr txBox="1"/>
          <p:nvPr/>
        </p:nvSpPr>
        <p:spPr>
          <a:xfrm>
            <a:off x="6673931" y="164040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86"/>
          <p:cNvSpPr txBox="1"/>
          <p:nvPr/>
        </p:nvSpPr>
        <p:spPr>
          <a:xfrm>
            <a:off x="5429931" y="36045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6"/>
          <p:cNvSpPr txBox="1"/>
          <p:nvPr/>
        </p:nvSpPr>
        <p:spPr>
          <a:xfrm>
            <a:off x="6703947" y="231150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86"/>
          <p:cNvSpPr txBox="1"/>
          <p:nvPr/>
        </p:nvSpPr>
        <p:spPr>
          <a:xfrm>
            <a:off x="7213126" y="15754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86"/>
          <p:cNvSpPr txBox="1"/>
          <p:nvPr/>
        </p:nvSpPr>
        <p:spPr>
          <a:xfrm>
            <a:off x="5820281" y="165261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86"/>
          <p:cNvSpPr txBox="1"/>
          <p:nvPr/>
        </p:nvSpPr>
        <p:spPr>
          <a:xfrm>
            <a:off x="5346856" y="2847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86"/>
          <p:cNvSpPr txBox="1"/>
          <p:nvPr/>
        </p:nvSpPr>
        <p:spPr>
          <a:xfrm>
            <a:off x="5820281" y="2311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86"/>
          <p:cNvSpPr txBox="1"/>
          <p:nvPr/>
        </p:nvSpPr>
        <p:spPr>
          <a:xfrm>
            <a:off x="7946397" y="34604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86"/>
          <p:cNvSpPr txBox="1"/>
          <p:nvPr/>
        </p:nvSpPr>
        <p:spPr>
          <a:xfrm>
            <a:off x="6612111" y="1917590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86"/>
          <p:cNvSpPr txBox="1"/>
          <p:nvPr/>
        </p:nvSpPr>
        <p:spPr>
          <a:xfrm>
            <a:off x="5127000" y="1113600"/>
            <a:ext cx="14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298" name="Google Shape;1298;p86"/>
          <p:cNvSpPr txBox="1"/>
          <p:nvPr/>
        </p:nvSpPr>
        <p:spPr>
          <a:xfrm>
            <a:off x="5973350" y="3460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6"/>
          <p:cNvSpPr txBox="1"/>
          <p:nvPr>
            <p:ph idx="1" type="body"/>
          </p:nvPr>
        </p:nvSpPr>
        <p:spPr>
          <a:xfrm>
            <a:off x="324000" y="4190550"/>
            <a:ext cx="16194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P(ma aha C) =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300" name="Google Shape;1300;p86" title="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733" y="1131418"/>
            <a:ext cx="172668" cy="56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86"/>
          <p:cNvSpPr txBox="1"/>
          <p:nvPr>
            <p:ph idx="1" type="body"/>
          </p:nvPr>
        </p:nvSpPr>
        <p:spPr>
          <a:xfrm>
            <a:off x="1684800" y="128280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50% = 0.5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10}&quot;&gt;&lt;mfrac&gt;&lt;mn&gt;5&lt;/mn&gt;&lt;mn&gt;10&lt;/mn&gt;&lt;/mfrac&gt;&lt;/math&gt;" id="1302" name="Google Shape;1302;p86" title="five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1218" y="1136263"/>
            <a:ext cx="307291" cy="566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303" name="Google Shape;1303;p86" title="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0493" y="1870003"/>
            <a:ext cx="172668" cy="56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86"/>
          <p:cNvSpPr txBox="1"/>
          <p:nvPr>
            <p:ph idx="1" type="body"/>
          </p:nvPr>
        </p:nvSpPr>
        <p:spPr>
          <a:xfrm>
            <a:off x="1698560" y="2021385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50% = 0.5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10}&quot;&gt;&lt;mfrac&gt;&lt;mn&gt;5&lt;/mn&gt;&lt;mn&gt;10&lt;/mn&gt;&lt;/mfrac&gt;&lt;/math&gt;" id="1305" name="Google Shape;1305;p86" title="five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4978" y="1874848"/>
            <a:ext cx="307291" cy="566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0}&quot;&gt;&lt;mfrac&gt;&lt;mn&gt;2&lt;/mn&gt;&lt;mn&gt;10&lt;/mn&gt;&lt;/mfrac&gt;&lt;/math&gt;" id="1306" name="Google Shape;1306;p86" title="two t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9539" y="2611783"/>
            <a:ext cx="307479" cy="5661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07" name="Google Shape;1307;p86" title="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6661" y="2611773"/>
            <a:ext cx="170851" cy="566140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86"/>
          <p:cNvSpPr txBox="1"/>
          <p:nvPr>
            <p:ph idx="1" type="body"/>
          </p:nvPr>
        </p:nvSpPr>
        <p:spPr>
          <a:xfrm>
            <a:off x="1698560" y="2767775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20% = 0.2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10}&quot;&gt;&lt;mfrac&gt;&lt;mn&gt;1&lt;/mn&gt;&lt;mn&gt;10&lt;/mn&gt;&lt;/mfrac&gt;&lt;/math&gt;" id="1309" name="Google Shape;1309;p86" title="one tenth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9424" y="3348913"/>
            <a:ext cx="307275" cy="565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86"/>
          <p:cNvSpPr txBox="1"/>
          <p:nvPr>
            <p:ph idx="1" type="body"/>
          </p:nvPr>
        </p:nvSpPr>
        <p:spPr>
          <a:xfrm>
            <a:off x="2308160" y="3514165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10% = 0.1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8}{10}&quot;&gt;&lt;mfrac&gt;&lt;mn&gt;8&lt;/mn&gt;&lt;mn&gt;10&lt;/mn&gt;&lt;/mfrac&gt;&lt;/math&gt;" id="1311" name="Google Shape;1311;p86" title="eight tenth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14600" y="4076448"/>
            <a:ext cx="304800" cy="5612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5}&quot;&gt;&lt;mfrac&gt;&lt;mn&gt;4&lt;/mn&gt;&lt;mn&gt;5&lt;/mn&gt;&lt;/mfrac&gt;&lt;/math&gt;" id="1312" name="Google Shape;1312;p86" title="four fifth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37082" y="4074901"/>
            <a:ext cx="171101" cy="564297"/>
          </a:xfrm>
          <a:prstGeom prst="rect">
            <a:avLst/>
          </a:prstGeom>
          <a:noFill/>
          <a:ln>
            <a:noFill/>
          </a:ln>
        </p:spPr>
      </p:pic>
      <p:sp>
        <p:nvSpPr>
          <p:cNvPr id="1313" name="Google Shape;1313;p86"/>
          <p:cNvSpPr txBox="1"/>
          <p:nvPr>
            <p:ph idx="1" type="body"/>
          </p:nvPr>
        </p:nvSpPr>
        <p:spPr>
          <a:xfrm>
            <a:off x="2189110" y="419305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80% = 0.8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87"/>
          <p:cNvSpPr txBox="1"/>
          <p:nvPr>
            <p:ph idx="1" type="body"/>
          </p:nvPr>
        </p:nvSpPr>
        <p:spPr>
          <a:xfrm>
            <a:off x="324000" y="759300"/>
            <a:ext cx="4248000" cy="172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3)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Dhammaystir jaantuska Venn (Venn diagram) adigoo ku saleynaya itimaalkan (probabilities).</a:t>
            </a:r>
            <a:endParaRPr sz="1800"/>
          </a:p>
        </p:txBody>
      </p:sp>
      <p:sp>
        <p:nvSpPr>
          <p:cNvPr id="1319" name="Google Shape;1319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Itimaalka aragtida (Theoretical probabilities) ee jaantusyada Venn (Venn diagrams)</a:t>
            </a:r>
            <a:endParaRPr/>
          </a:p>
        </p:txBody>
      </p:sp>
      <p:sp>
        <p:nvSpPr>
          <p:cNvPr id="1320" name="Google Shape;1320;p87"/>
          <p:cNvSpPr txBox="1"/>
          <p:nvPr>
            <p:ph idx="1" type="body"/>
          </p:nvPr>
        </p:nvSpPr>
        <p:spPr>
          <a:xfrm>
            <a:off x="2229000" y="196860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P(A) =</a:t>
            </a:r>
            <a:endParaRPr sz="1800"/>
          </a:p>
        </p:txBody>
      </p:sp>
      <p:sp>
        <p:nvSpPr>
          <p:cNvPr id="1321" name="Google Shape;1321;p87"/>
          <p:cNvSpPr txBox="1"/>
          <p:nvPr>
            <p:ph idx="1" type="body"/>
          </p:nvPr>
        </p:nvSpPr>
        <p:spPr>
          <a:xfrm>
            <a:off x="2229000" y="2633050"/>
            <a:ext cx="10575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P(B) =</a:t>
            </a:r>
            <a:endParaRPr sz="1800"/>
          </a:p>
        </p:txBody>
      </p:sp>
      <p:sp>
        <p:nvSpPr>
          <p:cNvPr id="1322" name="Google Shape;1322;p87"/>
          <p:cNvSpPr/>
          <p:nvPr/>
        </p:nvSpPr>
        <p:spPr>
          <a:xfrm>
            <a:off x="5287927" y="1046282"/>
            <a:ext cx="2949900" cy="1780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87"/>
          <p:cNvSpPr txBox="1"/>
          <p:nvPr/>
        </p:nvSpPr>
        <p:spPr>
          <a:xfrm>
            <a:off x="5115700" y="749124"/>
            <a:ext cx="3378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= {tirsanayaasha (integers) 1 ilaa 8 oo ay ku jiraan}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87"/>
          <p:cNvSpPr/>
          <p:nvPr/>
        </p:nvSpPr>
        <p:spPr>
          <a:xfrm>
            <a:off x="5613892" y="1241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87"/>
          <p:cNvSpPr txBox="1"/>
          <p:nvPr/>
        </p:nvSpPr>
        <p:spPr>
          <a:xfrm>
            <a:off x="5660599" y="1199249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87"/>
          <p:cNvSpPr/>
          <p:nvPr/>
        </p:nvSpPr>
        <p:spPr>
          <a:xfrm>
            <a:off x="6464805" y="12412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87"/>
          <p:cNvSpPr txBox="1"/>
          <p:nvPr/>
        </p:nvSpPr>
        <p:spPr>
          <a:xfrm>
            <a:off x="7638977" y="1199255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87"/>
          <p:cNvSpPr txBox="1"/>
          <p:nvPr/>
        </p:nvSpPr>
        <p:spPr>
          <a:xfrm>
            <a:off x="6583278" y="1566257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9" name="Google Shape;1329;p87"/>
          <p:cNvSpPr txBox="1"/>
          <p:nvPr/>
        </p:nvSpPr>
        <p:spPr>
          <a:xfrm>
            <a:off x="7384203" y="1601410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87"/>
          <p:cNvSpPr txBox="1"/>
          <p:nvPr/>
        </p:nvSpPr>
        <p:spPr>
          <a:xfrm>
            <a:off x="6113892" y="2180391"/>
            <a:ext cx="2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1" name="Google Shape;1331;p87"/>
          <p:cNvSpPr txBox="1"/>
          <p:nvPr/>
        </p:nvSpPr>
        <p:spPr>
          <a:xfrm>
            <a:off x="7916855" y="2457603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87"/>
          <p:cNvSpPr txBox="1"/>
          <p:nvPr/>
        </p:nvSpPr>
        <p:spPr>
          <a:xfrm>
            <a:off x="6655179" y="1913539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87"/>
          <p:cNvSpPr txBox="1"/>
          <p:nvPr/>
        </p:nvSpPr>
        <p:spPr>
          <a:xfrm>
            <a:off x="7993061" y="1985641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87"/>
          <p:cNvSpPr txBox="1"/>
          <p:nvPr/>
        </p:nvSpPr>
        <p:spPr>
          <a:xfrm>
            <a:off x="5895312" y="1566248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87"/>
          <p:cNvSpPr txBox="1"/>
          <p:nvPr/>
        </p:nvSpPr>
        <p:spPr>
          <a:xfrm>
            <a:off x="5398505" y="2457595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336" name="Google Shape;1336;p87" title="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6951" y="1812624"/>
            <a:ext cx="166701" cy="546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337" name="Google Shape;1337;p87" title="three eigh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6987" y="2504335"/>
            <a:ext cx="166620" cy="552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87"/>
          <p:cNvSpPr txBox="1"/>
          <p:nvPr>
            <p:ph idx="1" type="body"/>
          </p:nvPr>
        </p:nvSpPr>
        <p:spPr>
          <a:xfrm>
            <a:off x="324000" y="3350100"/>
            <a:ext cx="42480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Soo saar P(kaliya A)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2}{8}&quot;&gt;&lt;mfrac&gt;&lt;mn&gt;2&lt;/mn&gt;&lt;mn&gt;8&lt;/mn&gt;&lt;/mfrac&gt;&lt;/math&gt;" id="1339" name="Google Shape;1339;p87" title="two eigh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6258" y="3766535"/>
            <a:ext cx="166618" cy="552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4}&quot;&gt;&lt;mfrac&gt;&lt;mn&gt;1&lt;/mn&gt;&lt;mn&gt;4&lt;/mn&gt;&lt;/mfrac&gt;&lt;/math&gt;" id="1340" name="Google Shape;1340;p87" title="one four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4449" y="3769509"/>
            <a:ext cx="166613" cy="5463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87"/>
          <p:cNvSpPr txBox="1"/>
          <p:nvPr>
            <p:ph idx="1" type="body"/>
          </p:nvPr>
        </p:nvSpPr>
        <p:spPr>
          <a:xfrm>
            <a:off x="2417710" y="3888250"/>
            <a:ext cx="23271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25% = 0.25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88"/>
          <p:cNvSpPr txBox="1"/>
          <p:nvPr>
            <p:ph idx="1" type="body"/>
          </p:nvPr>
        </p:nvSpPr>
        <p:spPr>
          <a:xfrm>
            <a:off x="324000" y="759300"/>
            <a:ext cx="4248000" cy="183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4) Jaantuskan Venn (Venn diagram) wuxuu muujinayaa tirada natiijooyinka (outcomes) ee dhacdo kasta.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 jira 21 natiijo (outcomes) oo ku jira booska muunadda (sample space).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Dhammaystir jaantuska Venn (Venn diagram) adigoo ku saleynaya itimaalkan (probabilities).</a:t>
            </a:r>
            <a:endParaRPr sz="1800"/>
          </a:p>
        </p:txBody>
      </p:sp>
      <p:sp>
        <p:nvSpPr>
          <p:cNvPr id="1347" name="Google Shape;1347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Itimaalka aragtida (Theoretical probabilities) ee jaantusyada Venn (Venn diagrams)</a:t>
            </a:r>
            <a:endParaRPr/>
          </a:p>
        </p:txBody>
      </p:sp>
      <p:sp>
        <p:nvSpPr>
          <p:cNvPr id="1348" name="Google Shape;1348;p88"/>
          <p:cNvSpPr txBox="1"/>
          <p:nvPr>
            <p:ph idx="1" type="body"/>
          </p:nvPr>
        </p:nvSpPr>
        <p:spPr>
          <a:xfrm>
            <a:off x="705000" y="3187800"/>
            <a:ext cx="12540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P(ma aha A) =</a:t>
            </a:r>
            <a:endParaRPr sz="1800"/>
          </a:p>
        </p:txBody>
      </p:sp>
      <p:sp>
        <p:nvSpPr>
          <p:cNvPr id="1349" name="Google Shape;1349;p88"/>
          <p:cNvSpPr txBox="1"/>
          <p:nvPr>
            <p:ph idx="1" type="body"/>
          </p:nvPr>
        </p:nvSpPr>
        <p:spPr>
          <a:xfrm>
            <a:off x="705000" y="3852250"/>
            <a:ext cx="1207200" cy="4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P(kaliya A) =</a:t>
            </a:r>
            <a:endParaRPr sz="1800"/>
          </a:p>
        </p:txBody>
      </p:sp>
      <p:sp>
        <p:nvSpPr>
          <p:cNvPr id="1350" name="Google Shape;1350;p88"/>
          <p:cNvSpPr/>
          <p:nvPr/>
        </p:nvSpPr>
        <p:spPr>
          <a:xfrm>
            <a:off x="5287927" y="817682"/>
            <a:ext cx="2949900" cy="1780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1" name="Google Shape;1351;p88"/>
          <p:cNvSpPr txBox="1"/>
          <p:nvPr/>
        </p:nvSpPr>
        <p:spPr>
          <a:xfrm>
            <a:off x="5115700" y="749125"/>
            <a:ext cx="166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88"/>
          <p:cNvSpPr/>
          <p:nvPr/>
        </p:nvSpPr>
        <p:spPr>
          <a:xfrm>
            <a:off x="5613892" y="10126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88"/>
          <p:cNvSpPr txBox="1"/>
          <p:nvPr/>
        </p:nvSpPr>
        <p:spPr>
          <a:xfrm>
            <a:off x="5660599" y="970649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88"/>
          <p:cNvSpPr/>
          <p:nvPr/>
        </p:nvSpPr>
        <p:spPr>
          <a:xfrm>
            <a:off x="6464805" y="1012650"/>
            <a:ext cx="1379700" cy="13917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88"/>
          <p:cNvSpPr txBox="1"/>
          <p:nvPr/>
        </p:nvSpPr>
        <p:spPr>
          <a:xfrm>
            <a:off x="7638977" y="970655"/>
            <a:ext cx="21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88"/>
          <p:cNvSpPr txBox="1"/>
          <p:nvPr/>
        </p:nvSpPr>
        <p:spPr>
          <a:xfrm>
            <a:off x="6041403" y="1532782"/>
            <a:ext cx="2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7" name="Google Shape;1357;p88"/>
          <p:cNvSpPr txBox="1"/>
          <p:nvPr/>
        </p:nvSpPr>
        <p:spPr>
          <a:xfrm>
            <a:off x="7308003" y="1525210"/>
            <a:ext cx="21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88"/>
          <p:cNvSpPr txBox="1"/>
          <p:nvPr/>
        </p:nvSpPr>
        <p:spPr>
          <a:xfrm>
            <a:off x="7916855" y="2229003"/>
            <a:ext cx="2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9" name="Google Shape;1359;p88"/>
          <p:cNvSpPr txBox="1"/>
          <p:nvPr/>
        </p:nvSpPr>
        <p:spPr>
          <a:xfrm>
            <a:off x="6655179" y="1532539"/>
            <a:ext cx="2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3}{21}&quot;&gt;&lt;mfrac&gt;&lt;mn&gt;13&lt;/mn&gt;&lt;mn&gt;21&lt;/mn&gt;&lt;/mfrac&gt;&lt;/math&gt;" id="1360" name="Google Shape;1360;p88" title="13 over 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175" y="3076455"/>
            <a:ext cx="275400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361" name="Google Shape;1361;p88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4813" y="3748780"/>
            <a:ext cx="15012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8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Itimaalka aragtida (Theoretical probabilities) ee jaantusyada Venn (Venn diagrams)</a:t>
            </a:r>
            <a:endParaRPr/>
          </a:p>
        </p:txBody>
      </p:sp>
      <p:sp>
        <p:nvSpPr>
          <p:cNvPr id="1367" name="Google Shape;1367;p8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Isbarbardhigga itimaalka (Comparing probabilities)</a:t>
            </a:r>
            <a:endParaRPr/>
          </a:p>
        </p:txBody>
      </p:sp>
      <p:sp>
        <p:nvSpPr>
          <p:cNvPr id="1368" name="Google Shape;1368;p8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itimaalka aragtida (Theoretical probabilities) ee jaantusyada Venn (Venn diagrams) (hal dhacdo)</a:t>
            </a:r>
            <a:endParaRPr/>
          </a:p>
        </p:txBody>
      </p:sp>
      <p:pic>
        <p:nvPicPr>
          <p:cNvPr id="1369" name="Google Shape;136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80" y="2996139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90"/>
          <p:cNvSpPr txBox="1"/>
          <p:nvPr>
            <p:ph idx="1" type="body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Caasha iyo Suad waxay ciyaarayaan laba ciyaarood oo kala duwan. Tirada natiijooyinka ayaa ku muujisan labada jaantus ee Venn.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Caasha waa ku guuleysataa haddii ay doorato natiijo ka mid ah dhacdada A ee ciyaar kasta, Suadna waa ku guuleysataa haddii ay doorato natiijo ka mid ah dhacdada B ee ciyaar kasta.</a:t>
            </a:r>
            <a:endParaRPr sz="1800"/>
          </a:p>
        </p:txBody>
      </p:sp>
      <p:sp>
        <p:nvSpPr>
          <p:cNvPr id="1375" name="Google Shape;1375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ixtimaalka (probabilities)</a:t>
            </a:r>
            <a:endParaRPr/>
          </a:p>
        </p:txBody>
      </p:sp>
      <p:sp>
        <p:nvSpPr>
          <p:cNvPr id="1376" name="Google Shape;1376;p90"/>
          <p:cNvSpPr/>
          <p:nvPr/>
        </p:nvSpPr>
        <p:spPr>
          <a:xfrm>
            <a:off x="1456639" y="26347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7" name="Google Shape;1377;p90"/>
          <p:cNvSpPr txBox="1"/>
          <p:nvPr/>
        </p:nvSpPr>
        <p:spPr>
          <a:xfrm>
            <a:off x="1305700" y="25779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90"/>
          <p:cNvSpPr/>
          <p:nvPr/>
        </p:nvSpPr>
        <p:spPr>
          <a:xfrm>
            <a:off x="1742314" y="27964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90"/>
          <p:cNvSpPr txBox="1"/>
          <p:nvPr/>
        </p:nvSpPr>
        <p:spPr>
          <a:xfrm>
            <a:off x="1783248" y="26854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90"/>
          <p:cNvSpPr/>
          <p:nvPr/>
        </p:nvSpPr>
        <p:spPr>
          <a:xfrm>
            <a:off x="2488053" y="27964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90"/>
          <p:cNvSpPr txBox="1"/>
          <p:nvPr/>
        </p:nvSpPr>
        <p:spPr>
          <a:xfrm>
            <a:off x="3517094" y="26854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90"/>
          <p:cNvSpPr txBox="1"/>
          <p:nvPr/>
        </p:nvSpPr>
        <p:spPr>
          <a:xfrm>
            <a:off x="2116984" y="3227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3" name="Google Shape;1383;p90"/>
          <p:cNvSpPr txBox="1"/>
          <p:nvPr/>
        </p:nvSpPr>
        <p:spPr>
          <a:xfrm>
            <a:off x="3227029" y="3221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90"/>
          <p:cNvSpPr txBox="1"/>
          <p:nvPr/>
        </p:nvSpPr>
        <p:spPr>
          <a:xfrm>
            <a:off x="3652624" y="38053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90"/>
          <p:cNvSpPr txBox="1"/>
          <p:nvPr/>
        </p:nvSpPr>
        <p:spPr>
          <a:xfrm>
            <a:off x="2654896" y="32276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90"/>
          <p:cNvSpPr txBox="1"/>
          <p:nvPr/>
        </p:nvSpPr>
        <p:spPr>
          <a:xfrm>
            <a:off x="2240470" y="23044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Ciyaarta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90"/>
          <p:cNvSpPr/>
          <p:nvPr/>
        </p:nvSpPr>
        <p:spPr>
          <a:xfrm>
            <a:off x="5114239" y="26347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90"/>
          <p:cNvSpPr txBox="1"/>
          <p:nvPr/>
        </p:nvSpPr>
        <p:spPr>
          <a:xfrm>
            <a:off x="4963300" y="25779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90"/>
          <p:cNvSpPr/>
          <p:nvPr/>
        </p:nvSpPr>
        <p:spPr>
          <a:xfrm>
            <a:off x="5399914" y="27964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0" name="Google Shape;1390;p90"/>
          <p:cNvSpPr txBox="1"/>
          <p:nvPr/>
        </p:nvSpPr>
        <p:spPr>
          <a:xfrm>
            <a:off x="5440848" y="26854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90"/>
          <p:cNvSpPr/>
          <p:nvPr/>
        </p:nvSpPr>
        <p:spPr>
          <a:xfrm>
            <a:off x="6145653" y="27964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90"/>
          <p:cNvSpPr txBox="1"/>
          <p:nvPr/>
        </p:nvSpPr>
        <p:spPr>
          <a:xfrm>
            <a:off x="7174694" y="26854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90"/>
          <p:cNvSpPr txBox="1"/>
          <p:nvPr/>
        </p:nvSpPr>
        <p:spPr>
          <a:xfrm>
            <a:off x="5774584" y="3227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4" name="Google Shape;1394;p90"/>
          <p:cNvSpPr txBox="1"/>
          <p:nvPr/>
        </p:nvSpPr>
        <p:spPr>
          <a:xfrm>
            <a:off x="6884629" y="3221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90"/>
          <p:cNvSpPr txBox="1"/>
          <p:nvPr/>
        </p:nvSpPr>
        <p:spPr>
          <a:xfrm>
            <a:off x="7418226" y="38052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6" name="Google Shape;1396;p90"/>
          <p:cNvSpPr txBox="1"/>
          <p:nvPr/>
        </p:nvSpPr>
        <p:spPr>
          <a:xfrm>
            <a:off x="6312496" y="32276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90"/>
          <p:cNvSpPr txBox="1"/>
          <p:nvPr/>
        </p:nvSpPr>
        <p:spPr>
          <a:xfrm>
            <a:off x="5898070" y="23044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Ciyaarta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90"/>
          <p:cNvSpPr txBox="1"/>
          <p:nvPr>
            <p:ph idx="1" type="body"/>
          </p:nvPr>
        </p:nvSpPr>
        <p:spPr>
          <a:xfrm>
            <a:off x="324000" y="4373000"/>
            <a:ext cx="36681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 tee ayay Caasha tahay inay ciyaarto?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Google Shape;1403;p9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226099" y="2739675"/>
            <a:ext cx="2923976" cy="127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ixtimaalka (probabilities)</a:t>
            </a:r>
            <a:endParaRPr/>
          </a:p>
        </p:txBody>
      </p:sp>
      <p:sp>
        <p:nvSpPr>
          <p:cNvPr id="1405" name="Google Shape;1405;p91"/>
          <p:cNvSpPr/>
          <p:nvPr/>
        </p:nvSpPr>
        <p:spPr>
          <a:xfrm>
            <a:off x="14566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6" name="Google Shape;1406;p91"/>
          <p:cNvSpPr txBox="1"/>
          <p:nvPr/>
        </p:nvSpPr>
        <p:spPr>
          <a:xfrm>
            <a:off x="13057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7" name="Google Shape;1407;p91"/>
          <p:cNvSpPr/>
          <p:nvPr/>
        </p:nvSpPr>
        <p:spPr>
          <a:xfrm>
            <a:off x="17423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91"/>
          <p:cNvSpPr txBox="1"/>
          <p:nvPr/>
        </p:nvSpPr>
        <p:spPr>
          <a:xfrm>
            <a:off x="17832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91"/>
          <p:cNvSpPr/>
          <p:nvPr/>
        </p:nvSpPr>
        <p:spPr>
          <a:xfrm>
            <a:off x="24880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0" name="Google Shape;1410;p91"/>
          <p:cNvSpPr txBox="1"/>
          <p:nvPr/>
        </p:nvSpPr>
        <p:spPr>
          <a:xfrm>
            <a:off x="35170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91"/>
          <p:cNvSpPr txBox="1"/>
          <p:nvPr/>
        </p:nvSpPr>
        <p:spPr>
          <a:xfrm>
            <a:off x="21169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91"/>
          <p:cNvSpPr txBox="1"/>
          <p:nvPr/>
        </p:nvSpPr>
        <p:spPr>
          <a:xfrm>
            <a:off x="32270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91"/>
          <p:cNvSpPr txBox="1"/>
          <p:nvPr/>
        </p:nvSpPr>
        <p:spPr>
          <a:xfrm>
            <a:off x="3652624" y="22051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91"/>
          <p:cNvSpPr txBox="1"/>
          <p:nvPr/>
        </p:nvSpPr>
        <p:spPr>
          <a:xfrm>
            <a:off x="26548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91"/>
          <p:cNvSpPr txBox="1"/>
          <p:nvPr/>
        </p:nvSpPr>
        <p:spPr>
          <a:xfrm>
            <a:off x="22404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Ciyaarta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91"/>
          <p:cNvSpPr/>
          <p:nvPr/>
        </p:nvSpPr>
        <p:spPr>
          <a:xfrm>
            <a:off x="51142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91"/>
          <p:cNvSpPr txBox="1"/>
          <p:nvPr/>
        </p:nvSpPr>
        <p:spPr>
          <a:xfrm>
            <a:off x="49633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91"/>
          <p:cNvSpPr/>
          <p:nvPr/>
        </p:nvSpPr>
        <p:spPr>
          <a:xfrm>
            <a:off x="53999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91"/>
          <p:cNvSpPr txBox="1"/>
          <p:nvPr/>
        </p:nvSpPr>
        <p:spPr>
          <a:xfrm>
            <a:off x="54408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91"/>
          <p:cNvSpPr/>
          <p:nvPr/>
        </p:nvSpPr>
        <p:spPr>
          <a:xfrm>
            <a:off x="61456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91"/>
          <p:cNvSpPr txBox="1"/>
          <p:nvPr/>
        </p:nvSpPr>
        <p:spPr>
          <a:xfrm>
            <a:off x="71746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91"/>
          <p:cNvSpPr txBox="1"/>
          <p:nvPr/>
        </p:nvSpPr>
        <p:spPr>
          <a:xfrm>
            <a:off x="57745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91"/>
          <p:cNvSpPr txBox="1"/>
          <p:nvPr/>
        </p:nvSpPr>
        <p:spPr>
          <a:xfrm>
            <a:off x="68846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91"/>
          <p:cNvSpPr txBox="1"/>
          <p:nvPr/>
        </p:nvSpPr>
        <p:spPr>
          <a:xfrm>
            <a:off x="7418226" y="22050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91"/>
          <p:cNvSpPr txBox="1"/>
          <p:nvPr/>
        </p:nvSpPr>
        <p:spPr>
          <a:xfrm>
            <a:off x="63124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91"/>
          <p:cNvSpPr txBox="1"/>
          <p:nvPr/>
        </p:nvSpPr>
        <p:spPr>
          <a:xfrm>
            <a:off x="58980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Ciyaarta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91"/>
          <p:cNvSpPr txBox="1"/>
          <p:nvPr>
            <p:ph idx="1" type="body"/>
          </p:nvPr>
        </p:nvSpPr>
        <p:spPr>
          <a:xfrm>
            <a:off x="324000" y="2696600"/>
            <a:ext cx="36681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 tee ayay Caasha tahay inay ciyaarto?</a:t>
            </a:r>
            <a:endParaRPr sz="1800"/>
          </a:p>
        </p:txBody>
      </p:sp>
      <p:pic>
        <p:nvPicPr>
          <p:cNvPr id="1428" name="Google Shape;1428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78512" y="3667862"/>
            <a:ext cx="727175" cy="8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91"/>
          <p:cNvSpPr txBox="1"/>
          <p:nvPr/>
        </p:nvSpPr>
        <p:spPr>
          <a:xfrm>
            <a:off x="518275" y="45069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91"/>
          <p:cNvSpPr txBox="1"/>
          <p:nvPr>
            <p:ph idx="1" type="body"/>
          </p:nvPr>
        </p:nvSpPr>
        <p:spPr>
          <a:xfrm>
            <a:off x="1552350" y="3118200"/>
            <a:ext cx="24399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Ciyaarta 1, waxaa jira 4 natiijo oo dhacdada A ah, marka la barbardhigo 3 ee ciyaarta 2.</a:t>
            </a:r>
            <a:endParaRPr sz="1800"/>
          </a:p>
        </p:txBody>
      </p:sp>
      <p:pic>
        <p:nvPicPr>
          <p:cNvPr id="1431" name="Google Shape;1431;p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07237" y="3657910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91"/>
          <p:cNvSpPr txBox="1"/>
          <p:nvPr/>
        </p:nvSpPr>
        <p:spPr>
          <a:xfrm>
            <a:off x="4428163" y="45424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91"/>
          <p:cNvSpPr txBox="1"/>
          <p:nvPr>
            <p:ph idx="1" type="body"/>
          </p:nvPr>
        </p:nvSpPr>
        <p:spPr>
          <a:xfrm>
            <a:off x="5421950" y="2782800"/>
            <a:ext cx="26229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Ciyaarta 2, sababtoo ah P(A) = 0.25, halka ciyaarta 1, P(A) = 0.2</a:t>
            </a:r>
            <a:endParaRPr sz="1800"/>
          </a:p>
        </p:txBody>
      </p:sp>
      <p:sp>
        <p:nvSpPr>
          <p:cNvPr id="1434" name="Google Shape;1434;p91"/>
          <p:cNvSpPr txBox="1"/>
          <p:nvPr>
            <p:ph idx="1" type="body"/>
          </p:nvPr>
        </p:nvSpPr>
        <p:spPr>
          <a:xfrm>
            <a:off x="5561925" y="4472400"/>
            <a:ext cx="27339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Yaa aad ku raacsan tahay?</a:t>
            </a:r>
            <a:endParaRPr sz="1800"/>
          </a:p>
        </p:txBody>
      </p:sp>
      <p:pic>
        <p:nvPicPr>
          <p:cNvPr id="1435" name="Google Shape;1435;p9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316924" y="3067450"/>
            <a:ext cx="2733901" cy="156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0" name="Google Shape;1440;p9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201251" y="2747958"/>
            <a:ext cx="2923976" cy="156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ixtimaalka (probabilities)</a:t>
            </a:r>
            <a:endParaRPr/>
          </a:p>
        </p:txBody>
      </p:sp>
      <p:sp>
        <p:nvSpPr>
          <p:cNvPr id="1442" name="Google Shape;1442;p92"/>
          <p:cNvSpPr/>
          <p:nvPr/>
        </p:nvSpPr>
        <p:spPr>
          <a:xfrm>
            <a:off x="14566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92"/>
          <p:cNvSpPr txBox="1"/>
          <p:nvPr/>
        </p:nvSpPr>
        <p:spPr>
          <a:xfrm>
            <a:off x="13057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92"/>
          <p:cNvSpPr/>
          <p:nvPr/>
        </p:nvSpPr>
        <p:spPr>
          <a:xfrm>
            <a:off x="17423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92"/>
          <p:cNvSpPr txBox="1"/>
          <p:nvPr/>
        </p:nvSpPr>
        <p:spPr>
          <a:xfrm>
            <a:off x="17832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92"/>
          <p:cNvSpPr/>
          <p:nvPr/>
        </p:nvSpPr>
        <p:spPr>
          <a:xfrm>
            <a:off x="24880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92"/>
          <p:cNvSpPr txBox="1"/>
          <p:nvPr/>
        </p:nvSpPr>
        <p:spPr>
          <a:xfrm>
            <a:off x="35170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92"/>
          <p:cNvSpPr txBox="1"/>
          <p:nvPr/>
        </p:nvSpPr>
        <p:spPr>
          <a:xfrm>
            <a:off x="21169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92"/>
          <p:cNvSpPr txBox="1"/>
          <p:nvPr/>
        </p:nvSpPr>
        <p:spPr>
          <a:xfrm>
            <a:off x="32270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92"/>
          <p:cNvSpPr txBox="1"/>
          <p:nvPr/>
        </p:nvSpPr>
        <p:spPr>
          <a:xfrm>
            <a:off x="3652624" y="22051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92"/>
          <p:cNvSpPr txBox="1"/>
          <p:nvPr/>
        </p:nvSpPr>
        <p:spPr>
          <a:xfrm>
            <a:off x="26548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92"/>
          <p:cNvSpPr txBox="1"/>
          <p:nvPr/>
        </p:nvSpPr>
        <p:spPr>
          <a:xfrm>
            <a:off x="22404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Ciyaarta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92"/>
          <p:cNvSpPr/>
          <p:nvPr/>
        </p:nvSpPr>
        <p:spPr>
          <a:xfrm>
            <a:off x="51142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92"/>
          <p:cNvSpPr txBox="1"/>
          <p:nvPr/>
        </p:nvSpPr>
        <p:spPr>
          <a:xfrm>
            <a:off x="49633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92"/>
          <p:cNvSpPr/>
          <p:nvPr/>
        </p:nvSpPr>
        <p:spPr>
          <a:xfrm>
            <a:off x="53999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92"/>
          <p:cNvSpPr txBox="1"/>
          <p:nvPr/>
        </p:nvSpPr>
        <p:spPr>
          <a:xfrm>
            <a:off x="54408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7" name="Google Shape;1457;p92"/>
          <p:cNvSpPr/>
          <p:nvPr/>
        </p:nvSpPr>
        <p:spPr>
          <a:xfrm>
            <a:off x="61456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8" name="Google Shape;1458;p92"/>
          <p:cNvSpPr txBox="1"/>
          <p:nvPr/>
        </p:nvSpPr>
        <p:spPr>
          <a:xfrm>
            <a:off x="71746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92"/>
          <p:cNvSpPr txBox="1"/>
          <p:nvPr/>
        </p:nvSpPr>
        <p:spPr>
          <a:xfrm>
            <a:off x="57745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92"/>
          <p:cNvSpPr txBox="1"/>
          <p:nvPr/>
        </p:nvSpPr>
        <p:spPr>
          <a:xfrm>
            <a:off x="68846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92"/>
          <p:cNvSpPr txBox="1"/>
          <p:nvPr/>
        </p:nvSpPr>
        <p:spPr>
          <a:xfrm>
            <a:off x="7418226" y="22050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92"/>
          <p:cNvSpPr txBox="1"/>
          <p:nvPr/>
        </p:nvSpPr>
        <p:spPr>
          <a:xfrm>
            <a:off x="63124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92"/>
          <p:cNvSpPr txBox="1"/>
          <p:nvPr/>
        </p:nvSpPr>
        <p:spPr>
          <a:xfrm>
            <a:off x="58980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Ciyaarta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92"/>
          <p:cNvSpPr txBox="1"/>
          <p:nvPr>
            <p:ph idx="1" type="body"/>
          </p:nvPr>
        </p:nvSpPr>
        <p:spPr>
          <a:xfrm>
            <a:off x="324000" y="2696600"/>
            <a:ext cx="36681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 tee ayay Suad tahay inay ciyaarto?</a:t>
            </a:r>
            <a:endParaRPr sz="1800"/>
          </a:p>
        </p:txBody>
      </p:sp>
      <p:pic>
        <p:nvPicPr>
          <p:cNvPr id="1465" name="Google Shape;1465;p9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78512" y="3667862"/>
            <a:ext cx="727175" cy="8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6" name="Google Shape;1466;p92"/>
          <p:cNvSpPr txBox="1"/>
          <p:nvPr/>
        </p:nvSpPr>
        <p:spPr>
          <a:xfrm>
            <a:off x="518275" y="45069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92"/>
          <p:cNvSpPr txBox="1"/>
          <p:nvPr>
            <p:ph idx="1" type="body"/>
          </p:nvPr>
        </p:nvSpPr>
        <p:spPr>
          <a:xfrm>
            <a:off x="1552350" y="3118200"/>
            <a:ext cx="24399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Haa, waxaan u baahanahay inaan eego fursadda doorashada natiijo ka mid ah dhacdada B.</a:t>
            </a:r>
            <a:endParaRPr sz="1800"/>
          </a:p>
        </p:txBody>
      </p:sp>
      <p:pic>
        <p:nvPicPr>
          <p:cNvPr id="1468" name="Google Shape;1468;p9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07237" y="3657910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92"/>
          <p:cNvSpPr txBox="1"/>
          <p:nvPr/>
        </p:nvSpPr>
        <p:spPr>
          <a:xfrm>
            <a:off x="4428163" y="45424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92"/>
          <p:cNvSpPr txBox="1"/>
          <p:nvPr>
            <p:ph idx="1" type="body"/>
          </p:nvPr>
        </p:nvSpPr>
        <p:spPr>
          <a:xfrm>
            <a:off x="5421950" y="2782800"/>
            <a:ext cx="26229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Ciyaartii 1aad, Suad waxay leedahay fursad 35% ah oo ay ku guuleysato. Ciyaartii 2aad waxay leedahay fursad oo ay ku guuleysato.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471" name="Google Shape;1471;p9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316924" y="3067450"/>
            <a:ext cx="2733901" cy="1562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2}&quot;&gt;&lt;mfrac&gt;&lt;mn&gt;5&lt;/mn&gt;&lt;mn&gt;12&lt;/mn&gt;&lt;/mfrac&gt;&lt;/math&gt;" id="1472" name="Google Shape;1472;p92" title="5 over 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9200" y="3370375"/>
            <a:ext cx="224406" cy="4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93"/>
          <p:cNvSpPr txBox="1"/>
          <p:nvPr>
            <p:ph idx="1" type="body"/>
          </p:nvPr>
        </p:nvSpPr>
        <p:spPr>
          <a:xfrm>
            <a:off x="4343450" y="3240000"/>
            <a:ext cx="42480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barbardhigo jajabyo (fractions), waxaan isticmaali karnaa hooseeye guud (common denominator).</a:t>
            </a:r>
            <a:endParaRPr sz="1800"/>
          </a:p>
        </p:txBody>
      </p:sp>
      <p:sp>
        <p:nvSpPr>
          <p:cNvPr id="1478" name="Google Shape;1478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Barbardhigista ixtimaalka (probabilities)</a:t>
            </a:r>
            <a:endParaRPr/>
          </a:p>
        </p:txBody>
      </p:sp>
      <p:sp>
        <p:nvSpPr>
          <p:cNvPr id="1479" name="Google Shape;1479;p93"/>
          <p:cNvSpPr/>
          <p:nvPr/>
        </p:nvSpPr>
        <p:spPr>
          <a:xfrm>
            <a:off x="14566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0" name="Google Shape;1480;p93"/>
          <p:cNvSpPr txBox="1"/>
          <p:nvPr/>
        </p:nvSpPr>
        <p:spPr>
          <a:xfrm>
            <a:off x="13057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1" name="Google Shape;1481;p93"/>
          <p:cNvSpPr/>
          <p:nvPr/>
        </p:nvSpPr>
        <p:spPr>
          <a:xfrm>
            <a:off x="17423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93"/>
          <p:cNvSpPr txBox="1"/>
          <p:nvPr/>
        </p:nvSpPr>
        <p:spPr>
          <a:xfrm>
            <a:off x="17832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93"/>
          <p:cNvSpPr/>
          <p:nvPr/>
        </p:nvSpPr>
        <p:spPr>
          <a:xfrm>
            <a:off x="24880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93"/>
          <p:cNvSpPr txBox="1"/>
          <p:nvPr/>
        </p:nvSpPr>
        <p:spPr>
          <a:xfrm>
            <a:off x="35170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93"/>
          <p:cNvSpPr txBox="1"/>
          <p:nvPr/>
        </p:nvSpPr>
        <p:spPr>
          <a:xfrm>
            <a:off x="21169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93"/>
          <p:cNvSpPr txBox="1"/>
          <p:nvPr/>
        </p:nvSpPr>
        <p:spPr>
          <a:xfrm>
            <a:off x="32270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93"/>
          <p:cNvSpPr txBox="1"/>
          <p:nvPr/>
        </p:nvSpPr>
        <p:spPr>
          <a:xfrm>
            <a:off x="3652624" y="22051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93"/>
          <p:cNvSpPr txBox="1"/>
          <p:nvPr/>
        </p:nvSpPr>
        <p:spPr>
          <a:xfrm>
            <a:off x="26548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93"/>
          <p:cNvSpPr txBox="1"/>
          <p:nvPr/>
        </p:nvSpPr>
        <p:spPr>
          <a:xfrm>
            <a:off x="22404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Ciyaartii 1aad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93"/>
          <p:cNvSpPr/>
          <p:nvPr/>
        </p:nvSpPr>
        <p:spPr>
          <a:xfrm>
            <a:off x="51142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93"/>
          <p:cNvSpPr txBox="1"/>
          <p:nvPr/>
        </p:nvSpPr>
        <p:spPr>
          <a:xfrm>
            <a:off x="49633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93"/>
          <p:cNvSpPr/>
          <p:nvPr/>
        </p:nvSpPr>
        <p:spPr>
          <a:xfrm>
            <a:off x="53999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93"/>
          <p:cNvSpPr txBox="1"/>
          <p:nvPr/>
        </p:nvSpPr>
        <p:spPr>
          <a:xfrm>
            <a:off x="54408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93"/>
          <p:cNvSpPr/>
          <p:nvPr/>
        </p:nvSpPr>
        <p:spPr>
          <a:xfrm>
            <a:off x="61456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93"/>
          <p:cNvSpPr txBox="1"/>
          <p:nvPr/>
        </p:nvSpPr>
        <p:spPr>
          <a:xfrm>
            <a:off x="71746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93"/>
          <p:cNvSpPr txBox="1"/>
          <p:nvPr/>
        </p:nvSpPr>
        <p:spPr>
          <a:xfrm>
            <a:off x="57745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93"/>
          <p:cNvSpPr txBox="1"/>
          <p:nvPr/>
        </p:nvSpPr>
        <p:spPr>
          <a:xfrm>
            <a:off x="68846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93"/>
          <p:cNvSpPr txBox="1"/>
          <p:nvPr/>
        </p:nvSpPr>
        <p:spPr>
          <a:xfrm>
            <a:off x="7418226" y="22050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93"/>
          <p:cNvSpPr txBox="1"/>
          <p:nvPr/>
        </p:nvSpPr>
        <p:spPr>
          <a:xfrm>
            <a:off x="63124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93"/>
          <p:cNvSpPr txBox="1"/>
          <p:nvPr/>
        </p:nvSpPr>
        <p:spPr>
          <a:xfrm>
            <a:off x="58980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Ciyaartii 2aad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1" name="Google Shape;1501;p93"/>
          <p:cNvSpPr txBox="1"/>
          <p:nvPr>
            <p:ph idx="1" type="body"/>
          </p:nvPr>
        </p:nvSpPr>
        <p:spPr>
          <a:xfrm>
            <a:off x="324000" y="2696600"/>
            <a:ext cx="36681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Ciyaartee ayay Suad tahay inay ciyaarto?</a:t>
            </a:r>
            <a:endParaRPr sz="1800"/>
          </a:p>
        </p:txBody>
      </p:sp>
      <p:pic>
        <p:nvPicPr>
          <p:cNvPr id="1502" name="Google Shape;1502;p9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578512" y="3667862"/>
            <a:ext cx="727175" cy="8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93"/>
          <p:cNvSpPr txBox="1"/>
          <p:nvPr/>
        </p:nvSpPr>
        <p:spPr>
          <a:xfrm>
            <a:off x="518275" y="45069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04" name="Google Shape;1504;p93"/>
          <p:cNvPicPr preferRelativeResize="0"/>
          <p:nvPr/>
        </p:nvPicPr>
        <p:blipFill rotWithShape="1">
          <a:blip r:embed="rId4">
            <a:alphaModFix/>
          </a:blip>
          <a:srcRect b="0" l="0" r="69082" t="56280"/>
          <a:stretch/>
        </p:blipFill>
        <p:spPr>
          <a:xfrm flipH="1">
            <a:off x="1369352" y="2932250"/>
            <a:ext cx="2147748" cy="11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5" name="Google Shape;1505;p93"/>
          <p:cNvSpPr txBox="1"/>
          <p:nvPr>
            <p:ph idx="1" type="body"/>
          </p:nvPr>
        </p:nvSpPr>
        <p:spPr>
          <a:xfrm>
            <a:off x="1552350" y="3118200"/>
            <a:ext cx="1964700" cy="68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Kee weyn yahay, 35% ama ?</a:t>
            </a:r>
            <a:endParaRPr sz="1800"/>
          </a:p>
        </p:txBody>
      </p:sp>
      <p:sp>
        <p:nvSpPr>
          <p:cNvPr id="1506" name="Google Shape;1506;p93"/>
          <p:cNvSpPr txBox="1"/>
          <p:nvPr>
            <p:ph idx="1" type="body"/>
          </p:nvPr>
        </p:nvSpPr>
        <p:spPr>
          <a:xfrm>
            <a:off x="4343400" y="2782800"/>
            <a:ext cx="34728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35% waxay la mid tahay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5}{12}&quot;&gt;&lt;mfrac&gt;&lt;mn&gt;5&lt;/mn&gt;&lt;mn&gt;12&lt;/mn&gt;&lt;/mfrac&gt;&lt;/math&gt;" id="1507" name="Google Shape;1507;p93" title="5 over 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6775" y="3909900"/>
            <a:ext cx="224406" cy="41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2}&quot;&gt;&lt;mfrac&gt;&lt;mn&gt;5&lt;/mn&gt;&lt;mn&gt;12&lt;/mn&gt;&lt;/mfrac&gt;&lt;/math&gt;" id="1508" name="Google Shape;1508;p93" title="5 over 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9775" y="3395223"/>
            <a:ext cx="224406" cy="41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20}&quot;&gt;&lt;mfrac&gt;&lt;mn&gt;7&lt;/mn&gt;&lt;mn&gt;20&lt;/mn&gt;&lt;/mfrac&gt;&lt;/math&gt;" id="1509" name="Google Shape;1509;p93" title="7 over 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17836" y="2733792"/>
            <a:ext cx="224400" cy="4102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20}&quot;&gt;&lt;mfrac&gt;&lt;mn&gt;7&lt;/mn&gt;&lt;mn&gt;20&lt;/mn&gt;&lt;/mfrac&gt;&lt;/math&gt;" id="1510" name="Google Shape;1510;p93" title="7 over 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1511" y="3910604"/>
            <a:ext cx="224400" cy="4102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1}{60}&quot;&gt;&lt;mfrac&gt;&lt;mn&gt;21&lt;/mn&gt;&lt;mn&gt;60&lt;/mn&gt;&lt;/mfrac&gt;&lt;/math&gt;" id="1511" name="Google Shape;1511;p93" title="21 over 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29546" y="3909000"/>
            <a:ext cx="224400" cy="4134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5}{60}&quot;&gt;&lt;mfrac&gt;&lt;mn&gt;25&lt;/mn&gt;&lt;mn&gt;60&lt;/mn&gt;&lt;/mfrac&gt;&lt;/math&gt;" id="1512" name="Google Shape;1512;p93" title="25 over 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47406" y="3908975"/>
            <a:ext cx="223578" cy="413432"/>
          </a:xfrm>
          <a:prstGeom prst="rect">
            <a:avLst/>
          </a:prstGeom>
          <a:noFill/>
          <a:ln>
            <a:noFill/>
          </a:ln>
        </p:spPr>
      </p:pic>
      <p:sp>
        <p:nvSpPr>
          <p:cNvPr id="1513" name="Google Shape;1513;p93"/>
          <p:cNvSpPr txBox="1"/>
          <p:nvPr>
            <p:ph idx="1" type="body"/>
          </p:nvPr>
        </p:nvSpPr>
        <p:spPr>
          <a:xfrm>
            <a:off x="5432567" y="3970523"/>
            <a:ext cx="1887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=</a:t>
            </a:r>
            <a:endParaRPr sz="1800"/>
          </a:p>
        </p:txBody>
      </p:sp>
      <p:sp>
        <p:nvSpPr>
          <p:cNvPr id="1514" name="Google Shape;1514;p93"/>
          <p:cNvSpPr txBox="1"/>
          <p:nvPr>
            <p:ph idx="1" type="body"/>
          </p:nvPr>
        </p:nvSpPr>
        <p:spPr>
          <a:xfrm>
            <a:off x="7133815" y="3970523"/>
            <a:ext cx="1887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=</a:t>
            </a:r>
            <a:endParaRPr sz="1800"/>
          </a:p>
        </p:txBody>
      </p:sp>
      <p:sp>
        <p:nvSpPr>
          <p:cNvPr id="1515" name="Google Shape;1515;p93"/>
          <p:cNvSpPr txBox="1"/>
          <p:nvPr>
            <p:ph idx="1" type="body"/>
          </p:nvPr>
        </p:nvSpPr>
        <p:spPr>
          <a:xfrm>
            <a:off x="6342203" y="3973148"/>
            <a:ext cx="1887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&lt;</a:t>
            </a:r>
            <a:endParaRPr sz="1800"/>
          </a:p>
        </p:txBody>
      </p:sp>
      <p:sp>
        <p:nvSpPr>
          <p:cNvPr id="1516" name="Google Shape;1516;p93"/>
          <p:cNvSpPr txBox="1"/>
          <p:nvPr>
            <p:ph idx="1" type="body"/>
          </p:nvPr>
        </p:nvSpPr>
        <p:spPr>
          <a:xfrm>
            <a:off x="4343450" y="4561700"/>
            <a:ext cx="42480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Suad waxay u badan tahay inay ku guuleysato ciyaarta 2aad.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94"/>
          <p:cNvSpPr txBox="1"/>
          <p:nvPr>
            <p:ph idx="1" type="body"/>
          </p:nvPr>
        </p:nvSpPr>
        <p:spPr>
          <a:xfrm>
            <a:off x="324000" y="2782950"/>
            <a:ext cx="8237700" cy="4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Ciyaartee ayaad u badan tahay inaad ka doorato natiijo (outcome) ka tirsan dhacdada A (event A)?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522" name="Google Shape;152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Barbardhigista ixtimaalka (probabilities)</a:t>
            </a:r>
            <a:endParaRPr/>
          </a:p>
        </p:txBody>
      </p:sp>
      <p:sp>
        <p:nvSpPr>
          <p:cNvPr id="1523" name="Google Shape;1523;p94"/>
          <p:cNvSpPr/>
          <p:nvPr/>
        </p:nvSpPr>
        <p:spPr>
          <a:xfrm>
            <a:off x="14566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94"/>
          <p:cNvSpPr txBox="1"/>
          <p:nvPr/>
        </p:nvSpPr>
        <p:spPr>
          <a:xfrm>
            <a:off x="13057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94"/>
          <p:cNvSpPr/>
          <p:nvPr/>
        </p:nvSpPr>
        <p:spPr>
          <a:xfrm>
            <a:off x="17423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94"/>
          <p:cNvSpPr txBox="1"/>
          <p:nvPr/>
        </p:nvSpPr>
        <p:spPr>
          <a:xfrm>
            <a:off x="17832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94"/>
          <p:cNvSpPr/>
          <p:nvPr/>
        </p:nvSpPr>
        <p:spPr>
          <a:xfrm>
            <a:off x="24880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94"/>
          <p:cNvSpPr txBox="1"/>
          <p:nvPr/>
        </p:nvSpPr>
        <p:spPr>
          <a:xfrm>
            <a:off x="35170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94"/>
          <p:cNvSpPr txBox="1"/>
          <p:nvPr/>
        </p:nvSpPr>
        <p:spPr>
          <a:xfrm>
            <a:off x="21169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0" name="Google Shape;1530;p94"/>
          <p:cNvSpPr txBox="1"/>
          <p:nvPr/>
        </p:nvSpPr>
        <p:spPr>
          <a:xfrm>
            <a:off x="32270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94"/>
          <p:cNvSpPr txBox="1"/>
          <p:nvPr/>
        </p:nvSpPr>
        <p:spPr>
          <a:xfrm>
            <a:off x="3652624" y="22051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94"/>
          <p:cNvSpPr txBox="1"/>
          <p:nvPr/>
        </p:nvSpPr>
        <p:spPr>
          <a:xfrm>
            <a:off x="26548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94"/>
          <p:cNvSpPr txBox="1"/>
          <p:nvPr/>
        </p:nvSpPr>
        <p:spPr>
          <a:xfrm>
            <a:off x="22404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Ciyaartii 1aad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94"/>
          <p:cNvSpPr/>
          <p:nvPr/>
        </p:nvSpPr>
        <p:spPr>
          <a:xfrm>
            <a:off x="5114239" y="10345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94"/>
          <p:cNvSpPr txBox="1"/>
          <p:nvPr/>
        </p:nvSpPr>
        <p:spPr>
          <a:xfrm>
            <a:off x="4963300" y="9777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94"/>
          <p:cNvSpPr/>
          <p:nvPr/>
        </p:nvSpPr>
        <p:spPr>
          <a:xfrm>
            <a:off x="5399914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7" name="Google Shape;1537;p94"/>
          <p:cNvSpPr txBox="1"/>
          <p:nvPr/>
        </p:nvSpPr>
        <p:spPr>
          <a:xfrm>
            <a:off x="5440848" y="10852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8" name="Google Shape;1538;p94"/>
          <p:cNvSpPr/>
          <p:nvPr/>
        </p:nvSpPr>
        <p:spPr>
          <a:xfrm>
            <a:off x="6145653" y="11962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9" name="Google Shape;1539;p94"/>
          <p:cNvSpPr txBox="1"/>
          <p:nvPr/>
        </p:nvSpPr>
        <p:spPr>
          <a:xfrm>
            <a:off x="7174694" y="10852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0" name="Google Shape;1540;p94"/>
          <p:cNvSpPr txBox="1"/>
          <p:nvPr/>
        </p:nvSpPr>
        <p:spPr>
          <a:xfrm>
            <a:off x="5774584" y="16276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1" name="Google Shape;1541;p94"/>
          <p:cNvSpPr txBox="1"/>
          <p:nvPr/>
        </p:nvSpPr>
        <p:spPr>
          <a:xfrm>
            <a:off x="6884629" y="16213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2" name="Google Shape;1542;p94"/>
          <p:cNvSpPr txBox="1"/>
          <p:nvPr/>
        </p:nvSpPr>
        <p:spPr>
          <a:xfrm>
            <a:off x="7418226" y="22050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94"/>
          <p:cNvSpPr txBox="1"/>
          <p:nvPr/>
        </p:nvSpPr>
        <p:spPr>
          <a:xfrm>
            <a:off x="6312496" y="16274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94"/>
          <p:cNvSpPr txBox="1"/>
          <p:nvPr/>
        </p:nvSpPr>
        <p:spPr>
          <a:xfrm>
            <a:off x="5898070" y="7042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Ciyaartii 2aad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94"/>
          <p:cNvSpPr txBox="1"/>
          <p:nvPr>
            <p:ph idx="1" type="body"/>
          </p:nvPr>
        </p:nvSpPr>
        <p:spPr>
          <a:xfrm>
            <a:off x="324000" y="3240000"/>
            <a:ext cx="2331000" cy="4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Ciyaartii 1aad: P(A)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6" name="Google Shape;1546;p94"/>
          <p:cNvSpPr txBox="1"/>
          <p:nvPr>
            <p:ph idx="1" type="body"/>
          </p:nvPr>
        </p:nvSpPr>
        <p:spPr>
          <a:xfrm>
            <a:off x="4856750" y="3240000"/>
            <a:ext cx="4824600" cy="4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Ciyaartii 2aad: P(A) =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7}{20}&quot;&gt;&lt;mfrac&gt;&lt;mn&gt;7&lt;/mn&gt;&lt;mn&gt;20&lt;/mn&gt;&lt;/mfrac&gt;&lt;/math&gt;" id="1547" name="Google Shape;1547;p94" title="7 over 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562" y="3089738"/>
            <a:ext cx="318831" cy="5828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15}&quot;&gt;&lt;mfrac&gt;&lt;mn&gt;6&lt;/mn&gt;&lt;mn&gt;15&lt;/mn&gt;&lt;/mfrac&gt;&lt;/math&gt;" id="1548" name="Google Shape;1548;p94" title="6 over 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1148" y="3091175"/>
            <a:ext cx="312951" cy="579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5}&quot;&gt;&lt;mfrac&gt;&lt;mn&gt;2&lt;/mn&gt;&lt;mn&gt;5&lt;/mn&gt;&lt;/mfrac&gt;&lt;/math&gt;" id="1549" name="Google Shape;1549;p94" title="two fif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9210" y="3091165"/>
            <a:ext cx="175023" cy="579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20}&quot;&gt;&lt;mfrac&gt;&lt;mn&gt;8&lt;/mn&gt;&lt;mn&gt;20&lt;/mn&gt;&lt;/mfrac&gt;&lt;/math&gt;" id="1550" name="Google Shape;1550;p94" title="8 over 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7974" y="3091175"/>
            <a:ext cx="314989" cy="57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94"/>
          <p:cNvSpPr txBox="1"/>
          <p:nvPr>
            <p:ph idx="1" type="body"/>
          </p:nvPr>
        </p:nvSpPr>
        <p:spPr>
          <a:xfrm>
            <a:off x="3415725" y="3856300"/>
            <a:ext cx="960600" cy="4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Ciyaartii 2aad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95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Barbardhigi ixtimaalka (probabilities) ka imanaya jaantus kasta oo Venn (Venn diagram). Jaantusyada Venn waxay muujinayaan tirada natiijooyinka (outcomes).</a:t>
            </a:r>
            <a:endParaRPr sz="1800"/>
          </a:p>
        </p:txBody>
      </p:sp>
      <p:sp>
        <p:nvSpPr>
          <p:cNvPr id="1557" name="Google Shape;1557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Barbardhigista ixtimaalka (probabilities)</a:t>
            </a:r>
            <a:endParaRPr/>
          </a:p>
        </p:txBody>
      </p:sp>
      <p:sp>
        <p:nvSpPr>
          <p:cNvPr id="1558" name="Google Shape;1558;p95"/>
          <p:cNvSpPr/>
          <p:nvPr/>
        </p:nvSpPr>
        <p:spPr>
          <a:xfrm>
            <a:off x="14566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95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0" name="Google Shape;1560;p95"/>
          <p:cNvSpPr/>
          <p:nvPr/>
        </p:nvSpPr>
        <p:spPr>
          <a:xfrm>
            <a:off x="17423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95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95"/>
          <p:cNvSpPr/>
          <p:nvPr/>
        </p:nvSpPr>
        <p:spPr>
          <a:xfrm>
            <a:off x="24880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3" name="Google Shape;1563;p95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95"/>
          <p:cNvSpPr txBox="1"/>
          <p:nvPr/>
        </p:nvSpPr>
        <p:spPr>
          <a:xfrm>
            <a:off x="21169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95"/>
          <p:cNvSpPr txBox="1"/>
          <p:nvPr/>
        </p:nvSpPr>
        <p:spPr>
          <a:xfrm>
            <a:off x="32270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95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95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95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95"/>
          <p:cNvSpPr/>
          <p:nvPr/>
        </p:nvSpPr>
        <p:spPr>
          <a:xfrm>
            <a:off x="51142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95"/>
          <p:cNvSpPr txBox="1"/>
          <p:nvPr/>
        </p:nvSpPr>
        <p:spPr>
          <a:xfrm>
            <a:off x="49633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95"/>
          <p:cNvSpPr/>
          <p:nvPr/>
        </p:nvSpPr>
        <p:spPr>
          <a:xfrm>
            <a:off x="53999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95"/>
          <p:cNvSpPr txBox="1"/>
          <p:nvPr/>
        </p:nvSpPr>
        <p:spPr>
          <a:xfrm>
            <a:off x="54408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95"/>
          <p:cNvSpPr/>
          <p:nvPr/>
        </p:nvSpPr>
        <p:spPr>
          <a:xfrm>
            <a:off x="61456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95"/>
          <p:cNvSpPr txBox="1"/>
          <p:nvPr/>
        </p:nvSpPr>
        <p:spPr>
          <a:xfrm>
            <a:off x="71746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95"/>
          <p:cNvSpPr txBox="1"/>
          <p:nvPr/>
        </p:nvSpPr>
        <p:spPr>
          <a:xfrm>
            <a:off x="57745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95"/>
          <p:cNvSpPr txBox="1"/>
          <p:nvPr/>
        </p:nvSpPr>
        <p:spPr>
          <a:xfrm>
            <a:off x="68846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7" name="Google Shape;1577;p95"/>
          <p:cNvSpPr txBox="1"/>
          <p:nvPr/>
        </p:nvSpPr>
        <p:spPr>
          <a:xfrm>
            <a:off x="7418226" y="28908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8" name="Google Shape;1578;p95"/>
          <p:cNvSpPr txBox="1"/>
          <p:nvPr/>
        </p:nvSpPr>
        <p:spPr>
          <a:xfrm>
            <a:off x="63124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9" name="Google Shape;1579;p95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Venn 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0" name="Google Shape;1580;p95"/>
          <p:cNvSpPr txBox="1"/>
          <p:nvPr>
            <p:ph idx="1" type="body"/>
          </p:nvPr>
        </p:nvSpPr>
        <p:spPr>
          <a:xfrm>
            <a:off x="324000" y="3578700"/>
            <a:ext cx="868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r>
              <a:rPr lang="en-GB" sz="1400">
                <a:latin typeface="Lexend"/>
              </a:rPr>
              <a:t>) P(A)</a:t>
            </a:r>
            <a:endParaRPr sz="1800"/>
          </a:p>
        </p:txBody>
      </p:sp>
      <p:sp>
        <p:nvSpPr>
          <p:cNvPr id="1581" name="Google Shape;1581;p95"/>
          <p:cNvSpPr txBox="1"/>
          <p:nvPr>
            <p:ph idx="1" type="body"/>
          </p:nvPr>
        </p:nvSpPr>
        <p:spPr>
          <a:xfrm>
            <a:off x="2596750" y="3578700"/>
            <a:ext cx="1586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P(kaliya A)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582" name="Google Shape;1582;p95"/>
          <p:cNvSpPr txBox="1"/>
          <p:nvPr>
            <p:ph idx="1" type="body"/>
          </p:nvPr>
        </p:nvSpPr>
        <p:spPr>
          <a:xfrm>
            <a:off x="5152075" y="3578700"/>
            <a:ext cx="1586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P(ma B)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96"/>
          <p:cNvSpPr/>
          <p:nvPr/>
        </p:nvSpPr>
        <p:spPr>
          <a:xfrm>
            <a:off x="14566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96"/>
          <p:cNvSpPr/>
          <p:nvPr/>
        </p:nvSpPr>
        <p:spPr>
          <a:xfrm>
            <a:off x="50380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96"/>
          <p:cNvSpPr/>
          <p:nvPr/>
        </p:nvSpPr>
        <p:spPr>
          <a:xfrm>
            <a:off x="5688455" y="23392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96"/>
          <p:cNvSpPr/>
          <p:nvPr/>
        </p:nvSpPr>
        <p:spPr>
          <a:xfrm>
            <a:off x="2107055" y="2318453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96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Isbarbardhig itimaalka Venn diagram kasta. Venn diagrams waxay muujinayaan tirada natiijooyinka.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592" name="Google Shape;1592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itimaalka</a:t>
            </a:r>
            <a:endParaRPr/>
          </a:p>
        </p:txBody>
      </p:sp>
      <p:sp>
        <p:nvSpPr>
          <p:cNvPr id="1593" name="Google Shape;1593;p96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96"/>
          <p:cNvSpPr/>
          <p:nvPr/>
        </p:nvSpPr>
        <p:spPr>
          <a:xfrm>
            <a:off x="17423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96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96"/>
          <p:cNvSpPr/>
          <p:nvPr/>
        </p:nvSpPr>
        <p:spPr>
          <a:xfrm>
            <a:off x="24880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96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96"/>
          <p:cNvSpPr txBox="1"/>
          <p:nvPr/>
        </p:nvSpPr>
        <p:spPr>
          <a:xfrm>
            <a:off x="20407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96"/>
          <p:cNvSpPr txBox="1"/>
          <p:nvPr/>
        </p:nvSpPr>
        <p:spPr>
          <a:xfrm>
            <a:off x="32270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96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1" name="Google Shape;1601;p96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2" name="Google Shape;1602;p96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96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4" name="Google Shape;1604;p96"/>
          <p:cNvSpPr txBox="1"/>
          <p:nvPr>
            <p:ph idx="1" type="body"/>
          </p:nvPr>
        </p:nvSpPr>
        <p:spPr>
          <a:xfrm>
            <a:off x="324000" y="3578700"/>
            <a:ext cx="868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P(A)</a:t>
            </a:r>
            <a:endParaRPr sz="1800"/>
          </a:p>
        </p:txBody>
      </p:sp>
      <p:sp>
        <p:nvSpPr>
          <p:cNvPr id="1605" name="Google Shape;1605;p96"/>
          <p:cNvSpPr txBox="1"/>
          <p:nvPr>
            <p:ph idx="1" type="body"/>
          </p:nvPr>
        </p:nvSpPr>
        <p:spPr>
          <a:xfrm>
            <a:off x="2596750" y="3578700"/>
            <a:ext cx="1586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P(C)</a:t>
            </a:r>
            <a:endParaRPr sz="1800"/>
          </a:p>
        </p:txBody>
      </p:sp>
      <p:sp>
        <p:nvSpPr>
          <p:cNvPr id="1606" name="Google Shape;1606;p96"/>
          <p:cNvSpPr txBox="1"/>
          <p:nvPr>
            <p:ph idx="1" type="body"/>
          </p:nvPr>
        </p:nvSpPr>
        <p:spPr>
          <a:xfrm>
            <a:off x="5152075" y="3578700"/>
            <a:ext cx="1586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P(ma B)</a:t>
            </a:r>
            <a:endParaRPr sz="1800"/>
          </a:p>
        </p:txBody>
      </p:sp>
      <p:sp>
        <p:nvSpPr>
          <p:cNvPr id="1607" name="Google Shape;1607;p96"/>
          <p:cNvSpPr txBox="1"/>
          <p:nvPr/>
        </p:nvSpPr>
        <p:spPr>
          <a:xfrm>
            <a:off x="2118969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96"/>
          <p:cNvSpPr txBox="1"/>
          <p:nvPr/>
        </p:nvSpPr>
        <p:spPr>
          <a:xfrm>
            <a:off x="48871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96"/>
          <p:cNvSpPr/>
          <p:nvPr/>
        </p:nvSpPr>
        <p:spPr>
          <a:xfrm>
            <a:off x="53237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0" name="Google Shape;1610;p96"/>
          <p:cNvSpPr txBox="1"/>
          <p:nvPr/>
        </p:nvSpPr>
        <p:spPr>
          <a:xfrm>
            <a:off x="53646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1" name="Google Shape;1611;p96"/>
          <p:cNvSpPr/>
          <p:nvPr/>
        </p:nvSpPr>
        <p:spPr>
          <a:xfrm>
            <a:off x="60694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2" name="Google Shape;1612;p96"/>
          <p:cNvSpPr txBox="1"/>
          <p:nvPr/>
        </p:nvSpPr>
        <p:spPr>
          <a:xfrm>
            <a:off x="70984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3" name="Google Shape;1613;p96"/>
          <p:cNvSpPr txBox="1"/>
          <p:nvPr/>
        </p:nvSpPr>
        <p:spPr>
          <a:xfrm>
            <a:off x="56221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96"/>
          <p:cNvSpPr txBox="1"/>
          <p:nvPr/>
        </p:nvSpPr>
        <p:spPr>
          <a:xfrm>
            <a:off x="68084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5" name="Google Shape;1615;p96"/>
          <p:cNvSpPr txBox="1"/>
          <p:nvPr/>
        </p:nvSpPr>
        <p:spPr>
          <a:xfrm>
            <a:off x="72340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6" name="Google Shape;1616;p96"/>
          <p:cNvSpPr txBox="1"/>
          <p:nvPr/>
        </p:nvSpPr>
        <p:spPr>
          <a:xfrm>
            <a:off x="6236296" y="235797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96"/>
          <p:cNvSpPr txBox="1"/>
          <p:nvPr/>
        </p:nvSpPr>
        <p:spPr>
          <a:xfrm>
            <a:off x="5697746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8" name="Google Shape;1618;p96"/>
          <p:cNvSpPr txBox="1"/>
          <p:nvPr/>
        </p:nvSpPr>
        <p:spPr>
          <a:xfrm>
            <a:off x="2662024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96"/>
          <p:cNvSpPr txBox="1"/>
          <p:nvPr/>
        </p:nvSpPr>
        <p:spPr>
          <a:xfrm>
            <a:off x="3043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96"/>
          <p:cNvSpPr txBox="1"/>
          <p:nvPr/>
        </p:nvSpPr>
        <p:spPr>
          <a:xfrm>
            <a:off x="2281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96"/>
          <p:cNvSpPr txBox="1"/>
          <p:nvPr/>
        </p:nvSpPr>
        <p:spPr>
          <a:xfrm>
            <a:off x="6182399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96"/>
          <p:cNvSpPr txBox="1"/>
          <p:nvPr/>
        </p:nvSpPr>
        <p:spPr>
          <a:xfrm>
            <a:off x="6235843" y="205178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96"/>
          <p:cNvSpPr txBox="1"/>
          <p:nvPr/>
        </p:nvSpPr>
        <p:spPr>
          <a:xfrm>
            <a:off x="6525749" y="245632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97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Buuxi Venn diagram labaad tirada natiijooyinka si aad ugu dhowdahay inaad doorato natiijo ka mid ah dhacdada B ee Venn 2.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629" name="Google Shape;1629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itimaalka</a:t>
            </a:r>
            <a:endParaRPr/>
          </a:p>
        </p:txBody>
      </p:sp>
      <p:sp>
        <p:nvSpPr>
          <p:cNvPr id="1630" name="Google Shape;1630;p97"/>
          <p:cNvSpPr/>
          <p:nvPr/>
        </p:nvSpPr>
        <p:spPr>
          <a:xfrm>
            <a:off x="1456639" y="19489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1" name="Google Shape;1631;p97"/>
          <p:cNvSpPr txBox="1"/>
          <p:nvPr/>
        </p:nvSpPr>
        <p:spPr>
          <a:xfrm>
            <a:off x="1305700" y="18921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97"/>
          <p:cNvSpPr/>
          <p:nvPr/>
        </p:nvSpPr>
        <p:spPr>
          <a:xfrm>
            <a:off x="1742314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97"/>
          <p:cNvSpPr txBox="1"/>
          <p:nvPr/>
        </p:nvSpPr>
        <p:spPr>
          <a:xfrm>
            <a:off x="1783248" y="19996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4" name="Google Shape;1634;p97"/>
          <p:cNvSpPr/>
          <p:nvPr/>
        </p:nvSpPr>
        <p:spPr>
          <a:xfrm>
            <a:off x="2488053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97"/>
          <p:cNvSpPr txBox="1"/>
          <p:nvPr/>
        </p:nvSpPr>
        <p:spPr>
          <a:xfrm>
            <a:off x="3517094" y="19996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97"/>
          <p:cNvSpPr txBox="1"/>
          <p:nvPr/>
        </p:nvSpPr>
        <p:spPr>
          <a:xfrm>
            <a:off x="2116984" y="25420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97"/>
          <p:cNvSpPr txBox="1"/>
          <p:nvPr/>
        </p:nvSpPr>
        <p:spPr>
          <a:xfrm>
            <a:off x="3227029" y="25357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97"/>
          <p:cNvSpPr txBox="1"/>
          <p:nvPr/>
        </p:nvSpPr>
        <p:spPr>
          <a:xfrm>
            <a:off x="3652624" y="31195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9" name="Google Shape;1639;p97"/>
          <p:cNvSpPr txBox="1"/>
          <p:nvPr/>
        </p:nvSpPr>
        <p:spPr>
          <a:xfrm>
            <a:off x="2654896" y="25418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0" name="Google Shape;1640;p97"/>
          <p:cNvSpPr txBox="1"/>
          <p:nvPr/>
        </p:nvSpPr>
        <p:spPr>
          <a:xfrm>
            <a:off x="2240470" y="16186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97"/>
          <p:cNvSpPr/>
          <p:nvPr/>
        </p:nvSpPr>
        <p:spPr>
          <a:xfrm>
            <a:off x="5114239" y="19489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2" name="Google Shape;1642;p97"/>
          <p:cNvSpPr txBox="1"/>
          <p:nvPr/>
        </p:nvSpPr>
        <p:spPr>
          <a:xfrm>
            <a:off x="4963300" y="18921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97"/>
          <p:cNvSpPr/>
          <p:nvPr/>
        </p:nvSpPr>
        <p:spPr>
          <a:xfrm>
            <a:off x="5399914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97"/>
          <p:cNvSpPr txBox="1"/>
          <p:nvPr/>
        </p:nvSpPr>
        <p:spPr>
          <a:xfrm>
            <a:off x="5440848" y="19996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5" name="Google Shape;1645;p97"/>
          <p:cNvSpPr/>
          <p:nvPr/>
        </p:nvSpPr>
        <p:spPr>
          <a:xfrm>
            <a:off x="6145653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97"/>
          <p:cNvSpPr txBox="1"/>
          <p:nvPr/>
        </p:nvSpPr>
        <p:spPr>
          <a:xfrm>
            <a:off x="7174694" y="19996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97"/>
          <p:cNvSpPr txBox="1"/>
          <p:nvPr/>
        </p:nvSpPr>
        <p:spPr>
          <a:xfrm>
            <a:off x="5774584" y="25420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97"/>
          <p:cNvSpPr txBox="1"/>
          <p:nvPr/>
        </p:nvSpPr>
        <p:spPr>
          <a:xfrm>
            <a:off x="7310224" y="31195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97"/>
          <p:cNvSpPr txBox="1"/>
          <p:nvPr/>
        </p:nvSpPr>
        <p:spPr>
          <a:xfrm>
            <a:off x="6312496" y="25418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97"/>
          <p:cNvSpPr txBox="1"/>
          <p:nvPr/>
        </p:nvSpPr>
        <p:spPr>
          <a:xfrm>
            <a:off x="5898070" y="16186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9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Isbarbardhig itimaalka Venn diagram kasta. Venn diagrams waxay muujinayaan tirada natiijooyinka.</a:t>
            </a:r>
            <a:endParaRPr sz="1800"/>
          </a:p>
        </p:txBody>
      </p:sp>
      <p:sp>
        <p:nvSpPr>
          <p:cNvPr id="1656" name="Google Shape;1656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itimaalka</a:t>
            </a:r>
            <a:endParaRPr/>
          </a:p>
        </p:txBody>
      </p:sp>
      <p:sp>
        <p:nvSpPr>
          <p:cNvPr id="1657" name="Google Shape;1657;p98"/>
          <p:cNvSpPr/>
          <p:nvPr/>
        </p:nvSpPr>
        <p:spPr>
          <a:xfrm>
            <a:off x="14566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98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98"/>
          <p:cNvSpPr/>
          <p:nvPr/>
        </p:nvSpPr>
        <p:spPr>
          <a:xfrm>
            <a:off x="17423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0" name="Google Shape;1660;p98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1" name="Google Shape;1661;p98"/>
          <p:cNvSpPr/>
          <p:nvPr/>
        </p:nvSpPr>
        <p:spPr>
          <a:xfrm>
            <a:off x="24880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98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98"/>
          <p:cNvSpPr txBox="1"/>
          <p:nvPr/>
        </p:nvSpPr>
        <p:spPr>
          <a:xfrm>
            <a:off x="21169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98"/>
          <p:cNvSpPr txBox="1"/>
          <p:nvPr/>
        </p:nvSpPr>
        <p:spPr>
          <a:xfrm>
            <a:off x="32270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98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98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98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8" name="Google Shape;1668;p98"/>
          <p:cNvSpPr/>
          <p:nvPr/>
        </p:nvSpPr>
        <p:spPr>
          <a:xfrm>
            <a:off x="51142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9" name="Google Shape;1669;p98"/>
          <p:cNvSpPr txBox="1"/>
          <p:nvPr/>
        </p:nvSpPr>
        <p:spPr>
          <a:xfrm>
            <a:off x="49633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0" name="Google Shape;1670;p98"/>
          <p:cNvSpPr/>
          <p:nvPr/>
        </p:nvSpPr>
        <p:spPr>
          <a:xfrm>
            <a:off x="53999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1" name="Google Shape;1671;p98"/>
          <p:cNvSpPr txBox="1"/>
          <p:nvPr/>
        </p:nvSpPr>
        <p:spPr>
          <a:xfrm>
            <a:off x="54408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2" name="Google Shape;1672;p98"/>
          <p:cNvSpPr/>
          <p:nvPr/>
        </p:nvSpPr>
        <p:spPr>
          <a:xfrm>
            <a:off x="61456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98"/>
          <p:cNvSpPr txBox="1"/>
          <p:nvPr/>
        </p:nvSpPr>
        <p:spPr>
          <a:xfrm>
            <a:off x="71746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98"/>
          <p:cNvSpPr txBox="1"/>
          <p:nvPr/>
        </p:nvSpPr>
        <p:spPr>
          <a:xfrm>
            <a:off x="57745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5" name="Google Shape;1675;p98"/>
          <p:cNvSpPr txBox="1"/>
          <p:nvPr/>
        </p:nvSpPr>
        <p:spPr>
          <a:xfrm>
            <a:off x="68846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6" name="Google Shape;1676;p98"/>
          <p:cNvSpPr txBox="1"/>
          <p:nvPr/>
        </p:nvSpPr>
        <p:spPr>
          <a:xfrm>
            <a:off x="7418226" y="28908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7" name="Google Shape;1677;p98"/>
          <p:cNvSpPr txBox="1"/>
          <p:nvPr/>
        </p:nvSpPr>
        <p:spPr>
          <a:xfrm>
            <a:off x="63124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8" name="Google Shape;1678;p98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9" name="Google Shape;1679;p98"/>
          <p:cNvSpPr txBox="1"/>
          <p:nvPr>
            <p:ph idx="1" type="body"/>
          </p:nvPr>
        </p:nvSpPr>
        <p:spPr>
          <a:xfrm>
            <a:off x="324000" y="3578700"/>
            <a:ext cx="868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P(A)</a:t>
            </a:r>
            <a:endParaRPr sz="1800"/>
          </a:p>
        </p:txBody>
      </p:sp>
      <p:sp>
        <p:nvSpPr>
          <p:cNvPr id="1680" name="Google Shape;1680;p98"/>
          <p:cNvSpPr txBox="1"/>
          <p:nvPr>
            <p:ph idx="1" type="body"/>
          </p:nvPr>
        </p:nvSpPr>
        <p:spPr>
          <a:xfrm>
            <a:off x="1695600" y="3578700"/>
            <a:ext cx="1720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1: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P(A) =    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1" name="Google Shape;1681;p98"/>
          <p:cNvSpPr txBox="1"/>
          <p:nvPr>
            <p:ph idx="1" type="body"/>
          </p:nvPr>
        </p:nvSpPr>
        <p:spPr>
          <a:xfrm>
            <a:off x="3829200" y="3578700"/>
            <a:ext cx="157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2: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P(A) =   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2" name="Google Shape;1682;p98"/>
          <p:cNvSpPr txBox="1"/>
          <p:nvPr>
            <p:ph idx="1" type="body"/>
          </p:nvPr>
        </p:nvSpPr>
        <p:spPr>
          <a:xfrm>
            <a:off x="5962800" y="3578700"/>
            <a:ext cx="2303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dhacdada A ayaa ku dhowdahay Venn 2.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 \frac{11}{30}&quot;&gt;&lt;mtext&gt;&lt;/mtext&gt;&lt;mfrac&gt;&lt;mn&gt;11&lt;/mn&gt;&lt;mn&gt;30&lt;/mn&gt;&lt;/mfrac&gt;&lt;/math&gt;" id="1683" name="Google Shape;1683;p98" title="11 over 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700" y="3899400"/>
            <a:ext cx="317300" cy="58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20}&quot;&gt;&lt;mfrac&gt;&lt;mn&gt;8&lt;/mn&gt;&lt;mn&gt;20&lt;/mn&gt;&lt;/mfrac&gt;&lt;/math&gt;" id="1684" name="Google Shape;1684;p98" title="8 over 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2100" y="3899400"/>
            <a:ext cx="317300" cy="58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4}{60}&quot;&gt;&lt;mfrac&gt;&lt;mn&gt;24&lt;/mn&gt;&lt;mn&gt;60&lt;/mn&gt;&lt;/mfrac&gt;&lt;/math&gt;" id="1685" name="Google Shape;1685;p98" title="24 over 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6048" y="3903250"/>
            <a:ext cx="317300" cy="5819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2}{60}&quot;&gt;&lt;mfrac&gt;&lt;mn&gt;22&lt;/mn&gt;&lt;mn&gt;60&lt;/mn&gt;&lt;/mfrac&gt;&lt;/math&gt;" id="1686" name="Google Shape;1686;p98" title="22 over 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490" y="3904850"/>
            <a:ext cx="314167" cy="578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9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Isbarbardhig itimaalka Venn diagram kasta. Venn diagrams waxay muujinayaan tirada natiijooyinka.</a:t>
            </a:r>
            <a:endParaRPr sz="1800"/>
          </a:p>
        </p:txBody>
      </p:sp>
      <p:sp>
        <p:nvSpPr>
          <p:cNvPr id="1692" name="Google Shape;1692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itimaalka</a:t>
            </a:r>
            <a:endParaRPr/>
          </a:p>
        </p:txBody>
      </p:sp>
      <p:sp>
        <p:nvSpPr>
          <p:cNvPr id="1693" name="Google Shape;1693;p99"/>
          <p:cNvSpPr/>
          <p:nvPr/>
        </p:nvSpPr>
        <p:spPr>
          <a:xfrm>
            <a:off x="14566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99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5" name="Google Shape;1695;p99"/>
          <p:cNvSpPr/>
          <p:nvPr/>
        </p:nvSpPr>
        <p:spPr>
          <a:xfrm>
            <a:off x="17423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99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7" name="Google Shape;1697;p99"/>
          <p:cNvSpPr/>
          <p:nvPr/>
        </p:nvSpPr>
        <p:spPr>
          <a:xfrm>
            <a:off x="24880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8" name="Google Shape;1698;p99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9" name="Google Shape;1699;p99"/>
          <p:cNvSpPr txBox="1"/>
          <p:nvPr/>
        </p:nvSpPr>
        <p:spPr>
          <a:xfrm>
            <a:off x="21169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0" name="Google Shape;1700;p99"/>
          <p:cNvSpPr txBox="1"/>
          <p:nvPr/>
        </p:nvSpPr>
        <p:spPr>
          <a:xfrm>
            <a:off x="32270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99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2" name="Google Shape;1702;p99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99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99"/>
          <p:cNvSpPr/>
          <p:nvPr/>
        </p:nvSpPr>
        <p:spPr>
          <a:xfrm>
            <a:off x="51142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5" name="Google Shape;1705;p99"/>
          <p:cNvSpPr txBox="1"/>
          <p:nvPr/>
        </p:nvSpPr>
        <p:spPr>
          <a:xfrm>
            <a:off x="49633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6" name="Google Shape;1706;p99"/>
          <p:cNvSpPr/>
          <p:nvPr/>
        </p:nvSpPr>
        <p:spPr>
          <a:xfrm>
            <a:off x="53999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7" name="Google Shape;1707;p99"/>
          <p:cNvSpPr txBox="1"/>
          <p:nvPr/>
        </p:nvSpPr>
        <p:spPr>
          <a:xfrm>
            <a:off x="54408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99"/>
          <p:cNvSpPr/>
          <p:nvPr/>
        </p:nvSpPr>
        <p:spPr>
          <a:xfrm>
            <a:off x="61456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9" name="Google Shape;1709;p99"/>
          <p:cNvSpPr txBox="1"/>
          <p:nvPr/>
        </p:nvSpPr>
        <p:spPr>
          <a:xfrm>
            <a:off x="71746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0" name="Google Shape;1710;p99"/>
          <p:cNvSpPr txBox="1"/>
          <p:nvPr/>
        </p:nvSpPr>
        <p:spPr>
          <a:xfrm>
            <a:off x="57745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1" name="Google Shape;1711;p99"/>
          <p:cNvSpPr txBox="1"/>
          <p:nvPr/>
        </p:nvSpPr>
        <p:spPr>
          <a:xfrm>
            <a:off x="68846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2" name="Google Shape;1712;p99"/>
          <p:cNvSpPr txBox="1"/>
          <p:nvPr/>
        </p:nvSpPr>
        <p:spPr>
          <a:xfrm>
            <a:off x="7418226" y="28908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99"/>
          <p:cNvSpPr txBox="1"/>
          <p:nvPr/>
        </p:nvSpPr>
        <p:spPr>
          <a:xfrm>
            <a:off x="63124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99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99"/>
          <p:cNvSpPr txBox="1"/>
          <p:nvPr>
            <p:ph idx="1" type="body"/>
          </p:nvPr>
        </p:nvSpPr>
        <p:spPr>
          <a:xfrm>
            <a:off x="324000" y="3578700"/>
            <a:ext cx="173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P(kaliya A)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716" name="Google Shape;1716;p99"/>
          <p:cNvSpPr txBox="1"/>
          <p:nvPr>
            <p:ph idx="1" type="body"/>
          </p:nvPr>
        </p:nvSpPr>
        <p:spPr>
          <a:xfrm>
            <a:off x="2000400" y="3578700"/>
            <a:ext cx="2133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1: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P(kaliya A)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7" name="Google Shape;1717;p99"/>
          <p:cNvSpPr txBox="1"/>
          <p:nvPr>
            <p:ph idx="1" type="body"/>
          </p:nvPr>
        </p:nvSpPr>
        <p:spPr>
          <a:xfrm>
            <a:off x="4591200" y="3578700"/>
            <a:ext cx="27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2: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P(kaliya A)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8" name="Google Shape;1718;p99"/>
          <p:cNvSpPr txBox="1"/>
          <p:nvPr>
            <p:ph idx="1" type="body"/>
          </p:nvPr>
        </p:nvSpPr>
        <p:spPr>
          <a:xfrm>
            <a:off x="6993525" y="3502500"/>
            <a:ext cx="173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dhacdada A oo keliya ayaa u badan Venn 1.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8}{30}&quot;&gt;&lt;mfrac&gt;&lt;mn&gt;8&lt;/mn&gt;&lt;mn&gt;30&lt;/mn&gt;&lt;/mfrac&gt;&lt;/math&gt;" id="1719" name="Google Shape;1719;p99" title="8 over 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7699" y="3934225"/>
            <a:ext cx="296700" cy="5463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0}&quot;&gt;&lt;mfrac&gt;&lt;mn&gt;5&lt;/mn&gt;&lt;mn&gt;20&lt;/mn&gt;&lt;/mfrac&gt;&lt;/math&gt;" id="1720" name="Google Shape;1720;p99" title="5 over 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4239" y="3934225"/>
            <a:ext cx="296519" cy="5463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5}{60}&quot;&gt;&lt;mfrac&gt;&lt;mn&gt;15&lt;/mn&gt;&lt;mn&gt;60&lt;/mn&gt;&lt;/mfrac&gt;&lt;/math&gt;" id="1721" name="Google Shape;1721;p99" title="15 over 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1530" y="3940813"/>
            <a:ext cx="295433" cy="5463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6}{60}&quot;&gt;&lt;mfrac&gt;&lt;mn&gt;16&lt;/mn&gt;&lt;mn&gt;60&lt;/mn&gt;&lt;/mfrac&gt;&lt;/math&gt;" id="1722" name="Google Shape;1722;p99" title="16 over 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75000" y="3932530"/>
            <a:ext cx="295648" cy="546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6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1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Isbarbardhig itimaalka (probabilities) jaantus kasta oo Venn ah. Jaantusyada Venn waxay muujinayaan tirada natiijooyinka (outcomes).</a:t>
            </a:r>
            <a:endParaRPr sz="1800"/>
          </a:p>
        </p:txBody>
      </p:sp>
      <p:sp>
        <p:nvSpPr>
          <p:cNvPr id="1728" name="Google Shape;1728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itimaalka (probabilities)</a:t>
            </a:r>
            <a:endParaRPr/>
          </a:p>
        </p:txBody>
      </p:sp>
      <p:sp>
        <p:nvSpPr>
          <p:cNvPr id="1729" name="Google Shape;1729;p100"/>
          <p:cNvSpPr/>
          <p:nvPr/>
        </p:nvSpPr>
        <p:spPr>
          <a:xfrm>
            <a:off x="14566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100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100"/>
          <p:cNvSpPr/>
          <p:nvPr/>
        </p:nvSpPr>
        <p:spPr>
          <a:xfrm>
            <a:off x="17423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100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100"/>
          <p:cNvSpPr/>
          <p:nvPr/>
        </p:nvSpPr>
        <p:spPr>
          <a:xfrm>
            <a:off x="24880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100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5" name="Google Shape;1735;p100"/>
          <p:cNvSpPr txBox="1"/>
          <p:nvPr/>
        </p:nvSpPr>
        <p:spPr>
          <a:xfrm>
            <a:off x="21169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6" name="Google Shape;1736;p100"/>
          <p:cNvSpPr txBox="1"/>
          <p:nvPr/>
        </p:nvSpPr>
        <p:spPr>
          <a:xfrm>
            <a:off x="32270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7" name="Google Shape;1737;p100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100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100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0" name="Google Shape;1740;p100"/>
          <p:cNvSpPr/>
          <p:nvPr/>
        </p:nvSpPr>
        <p:spPr>
          <a:xfrm>
            <a:off x="5114239" y="17203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1" name="Google Shape;1741;p100"/>
          <p:cNvSpPr txBox="1"/>
          <p:nvPr/>
        </p:nvSpPr>
        <p:spPr>
          <a:xfrm>
            <a:off x="49633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2" name="Google Shape;1742;p100"/>
          <p:cNvSpPr/>
          <p:nvPr/>
        </p:nvSpPr>
        <p:spPr>
          <a:xfrm>
            <a:off x="5399914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3" name="Google Shape;1743;p100"/>
          <p:cNvSpPr txBox="1"/>
          <p:nvPr/>
        </p:nvSpPr>
        <p:spPr>
          <a:xfrm>
            <a:off x="54408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100"/>
          <p:cNvSpPr/>
          <p:nvPr/>
        </p:nvSpPr>
        <p:spPr>
          <a:xfrm>
            <a:off x="6145653" y="18820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100"/>
          <p:cNvSpPr txBox="1"/>
          <p:nvPr/>
        </p:nvSpPr>
        <p:spPr>
          <a:xfrm>
            <a:off x="71746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100"/>
          <p:cNvSpPr txBox="1"/>
          <p:nvPr/>
        </p:nvSpPr>
        <p:spPr>
          <a:xfrm>
            <a:off x="5774584" y="23134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100"/>
          <p:cNvSpPr txBox="1"/>
          <p:nvPr/>
        </p:nvSpPr>
        <p:spPr>
          <a:xfrm>
            <a:off x="6884629" y="23071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100"/>
          <p:cNvSpPr txBox="1"/>
          <p:nvPr/>
        </p:nvSpPr>
        <p:spPr>
          <a:xfrm>
            <a:off x="7418226" y="2890889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100"/>
          <p:cNvSpPr txBox="1"/>
          <p:nvPr/>
        </p:nvSpPr>
        <p:spPr>
          <a:xfrm>
            <a:off x="63124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100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100"/>
          <p:cNvSpPr txBox="1"/>
          <p:nvPr>
            <p:ph idx="1" type="body"/>
          </p:nvPr>
        </p:nvSpPr>
        <p:spPr>
          <a:xfrm>
            <a:off x="324000" y="3578700"/>
            <a:ext cx="1209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P(ma aha B)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752" name="Google Shape;1752;p100"/>
          <p:cNvSpPr txBox="1"/>
          <p:nvPr>
            <p:ph idx="1" type="body"/>
          </p:nvPr>
        </p:nvSpPr>
        <p:spPr>
          <a:xfrm>
            <a:off x="2000400" y="3578700"/>
            <a:ext cx="2133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1: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P(ma aha B)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3" name="Google Shape;1753;p100"/>
          <p:cNvSpPr txBox="1"/>
          <p:nvPr>
            <p:ph idx="1" type="body"/>
          </p:nvPr>
        </p:nvSpPr>
        <p:spPr>
          <a:xfrm>
            <a:off x="4591200" y="3578700"/>
            <a:ext cx="27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2: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P(ma aha B)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4" name="Google Shape;1754;p100"/>
          <p:cNvSpPr txBox="1"/>
          <p:nvPr>
            <p:ph idx="1" type="body"/>
          </p:nvPr>
        </p:nvSpPr>
        <p:spPr>
          <a:xfrm>
            <a:off x="6993525" y="3502500"/>
            <a:ext cx="173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dhacdada ma aha B ayaa u badan Venn 1.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0}{30}&quot;&gt;&lt;mfrac&gt;&lt;mn&gt;20&lt;/mn&gt;&lt;mn&gt;30&lt;/mn&gt;&lt;/mfrac&gt;&lt;/math&gt;" id="1755" name="Google Shape;1755;p100" title="20 over 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107" y="3934100"/>
            <a:ext cx="293950" cy="541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0}{60}&quot;&gt;&lt;mfrac&gt;&lt;mn&gt;40&lt;/mn&gt;&lt;mn&gt;60&lt;/mn&gt;&lt;/mfrac&gt;&lt;/math&gt;" id="1756" name="Google Shape;1756;p100" title="40 over 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6297" y="3932600"/>
            <a:ext cx="296700" cy="5442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1}{20}&quot;&gt;&lt;mfrac&gt;&lt;mn&gt;11&lt;/mn&gt;&lt;mn&gt;20&lt;/mn&gt;&lt;/mfrac&gt;&lt;/math&gt;" id="1757" name="Google Shape;1757;p100" title="11 over 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8073" y="3934088"/>
            <a:ext cx="293950" cy="541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3}{60}&quot;&gt;&lt;mfrac&gt;&lt;mn&gt;33&lt;/mn&gt;&lt;mn&gt;60&lt;/mn&gt;&lt;/mfrac&gt;&lt;/math&gt;" id="1758" name="Google Shape;1758;p100" title="33 over 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1189" y="3934225"/>
            <a:ext cx="293617" cy="54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101"/>
          <p:cNvSpPr/>
          <p:nvPr/>
        </p:nvSpPr>
        <p:spPr>
          <a:xfrm>
            <a:off x="14566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4" name="Google Shape;1764;p101"/>
          <p:cNvSpPr/>
          <p:nvPr/>
        </p:nvSpPr>
        <p:spPr>
          <a:xfrm>
            <a:off x="50380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5" name="Google Shape;1765;p101"/>
          <p:cNvSpPr/>
          <p:nvPr/>
        </p:nvSpPr>
        <p:spPr>
          <a:xfrm>
            <a:off x="5688455" y="23392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6" name="Google Shape;1766;p101"/>
          <p:cNvSpPr/>
          <p:nvPr/>
        </p:nvSpPr>
        <p:spPr>
          <a:xfrm>
            <a:off x="2107055" y="2318453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7" name="Google Shape;1767;p10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Isbarbardhig itimaalka (probabilities) jaantus kasta oo Venn ah. Jaantusyada Venn waxay muujinayaan tirada natiijooyinka (outcomes).</a:t>
            </a:r>
            <a:endParaRPr sz="1800"/>
          </a:p>
        </p:txBody>
      </p:sp>
      <p:sp>
        <p:nvSpPr>
          <p:cNvPr id="1768" name="Google Shape;1768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itimaalka (probabilities)</a:t>
            </a:r>
            <a:endParaRPr/>
          </a:p>
        </p:txBody>
      </p:sp>
      <p:sp>
        <p:nvSpPr>
          <p:cNvPr id="1769" name="Google Shape;1769;p101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101"/>
          <p:cNvSpPr/>
          <p:nvPr/>
        </p:nvSpPr>
        <p:spPr>
          <a:xfrm>
            <a:off x="17423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101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2" name="Google Shape;1772;p101"/>
          <p:cNvSpPr/>
          <p:nvPr/>
        </p:nvSpPr>
        <p:spPr>
          <a:xfrm>
            <a:off x="24880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3" name="Google Shape;1773;p101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4" name="Google Shape;1774;p101"/>
          <p:cNvSpPr txBox="1"/>
          <p:nvPr/>
        </p:nvSpPr>
        <p:spPr>
          <a:xfrm>
            <a:off x="20407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5" name="Google Shape;1775;p101"/>
          <p:cNvSpPr txBox="1"/>
          <p:nvPr/>
        </p:nvSpPr>
        <p:spPr>
          <a:xfrm>
            <a:off x="32270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6" name="Google Shape;1776;p101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7" name="Google Shape;1777;p101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8" name="Google Shape;1778;p101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9" name="Google Shape;1779;p101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0" name="Google Shape;1780;p101"/>
          <p:cNvSpPr txBox="1"/>
          <p:nvPr>
            <p:ph idx="1" type="body"/>
          </p:nvPr>
        </p:nvSpPr>
        <p:spPr>
          <a:xfrm>
            <a:off x="324000" y="3578700"/>
            <a:ext cx="868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P(A)</a:t>
            </a:r>
            <a:endParaRPr sz="1800"/>
          </a:p>
        </p:txBody>
      </p:sp>
      <p:sp>
        <p:nvSpPr>
          <p:cNvPr id="1781" name="Google Shape;1781;p101"/>
          <p:cNvSpPr txBox="1"/>
          <p:nvPr/>
        </p:nvSpPr>
        <p:spPr>
          <a:xfrm>
            <a:off x="2118969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2" name="Google Shape;1782;p101"/>
          <p:cNvSpPr txBox="1"/>
          <p:nvPr/>
        </p:nvSpPr>
        <p:spPr>
          <a:xfrm>
            <a:off x="48871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3" name="Google Shape;1783;p101"/>
          <p:cNvSpPr/>
          <p:nvPr/>
        </p:nvSpPr>
        <p:spPr>
          <a:xfrm>
            <a:off x="53237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4" name="Google Shape;1784;p101"/>
          <p:cNvSpPr txBox="1"/>
          <p:nvPr/>
        </p:nvSpPr>
        <p:spPr>
          <a:xfrm>
            <a:off x="53646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5" name="Google Shape;1785;p101"/>
          <p:cNvSpPr/>
          <p:nvPr/>
        </p:nvSpPr>
        <p:spPr>
          <a:xfrm>
            <a:off x="60694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101"/>
          <p:cNvSpPr txBox="1"/>
          <p:nvPr/>
        </p:nvSpPr>
        <p:spPr>
          <a:xfrm>
            <a:off x="70984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7" name="Google Shape;1787;p101"/>
          <p:cNvSpPr txBox="1"/>
          <p:nvPr/>
        </p:nvSpPr>
        <p:spPr>
          <a:xfrm>
            <a:off x="56221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8" name="Google Shape;1788;p101"/>
          <p:cNvSpPr txBox="1"/>
          <p:nvPr/>
        </p:nvSpPr>
        <p:spPr>
          <a:xfrm>
            <a:off x="68084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101"/>
          <p:cNvSpPr txBox="1"/>
          <p:nvPr/>
        </p:nvSpPr>
        <p:spPr>
          <a:xfrm>
            <a:off x="72340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0" name="Google Shape;1790;p101"/>
          <p:cNvSpPr txBox="1"/>
          <p:nvPr/>
        </p:nvSpPr>
        <p:spPr>
          <a:xfrm>
            <a:off x="6236296" y="235797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1" name="Google Shape;1791;p101"/>
          <p:cNvSpPr txBox="1"/>
          <p:nvPr/>
        </p:nvSpPr>
        <p:spPr>
          <a:xfrm>
            <a:off x="5697746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101"/>
          <p:cNvSpPr txBox="1"/>
          <p:nvPr/>
        </p:nvSpPr>
        <p:spPr>
          <a:xfrm>
            <a:off x="2662024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101"/>
          <p:cNvSpPr txBox="1"/>
          <p:nvPr/>
        </p:nvSpPr>
        <p:spPr>
          <a:xfrm>
            <a:off x="3043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101"/>
          <p:cNvSpPr txBox="1"/>
          <p:nvPr/>
        </p:nvSpPr>
        <p:spPr>
          <a:xfrm>
            <a:off x="2281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5" name="Google Shape;1795;p101"/>
          <p:cNvSpPr txBox="1"/>
          <p:nvPr/>
        </p:nvSpPr>
        <p:spPr>
          <a:xfrm>
            <a:off x="6182399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6" name="Google Shape;1796;p101"/>
          <p:cNvSpPr txBox="1"/>
          <p:nvPr/>
        </p:nvSpPr>
        <p:spPr>
          <a:xfrm>
            <a:off x="6235843" y="205178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101"/>
          <p:cNvSpPr txBox="1"/>
          <p:nvPr/>
        </p:nvSpPr>
        <p:spPr>
          <a:xfrm>
            <a:off x="6525749" y="245632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8" name="Google Shape;1798;p101"/>
          <p:cNvSpPr txBox="1"/>
          <p:nvPr>
            <p:ph idx="1" type="body"/>
          </p:nvPr>
        </p:nvSpPr>
        <p:spPr>
          <a:xfrm>
            <a:off x="1467000" y="3578700"/>
            <a:ext cx="2133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1: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P(A) =   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9" name="Google Shape;1799;p101"/>
          <p:cNvSpPr txBox="1"/>
          <p:nvPr>
            <p:ph idx="1" type="body"/>
          </p:nvPr>
        </p:nvSpPr>
        <p:spPr>
          <a:xfrm>
            <a:off x="4057800" y="3578700"/>
            <a:ext cx="27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2: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P(A) =   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0" name="Google Shape;1800;p101"/>
          <p:cNvSpPr txBox="1"/>
          <p:nvPr>
            <p:ph idx="1" type="body"/>
          </p:nvPr>
        </p:nvSpPr>
        <p:spPr>
          <a:xfrm>
            <a:off x="6460125" y="3502500"/>
            <a:ext cx="173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dhacdada A ayaa u badan Venn 1.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1}{32}&quot;&gt;&lt;mfrac&gt;&lt;mn&gt;11&lt;/mn&gt;&lt;mn&gt;32&lt;/mn&gt;&lt;/mfrac&gt;&lt;/math&gt;" id="1801" name="Google Shape;1801;p101" title="11 over 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799" y="3899400"/>
            <a:ext cx="296700" cy="5463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802" name="Google Shape;1802;p101" title="10 over 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3350" y="3915325"/>
            <a:ext cx="293900" cy="53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0}{96}&quot;&gt;&lt;mfrac&gt;&lt;mn&gt;40&lt;/mn&gt;&lt;mn&gt;96&lt;/mn&gt;&lt;/mfrac&gt;&lt;/math&gt;" id="1803" name="Google Shape;1803;p101" title="40 over 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4201" y="3908697"/>
            <a:ext cx="296991" cy="54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3}{96}&quot;&gt;&lt;mfrac&gt;&lt;mn&gt;33&lt;/mn&gt;&lt;mn&gt;96&lt;/mn&gt;&lt;/mfrac&gt;&lt;/math&gt;" id="1804" name="Google Shape;1804;p101" title="33 over 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80493" y="3901043"/>
            <a:ext cx="293895" cy="543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24}{96}&quot;&gt;&lt;mfrac&gt;&lt;mn&gt;24&lt;/mn&gt;&lt;mn&gt;96&lt;/mn&gt;&lt;/mfrac&gt;&lt;/math&gt;" id="1809" name="Google Shape;1809;p102" title="24 over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1993" y="3930471"/>
            <a:ext cx="297000" cy="542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32}&quot;&gt;&lt;mfrac&gt;&lt;mn&gt;8&lt;/mn&gt;&lt;mn&gt;32&lt;/mn&gt;&lt;/mfrac&gt;&lt;/math&gt;" id="1810" name="Google Shape;1810;p102" title="8 over 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9984" y="3922702"/>
            <a:ext cx="297000" cy="550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11" name="Google Shape;1811;p102"/>
          <p:cNvSpPr/>
          <p:nvPr/>
        </p:nvSpPr>
        <p:spPr>
          <a:xfrm>
            <a:off x="14566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102"/>
          <p:cNvSpPr/>
          <p:nvPr/>
        </p:nvSpPr>
        <p:spPr>
          <a:xfrm>
            <a:off x="50380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3" name="Google Shape;1813;p102"/>
          <p:cNvSpPr/>
          <p:nvPr/>
        </p:nvSpPr>
        <p:spPr>
          <a:xfrm>
            <a:off x="5688455" y="23392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4" name="Google Shape;1814;p102"/>
          <p:cNvSpPr/>
          <p:nvPr/>
        </p:nvSpPr>
        <p:spPr>
          <a:xfrm>
            <a:off x="2107055" y="2318453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10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Isbarbardhig ixtimaalka (probabilities) ee Venn diagram kasta. Venn diagrams-ku waxay muujinayaan tirada natiijooyinka (outcomes).</a:t>
            </a:r>
            <a:endParaRPr sz="1800"/>
          </a:p>
        </p:txBody>
      </p:sp>
      <p:sp>
        <p:nvSpPr>
          <p:cNvPr id="1816" name="Google Shape;1816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ixtimaalka (probabilities)</a:t>
            </a:r>
            <a:endParaRPr/>
          </a:p>
        </p:txBody>
      </p:sp>
      <p:sp>
        <p:nvSpPr>
          <p:cNvPr id="1817" name="Google Shape;1817;p102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8" name="Google Shape;1818;p102"/>
          <p:cNvSpPr/>
          <p:nvPr/>
        </p:nvSpPr>
        <p:spPr>
          <a:xfrm>
            <a:off x="17423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102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0" name="Google Shape;1820;p102"/>
          <p:cNvSpPr/>
          <p:nvPr/>
        </p:nvSpPr>
        <p:spPr>
          <a:xfrm>
            <a:off x="24880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1" name="Google Shape;1821;p102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2" name="Google Shape;1822;p102"/>
          <p:cNvSpPr txBox="1"/>
          <p:nvPr/>
        </p:nvSpPr>
        <p:spPr>
          <a:xfrm>
            <a:off x="20407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3" name="Google Shape;1823;p102"/>
          <p:cNvSpPr txBox="1"/>
          <p:nvPr/>
        </p:nvSpPr>
        <p:spPr>
          <a:xfrm>
            <a:off x="32270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4" name="Google Shape;1824;p102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102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102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7" name="Google Shape;1827;p102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8" name="Google Shape;1828;p102"/>
          <p:cNvSpPr txBox="1"/>
          <p:nvPr>
            <p:ph idx="1" type="body"/>
          </p:nvPr>
        </p:nvSpPr>
        <p:spPr>
          <a:xfrm>
            <a:off x="324000" y="3578700"/>
            <a:ext cx="868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r>
              <a:rPr lang="en-GB" sz="1800">
                <a:latin typeface="Lexend"/>
              </a:rPr>
              <a:t>) P(C)</a:t>
            </a:r>
            <a:endParaRPr sz="1800"/>
          </a:p>
        </p:txBody>
      </p:sp>
      <p:sp>
        <p:nvSpPr>
          <p:cNvPr id="1829" name="Google Shape;1829;p102"/>
          <p:cNvSpPr txBox="1"/>
          <p:nvPr/>
        </p:nvSpPr>
        <p:spPr>
          <a:xfrm>
            <a:off x="2118969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102"/>
          <p:cNvSpPr txBox="1"/>
          <p:nvPr/>
        </p:nvSpPr>
        <p:spPr>
          <a:xfrm>
            <a:off x="48871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102"/>
          <p:cNvSpPr/>
          <p:nvPr/>
        </p:nvSpPr>
        <p:spPr>
          <a:xfrm>
            <a:off x="53237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102"/>
          <p:cNvSpPr txBox="1"/>
          <p:nvPr/>
        </p:nvSpPr>
        <p:spPr>
          <a:xfrm>
            <a:off x="53646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102"/>
          <p:cNvSpPr/>
          <p:nvPr/>
        </p:nvSpPr>
        <p:spPr>
          <a:xfrm>
            <a:off x="60694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102"/>
          <p:cNvSpPr txBox="1"/>
          <p:nvPr/>
        </p:nvSpPr>
        <p:spPr>
          <a:xfrm>
            <a:off x="70984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102"/>
          <p:cNvSpPr txBox="1"/>
          <p:nvPr/>
        </p:nvSpPr>
        <p:spPr>
          <a:xfrm>
            <a:off x="56221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102"/>
          <p:cNvSpPr txBox="1"/>
          <p:nvPr/>
        </p:nvSpPr>
        <p:spPr>
          <a:xfrm>
            <a:off x="68084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7" name="Google Shape;1837;p102"/>
          <p:cNvSpPr txBox="1"/>
          <p:nvPr/>
        </p:nvSpPr>
        <p:spPr>
          <a:xfrm>
            <a:off x="72340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102"/>
          <p:cNvSpPr txBox="1"/>
          <p:nvPr/>
        </p:nvSpPr>
        <p:spPr>
          <a:xfrm>
            <a:off x="6236296" y="235797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102"/>
          <p:cNvSpPr txBox="1"/>
          <p:nvPr/>
        </p:nvSpPr>
        <p:spPr>
          <a:xfrm>
            <a:off x="5697746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102"/>
          <p:cNvSpPr txBox="1"/>
          <p:nvPr/>
        </p:nvSpPr>
        <p:spPr>
          <a:xfrm>
            <a:off x="2662024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1" name="Google Shape;1841;p102"/>
          <p:cNvSpPr txBox="1"/>
          <p:nvPr/>
        </p:nvSpPr>
        <p:spPr>
          <a:xfrm>
            <a:off x="3043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2" name="Google Shape;1842;p102"/>
          <p:cNvSpPr txBox="1"/>
          <p:nvPr/>
        </p:nvSpPr>
        <p:spPr>
          <a:xfrm>
            <a:off x="2281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3" name="Google Shape;1843;p102"/>
          <p:cNvSpPr txBox="1"/>
          <p:nvPr/>
        </p:nvSpPr>
        <p:spPr>
          <a:xfrm>
            <a:off x="6182399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4" name="Google Shape;1844;p102"/>
          <p:cNvSpPr txBox="1"/>
          <p:nvPr/>
        </p:nvSpPr>
        <p:spPr>
          <a:xfrm>
            <a:off x="6235843" y="205178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5" name="Google Shape;1845;p102"/>
          <p:cNvSpPr txBox="1"/>
          <p:nvPr/>
        </p:nvSpPr>
        <p:spPr>
          <a:xfrm>
            <a:off x="6525749" y="245632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102"/>
          <p:cNvSpPr txBox="1"/>
          <p:nvPr>
            <p:ph idx="1" type="body"/>
          </p:nvPr>
        </p:nvSpPr>
        <p:spPr>
          <a:xfrm>
            <a:off x="1467000" y="3578700"/>
            <a:ext cx="2133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1: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P(C) =   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7" name="Google Shape;1847;p102"/>
          <p:cNvSpPr txBox="1"/>
          <p:nvPr>
            <p:ph idx="1" type="body"/>
          </p:nvPr>
        </p:nvSpPr>
        <p:spPr>
          <a:xfrm>
            <a:off x="4057800" y="3578700"/>
            <a:ext cx="27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2: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P(C) =   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8" name="Google Shape;1848;p102"/>
          <p:cNvSpPr txBox="1"/>
          <p:nvPr>
            <p:ph idx="1" type="body"/>
          </p:nvPr>
        </p:nvSpPr>
        <p:spPr>
          <a:xfrm>
            <a:off x="6460125" y="3502500"/>
            <a:ext cx="173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dhacdada (event) C waxay u badan tahay Venn 1.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849" name="Google Shape;1849;p102" title="10 over 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3350" y="3915325"/>
            <a:ext cx="293900" cy="53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0}{96}&quot;&gt;&lt;mfrac&gt;&lt;mn&gt;40&lt;/mn&gt;&lt;mn&gt;96&lt;/mn&gt;&lt;/mfrac&gt;&lt;/math&gt;" id="1850" name="Google Shape;1850;p102" title="40 over 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44201" y="3908697"/>
            <a:ext cx="296991" cy="54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103"/>
          <p:cNvSpPr/>
          <p:nvPr/>
        </p:nvSpPr>
        <p:spPr>
          <a:xfrm>
            <a:off x="14566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6" name="Google Shape;1856;p103"/>
          <p:cNvSpPr/>
          <p:nvPr/>
        </p:nvSpPr>
        <p:spPr>
          <a:xfrm>
            <a:off x="5038050" y="1720374"/>
            <a:ext cx="2585400" cy="16425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7" name="Google Shape;1857;p103"/>
          <p:cNvSpPr/>
          <p:nvPr/>
        </p:nvSpPr>
        <p:spPr>
          <a:xfrm>
            <a:off x="5688455" y="23392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8" name="Google Shape;1858;p103"/>
          <p:cNvSpPr/>
          <p:nvPr/>
        </p:nvSpPr>
        <p:spPr>
          <a:xfrm>
            <a:off x="2107055" y="2318453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Isbarbardhig ixtimaalka (probabilities) ee Venn diagram kasta. Venn diagrams-ku waxay muujinayaan tirada natiijooyinka (outcomes).</a:t>
            </a:r>
            <a:endParaRPr sz="1800"/>
          </a:p>
        </p:txBody>
      </p:sp>
      <p:sp>
        <p:nvSpPr>
          <p:cNvPr id="1860" name="Google Shape;1860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ixtimaalka (probabilities)</a:t>
            </a:r>
            <a:endParaRPr/>
          </a:p>
        </p:txBody>
      </p:sp>
      <p:sp>
        <p:nvSpPr>
          <p:cNvPr id="1861" name="Google Shape;1861;p103"/>
          <p:cNvSpPr txBox="1"/>
          <p:nvPr/>
        </p:nvSpPr>
        <p:spPr>
          <a:xfrm>
            <a:off x="13057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103"/>
          <p:cNvSpPr/>
          <p:nvPr/>
        </p:nvSpPr>
        <p:spPr>
          <a:xfrm>
            <a:off x="17423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03"/>
          <p:cNvSpPr txBox="1"/>
          <p:nvPr/>
        </p:nvSpPr>
        <p:spPr>
          <a:xfrm>
            <a:off x="17832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103"/>
          <p:cNvSpPr/>
          <p:nvPr/>
        </p:nvSpPr>
        <p:spPr>
          <a:xfrm>
            <a:off x="24880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5" name="Google Shape;1865;p103"/>
          <p:cNvSpPr txBox="1"/>
          <p:nvPr/>
        </p:nvSpPr>
        <p:spPr>
          <a:xfrm>
            <a:off x="35170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6" name="Google Shape;1866;p103"/>
          <p:cNvSpPr txBox="1"/>
          <p:nvPr/>
        </p:nvSpPr>
        <p:spPr>
          <a:xfrm>
            <a:off x="20407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7" name="Google Shape;1867;p103"/>
          <p:cNvSpPr txBox="1"/>
          <p:nvPr/>
        </p:nvSpPr>
        <p:spPr>
          <a:xfrm>
            <a:off x="32270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8" name="Google Shape;1868;p103"/>
          <p:cNvSpPr txBox="1"/>
          <p:nvPr/>
        </p:nvSpPr>
        <p:spPr>
          <a:xfrm>
            <a:off x="36526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9" name="Google Shape;1869;p103"/>
          <p:cNvSpPr txBox="1"/>
          <p:nvPr/>
        </p:nvSpPr>
        <p:spPr>
          <a:xfrm>
            <a:off x="2654896" y="23132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0" name="Google Shape;1870;p103"/>
          <p:cNvSpPr txBox="1"/>
          <p:nvPr/>
        </p:nvSpPr>
        <p:spPr>
          <a:xfrm>
            <a:off x="22404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1" name="Google Shape;1871;p103"/>
          <p:cNvSpPr txBox="1"/>
          <p:nvPr/>
        </p:nvSpPr>
        <p:spPr>
          <a:xfrm>
            <a:off x="5898070" y="13900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2" name="Google Shape;1872;p103"/>
          <p:cNvSpPr txBox="1"/>
          <p:nvPr>
            <p:ph idx="1" type="body"/>
          </p:nvPr>
        </p:nvSpPr>
        <p:spPr>
          <a:xfrm>
            <a:off x="324000" y="3578700"/>
            <a:ext cx="1303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P(not B)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873" name="Google Shape;1873;p103"/>
          <p:cNvSpPr txBox="1"/>
          <p:nvPr/>
        </p:nvSpPr>
        <p:spPr>
          <a:xfrm>
            <a:off x="2118969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4" name="Google Shape;1874;p103"/>
          <p:cNvSpPr txBox="1"/>
          <p:nvPr/>
        </p:nvSpPr>
        <p:spPr>
          <a:xfrm>
            <a:off x="4887100" y="16635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103"/>
          <p:cNvSpPr/>
          <p:nvPr/>
        </p:nvSpPr>
        <p:spPr>
          <a:xfrm>
            <a:off x="532372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103"/>
          <p:cNvSpPr txBox="1"/>
          <p:nvPr/>
        </p:nvSpPr>
        <p:spPr>
          <a:xfrm>
            <a:off x="5364648" y="17710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7" name="Google Shape;1877;p103"/>
          <p:cNvSpPr/>
          <p:nvPr/>
        </p:nvSpPr>
        <p:spPr>
          <a:xfrm>
            <a:off x="6069455" y="1882075"/>
            <a:ext cx="1209300" cy="8730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8" name="Google Shape;1878;p103"/>
          <p:cNvSpPr txBox="1"/>
          <p:nvPr/>
        </p:nvSpPr>
        <p:spPr>
          <a:xfrm>
            <a:off x="7098494" y="17710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103"/>
          <p:cNvSpPr txBox="1"/>
          <p:nvPr/>
        </p:nvSpPr>
        <p:spPr>
          <a:xfrm>
            <a:off x="5622184" y="20848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103"/>
          <p:cNvSpPr txBox="1"/>
          <p:nvPr/>
        </p:nvSpPr>
        <p:spPr>
          <a:xfrm>
            <a:off x="6808429" y="20785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1" name="Google Shape;1881;p103"/>
          <p:cNvSpPr txBox="1"/>
          <p:nvPr/>
        </p:nvSpPr>
        <p:spPr>
          <a:xfrm>
            <a:off x="7234024" y="28909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2" name="Google Shape;1882;p103"/>
          <p:cNvSpPr txBox="1"/>
          <p:nvPr/>
        </p:nvSpPr>
        <p:spPr>
          <a:xfrm>
            <a:off x="6236296" y="235797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3" name="Google Shape;1883;p103"/>
          <p:cNvSpPr txBox="1"/>
          <p:nvPr/>
        </p:nvSpPr>
        <p:spPr>
          <a:xfrm>
            <a:off x="5697746" y="303618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4" name="Google Shape;1884;p103"/>
          <p:cNvSpPr txBox="1"/>
          <p:nvPr/>
        </p:nvSpPr>
        <p:spPr>
          <a:xfrm>
            <a:off x="2662024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103"/>
          <p:cNvSpPr txBox="1"/>
          <p:nvPr/>
        </p:nvSpPr>
        <p:spPr>
          <a:xfrm>
            <a:off x="3043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103"/>
          <p:cNvSpPr txBox="1"/>
          <p:nvPr/>
        </p:nvSpPr>
        <p:spPr>
          <a:xfrm>
            <a:off x="2281024" y="2433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103"/>
          <p:cNvSpPr txBox="1"/>
          <p:nvPr/>
        </p:nvSpPr>
        <p:spPr>
          <a:xfrm>
            <a:off x="6182399" y="28147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103"/>
          <p:cNvSpPr txBox="1"/>
          <p:nvPr/>
        </p:nvSpPr>
        <p:spPr>
          <a:xfrm>
            <a:off x="6235843" y="205178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9" name="Google Shape;1889;p103"/>
          <p:cNvSpPr txBox="1"/>
          <p:nvPr/>
        </p:nvSpPr>
        <p:spPr>
          <a:xfrm>
            <a:off x="6525749" y="2456325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103"/>
          <p:cNvSpPr txBox="1"/>
          <p:nvPr>
            <p:ph idx="1" type="body"/>
          </p:nvPr>
        </p:nvSpPr>
        <p:spPr>
          <a:xfrm>
            <a:off x="1695600" y="3578700"/>
            <a:ext cx="2133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1: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P(not B)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1" name="Google Shape;1891;p103"/>
          <p:cNvSpPr txBox="1"/>
          <p:nvPr>
            <p:ph idx="1" type="body"/>
          </p:nvPr>
        </p:nvSpPr>
        <p:spPr>
          <a:xfrm>
            <a:off x="4286400" y="3578700"/>
            <a:ext cx="27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Venn 2: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P(not B) =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2" name="Google Shape;1892;p103"/>
          <p:cNvSpPr txBox="1"/>
          <p:nvPr>
            <p:ph idx="1" type="body"/>
          </p:nvPr>
        </p:nvSpPr>
        <p:spPr>
          <a:xfrm>
            <a:off x="6688725" y="3502500"/>
            <a:ext cx="173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dhacdada (event) B ee aan ahayn waxay u badan tahay Venn 2.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1}{24}&quot;&gt;&lt;mfrac&gt;&lt;mn&gt;11&lt;/mn&gt;&lt;mn&gt;24&lt;/mn&gt;&lt;/mfrac&gt;&lt;/math&gt;" id="1893" name="Google Shape;1893;p103" title="11 over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0299" y="3940400"/>
            <a:ext cx="296056" cy="536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4}{96}&quot;&gt;&lt;mfrac&gt;&lt;mn&gt;44&lt;/mn&gt;&lt;mn&gt;96&lt;/mn&gt;&lt;/mfrac&gt;&lt;/math&gt;" id="1894" name="Google Shape;1894;p103" title="44 over 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4652" y="3940400"/>
            <a:ext cx="296700" cy="5457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5}{32}&quot;&gt;&lt;mfrac&gt;&lt;mn&gt;15&lt;/mn&gt;&lt;mn&gt;32&lt;/mn&gt;&lt;/mfrac&gt;&lt;/math&gt;" id="1895" name="Google Shape;1895;p103" title="15 over 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7076" y="3931375"/>
            <a:ext cx="294627" cy="5427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5}{96}&quot;&gt;&lt;mfrac&gt;&lt;mn&gt;45&lt;/mn&gt;&lt;mn&gt;96&lt;/mn&gt;&lt;/mfrac&gt;&lt;/math&gt;" id="1896" name="Google Shape;1896;p103" title="45 over 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4455" y="3940400"/>
            <a:ext cx="292393" cy="545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p10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Buuxi Venn diagram-ka labaad ee tirada natiijooyinka (outcomes) si aad ugu badan tahay inaad ka doorato natiijo (outcome) dhacdada (event) B ee Venn 2.</a:t>
            </a:r>
            <a:endParaRPr sz="1800"/>
          </a:p>
        </p:txBody>
      </p:sp>
      <p:sp>
        <p:nvSpPr>
          <p:cNvPr id="1902" name="Google Shape;1902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ixtimaalka (probabilities)</a:t>
            </a:r>
            <a:endParaRPr/>
          </a:p>
        </p:txBody>
      </p:sp>
      <p:sp>
        <p:nvSpPr>
          <p:cNvPr id="1903" name="Google Shape;1903;p104"/>
          <p:cNvSpPr/>
          <p:nvPr/>
        </p:nvSpPr>
        <p:spPr>
          <a:xfrm>
            <a:off x="1456639" y="19489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104"/>
          <p:cNvSpPr txBox="1"/>
          <p:nvPr/>
        </p:nvSpPr>
        <p:spPr>
          <a:xfrm>
            <a:off x="1305700" y="18921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5" name="Google Shape;1905;p104"/>
          <p:cNvSpPr/>
          <p:nvPr/>
        </p:nvSpPr>
        <p:spPr>
          <a:xfrm>
            <a:off x="1742314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104"/>
          <p:cNvSpPr txBox="1"/>
          <p:nvPr/>
        </p:nvSpPr>
        <p:spPr>
          <a:xfrm>
            <a:off x="1783248" y="19996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04"/>
          <p:cNvSpPr/>
          <p:nvPr/>
        </p:nvSpPr>
        <p:spPr>
          <a:xfrm>
            <a:off x="2488053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104"/>
          <p:cNvSpPr txBox="1"/>
          <p:nvPr/>
        </p:nvSpPr>
        <p:spPr>
          <a:xfrm>
            <a:off x="3517094" y="19996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104"/>
          <p:cNvSpPr txBox="1"/>
          <p:nvPr/>
        </p:nvSpPr>
        <p:spPr>
          <a:xfrm>
            <a:off x="2116984" y="25420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0" name="Google Shape;1910;p104"/>
          <p:cNvSpPr txBox="1"/>
          <p:nvPr/>
        </p:nvSpPr>
        <p:spPr>
          <a:xfrm>
            <a:off x="3227029" y="2535785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1" name="Google Shape;1911;p104"/>
          <p:cNvSpPr txBox="1"/>
          <p:nvPr/>
        </p:nvSpPr>
        <p:spPr>
          <a:xfrm>
            <a:off x="3652624" y="31195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2" name="Google Shape;1912;p104"/>
          <p:cNvSpPr txBox="1"/>
          <p:nvPr/>
        </p:nvSpPr>
        <p:spPr>
          <a:xfrm>
            <a:off x="2654896" y="25418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3" name="Google Shape;1913;p104"/>
          <p:cNvSpPr txBox="1"/>
          <p:nvPr/>
        </p:nvSpPr>
        <p:spPr>
          <a:xfrm>
            <a:off x="2240470" y="16186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104"/>
          <p:cNvSpPr/>
          <p:nvPr/>
        </p:nvSpPr>
        <p:spPr>
          <a:xfrm>
            <a:off x="5114239" y="1948984"/>
            <a:ext cx="2585400" cy="14766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104"/>
          <p:cNvSpPr txBox="1"/>
          <p:nvPr/>
        </p:nvSpPr>
        <p:spPr>
          <a:xfrm>
            <a:off x="4963300" y="1892125"/>
            <a:ext cx="145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6" name="Google Shape;1916;p104"/>
          <p:cNvSpPr/>
          <p:nvPr/>
        </p:nvSpPr>
        <p:spPr>
          <a:xfrm>
            <a:off x="5399914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7" name="Google Shape;1917;p104"/>
          <p:cNvSpPr txBox="1"/>
          <p:nvPr/>
        </p:nvSpPr>
        <p:spPr>
          <a:xfrm>
            <a:off x="5440848" y="1999650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8" name="Google Shape;1918;p104"/>
          <p:cNvSpPr/>
          <p:nvPr/>
        </p:nvSpPr>
        <p:spPr>
          <a:xfrm>
            <a:off x="6145653" y="2110685"/>
            <a:ext cx="1209300" cy="11541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9" name="Google Shape;1919;p104"/>
          <p:cNvSpPr txBox="1"/>
          <p:nvPr/>
        </p:nvSpPr>
        <p:spPr>
          <a:xfrm>
            <a:off x="7174694" y="1999655"/>
            <a:ext cx="1887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104"/>
          <p:cNvSpPr txBox="1"/>
          <p:nvPr/>
        </p:nvSpPr>
        <p:spPr>
          <a:xfrm>
            <a:off x="5774584" y="2542066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104"/>
          <p:cNvSpPr txBox="1"/>
          <p:nvPr/>
        </p:nvSpPr>
        <p:spPr>
          <a:xfrm>
            <a:off x="6884629" y="2535785"/>
            <a:ext cx="18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22" name="Google Shape;1922;p104"/>
          <p:cNvSpPr txBox="1"/>
          <p:nvPr/>
        </p:nvSpPr>
        <p:spPr>
          <a:xfrm>
            <a:off x="7310224" y="3119500"/>
            <a:ext cx="29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3" name="Google Shape;1923;p104"/>
          <p:cNvSpPr txBox="1"/>
          <p:nvPr/>
        </p:nvSpPr>
        <p:spPr>
          <a:xfrm>
            <a:off x="6312496" y="2541864"/>
            <a:ext cx="18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104"/>
          <p:cNvSpPr txBox="1"/>
          <p:nvPr/>
        </p:nvSpPr>
        <p:spPr>
          <a:xfrm>
            <a:off x="5898070" y="1618650"/>
            <a:ext cx="907800" cy="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104"/>
          <p:cNvSpPr txBox="1"/>
          <p:nvPr/>
        </p:nvSpPr>
        <p:spPr>
          <a:xfrm>
            <a:off x="5358696" y="3626100"/>
            <a:ext cx="307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Tiro kasta oo ka weyn 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926" name="Google Shape;1926;p104"/>
          <p:cNvCxnSpPr>
            <a:stCxn id="1921" idx="2"/>
            <a:endCxn id="1925" idx="0"/>
          </p:cNvCxnSpPr>
          <p:nvPr/>
        </p:nvCxnSpPr>
        <p:spPr>
          <a:xfrm flipH="1">
            <a:off x="6897679" y="2843585"/>
            <a:ext cx="81300" cy="782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105"/>
          <p:cNvSpPr txBox="1"/>
          <p:nvPr>
            <p:ph idx="1" type="body"/>
          </p:nvPr>
        </p:nvSpPr>
        <p:spPr>
          <a:xfrm>
            <a:off x="324000" y="1080000"/>
            <a:ext cx="8113800" cy="81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Waxaa laga heli karaa ixtimaalka (theoretical probabilities) dhacdooyinka (events) iyadoo la isticmaalayo jaantuska Venn (Venn diagram).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suurtogal ah in la xisaabiyo halka natiijooyinka (outcomes) maqan ay ku habboon yihiin jaantuska Venn (Venn diagram) haddii ixtimaalka (probabilities) dhacdooyin (events) ku filan la ogyahay.</a:t>
            </a:r>
            <a:endParaRPr/>
          </a:p>
        </p:txBody>
      </p:sp>
      <p:sp>
        <p:nvSpPr>
          <p:cNvPr id="1932" name="Google Shape;1932;p105"/>
          <p:cNvSpPr txBox="1"/>
          <p:nvPr>
            <p:ph type="title"/>
          </p:nvPr>
        </p:nvSpPr>
        <p:spPr>
          <a:xfrm>
            <a:off x="1684800" y="43825"/>
            <a:ext cx="5741400" cy="655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ixtimaalka (theoretical probabilities) jaantusyada Venn (Venn diagrams) (hal dhacdo (event))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