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69" r:id="rId3"/>
    <p:sldMasterId id="21474837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9" name="Google Shape;1489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8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g2b123eea255_0_1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5" name="Google Shape;1505;g2b123eea255_0_1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g2b123eea255_0_2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4" name="Google Shape;1514;g2b123eea255_0_2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g2b123eea255_0_2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2" name="Google Shape;1522;g2b123eea255_0_2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g2b123eea255_0_2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4" name="Google Shape;1534;g2b123eea255_0_2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7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1548;g2b123eea255_0_2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9" name="Google Shape;1549;g2b123eea255_0_2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g2b123eea255_0_2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1" name="Google Shape;1561;g2b123eea255_0_2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3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g2b123eea255_0_2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5" name="Google Shape;1575;g2b123eea255_0_2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g2b123eea255_0_2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1" name="Google Shape;1591;g2b123eea255_0_2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3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g2b123eea255_0_2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5" name="Google Shape;1605;g2b123eea255_0_2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g2b123eea255_0_2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2" name="Google Shape;1622;g2b123eea255_0_2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8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g2b123eea255_0_2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0" name="Google Shape;1640;g2b123eea255_0_2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7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g2b123eea255_0_2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9" name="Google Shape;1659;g2b123eea255_0_2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9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g2b123eea255_0_2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1" name="Google Shape;1681;g2b123eea255_0_2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9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g2b123eea255_0_2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1" name="Google Shape;1701;g2b123eea255_0_2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4" name="Shape 1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5" name="Google Shape;1715;g2b123eea255_0_2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6" name="Google Shape;1716;g2b123eea255_0_2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0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g2b123eea255_0_25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2" name="Google Shape;1732;g2b123eea255_0_2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g2b123eea255_0_25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3" name="Google Shape;1743;g2b123eea255_0_2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g2b123eea255_0_25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9" name="Google Shape;1759;g2b123eea255_0_2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5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Google Shape;1776;g2b123eea255_0_2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7" name="Google Shape;1777;g2b123eea255_0_2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8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g2b123eea255_0_2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0" name="Google Shape;1800;g2b123eea255_0_2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2b142c17a80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2b142c17a80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5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g2b142c17a8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7" name="Google Shape;1837;g2b142c17a8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5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g2b142c17a80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7" name="Google Shape;1867;g2b142c17a80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0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g2b142c17a80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2" name="Google Shape;1882;g2b142c17a80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8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g2b142c17a80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0" name="Google Shape;1890;g2b142c17a80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2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g2b142c17a80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4" name="Google Shape;1904;g2b142c17a80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6" name="Shape 1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7" name="Google Shape;1917;g2b142c17a80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8" name="Google Shape;1918;g2b142c17a80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g2b142c17a80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2" name="Google Shape;1932;g2b142c17a80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3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g2b142c17a80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5" name="Google Shape;1945;g2b142c17a80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5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g2b142c17a80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7" name="Google Shape;1957;g2b142c17a80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8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g2b142c17a80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g2b142c17a80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9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g2b142c17a80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1" name="Google Shape;1991;g2b142c17a80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7" name="Shape 2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8" name="Google Shape;2008;g2b1d7c7db23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9" name="Google Shape;2009;g2b1d7c7db23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7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Google Shape;2018;g2b1d7c7db2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9" name="Google Shape;2019;g2b1d7c7db2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2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g2b1d7c7db23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4" name="Google Shape;2034;g2b1d7c7db23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9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2b1d7c7db23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2b1d7c7db23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9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Google Shape;2070;g2b1d7c7db2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1" name="Google Shape;2071;g2b1d7c7db2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3" name="Shape 2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Google Shape;2084;g2b1d7c7db23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5" name="Google Shape;2085;g2b1d7c7db23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9" name="Shape 2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Google Shape;2100;g2b1d7c7db23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1" name="Google Shape;2101;g2b1d7c7db23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6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Google Shape;2117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8" name="Google Shape;2118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22.png"/><Relationship Id="rId5" Type="http://schemas.openxmlformats.org/officeDocument/2006/relationships/image" Target="../media/image16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5" Type="http://schemas.openxmlformats.org/officeDocument/2006/relationships/image" Target="../media/image21.png"/><Relationship Id="rId6" Type="http://schemas.openxmlformats.org/officeDocument/2006/relationships/image" Target="../media/image18.png"/><Relationship Id="rId7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19.png"/><Relationship Id="rId4" Type="http://schemas.openxmlformats.org/officeDocument/2006/relationships/image" Target="../media/image97.png"/><Relationship Id="rId5" Type="http://schemas.openxmlformats.org/officeDocument/2006/relationships/image" Target="../media/image26.png"/><Relationship Id="rId6" Type="http://schemas.openxmlformats.org/officeDocument/2006/relationships/image" Target="../media/image28.png"/><Relationship Id="rId7" Type="http://schemas.openxmlformats.org/officeDocument/2006/relationships/image" Target="../media/image20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97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Relationship Id="rId6" Type="http://schemas.openxmlformats.org/officeDocument/2006/relationships/image" Target="../media/image34.png"/><Relationship Id="rId7" Type="http://schemas.openxmlformats.org/officeDocument/2006/relationships/image" Target="../media/image26.png"/><Relationship Id="rId8" Type="http://schemas.openxmlformats.org/officeDocument/2006/relationships/image" Target="../media/image28.png"/><Relationship Id="rId9" Type="http://schemas.openxmlformats.org/officeDocument/2006/relationships/image" Target="../media/image20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97.png"/><Relationship Id="rId4" Type="http://schemas.openxmlformats.org/officeDocument/2006/relationships/image" Target="../media/image29.png"/><Relationship Id="rId5" Type="http://schemas.openxmlformats.org/officeDocument/2006/relationships/image" Target="../media/image24.png"/><Relationship Id="rId6" Type="http://schemas.openxmlformats.org/officeDocument/2006/relationships/image" Target="../media/image19.png"/><Relationship Id="rId7" Type="http://schemas.openxmlformats.org/officeDocument/2006/relationships/image" Target="../media/image34.png"/><Relationship Id="rId8" Type="http://schemas.openxmlformats.org/officeDocument/2006/relationships/image" Target="../media/image26.png"/><Relationship Id="rId9" Type="http://schemas.openxmlformats.org/officeDocument/2006/relationships/image" Target="../media/image28.png"/><Relationship Id="rId10" Type="http://schemas.openxmlformats.org/officeDocument/2006/relationships/image" Target="../media/image40.png"/><Relationship Id="rId11" Type="http://schemas.openxmlformats.org/officeDocument/2006/relationships/image" Target="../media/image20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50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50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0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0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2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22.png"/><Relationship Id="rId5" Type="http://schemas.openxmlformats.org/officeDocument/2006/relationships/image" Target="../media/image16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5" Type="http://schemas.openxmlformats.org/officeDocument/2006/relationships/image" Target="../media/image21.png"/><Relationship Id="rId6" Type="http://schemas.openxmlformats.org/officeDocument/2006/relationships/image" Target="../media/image18.png"/><Relationship Id="rId7" Type="http://schemas.openxmlformats.org/officeDocument/2006/relationships/image" Target="../media/image14.png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Relationship Id="rId3" Type="http://schemas.openxmlformats.org/officeDocument/2006/relationships/image" Target="../media/image19.png"/><Relationship Id="rId4" Type="http://schemas.openxmlformats.org/officeDocument/2006/relationships/image" Target="../media/image97.png"/><Relationship Id="rId5" Type="http://schemas.openxmlformats.org/officeDocument/2006/relationships/image" Target="../media/image26.png"/><Relationship Id="rId6" Type="http://schemas.openxmlformats.org/officeDocument/2006/relationships/image" Target="../media/image28.png"/><Relationship Id="rId7" Type="http://schemas.openxmlformats.org/officeDocument/2006/relationships/image" Target="../media/image20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Relationship Id="rId3" Type="http://schemas.openxmlformats.org/officeDocument/2006/relationships/image" Target="../media/image97.png"/><Relationship Id="rId4" Type="http://schemas.openxmlformats.org/officeDocument/2006/relationships/image" Target="../media/image24.png"/><Relationship Id="rId5" Type="http://schemas.openxmlformats.org/officeDocument/2006/relationships/image" Target="../media/image19.png"/><Relationship Id="rId6" Type="http://schemas.openxmlformats.org/officeDocument/2006/relationships/image" Target="../media/image34.png"/><Relationship Id="rId7" Type="http://schemas.openxmlformats.org/officeDocument/2006/relationships/image" Target="../media/image26.png"/><Relationship Id="rId8" Type="http://schemas.openxmlformats.org/officeDocument/2006/relationships/image" Target="../media/image28.png"/><Relationship Id="rId9" Type="http://schemas.openxmlformats.org/officeDocument/2006/relationships/image" Target="../media/image20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Relationship Id="rId3" Type="http://schemas.openxmlformats.org/officeDocument/2006/relationships/image" Target="../media/image97.png"/><Relationship Id="rId4" Type="http://schemas.openxmlformats.org/officeDocument/2006/relationships/image" Target="../media/image29.png"/><Relationship Id="rId5" Type="http://schemas.openxmlformats.org/officeDocument/2006/relationships/image" Target="../media/image24.png"/><Relationship Id="rId6" Type="http://schemas.openxmlformats.org/officeDocument/2006/relationships/image" Target="../media/image19.png"/><Relationship Id="rId7" Type="http://schemas.openxmlformats.org/officeDocument/2006/relationships/image" Target="../media/image34.png"/><Relationship Id="rId8" Type="http://schemas.openxmlformats.org/officeDocument/2006/relationships/image" Target="../media/image26.png"/><Relationship Id="rId9" Type="http://schemas.openxmlformats.org/officeDocument/2006/relationships/image" Target="../media/image28.png"/><Relationship Id="rId10" Type="http://schemas.openxmlformats.org/officeDocument/2006/relationships/image" Target="../media/image40.png"/><Relationship Id="rId11" Type="http://schemas.openxmlformats.org/officeDocument/2006/relationships/image" Target="../media/image20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50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50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50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50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Google Shape;747;p6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6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9" name="Google Shape;749;p63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0" name="Google Shape;750;p63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2" name="Google Shape;752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6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6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7" name="Google Shape;757;p6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8" name="Google Shape;758;p64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0" name="Google Shape;760;p6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61" name="Google Shape;761;p6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6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6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6" name="Google Shape;766;p6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7" name="Google Shape;767;p65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9" name="Google Shape;769;p6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6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6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3" name="Google Shape;773;p6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4" name="Google Shape;774;p66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6" name="Google Shape;776;p6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77" name="Google Shape;777;p6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78" name="Google Shape;778;p6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9" name="Google Shape;779;p66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80" name="Google Shape;780;p6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" name="Google Shape;782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4" name="Google Shape;784;p6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5" name="Google Shape;785;p67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7" name="Google Shape;787;p6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88" name="Google Shape;788;p67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6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1" name="Google Shape;791;p6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2" name="Google Shape;792;p68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4" name="Google Shape;794;p6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95" name="Google Shape;795;p68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6" name="Google Shape;796;p6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7" name="Google Shape;797;p6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8" name="Google Shape;798;p68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99" name="Google Shape;799;p6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6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4" name="Google Shape;804;p6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5" name="Google Shape;805;p69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7" name="Google Shape;807;p6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Google Shape;809;p7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7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1" name="Google Shape;811;p7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2" name="Google Shape;812;p70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14" name="Google Shape;814;p7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15" name="Google Shape;815;p7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16" name="Google Shape;816;p7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7" name="Google Shape;817;p70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8" name="Google Shape;818;p7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p7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7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3" name="Google Shape;823;p7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6" name="Google Shape;826;p7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0" name="Google Shape;830;p7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7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3" name="Google Shape;833;p7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4" name="Google Shape;834;p7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5" name="Google Shape;835;p7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73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7" name="Google Shape;837;p7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838" name="Google Shape;838;p7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39" name="Google Shape;839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40" name="Google Shape;840;p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41" name="Google Shape;841;p7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842" name="Google Shape;842;p7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44" name="Google Shape;844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7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7" name="Google Shape;847;p7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7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7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0" name="Google Shape;850;p7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1" name="Google Shape;851;p7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2" name="Google Shape;852;p7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3" name="Google Shape;853;p7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4" name="Google Shape;854;p7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7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7" name="Google Shape;857;p7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7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7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0" name="Google Shape;860;p7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1" name="Google Shape;861;p7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2" name="Google Shape;862;p7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3" name="Google Shape;863;p7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4" name="Google Shape;864;p7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5" name="Google Shape;865;p7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6" name="Google Shape;866;p7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7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9" name="Google Shape;869;p7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7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p7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2" name="Google Shape;872;p7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3" name="Google Shape;873;p7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4" name="Google Shape;874;p7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5" name="Google Shape;875;p7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6" name="Google Shape;876;p7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7" name="Google Shape;877;p7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8" name="Google Shape;878;p7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9" name="Google Shape;879;p7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0" name="Google Shape;880;p7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7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3" name="Google Shape;883;p7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7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7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6" name="Google Shape;886;p7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7" name="Google Shape;887;p7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8" name="Google Shape;888;p7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7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1" name="Google Shape;891;p7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7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7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4" name="Google Shape;894;p78"/>
          <p:cNvCxnSpPr>
            <a:endCxn id="895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96" name="Google Shape;896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898" name="Google Shape;898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895" name="Google Shape;895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7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7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" name="Google Shape;903;p7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7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7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7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7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7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9" name="Google Shape;909;p79"/>
          <p:cNvCxnSpPr>
            <a:endCxn id="910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10" name="Google Shape;910;p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7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7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3" name="Google Shape;913;p7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4" name="Google Shape;914;p7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15" name="Google Shape;915;p7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7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7" name="Google Shape;917;p7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7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8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8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8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8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8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8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8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8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9" name="Google Shape;929;p8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30" name="Google Shape;930;p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8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8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8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4" name="Google Shape;934;p8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5" name="Google Shape;935;p8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6" name="Google Shape;936;p8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37" name="Google Shape;937;p8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p8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9" name="Google Shape;939;p8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8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1" name="Google Shape;941;p8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3" name="Google Shape;943;p8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8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8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46" name="Google Shape;946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947" name="Google Shape;947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8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0" name="Google Shape;950;p8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8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8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53" name="Google Shape;953;p8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955" name="Google Shape;955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7" name="Google Shape;957;p8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8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8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60" name="Google Shape;960;p8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1" name="Google Shape;961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62" name="Google Shape;962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4" name="Google Shape;964;p8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5" name="Google Shape;965;p8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8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67" name="Google Shape;967;p8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8" name="Google Shape;968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69" name="Google Shape;969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8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2" name="Google Shape;972;p8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8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75" name="Google Shape;975;p8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76" name="Google Shape;976;p8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77" name="Google Shape;977;p8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78" name="Google Shape;978;p8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9" name="Google Shape;979;p8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0" name="Google Shape;980;p8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81" name="Google Shape;981;p8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2" name="Google Shape;982;p8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8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5" name="Google Shape;985;p8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8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8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88" name="Google Shape;988;p8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89" name="Google Shape;989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990" name="Google Shape;990;p8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91" name="Google Shape;991;p8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2" name="Google Shape;992;p8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3" name="Google Shape;993;p8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94" name="Google Shape;994;p8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5" name="Google Shape;995;p8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8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8" name="Google Shape;998;p8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8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1" name="Google Shape;1001;p8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2" name="Google Shape;1002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03" name="Google Shape;1003;p8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04" name="Google Shape;1004;p8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5" name="Google Shape;1005;p8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6" name="Google Shape;1006;p8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07" name="Google Shape;1007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8" name="Google Shape;1008;p8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8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1" name="Google Shape;1011;p8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8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8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4" name="Google Shape;1014;p8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5" name="Google Shape;1015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16" name="Google Shape;1016;p8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17" name="Google Shape;1017;p8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8" name="Google Shape;1018;p8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9" name="Google Shape;1019;p8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20" name="Google Shape;1020;p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1" name="Google Shape;1021;p8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3" name="Google Shape;1023;p8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8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Google Shape;1026;p8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8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8" name="Google Shape;1028;p8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9" name="Google Shape;1029;p8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0" name="Google Shape;1030;p8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1" name="Google Shape;1031;p8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2" name="Google Shape;1032;p8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033" name="Google Shape;1033;p8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4" name="Google Shape;1034;p8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5" name="Google Shape;1035;p8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6" name="Google Shape;1036;p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8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8" name="Google Shape;1038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039" name="Google Shape;1039;p8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40" name="Google Shape;1040;p8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1" name="Google Shape;1041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2" name="Google Shape;1042;p8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43" name="Google Shape;1043;p8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4" name="Google Shape;1044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Google Shape;1046;p9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9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p9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9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9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1" name="Google Shape;1051;p9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2" name="Google Shape;1052;p9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53" name="Google Shape;1053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9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5" name="Google Shape;1055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6" name="Google Shape;1056;p9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7" name="Google Shape;1057;p9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58" name="Google Shape;1058;p9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59" name="Google Shape;1059;p9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0" name="Google Shape;1060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1" name="Google Shape;1061;p9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62" name="Google Shape;1062;p9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3" name="Google Shape;1063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4" name="Google Shape;1064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6" name="Google Shape;1066;p9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7" name="Google Shape;1067;p9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9" name="Google Shape;1069;p9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9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9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2" name="Google Shape;1072;p9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9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9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75" name="Google Shape;1075;p9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76" name="Google Shape;1076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9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79" name="Google Shape;1079;p9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0" name="Google Shape;1080;p9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81" name="Google Shape;1081;p9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82" name="Google Shape;1082;p9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3" name="Google Shape;1083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4" name="Google Shape;1084;p9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85" name="Google Shape;1085;p9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6" name="Google Shape;1086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87" name="Google Shape;1087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9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0" name="Google Shape;1090;p9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2" name="Google Shape;1092;p9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9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9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5" name="Google Shape;1095;p9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6" name="Google Shape;1096;p9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7" name="Google Shape;1097;p9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98" name="Google Shape;1098;p9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99" name="Google Shape;1099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9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2" name="Google Shape;1102;p9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3" name="Google Shape;1103;p9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04" name="Google Shape;1104;p9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05" name="Google Shape;1105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6" name="Google Shape;1106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7" name="Google Shape;1107;p9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08" name="Google Shape;1108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9" name="Google Shape;1109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10" name="Google Shape;1110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9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3" name="Google Shape;1113;p9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5" name="Google Shape;1115;p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9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18" name="Google Shape;1118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9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0" name="Google Shape;1120;p9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1" name="Google Shape;1121;p9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2" name="Google Shape;1122;p9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3" name="Google Shape;1123;p9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24" name="Google Shape;1124;p9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25" name="Google Shape;1125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6" name="Google Shape;1126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7" name="Google Shape;1127;p9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28" name="Google Shape;1128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9" name="Google Shape;1129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0" name="Google Shape;1130;p9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31" name="Google Shape;1131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2" name="Google Shape;1132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4" name="Google Shape;1134;p9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35" name="Google Shape;1135;p9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9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37" name="Google Shape;1137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9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9" name="Google Shape;1139;p9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0" name="Google Shape;1140;p9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1" name="Google Shape;1141;p9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2" name="Google Shape;1142;p9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43" name="Google Shape;1143;p9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44" name="Google Shape;1144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5" name="Google Shape;1145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6" name="Google Shape;1146;p9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47" name="Google Shape;1147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8" name="Google Shape;1148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9" name="Google Shape;1149;p9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50" name="Google Shape;1150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1" name="Google Shape;1151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3" name="Google Shape;1153;p9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54" name="Google Shape;1154;p9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9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56" name="Google Shape;1156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p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8" name="Google Shape;1158;p9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9" name="Google Shape;1159;p9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0" name="Google Shape;1160;p9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1" name="Google Shape;1161;p9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62" name="Google Shape;1162;p9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63" name="Google Shape;1163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4" name="Google Shape;1164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5" name="Google Shape;1165;p9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66" name="Google Shape;1166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7" name="Google Shape;1167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8" name="Google Shape;1168;p9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69" name="Google Shape;1169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0" name="Google Shape;1170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2" name="Google Shape;1172;p9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3" name="Google Shape;1173;p9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9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75" name="Google Shape;1175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6" name="Google Shape;1176;p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7" name="Google Shape;1177;p9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8" name="Google Shape;1178;p9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79" name="Google Shape;1179;p9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0" name="Google Shape;1180;p9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81" name="Google Shape;1181;p9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82" name="Google Shape;1182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3" name="Google Shape;1183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4" name="Google Shape;1184;p9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85" name="Google Shape;1185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6" name="Google Shape;1186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7" name="Google Shape;1187;p9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88" name="Google Shape;1188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9" name="Google Shape;1189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1" name="Google Shape;1191;p9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2" name="Google Shape;1192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9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94" name="Google Shape;1194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Google Shape;1195;p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6" name="Google Shape;1196;p9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197" name="Google Shape;1197;p9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98" name="Google Shape;1198;p9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99" name="Google Shape;1199;p9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0" name="Google Shape;1200;p9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01" name="Google Shape;1201;p9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02" name="Google Shape;1202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3" name="Google Shape;1203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4" name="Google Shape;1204;p9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05" name="Google Shape;1205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6" name="Google Shape;1206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7" name="Google Shape;1207;p9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08" name="Google Shape;1208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9" name="Google Shape;1209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0" name="Google Shape;1210;p9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11" name="Google Shape;1211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2" name="Google Shape;1212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4" name="Google Shape;1214;p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5" name="Google Shape;1215;p9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9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17" name="Google Shape;1217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8" name="Google Shape;1218;p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9" name="Google Shape;1219;p9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0" name="Google Shape;1220;p9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1" name="Google Shape;1221;p9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2" name="Google Shape;1222;p9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3" name="Google Shape;1223;p9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24" name="Google Shape;1224;p9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25" name="Google Shape;1225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6" name="Google Shape;1226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7" name="Google Shape;1227;p9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28" name="Google Shape;1228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9" name="Google Shape;1229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0" name="Google Shape;1230;p9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31" name="Google Shape;1231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2" name="Google Shape;1232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3" name="Google Shape;1233;p9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34" name="Google Shape;1234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5" name="Google Shape;1235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7" name="Google Shape;1237;p9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38" name="Google Shape;1238;p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9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40" name="Google Shape;1240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1" name="Google Shape;1241;p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9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3" name="Google Shape;1243;p9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4" name="Google Shape;1244;p9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5" name="Google Shape;1245;p9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6" name="Google Shape;1246;p9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47" name="Google Shape;1247;p9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48" name="Google Shape;1248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9" name="Google Shape;1249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0" name="Google Shape;1250;p9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51" name="Google Shape;1251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2" name="Google Shape;1252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3" name="Google Shape;1253;p9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54" name="Google Shape;1254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5" name="Google Shape;1255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6" name="Google Shape;1256;p9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57" name="Google Shape;1257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8" name="Google Shape;1258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0" name="Google Shape;1260;p10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1" name="Google Shape;1261;p10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10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63" name="Google Shape;1263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10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6" name="Google Shape;1266;p10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7" name="Google Shape;1267;p10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8" name="Google Shape;1268;p10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9" name="Google Shape;1269;p10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70" name="Google Shape;1270;p10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71" name="Google Shape;1271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2" name="Google Shape;1272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3" name="Google Shape;1273;p10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74" name="Google Shape;1274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5" name="Google Shape;1275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6" name="Google Shape;1276;p10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77" name="Google Shape;1277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8" name="Google Shape;1278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9" name="Google Shape;1279;p10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80" name="Google Shape;1280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1" name="Google Shape;1281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3" name="Google Shape;1283;p10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5" name="Google Shape;1285;p10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86" name="Google Shape;1286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8" name="Google Shape;1288;p10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9" name="Google Shape;1289;p10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90" name="Google Shape;1290;p10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91" name="Google Shape;1291;p10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292" name="Google Shape;1292;p10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293" name="Google Shape;1293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4" name="Google Shape;1294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95" name="Google Shape;1295;p10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296" name="Google Shape;1296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7" name="Google Shape;1297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98" name="Google Shape;1298;p10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299" name="Google Shape;1299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0" name="Google Shape;1300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2" name="Google Shape;1302;p10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10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4" name="Google Shape;1304;p10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05" name="Google Shape;1305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6" name="Google Shape;1306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7" name="Google Shape;1307;p10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08" name="Google Shape;1308;p10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09" name="Google Shape;1309;p10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10" name="Google Shape;1310;p10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311" name="Google Shape;1311;p10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12" name="Google Shape;1312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3" name="Google Shape;1313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14" name="Google Shape;1314;p10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15" name="Google Shape;1315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6" name="Google Shape;1316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17" name="Google Shape;1317;p10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18" name="Google Shape;1318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9" name="Google Shape;1319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" name="Google Shape;1321;p10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2" name="Google Shape;1322;p1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3" name="Google Shape;1323;p10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24" name="Google Shape;1324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5" name="Google Shape;1325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6" name="Google Shape;1326;p10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7" name="Google Shape;1327;p10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28" name="Google Shape;1328;p10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29" name="Google Shape;1329;p10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330" name="Google Shape;1330;p10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31" name="Google Shape;1331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2" name="Google Shape;1332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3" name="Google Shape;1333;p10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34" name="Google Shape;1334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5" name="Google Shape;1335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6" name="Google Shape;1336;p10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37" name="Google Shape;1337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8" name="Google Shape;1338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0" name="Google Shape;1340;p10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10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2" name="Google Shape;1342;p10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43" name="Google Shape;1343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4" name="Google Shape;1344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5" name="Google Shape;1345;p10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6" name="Google Shape;1346;p10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47" name="Google Shape;1347;p10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48" name="Google Shape;1348;p10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349" name="Google Shape;1349;p10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50" name="Google Shape;1350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1" name="Google Shape;1351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2" name="Google Shape;1352;p10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53" name="Google Shape;1353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4" name="Google Shape;1354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5" name="Google Shape;1355;p10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56" name="Google Shape;1356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7" name="Google Shape;1357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9" name="Google Shape;1359;p10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60" name="Google Shape;1360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1" name="Google Shape;1361;p10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362" name="Google Shape;1362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3" name="Google Shape;1363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4" name="Google Shape;1364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6" name="Google Shape;1366;p10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67" name="Google Shape;1367;p10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8" name="Google Shape;1368;p10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69" name="Google Shape;1369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0" name="Google Shape;1370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1" name="Google Shape;1371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3" name="Google Shape;1373;p10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74" name="Google Shape;1374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5" name="Google Shape;1375;p10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76" name="Google Shape;1376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7" name="Google Shape;1377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8" name="Google Shape;1378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0" name="Google Shape;1380;p10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p10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10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83" name="Google Shape;1383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4" name="Google Shape;1384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7" name="Google Shape;1387;p10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8" name="Google Shape;1388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9" name="Google Shape;1389;p10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390" name="Google Shape;1390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1" name="Google Shape;1391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2" name="Google Shape;1392;p10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393" name="Google Shape;1393;p10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5" name="Google Shape;1395;p11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6" name="Google Shape;1396;p11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7" name="Google Shape;1397;p11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8" name="Google Shape;1398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99" name="Google Shape;1399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11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401" name="Google Shape;1401;p11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3" name="Google Shape;1403;p11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4" name="Google Shape;1404;p1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11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6" name="Google Shape;1406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07" name="Google Shape;1407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11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09" name="Google Shape;1409;p11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1" name="Google Shape;1411;p11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12" name="Google Shape;1412;p11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3" name="Google Shape;1413;p11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4" name="Google Shape;1414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15" name="Google Shape;1415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1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17" name="Google Shape;1417;p11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9" name="Google Shape;1419;p1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0" name="Google Shape;1420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1" name="Google Shape;1421;p11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422" name="Google Shape;1422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3" name="Google Shape;1423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4" name="Google Shape;1424;p11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425" name="Google Shape;1425;p11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7" name="Google Shape;1427;p11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p11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9" name="Google Shape;1429;p11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30" name="Google Shape;1430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31" name="Google Shape;1431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11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433" name="Google Shape;1433;p11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" name="Google Shape;1435;p11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36" name="Google Shape;1436;p11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7" name="Google Shape;1437;p11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8" name="Google Shape;1438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39" name="Google Shape;1439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0" name="Google Shape;1440;p11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41" name="Google Shape;1441;p11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" name="Google Shape;1443;p11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1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5" name="Google Shape;1445;p11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46" name="Google Shape;1446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7" name="Google Shape;1447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8" name="Google Shape;1448;p11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9" name="Google Shape;1449;p11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11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2" name="Google Shape;1452;p11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3" name="Google Shape;1453;p11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4" name="Google Shape;1454;p11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5" name="Google Shape;1455;p11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11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8" name="Google Shape;1458;p11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9" name="Google Shape;1459;p11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60" name="Google Shape;1460;p11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1" name="Google Shape;1461;p11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p11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12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7" name="Google Shape;1467;p12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8" name="Google Shape;1468;p12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9" name="Google Shape;1469;p12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0" name="Google Shape;1470;p12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1" name="Google Shape;1471;p12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2" name="Google Shape;1472;p12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12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4" name="Google Shape;1474;p12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6" name="Google Shape;1476;p1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477" name="Google Shape;1477;p12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12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_2"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p1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2" name="Google Shape;1482;p12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3" name="Google Shape;1483;p1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p123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5" name="Google Shape;1485;p123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6" name="Google Shape;1486;p123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3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2.xml"/><Relationship Id="rId24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85.xml"/><Relationship Id="rId27" Type="http://schemas.openxmlformats.org/officeDocument/2006/relationships/slideLayout" Target="../slideLayouts/slideLayout86.xml"/><Relationship Id="rId28" Type="http://schemas.openxmlformats.org/officeDocument/2006/relationships/slideLayout" Target="../slideLayouts/slideLayout87.xml"/><Relationship Id="rId29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89.xml"/><Relationship Id="rId31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2.xml"/><Relationship Id="rId34" Type="http://schemas.openxmlformats.org/officeDocument/2006/relationships/slideLayout" Target="../slideLayouts/slideLayout93.xml"/><Relationship Id="rId35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95.xml"/><Relationship Id="rId37" Type="http://schemas.openxmlformats.org/officeDocument/2006/relationships/slideLayout" Target="../slideLayouts/slideLayout96.xml"/><Relationship Id="rId38" Type="http://schemas.openxmlformats.org/officeDocument/2006/relationships/slideLayout" Target="../slideLayouts/slideLayout97.xml"/><Relationship Id="rId39" Type="http://schemas.openxmlformats.org/officeDocument/2006/relationships/slideLayout" Target="../slideLayouts/slideLayout98.xml"/><Relationship Id="rId40" Type="http://schemas.openxmlformats.org/officeDocument/2006/relationships/slideLayout" Target="../slideLayouts/slideLayout99.xml"/><Relationship Id="rId41" Type="http://schemas.openxmlformats.org/officeDocument/2006/relationships/slideLayout" Target="../slideLayouts/slideLayout100.xml"/><Relationship Id="rId42" Type="http://schemas.openxmlformats.org/officeDocument/2006/relationships/slideLayout" Target="../slideLayouts/slideLayout101.xml"/><Relationship Id="rId43" Type="http://schemas.openxmlformats.org/officeDocument/2006/relationships/slideLayout" Target="../slideLayouts/slideLayout102.xml"/><Relationship Id="rId44" Type="http://schemas.openxmlformats.org/officeDocument/2006/relationships/slideLayout" Target="../slideLayouts/slideLayout103.xml"/><Relationship Id="rId45" Type="http://schemas.openxmlformats.org/officeDocument/2006/relationships/slideLayout" Target="../slideLayouts/slideLayout104.xml"/><Relationship Id="rId46" Type="http://schemas.openxmlformats.org/officeDocument/2006/relationships/slideLayout" Target="../slideLayouts/slideLayout105.xml"/><Relationship Id="rId47" Type="http://schemas.openxmlformats.org/officeDocument/2006/relationships/slideLayout" Target="../slideLayouts/slideLayout106.xml"/><Relationship Id="rId48" Type="http://schemas.openxmlformats.org/officeDocument/2006/relationships/slideLayout" Target="../slideLayouts/slideLayout107.xml"/><Relationship Id="rId49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09.xml"/><Relationship Id="rId51" Type="http://schemas.openxmlformats.org/officeDocument/2006/relationships/slideLayout" Target="../slideLayouts/slideLayout110.xml"/><Relationship Id="rId52" Type="http://schemas.openxmlformats.org/officeDocument/2006/relationships/slideLayout" Target="../slideLayouts/slideLayout111.xml"/><Relationship Id="rId53" Type="http://schemas.openxmlformats.org/officeDocument/2006/relationships/slideLayout" Target="../slideLayouts/slideLayout112.xml"/><Relationship Id="rId54" Type="http://schemas.openxmlformats.org/officeDocument/2006/relationships/slideLayout" Target="../slideLayouts/slideLayout113.xml"/><Relationship Id="rId55" Type="http://schemas.openxmlformats.org/officeDocument/2006/relationships/slideLayout" Target="../slideLayouts/slideLayout114.xml"/><Relationship Id="rId56" Type="http://schemas.openxmlformats.org/officeDocument/2006/relationships/slideLayout" Target="../slideLayouts/slideLayout115.xml"/><Relationship Id="rId57" Type="http://schemas.openxmlformats.org/officeDocument/2006/relationships/slideLayout" Target="../slideLayouts/slideLayout116.xml"/><Relationship Id="rId58" Type="http://schemas.openxmlformats.org/officeDocument/2006/relationships/slideLayout" Target="../slideLayouts/slideLayout117.xml"/><Relationship Id="rId59" Type="http://schemas.openxmlformats.org/officeDocument/2006/relationships/slideLayout" Target="../slideLayouts/slideLayout118.xml"/><Relationship Id="rId60" Type="http://schemas.openxmlformats.org/officeDocument/2006/relationships/slideLayout" Target="../slideLayouts/slideLayout119.xml"/><Relationship Id="rId61" Type="http://schemas.openxmlformats.org/officeDocument/2006/relationships/slideLayout" Target="../slideLayouts/slideLayout120.xml"/><Relationship Id="rId62" Type="http://schemas.openxmlformats.org/officeDocument/2006/relationships/slideLayout" Target="../slideLayouts/slideLayout121.xml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44" name="Google Shape;744;p62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  <p:sldLayoutId id="2147483735" r:id="rId29"/>
    <p:sldLayoutId id="2147483736" r:id="rId30"/>
    <p:sldLayoutId id="2147483737" r:id="rId31"/>
    <p:sldLayoutId id="2147483738" r:id="rId32"/>
    <p:sldLayoutId id="2147483739" r:id="rId33"/>
    <p:sldLayoutId id="2147483740" r:id="rId34"/>
    <p:sldLayoutId id="2147483741" r:id="rId35"/>
    <p:sldLayoutId id="2147483742" r:id="rId36"/>
    <p:sldLayoutId id="2147483743" r:id="rId37"/>
    <p:sldLayoutId id="2147483744" r:id="rId38"/>
    <p:sldLayoutId id="2147483745" r:id="rId39"/>
    <p:sldLayoutId id="2147483746" r:id="rId40"/>
    <p:sldLayoutId id="2147483747" r:id="rId41"/>
    <p:sldLayoutId id="2147483748" r:id="rId42"/>
    <p:sldLayoutId id="2147483749" r:id="rId43"/>
    <p:sldLayoutId id="2147483750" r:id="rId44"/>
    <p:sldLayoutId id="2147483751" r:id="rId45"/>
    <p:sldLayoutId id="2147483752" r:id="rId46"/>
    <p:sldLayoutId id="2147483753" r:id="rId47"/>
    <p:sldLayoutId id="2147483754" r:id="rId48"/>
    <p:sldLayoutId id="2147483755" r:id="rId49"/>
    <p:sldLayoutId id="2147483756" r:id="rId50"/>
    <p:sldLayoutId id="2147483757" r:id="rId51"/>
    <p:sldLayoutId id="2147483758" r:id="rId52"/>
    <p:sldLayoutId id="2147483759" r:id="rId53"/>
    <p:sldLayoutId id="2147483760" r:id="rId54"/>
    <p:sldLayoutId id="2147483761" r:id="rId55"/>
    <p:sldLayoutId id="2147483762" r:id="rId56"/>
    <p:sldLayoutId id="2147483763" r:id="rId57"/>
    <p:sldLayoutId id="2147483764" r:id="rId58"/>
    <p:sldLayoutId id="2147483765" r:id="rId59"/>
    <p:sldLayoutId id="2147483766" r:id="rId60"/>
    <p:sldLayoutId id="2147483767" r:id="rId61"/>
    <p:sldLayoutId id="214748376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1.png"/><Relationship Id="rId4" Type="http://schemas.openxmlformats.org/officeDocument/2006/relationships/image" Target="../media/image10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4.png"/><Relationship Id="rId4" Type="http://schemas.openxmlformats.org/officeDocument/2006/relationships/image" Target="../media/image106.png"/><Relationship Id="rId5" Type="http://schemas.openxmlformats.org/officeDocument/2006/relationships/image" Target="../media/image27.png"/><Relationship Id="rId6" Type="http://schemas.openxmlformats.org/officeDocument/2006/relationships/image" Target="../media/image4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4.png"/><Relationship Id="rId4" Type="http://schemas.openxmlformats.org/officeDocument/2006/relationships/image" Target="../media/image106.png"/><Relationship Id="rId5" Type="http://schemas.openxmlformats.org/officeDocument/2006/relationships/image" Target="../media/image103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4.png"/><Relationship Id="rId4" Type="http://schemas.openxmlformats.org/officeDocument/2006/relationships/image" Target="../media/image106.png"/><Relationship Id="rId5" Type="http://schemas.openxmlformats.org/officeDocument/2006/relationships/image" Target="../media/image103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4.png"/><Relationship Id="rId4" Type="http://schemas.openxmlformats.org/officeDocument/2006/relationships/image" Target="../media/image106.png"/><Relationship Id="rId5" Type="http://schemas.openxmlformats.org/officeDocument/2006/relationships/image" Target="../media/image103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4.png"/><Relationship Id="rId4" Type="http://schemas.openxmlformats.org/officeDocument/2006/relationships/image" Target="../media/image106.png"/><Relationship Id="rId5" Type="http://schemas.openxmlformats.org/officeDocument/2006/relationships/image" Target="../media/image103.png"/><Relationship Id="rId6" Type="http://schemas.openxmlformats.org/officeDocument/2006/relationships/image" Target="../media/image27.png"/><Relationship Id="rId7" Type="http://schemas.openxmlformats.org/officeDocument/2006/relationships/image" Target="../media/image33.png"/><Relationship Id="rId8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4.png"/><Relationship Id="rId4" Type="http://schemas.openxmlformats.org/officeDocument/2006/relationships/image" Target="../media/image106.png"/><Relationship Id="rId5" Type="http://schemas.openxmlformats.org/officeDocument/2006/relationships/image" Target="../media/image103.png"/><Relationship Id="rId6" Type="http://schemas.openxmlformats.org/officeDocument/2006/relationships/image" Target="../media/image27.png"/><Relationship Id="rId7" Type="http://schemas.openxmlformats.org/officeDocument/2006/relationships/image" Target="../media/image33.png"/><Relationship Id="rId8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7.png"/><Relationship Id="rId4" Type="http://schemas.openxmlformats.org/officeDocument/2006/relationships/image" Target="../media/image10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7.png"/><Relationship Id="rId4" Type="http://schemas.openxmlformats.org/officeDocument/2006/relationships/image" Target="../media/image10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7.png"/><Relationship Id="rId4" Type="http://schemas.openxmlformats.org/officeDocument/2006/relationships/image" Target="../media/image10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9.png"/><Relationship Id="rId4" Type="http://schemas.openxmlformats.org/officeDocument/2006/relationships/image" Target="../media/image11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9.png"/><Relationship Id="rId4" Type="http://schemas.openxmlformats.org/officeDocument/2006/relationships/image" Target="../media/image11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8.png"/><Relationship Id="rId4" Type="http://schemas.openxmlformats.org/officeDocument/2006/relationships/image" Target="../media/image11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116.png"/><Relationship Id="rId6" Type="http://schemas.openxmlformats.org/officeDocument/2006/relationships/image" Target="../media/image115.png"/><Relationship Id="rId7" Type="http://schemas.openxmlformats.org/officeDocument/2006/relationships/image" Target="../media/image114.png"/><Relationship Id="rId8" Type="http://schemas.openxmlformats.org/officeDocument/2006/relationships/image" Target="../media/image117.png"/><Relationship Id="rId9" Type="http://schemas.openxmlformats.org/officeDocument/2006/relationships/image" Target="../media/image120.png"/><Relationship Id="rId10" Type="http://schemas.openxmlformats.org/officeDocument/2006/relationships/image" Target="../media/image119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2.png"/><Relationship Id="rId4" Type="http://schemas.openxmlformats.org/officeDocument/2006/relationships/image" Target="../media/image10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116.png"/><Relationship Id="rId6" Type="http://schemas.openxmlformats.org/officeDocument/2006/relationships/image" Target="../media/image115.png"/><Relationship Id="rId7" Type="http://schemas.openxmlformats.org/officeDocument/2006/relationships/image" Target="../media/image114.png"/><Relationship Id="rId8" Type="http://schemas.openxmlformats.org/officeDocument/2006/relationships/image" Target="../media/image117.png"/><Relationship Id="rId9" Type="http://schemas.openxmlformats.org/officeDocument/2006/relationships/image" Target="../media/image120.png"/><Relationship Id="rId10" Type="http://schemas.openxmlformats.org/officeDocument/2006/relationships/image" Target="../media/image11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2.png"/><Relationship Id="rId4" Type="http://schemas.openxmlformats.org/officeDocument/2006/relationships/image" Target="../media/image10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2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3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26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29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3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2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p12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Beddelka mawduuca iyadoo la adeegsanayo qaacidada fudud (simple formula)</a:t>
            </a:r>
            <a:endParaRPr/>
          </a:p>
        </p:txBody>
      </p:sp>
      <p:sp>
        <p:nvSpPr>
          <p:cNvPr id="1492" name="Google Shape;1492;p124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Tibaaxaha iyo qaacidooyinka (Expressions and formulae)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125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12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awoodi karaa inaan ku dabaqo fahanka hawlgallada rogaal-celinta (inverse operations) qaacido fudud si aan uga dhigo doorsoome gaar ah mawduuca.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p127"/>
          <p:cNvSpPr txBox="1"/>
          <p:nvPr>
            <p:ph idx="1" type="subTitle"/>
          </p:nvPr>
        </p:nvSpPr>
        <p:spPr>
          <a:xfrm>
            <a:off x="324000" y="2551372"/>
            <a:ext cx="6042300" cy="37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Tusaale ahaan, a waa mawduuca qaacidadan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08" name="Google Shape;1508;p127"/>
          <p:cNvSpPr txBox="1"/>
          <p:nvPr>
            <p:ph idx="1" type="subTitle"/>
          </p:nvPr>
        </p:nvSpPr>
        <p:spPr>
          <a:xfrm>
            <a:off x="324000" y="1092077"/>
            <a:ext cx="8496000" cy="12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Mawduuca isla'egta/qaacidada waa doorsoome lagu muujiyo doorsoomayaasha kale. Waa inuu leeyahay jibbaar (exponent) 1 iyo isugeyn (coefficient) 1.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09" name="Google Shape;1509;p127"/>
          <p:cNvSpPr txBox="1"/>
          <p:nvPr>
            <p:ph idx="1" type="subTitle"/>
          </p:nvPr>
        </p:nvSpPr>
        <p:spPr>
          <a:xfrm>
            <a:off x="324000" y="3172475"/>
            <a:ext cx="6042300" cy="48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laakiin, a2 ma aha mawduuca qaacidadan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&lt;math xmlns=&quot;http://www.w3.org/1998/Math/MathML&quot; display=&quot;block&quot; data-is-equatio=&quot;1&quot; data-latex=&quot;a^2=c^2-b^2&quot;&gt;&lt;msup&gt;&lt;mi&gt;a&lt;/mi&gt;&lt;mn&gt;2&lt;/mn&gt;&lt;/msup&gt;&lt;mo&gt;=&lt;/mo&gt;&lt;msup&gt;&lt;mi&gt;c&lt;/mi&gt;&lt;mn&gt;2&lt;/mn&gt;&lt;/msup&gt;&lt;mo&gt;−&lt;/mo&gt;&lt;msup&gt;&lt;mi&gt;b&lt;/mi&gt;&lt;mn&gt;2&lt;/mn&gt;&lt;/msup&gt;&lt;/math&gt;" id="1510" name="Google Shape;1510;p127" title="a squared equals c squared minus b squa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7906" y="3171575"/>
            <a:ext cx="1549157" cy="2821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a=\sqrt{c^2-b^2}&quot;&gt;&lt;mi&gt;a&lt;/mi&gt;&lt;mo&gt;=&lt;/mo&gt;&lt;msqrt&gt;&lt;msup&gt;&lt;mi&gt;c&lt;/mi&gt;&lt;mn&gt;2&lt;/mn&gt;&lt;/msup&gt;&lt;mo&gt;−&lt;/mo&gt;&lt;msup&gt;&lt;mi&gt;b&lt;/mi&gt;&lt;mn&gt;2&lt;/mn&gt;&lt;/msup&gt;&lt;/msqrt&gt;&lt;/math&gt;" id="1511" name="Google Shape;1511;p127" title="a equals the square root of c squared minus b square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63151" y="2521901"/>
            <a:ext cx="1656880" cy="374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p1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Aqoonsiga mawduuca qaacidada</a:t>
            </a:r>
            <a:endParaRPr/>
          </a:p>
        </p:txBody>
      </p:sp>
      <p:sp>
        <p:nvSpPr>
          <p:cNvPr id="1517" name="Google Shape;1517;p1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Beddelka mawduuca qaacidada fudud</a:t>
            </a:r>
            <a:endParaRPr/>
          </a:p>
        </p:txBody>
      </p:sp>
      <p:sp>
        <p:nvSpPr>
          <p:cNvPr id="1518" name="Google Shape;1518;p128"/>
          <p:cNvSpPr txBox="1"/>
          <p:nvPr>
            <p:ph idx="3" type="title"/>
          </p:nvPr>
        </p:nvSpPr>
        <p:spPr>
          <a:xfrm>
            <a:off x="324000" y="657600"/>
            <a:ext cx="5741400" cy="3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Beddelka mawduuca iyadoo la adeegsanayo qaacidada fudud (simple formula)</a:t>
            </a:r>
            <a:endParaRPr/>
          </a:p>
        </p:txBody>
      </p:sp>
      <p:pic>
        <p:nvPicPr>
          <p:cNvPr id="1519" name="Google Shape;1519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843" y="206150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129"/>
          <p:cNvSpPr txBox="1"/>
          <p:nvPr>
            <p:ph idx="1" type="body"/>
          </p:nvPr>
        </p:nvSpPr>
        <p:spPr>
          <a:xfrm>
            <a:off x="324000" y="759300"/>
            <a:ext cx="7135200" cy="76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Dib-u-habaynta isla'egyada iyo qaacidooyinka waa xirfad qiimo leh xagga xisaabta.</a:t>
            </a:r>
            <a:endParaRPr/>
          </a:p>
        </p:txBody>
      </p:sp>
      <p:sp>
        <p:nvSpPr>
          <p:cNvPr id="1525" name="Google Shape;1525;p1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Aqoonsiga mawduuca qaacidada</a:t>
            </a:r>
            <a:endParaRPr/>
          </a:p>
        </p:txBody>
      </p:sp>
      <p:sp>
        <p:nvSpPr>
          <p:cNvPr id="1526" name="Google Shape;1526;p129"/>
          <p:cNvSpPr txBox="1"/>
          <p:nvPr/>
        </p:nvSpPr>
        <p:spPr>
          <a:xfrm>
            <a:off x="324000" y="1611819"/>
            <a:ext cx="14598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4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7" name="Google Shape;1527;p129"/>
          <p:cNvSpPr txBox="1"/>
          <p:nvPr>
            <p:ph idx="1" type="body"/>
          </p:nvPr>
        </p:nvSpPr>
        <p:spPr>
          <a:xfrm>
            <a:off x="2880280" y="1609007"/>
            <a:ext cx="55332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Kani waa 10 oo lagu muujiyey 4 iyo 6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8" name="Google Shape;1528;p129"/>
          <p:cNvSpPr txBox="1"/>
          <p:nvPr>
            <p:ph idx="1" type="body"/>
          </p:nvPr>
        </p:nvSpPr>
        <p:spPr>
          <a:xfrm>
            <a:off x="2880275" y="2283300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Sidee u ekaanaysaa 4 oo lagu muujiyey 10 iyo 6?</a:t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9" name="Google Shape;1529;p129"/>
          <p:cNvSpPr txBox="1"/>
          <p:nvPr>
            <p:ph idx="1" type="body"/>
          </p:nvPr>
        </p:nvSpPr>
        <p:spPr>
          <a:xfrm>
            <a:off x="2880275" y="3483834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Sidee u ekaanaysaa 6 oo lagu muujiyey 10 iyo 4?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0" name="Google Shape;1530;p129"/>
          <p:cNvSpPr txBox="1"/>
          <p:nvPr/>
        </p:nvSpPr>
        <p:spPr>
          <a:xfrm>
            <a:off x="324000" y="2286125"/>
            <a:ext cx="20265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4 =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− 6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1" name="Google Shape;1531;p129"/>
          <p:cNvSpPr txBox="1"/>
          <p:nvPr/>
        </p:nvSpPr>
        <p:spPr>
          <a:xfrm>
            <a:off x="324000" y="3493818"/>
            <a:ext cx="20265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− 4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130"/>
          <p:cNvSpPr txBox="1"/>
          <p:nvPr>
            <p:ph idx="1" type="body"/>
          </p:nvPr>
        </p:nvSpPr>
        <p:spPr>
          <a:xfrm>
            <a:off x="324000" y="759300"/>
            <a:ext cx="7135200" cy="76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guud uga dhigi karnaa qaanuunka dib-u-habaynta xiriirrada isku-darka (additive relationships).</a:t>
            </a:r>
            <a:endParaRPr/>
          </a:p>
        </p:txBody>
      </p:sp>
      <p:sp>
        <p:nvSpPr>
          <p:cNvPr id="1537" name="Google Shape;1537;p1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Aqoonsiga mawduuca qaacidada</a:t>
            </a:r>
            <a:endParaRPr/>
          </a:p>
        </p:txBody>
      </p:sp>
      <p:sp>
        <p:nvSpPr>
          <p:cNvPr id="1538" name="Google Shape;1538;p130"/>
          <p:cNvSpPr txBox="1"/>
          <p:nvPr>
            <p:ph idx="1" type="body"/>
          </p:nvPr>
        </p:nvSpPr>
        <p:spPr>
          <a:xfrm>
            <a:off x="331158" y="1609000"/>
            <a:ext cx="2508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Haddii a + b = c markaas…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9" name="Google Shape;1539;p130"/>
          <p:cNvSpPr txBox="1"/>
          <p:nvPr>
            <p:ph idx="1" type="body"/>
          </p:nvPr>
        </p:nvSpPr>
        <p:spPr>
          <a:xfrm>
            <a:off x="2880275" y="2283300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oo lagu muujiyey c iyo b</a:t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0" name="Google Shape;1540;p130"/>
          <p:cNvSpPr txBox="1"/>
          <p:nvPr/>
        </p:nvSpPr>
        <p:spPr>
          <a:xfrm>
            <a:off x="324000" y="2286125"/>
            <a:ext cx="12441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1" name="Google Shape;1541;p130"/>
          <p:cNvSpPr txBox="1"/>
          <p:nvPr/>
        </p:nvSpPr>
        <p:spPr>
          <a:xfrm>
            <a:off x="324000" y="3493823"/>
            <a:ext cx="12441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2" name="Google Shape;1542;p130"/>
          <p:cNvSpPr txBox="1"/>
          <p:nvPr>
            <p:ph idx="1" type="body"/>
          </p:nvPr>
        </p:nvSpPr>
        <p:spPr>
          <a:xfrm>
            <a:off x="2880275" y="3483834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 oo lagu muujiyey c iyo a</a:t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3" name="Google Shape;1543;p130"/>
          <p:cNvSpPr txBox="1"/>
          <p:nvPr>
            <p:ph idx="1" type="body"/>
          </p:nvPr>
        </p:nvSpPr>
        <p:spPr>
          <a:xfrm>
            <a:off x="2880275" y="2816700"/>
            <a:ext cx="61803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Qaabkan, a waa mawduuca isla'egta.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4" name="Google Shape;1544;p130"/>
          <p:cNvSpPr/>
          <p:nvPr/>
        </p:nvSpPr>
        <p:spPr>
          <a:xfrm>
            <a:off x="191568" y="2289757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5" name="Google Shape;1545;p130"/>
          <p:cNvSpPr/>
          <p:nvPr/>
        </p:nvSpPr>
        <p:spPr>
          <a:xfrm>
            <a:off x="191568" y="3478784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6" name="Google Shape;1546;p130"/>
          <p:cNvSpPr txBox="1"/>
          <p:nvPr>
            <p:ph idx="1" type="body"/>
          </p:nvPr>
        </p:nvSpPr>
        <p:spPr>
          <a:xfrm>
            <a:off x="2880275" y="3959700"/>
            <a:ext cx="61803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Qaabkan, b waa mawduuca isla'egta.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p1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Aqoonsiga mawduuca (subject) ee qaacidada (formula)</a:t>
            </a:r>
            <a:endParaRPr/>
          </a:p>
        </p:txBody>
      </p:sp>
      <p:sp>
        <p:nvSpPr>
          <p:cNvPr id="1552" name="Google Shape;1552;p131"/>
          <p:cNvSpPr txBox="1"/>
          <p:nvPr>
            <p:ph idx="1" type="body"/>
          </p:nvPr>
        </p:nvSpPr>
        <p:spPr>
          <a:xfrm>
            <a:off x="2880275" y="2283300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waxaa loo qoray iyadoo la eegayo c iyo b</a:t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3" name="Google Shape;1553;p131"/>
          <p:cNvSpPr txBox="1"/>
          <p:nvPr/>
        </p:nvSpPr>
        <p:spPr>
          <a:xfrm>
            <a:off x="324000" y="2286125"/>
            <a:ext cx="12441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4" name="Google Shape;1554;p131"/>
          <p:cNvSpPr txBox="1"/>
          <p:nvPr/>
        </p:nvSpPr>
        <p:spPr>
          <a:xfrm>
            <a:off x="324000" y="3493823"/>
            <a:ext cx="12441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5" name="Google Shape;1555;p131"/>
          <p:cNvSpPr txBox="1"/>
          <p:nvPr>
            <p:ph idx="1" type="body"/>
          </p:nvPr>
        </p:nvSpPr>
        <p:spPr>
          <a:xfrm>
            <a:off x="2880275" y="3483834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 waxaa loo qoray iyadoo la eegayo c iyo a</a:t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6" name="Google Shape;1556;p131"/>
          <p:cNvSpPr txBox="1"/>
          <p:nvPr>
            <p:ph idx="1" type="body"/>
          </p:nvPr>
        </p:nvSpPr>
        <p:spPr>
          <a:xfrm>
            <a:off x="2880275" y="2816700"/>
            <a:ext cx="61518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Qaabkan, a waa mawduuca (subject) isla'egta (equation).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7" name="Google Shape;1557;p131"/>
          <p:cNvSpPr txBox="1"/>
          <p:nvPr>
            <p:ph idx="1" type="body"/>
          </p:nvPr>
        </p:nvSpPr>
        <p:spPr>
          <a:xfrm>
            <a:off x="2880275" y="3959700"/>
            <a:ext cx="61518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Qaabkan, b waa mawduuca (subject) isla'egta (equation).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8" name="Google Shape;1558;p131"/>
          <p:cNvSpPr txBox="1"/>
          <p:nvPr>
            <p:ph idx="4294967295" type="subTitle"/>
          </p:nvPr>
        </p:nvSpPr>
        <p:spPr>
          <a:xfrm>
            <a:off x="324000" y="752752"/>
            <a:ext cx="84960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Mawduuca (subject) isla'egta/qaacidada waa doorsoome (variable) loo qoray iyadoo la eegayo doorsoomayaasha kale. Waa inuu leeyahay jibbaar (exponent) 1 iyo isweyneeye (coefficient) 1.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1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Aqoonsiga mawduuca (subject) ee qaacidada (formula)</a:t>
            </a:r>
            <a:endParaRPr/>
          </a:p>
        </p:txBody>
      </p:sp>
      <p:sp>
        <p:nvSpPr>
          <p:cNvPr id="1564" name="Google Shape;1564;p132"/>
          <p:cNvSpPr txBox="1"/>
          <p:nvPr>
            <p:ph idx="1" type="body"/>
          </p:nvPr>
        </p:nvSpPr>
        <p:spPr>
          <a:xfrm>
            <a:off x="331154" y="3490993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Qaabkan, y waa mawduuca (subject) isla'egta (equation).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5" name="Google Shape;1565;p132"/>
          <p:cNvSpPr txBox="1"/>
          <p:nvPr>
            <p:ph idx="4294967295" type="subTitle"/>
          </p:nvPr>
        </p:nvSpPr>
        <p:spPr>
          <a:xfrm>
            <a:off x="324000" y="752752"/>
            <a:ext cx="84960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Mawduuca (subject) isla'egta/qaacidada waa doorsoome (variable) loo qoray iyadoo la eegayo doorsoomayaasha kale. Waa inuu leeyahay jibbaar (exponent) 1 iyo isweyneeye (coefficient) 1.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66" name="Google Shape;1566;p132"/>
          <p:cNvSpPr txBox="1"/>
          <p:nvPr>
            <p:ph idx="1" type="body"/>
          </p:nvPr>
        </p:nvSpPr>
        <p:spPr>
          <a:xfrm>
            <a:off x="331158" y="2271787"/>
            <a:ext cx="2508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Xalli y + 35 = 78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7" name="Google Shape;1567;p132"/>
          <p:cNvSpPr txBox="1"/>
          <p:nvPr>
            <p:ph idx="1" type="body"/>
          </p:nvPr>
        </p:nvSpPr>
        <p:spPr>
          <a:xfrm>
            <a:off x="4316566" y="2271775"/>
            <a:ext cx="1575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35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78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8" name="Google Shape;1568;p132"/>
          <p:cNvSpPr txBox="1"/>
          <p:nvPr>
            <p:ph idx="1" type="body"/>
          </p:nvPr>
        </p:nvSpPr>
        <p:spPr>
          <a:xfrm>
            <a:off x="1215380" y="2869868"/>
            <a:ext cx="1575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78 − 35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9" name="Google Shape;1569;p132"/>
          <p:cNvSpPr txBox="1"/>
          <p:nvPr>
            <p:ph idx="1" type="body"/>
          </p:nvPr>
        </p:nvSpPr>
        <p:spPr>
          <a:xfrm>
            <a:off x="4316566" y="2869868"/>
            <a:ext cx="1575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35 = 78 −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0" name="Google Shape;1570;p132"/>
          <p:cNvSpPr/>
          <p:nvPr/>
        </p:nvSpPr>
        <p:spPr>
          <a:xfrm>
            <a:off x="995251" y="2782868"/>
            <a:ext cx="1891800" cy="6135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1" name="Google Shape;1571;p132"/>
          <p:cNvSpPr txBox="1"/>
          <p:nvPr>
            <p:ph idx="1" type="body"/>
          </p:nvPr>
        </p:nvSpPr>
        <p:spPr>
          <a:xfrm>
            <a:off x="331150" y="4047425"/>
            <a:ext cx="8496000" cy="77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Marka la eego isla'egtan, waxaanu xisaabin karnaa tirada aan la garanayn (unknown) isla markiiba, sababtoo ah waa mawduuca (subject).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2" name="Google Shape;1572;p132"/>
          <p:cNvSpPr txBox="1"/>
          <p:nvPr>
            <p:ph idx="1" type="body"/>
          </p:nvPr>
        </p:nvSpPr>
        <p:spPr>
          <a:xfrm>
            <a:off x="6263248" y="4405375"/>
            <a:ext cx="8343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p133"/>
          <p:cNvSpPr txBox="1"/>
          <p:nvPr>
            <p:ph idx="1" type="body"/>
          </p:nvPr>
        </p:nvSpPr>
        <p:spPr>
          <a:xfrm>
            <a:off x="324000" y="759300"/>
            <a:ext cx="71352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Gudbinta (generalisation) xiriirrada isku-darka (additive relationships).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578" name="Google Shape;1578;p1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Aqoonsiga mawduuca (subject) ee qaacidada (formula)</a:t>
            </a:r>
            <a:endParaRPr/>
          </a:p>
        </p:txBody>
      </p:sp>
      <p:sp>
        <p:nvSpPr>
          <p:cNvPr id="1579" name="Google Shape;1579;p133"/>
          <p:cNvSpPr txBox="1"/>
          <p:nvPr/>
        </p:nvSpPr>
        <p:spPr>
          <a:xfrm>
            <a:off x="3411744" y="4411293"/>
            <a:ext cx="12441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0" name="Google Shape;1580;p133"/>
          <p:cNvSpPr txBox="1"/>
          <p:nvPr/>
        </p:nvSpPr>
        <p:spPr>
          <a:xfrm>
            <a:off x="4911876" y="4411293"/>
            <a:ext cx="12441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1" name="Google Shape;1581;p133"/>
          <p:cNvSpPr txBox="1"/>
          <p:nvPr>
            <p:ph idx="1" type="body"/>
          </p:nvPr>
        </p:nvSpPr>
        <p:spPr>
          <a:xfrm>
            <a:off x="319648" y="2477380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Qaabkan, a waa mawduuca (subject) isla'egta (equation).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2" name="Google Shape;1582;p133"/>
          <p:cNvSpPr/>
          <p:nvPr/>
        </p:nvSpPr>
        <p:spPr>
          <a:xfrm>
            <a:off x="496368" y="1867077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3" name="Google Shape;1583;p133"/>
          <p:cNvSpPr/>
          <p:nvPr/>
        </p:nvSpPr>
        <p:spPr>
          <a:xfrm>
            <a:off x="3620568" y="185557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4" name="Google Shape;1584;p133"/>
          <p:cNvSpPr txBox="1"/>
          <p:nvPr>
            <p:ph idx="1" type="body"/>
          </p:nvPr>
        </p:nvSpPr>
        <p:spPr>
          <a:xfrm>
            <a:off x="323995" y="2946087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Qaabkan, b waa mawduuca (subject) isla'egta (equation).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5" name="Google Shape;1585;p133"/>
          <p:cNvSpPr txBox="1"/>
          <p:nvPr>
            <p:ph idx="1" type="body"/>
          </p:nvPr>
        </p:nvSpPr>
        <p:spPr>
          <a:xfrm>
            <a:off x="411480" y="4411293"/>
            <a:ext cx="12441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6" name="Google Shape;1586;p133"/>
          <p:cNvSpPr txBox="1"/>
          <p:nvPr>
            <p:ph idx="1" type="body"/>
          </p:nvPr>
        </p:nvSpPr>
        <p:spPr>
          <a:xfrm>
            <a:off x="1911612" y="4411293"/>
            <a:ext cx="12441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7" name="Google Shape;1587;p133"/>
          <p:cNvSpPr txBox="1"/>
          <p:nvPr>
            <p:ph idx="1" type="body"/>
          </p:nvPr>
        </p:nvSpPr>
        <p:spPr>
          <a:xfrm>
            <a:off x="323995" y="3498153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Haddaba, waa maxay mawduuca (subject) qaabka asalka ah?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8" name="Google Shape;1588;p133"/>
          <p:cNvSpPr/>
          <p:nvPr/>
        </p:nvSpPr>
        <p:spPr>
          <a:xfrm>
            <a:off x="374143" y="1312062"/>
            <a:ext cx="1650300" cy="4848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TextBox 1588"/>
          <p:cNvSpPr txBox="1"/>
          <p:nvPr/>
        </p:nvSpPr>
        <p:spPr>
          <a:xfrm>
            <a:off x="411480" y="4136973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3" name="Google Shape;1593;p134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392075" y="1260775"/>
            <a:ext cx="2817126" cy="131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94" name="Google Shape;1594;p134"/>
          <p:cNvSpPr txBox="1"/>
          <p:nvPr>
            <p:ph idx="1" type="body"/>
          </p:nvPr>
        </p:nvSpPr>
        <p:spPr>
          <a:xfrm>
            <a:off x="324000" y="759300"/>
            <a:ext cx="71352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Gudbinta (generalisation) xiriirrada isku-darka (additive relationships).</a:t>
            </a:r>
            <a:endParaRPr/>
          </a:p>
        </p:txBody>
      </p:sp>
      <p:sp>
        <p:nvSpPr>
          <p:cNvPr id="1595" name="Google Shape;1595;p1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Aqoonsiga mawduuca (subject) ee qaacidada (formula)</a:t>
            </a:r>
            <a:endParaRPr/>
          </a:p>
        </p:txBody>
      </p:sp>
      <p:sp>
        <p:nvSpPr>
          <p:cNvPr id="1596" name="Google Shape;1596;p134"/>
          <p:cNvSpPr txBox="1"/>
          <p:nvPr>
            <p:ph idx="1" type="body"/>
          </p:nvPr>
        </p:nvSpPr>
        <p:spPr>
          <a:xfrm>
            <a:off x="617287" y="1327213"/>
            <a:ext cx="12441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7" name="Google Shape;1597;p134"/>
          <p:cNvSpPr txBox="1"/>
          <p:nvPr>
            <p:ph idx="1" type="body"/>
          </p:nvPr>
        </p:nvSpPr>
        <p:spPr>
          <a:xfrm>
            <a:off x="323995" y="3498153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Haddaba, waa maxay mawduuca (subject) qaabka asalka ah?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8" name="Google Shape;1598;p134"/>
          <p:cNvSpPr/>
          <p:nvPr/>
        </p:nvSpPr>
        <p:spPr>
          <a:xfrm>
            <a:off x="374143" y="1312062"/>
            <a:ext cx="1650300" cy="4848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9" name="Google Shape;1599;p134"/>
          <p:cNvSpPr txBox="1"/>
          <p:nvPr/>
        </p:nvSpPr>
        <p:spPr>
          <a:xfrm flipH="1">
            <a:off x="5481900" y="1293000"/>
            <a:ext cx="25299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in a uu yahay mawduuca (subject), sababtoo ah waa shayga 1aad ee dhinaca bidix (LHS).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00" name="Google Shape;1600;p1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6169" y="2330249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1601" name="Google Shape;1601;p134"/>
          <p:cNvSpPr txBox="1"/>
          <p:nvPr/>
        </p:nvSpPr>
        <p:spPr>
          <a:xfrm>
            <a:off x="7929550" y="3303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2" name="Google Shape;1602;p134"/>
          <p:cNvSpPr txBox="1"/>
          <p:nvPr>
            <p:ph idx="1" type="body"/>
          </p:nvPr>
        </p:nvSpPr>
        <p:spPr>
          <a:xfrm>
            <a:off x="5433744" y="2713137"/>
            <a:ext cx="21159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 raacsan tahay?</a:t>
            </a:r>
            <a:r>
              <a:rPr lang="en-GB" sz="11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6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Google Shape;1607;p135"/>
          <p:cNvSpPr txBox="1"/>
          <p:nvPr/>
        </p:nvSpPr>
        <p:spPr>
          <a:xfrm flipH="1">
            <a:off x="840300" y="2740800"/>
            <a:ext cx="27069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Ee fiiri qeexida mawduuca mar kale Andeep.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08" name="Google Shape;1608;p13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598676" y="2698432"/>
            <a:ext cx="3052099" cy="86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9" name="Google Shape;1609;p13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392075" y="1260775"/>
            <a:ext cx="2817126" cy="131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0" name="Google Shape;1610;p135"/>
          <p:cNvSpPr txBox="1"/>
          <p:nvPr>
            <p:ph idx="1" type="body"/>
          </p:nvPr>
        </p:nvSpPr>
        <p:spPr>
          <a:xfrm>
            <a:off x="324000" y="759300"/>
            <a:ext cx="71352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Guud ahaan xiriirka isku darka (additive relationships).</a:t>
            </a:r>
            <a:endParaRPr/>
          </a:p>
        </p:txBody>
      </p:sp>
      <p:sp>
        <p:nvSpPr>
          <p:cNvPr id="1611" name="Google Shape;1611;p13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Aqoonsiga mawduuca qaacidada (formula)</a:t>
            </a:r>
            <a:endParaRPr/>
          </a:p>
        </p:txBody>
      </p:sp>
      <p:sp>
        <p:nvSpPr>
          <p:cNvPr id="1612" name="Google Shape;1612;p135"/>
          <p:cNvSpPr txBox="1"/>
          <p:nvPr>
            <p:ph idx="1" type="body"/>
          </p:nvPr>
        </p:nvSpPr>
        <p:spPr>
          <a:xfrm>
            <a:off x="617287" y="1327213"/>
            <a:ext cx="12441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3" name="Google Shape;1613;p135"/>
          <p:cNvSpPr/>
          <p:nvPr/>
        </p:nvSpPr>
        <p:spPr>
          <a:xfrm>
            <a:off x="374143" y="1312062"/>
            <a:ext cx="1650300" cy="4848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4" name="Google Shape;1614;p135"/>
          <p:cNvSpPr txBox="1"/>
          <p:nvPr/>
        </p:nvSpPr>
        <p:spPr>
          <a:xfrm flipH="1">
            <a:off x="5481900" y="1293000"/>
            <a:ext cx="25299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in a uu yahay mawduuca sababtoo ah waa shayga 1aad ee dhinaca bidix (LHS).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15" name="Google Shape;1615;p1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26169" y="2330249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1616" name="Google Shape;1616;p135"/>
          <p:cNvSpPr txBox="1"/>
          <p:nvPr/>
        </p:nvSpPr>
        <p:spPr>
          <a:xfrm>
            <a:off x="7929550" y="3303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Andeep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17" name="Google Shape;1617;p1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25963" y="3649566"/>
            <a:ext cx="807760" cy="89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618" name="Google Shape;1618;p135"/>
          <p:cNvSpPr txBox="1"/>
          <p:nvPr/>
        </p:nvSpPr>
        <p:spPr>
          <a:xfrm>
            <a:off x="152803" y="4579734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Sofia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9" name="Google Shape;1619;p135"/>
          <p:cNvSpPr txBox="1"/>
          <p:nvPr>
            <p:ph idx="4294967295" type="subTitle"/>
          </p:nvPr>
        </p:nvSpPr>
        <p:spPr>
          <a:xfrm>
            <a:off x="1547540" y="3717388"/>
            <a:ext cx="64785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Mawduuca isla'egta/qaacidada waa doorsoome (variable) lagu muujiyay doorsoomayaasha kale. Waa inuu leeyahay jibbaar (exponent) 1 iyo isugeyn (coefficient) 1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136"/>
          <p:cNvSpPr txBox="1"/>
          <p:nvPr/>
        </p:nvSpPr>
        <p:spPr>
          <a:xfrm flipH="1">
            <a:off x="652350" y="2664600"/>
            <a:ext cx="5666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Si fiican ayaad u saxday Andeep! c waa mawduuca.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Mawduucu wuxuu joogi karaa dhinaca bidix ama midig.</a:t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25" name="Google Shape;1625;p136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229166" y="2633732"/>
            <a:ext cx="5951800" cy="86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136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135125" y="1173068"/>
            <a:ext cx="3417498" cy="131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136"/>
          <p:cNvSpPr txBox="1"/>
          <p:nvPr/>
        </p:nvSpPr>
        <p:spPr>
          <a:xfrm flipH="1">
            <a:off x="5260635" y="1216800"/>
            <a:ext cx="30015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Mawduucu waa inuu ahaadaa c sababtoo ah kani waa c lagu muujiyay doorsoomayaasha kale.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8" name="Google Shape;1628;p136"/>
          <p:cNvSpPr txBox="1"/>
          <p:nvPr>
            <p:ph idx="1" type="body"/>
          </p:nvPr>
        </p:nvSpPr>
        <p:spPr>
          <a:xfrm>
            <a:off x="324000" y="759300"/>
            <a:ext cx="71352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Guud ahaan xiriirka isku darka (additive relationships).</a:t>
            </a:r>
            <a:endParaRPr/>
          </a:p>
        </p:txBody>
      </p:sp>
      <p:sp>
        <p:nvSpPr>
          <p:cNvPr id="1629" name="Google Shape;1629;p1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Aqoonsiga mawduuca qaacidada (formula)</a:t>
            </a:r>
            <a:endParaRPr/>
          </a:p>
        </p:txBody>
      </p:sp>
      <p:sp>
        <p:nvSpPr>
          <p:cNvPr id="1630" name="Google Shape;1630;p136"/>
          <p:cNvSpPr txBox="1"/>
          <p:nvPr>
            <p:ph idx="1" type="body"/>
          </p:nvPr>
        </p:nvSpPr>
        <p:spPr>
          <a:xfrm>
            <a:off x="617287" y="1327213"/>
            <a:ext cx="12441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1" name="Google Shape;1631;p136"/>
          <p:cNvSpPr/>
          <p:nvPr/>
        </p:nvSpPr>
        <p:spPr>
          <a:xfrm>
            <a:off x="374143" y="1312062"/>
            <a:ext cx="1650300" cy="4848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32" name="Google Shape;1632;p1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26169" y="2330249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1633" name="Google Shape;1633;p136"/>
          <p:cNvSpPr txBox="1"/>
          <p:nvPr/>
        </p:nvSpPr>
        <p:spPr>
          <a:xfrm>
            <a:off x="7929550" y="3303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Andeep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34" name="Google Shape;1634;p1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25963" y="3649566"/>
            <a:ext cx="807760" cy="89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635" name="Google Shape;1635;p136"/>
          <p:cNvSpPr txBox="1"/>
          <p:nvPr/>
        </p:nvSpPr>
        <p:spPr>
          <a:xfrm>
            <a:off x="152803" y="4579734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Sofia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6" name="Google Shape;1636;p136"/>
          <p:cNvSpPr txBox="1"/>
          <p:nvPr>
            <p:ph idx="4294967295" type="subTitle"/>
          </p:nvPr>
        </p:nvSpPr>
        <p:spPr>
          <a:xfrm>
            <a:off x="1547540" y="3717388"/>
            <a:ext cx="64785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Mawduuca isla'egta/qaacidada waa doorsoome (variable) lagu muujiyay doorsoomayaasha kale. Waa inuu leeyahay jibbaar (exponent) 1 iyo isugeyn (coefficient) 1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637" name="Google Shape;1637;p136"/>
          <p:cNvSpPr/>
          <p:nvPr/>
        </p:nvSpPr>
        <p:spPr>
          <a:xfrm>
            <a:off x="1422275" y="1333677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2" name="Google Shape;1642;p137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4477537" y="2341898"/>
            <a:ext cx="2942326" cy="81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3" name="Google Shape;1643;p137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979657" y="3190850"/>
            <a:ext cx="5025377" cy="896076"/>
          </a:xfrm>
          <a:prstGeom prst="rect">
            <a:avLst/>
          </a:prstGeom>
          <a:noFill/>
          <a:ln>
            <a:noFill/>
          </a:ln>
        </p:spPr>
      </p:pic>
      <p:sp>
        <p:nvSpPr>
          <p:cNvPr id="1644" name="Google Shape;1644;p137"/>
          <p:cNvSpPr txBox="1"/>
          <p:nvPr/>
        </p:nvSpPr>
        <p:spPr>
          <a:xfrm flipH="1">
            <a:off x="1384175" y="3259888"/>
            <a:ext cx="46899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Haa. Waa sax. Waxaad dib u habayn kartaa sidii xiriir kasta oo isku darka ah.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5" name="Google Shape;1645;p137"/>
          <p:cNvSpPr txBox="1"/>
          <p:nvPr/>
        </p:nvSpPr>
        <p:spPr>
          <a:xfrm flipH="1">
            <a:off x="4975425" y="1216800"/>
            <a:ext cx="33486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Waxaan bartay saddexagalka qumman (right-angle triangles) dhowaan oo waxaan arkay qaacidadan.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46" name="Google Shape;1646;p137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4881550" y="1168725"/>
            <a:ext cx="3625052" cy="124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7" name="Google Shape;1647;p1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Aqoonsiga mawduuca qaacidada (formula)</a:t>
            </a:r>
            <a:endParaRPr/>
          </a:p>
        </p:txBody>
      </p:sp>
      <p:sp>
        <p:nvSpPr>
          <p:cNvPr id="1648" name="Google Shape;1648;p137"/>
          <p:cNvSpPr txBox="1"/>
          <p:nvPr>
            <p:ph idx="1" type="body"/>
          </p:nvPr>
        </p:nvSpPr>
        <p:spPr>
          <a:xfrm>
            <a:off x="617272" y="10454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49" name="Google Shape;1649;p1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26169" y="2330249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137"/>
          <p:cNvSpPr txBox="1"/>
          <p:nvPr/>
        </p:nvSpPr>
        <p:spPr>
          <a:xfrm>
            <a:off x="7929550" y="3303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Andeep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51" name="Google Shape;1651;p1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25963" y="3649566"/>
            <a:ext cx="807760" cy="89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652" name="Google Shape;1652;p137"/>
          <p:cNvSpPr txBox="1"/>
          <p:nvPr/>
        </p:nvSpPr>
        <p:spPr>
          <a:xfrm>
            <a:off x="152803" y="4579734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Sofia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3" name="Google Shape;1653;p137"/>
          <p:cNvSpPr txBox="1"/>
          <p:nvPr>
            <p:ph idx="1" type="body"/>
          </p:nvPr>
        </p:nvSpPr>
        <p:spPr>
          <a:xfrm>
            <a:off x="2884606" y="10454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4" name="Google Shape;1654;p137"/>
          <p:cNvSpPr txBox="1"/>
          <p:nvPr>
            <p:ph idx="1" type="body"/>
          </p:nvPr>
        </p:nvSpPr>
        <p:spPr>
          <a:xfrm>
            <a:off x="617272" y="15788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5" name="Google Shape;1655;p137"/>
          <p:cNvSpPr txBox="1"/>
          <p:nvPr>
            <p:ph idx="1" type="body"/>
          </p:nvPr>
        </p:nvSpPr>
        <p:spPr>
          <a:xfrm>
            <a:off x="2880259" y="15788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6" name="Google Shape;1656;p137"/>
          <p:cNvSpPr txBox="1"/>
          <p:nvPr/>
        </p:nvSpPr>
        <p:spPr>
          <a:xfrm flipH="1">
            <a:off x="4571362" y="2389973"/>
            <a:ext cx="28485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Marka waxaan dib u habayn karaa xiriirkan sidan.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1" name="Google Shape;1661;p138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598677" y="2698425"/>
            <a:ext cx="3346698" cy="86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2" name="Google Shape;1662;p138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4877200" y="1103025"/>
            <a:ext cx="3937326" cy="61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3" name="Google Shape;1663;p138"/>
          <p:cNvSpPr txBox="1"/>
          <p:nvPr/>
        </p:nvSpPr>
        <p:spPr>
          <a:xfrm flipH="1">
            <a:off x="4992696" y="1140607"/>
            <a:ext cx="35799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 waxaan yeelan karaa c2 mawduuc.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4" name="Google Shape;1664;p1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mawduuca (subject) ee qaacidada (formula)</a:t>
            </a:r>
            <a:endParaRPr/>
          </a:p>
        </p:txBody>
      </p:sp>
      <p:sp>
        <p:nvSpPr>
          <p:cNvPr id="1665" name="Google Shape;1665;p138"/>
          <p:cNvSpPr txBox="1"/>
          <p:nvPr>
            <p:ph idx="1" type="body"/>
          </p:nvPr>
        </p:nvSpPr>
        <p:spPr>
          <a:xfrm>
            <a:off x="617272" y="10454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66" name="Google Shape;1666;p1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26169" y="2330249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1667" name="Google Shape;1667;p138"/>
          <p:cNvSpPr txBox="1"/>
          <p:nvPr/>
        </p:nvSpPr>
        <p:spPr>
          <a:xfrm>
            <a:off x="7929550" y="3303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68" name="Google Shape;1668;p1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25963" y="3649566"/>
            <a:ext cx="807760" cy="89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669" name="Google Shape;1669;p138"/>
          <p:cNvSpPr txBox="1"/>
          <p:nvPr/>
        </p:nvSpPr>
        <p:spPr>
          <a:xfrm>
            <a:off x="152803" y="4579734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0" name="Google Shape;1670;p138"/>
          <p:cNvSpPr txBox="1"/>
          <p:nvPr>
            <p:ph idx="4294967295" type="subTitle"/>
          </p:nvPr>
        </p:nvSpPr>
        <p:spPr>
          <a:xfrm>
            <a:off x="1547540" y="3717388"/>
            <a:ext cx="64785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Mawduuca (subject) ee isla'egta/qaacidada waa doorsoome (variable) lagu muujiyay iyadoo la eegayo doorsoomayaasha kale. Waa inuu leeyahay jibbaar (exponent) 1 ah iyo isweyneeye (coefficient) 1 ah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671" name="Google Shape;1671;p138"/>
          <p:cNvSpPr txBox="1"/>
          <p:nvPr>
            <p:ph idx="1" type="body"/>
          </p:nvPr>
        </p:nvSpPr>
        <p:spPr>
          <a:xfrm>
            <a:off x="2884606" y="10454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2" name="Google Shape;1672;p138"/>
          <p:cNvSpPr txBox="1"/>
          <p:nvPr>
            <p:ph idx="1" type="body"/>
          </p:nvPr>
        </p:nvSpPr>
        <p:spPr>
          <a:xfrm>
            <a:off x="617272" y="15788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3" name="Google Shape;1673;p138"/>
          <p:cNvSpPr txBox="1"/>
          <p:nvPr>
            <p:ph idx="1" type="body"/>
          </p:nvPr>
        </p:nvSpPr>
        <p:spPr>
          <a:xfrm>
            <a:off x="2880259" y="15788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4" name="Google Shape;1674;p138"/>
          <p:cNvSpPr/>
          <p:nvPr/>
        </p:nvSpPr>
        <p:spPr>
          <a:xfrm>
            <a:off x="1639368" y="1028877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75" name="Google Shape;1675;p138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4420000" y="1724124"/>
            <a:ext cx="3131551" cy="1278249"/>
          </a:xfrm>
          <a:prstGeom prst="rect">
            <a:avLst/>
          </a:prstGeom>
          <a:noFill/>
          <a:ln>
            <a:noFill/>
          </a:ln>
        </p:spPr>
      </p:pic>
      <p:sp>
        <p:nvSpPr>
          <p:cNvPr id="1676" name="Google Shape;1676;p138"/>
          <p:cNvSpPr txBox="1"/>
          <p:nvPr/>
        </p:nvSpPr>
        <p:spPr>
          <a:xfrm flipH="1">
            <a:off x="4535475" y="1715680"/>
            <a:ext cx="27399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Ama waxaan ka dhigi karaa a2 mawduuca (subject). Waxay ku xiran tahay waxa aan doonayo inaan xisaabiyo.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7" name="Google Shape;1677;p138"/>
          <p:cNvSpPr/>
          <p:nvPr/>
        </p:nvSpPr>
        <p:spPr>
          <a:xfrm>
            <a:off x="507875" y="1565090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8" name="Google Shape;1678;p138"/>
          <p:cNvSpPr txBox="1"/>
          <p:nvPr/>
        </p:nvSpPr>
        <p:spPr>
          <a:xfrm flipH="1">
            <a:off x="863603" y="2740793"/>
            <a:ext cx="29682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Aynu dib u hubinno qeexidaas mawduuca (subject) Cali.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2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3" name="Google Shape;1683;p13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430419" y="2698425"/>
            <a:ext cx="4755077" cy="8607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4" name="Google Shape;1684;p1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mawduuca (subject) ee qaacidada (formula)</a:t>
            </a:r>
            <a:endParaRPr/>
          </a:p>
        </p:txBody>
      </p:sp>
      <p:sp>
        <p:nvSpPr>
          <p:cNvPr id="1685" name="Google Shape;1685;p139"/>
          <p:cNvSpPr txBox="1"/>
          <p:nvPr>
            <p:ph idx="1" type="body"/>
          </p:nvPr>
        </p:nvSpPr>
        <p:spPr>
          <a:xfrm>
            <a:off x="617272" y="10454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86" name="Google Shape;1686;p1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26169" y="2330249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1687" name="Google Shape;1687;p139"/>
          <p:cNvSpPr txBox="1"/>
          <p:nvPr/>
        </p:nvSpPr>
        <p:spPr>
          <a:xfrm>
            <a:off x="7929550" y="3303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88" name="Google Shape;1688;p1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25963" y="3649566"/>
            <a:ext cx="807760" cy="89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689" name="Google Shape;1689;p139"/>
          <p:cNvSpPr txBox="1"/>
          <p:nvPr/>
        </p:nvSpPr>
        <p:spPr>
          <a:xfrm>
            <a:off x="152803" y="4579734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0" name="Google Shape;1690;p139"/>
          <p:cNvSpPr txBox="1"/>
          <p:nvPr>
            <p:ph idx="4294967295" type="subTitle"/>
          </p:nvPr>
        </p:nvSpPr>
        <p:spPr>
          <a:xfrm>
            <a:off x="1547540" y="3717388"/>
            <a:ext cx="64785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Mawduuca (subject) ee isla'egta/qaacidada waa doorsoome (variable) lagu muujiyay iyadoo la eegayo doorsoomayaasha kale. Waa inuu leeyahay jibbaar (exponent) 1 ah iyo isweyneeye (coefficient) 1 ah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691" name="Google Shape;1691;p139"/>
          <p:cNvSpPr txBox="1"/>
          <p:nvPr>
            <p:ph idx="1" type="body"/>
          </p:nvPr>
        </p:nvSpPr>
        <p:spPr>
          <a:xfrm>
            <a:off x="2884606" y="10454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2" name="Google Shape;1692;p139"/>
          <p:cNvSpPr txBox="1"/>
          <p:nvPr>
            <p:ph idx="1" type="body"/>
          </p:nvPr>
        </p:nvSpPr>
        <p:spPr>
          <a:xfrm>
            <a:off x="617272" y="15788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3" name="Google Shape;1693;p139"/>
          <p:cNvSpPr txBox="1"/>
          <p:nvPr>
            <p:ph idx="1" type="body"/>
          </p:nvPr>
        </p:nvSpPr>
        <p:spPr>
          <a:xfrm>
            <a:off x="2880259" y="1578838"/>
            <a:ext cx="15030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4" name="Google Shape;1694;p139"/>
          <p:cNvSpPr/>
          <p:nvPr/>
        </p:nvSpPr>
        <p:spPr>
          <a:xfrm>
            <a:off x="1639368" y="1028877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95" name="Google Shape;1695;p13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4443020" y="1151836"/>
            <a:ext cx="4079427" cy="1316874"/>
          </a:xfrm>
          <a:prstGeom prst="rect">
            <a:avLst/>
          </a:prstGeom>
          <a:noFill/>
          <a:ln>
            <a:noFill/>
          </a:ln>
        </p:spPr>
      </p:pic>
      <p:sp>
        <p:nvSpPr>
          <p:cNvPr id="1696" name="Google Shape;1696;p139"/>
          <p:cNvSpPr txBox="1"/>
          <p:nvPr/>
        </p:nvSpPr>
        <p:spPr>
          <a:xfrm flipH="1">
            <a:off x="4536995" y="1154905"/>
            <a:ext cx="36978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Hadda waan arkay! Ma u yeeri karno a2 mawduuca (subject) sababtoo ah ma laha jibbaar (exponent) 1 ah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7" name="Google Shape;1697;p139"/>
          <p:cNvSpPr/>
          <p:nvPr/>
        </p:nvSpPr>
        <p:spPr>
          <a:xfrm>
            <a:off x="507875" y="1565090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8" name="Google Shape;1698;p139"/>
          <p:cNvSpPr txBox="1"/>
          <p:nvPr/>
        </p:nvSpPr>
        <p:spPr>
          <a:xfrm flipH="1">
            <a:off x="787775" y="2740800"/>
            <a:ext cx="43632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hagaag. Mawduucu (subject) waa inuu leeyahay jibbaar (exponent) 1 ah iyo isweyneeye (coefficient) 1 ah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2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p140"/>
          <p:cNvSpPr txBox="1"/>
          <p:nvPr>
            <p:ph idx="4294967295" type="body"/>
          </p:nvPr>
        </p:nvSpPr>
        <p:spPr>
          <a:xfrm>
            <a:off x="1018488" y="3340457"/>
            <a:ext cx="12441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4" name="Google Shape;1704;p1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Aqoonsashada mawduuca (subject) ee qaacidada (formula)</a:t>
            </a:r>
            <a:endParaRPr/>
          </a:p>
        </p:txBody>
      </p:sp>
      <p:sp>
        <p:nvSpPr>
          <p:cNvPr id="1705" name="Google Shape;1705;p140"/>
          <p:cNvSpPr txBox="1"/>
          <p:nvPr>
            <p:ph type="title"/>
          </p:nvPr>
        </p:nvSpPr>
        <p:spPr>
          <a:xfrm>
            <a:off x="324000" y="810000"/>
            <a:ext cx="63186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Midkee ka mid ah habayntan dib-u-habaynta isla'egta x + y = z ayaa y yahay mawduuca (subject)?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706" name="Google Shape;1706;p140"/>
          <p:cNvSpPr txBox="1"/>
          <p:nvPr/>
        </p:nvSpPr>
        <p:spPr>
          <a:xfrm>
            <a:off x="1018488" y="2476767"/>
            <a:ext cx="12441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7" name="Google Shape;1707;p140"/>
          <p:cNvSpPr txBox="1"/>
          <p:nvPr>
            <p:ph idx="4294967295" type="body"/>
          </p:nvPr>
        </p:nvSpPr>
        <p:spPr>
          <a:xfrm>
            <a:off x="1018488" y="1678040"/>
            <a:ext cx="12441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8" name="Google Shape;1708;p140"/>
          <p:cNvSpPr txBox="1"/>
          <p:nvPr/>
        </p:nvSpPr>
        <p:spPr>
          <a:xfrm>
            <a:off x="1018488" y="4126437"/>
            <a:ext cx="12441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09" name="Google Shape;1709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3154" y="4163502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0" name="Google Shape;1710;p1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8433" y="3342125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1" name="Google Shape;1711;p1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8433" y="2503925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" name="Google Shape;1712;p1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8433" y="1718912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713" name="Google Shape;1713;p140"/>
          <p:cNvSpPr txBox="1"/>
          <p:nvPr/>
        </p:nvSpPr>
        <p:spPr>
          <a:xfrm flipH="1">
            <a:off x="2886273" y="4123900"/>
            <a:ext cx="40554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Kaliya habaynta (rearrangement) halkaas oo y lagu muujiyay iyadoo la eegayo doorsoomayaasha kale.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7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p1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mawduuca (subject) ee qaacidada (formula)</a:t>
            </a:r>
            <a:endParaRPr/>
          </a:p>
        </p:txBody>
      </p:sp>
      <p:sp>
        <p:nvSpPr>
          <p:cNvPr id="1719" name="Google Shape;1719;p141"/>
          <p:cNvSpPr txBox="1"/>
          <p:nvPr>
            <p:ph type="title"/>
          </p:nvPr>
        </p:nvSpPr>
        <p:spPr>
          <a:xfrm>
            <a:off x="324000" y="810000"/>
            <a:ext cx="63186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Midkee ka mid ah habayntan dib-u-habaynta isla'egta x + y = z ayaa z yahay mawduuca (subject)?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720" name="Google Shape;1720;p141"/>
          <p:cNvSpPr txBox="1"/>
          <p:nvPr>
            <p:ph idx="4294967295" type="body"/>
          </p:nvPr>
        </p:nvSpPr>
        <p:spPr>
          <a:xfrm>
            <a:off x="1018488" y="1678040"/>
            <a:ext cx="12441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1" name="Google Shape;1721;p141"/>
          <p:cNvSpPr txBox="1"/>
          <p:nvPr/>
        </p:nvSpPr>
        <p:spPr>
          <a:xfrm>
            <a:off x="1018488" y="4126437"/>
            <a:ext cx="12441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22" name="Google Shape;1722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3154" y="1690582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3" name="Google Shape;1723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8433" y="4180325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4" name="Google Shape;1724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8433" y="2503925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725" name="Google Shape;1725;p141"/>
          <p:cNvSpPr txBox="1"/>
          <p:nvPr/>
        </p:nvSpPr>
        <p:spPr>
          <a:xfrm flipH="1">
            <a:off x="2886301" y="1650975"/>
            <a:ext cx="56088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z waxaa lagu muujiyay iyadoo la eegayo doorsoomayaasha kale. Mawduucu (subject) wuxuu ku yaali karaa dhinaca midig (RHS) ee isla'egta ama qaacidada.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26" name="Google Shape;1726;p141"/>
          <p:cNvSpPr txBox="1"/>
          <p:nvPr>
            <p:ph idx="4294967295" type="body"/>
          </p:nvPr>
        </p:nvSpPr>
        <p:spPr>
          <a:xfrm>
            <a:off x="1018488" y="3340457"/>
            <a:ext cx="12441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7" name="Google Shape;1727;p141"/>
          <p:cNvSpPr txBox="1"/>
          <p:nvPr/>
        </p:nvSpPr>
        <p:spPr>
          <a:xfrm>
            <a:off x="1018488" y="2476767"/>
            <a:ext cx="12441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28" name="Google Shape;1728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3154" y="3378489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9" name="Google Shape;1729;p141"/>
          <p:cNvSpPr txBox="1"/>
          <p:nvPr/>
        </p:nvSpPr>
        <p:spPr>
          <a:xfrm flipH="1">
            <a:off x="2886301" y="3251175"/>
            <a:ext cx="56088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z waxaa lagu muujiyay iyadoo la eegayo doorsoomayaasha kale. Mawduucu (subject) wuxuu ku yaali karaa dhinaca midig (RHS) ee isla'egta ama qaacidada.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p142"/>
          <p:cNvSpPr txBox="1"/>
          <p:nvPr>
            <p:ph idx="3" type="subTitle"/>
          </p:nvPr>
        </p:nvSpPr>
        <p:spPr>
          <a:xfrm>
            <a:off x="980575" y="4021684"/>
            <a:ext cx="51210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5y2 waa mawduuca (subject) sababtoo ah waxaa lagu muujiyay iyadoo la eegayo doorsoomayaasha kale.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735" name="Google Shape;1735;p1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mawduuca (subject) ee qaacidada (formula)</a:t>
            </a:r>
            <a:endParaRPr/>
          </a:p>
        </p:txBody>
      </p:sp>
      <p:sp>
        <p:nvSpPr>
          <p:cNvPr id="1736" name="Google Shape;1736;p142"/>
          <p:cNvSpPr txBox="1"/>
          <p:nvPr>
            <p:ph idx="4294967295" type="title"/>
          </p:nvPr>
        </p:nvSpPr>
        <p:spPr>
          <a:xfrm>
            <a:off x="324000" y="1038600"/>
            <a:ext cx="59328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400">
                <a:latin typeface="Lexend"/>
              </a:rPr>
              <a:t>Isla'egta 5y2 = x + 7 mawduucu (subject) waa 5y2</a:t>
            </a:r>
            <a:r>
              <a:rPr b="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baseline="3000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b="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baseline="3000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="0" lang="en-GB" sz="1400">
                <a:latin typeface="Lexend"/>
              </a:rPr>
              <a:t/>
            </a:r>
            <a:endParaRPr b="0" sz="2000"/>
          </a:p>
        </p:txBody>
      </p:sp>
      <p:pic>
        <p:nvPicPr>
          <p:cNvPr id="1737" name="Google Shape;1737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1207" y="3154236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9433" y="1818125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739" name="Google Shape;1739;p142"/>
          <p:cNvSpPr txBox="1"/>
          <p:nvPr/>
        </p:nvSpPr>
        <p:spPr>
          <a:xfrm flipH="1">
            <a:off x="5231400" y="2371300"/>
            <a:ext cx="35886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Waxaan u baahanahay inaan sii hagaajinno ilaa y uu keligiis noqdo.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40" name="Google Shape;1740;p142"/>
          <p:cNvSpPr txBox="1"/>
          <p:nvPr>
            <p:ph idx="3" type="subTitle"/>
          </p:nvPr>
        </p:nvSpPr>
        <p:spPr>
          <a:xfrm>
            <a:off x="980575" y="3049750"/>
            <a:ext cx="54489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5y2 ma aha mawduuca (subject) sababtoo ah ma laha jibbaar (exponent) 1 ama isku-dhufasho (coefficient) 1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p143"/>
          <p:cNvSpPr txBox="1"/>
          <p:nvPr>
            <p:ph idx="1" type="body"/>
          </p:nvPr>
        </p:nvSpPr>
        <p:spPr>
          <a:xfrm>
            <a:off x="324000" y="759300"/>
            <a:ext cx="71352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sidoo kale aqoonsan karnaa mawduuca (subject) xiriirka isku dhufashada (multiplicative).</a:t>
            </a:r>
            <a:endParaRPr/>
          </a:p>
        </p:txBody>
      </p:sp>
      <p:sp>
        <p:nvSpPr>
          <p:cNvPr id="1746" name="Google Shape;1746;p14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Aqoonsashada mawduuca (subject) ee qaacidada (formula)</a:t>
            </a:r>
            <a:endParaRPr/>
          </a:p>
        </p:txBody>
      </p:sp>
      <p:sp>
        <p:nvSpPr>
          <p:cNvPr id="1747" name="Google Shape;1747;p143"/>
          <p:cNvSpPr txBox="1"/>
          <p:nvPr/>
        </p:nvSpPr>
        <p:spPr>
          <a:xfrm>
            <a:off x="331166" y="1623325"/>
            <a:ext cx="26358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Haddii 4 × 8 = 32 markaa…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748" name="Google Shape;1748;p143"/>
          <p:cNvSpPr txBox="1"/>
          <p:nvPr/>
        </p:nvSpPr>
        <p:spPr>
          <a:xfrm>
            <a:off x="647466" y="2138060"/>
            <a:ext cx="14598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× 4 =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9" name="Google Shape;1749;p143"/>
          <p:cNvSpPr txBox="1"/>
          <p:nvPr/>
        </p:nvSpPr>
        <p:spPr>
          <a:xfrm>
            <a:off x="3794680" y="1623326"/>
            <a:ext cx="14598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 ÷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4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0" name="Google Shape;1750;p143"/>
          <p:cNvSpPr txBox="1"/>
          <p:nvPr/>
        </p:nvSpPr>
        <p:spPr>
          <a:xfrm>
            <a:off x="3794680" y="2138060"/>
            <a:ext cx="14598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 ÷ 4 =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c}{b}=a&quot;&gt;&lt;mfrac&gt;&lt;mi&gt;c&lt;/mi&gt;&lt;mi&gt;b&lt;/mi&gt;&lt;/mfrac&gt;&lt;mo&gt;=&lt;/mo&gt;&lt;mi&gt;a&lt;/mi&gt;&lt;/math&gt;" id="1751" name="Google Shape;1751;p143" title="c over b equals a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6563" y="3289015"/>
            <a:ext cx="811242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c}{a}=b&quot;&gt;&lt;mfrac&gt;&lt;mi&gt;c&lt;/mi&gt;&lt;mi&gt;a&lt;/mi&gt;&lt;/mfrac&gt;&lt;mo&gt;=&lt;/mo&gt;&lt;mi&gt;b&lt;/mi&gt;&lt;/math&gt;" id="1752" name="Google Shape;1752;p143" title="c over a equals b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4529" y="4051015"/>
            <a:ext cx="816312" cy="608430"/>
          </a:xfrm>
          <a:prstGeom prst="rect">
            <a:avLst/>
          </a:prstGeom>
          <a:noFill/>
          <a:ln>
            <a:noFill/>
          </a:ln>
        </p:spPr>
      </p:pic>
      <p:sp>
        <p:nvSpPr>
          <p:cNvPr id="1753" name="Google Shape;1753;p143"/>
          <p:cNvSpPr/>
          <p:nvPr/>
        </p:nvSpPr>
        <p:spPr>
          <a:xfrm>
            <a:off x="2539475" y="3184295"/>
            <a:ext cx="3682200" cy="1583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4" name="Google Shape;1754;p143"/>
          <p:cNvSpPr txBox="1"/>
          <p:nvPr/>
        </p:nvSpPr>
        <p:spPr>
          <a:xfrm>
            <a:off x="2792573" y="3384620"/>
            <a:ext cx="14598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i="1"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5" name="Google Shape;1755;p143"/>
          <p:cNvSpPr txBox="1"/>
          <p:nvPr/>
        </p:nvSpPr>
        <p:spPr>
          <a:xfrm>
            <a:off x="2792573" y="4146620"/>
            <a:ext cx="14598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i="1"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6" name="Google Shape;1756;p143"/>
          <p:cNvSpPr txBox="1"/>
          <p:nvPr>
            <p:ph idx="1" type="body"/>
          </p:nvPr>
        </p:nvSpPr>
        <p:spPr>
          <a:xfrm>
            <a:off x="324000" y="2698820"/>
            <a:ext cx="7135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Guud ahaan (generalisation) xiriirka isku dhufashada (multiplicative).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p144"/>
          <p:cNvSpPr txBox="1"/>
          <p:nvPr>
            <p:ph idx="1" type="body"/>
          </p:nvPr>
        </p:nvSpPr>
        <p:spPr>
          <a:xfrm>
            <a:off x="324000" y="759300"/>
            <a:ext cx="71352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sidoo kale aqoonsan karnaa mawduuca (subject) xiriirka isku dhufashada (multiplicative).</a:t>
            </a:r>
            <a:endParaRPr/>
          </a:p>
        </p:txBody>
      </p:sp>
      <p:sp>
        <p:nvSpPr>
          <p:cNvPr id="1762" name="Google Shape;1762;p1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mawduuca (subject) ee qaacidada (formula)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c}{b}=a&quot;&gt;&lt;mfrac&gt;&lt;mi&gt;c&lt;/mi&gt;&lt;mi&gt;b&lt;/mi&gt;&lt;/mfrac&gt;&lt;mo&gt;=&lt;/mo&gt;&lt;mi&gt;a&lt;/mi&gt;&lt;/math&gt;" id="1763" name="Google Shape;1763;p144" title="c over b equals a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825" y="2317075"/>
            <a:ext cx="838257" cy="6339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c}{a}=b&quot;&gt;&lt;mfrac&gt;&lt;mi&gt;c&lt;/mi&gt;&lt;mi&gt;a&lt;/mi&gt;&lt;/mfrac&gt;&lt;mo&gt;=&lt;/mo&gt;&lt;mi&gt;b&lt;/mi&gt;&lt;/math&gt;" id="1764" name="Google Shape;1764;p144" title="c over a equals b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329" y="4018149"/>
            <a:ext cx="843496" cy="62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65" name="Google Shape;1765;p144"/>
          <p:cNvSpPr txBox="1"/>
          <p:nvPr/>
        </p:nvSpPr>
        <p:spPr>
          <a:xfrm>
            <a:off x="331160" y="1578834"/>
            <a:ext cx="14598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i="1"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6" name="Google Shape;1766;p144"/>
          <p:cNvSpPr txBox="1"/>
          <p:nvPr/>
        </p:nvSpPr>
        <p:spPr>
          <a:xfrm>
            <a:off x="331160" y="3220713"/>
            <a:ext cx="14598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i="1" sz="2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7" name="Google Shape;1767;p144"/>
          <p:cNvSpPr txBox="1"/>
          <p:nvPr>
            <p:ph idx="1" type="body"/>
          </p:nvPr>
        </p:nvSpPr>
        <p:spPr>
          <a:xfrm>
            <a:off x="2875928" y="1593153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Qaabkan c waa mawduuca (subject) ee isla'egta (equation).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8" name="Google Shape;1768;p144"/>
          <p:cNvSpPr/>
          <p:nvPr/>
        </p:nvSpPr>
        <p:spPr>
          <a:xfrm>
            <a:off x="1231008" y="1608304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9" name="Google Shape;1769;p144"/>
          <p:cNvSpPr txBox="1"/>
          <p:nvPr>
            <p:ph idx="1" type="body"/>
          </p:nvPr>
        </p:nvSpPr>
        <p:spPr>
          <a:xfrm>
            <a:off x="2875928" y="2408340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Qaabkan a waa mawduuca (subject) ee isla'egta (equation).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0" name="Google Shape;1770;p144"/>
          <p:cNvSpPr/>
          <p:nvPr/>
        </p:nvSpPr>
        <p:spPr>
          <a:xfrm>
            <a:off x="873021" y="242349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1" name="Google Shape;1771;p144"/>
          <p:cNvSpPr txBox="1"/>
          <p:nvPr>
            <p:ph idx="1" type="body"/>
          </p:nvPr>
        </p:nvSpPr>
        <p:spPr>
          <a:xfrm>
            <a:off x="2875928" y="3235033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Qaabkan c waa mawduuca (subject) ee isla'egta (equation).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2" name="Google Shape;1772;p144"/>
          <p:cNvSpPr/>
          <p:nvPr/>
        </p:nvSpPr>
        <p:spPr>
          <a:xfrm>
            <a:off x="1231008" y="3250184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3" name="Google Shape;1773;p144"/>
          <p:cNvSpPr txBox="1"/>
          <p:nvPr>
            <p:ph idx="1" type="body"/>
          </p:nvPr>
        </p:nvSpPr>
        <p:spPr>
          <a:xfrm>
            <a:off x="2875928" y="4107753"/>
            <a:ext cx="5939700" cy="36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Qaabkan b waa mawduuca (subject) ee isla'egta (equation).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4" name="Google Shape;1774;p144"/>
          <p:cNvSpPr/>
          <p:nvPr/>
        </p:nvSpPr>
        <p:spPr>
          <a:xfrm>
            <a:off x="884528" y="409989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p145"/>
          <p:cNvSpPr txBox="1"/>
          <p:nvPr>
            <p:ph idx="1" type="body"/>
          </p:nvPr>
        </p:nvSpPr>
        <p:spPr>
          <a:xfrm>
            <a:off x="324000" y="759300"/>
            <a:ext cx="7135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Hagaajinta kasta ee qaacidada (formula), aqoonso doorsoome (variable) kaas oo ah mawduuca (subject).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780" name="Google Shape;1780;p1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Aqoonsashada mawduuca (subject) ee qaacidada (formula)</a:t>
            </a:r>
            <a:endParaRPr/>
          </a:p>
        </p:txBody>
      </p:sp>
      <p:sp>
        <p:nvSpPr>
          <p:cNvPr id="1781" name="Google Shape;1781;p145"/>
          <p:cNvSpPr/>
          <p:nvPr/>
        </p:nvSpPr>
        <p:spPr>
          <a:xfrm>
            <a:off x="6775524" y="1249427"/>
            <a:ext cx="1726200" cy="868500"/>
          </a:xfrm>
          <a:prstGeom prst="rect">
            <a:avLst/>
          </a:prstGeom>
          <a:solidFill>
            <a:srgbClr val="4F7BE8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82" name="Google Shape;1782;p145"/>
          <p:cNvCxnSpPr/>
          <p:nvPr/>
        </p:nvCxnSpPr>
        <p:spPr>
          <a:xfrm>
            <a:off x="6769319" y="2185158"/>
            <a:ext cx="1726200" cy="6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83" name="Google Shape;1783;p145"/>
          <p:cNvCxnSpPr/>
          <p:nvPr/>
        </p:nvCxnSpPr>
        <p:spPr>
          <a:xfrm flipH="1">
            <a:off x="8562626" y="1244823"/>
            <a:ext cx="4200" cy="868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84" name="Google Shape;1784;p145"/>
          <p:cNvSpPr txBox="1"/>
          <p:nvPr/>
        </p:nvSpPr>
        <p:spPr>
          <a:xfrm>
            <a:off x="7496830" y="2160364"/>
            <a:ext cx="311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5" name="Google Shape;1785;p145"/>
          <p:cNvSpPr txBox="1"/>
          <p:nvPr/>
        </p:nvSpPr>
        <p:spPr>
          <a:xfrm>
            <a:off x="8562464" y="1463665"/>
            <a:ext cx="311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6" name="Google Shape;1786;p145"/>
          <p:cNvSpPr txBox="1"/>
          <p:nvPr/>
        </p:nvSpPr>
        <p:spPr>
          <a:xfrm>
            <a:off x="324000" y="1551468"/>
            <a:ext cx="14598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A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7" name="Google Shape;1787;p145"/>
          <p:cNvSpPr txBox="1"/>
          <p:nvPr/>
        </p:nvSpPr>
        <p:spPr>
          <a:xfrm>
            <a:off x="324000" y="3213719"/>
            <a:ext cx="14598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A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88" name="Google Shape;1788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902300"/>
            <a:ext cx="877342" cy="6711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A}{h}=b&quot;&gt;&lt;mfrac&gt;&lt;mi&gt;A&lt;/mi&gt;&lt;mi&gt;h&lt;/mi&gt;&lt;/mfrac&gt;&lt;mo&gt;=&lt;/mo&gt;&lt;mi&gt;b&lt;/mi&gt;&lt;/math&gt;" id="1789" name="Google Shape;1789;p145" title="A over h equals b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2240049"/>
            <a:ext cx="867753" cy="671189"/>
          </a:xfrm>
          <a:prstGeom prst="rect">
            <a:avLst/>
          </a:prstGeom>
          <a:noFill/>
          <a:ln>
            <a:noFill/>
          </a:ln>
        </p:spPr>
      </p:pic>
      <p:sp>
        <p:nvSpPr>
          <p:cNvPr id="1790" name="Google Shape;1790;p145"/>
          <p:cNvSpPr txBox="1"/>
          <p:nvPr/>
        </p:nvSpPr>
        <p:spPr>
          <a:xfrm flipH="1">
            <a:off x="2886000" y="1574775"/>
            <a:ext cx="23190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 waa mawduuca (subject).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1" name="Google Shape;1791;p145"/>
          <p:cNvSpPr/>
          <p:nvPr/>
        </p:nvSpPr>
        <p:spPr>
          <a:xfrm>
            <a:off x="217394" y="1573784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2" name="Google Shape;1792;p145"/>
          <p:cNvSpPr txBox="1"/>
          <p:nvPr/>
        </p:nvSpPr>
        <p:spPr>
          <a:xfrm flipH="1">
            <a:off x="2886000" y="2389962"/>
            <a:ext cx="23190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 waa mawduuca (subject).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3" name="Google Shape;1793;p145"/>
          <p:cNvSpPr/>
          <p:nvPr/>
        </p:nvSpPr>
        <p:spPr>
          <a:xfrm>
            <a:off x="914701" y="238897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4" name="Google Shape;1794;p145"/>
          <p:cNvSpPr txBox="1"/>
          <p:nvPr/>
        </p:nvSpPr>
        <p:spPr>
          <a:xfrm flipH="1">
            <a:off x="2886000" y="3228162"/>
            <a:ext cx="23190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 waa mawduuca (subject).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5" name="Google Shape;1795;p145"/>
          <p:cNvSpPr/>
          <p:nvPr/>
        </p:nvSpPr>
        <p:spPr>
          <a:xfrm>
            <a:off x="205888" y="322717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6" name="Google Shape;1796;p145"/>
          <p:cNvSpPr txBox="1"/>
          <p:nvPr/>
        </p:nvSpPr>
        <p:spPr>
          <a:xfrm flipH="1">
            <a:off x="2886000" y="4043348"/>
            <a:ext cx="23190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waa mawduuca (subject).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7" name="Google Shape;1797;p145"/>
          <p:cNvSpPr/>
          <p:nvPr/>
        </p:nvSpPr>
        <p:spPr>
          <a:xfrm>
            <a:off x="914701" y="4042357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C}{\pi}=d&quot;&gt;&lt;mfrac&gt;&lt;mi&gt;C&lt;/mi&gt;&lt;mi&gt;π&lt;/mi&gt;&lt;/mfrac&gt;&lt;mo&gt;=&lt;/mo&gt;&lt;mi&gt;d&lt;/mi&gt;&lt;/math&gt;" id="1802" name="Google Shape;1802;p146" title="C over pi equals 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4470" y="2045585"/>
            <a:ext cx="913300" cy="6862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3" name="Google Shape;1803;p146"/>
          <p:cNvSpPr txBox="1"/>
          <p:nvPr>
            <p:ph idx="1" type="body"/>
          </p:nvPr>
        </p:nvSpPr>
        <p:spPr>
          <a:xfrm>
            <a:off x="324000" y="759300"/>
            <a:ext cx="8496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Aqoonso mawduuca (subject) mid kasta oo ka mid ah qaacidada/isla'egyadan.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804" name="Google Shape;1804;p14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mawduuca (subject) ee qaacidada (formula)</a:t>
            </a:r>
            <a:endParaRPr/>
          </a:p>
        </p:txBody>
      </p:sp>
      <p:sp>
        <p:nvSpPr>
          <p:cNvPr id="1805" name="Google Shape;1805;p146"/>
          <p:cNvSpPr txBox="1"/>
          <p:nvPr/>
        </p:nvSpPr>
        <p:spPr>
          <a:xfrm>
            <a:off x="324000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6" name="Google Shape;1806;p146"/>
          <p:cNvSpPr txBox="1"/>
          <p:nvPr/>
        </p:nvSpPr>
        <p:spPr>
          <a:xfrm>
            <a:off x="324000" y="2207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7" name="Google Shape;1807;p146"/>
          <p:cNvSpPr txBox="1"/>
          <p:nvPr/>
        </p:nvSpPr>
        <p:spPr>
          <a:xfrm>
            <a:off x="4568187" y="2207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8" name="Google Shape;1808;p146"/>
          <p:cNvSpPr txBox="1"/>
          <p:nvPr/>
        </p:nvSpPr>
        <p:spPr>
          <a:xfrm>
            <a:off x="4579693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9" name="Google Shape;1809;p146"/>
          <p:cNvSpPr txBox="1"/>
          <p:nvPr/>
        </p:nvSpPr>
        <p:spPr>
          <a:xfrm>
            <a:off x="324000" y="32739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e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0" name="Google Shape;1810;p146"/>
          <p:cNvSpPr txBox="1"/>
          <p:nvPr/>
        </p:nvSpPr>
        <p:spPr>
          <a:xfrm>
            <a:off x="4568187" y="32739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f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A=\frac{1}{2}bh&quot;&gt;&lt;mi&gt;A&lt;/mi&gt;&lt;mo&gt;=&lt;/mo&gt;&lt;mfrac&gt;&lt;mn&gt;1&lt;/mn&gt;&lt;mn&gt;2&lt;/mn&gt;&lt;/mfrac&gt;&lt;mi&gt;b&lt;/mi&gt;&lt;mi&gt;h&lt;/mi&gt;&lt;/math&gt;" id="1811" name="Google Shape;1811;p146" title="A equals one half b 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2813" y="1997650"/>
            <a:ext cx="1258343" cy="695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h=\frac{A}{b}&quot;&gt;&lt;mi&gt;h&lt;/mi&gt;&lt;mo&gt;=&lt;/mo&gt;&lt;mfrac&gt;&lt;mi&gt;A&lt;/mi&gt;&lt;mi&gt;b&lt;/mi&gt;&lt;/mfrac&gt;&lt;/math&gt;" id="1812" name="Google Shape;1812;p146" title="h equals A over b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4470" y="3098970"/>
            <a:ext cx="923462" cy="7103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C=\pi d&quot;&gt;&lt;mi&gt;C&lt;/mi&gt;&lt;mo&gt;=&lt;/mo&gt;&lt;mi&gt;π&lt;/mi&gt;&lt;mi&gt;d&lt;/mi&gt;&lt;/math&gt;" id="1813" name="Google Shape;1813;p146" title="C equals pi 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4470" y="1263575"/>
            <a:ext cx="933610" cy="2131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P=2\left(b+h\right)&quot;&gt;&lt;mi&gt;P&lt;/mi&gt;&lt;mo&gt;=&lt;/mo&gt;&lt;mn&gt;2&lt;/mn&gt;&lt;mrow data-mjx-texclass=&quot;INNER&quot;&gt;&lt;mo data-mjx-texclass=&quot;OPEN&quot;&gt;(&lt;/mo&gt;&lt;mi&gt;b&lt;/mi&gt;&lt;mo&gt;+&lt;/mo&gt;&lt;mi&gt;h&lt;/mi&gt;&lt;mo data-mjx-texclass=&quot;CLOSE&quot;&gt;)&lt;/mo&gt;&lt;/mrow&gt;&lt;/math&gt;" id="1814" name="Google Shape;1814;p146" title="P equals 2 times open paren b plus h close paren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62813" y="4397184"/>
            <a:ext cx="1821553" cy="2993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y=7x-5&quot;&gt;&lt;mi&gt;y&lt;/mi&gt;&lt;mo&gt;=&lt;/mo&gt;&lt;mn&gt;7&lt;/mn&gt;&lt;mi&gt;x&lt;/mi&gt;&lt;mo&gt;−&lt;/mo&gt;&lt;mn&gt;5&lt;/mn&gt;&lt;/math&gt;" id="1815" name="Google Shape;1815;p146" title="y equals 7 x minus 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62813" y="1252068"/>
            <a:ext cx="1309083" cy="263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F}{m}=a&quot;&gt;&lt;mfrac&gt;&lt;mi&gt;F&lt;/mi&gt;&lt;mi&gt;m&lt;/mi&gt;&lt;/mfrac&gt;&lt;mo&gt;=&lt;/mo&gt;&lt;mi&gt;a&lt;/mi&gt;&lt;/math&gt;" id="1816" name="Google Shape;1816;p146" title="F over m equals a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62813" y="3098970"/>
            <a:ext cx="913314" cy="695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d=s\ \times t&quot;&gt;&lt;mi&gt;d&lt;/mi&gt;&lt;mo&gt;=&lt;/mo&gt;&lt;mi&gt;s&lt;/mi&gt;&lt;mtext&gt;&lt;/mtext&gt;&lt;mo&gt;×&lt;/mo&gt;&lt;mi&gt;t&lt;/mi&gt;&lt;/math&gt;" id="1817" name="Google Shape;1817;p146" title="d equals s times t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54470" y="4388025"/>
            <a:ext cx="1411291" cy="26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8" name="Google Shape;1818;p146"/>
          <p:cNvSpPr txBox="1"/>
          <p:nvPr/>
        </p:nvSpPr>
        <p:spPr>
          <a:xfrm>
            <a:off x="324000" y="4386727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g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9" name="Google Shape;1819;p146"/>
          <p:cNvSpPr txBox="1"/>
          <p:nvPr/>
        </p:nvSpPr>
        <p:spPr>
          <a:xfrm>
            <a:off x="4568187" y="4386727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3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7"/>
          <p:cNvSpPr txBox="1"/>
          <p:nvPr>
            <p:ph idx="1" type="body"/>
          </p:nvPr>
        </p:nvSpPr>
        <p:spPr>
          <a:xfrm>
            <a:off x="324000" y="759300"/>
            <a:ext cx="6134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2) Caasha waxay xallinaysaa isla'egta (equation) 85 − 3x = 17</a:t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5" name="Google Shape;1825;p14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Aqoonsashada mawduuca (subject) ee qaacidada (formula)</a:t>
            </a:r>
            <a:endParaRPr/>
          </a:p>
        </p:txBody>
      </p:sp>
      <p:sp>
        <p:nvSpPr>
          <p:cNvPr id="1826" name="Google Shape;1826;p147"/>
          <p:cNvSpPr txBox="1"/>
          <p:nvPr>
            <p:ph idx="1" type="body"/>
          </p:nvPr>
        </p:nvSpPr>
        <p:spPr>
          <a:xfrm>
            <a:off x="324000" y="1292700"/>
            <a:ext cx="6594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Isle'egta (equation) waxaa loo habayn karaa qaababkan: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7" name="Google Shape;1827;p147"/>
          <p:cNvSpPr txBox="1"/>
          <p:nvPr>
            <p:ph idx="1" type="body"/>
          </p:nvPr>
        </p:nvSpPr>
        <p:spPr>
          <a:xfrm>
            <a:off x="1672587" y="1826100"/>
            <a:ext cx="177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85 − 3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8" name="Google Shape;1828;p147"/>
          <p:cNvSpPr txBox="1"/>
          <p:nvPr>
            <p:ph idx="1" type="body"/>
          </p:nvPr>
        </p:nvSpPr>
        <p:spPr>
          <a:xfrm>
            <a:off x="4568187" y="1826100"/>
            <a:ext cx="177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85 − 17 =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9" name="Google Shape;1829;p147"/>
          <p:cNvSpPr txBox="1"/>
          <p:nvPr>
            <p:ph idx="1" type="body"/>
          </p:nvPr>
        </p:nvSpPr>
        <p:spPr>
          <a:xfrm>
            <a:off x="1672587" y="2401180"/>
            <a:ext cx="177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85 = 17 + 3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0" name="Google Shape;1830;p147"/>
          <p:cNvSpPr txBox="1"/>
          <p:nvPr>
            <p:ph idx="1" type="body"/>
          </p:nvPr>
        </p:nvSpPr>
        <p:spPr>
          <a:xfrm>
            <a:off x="4586853" y="2401180"/>
            <a:ext cx="177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85 = 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+ 17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31" name="Google Shape;1831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987" y="3639205"/>
            <a:ext cx="623346" cy="117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2" name="Google Shape;1832;p147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792949" y="2862343"/>
            <a:ext cx="3670451" cy="130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3" name="Google Shape;1833;p147"/>
          <p:cNvSpPr txBox="1"/>
          <p:nvPr/>
        </p:nvSpPr>
        <p:spPr>
          <a:xfrm flipH="1">
            <a:off x="1104600" y="2893200"/>
            <a:ext cx="32916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Qaabka 85 − 17 = 3x ayaa ah habaynta ugu fiican, sababtoo ah 3x waa mawduuca (subject).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4" name="Google Shape;1834;p147"/>
          <p:cNvSpPr txBox="1"/>
          <p:nvPr>
            <p:ph idx="1" type="body"/>
          </p:nvPr>
        </p:nvSpPr>
        <p:spPr>
          <a:xfrm>
            <a:off x="4831313" y="2969100"/>
            <a:ext cx="3957300" cy="71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Qor jumlad sharraxaysa waxa khaldan ee ku jira hadalka Caasha.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8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C}{\pi}=d&quot;&gt;&lt;mfrac&gt;&lt;mi&gt;C&lt;/mi&gt;&lt;mi&gt;π&lt;/mi&gt;&lt;/mfrac&gt;&lt;mo&gt;=&lt;/mo&gt;&lt;mi&gt;d&lt;/mi&gt;&lt;/math&gt;" id="1839" name="Google Shape;1839;p148" title="C over pi equals 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4470" y="2045585"/>
            <a:ext cx="913300" cy="686209"/>
          </a:xfrm>
          <a:prstGeom prst="rect">
            <a:avLst/>
          </a:prstGeom>
          <a:noFill/>
          <a:ln>
            <a:noFill/>
          </a:ln>
        </p:spPr>
      </p:pic>
      <p:sp>
        <p:nvSpPr>
          <p:cNvPr id="1840" name="Google Shape;1840;p148"/>
          <p:cNvSpPr txBox="1"/>
          <p:nvPr>
            <p:ph idx="1" type="body"/>
          </p:nvPr>
        </p:nvSpPr>
        <p:spPr>
          <a:xfrm>
            <a:off x="324000" y="759300"/>
            <a:ext cx="8237700" cy="29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1) Ku aqoonsado mawduuca (subject) mid kasta oo ka mid ah qaaciddooyinkan/isle'egyahan (formula/equations).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841" name="Google Shape;1841;p1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mawduuca (subject) ee qaaciddada (formula)</a:t>
            </a:r>
            <a:endParaRPr/>
          </a:p>
        </p:txBody>
      </p:sp>
      <p:sp>
        <p:nvSpPr>
          <p:cNvPr id="1842" name="Google Shape;1842;p148"/>
          <p:cNvSpPr txBox="1"/>
          <p:nvPr/>
        </p:nvSpPr>
        <p:spPr>
          <a:xfrm>
            <a:off x="324000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3" name="Google Shape;1843;p148"/>
          <p:cNvSpPr txBox="1"/>
          <p:nvPr/>
        </p:nvSpPr>
        <p:spPr>
          <a:xfrm>
            <a:off x="324000" y="2207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4" name="Google Shape;1844;p148"/>
          <p:cNvSpPr txBox="1"/>
          <p:nvPr/>
        </p:nvSpPr>
        <p:spPr>
          <a:xfrm>
            <a:off x="4568187" y="2207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5" name="Google Shape;1845;p148"/>
          <p:cNvSpPr txBox="1"/>
          <p:nvPr/>
        </p:nvSpPr>
        <p:spPr>
          <a:xfrm>
            <a:off x="4579693" y="1204993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6" name="Google Shape;1846;p148"/>
          <p:cNvSpPr txBox="1"/>
          <p:nvPr/>
        </p:nvSpPr>
        <p:spPr>
          <a:xfrm>
            <a:off x="324000" y="32739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e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7" name="Google Shape;1847;p148"/>
          <p:cNvSpPr txBox="1"/>
          <p:nvPr/>
        </p:nvSpPr>
        <p:spPr>
          <a:xfrm>
            <a:off x="4568187" y="32739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f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A=\frac{1}{2}bh&quot;&gt;&lt;mi&gt;A&lt;/mi&gt;&lt;mo&gt;=&lt;/mo&gt;&lt;mfrac&gt;&lt;mn&gt;1&lt;/mn&gt;&lt;mn&gt;2&lt;/mn&gt;&lt;/mfrac&gt;&lt;mi&gt;b&lt;/mi&gt;&lt;mi&gt;h&lt;/mi&gt;&lt;/math&gt;" id="1848" name="Google Shape;1848;p148" title="A equals one half b 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1306" y="2032170"/>
            <a:ext cx="1258343" cy="695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h=\frac{A}{b}&quot;&gt;&lt;mi&gt;h&lt;/mi&gt;&lt;mo&gt;=&lt;/mo&gt;&lt;mfrac&gt;&lt;mi&gt;A&lt;/mi&gt;&lt;mi&gt;b&lt;/mi&gt;&lt;/mfrac&gt;&lt;/math&gt;" id="1849" name="Google Shape;1849;p148" title="h equals A over b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4470" y="3098970"/>
            <a:ext cx="923462" cy="7103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C=\pi d&quot;&gt;&lt;mi&gt;C&lt;/mi&gt;&lt;mo&gt;=&lt;/mo&gt;&lt;mi&gt;π&lt;/mi&gt;&lt;mi&gt;d&lt;/mi&gt;&lt;/math&gt;" id="1850" name="Google Shape;1850;p148" title="C equals pi d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4470" y="1263575"/>
            <a:ext cx="933610" cy="2131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P=2\left(b+h\right)&quot;&gt;&lt;mi&gt;P&lt;/mi&gt;&lt;mo&gt;=&lt;/mo&gt;&lt;mn&gt;2&lt;/mn&gt;&lt;mrow data-mjx-texclass=&quot;INNER&quot;&gt;&lt;mo data-mjx-texclass=&quot;OPEN&quot;&gt;(&lt;/mo&gt;&lt;mi&gt;b&lt;/mi&gt;&lt;mo&gt;+&lt;/mo&gt;&lt;mi&gt;h&lt;/mi&gt;&lt;mo data-mjx-texclass=&quot;CLOSE&quot;&gt;)&lt;/mo&gt;&lt;/mrow&gt;&lt;/math&gt;" id="1851" name="Google Shape;1851;p148" title="P equals 2 times open paren b plus h close paren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62813" y="4397184"/>
            <a:ext cx="1821553" cy="2993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y=7x-5&quot;&gt;&lt;mi&gt;y&lt;/mi&gt;&lt;mo&gt;=&lt;/mo&gt;&lt;mn&gt;7&lt;/mn&gt;&lt;mi&gt;x&lt;/mi&gt;&lt;mo&gt;−&lt;/mo&gt;&lt;mn&gt;5&lt;/mn&gt;&lt;/math&gt;" id="1852" name="Google Shape;1852;p148" title="y equals 7 x minus 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62813" y="1252068"/>
            <a:ext cx="1309083" cy="2638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F}{m}=a&quot;&gt;&lt;mfrac&gt;&lt;mi&gt;F&lt;/mi&gt;&lt;mi&gt;m&lt;/mi&gt;&lt;/mfrac&gt;&lt;mo&gt;=&lt;/mo&gt;&lt;mi&gt;a&lt;/mi&gt;&lt;/math&gt;" id="1853" name="Google Shape;1853;p148" title="F over m equals a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62813" y="3098970"/>
            <a:ext cx="913314" cy="695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d=s\ \times t&quot;&gt;&lt;mi&gt;d&lt;/mi&gt;&lt;mo&gt;=&lt;/mo&gt;&lt;mi&gt;s&lt;/mi&gt;&lt;mtext&gt;&lt;/mtext&gt;&lt;mo&gt;×&lt;/mo&gt;&lt;mi&gt;t&lt;/mi&gt;&lt;/math&gt;" id="1854" name="Google Shape;1854;p148" title="d equals s times t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54470" y="4388025"/>
            <a:ext cx="1411291" cy="26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5" name="Google Shape;1855;p148"/>
          <p:cNvSpPr txBox="1"/>
          <p:nvPr/>
        </p:nvSpPr>
        <p:spPr>
          <a:xfrm>
            <a:off x="324000" y="4386727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g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6" name="Google Shape;1856;p148"/>
          <p:cNvSpPr txBox="1"/>
          <p:nvPr/>
        </p:nvSpPr>
        <p:spPr>
          <a:xfrm>
            <a:off x="4568187" y="4386727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7" name="Google Shape;1857;p148"/>
          <p:cNvSpPr/>
          <p:nvPr/>
        </p:nvSpPr>
        <p:spPr>
          <a:xfrm>
            <a:off x="838501" y="116977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8" name="Google Shape;1858;p148"/>
          <p:cNvSpPr/>
          <p:nvPr/>
        </p:nvSpPr>
        <p:spPr>
          <a:xfrm>
            <a:off x="4930288" y="116977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9" name="Google Shape;1859;p148"/>
          <p:cNvSpPr/>
          <p:nvPr/>
        </p:nvSpPr>
        <p:spPr>
          <a:xfrm>
            <a:off x="1570328" y="219489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0" name="Google Shape;1860;p148"/>
          <p:cNvSpPr/>
          <p:nvPr/>
        </p:nvSpPr>
        <p:spPr>
          <a:xfrm>
            <a:off x="4964808" y="219489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1" name="Google Shape;1861;p148"/>
          <p:cNvSpPr/>
          <p:nvPr/>
        </p:nvSpPr>
        <p:spPr>
          <a:xfrm>
            <a:off x="808328" y="326169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2" name="Google Shape;1862;p148"/>
          <p:cNvSpPr/>
          <p:nvPr/>
        </p:nvSpPr>
        <p:spPr>
          <a:xfrm>
            <a:off x="5685128" y="326169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3" name="Google Shape;1863;p148"/>
          <p:cNvSpPr/>
          <p:nvPr/>
        </p:nvSpPr>
        <p:spPr>
          <a:xfrm>
            <a:off x="831341" y="4328491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4" name="Google Shape;1864;p148"/>
          <p:cNvSpPr/>
          <p:nvPr/>
        </p:nvSpPr>
        <p:spPr>
          <a:xfrm>
            <a:off x="4969155" y="4316984"/>
            <a:ext cx="444300" cy="4323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8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p149"/>
          <p:cNvSpPr txBox="1"/>
          <p:nvPr>
            <p:ph idx="1" type="body"/>
          </p:nvPr>
        </p:nvSpPr>
        <p:spPr>
          <a:xfrm>
            <a:off x="324000" y="759300"/>
            <a:ext cx="66867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Caasha waxay xallinaysaa isle'egta (equation) 85 − 3x = 17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0" name="Google Shape;1870;p1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Aqoonsashada mawduuca (subject) ee qaaciddada (formula)</a:t>
            </a:r>
            <a:endParaRPr/>
          </a:p>
        </p:txBody>
      </p:sp>
      <p:sp>
        <p:nvSpPr>
          <p:cNvPr id="1871" name="Google Shape;1871;p149"/>
          <p:cNvSpPr txBox="1"/>
          <p:nvPr>
            <p:ph idx="1" type="body"/>
          </p:nvPr>
        </p:nvSpPr>
        <p:spPr>
          <a:xfrm>
            <a:off x="324000" y="1292700"/>
            <a:ext cx="6594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Isle'egta (equation) waxaa loo habayn karaa qaababkan: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2" name="Google Shape;1872;p149"/>
          <p:cNvSpPr txBox="1"/>
          <p:nvPr>
            <p:ph idx="1" type="body"/>
          </p:nvPr>
        </p:nvSpPr>
        <p:spPr>
          <a:xfrm>
            <a:off x="1672587" y="1826100"/>
            <a:ext cx="177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85 − 3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3" name="Google Shape;1873;p149"/>
          <p:cNvSpPr txBox="1"/>
          <p:nvPr>
            <p:ph idx="1" type="body"/>
          </p:nvPr>
        </p:nvSpPr>
        <p:spPr>
          <a:xfrm>
            <a:off x="4568187" y="1826100"/>
            <a:ext cx="177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85 − 17 = 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4" name="Google Shape;1874;p149"/>
          <p:cNvSpPr txBox="1"/>
          <p:nvPr>
            <p:ph idx="1" type="body"/>
          </p:nvPr>
        </p:nvSpPr>
        <p:spPr>
          <a:xfrm>
            <a:off x="1672587" y="2401180"/>
            <a:ext cx="177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85 = 17 + 3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5" name="Google Shape;1875;p149"/>
          <p:cNvSpPr txBox="1"/>
          <p:nvPr>
            <p:ph idx="1" type="body"/>
          </p:nvPr>
        </p:nvSpPr>
        <p:spPr>
          <a:xfrm>
            <a:off x="4586853" y="2401180"/>
            <a:ext cx="177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85 = 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+ 17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76" name="Google Shape;1876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987" y="3639205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1877" name="Google Shape;1877;p149"/>
          <p:cNvSpPr txBox="1"/>
          <p:nvPr>
            <p:ph idx="1" type="body"/>
          </p:nvPr>
        </p:nvSpPr>
        <p:spPr>
          <a:xfrm>
            <a:off x="4586850" y="2892900"/>
            <a:ext cx="4047000" cy="71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 qortay: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Inkasta oo 85 − 17 = 3x uu yahay qaabka ugu fiican ee laga xalliyo, ma ugu yeeri karno 3x mawduuca (subject) sababtoo ah isugeeyaha (coefficient) waa 3 ma aha 1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878" name="Google Shape;1878;p149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792949" y="2862343"/>
            <a:ext cx="3670451" cy="130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9" name="Google Shape;1879;p149"/>
          <p:cNvSpPr txBox="1"/>
          <p:nvPr/>
        </p:nvSpPr>
        <p:spPr>
          <a:xfrm flipH="1">
            <a:off x="1104600" y="2893200"/>
            <a:ext cx="32916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Qaabka 85 − 17 = 3x ayaa ah habaynta ugu fiican, sababtoo ah 3x waa mawduuca (subject).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3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p150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Aqoonsashada mawduuca (subject) ee qaaciddada (formula)</a:t>
            </a:r>
            <a:endParaRPr/>
          </a:p>
        </p:txBody>
      </p:sp>
      <p:sp>
        <p:nvSpPr>
          <p:cNvPr id="1885" name="Google Shape;1885;p150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Beddelka mawduuca (subject) ee qaaciddada (formula) fudud</a:t>
            </a:r>
            <a:endParaRPr/>
          </a:p>
        </p:txBody>
      </p:sp>
      <p:sp>
        <p:nvSpPr>
          <p:cNvPr id="1886" name="Google Shape;1886;p150"/>
          <p:cNvSpPr txBox="1"/>
          <p:nvPr>
            <p:ph idx="3" type="title"/>
          </p:nvPr>
        </p:nvSpPr>
        <p:spPr>
          <a:xfrm>
            <a:off x="324000" y="657600"/>
            <a:ext cx="5741400" cy="3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Beddelka mawduuca (subject) ee qaaciddada (formula) fudud</a:t>
            </a:r>
            <a:endParaRPr/>
          </a:p>
        </p:txBody>
      </p:sp>
      <p:pic>
        <p:nvPicPr>
          <p:cNvPr id="1887" name="Google Shape;1887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843" y="2987411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Google Shape;1892;p151"/>
          <p:cNvSpPr txBox="1"/>
          <p:nvPr>
            <p:ph idx="1" type="body"/>
          </p:nvPr>
        </p:nvSpPr>
        <p:spPr>
          <a:xfrm>
            <a:off x="324000" y="759300"/>
            <a:ext cx="7171200" cy="44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u habayn karnaa isle'egyada (equations) iyo qaaciddooyinka (formula) iyadoo la isticmaalayo hawlgallo rogan (inverse operations).</a:t>
            </a:r>
            <a:endParaRPr/>
          </a:p>
        </p:txBody>
      </p:sp>
      <p:sp>
        <p:nvSpPr>
          <p:cNvPr id="1893" name="Google Shape;1893;p15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Beddelka mawduuca (subject) ee qaaciddada (formula) fudud</a:t>
            </a:r>
            <a:endParaRPr/>
          </a:p>
        </p:txBody>
      </p:sp>
      <p:sp>
        <p:nvSpPr>
          <p:cNvPr id="1894" name="Google Shape;1894;p151"/>
          <p:cNvSpPr txBox="1"/>
          <p:nvPr>
            <p:ph idx="4294967295" type="body"/>
          </p:nvPr>
        </p:nvSpPr>
        <p:spPr>
          <a:xfrm>
            <a:off x="1321770" y="1611825"/>
            <a:ext cx="2034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+ 12 = 37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5" name="Google Shape;1895;p151"/>
          <p:cNvSpPr txBox="1"/>
          <p:nvPr>
            <p:ph idx="4294967295" type="body"/>
          </p:nvPr>
        </p:nvSpPr>
        <p:spPr>
          <a:xfrm>
            <a:off x="331168" y="2377409"/>
            <a:ext cx="3553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+ 12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+ (−12)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37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+ (−12)</a:t>
            </a:r>
            <a:endParaRPr sz="24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6" name="Google Shape;1896;p151"/>
          <p:cNvSpPr txBox="1"/>
          <p:nvPr>
            <p:ph idx="1" type="body"/>
          </p:nvPr>
        </p:nvSpPr>
        <p:spPr>
          <a:xfrm>
            <a:off x="4065000" y="1643530"/>
            <a:ext cx="3430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maxay rogaha (inverse) +12?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897" name="Google Shape;1897;p151"/>
          <p:cNvSpPr txBox="1"/>
          <p:nvPr>
            <p:ph idx="4294967295" type="body"/>
          </p:nvPr>
        </p:nvSpPr>
        <p:spPr>
          <a:xfrm>
            <a:off x="1965888" y="4114918"/>
            <a:ext cx="1045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25</a:t>
            </a:r>
            <a:endParaRPr sz="24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8" name="Google Shape;1898;p151"/>
          <p:cNvSpPr txBox="1"/>
          <p:nvPr>
            <p:ph idx="4294967295" type="body"/>
          </p:nvPr>
        </p:nvSpPr>
        <p:spPr>
          <a:xfrm>
            <a:off x="1961543" y="3371593"/>
            <a:ext cx="1601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37 − 12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9" name="Google Shape;1899;p151"/>
          <p:cNvSpPr txBox="1"/>
          <p:nvPr>
            <p:ph idx="1" type="body"/>
          </p:nvPr>
        </p:nvSpPr>
        <p:spPr>
          <a:xfrm>
            <a:off x="4065000" y="2142400"/>
            <a:ext cx="4755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Tibaaxaha (expressions) dhinac kasta waxay ahaanayaan kuwo siman sababtoo ah waxaan ku sameynay hawlgallo isku mid ah labada dhinac.</a:t>
            </a:r>
            <a:endParaRPr sz="2000"/>
          </a:p>
        </p:txBody>
      </p:sp>
      <p:sp>
        <p:nvSpPr>
          <p:cNvPr id="1900" name="Google Shape;1900;p151"/>
          <p:cNvSpPr txBox="1"/>
          <p:nvPr>
            <p:ph idx="1" type="body"/>
          </p:nvPr>
        </p:nvSpPr>
        <p:spPr>
          <a:xfrm>
            <a:off x="4065000" y="3361600"/>
            <a:ext cx="4755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x hadda waa mawduuca (subject) isle'egta (equation).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901" name="Google Shape;1901;p151"/>
          <p:cNvSpPr txBox="1"/>
          <p:nvPr>
            <p:ph idx="1" type="body"/>
          </p:nvPr>
        </p:nvSpPr>
        <p:spPr>
          <a:xfrm>
            <a:off x="4065000" y="4047400"/>
            <a:ext cx="3553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Laga soo bilaabo booskan waxaan haysannaa xalka (solution).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152"/>
          <p:cNvSpPr txBox="1"/>
          <p:nvPr>
            <p:ph idx="1" type="body"/>
          </p:nvPr>
        </p:nvSpPr>
        <p:spPr>
          <a:xfrm>
            <a:off x="324000" y="759300"/>
            <a:ext cx="7135200" cy="44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u habayn karnaa isle'egyada (equations) iyo qaaciddooyinka (formula) iyadoo la isticmaalayo hawlgallo rogan (inverse operations).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907" name="Google Shape;1907;p15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Beddelka mawduuca (subject) ee qaaciddada (formula) fudud</a:t>
            </a:r>
            <a:endParaRPr/>
          </a:p>
        </p:txBody>
      </p:sp>
      <p:sp>
        <p:nvSpPr>
          <p:cNvPr id="1908" name="Google Shape;1908;p152"/>
          <p:cNvSpPr txBox="1"/>
          <p:nvPr>
            <p:ph idx="4294967295" type="body"/>
          </p:nvPr>
        </p:nvSpPr>
        <p:spPr>
          <a:xfrm>
            <a:off x="1420983" y="1611825"/>
            <a:ext cx="2034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− 2.7 = 8.1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9" name="Google Shape;1909;p152"/>
          <p:cNvSpPr txBox="1"/>
          <p:nvPr>
            <p:ph idx="4294967295" type="body"/>
          </p:nvPr>
        </p:nvSpPr>
        <p:spPr>
          <a:xfrm>
            <a:off x="712175" y="2377400"/>
            <a:ext cx="3124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− 2.7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+ 2.7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8.1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+ 2.7</a:t>
            </a:r>
            <a:endParaRPr sz="24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0" name="Google Shape;1910;p152"/>
          <p:cNvSpPr txBox="1"/>
          <p:nvPr>
            <p:ph idx="1" type="body"/>
          </p:nvPr>
        </p:nvSpPr>
        <p:spPr>
          <a:xfrm>
            <a:off x="4316613" y="1643530"/>
            <a:ext cx="3430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maxay rogaal (inverse) ee −2.7?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911" name="Google Shape;1911;p152"/>
          <p:cNvSpPr txBox="1"/>
          <p:nvPr>
            <p:ph idx="4294967295" type="body"/>
          </p:nvPr>
        </p:nvSpPr>
        <p:spPr>
          <a:xfrm>
            <a:off x="2141302" y="4191118"/>
            <a:ext cx="1045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10.8</a:t>
            </a:r>
            <a:endParaRPr sz="24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2" name="Google Shape;1912;p152"/>
          <p:cNvSpPr txBox="1"/>
          <p:nvPr>
            <p:ph idx="4294967295" type="body"/>
          </p:nvPr>
        </p:nvSpPr>
        <p:spPr>
          <a:xfrm>
            <a:off x="2136956" y="3371593"/>
            <a:ext cx="1601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8.1 + 2.7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3" name="Google Shape;1913;p152"/>
          <p:cNvSpPr txBox="1"/>
          <p:nvPr>
            <p:ph idx="1" type="body"/>
          </p:nvPr>
        </p:nvSpPr>
        <p:spPr>
          <a:xfrm>
            <a:off x="4316613" y="2142400"/>
            <a:ext cx="4579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Tibaaxaha dhinac kasta waxay ahaanayaan siman (equal) sababtoo ah waxaan ku samaynay isla hawlgalka (operation) labada dhinac.</a:t>
            </a:r>
            <a:endParaRPr sz="2000"/>
          </a:p>
        </p:txBody>
      </p:sp>
      <p:sp>
        <p:nvSpPr>
          <p:cNvPr id="1914" name="Google Shape;1914;p152"/>
          <p:cNvSpPr txBox="1"/>
          <p:nvPr>
            <p:ph idx="1" type="body"/>
          </p:nvPr>
        </p:nvSpPr>
        <p:spPr>
          <a:xfrm>
            <a:off x="4316613" y="3361600"/>
            <a:ext cx="4755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x hadda waa mawduuca (subject) isla'egta (equation).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915" name="Google Shape;1915;p152"/>
          <p:cNvSpPr txBox="1"/>
          <p:nvPr>
            <p:ph idx="1" type="body"/>
          </p:nvPr>
        </p:nvSpPr>
        <p:spPr>
          <a:xfrm>
            <a:off x="4305107" y="4070413"/>
            <a:ext cx="3553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Laga bilaabo booskan waxaan haynaa milan (solution).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9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Google Shape;1920;p153"/>
          <p:cNvSpPr txBox="1"/>
          <p:nvPr>
            <p:ph idx="1" type="body"/>
          </p:nvPr>
        </p:nvSpPr>
        <p:spPr>
          <a:xfrm>
            <a:off x="324000" y="759300"/>
            <a:ext cx="8237700" cy="44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Mararka qaarkood waxaan u baahan doonnaa inaan isticmaalno hawlgallo (operations) badan.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921" name="Google Shape;1921;p15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Beddelka mawduuca (subject) qaacidada (formula) fudud</a:t>
            </a:r>
            <a:endParaRPr/>
          </a:p>
        </p:txBody>
      </p:sp>
      <p:sp>
        <p:nvSpPr>
          <p:cNvPr id="1922" name="Google Shape;1922;p153"/>
          <p:cNvSpPr txBox="1"/>
          <p:nvPr>
            <p:ph idx="4294967295" type="body"/>
          </p:nvPr>
        </p:nvSpPr>
        <p:spPr>
          <a:xfrm>
            <a:off x="2019076" y="1307025"/>
            <a:ext cx="2034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17 −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3" name="Google Shape;1923;p153"/>
          <p:cNvSpPr txBox="1"/>
          <p:nvPr>
            <p:ph idx="4294967295" type="body"/>
          </p:nvPr>
        </p:nvSpPr>
        <p:spPr>
          <a:xfrm>
            <a:off x="1577727" y="1905125"/>
            <a:ext cx="2398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17 −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24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4" name="Google Shape;1924;p153"/>
          <p:cNvSpPr txBox="1"/>
          <p:nvPr>
            <p:ph idx="4294967295" type="body"/>
          </p:nvPr>
        </p:nvSpPr>
        <p:spPr>
          <a:xfrm>
            <a:off x="2494943" y="2503215"/>
            <a:ext cx="1601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17 = 4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5" name="Google Shape;1925;p153"/>
          <p:cNvSpPr txBox="1"/>
          <p:nvPr>
            <p:ph idx="4294967295" type="body"/>
          </p:nvPr>
        </p:nvSpPr>
        <p:spPr>
          <a:xfrm>
            <a:off x="1642707" y="3101310"/>
            <a:ext cx="2993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17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(−4)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4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(−4)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6" name="Google Shape;1926;p153"/>
          <p:cNvSpPr txBox="1"/>
          <p:nvPr>
            <p:ph idx="4294967295" type="body"/>
          </p:nvPr>
        </p:nvSpPr>
        <p:spPr>
          <a:xfrm>
            <a:off x="2026236" y="3699405"/>
            <a:ext cx="1601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17 − 4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7" name="Google Shape;1927;p153"/>
          <p:cNvSpPr txBox="1"/>
          <p:nvPr>
            <p:ph idx="4294967295" type="body"/>
          </p:nvPr>
        </p:nvSpPr>
        <p:spPr>
          <a:xfrm>
            <a:off x="2494936" y="4297500"/>
            <a:ext cx="1060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13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8" name="Google Shape;1928;p153"/>
          <p:cNvSpPr txBox="1"/>
          <p:nvPr>
            <p:ph idx="1" type="body"/>
          </p:nvPr>
        </p:nvSpPr>
        <p:spPr>
          <a:xfrm>
            <a:off x="3935613" y="3742600"/>
            <a:ext cx="4755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y hadda waa mawduuca (subject) isla'egta (equation).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929" name="Google Shape;1929;p153"/>
          <p:cNvSpPr txBox="1"/>
          <p:nvPr>
            <p:ph idx="1" type="body"/>
          </p:nvPr>
        </p:nvSpPr>
        <p:spPr>
          <a:xfrm>
            <a:off x="3935613" y="4329187"/>
            <a:ext cx="4755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Milan (solution).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154"/>
          <p:cNvSpPr txBox="1"/>
          <p:nvPr>
            <p:ph idx="1" type="body"/>
          </p:nvPr>
        </p:nvSpPr>
        <p:spPr>
          <a:xfrm>
            <a:off x="324000" y="759300"/>
            <a:ext cx="7135200" cy="44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dib u habayn karnaa xiriirrada isku dhufashada (multiplicative) iyadoo la isticmaalayo mabaadi'da (principles) isku midka ah.</a:t>
            </a:r>
            <a:endParaRPr/>
          </a:p>
        </p:txBody>
      </p:sp>
      <p:sp>
        <p:nvSpPr>
          <p:cNvPr id="1935" name="Google Shape;1935;p15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Beddelka mawduuca (subject) qaacidada (formula) fudud</a:t>
            </a:r>
            <a:endParaRPr/>
          </a:p>
        </p:txBody>
      </p:sp>
      <p:sp>
        <p:nvSpPr>
          <p:cNvPr id="1936" name="Google Shape;1936;p154"/>
          <p:cNvSpPr txBox="1"/>
          <p:nvPr>
            <p:ph idx="4294967295" type="body"/>
          </p:nvPr>
        </p:nvSpPr>
        <p:spPr>
          <a:xfrm>
            <a:off x="1446803" y="1630482"/>
            <a:ext cx="1282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7" name="Google Shape;1937;p154"/>
          <p:cNvSpPr txBox="1"/>
          <p:nvPr>
            <p:ph idx="4294967295" type="body"/>
          </p:nvPr>
        </p:nvSpPr>
        <p:spPr>
          <a:xfrm>
            <a:off x="1047140" y="2339307"/>
            <a:ext cx="188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8" name="Google Shape;1938;p154"/>
          <p:cNvSpPr txBox="1"/>
          <p:nvPr>
            <p:ph idx="1" type="body"/>
          </p:nvPr>
        </p:nvSpPr>
        <p:spPr>
          <a:xfrm>
            <a:off x="4316624" y="3144507"/>
            <a:ext cx="450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s hadda waa mawduuca (subject) qaacidada (formula).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939" name="Google Shape;1939;p154"/>
          <p:cNvSpPr txBox="1"/>
          <p:nvPr>
            <p:ph idx="1" type="body"/>
          </p:nvPr>
        </p:nvSpPr>
        <p:spPr>
          <a:xfrm>
            <a:off x="4319434" y="1620512"/>
            <a:ext cx="2371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Rogaalka (inverse) ee × t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  <p:sp>
        <p:nvSpPr>
          <p:cNvPr id="1940" name="Google Shape;1940;p154"/>
          <p:cNvSpPr txBox="1"/>
          <p:nvPr>
            <p:ph idx="1" type="body"/>
          </p:nvPr>
        </p:nvSpPr>
        <p:spPr>
          <a:xfrm>
            <a:off x="4316618" y="2188427"/>
            <a:ext cx="426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Hawlgalka (operation) isku midka ah labada dhinac si loo ilaaliyo simaanta (equality).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frac{d}{t}=s&quot;&gt;&lt;mfrac&gt;&lt;mi&gt;d&lt;/mi&gt;&lt;mi&gt;t&lt;/mi&gt;&lt;/mfrac&gt;&lt;mo&gt;=&lt;/mo&gt;&lt;mi&gt;s&lt;/mi&gt;&lt;/math&gt;" id="1941" name="Google Shape;1941;p154" title="d over t equals 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573" y="3041007"/>
            <a:ext cx="789950" cy="673638"/>
          </a:xfrm>
          <a:prstGeom prst="rect">
            <a:avLst/>
          </a:prstGeom>
          <a:noFill/>
          <a:ln>
            <a:noFill/>
          </a:ln>
        </p:spPr>
      </p:pic>
      <p:sp>
        <p:nvSpPr>
          <p:cNvPr id="1942" name="Google Shape;1942;p154"/>
          <p:cNvSpPr txBox="1"/>
          <p:nvPr>
            <p:ph idx="1" type="body"/>
          </p:nvPr>
        </p:nvSpPr>
        <p:spPr>
          <a:xfrm>
            <a:off x="342175" y="3982700"/>
            <a:ext cx="7885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ku bilownay d oo lagu muujiyey s iyo t waxaanan ku dhamaynay aragti kala duwan; s oo lagu muujiyey d iyo t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6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p155"/>
          <p:cNvSpPr txBox="1"/>
          <p:nvPr>
            <p:ph idx="1" type="body"/>
          </p:nvPr>
        </p:nvSpPr>
        <p:spPr>
          <a:xfrm>
            <a:off x="324000" y="759300"/>
            <a:ext cx="7135200" cy="44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Amarka (command) aad badanaa ku arki doonto aljebrada (algebra) waa: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 dhig s mawduuca (subject) qaacidada (formula).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948" name="Google Shape;1948;p1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Beddelka mawduuca (subject) qaacidada (formula) fudud</a:t>
            </a:r>
            <a:endParaRPr/>
          </a:p>
        </p:txBody>
      </p:sp>
      <p:sp>
        <p:nvSpPr>
          <p:cNvPr id="1949" name="Google Shape;1949;p155"/>
          <p:cNvSpPr txBox="1"/>
          <p:nvPr>
            <p:ph idx="4294967295" type="body"/>
          </p:nvPr>
        </p:nvSpPr>
        <p:spPr>
          <a:xfrm>
            <a:off x="1446803" y="2011482"/>
            <a:ext cx="1282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0" name="Google Shape;1950;p155"/>
          <p:cNvSpPr txBox="1"/>
          <p:nvPr>
            <p:ph idx="4294967295" type="body"/>
          </p:nvPr>
        </p:nvSpPr>
        <p:spPr>
          <a:xfrm>
            <a:off x="1047140" y="2720307"/>
            <a:ext cx="1880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1" name="Google Shape;1951;p155"/>
          <p:cNvSpPr txBox="1"/>
          <p:nvPr>
            <p:ph idx="1" type="body"/>
          </p:nvPr>
        </p:nvSpPr>
        <p:spPr>
          <a:xfrm>
            <a:off x="4316625" y="3525500"/>
            <a:ext cx="3948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Adigoo dib u habaynaya waxaan ka dhignay s mawduuca (subject) qaacidada (formula).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952" name="Google Shape;1952;p155"/>
          <p:cNvSpPr txBox="1"/>
          <p:nvPr>
            <p:ph idx="1" type="body"/>
          </p:nvPr>
        </p:nvSpPr>
        <p:spPr>
          <a:xfrm>
            <a:off x="4316618" y="2721827"/>
            <a:ext cx="426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Hawlgalka (operation) rogaalka (inverse) si loo go'doomiyo s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d}{t}=s&quot;&gt;&lt;mfrac&gt;&lt;mi&gt;d&lt;/mi&gt;&lt;mi&gt;t&lt;/mi&gt;&lt;/mfrac&gt;&lt;mo&gt;=&lt;/mo&gt;&lt;mi&gt;s&lt;/mi&gt;&lt;/math&gt;" id="1953" name="Google Shape;1953;p155" title="d over t equals 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573" y="3422007"/>
            <a:ext cx="789950" cy="673638"/>
          </a:xfrm>
          <a:prstGeom prst="rect">
            <a:avLst/>
          </a:prstGeom>
          <a:noFill/>
          <a:ln>
            <a:noFill/>
          </a:ln>
        </p:spPr>
      </p:pic>
      <p:sp>
        <p:nvSpPr>
          <p:cNvPr id="1954" name="Google Shape;1954;p155"/>
          <p:cNvSpPr txBox="1"/>
          <p:nvPr>
            <p:ph idx="1" type="body"/>
          </p:nvPr>
        </p:nvSpPr>
        <p:spPr>
          <a:xfrm>
            <a:off x="4316624" y="2024520"/>
            <a:ext cx="450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d hadda waa mawduuca (subject).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p156"/>
          <p:cNvSpPr txBox="1"/>
          <p:nvPr>
            <p:ph idx="1" type="subTitle"/>
          </p:nvPr>
        </p:nvSpPr>
        <p:spPr>
          <a:xfrm>
            <a:off x="337825" y="810000"/>
            <a:ext cx="3982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Ka dhig x mawduuca (subject):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960" name="Google Shape;1960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Beddelka mawduuca (subject) qaacidada (formula) fudud</a:t>
            </a:r>
            <a:endParaRPr/>
          </a:p>
        </p:txBody>
      </p:sp>
      <p:sp>
        <p:nvSpPr>
          <p:cNvPr id="1961" name="Google Shape;1961;p156"/>
          <p:cNvSpPr txBox="1"/>
          <p:nvPr>
            <p:ph idx="1" type="subTitle"/>
          </p:nvPr>
        </p:nvSpPr>
        <p:spPr>
          <a:xfrm>
            <a:off x="337825" y="2627293"/>
            <a:ext cx="3982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Ka dhig m mawduuca (subject):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962" name="Google Shape;1962;p156"/>
          <p:cNvSpPr txBox="1"/>
          <p:nvPr>
            <p:ph idx="1" type="subTitle"/>
          </p:nvPr>
        </p:nvSpPr>
        <p:spPr>
          <a:xfrm>
            <a:off x="1469318" y="3160700"/>
            <a:ext cx="1347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m × a</a:t>
            </a:r>
            <a:endParaRPr/>
          </a:p>
        </p:txBody>
      </p:sp>
      <p:sp>
        <p:nvSpPr>
          <p:cNvPr id="1963" name="Google Shape;1963;p156"/>
          <p:cNvSpPr txBox="1"/>
          <p:nvPr>
            <p:ph idx="1" type="subTitle"/>
          </p:nvPr>
        </p:nvSpPr>
        <p:spPr>
          <a:xfrm>
            <a:off x="1122838" y="1255700"/>
            <a:ext cx="1347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</a:t>
            </a:r>
            <a:endParaRPr/>
          </a:p>
        </p:txBody>
      </p:sp>
      <p:sp>
        <p:nvSpPr>
          <p:cNvPr id="1964" name="Google Shape;1964;p156"/>
          <p:cNvSpPr txBox="1"/>
          <p:nvPr>
            <p:ph idx="1" type="subTitle"/>
          </p:nvPr>
        </p:nvSpPr>
        <p:spPr>
          <a:xfrm>
            <a:off x="437050" y="1659713"/>
            <a:ext cx="2574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y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(−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(−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sp>
        <p:nvSpPr>
          <p:cNvPr id="1965" name="Google Shape;1965;p156"/>
          <p:cNvSpPr txBox="1"/>
          <p:nvPr>
            <p:ph idx="1" type="subTitle"/>
          </p:nvPr>
        </p:nvSpPr>
        <p:spPr>
          <a:xfrm>
            <a:off x="1503850" y="2116925"/>
            <a:ext cx="1347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10 −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/>
          </a:p>
        </p:txBody>
      </p:sp>
      <p:sp>
        <p:nvSpPr>
          <p:cNvPr id="1966" name="Google Shape;1966;p156"/>
          <p:cNvSpPr txBox="1"/>
          <p:nvPr>
            <p:ph idx="1" type="subTitle"/>
          </p:nvPr>
        </p:nvSpPr>
        <p:spPr>
          <a:xfrm>
            <a:off x="1076821" y="3617900"/>
            <a:ext cx="1900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m × a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frac{F}{a}=m&quot;&gt;&lt;mfrac&gt;&lt;mi&gt;F&lt;/mi&gt;&lt;mi&gt;a&lt;/mi&gt;&lt;/mfrac&gt;&lt;mo&gt;=&lt;/mo&gt;&lt;mi&gt;m&lt;/mi&gt;&lt;/math&gt;" id="1967" name="Google Shape;1967;p156" title="F over a equals 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813" y="4075099"/>
            <a:ext cx="722475" cy="50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A}{w}=l&quot;&gt;&lt;mfrac&gt;&lt;mi&gt;A&lt;/mi&gt;&lt;mi&gt;w&lt;/mi&gt;&lt;/mfrac&gt;&lt;mo&gt;=&lt;/mo&gt;&lt;mi&gt;l&lt;/mi&gt;&lt;/math&gt;" id="1972" name="Google Shape;1972;p157" title="A over w equals 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8744" y="4109000"/>
            <a:ext cx="762519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3" name="Google Shape;1973;p157"/>
          <p:cNvSpPr txBox="1"/>
          <p:nvPr>
            <p:ph idx="1" type="subTitle"/>
          </p:nvPr>
        </p:nvSpPr>
        <p:spPr>
          <a:xfrm>
            <a:off x="337825" y="810000"/>
            <a:ext cx="3982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Ka dhig x mawduuca (subject):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974" name="Google Shape;1974;p1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Beddelidda mawduuca (subject) ee qaaciddada (formula) fudud</a:t>
            </a:r>
            <a:endParaRPr/>
          </a:p>
        </p:txBody>
      </p:sp>
      <p:sp>
        <p:nvSpPr>
          <p:cNvPr id="1975" name="Google Shape;1975;p157"/>
          <p:cNvSpPr txBox="1"/>
          <p:nvPr>
            <p:ph idx="1" type="subTitle"/>
          </p:nvPr>
        </p:nvSpPr>
        <p:spPr>
          <a:xfrm>
            <a:off x="337825" y="2627293"/>
            <a:ext cx="3982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Ka dhig m mawduuca (subject):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976" name="Google Shape;1976;p157"/>
          <p:cNvSpPr txBox="1"/>
          <p:nvPr>
            <p:ph idx="1" type="subTitle"/>
          </p:nvPr>
        </p:nvSpPr>
        <p:spPr>
          <a:xfrm>
            <a:off x="1469318" y="3160700"/>
            <a:ext cx="1347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m × a</a:t>
            </a:r>
            <a:endParaRPr/>
          </a:p>
        </p:txBody>
      </p:sp>
      <p:sp>
        <p:nvSpPr>
          <p:cNvPr id="1977" name="Google Shape;1977;p157"/>
          <p:cNvSpPr txBox="1"/>
          <p:nvPr>
            <p:ph idx="1" type="subTitle"/>
          </p:nvPr>
        </p:nvSpPr>
        <p:spPr>
          <a:xfrm>
            <a:off x="1122838" y="1255700"/>
            <a:ext cx="1347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</a:t>
            </a:r>
            <a:endParaRPr/>
          </a:p>
        </p:txBody>
      </p:sp>
      <p:sp>
        <p:nvSpPr>
          <p:cNvPr id="1978" name="Google Shape;1978;p157"/>
          <p:cNvSpPr txBox="1"/>
          <p:nvPr>
            <p:ph idx="1" type="subTitle"/>
          </p:nvPr>
        </p:nvSpPr>
        <p:spPr>
          <a:xfrm>
            <a:off x="437050" y="1659713"/>
            <a:ext cx="2574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y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(−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(−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sp>
        <p:nvSpPr>
          <p:cNvPr id="1979" name="Google Shape;1979;p157"/>
          <p:cNvSpPr txBox="1"/>
          <p:nvPr>
            <p:ph idx="1" type="subTitle"/>
          </p:nvPr>
        </p:nvSpPr>
        <p:spPr>
          <a:xfrm>
            <a:off x="1503850" y="2116925"/>
            <a:ext cx="1347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10 −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/>
          </a:p>
        </p:txBody>
      </p:sp>
      <p:sp>
        <p:nvSpPr>
          <p:cNvPr id="1980" name="Google Shape;1980;p157"/>
          <p:cNvSpPr txBox="1"/>
          <p:nvPr>
            <p:ph idx="1" type="subTitle"/>
          </p:nvPr>
        </p:nvSpPr>
        <p:spPr>
          <a:xfrm>
            <a:off x="1076821" y="3617900"/>
            <a:ext cx="1900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m × a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/>
          </a:p>
        </p:txBody>
      </p:sp>
      <p:sp>
        <p:nvSpPr>
          <p:cNvPr id="1981" name="Google Shape;1981;p157"/>
          <p:cNvSpPr txBox="1"/>
          <p:nvPr>
            <p:ph idx="1" type="subTitle"/>
          </p:nvPr>
        </p:nvSpPr>
        <p:spPr>
          <a:xfrm>
            <a:off x="4826465" y="810000"/>
            <a:ext cx="3982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Ka dhig y mawduuca (subject):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982" name="Google Shape;1982;p157"/>
          <p:cNvSpPr txBox="1"/>
          <p:nvPr>
            <p:ph idx="1" type="subTitle"/>
          </p:nvPr>
        </p:nvSpPr>
        <p:spPr>
          <a:xfrm>
            <a:off x="4826465" y="2627293"/>
            <a:ext cx="3982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Ka dhig l mawduuca (subject):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983" name="Google Shape;1983;p157"/>
          <p:cNvSpPr txBox="1"/>
          <p:nvPr>
            <p:ph idx="1" type="subTitle"/>
          </p:nvPr>
        </p:nvSpPr>
        <p:spPr>
          <a:xfrm>
            <a:off x="5957959" y="3160700"/>
            <a:ext cx="1347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l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× w</a:t>
            </a:r>
            <a:endParaRPr/>
          </a:p>
        </p:txBody>
      </p:sp>
      <p:sp>
        <p:nvSpPr>
          <p:cNvPr id="1984" name="Google Shape;1984;p157"/>
          <p:cNvSpPr txBox="1"/>
          <p:nvPr>
            <p:ph idx="1" type="subTitle"/>
          </p:nvPr>
        </p:nvSpPr>
        <p:spPr>
          <a:xfrm>
            <a:off x="5611479" y="1255700"/>
            <a:ext cx="1347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8</a:t>
            </a:r>
            <a:endParaRPr/>
          </a:p>
        </p:txBody>
      </p:sp>
      <p:sp>
        <p:nvSpPr>
          <p:cNvPr id="1985" name="Google Shape;1985;p157"/>
          <p:cNvSpPr txBox="1"/>
          <p:nvPr>
            <p:ph idx="1" type="subTitle"/>
          </p:nvPr>
        </p:nvSpPr>
        <p:spPr>
          <a:xfrm>
            <a:off x="4925690" y="1659713"/>
            <a:ext cx="2574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y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(−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8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(−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sp>
        <p:nvSpPr>
          <p:cNvPr id="1986" name="Google Shape;1986;p157"/>
          <p:cNvSpPr txBox="1"/>
          <p:nvPr>
            <p:ph idx="1" type="subTitle"/>
          </p:nvPr>
        </p:nvSpPr>
        <p:spPr>
          <a:xfrm>
            <a:off x="5992490" y="2116925"/>
            <a:ext cx="1347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8 −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/>
          </a:p>
        </p:txBody>
      </p:sp>
      <p:sp>
        <p:nvSpPr>
          <p:cNvPr id="1987" name="Google Shape;1987;p157"/>
          <p:cNvSpPr txBox="1"/>
          <p:nvPr>
            <p:ph idx="1" type="subTitle"/>
          </p:nvPr>
        </p:nvSpPr>
        <p:spPr>
          <a:xfrm>
            <a:off x="5565461" y="3617900"/>
            <a:ext cx="1900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l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× w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frac{F}{a}=m&quot;&gt;&lt;mfrac&gt;&lt;mi&gt;F&lt;/mi&gt;&lt;mi&gt;a&lt;/mi&gt;&lt;/mfrac&gt;&lt;mo&gt;=&lt;/mo&gt;&lt;mi&gt;m&lt;/mi&gt;&lt;/math&gt;" id="1988" name="Google Shape;1988;p157" title="F over a equals m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2813" y="4075099"/>
            <a:ext cx="722475" cy="50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p158"/>
          <p:cNvSpPr txBox="1"/>
          <p:nvPr>
            <p:ph idx="1" type="body"/>
          </p:nvPr>
        </p:nvSpPr>
        <p:spPr>
          <a:xfrm>
            <a:off x="324000" y="759300"/>
            <a:ext cx="7860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Isla'eg/isla'egta (equation/formula) kasta, beddel mawduuca (subject) sida lagu amray.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994" name="Google Shape;1994;p15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Beddelidda mawduuca (subject) ee qaaciddada (formula) fudud</a:t>
            </a:r>
            <a:endParaRPr/>
          </a:p>
        </p:txBody>
      </p:sp>
      <p:sp>
        <p:nvSpPr>
          <p:cNvPr id="1995" name="Google Shape;1995;p158"/>
          <p:cNvSpPr txBox="1"/>
          <p:nvPr>
            <p:ph idx="4294967295" type="subTitle"/>
          </p:nvPr>
        </p:nvSpPr>
        <p:spPr>
          <a:xfrm>
            <a:off x="5805555" y="4021913"/>
            <a:ext cx="1085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2π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 sz="2400"/>
          </a:p>
        </p:txBody>
      </p:sp>
      <p:sp>
        <p:nvSpPr>
          <p:cNvPr id="1996" name="Google Shape;1996;p158"/>
          <p:cNvSpPr txBox="1"/>
          <p:nvPr>
            <p:ph idx="4294967295" type="subTitle"/>
          </p:nvPr>
        </p:nvSpPr>
        <p:spPr>
          <a:xfrm>
            <a:off x="5812728" y="2861348"/>
            <a:ext cx="11706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l × w</a:t>
            </a:r>
            <a:endParaRPr sz="2400"/>
          </a:p>
        </p:txBody>
      </p:sp>
      <p:sp>
        <p:nvSpPr>
          <p:cNvPr id="1997" name="Google Shape;1997;p158"/>
          <p:cNvSpPr txBox="1"/>
          <p:nvPr>
            <p:ph idx="4294967295" type="subTitle"/>
          </p:nvPr>
        </p:nvSpPr>
        <p:spPr>
          <a:xfrm>
            <a:off x="5824235" y="1700783"/>
            <a:ext cx="11706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l</a:t>
            </a:r>
            <a:endParaRPr sz="2400"/>
          </a:p>
        </p:txBody>
      </p:sp>
      <p:sp>
        <p:nvSpPr>
          <p:cNvPr id="1998" name="Google Shape;1998;p158"/>
          <p:cNvSpPr txBox="1"/>
          <p:nvPr>
            <p:ph idx="4294967295" type="subTitle"/>
          </p:nvPr>
        </p:nvSpPr>
        <p:spPr>
          <a:xfrm>
            <a:off x="1462155" y="4033420"/>
            <a:ext cx="12699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 = u + at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/>
          </a:p>
        </p:txBody>
      </p:sp>
      <p:sp>
        <p:nvSpPr>
          <p:cNvPr id="1999" name="Google Shape;1999;p158"/>
          <p:cNvSpPr txBox="1"/>
          <p:nvPr>
            <p:ph idx="1" type="body"/>
          </p:nvPr>
        </p:nvSpPr>
        <p:spPr>
          <a:xfrm>
            <a:off x="758200" y="1682804"/>
            <a:ext cx="1900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− 2.7 = 8.1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0" name="Google Shape;2000;p158"/>
          <p:cNvSpPr txBox="1"/>
          <p:nvPr>
            <p:ph idx="1" type="body"/>
          </p:nvPr>
        </p:nvSpPr>
        <p:spPr>
          <a:xfrm>
            <a:off x="834396" y="2858112"/>
            <a:ext cx="2034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17 −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1" name="Google Shape;2001;p158"/>
          <p:cNvSpPr txBox="1"/>
          <p:nvPr>
            <p:ph idx="1" type="body"/>
          </p:nvPr>
        </p:nvSpPr>
        <p:spPr>
          <a:xfrm>
            <a:off x="324000" y="1064100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Ka dhig x mawduuca (subject).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02" name="Google Shape;2002;p158"/>
          <p:cNvSpPr txBox="1"/>
          <p:nvPr>
            <p:ph idx="1" type="body"/>
          </p:nvPr>
        </p:nvSpPr>
        <p:spPr>
          <a:xfrm>
            <a:off x="4579748" y="1064100"/>
            <a:ext cx="3087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b) Ka dhig l mawduuca (subject).</a:t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03" name="Google Shape;2003;p158"/>
          <p:cNvSpPr txBox="1"/>
          <p:nvPr>
            <p:ph idx="1" type="body"/>
          </p:nvPr>
        </p:nvSpPr>
        <p:spPr>
          <a:xfrm>
            <a:off x="324000" y="2239408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Ka dhig y mawduuca (subject).</a:t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04" name="Google Shape;2004;p158"/>
          <p:cNvSpPr txBox="1"/>
          <p:nvPr>
            <p:ph idx="1" type="body"/>
          </p:nvPr>
        </p:nvSpPr>
        <p:spPr>
          <a:xfrm>
            <a:off x="4579748" y="2224665"/>
            <a:ext cx="3087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Ka dhig w mawduuca (subject).</a:t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05" name="Google Shape;2005;p158"/>
          <p:cNvSpPr txBox="1"/>
          <p:nvPr>
            <p:ph idx="1" type="body"/>
          </p:nvPr>
        </p:nvSpPr>
        <p:spPr>
          <a:xfrm>
            <a:off x="324000" y="3414716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e) Ka dhig u mawduuca (subject).</a:t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06" name="Google Shape;2006;p158"/>
          <p:cNvSpPr txBox="1"/>
          <p:nvPr>
            <p:ph idx="1" type="body"/>
          </p:nvPr>
        </p:nvSpPr>
        <p:spPr>
          <a:xfrm>
            <a:off x="4579693" y="3385231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f) Ka dhig r mawduuca (subject).</a:t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0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p159"/>
          <p:cNvSpPr txBox="1"/>
          <p:nvPr>
            <p:ph idx="1" type="body"/>
          </p:nvPr>
        </p:nvSpPr>
        <p:spPr>
          <a:xfrm>
            <a:off x="324000" y="759300"/>
            <a:ext cx="7860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Dib u habeey (Rearrange) qaaciddadan (formula) sida lagu amray.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12" name="Google Shape;2012;p1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Beddelidda mawduuca (subject) ee qaaciddada (formula) fudud</a:t>
            </a:r>
            <a:endParaRPr/>
          </a:p>
        </p:txBody>
      </p:sp>
      <p:sp>
        <p:nvSpPr>
          <p:cNvPr id="2013" name="Google Shape;2013;p159"/>
          <p:cNvSpPr txBox="1"/>
          <p:nvPr>
            <p:ph idx="1" type="body"/>
          </p:nvPr>
        </p:nvSpPr>
        <p:spPr>
          <a:xfrm>
            <a:off x="3044200" y="1105500"/>
            <a:ext cx="1849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4" name="Google Shape;2014;p159"/>
          <p:cNvSpPr txBox="1"/>
          <p:nvPr>
            <p:ph idx="1" type="body"/>
          </p:nvPr>
        </p:nvSpPr>
        <p:spPr>
          <a:xfrm>
            <a:off x="324000" y="1627673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Ka dhig F mawduuca (subject).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15" name="Google Shape;2015;p159"/>
          <p:cNvSpPr txBox="1"/>
          <p:nvPr>
            <p:ph idx="1" type="body"/>
          </p:nvPr>
        </p:nvSpPr>
        <p:spPr>
          <a:xfrm>
            <a:off x="324000" y="2590574"/>
            <a:ext cx="3087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Ka dhig V mawduuca (subject).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16" name="Google Shape;2016;p159"/>
          <p:cNvSpPr txBox="1"/>
          <p:nvPr>
            <p:ph idx="1" type="body"/>
          </p:nvPr>
        </p:nvSpPr>
        <p:spPr>
          <a:xfrm>
            <a:off x="324000" y="3553474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Ka dhig E mawduuca (subject).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0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1" name="Google Shape;2021;p160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Isla'eg/isla'egta (equation/formula) kasta, beddel mawduuca (subject) sida lagu amray.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22" name="Google Shape;2022;p1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Beddelidda mawduuca (subject) ee qaaciddada (formula) fudud</a:t>
            </a:r>
            <a:endParaRPr/>
          </a:p>
        </p:txBody>
      </p:sp>
      <p:sp>
        <p:nvSpPr>
          <p:cNvPr id="2023" name="Google Shape;2023;p160"/>
          <p:cNvSpPr txBox="1"/>
          <p:nvPr>
            <p:ph idx="4294967295" type="subTitle"/>
          </p:nvPr>
        </p:nvSpPr>
        <p:spPr>
          <a:xfrm>
            <a:off x="5584119" y="1994068"/>
            <a:ext cx="21300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P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3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× l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3</a:t>
            </a:r>
            <a:endParaRPr/>
          </a:p>
        </p:txBody>
      </p:sp>
      <p:sp>
        <p:nvSpPr>
          <p:cNvPr id="2024" name="Google Shape;2024;p160"/>
          <p:cNvSpPr txBox="1"/>
          <p:nvPr>
            <p:ph idx="1" type="body"/>
          </p:nvPr>
        </p:nvSpPr>
        <p:spPr>
          <a:xfrm>
            <a:off x="1238413" y="1987600"/>
            <a:ext cx="3295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− 2.7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+ 2.7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8.1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+ 2.7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5" name="Google Shape;2025;p160"/>
          <p:cNvSpPr txBox="1"/>
          <p:nvPr>
            <p:ph idx="1" type="body"/>
          </p:nvPr>
        </p:nvSpPr>
        <p:spPr>
          <a:xfrm>
            <a:off x="324000" y="1064100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Ka dhig x mawduuca.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26" name="Google Shape;2026;p160"/>
          <p:cNvSpPr txBox="1"/>
          <p:nvPr>
            <p:ph idx="1" type="body"/>
          </p:nvPr>
        </p:nvSpPr>
        <p:spPr>
          <a:xfrm>
            <a:off x="4579748" y="1064100"/>
            <a:ext cx="3087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Ka dhig l mawduuca.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27" name="Google Shape;2027;p160"/>
          <p:cNvSpPr txBox="1"/>
          <p:nvPr>
            <p:ph idx="1" type="body"/>
          </p:nvPr>
        </p:nvSpPr>
        <p:spPr>
          <a:xfrm>
            <a:off x="2533819" y="2433293"/>
            <a:ext cx="1503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8.1 + 2.7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8" name="Google Shape;2028;p160"/>
          <p:cNvSpPr txBox="1"/>
          <p:nvPr>
            <p:ph idx="1" type="body"/>
          </p:nvPr>
        </p:nvSpPr>
        <p:spPr>
          <a:xfrm>
            <a:off x="2533824" y="2878975"/>
            <a:ext cx="1170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10.8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P}{3}=l&quot;&gt;&lt;mfrac&gt;&lt;mi&gt;P&lt;/mi&gt;&lt;mn&gt;3&lt;/mn&gt;&lt;/mfrac&gt;&lt;mo&gt;=&lt;/mo&gt;&lt;mi&gt;l&lt;/mi&gt;&lt;/math&gt;" id="2029" name="Google Shape;2029;p160" title="P over 3 equals 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1199" y="2472200"/>
            <a:ext cx="741679" cy="617313"/>
          </a:xfrm>
          <a:prstGeom prst="rect">
            <a:avLst/>
          </a:prstGeom>
          <a:noFill/>
          <a:ln>
            <a:noFill/>
          </a:ln>
        </p:spPr>
      </p:pic>
      <p:sp>
        <p:nvSpPr>
          <p:cNvPr id="2030" name="Google Shape;2030;p160"/>
          <p:cNvSpPr txBox="1"/>
          <p:nvPr>
            <p:ph idx="4294967295" type="subTitle"/>
          </p:nvPr>
        </p:nvSpPr>
        <p:spPr>
          <a:xfrm>
            <a:off x="6006803" y="1548375"/>
            <a:ext cx="12309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P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=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l</a:t>
            </a:r>
            <a:endParaRPr/>
          </a:p>
        </p:txBody>
      </p:sp>
      <p:sp>
        <p:nvSpPr>
          <p:cNvPr id="2031" name="Google Shape;2031;p160"/>
          <p:cNvSpPr txBox="1"/>
          <p:nvPr>
            <p:ph idx="1" type="body"/>
          </p:nvPr>
        </p:nvSpPr>
        <p:spPr>
          <a:xfrm>
            <a:off x="1882539" y="1541907"/>
            <a:ext cx="1648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− 2.7 = 8.1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5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161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Isla'eg/kacsi kasta beddel mawduuca sida lagu amray.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037" name="Google Shape;2037;p1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Beddelka mawduuca qaacidada fudud</a:t>
            </a:r>
            <a:endParaRPr/>
          </a:p>
        </p:txBody>
      </p:sp>
      <p:sp>
        <p:nvSpPr>
          <p:cNvPr id="2038" name="Google Shape;2038;p161"/>
          <p:cNvSpPr txBox="1"/>
          <p:nvPr>
            <p:ph idx="4294967295" type="subTitle"/>
          </p:nvPr>
        </p:nvSpPr>
        <p:spPr>
          <a:xfrm>
            <a:off x="6011155" y="2041814"/>
            <a:ext cx="11706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l × w</a:t>
            </a:r>
            <a:endParaRPr/>
          </a:p>
        </p:txBody>
      </p:sp>
      <p:sp>
        <p:nvSpPr>
          <p:cNvPr id="2039" name="Google Shape;2039;p161"/>
          <p:cNvSpPr txBox="1"/>
          <p:nvPr>
            <p:ph idx="1" type="body"/>
          </p:nvPr>
        </p:nvSpPr>
        <p:spPr>
          <a:xfrm>
            <a:off x="1947223" y="2038579"/>
            <a:ext cx="2034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0" name="Google Shape;2040;p161"/>
          <p:cNvSpPr txBox="1"/>
          <p:nvPr>
            <p:ph idx="1" type="body"/>
          </p:nvPr>
        </p:nvSpPr>
        <p:spPr>
          <a:xfrm>
            <a:off x="324000" y="1634155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c) Ka dhig y mawduuca.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041" name="Google Shape;2041;p161"/>
          <p:cNvSpPr txBox="1"/>
          <p:nvPr>
            <p:ph idx="1" type="body"/>
          </p:nvPr>
        </p:nvSpPr>
        <p:spPr>
          <a:xfrm>
            <a:off x="4579748" y="1619412"/>
            <a:ext cx="3087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d) Ka dhig w mawduuca.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042" name="Google Shape;2042;p161"/>
          <p:cNvSpPr txBox="1"/>
          <p:nvPr>
            <p:ph idx="1" type="body"/>
          </p:nvPr>
        </p:nvSpPr>
        <p:spPr>
          <a:xfrm>
            <a:off x="1543210" y="2511018"/>
            <a:ext cx="2034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= 4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3" name="Google Shape;2043;p161"/>
          <p:cNvSpPr txBox="1"/>
          <p:nvPr>
            <p:ph idx="4294967295" type="subTitle"/>
          </p:nvPr>
        </p:nvSpPr>
        <p:spPr>
          <a:xfrm>
            <a:off x="5641653" y="2575220"/>
            <a:ext cx="20343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</a:t>
            </a:r>
            <a:r>
              <a:rPr i="1"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l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l × w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</a:t>
            </a:r>
            <a:r>
              <a:rPr i="1"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l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A}{l}=w&quot;&gt;&lt;mfrac&gt;&lt;mi&gt;A&lt;/mi&gt;&lt;mi&gt;l&lt;/mi&gt;&lt;/mfrac&gt;&lt;mo&gt;=&lt;/mo&gt;&lt;mi&gt;w&lt;/mi&gt;&lt;/math&gt;" id="2044" name="Google Shape;2044;p161" title="A over l equals w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8870" y="3091618"/>
            <a:ext cx="764100" cy="52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5" name="Google Shape;2045;p161"/>
          <p:cNvSpPr txBox="1"/>
          <p:nvPr>
            <p:ph idx="1" type="body"/>
          </p:nvPr>
        </p:nvSpPr>
        <p:spPr>
          <a:xfrm>
            <a:off x="2381403" y="2983457"/>
            <a:ext cx="1344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= 4 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6" name="Google Shape;2046;p161"/>
          <p:cNvSpPr txBox="1"/>
          <p:nvPr>
            <p:ph idx="1" type="body"/>
          </p:nvPr>
        </p:nvSpPr>
        <p:spPr>
          <a:xfrm>
            <a:off x="1947214" y="3455896"/>
            <a:ext cx="2198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− 4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4 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7" name="Google Shape;2047;p161"/>
          <p:cNvSpPr txBox="1"/>
          <p:nvPr>
            <p:ph idx="1" type="body"/>
          </p:nvPr>
        </p:nvSpPr>
        <p:spPr>
          <a:xfrm>
            <a:off x="1947221" y="3928336"/>
            <a:ext cx="1422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17 − 4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8" name="Google Shape;2048;p161"/>
          <p:cNvSpPr txBox="1"/>
          <p:nvPr>
            <p:ph idx="1" type="body"/>
          </p:nvPr>
        </p:nvSpPr>
        <p:spPr>
          <a:xfrm>
            <a:off x="2381410" y="4400775"/>
            <a:ext cx="764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13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2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162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Isla'eg/kacsi kasta beddel mawduuca sida lagu amray.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54" name="Google Shape;2054;p1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Beddelka mawduuca qaacidada fudud</a:t>
            </a:r>
            <a:endParaRPr/>
          </a:p>
        </p:txBody>
      </p:sp>
      <p:sp>
        <p:nvSpPr>
          <p:cNvPr id="2055" name="Google Shape;2055;p162"/>
          <p:cNvSpPr txBox="1"/>
          <p:nvPr>
            <p:ph idx="1" type="body"/>
          </p:nvPr>
        </p:nvSpPr>
        <p:spPr>
          <a:xfrm>
            <a:off x="1947223" y="2038579"/>
            <a:ext cx="2034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6" name="Google Shape;2056;p162"/>
          <p:cNvSpPr txBox="1"/>
          <p:nvPr>
            <p:ph idx="1" type="body"/>
          </p:nvPr>
        </p:nvSpPr>
        <p:spPr>
          <a:xfrm>
            <a:off x="324000" y="1634155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Ka dhig y mawduuca.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57" name="Google Shape;2057;p162"/>
          <p:cNvSpPr txBox="1"/>
          <p:nvPr>
            <p:ph idx="1" type="body"/>
          </p:nvPr>
        </p:nvSpPr>
        <p:spPr>
          <a:xfrm>
            <a:off x="4579751" y="1619400"/>
            <a:ext cx="39819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Markaad si badan ku tababarto waxaad awoodi doontaa inaad si degdeg ah u aragto qoyska dib-u-habaynta markaad aragto isla'eg qaabkan.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58" name="Google Shape;2058;p162"/>
          <p:cNvSpPr txBox="1"/>
          <p:nvPr>
            <p:ph idx="1" type="body"/>
          </p:nvPr>
        </p:nvSpPr>
        <p:spPr>
          <a:xfrm>
            <a:off x="1543210" y="2511018"/>
            <a:ext cx="2034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= 4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9" name="Google Shape;2059;p162"/>
          <p:cNvSpPr txBox="1"/>
          <p:nvPr>
            <p:ph idx="1" type="body"/>
          </p:nvPr>
        </p:nvSpPr>
        <p:spPr>
          <a:xfrm>
            <a:off x="2381403" y="2983457"/>
            <a:ext cx="1344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= 4 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0" name="Google Shape;2060;p162"/>
          <p:cNvSpPr txBox="1"/>
          <p:nvPr>
            <p:ph idx="1" type="body"/>
          </p:nvPr>
        </p:nvSpPr>
        <p:spPr>
          <a:xfrm>
            <a:off x="1947214" y="3455896"/>
            <a:ext cx="2198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− 4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4 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1" name="Google Shape;2061;p162"/>
          <p:cNvSpPr txBox="1"/>
          <p:nvPr>
            <p:ph idx="1" type="body"/>
          </p:nvPr>
        </p:nvSpPr>
        <p:spPr>
          <a:xfrm>
            <a:off x="1947221" y="3928336"/>
            <a:ext cx="1422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17 − 4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2" name="Google Shape;2062;p162"/>
          <p:cNvSpPr txBox="1"/>
          <p:nvPr>
            <p:ph idx="1" type="body"/>
          </p:nvPr>
        </p:nvSpPr>
        <p:spPr>
          <a:xfrm>
            <a:off x="2381410" y="4400775"/>
            <a:ext cx="764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13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3" name="Google Shape;2063;p162"/>
          <p:cNvSpPr txBox="1"/>
          <p:nvPr>
            <p:ph idx="1" type="body"/>
          </p:nvPr>
        </p:nvSpPr>
        <p:spPr>
          <a:xfrm>
            <a:off x="5071424" y="3105375"/>
            <a:ext cx="1237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4" name="Google Shape;2064;p162"/>
          <p:cNvSpPr txBox="1"/>
          <p:nvPr>
            <p:ph idx="1" type="body"/>
          </p:nvPr>
        </p:nvSpPr>
        <p:spPr>
          <a:xfrm>
            <a:off x="6747824" y="3105375"/>
            <a:ext cx="1237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17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5" name="Google Shape;2065;p162"/>
          <p:cNvSpPr txBox="1"/>
          <p:nvPr>
            <p:ph idx="1" type="body"/>
          </p:nvPr>
        </p:nvSpPr>
        <p:spPr>
          <a:xfrm>
            <a:off x="6747824" y="3562575"/>
            <a:ext cx="1237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+ 4 = 17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6" name="Google Shape;2066;p162"/>
          <p:cNvSpPr txBox="1"/>
          <p:nvPr>
            <p:ph idx="1" type="body"/>
          </p:nvPr>
        </p:nvSpPr>
        <p:spPr>
          <a:xfrm>
            <a:off x="5071424" y="3585588"/>
            <a:ext cx="1237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17 − 4 =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7" name="Google Shape;2067;p162"/>
          <p:cNvSpPr txBox="1"/>
          <p:nvPr>
            <p:ph idx="1" type="body"/>
          </p:nvPr>
        </p:nvSpPr>
        <p:spPr>
          <a:xfrm>
            <a:off x="4579751" y="4134000"/>
            <a:ext cx="39819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Ogsoonow 4 iyo y ayaa isweydaarsaday meelaha.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68" name="Google Shape;2068;p162"/>
          <p:cNvSpPr/>
          <p:nvPr/>
        </p:nvSpPr>
        <p:spPr>
          <a:xfrm>
            <a:off x="5269605" y="3033100"/>
            <a:ext cx="1237500" cy="9774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2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p163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Isla'eg/kacsi kasta beddel mawduuca sida lagu amray.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074" name="Google Shape;2074;p1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Beddelka mawduuca qaacidada fudud</a:t>
            </a:r>
            <a:endParaRPr/>
          </a:p>
        </p:txBody>
      </p:sp>
      <p:sp>
        <p:nvSpPr>
          <p:cNvPr id="2075" name="Google Shape;2075;p163"/>
          <p:cNvSpPr txBox="1"/>
          <p:nvPr>
            <p:ph idx="4294967295" type="subTitle"/>
          </p:nvPr>
        </p:nvSpPr>
        <p:spPr>
          <a:xfrm>
            <a:off x="5840075" y="2421713"/>
            <a:ext cx="1085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= 2π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/>
          </a:p>
        </p:txBody>
      </p:sp>
      <p:sp>
        <p:nvSpPr>
          <p:cNvPr id="2076" name="Google Shape;2076;p163"/>
          <p:cNvSpPr txBox="1"/>
          <p:nvPr>
            <p:ph idx="4294967295" type="subTitle"/>
          </p:nvPr>
        </p:nvSpPr>
        <p:spPr>
          <a:xfrm>
            <a:off x="1462155" y="2433220"/>
            <a:ext cx="12699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v = u + at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2077" name="Google Shape;2077;p163"/>
          <p:cNvSpPr txBox="1"/>
          <p:nvPr>
            <p:ph idx="1" type="body"/>
          </p:nvPr>
        </p:nvSpPr>
        <p:spPr>
          <a:xfrm>
            <a:off x="324000" y="1890716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e) Ka dhig u mawduuca.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078" name="Google Shape;2078;p163"/>
          <p:cNvSpPr txBox="1"/>
          <p:nvPr>
            <p:ph idx="1" type="body"/>
          </p:nvPr>
        </p:nvSpPr>
        <p:spPr>
          <a:xfrm>
            <a:off x="4579693" y="1861231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f) Ka dhig r mawduuca.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079" name="Google Shape;2079;p163"/>
          <p:cNvSpPr txBox="1"/>
          <p:nvPr>
            <p:ph idx="4294967295" type="subTitle"/>
          </p:nvPr>
        </p:nvSpPr>
        <p:spPr>
          <a:xfrm>
            <a:off x="970426" y="2890425"/>
            <a:ext cx="2315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v − at = u + at − at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/>
          </a:p>
        </p:txBody>
      </p:sp>
      <p:sp>
        <p:nvSpPr>
          <p:cNvPr id="2080" name="Google Shape;2080;p163"/>
          <p:cNvSpPr txBox="1"/>
          <p:nvPr>
            <p:ph idx="4294967295" type="subTitle"/>
          </p:nvPr>
        </p:nvSpPr>
        <p:spPr>
          <a:xfrm>
            <a:off x="970426" y="3423825"/>
            <a:ext cx="2315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v − at = u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/>
          </a:p>
        </p:txBody>
      </p:sp>
      <p:sp>
        <p:nvSpPr>
          <p:cNvPr id="2081" name="Google Shape;2081;p163"/>
          <p:cNvSpPr txBox="1"/>
          <p:nvPr>
            <p:ph idx="4294967295" type="subTitle"/>
          </p:nvPr>
        </p:nvSpPr>
        <p:spPr>
          <a:xfrm>
            <a:off x="5195951" y="2924952"/>
            <a:ext cx="24135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i="1"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2π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= 2π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i="1"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2π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C}{2\pi}=r&quot;&gt;&lt;mfrac&gt;&lt;mi&gt;C&lt;/mi&gt;&lt;mrow&gt;&lt;mn&gt;2&lt;/mn&gt;&lt;mi&gt;π&lt;/mi&gt;&lt;/mrow&gt;&lt;/mfrac&gt;&lt;mo&gt;=&lt;/mo&gt;&lt;mi&gt;r&lt;/mi&gt;&lt;/math&gt;" id="2082" name="Google Shape;2082;p163" title="C over 2 pi equals 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5078" y="3393652"/>
            <a:ext cx="823825" cy="57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6" name="Shape 2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7" name="Google Shape;2087;p164"/>
          <p:cNvSpPr txBox="1"/>
          <p:nvPr>
            <p:ph idx="1" type="body"/>
          </p:nvPr>
        </p:nvSpPr>
        <p:spPr>
          <a:xfrm>
            <a:off x="324000" y="759300"/>
            <a:ext cx="5450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Dib u habayn qaacidadan sida lagu amray.</a:t>
            </a:r>
            <a:endParaRPr sz="2000"/>
          </a:p>
        </p:txBody>
      </p:sp>
      <p:sp>
        <p:nvSpPr>
          <p:cNvPr id="2088" name="Google Shape;2088;p1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Beddelka mawduuca qaacidada fudud</a:t>
            </a:r>
            <a:endParaRPr/>
          </a:p>
        </p:txBody>
      </p:sp>
      <p:sp>
        <p:nvSpPr>
          <p:cNvPr id="2089" name="Google Shape;2089;p164"/>
          <p:cNvSpPr txBox="1"/>
          <p:nvPr>
            <p:ph idx="1" type="body"/>
          </p:nvPr>
        </p:nvSpPr>
        <p:spPr>
          <a:xfrm>
            <a:off x="3044200" y="1105500"/>
            <a:ext cx="1849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0" name="Google Shape;2090;p164"/>
          <p:cNvSpPr txBox="1"/>
          <p:nvPr>
            <p:ph idx="1" type="body"/>
          </p:nvPr>
        </p:nvSpPr>
        <p:spPr>
          <a:xfrm>
            <a:off x="324000" y="1627673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a) Ka dhig F mawduuca.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091" name="Google Shape;2091;p164"/>
          <p:cNvSpPr txBox="1"/>
          <p:nvPr>
            <p:ph idx="1" type="body"/>
          </p:nvPr>
        </p:nvSpPr>
        <p:spPr>
          <a:xfrm>
            <a:off x="324000" y="3146987"/>
            <a:ext cx="3087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 Ka dhig V mawduuca.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092" name="Google Shape;2092;p164"/>
          <p:cNvSpPr txBox="1"/>
          <p:nvPr>
            <p:ph idx="1" type="body"/>
          </p:nvPr>
        </p:nvSpPr>
        <p:spPr>
          <a:xfrm>
            <a:off x="324000" y="4467874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c) E ka dhig mawduuca (subject).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093" name="Google Shape;2093;p164"/>
          <p:cNvSpPr txBox="1"/>
          <p:nvPr>
            <p:ph idx="1" type="body"/>
          </p:nvPr>
        </p:nvSpPr>
        <p:spPr>
          <a:xfrm>
            <a:off x="4796800" y="1539687"/>
            <a:ext cx="3459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4" name="Google Shape;2094;p164"/>
          <p:cNvSpPr txBox="1"/>
          <p:nvPr>
            <p:ph idx="1" type="body"/>
          </p:nvPr>
        </p:nvSpPr>
        <p:spPr>
          <a:xfrm>
            <a:off x="3783187" y="2019900"/>
            <a:ext cx="4175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5" name="Google Shape;2095;p164"/>
          <p:cNvSpPr txBox="1"/>
          <p:nvPr>
            <p:ph idx="1" type="body"/>
          </p:nvPr>
        </p:nvSpPr>
        <p:spPr>
          <a:xfrm>
            <a:off x="5817568" y="2523127"/>
            <a:ext cx="1800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6" name="Google Shape;2096;p164"/>
          <p:cNvSpPr txBox="1"/>
          <p:nvPr>
            <p:ph idx="1" type="body"/>
          </p:nvPr>
        </p:nvSpPr>
        <p:spPr>
          <a:xfrm>
            <a:off x="4796800" y="3086700"/>
            <a:ext cx="3459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7" name="Google Shape;2097;p164"/>
          <p:cNvSpPr txBox="1"/>
          <p:nvPr>
            <p:ph idx="1" type="body"/>
          </p:nvPr>
        </p:nvSpPr>
        <p:spPr>
          <a:xfrm>
            <a:off x="3783187" y="3566913"/>
            <a:ext cx="4175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8" name="Google Shape;2098;p164"/>
          <p:cNvSpPr txBox="1"/>
          <p:nvPr>
            <p:ph idx="1" type="body"/>
          </p:nvPr>
        </p:nvSpPr>
        <p:spPr>
          <a:xfrm>
            <a:off x="5817568" y="4070140"/>
            <a:ext cx="1800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2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Google Shape;2103;p165"/>
          <p:cNvSpPr txBox="1"/>
          <p:nvPr>
            <p:ph idx="1" type="body"/>
          </p:nvPr>
        </p:nvSpPr>
        <p:spPr>
          <a:xfrm>
            <a:off x="324000" y="759300"/>
            <a:ext cx="5450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Dib u habeey qaacidadaan (formula) sida lagu amray.</a:t>
            </a:r>
            <a:endParaRPr sz="2000"/>
          </a:p>
        </p:txBody>
      </p:sp>
      <p:sp>
        <p:nvSpPr>
          <p:cNvPr id="2104" name="Google Shape;2104;p1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Bedelida mawduuca (subject) ee qaacidada (formula) fudud</a:t>
            </a:r>
            <a:endParaRPr/>
          </a:p>
        </p:txBody>
      </p:sp>
      <p:sp>
        <p:nvSpPr>
          <p:cNvPr id="2105" name="Google Shape;2105;p165"/>
          <p:cNvSpPr txBox="1"/>
          <p:nvPr>
            <p:ph idx="1" type="body"/>
          </p:nvPr>
        </p:nvSpPr>
        <p:spPr>
          <a:xfrm>
            <a:off x="3044200" y="1105500"/>
            <a:ext cx="1849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6" name="Google Shape;2106;p165"/>
          <p:cNvSpPr txBox="1"/>
          <p:nvPr>
            <p:ph idx="1" type="body"/>
          </p:nvPr>
        </p:nvSpPr>
        <p:spPr>
          <a:xfrm>
            <a:off x="324000" y="1627673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F ka dhig mawduuca (subject).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107" name="Google Shape;2107;p165"/>
          <p:cNvSpPr txBox="1"/>
          <p:nvPr>
            <p:ph idx="1" type="body"/>
          </p:nvPr>
        </p:nvSpPr>
        <p:spPr>
          <a:xfrm>
            <a:off x="324000" y="2080187"/>
            <a:ext cx="3087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V ka dhig mawduuca (subject).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108" name="Google Shape;2108;p165"/>
          <p:cNvSpPr txBox="1"/>
          <p:nvPr>
            <p:ph idx="1" type="body"/>
          </p:nvPr>
        </p:nvSpPr>
        <p:spPr>
          <a:xfrm>
            <a:off x="324000" y="2703768"/>
            <a:ext cx="3591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E ka dhig mawduuca (subject).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109" name="Google Shape;2109;p165"/>
          <p:cNvSpPr txBox="1"/>
          <p:nvPr>
            <p:ph idx="1" type="body"/>
          </p:nvPr>
        </p:nvSpPr>
        <p:spPr>
          <a:xfrm>
            <a:off x="5817568" y="1608727"/>
            <a:ext cx="1800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0" name="Google Shape;2110;p165"/>
          <p:cNvSpPr txBox="1"/>
          <p:nvPr>
            <p:ph idx="1" type="body"/>
          </p:nvPr>
        </p:nvSpPr>
        <p:spPr>
          <a:xfrm>
            <a:off x="4796800" y="2694193"/>
            <a:ext cx="3459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1" name="Google Shape;2111;p165"/>
          <p:cNvSpPr txBox="1"/>
          <p:nvPr>
            <p:ph idx="1" type="body"/>
          </p:nvPr>
        </p:nvSpPr>
        <p:spPr>
          <a:xfrm>
            <a:off x="4293573" y="3138095"/>
            <a:ext cx="4175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2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2" name="Google Shape;2112;p165"/>
          <p:cNvSpPr txBox="1"/>
          <p:nvPr>
            <p:ph idx="1" type="body"/>
          </p:nvPr>
        </p:nvSpPr>
        <p:spPr>
          <a:xfrm>
            <a:off x="5817568" y="2088940"/>
            <a:ext cx="1800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3" name="Google Shape;2113;p165"/>
          <p:cNvSpPr txBox="1"/>
          <p:nvPr>
            <p:ph idx="1" type="body"/>
          </p:nvPr>
        </p:nvSpPr>
        <p:spPr>
          <a:xfrm>
            <a:off x="5307188" y="3581997"/>
            <a:ext cx="3039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2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4" name="Google Shape;2114;p165"/>
          <p:cNvSpPr txBox="1"/>
          <p:nvPr>
            <p:ph idx="1" type="body"/>
          </p:nvPr>
        </p:nvSpPr>
        <p:spPr>
          <a:xfrm>
            <a:off x="4849988" y="4025898"/>
            <a:ext cx="3039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− 2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2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− 2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5" name="Google Shape;2115;p165"/>
          <p:cNvSpPr txBox="1"/>
          <p:nvPr>
            <p:ph idx="1" type="body"/>
          </p:nvPr>
        </p:nvSpPr>
        <p:spPr>
          <a:xfrm>
            <a:off x="4849988" y="4469800"/>
            <a:ext cx="3039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9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Google Shape;2120;p166"/>
          <p:cNvSpPr txBox="1"/>
          <p:nvPr>
            <p:ph idx="1" type="body"/>
          </p:nvPr>
        </p:nvSpPr>
        <p:spPr>
          <a:xfrm>
            <a:off x="324000" y="1080000"/>
            <a:ext cx="8113800" cy="75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Waxaan ku dabaqi karnaa hawlgallo rogaal (inverse operations) qaacidada (formula) fudud si aan uga dhigno doorsoome (variable) gaar ah mawduuca (subject).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2121" name="Google Shape;2121;p16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Bedelida mawduuca (subject) ee qaacidada (formula) fudud</a:t>
            </a:r>
            <a:endParaRPr/>
          </a:p>
        </p:txBody>
      </p:sp>
      <p:sp>
        <p:nvSpPr>
          <p:cNvPr id="2122" name="Google Shape;2122;p166"/>
          <p:cNvSpPr txBox="1"/>
          <p:nvPr>
            <p:ph idx="4294967295" type="body"/>
          </p:nvPr>
        </p:nvSpPr>
        <p:spPr>
          <a:xfrm>
            <a:off x="7055430" y="1870588"/>
            <a:ext cx="12825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3" name="Google Shape;2123;p166"/>
          <p:cNvSpPr txBox="1"/>
          <p:nvPr>
            <p:ph idx="4294967295" type="body"/>
          </p:nvPr>
        </p:nvSpPr>
        <p:spPr>
          <a:xfrm>
            <a:off x="6628415" y="2625434"/>
            <a:ext cx="2253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s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s</a:t>
            </a:r>
            <a:endParaRPr sz="24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4" name="Google Shape;2124;p166"/>
          <p:cNvSpPr txBox="1"/>
          <p:nvPr>
            <p:ph idx="1" type="body"/>
          </p:nvPr>
        </p:nvSpPr>
        <p:spPr>
          <a:xfrm>
            <a:off x="324000" y="1883680"/>
            <a:ext cx="5858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Tusaale ahaan, qaacidadan d waa mawduuca (subject).</a:t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2125" name="Google Shape;2125;p166"/>
          <p:cNvSpPr txBox="1"/>
          <p:nvPr>
            <p:ph idx="1" type="body"/>
          </p:nvPr>
        </p:nvSpPr>
        <p:spPr>
          <a:xfrm>
            <a:off x="324000" y="2645680"/>
            <a:ext cx="5858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Rogaalka ×s wuxuu ka dhigi doonaa t mawduuca (subject).</a:t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d}{s}=t&quot;&gt;&lt;mfrac&gt;&lt;mi&gt;d&lt;/mi&gt;&lt;mi&gt;s&lt;/mi&gt;&lt;/mfrac&gt;&lt;mo&gt;=&lt;/mo&gt;&lt;mi&gt;t&lt;/mi&gt;&lt;/math&gt;" id="2126" name="Google Shape;2126;p166" title="d over s equals 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4825" y="3323317"/>
            <a:ext cx="704425" cy="62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7" name="Google Shape;2127;p166"/>
          <p:cNvSpPr txBox="1"/>
          <p:nvPr>
            <p:ph idx="1" type="body"/>
          </p:nvPr>
        </p:nvSpPr>
        <p:spPr>
          <a:xfrm>
            <a:off x="324000" y="3331475"/>
            <a:ext cx="5819400" cy="69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Waxaa jiri doona waqtiyo ay tani runtii faa'iido u yeelan doonto.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