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57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DA9383-A4A0-4073-A3BC-C317ACFAECE8}">
  <a:tblStyle styleId="{33DA9383-A4A0-4073-A3BC-C317ACFAECE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57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b0695b271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b0695b271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b0695b271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b0695b27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b0695b2715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b0695b2715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2b0695b2715_0_1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2b0695b2715_0_1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b0695b2715_0_1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b0695b2715_0_1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b0695b2715_0_1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b0695b2715_0_1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2b0695b2715_0_1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2b0695b2715_0_1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b0695b2715_0_1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2b0695b2715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b0695b2715_0_16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b0695b2715_0_1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b0695b2715_0_1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b0695b2715_0_1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b0695b2715_0_1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b0695b2715_0_1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b0695b2715_0_17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b0695b2715_0_1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2b0695b2715_0_17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2b0695b2715_0_17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b0695b2715_0_1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b0695b2715_0_1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b0695b2715_0_1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b0695b2715_0_1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b0695b2715_0_2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b0695b2715_0_2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2b0695b2715_0_1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2b0695b2715_0_1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2b0695b2715_0_26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2b0695b2715_0_2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2b0695b2715_0_2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2b0695b2715_0_2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2b0695b2715_0_27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2b0695b2715_0_27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b0695b2715_0_2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b0695b2715_0_2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2b0695b2715_0_2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0" name="Google Shape;1080;g2b0695b2715_0_2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2b0695b2715_0_2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2b0695b2715_0_2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2b0695b2715_0_27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2b0695b2715_0_2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b0695b2715_0_2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b0695b2715_0_2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2b0695b2715_0_2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2b0695b2715_0_2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b0695b2715_0_2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2b0695b2715_0_2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2b0695b2715_0_2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2b0695b2715_0_2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2b0695b2715_0_4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2b0695b2715_0_4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2b0695b2715_0_2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2b0695b2715_0_2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2b0695b2715_0_4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2b0695b2715_0_4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2b37d957ba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2b37d957ba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2b0695b2715_0_4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0" name="Google Shape;1250;g2b0695b2715_0_4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2b0695b2715_0_4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2b0695b2715_0_4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2b37d957ba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2b37d957ba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2b37d957ba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2b37d957ba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3.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91.png"/><Relationship Id="rId5" Type="http://schemas.openxmlformats.org/officeDocument/2006/relationships/image" Target="../media/image27.png"/><Relationship Id="rId6" Type="http://schemas.openxmlformats.org/officeDocument/2006/relationships/image" Target="../media/image32.png"/><Relationship Id="rId7"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91.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4.png"/><Relationship Id="rId7" Type="http://schemas.openxmlformats.org/officeDocument/2006/relationships/image" Target="../media/image27.png"/><Relationship Id="rId8" Type="http://schemas.openxmlformats.org/officeDocument/2006/relationships/image" Target="../media/image32.png"/><Relationship Id="rId9"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91.png"/><Relationship Id="rId4" Type="http://schemas.openxmlformats.org/officeDocument/2006/relationships/image" Target="../media/image30.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4.png"/><Relationship Id="rId8" Type="http://schemas.openxmlformats.org/officeDocument/2006/relationships/image" Target="../media/image27.png"/><Relationship Id="rId9" Type="http://schemas.openxmlformats.org/officeDocument/2006/relationships/image" Target="../media/image32.png"/><Relationship Id="rId10" Type="http://schemas.openxmlformats.org/officeDocument/2006/relationships/image" Target="../media/image37.png"/><Relationship Id="rId11"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5.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743" name="Shape 743"/>
        <p:cNvGrpSpPr/>
        <p:nvPr/>
      </p:nvGrpSpPr>
      <p:grpSpPr>
        <a:xfrm>
          <a:off x="0" y="0"/>
          <a:ext cx="0" cy="0"/>
          <a:chOff x="0" y="0"/>
          <a:chExt cx="0" cy="0"/>
        </a:xfrm>
      </p:grpSpPr>
      <p:pic>
        <p:nvPicPr>
          <p:cNvPr id="744" name="Google Shape;74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6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7" name="Google Shape;74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8" name="Google Shape;748;p6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749" name="Google Shape;749;p6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750" name="Google Shape;750;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5.png"/><Relationship Id="rId4" Type="http://schemas.openxmlformats.org/officeDocument/2006/relationships/image" Target="../media/image5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5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8.png"/><Relationship Id="rId4" Type="http://schemas.openxmlformats.org/officeDocument/2006/relationships/image" Target="../media/image56.png"/><Relationship Id="rId5" Type="http://schemas.openxmlformats.org/officeDocument/2006/relationships/image" Target="../media/image26.png"/><Relationship Id="rId6"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6.png"/><Relationship Id="rId4" Type="http://schemas.openxmlformats.org/officeDocument/2006/relationships/image" Target="../media/image58.png"/><Relationship Id="rId5"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6.png"/><Relationship Id="rId4" Type="http://schemas.openxmlformats.org/officeDocument/2006/relationships/image" Target="../media/image58.png"/><Relationship Id="rId5" Type="http://schemas.openxmlformats.org/officeDocument/2006/relationships/image" Target="../media/image57.png"/><Relationship Id="rId6"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7.png"/><Relationship Id="rId4" Type="http://schemas.openxmlformats.org/officeDocument/2006/relationships/image" Target="../media/image60.png"/><Relationship Id="rId5" Type="http://schemas.openxmlformats.org/officeDocument/2006/relationships/image" Target="../media/image6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62.png"/><Relationship Id="rId4" Type="http://schemas.openxmlformats.org/officeDocument/2006/relationships/image" Target="../media/image69.png"/><Relationship Id="rId5" Type="http://schemas.openxmlformats.org/officeDocument/2006/relationships/image" Target="../media/image68.png"/><Relationship Id="rId6" Type="http://schemas.openxmlformats.org/officeDocument/2006/relationships/image" Target="../media/image66.png"/><Relationship Id="rId7" Type="http://schemas.openxmlformats.org/officeDocument/2006/relationships/image" Target="../media/image64.png"/><Relationship Id="rId8" Type="http://schemas.openxmlformats.org/officeDocument/2006/relationships/image" Target="../media/image6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62.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7.png"/><Relationship Id="rId7" Type="http://schemas.openxmlformats.org/officeDocument/2006/relationships/image" Target="../media/image71.png"/><Relationship Id="rId8" Type="http://schemas.openxmlformats.org/officeDocument/2006/relationships/image" Target="../media/image56.png"/><Relationship Id="rId9" Type="http://schemas.openxmlformats.org/officeDocument/2006/relationships/image" Target="../media/image58.png"/><Relationship Id="rId10"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 Id="rId3"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xml"/><Relationship Id="rId3" Type="http://schemas.openxmlformats.org/officeDocument/2006/relationships/image" Target="../media/image72.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6.xml"/><Relationship Id="rId3" Type="http://schemas.openxmlformats.org/officeDocument/2006/relationships/image" Target="../media/image76.png"/><Relationship Id="rId4" Type="http://schemas.openxmlformats.org/officeDocument/2006/relationships/image" Target="../media/image74.png"/><Relationship Id="rId5" Type="http://schemas.openxmlformats.org/officeDocument/2006/relationships/image" Target="../media/image73.png"/><Relationship Id="rId6" Type="http://schemas.openxmlformats.org/officeDocument/2006/relationships/image" Target="../media/image53.png"/><Relationship Id="rId7" Type="http://schemas.openxmlformats.org/officeDocument/2006/relationships/image" Target="../media/image7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 Id="rId3" Type="http://schemas.openxmlformats.org/officeDocument/2006/relationships/image" Target="../media/image75.png"/><Relationship Id="rId4" Type="http://schemas.openxmlformats.org/officeDocument/2006/relationships/image" Target="../media/image80.png"/><Relationship Id="rId5" Type="http://schemas.openxmlformats.org/officeDocument/2006/relationships/image" Target="../media/image78.png"/><Relationship Id="rId6" Type="http://schemas.openxmlformats.org/officeDocument/2006/relationships/image" Target="../media/image82.png"/><Relationship Id="rId7" Type="http://schemas.openxmlformats.org/officeDocument/2006/relationships/image" Target="../media/image81.png"/><Relationship Id="rId8" Type="http://schemas.openxmlformats.org/officeDocument/2006/relationships/image" Target="../media/image7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 Id="rId3" Type="http://schemas.openxmlformats.org/officeDocument/2006/relationships/image" Target="../media/image8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75.png"/><Relationship Id="rId4" Type="http://schemas.openxmlformats.org/officeDocument/2006/relationships/image" Target="../media/image80.png"/><Relationship Id="rId5" Type="http://schemas.openxmlformats.org/officeDocument/2006/relationships/image" Target="../media/image78.png"/><Relationship Id="rId6" Type="http://schemas.openxmlformats.org/officeDocument/2006/relationships/image" Target="../media/image82.png"/><Relationship Id="rId7" Type="http://schemas.openxmlformats.org/officeDocument/2006/relationships/image" Target="../media/image81.png"/><Relationship Id="rId8" Type="http://schemas.openxmlformats.org/officeDocument/2006/relationships/image" Target="../media/image79.png"/><Relationship Id="rId9" Type="http://schemas.openxmlformats.org/officeDocument/2006/relationships/image" Target="../media/image84.png"/><Relationship Id="rId10" Type="http://schemas.openxmlformats.org/officeDocument/2006/relationships/image" Target="../media/image8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 Id="rId3" Type="http://schemas.openxmlformats.org/officeDocument/2006/relationships/image" Target="../media/image86.png"/><Relationship Id="rId4" Type="http://schemas.openxmlformats.org/officeDocument/2006/relationships/image" Target="../media/image85.png"/><Relationship Id="rId5" Type="http://schemas.openxmlformats.org/officeDocument/2006/relationships/image" Target="../media/image87.png"/><Relationship Id="rId6" Type="http://schemas.openxmlformats.org/officeDocument/2006/relationships/image" Target="../media/image89.png"/><Relationship Id="rId7" Type="http://schemas.openxmlformats.org/officeDocument/2006/relationships/image" Target="../media/image9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 Id="rId3" Type="http://schemas.openxmlformats.org/officeDocument/2006/relationships/image" Target="../media/image83.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95.png"/><Relationship Id="rId8" Type="http://schemas.openxmlformats.org/officeDocument/2006/relationships/image" Target="../media/image96.png"/><Relationship Id="rId9" Type="http://schemas.openxmlformats.org/officeDocument/2006/relationships/image" Target="../media/image100.png"/><Relationship Id="rId10" Type="http://schemas.openxmlformats.org/officeDocument/2006/relationships/image" Target="../media/image99.png"/><Relationship Id="rId11" Type="http://schemas.openxmlformats.org/officeDocument/2006/relationships/image" Target="../media/image98.png"/><Relationship Id="rId12" Type="http://schemas.openxmlformats.org/officeDocument/2006/relationships/image" Target="../media/image10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10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10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6.png"/><Relationship Id="rId4" Type="http://schemas.openxmlformats.org/officeDocument/2006/relationships/image" Target="../media/image101.png"/><Relationship Id="rId5" Type="http://schemas.openxmlformats.org/officeDocument/2006/relationships/image" Target="../media/image10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2.xml"/><Relationship Id="rId3" Type="http://schemas.openxmlformats.org/officeDocument/2006/relationships/image" Target="../media/image53.png"/><Relationship Id="rId4" Type="http://schemas.openxmlformats.org/officeDocument/2006/relationships/image" Target="../media/image10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xaqiijinta xallinta isla'egyada toosan (linear equations)</a:t>
            </a:r>
            <a:endParaRPr/>
          </a:p>
        </p:txBody>
      </p:sp>
      <p:sp>
        <p:nvSpPr>
          <p:cNvPr id="756" name="Google Shape;756;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Tibaaxaha iyo qaaciidooyinka (expressions and formulae)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0" name="Shape 760"/>
        <p:cNvGrpSpPr/>
        <p:nvPr/>
      </p:nvGrpSpPr>
      <p:grpSpPr>
        <a:xfrm>
          <a:off x="0" y="0"/>
          <a:ext cx="0" cy="0"/>
          <a:chOff x="0" y="0"/>
          <a:chExt cx="0" cy="0"/>
        </a:xfrm>
      </p:grpSpPr>
      <p:sp>
        <p:nvSpPr>
          <p:cNvPr id="761" name="Google Shape;761;p64"/>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xallin karaa isla'egyada ku lug leh qawska (brackets).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nvSpPr>
        <p:spPr>
          <a:xfrm>
            <a:off x="324000" y="1080000"/>
            <a:ext cx="8496000" cy="544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400">
                <a:solidFill>
                  <a:srgbClr val="282828"/>
                </a:solidFill>
                <a:latin typeface="Lexend"/>
                <a:ea typeface="Lexend"/>
                <a:cs typeface="Lexend"/>
                <a:sym typeface="Lexend"/>
              </a:rPr>
              <a:t>Isku-dhafka (additive inverse) ee lambarku waa lambar, marka lagu daro lambarka asalka ah, wuxuu keenaa wadar 0.</a:t>
            </a:r>
            <a:endParaRPr sz="2400">
              <a:solidFill>
                <a:srgbClr val="282828"/>
              </a:solidFill>
              <a:latin typeface="Lexend"/>
              <a:ea typeface="Lexend"/>
              <a:cs typeface="Lexend"/>
              <a:sym typeface="Lexend"/>
            </a:endParaRPr>
          </a:p>
        </p:txBody>
      </p:sp>
      <p:sp>
        <p:nvSpPr>
          <p:cNvPr id="772" name="Google Shape;772;p66"/>
          <p:cNvSpPr txBox="1"/>
          <p:nvPr/>
        </p:nvSpPr>
        <p:spPr>
          <a:xfrm>
            <a:off x="324000" y="2146800"/>
            <a:ext cx="8496000" cy="544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400">
                <a:solidFill>
                  <a:srgbClr val="282828"/>
                </a:solidFill>
                <a:latin typeface="Lexend"/>
                <a:ea typeface="Lexend"/>
                <a:cs typeface="Lexend"/>
                <a:sym typeface="Lexend"/>
              </a:rPr>
              <a:t>Isdhaafka (reciprocal) waa isku-dhafka isku dhufashada (multiplicative inverse) ee lambar kasta oo aan eber ahayn. Lambar kasta oo aan eber ahayn oo lagu dhufto isdhaafka wuxuu la mid yahay 1</a:t>
            </a:r>
            <a:endParaRPr sz="2400">
              <a:solidFill>
                <a:srgbClr val="282828"/>
              </a:solidFill>
              <a:latin typeface="Lexend"/>
              <a:ea typeface="Lexend"/>
              <a:cs typeface="Lexend"/>
              <a:sym typeface="Lexend"/>
            </a:endParaRPr>
          </a:p>
        </p:txBody>
      </p:sp>
      <p:sp>
        <p:nvSpPr>
          <p:cNvPr id="773" name="Google Shape;773;p66"/>
          <p:cNvSpPr txBox="1"/>
          <p:nvPr/>
        </p:nvSpPr>
        <p:spPr>
          <a:xfrm>
            <a:off x="324000" y="3213600"/>
            <a:ext cx="8496000" cy="544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400">
                <a:solidFill>
                  <a:srgbClr val="282828"/>
                </a:solidFill>
                <a:latin typeface="Lexend"/>
                <a:ea typeface="Lexend"/>
                <a:cs typeface="Lexend"/>
                <a:sym typeface="Lexend"/>
              </a:rPr>
              <a:t>Erayada isku midka ah (like terms) waa erayo leh isku nooc doorsoomeyaal (variables) iyo jibbaarada (exponents) u dhigma.</a:t>
            </a:r>
            <a:endParaRPr sz="2400">
              <a:solidFill>
                <a:srgbClr val="282828"/>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ku lug leh tibaax qaws leh (bracketed expression)</a:t>
            </a:r>
            <a:endParaRPr/>
          </a:p>
        </p:txBody>
      </p:sp>
      <p:sp>
        <p:nvSpPr>
          <p:cNvPr id="779" name="Google Shape;779;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leh qawsyo badan (multiple brackets)</a:t>
            </a:r>
            <a:endParaRPr/>
          </a:p>
        </p:txBody>
      </p:sp>
      <p:sp>
        <p:nvSpPr>
          <p:cNvPr id="780" name="Google Shape;780;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xaqiijinta xallinta isla'egyada toosan (linear equations)</a:t>
            </a:r>
            <a:endParaRPr/>
          </a:p>
        </p:txBody>
      </p:sp>
      <p:pic>
        <p:nvPicPr>
          <p:cNvPr id="781" name="Google Shape;781;p67"/>
          <p:cNvPicPr preferRelativeResize="0"/>
          <p:nvPr/>
        </p:nvPicPr>
        <p:blipFill>
          <a:blip r:embed="rId3">
            <a:alphaModFix/>
          </a:blip>
          <a:stretch>
            <a:fillRect/>
          </a:stretch>
        </p:blipFill>
        <p:spPr>
          <a:xfrm>
            <a:off x="420675"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8"/>
          <p:cNvSpPr txBox="1"/>
          <p:nvPr>
            <p:ph idx="1" type="body"/>
          </p:nvPr>
        </p:nvSpPr>
        <p:spPr>
          <a:xfrm>
            <a:off x="324000" y="759300"/>
            <a:ext cx="8496000" cy="76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Markaan aragno isla'egyada leh qawsyo (brackets) waxaan ballaarin karnaa qawska si aan u xallinno.</a:t>
            </a:r>
            <a:endParaRPr sz="2000"/>
          </a:p>
        </p:txBody>
      </p:sp>
      <p:sp>
        <p:nvSpPr>
          <p:cNvPr id="787" name="Google Shape;78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ku lug leh tibaax qaws leh (bracketed expression)</a:t>
            </a:r>
            <a:endParaRPr/>
          </a:p>
        </p:txBody>
      </p:sp>
      <p:graphicFrame>
        <p:nvGraphicFramePr>
          <p:cNvPr id="788" name="Google Shape;788;p68"/>
          <p:cNvGraphicFramePr/>
          <p:nvPr/>
        </p:nvGraphicFramePr>
        <p:xfrm>
          <a:off x="379353" y="16417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r>
                        <a:rPr lang="en-GB" sz="2200">
                          <a:solidFill>
                            <a:srgbClr val="222222"/>
                          </a:solidFill>
                          <a:latin typeface="Times"/>
                          <a:ea typeface="Times"/>
                          <a:cs typeface="Times"/>
                          <a:sym typeface="Times"/>
                        </a:rPr>
                        <a:t>−</a:t>
                      </a:r>
                      <a:r>
                        <a:rPr lang="en-GB" sz="2200">
                          <a:solidFill>
                            <a:srgbClr val="222222"/>
                          </a:solidFill>
                          <a:latin typeface="Lexend"/>
                          <a:ea typeface="Lexend"/>
                          <a:cs typeface="Lexend"/>
                          <a:sym typeface="Lexend"/>
                        </a:rPr>
                        <a:t> </a:t>
                      </a: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a:t>
                      </a:r>
                      <a:r>
                        <a:rPr i="1" lang="en-GB" sz="2200">
                          <a:solidFill>
                            <a:srgbClr val="000000"/>
                          </a:solidFill>
                          <a:latin typeface="Times New Roman"/>
                          <a:ea typeface="Times New Roman"/>
                          <a:cs typeface="Times New Roman"/>
                          <a:sym typeface="Times New Roman"/>
                        </a:rPr>
                        <a:t> </a:t>
                      </a:r>
                      <a:r>
                        <a:rPr lang="en-GB" sz="2200">
                          <a:solidFill>
                            <a:srgbClr val="222222"/>
                          </a:solidFill>
                          <a:latin typeface="Times"/>
                          <a:ea typeface="Times"/>
                          <a:cs typeface="Times"/>
                          <a:sym typeface="Times"/>
                        </a:rPr>
                        <a:t>−</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 </a:t>
                      </a:r>
                      <a:endParaRPr i="1" sz="22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6</a:t>
                      </a:r>
                      <a:r>
                        <a:rPr i="1" lang="en-GB" sz="2200">
                          <a:solidFill>
                            <a:schemeClr val="dk1"/>
                          </a:solidFill>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200">
                          <a:solidFill>
                            <a:schemeClr val="dk1"/>
                          </a:solidFill>
                          <a:latin typeface="Times New Roman"/>
                          <a:ea typeface="Times New Roman"/>
                          <a:cs typeface="Times New Roman"/>
                          <a:sym typeface="Times New Roman"/>
                        </a:rPr>
                        <a:t> 6 </a:t>
                      </a:r>
                      <a:r>
                        <a:rPr lang="en-GB" sz="2200">
                          <a:solidFill>
                            <a:schemeClr val="accent4"/>
                          </a:solidFill>
                          <a:latin typeface="Times New Roman"/>
                          <a:ea typeface="Times New Roman"/>
                          <a:cs typeface="Times New Roman"/>
                          <a:sym typeface="Times New Roman"/>
                        </a:rPr>
                        <a:t>+ 6</a:t>
                      </a:r>
                      <a:endParaRPr sz="22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 </a:t>
                      </a:r>
                      <a:r>
                        <a:rPr lang="en-GB" sz="2200">
                          <a:solidFill>
                            <a:schemeClr val="accent4"/>
                          </a:solidFill>
                          <a:latin typeface="Times New Roman"/>
                          <a:ea typeface="Times New Roman"/>
                          <a:cs typeface="Times New Roman"/>
                          <a:sym typeface="Times New Roman"/>
                        </a:rPr>
                        <a:t>+ 6</a:t>
                      </a:r>
                      <a:endParaRPr sz="22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38</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789" name="Google Shape;789;p68"/>
          <p:cNvSpPr txBox="1"/>
          <p:nvPr/>
        </p:nvSpPr>
        <p:spPr>
          <a:xfrm>
            <a:off x="3676800" y="1718600"/>
            <a:ext cx="2925600" cy="42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Times"/>
                <a:cs typeface="Times"/>
                <a:sym typeface="Times"/>
              </a:rPr>
              <a:t>6</a:t>
            </a:r>
            <a:r>
              <a:rPr lang="en-GB" sz="1800">
                <a:solidFill>
                  <a:srgbClr val="000000"/>
                </a:solidFill>
                <a:latin typeface="Lexend"/>
                <a:ea typeface="Times"/>
                <a:cs typeface="Times"/>
                <a:sym typeface="Times"/>
              </a:rPr>
              <a:t> × </a:t>
            </a:r>
            <a:r>
              <a:rPr i="1" lang="en-GB" sz="1800">
                <a:latin typeface="Lexend"/>
                <a:ea typeface="Times"/>
                <a:cs typeface="Times"/>
                <a:sym typeface="Times"/>
              </a:rPr>
              <a:t>x</a:t>
            </a:r>
            <a:r>
              <a:rPr i="1" lang="en-GB" sz="1800">
                <a:solidFill>
                  <a:srgbClr val="000000"/>
                </a:solidFill>
                <a:latin typeface="Lexend"/>
                <a:ea typeface="Times"/>
                <a:cs typeface="Times"/>
                <a:sym typeface="Times"/>
              </a:rPr>
              <a:t> </a:t>
            </a:r>
            <a:r>
              <a:rPr lang="en-GB" sz="1800">
                <a:solidFill>
                  <a:srgbClr val="000000"/>
                </a:solidFill>
                <a:latin typeface="Lexend"/>
                <a:ea typeface="Times"/>
                <a:cs typeface="Times"/>
                <a:sym typeface="Times"/>
              </a:rPr>
              <a:t>+ </a:t>
            </a:r>
            <a:r>
              <a:rPr lang="en-GB" sz="1800">
                <a:latin typeface="Lexend"/>
                <a:ea typeface="Times"/>
                <a:cs typeface="Times"/>
                <a:sym typeface="Times"/>
              </a:rPr>
              <a:t>6</a:t>
            </a:r>
            <a:r>
              <a:rPr lang="en-GB" sz="1800">
                <a:solidFill>
                  <a:srgbClr val="000000"/>
                </a:solidFill>
                <a:latin typeface="Lexend"/>
                <a:ea typeface="Times"/>
                <a:cs typeface="Times"/>
                <a:sym typeface="Times"/>
              </a:rPr>
              <a:t> × </a:t>
            </a:r>
            <a:r>
              <a:rPr lang="en-GB" sz="1800">
                <a:solidFill>
                  <a:srgbClr val="222222"/>
                </a:solidFill>
                <a:latin typeface="Lexend"/>
                <a:ea typeface="Times"/>
                <a:cs typeface="Times"/>
                <a:sym typeface="Times"/>
              </a:rPr>
              <a:t>−</a:t>
            </a:r>
            <a:r>
              <a:rPr lang="en-GB" sz="1800">
                <a:latin typeface="Lexend"/>
                <a:ea typeface="Times"/>
                <a:cs typeface="Times"/>
                <a:sym typeface="Times"/>
              </a:rPr>
              <a:t>1</a:t>
            </a:r>
            <a:r>
              <a:rPr lang="en-GB" sz="1800">
                <a:solidFill>
                  <a:srgbClr val="000000"/>
                </a:solidFill>
                <a:latin typeface="Lexend"/>
                <a:ea typeface="Times"/>
                <a:cs typeface="Times"/>
                <a:sym typeface="Times"/>
              </a:rPr>
              <a:t> = </a:t>
            </a:r>
            <a:r>
              <a:rPr lang="en-GB" sz="1800">
                <a:solidFill>
                  <a:schemeClr val="dk1"/>
                </a:solidFill>
                <a:latin typeface="Lexend"/>
                <a:ea typeface="Times"/>
                <a:cs typeface="Times"/>
                <a:sym typeface="Times"/>
              </a:rPr>
              <a:t>6</a:t>
            </a:r>
            <a:r>
              <a:rPr i="1" lang="en-GB" sz="1800">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a:t>
            </a:r>
            <a:endParaRPr sz="2200">
              <a:solidFill>
                <a:srgbClr val="000000"/>
              </a:solidFill>
              <a:latin typeface="Times"/>
              <a:ea typeface="Times"/>
              <a:cs typeface="Times"/>
              <a:sym typeface="Times"/>
            </a:endParaRPr>
          </a:p>
        </p:txBody>
      </p:sp>
      <p:sp>
        <p:nvSpPr>
          <p:cNvPr id="790" name="Google Shape;790;p68"/>
          <p:cNvSpPr txBox="1"/>
          <p:nvPr>
            <p:ph idx="1" type="body"/>
          </p:nvPr>
        </p:nvSpPr>
        <p:spPr>
          <a:xfrm>
            <a:off x="3717825" y="2120975"/>
            <a:ext cx="49521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Qaabkani wuxuu u eeg yahay mid aad u yaqaan. Halkan waxaan ka xallin karnaa adoo wax ka beddelaya.</a:t>
            </a:r>
            <a:endParaRPr sz="1800"/>
          </a:p>
        </p:txBody>
      </p:sp>
      <p:cxnSp>
        <p:nvCxnSpPr>
          <p:cNvPr id="791" name="Google Shape;791;p68"/>
          <p:cNvCxnSpPr>
            <a:stCxn id="790" idx="1"/>
          </p:cNvCxnSpPr>
          <p:nvPr/>
        </p:nvCxnSpPr>
        <p:spPr>
          <a:xfrm flipH="1">
            <a:off x="2666925" y="2285975"/>
            <a:ext cx="1050900" cy="61800"/>
          </a:xfrm>
          <a:prstGeom prst="straightConnector1">
            <a:avLst/>
          </a:prstGeom>
          <a:noFill/>
          <a:ln cap="flat" cmpd="sng" w="28575">
            <a:solidFill>
              <a:schemeClr val="accent4"/>
            </a:solidFill>
            <a:prstDash val="solid"/>
            <a:round/>
            <a:headEnd len="med" w="med" type="none"/>
            <a:tailEnd len="med" w="med" type="triangle"/>
          </a:ln>
        </p:spPr>
      </p:cxnSp>
      <p:cxnSp>
        <p:nvCxnSpPr>
          <p:cNvPr id="792" name="Google Shape;792;p68"/>
          <p:cNvCxnSpPr/>
          <p:nvPr/>
        </p:nvCxnSpPr>
        <p:spPr>
          <a:xfrm rot="10800000">
            <a:off x="2709825" y="2757600"/>
            <a:ext cx="1008000" cy="330000"/>
          </a:xfrm>
          <a:prstGeom prst="straightConnector1">
            <a:avLst/>
          </a:prstGeom>
          <a:noFill/>
          <a:ln cap="flat" cmpd="sng" w="28575">
            <a:solidFill>
              <a:schemeClr val="accent4"/>
            </a:solidFill>
            <a:prstDash val="solid"/>
            <a:round/>
            <a:headEnd len="med" w="med" type="none"/>
            <a:tailEnd len="med" w="med" type="triangle"/>
          </a:ln>
        </p:spPr>
      </p:cxnSp>
      <p:sp>
        <p:nvSpPr>
          <p:cNvPr id="793" name="Google Shape;793;p68"/>
          <p:cNvSpPr txBox="1"/>
          <p:nvPr>
            <p:ph idx="1" type="body"/>
          </p:nvPr>
        </p:nvSpPr>
        <p:spPr>
          <a:xfrm>
            <a:off x="3717825" y="2935525"/>
            <a:ext cx="51021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Isku-dhafka (additive inverse) ee −6 waa +6</a:t>
            </a:r>
            <a:r>
              <a:rPr lang="en-GB" sz="1400">
                <a:solidFill>
                  <a:srgbClr val="222222"/>
                </a:solidFill>
                <a:latin typeface="Lexend"/>
                <a:ea typeface="Times"/>
                <a:cs typeface="Times"/>
                <a:sym typeface="Times"/>
              </a:rPr>
              <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1800"/>
          </a:p>
        </p:txBody>
      </p:sp>
      <p:pic>
        <p:nvPicPr>
          <p:cNvPr descr="&lt;math xmlns=&quot;http://www.w3.org/1998/Math/MathML&quot; display=&quot;block&quot; data-is-equatio=&quot;1&quot; data-latex=&quot;\frac{6x}{6}=\frac{38}{6}&quot;&gt;&lt;mfrac&gt;&lt;mrow&gt;&lt;mn&gt;6&lt;/mn&gt;&lt;mi&gt;x&lt;/mi&gt;&lt;/mrow&gt;&lt;mn&gt;6&lt;/mn&gt;&lt;/mfrac&gt;&lt;mo&gt;=&lt;/mo&gt;&lt;mfrac&gt;&lt;mn&gt;38&lt;/mn&gt;&lt;mn&gt;6&lt;/mn&gt;&lt;/mfrac&gt;&lt;/math&gt;" id="794" name="Google Shape;794;p68" title="6 x over 6 equals 38 over 6"/>
          <p:cNvPicPr preferRelativeResize="0"/>
          <p:nvPr/>
        </p:nvPicPr>
        <p:blipFill>
          <a:blip r:embed="rId3">
            <a:alphaModFix/>
          </a:blip>
          <a:stretch>
            <a:fillRect/>
          </a:stretch>
        </p:blipFill>
        <p:spPr>
          <a:xfrm>
            <a:off x="1296309" y="3386439"/>
            <a:ext cx="944250" cy="518175"/>
          </a:xfrm>
          <a:prstGeom prst="rect">
            <a:avLst/>
          </a:prstGeom>
          <a:noFill/>
          <a:ln>
            <a:noFill/>
          </a:ln>
        </p:spPr>
      </p:pic>
      <p:pic>
        <p:nvPicPr>
          <p:cNvPr descr="&lt;math xmlns=&quot;http://www.w3.org/1998/Math/MathML&quot; display=&quot;block&quot; data-is-equatio=&quot;1&quot; data-latex=&quot;x=\frac{19}{3}&quot;&gt;&lt;mi&gt;x&lt;/mi&gt;&lt;mo&gt;=&lt;/mo&gt;&lt;mfrac&gt;&lt;mn&gt;19&lt;/mn&gt;&lt;mn&gt;3&lt;/mn&gt;&lt;/mfrac&gt;&lt;/math&gt;" id="795" name="Google Shape;795;p68" title="x equals nineteen thirds"/>
          <p:cNvPicPr preferRelativeResize="0"/>
          <p:nvPr/>
        </p:nvPicPr>
        <p:blipFill>
          <a:blip r:embed="rId4">
            <a:alphaModFix/>
          </a:blip>
          <a:stretch>
            <a:fillRect/>
          </a:stretch>
        </p:blipFill>
        <p:spPr>
          <a:xfrm>
            <a:off x="1460223" y="4002850"/>
            <a:ext cx="830463" cy="574300"/>
          </a:xfrm>
          <a:prstGeom prst="rect">
            <a:avLst/>
          </a:prstGeom>
          <a:noFill/>
          <a:ln>
            <a:noFill/>
          </a:ln>
        </p:spPr>
      </p:pic>
      <p:cxnSp>
        <p:nvCxnSpPr>
          <p:cNvPr id="796" name="Google Shape;796;p68"/>
          <p:cNvCxnSpPr/>
          <p:nvPr/>
        </p:nvCxnSpPr>
        <p:spPr>
          <a:xfrm flipH="1">
            <a:off x="2383275" y="3859250"/>
            <a:ext cx="1327500" cy="387900"/>
          </a:xfrm>
          <a:prstGeom prst="straightConnector1">
            <a:avLst/>
          </a:prstGeom>
          <a:noFill/>
          <a:ln cap="flat" cmpd="sng" w="28575">
            <a:solidFill>
              <a:schemeClr val="accent4"/>
            </a:solidFill>
            <a:prstDash val="solid"/>
            <a:round/>
            <a:headEnd len="med" w="med" type="none"/>
            <a:tailEnd len="med" w="med" type="triangle"/>
          </a:ln>
        </p:spPr>
      </p:cxnSp>
      <p:sp>
        <p:nvSpPr>
          <p:cNvPr id="797" name="Google Shape;797;p68"/>
          <p:cNvSpPr txBox="1"/>
          <p:nvPr>
            <p:ph idx="1" type="body"/>
          </p:nvPr>
        </p:nvSpPr>
        <p:spPr>
          <a:xfrm>
            <a:off x="3762775" y="3672850"/>
            <a:ext cx="5102100" cy="33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jawaabtu aanay ahayn tiro dhammaystiran (integer) waxaa ugu fudud inaad jawaabta uga tagto jajab (fraction). Waxaa faa'iido leh in jajabka loo qoro qaabkiisa ugu fudud.</a:t>
            </a:r>
            <a:endParaRPr sz="1800"/>
          </a:p>
        </p:txBody>
      </p:sp>
      <p:graphicFrame>
        <p:nvGraphicFramePr>
          <p:cNvPr id="798" name="Google Shape;798;p68"/>
          <p:cNvGraphicFramePr/>
          <p:nvPr/>
        </p:nvGraphicFramePr>
        <p:xfrm>
          <a:off x="379353" y="16417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200">
                          <a:solidFill>
                            <a:srgbClr val="222222"/>
                          </a:solidFill>
                          <a:latin typeface="Lexend"/>
                          <a:ea typeface="Lexend"/>
                          <a:cs typeface="Lexend"/>
                          <a:sym typeface="Lexend"/>
                        </a:rPr>
                        <a:t> </a:t>
                      </a: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a:t>
                      </a:r>
                      <a:r>
                        <a:rPr i="1" lang="en-GB" sz="2200">
                          <a:solidFill>
                            <a:srgbClr val="000000"/>
                          </a:solidFill>
                          <a:latin typeface="Times New Roman"/>
                          <a:ea typeface="Times New Roman"/>
                          <a:cs typeface="Times New Roman"/>
                          <a:sym typeface="Times New Roman"/>
                        </a:rPr>
                        <a:t> </a:t>
                      </a:r>
                      <a:r>
                        <a:rPr lang="en-GB" sz="2200">
                          <a:solidFill>
                            <a:srgbClr val="222222"/>
                          </a:solidFill>
                          <a:latin typeface="Times"/>
                          <a:ea typeface="Times"/>
                          <a:cs typeface="Times"/>
                          <a:sym typeface="Times"/>
                        </a:rPr>
                        <a:t>−</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 </a:t>
                      </a:r>
                      <a:endParaRPr i="1" sz="22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6</a:t>
                      </a:r>
                      <a:r>
                        <a:rPr i="1" lang="en-GB" sz="2200">
                          <a:solidFill>
                            <a:schemeClr val="dk1"/>
                          </a:solidFill>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200">
                          <a:solidFill>
                            <a:schemeClr val="dk1"/>
                          </a:solidFill>
                          <a:latin typeface="Times New Roman"/>
                          <a:ea typeface="Times New Roman"/>
                          <a:cs typeface="Times New Roman"/>
                          <a:sym typeface="Times New Roman"/>
                        </a:rPr>
                        <a:t> 6 </a:t>
                      </a:r>
                      <a:r>
                        <a:rPr lang="en-GB" sz="2200">
                          <a:solidFill>
                            <a:schemeClr val="accent4"/>
                          </a:solidFill>
                          <a:latin typeface="Times New Roman"/>
                          <a:ea typeface="Times New Roman"/>
                          <a:cs typeface="Times New Roman"/>
                          <a:sym typeface="Times New Roman"/>
                        </a:rPr>
                        <a:t>+ 6</a:t>
                      </a:r>
                      <a:endParaRPr sz="22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 </a:t>
                      </a:r>
                      <a:r>
                        <a:rPr lang="en-GB" sz="2200">
                          <a:solidFill>
                            <a:schemeClr val="accent4"/>
                          </a:solidFill>
                          <a:latin typeface="Times New Roman"/>
                          <a:ea typeface="Times New Roman"/>
                          <a:cs typeface="Times New Roman"/>
                          <a:sym typeface="Times New Roman"/>
                        </a:rPr>
                        <a:t>+ 6</a:t>
                      </a:r>
                      <a:endParaRPr sz="22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799" name="Google Shape;799;p68"/>
          <p:cNvGraphicFramePr/>
          <p:nvPr/>
        </p:nvGraphicFramePr>
        <p:xfrm>
          <a:off x="379353" y="16417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200">
                          <a:solidFill>
                            <a:srgbClr val="222222"/>
                          </a:solidFill>
                          <a:latin typeface="Lexend"/>
                          <a:ea typeface="Lexend"/>
                          <a:cs typeface="Lexend"/>
                          <a:sym typeface="Lexend"/>
                        </a:rPr>
                        <a:t> </a:t>
                      </a: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a:t>
                      </a:r>
                      <a:r>
                        <a:rPr i="1" lang="en-GB" sz="2200">
                          <a:solidFill>
                            <a:srgbClr val="000000"/>
                          </a:solidFill>
                          <a:latin typeface="Times New Roman"/>
                          <a:ea typeface="Times New Roman"/>
                          <a:cs typeface="Times New Roman"/>
                          <a:sym typeface="Times New Roman"/>
                        </a:rPr>
                        <a:t> </a:t>
                      </a:r>
                      <a:r>
                        <a:rPr lang="en-GB" sz="2200">
                          <a:solidFill>
                            <a:srgbClr val="222222"/>
                          </a:solidFill>
                          <a:latin typeface="Times"/>
                          <a:ea typeface="Times"/>
                          <a:cs typeface="Times"/>
                          <a:sym typeface="Times"/>
                        </a:rPr>
                        <a:t>−</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 </a:t>
                      </a:r>
                      <a:endParaRPr i="1" sz="22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00" name="Google Shape;800;p68"/>
          <p:cNvGraphicFramePr/>
          <p:nvPr/>
        </p:nvGraphicFramePr>
        <p:xfrm>
          <a:off x="379353" y="16417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200">
                          <a:solidFill>
                            <a:srgbClr val="222222"/>
                          </a:solidFill>
                          <a:latin typeface="Lexend"/>
                          <a:ea typeface="Lexend"/>
                          <a:cs typeface="Lexend"/>
                          <a:sym typeface="Lexend"/>
                        </a:rPr>
                        <a:t> </a:t>
                      </a: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32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69"/>
          <p:cNvSpPr txBox="1"/>
          <p:nvPr>
            <p:ph idx="1" type="subTitle"/>
          </p:nvPr>
        </p:nvSpPr>
        <p:spPr>
          <a:xfrm>
            <a:off x="337825" y="810000"/>
            <a:ext cx="3982200" cy="67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Xalli isla'egtan adoo ballaarinaya qawska (brackets).</a:t>
            </a:r>
            <a:r>
              <a:rPr lang="en-GB" sz="1400">
                <a:latin typeface="Lexend"/>
              </a:rPr>
              <a:t/>
            </a:r>
            <a:r>
              <a:rPr lang="en-GB" sz="1400">
                <a:latin typeface="Lexend"/>
              </a:rPr>
              <a:t/>
            </a:r>
            <a:endParaRPr/>
          </a:p>
        </p:txBody>
      </p:sp>
      <p:sp>
        <p:nvSpPr>
          <p:cNvPr id="806" name="Google Shape;806;p69"/>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ku lug leh tibaax qaws leh (bracketed expression)</a:t>
            </a:r>
            <a:endParaRPr/>
          </a:p>
        </p:txBody>
      </p:sp>
      <p:graphicFrame>
        <p:nvGraphicFramePr>
          <p:cNvPr id="807" name="Google Shape;807;p69"/>
          <p:cNvGraphicFramePr/>
          <p:nvPr/>
        </p:nvGraphicFramePr>
        <p:xfrm>
          <a:off x="337828"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Clr>
                          <a:schemeClr val="dk1"/>
                        </a:buClr>
                        <a:buSzPts val="1100"/>
                        <a:buFont typeface="Arial"/>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Clr>
                          <a:schemeClr val="dk1"/>
                        </a:buClr>
                        <a:buSzPts val="1100"/>
                        <a:buFont typeface="Arial"/>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6</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24</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Clr>
                          <a:schemeClr val="dk1"/>
                        </a:buClr>
                        <a:buSzPts val="1100"/>
                        <a:buFont typeface="Arial"/>
                        <a:buNone/>
                      </a:pPr>
                      <a:r>
                        <a:rPr lang="en-GB" sz="20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6</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−18</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20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808" name="Google Shape;808;p69"/>
          <p:cNvSpPr txBox="1"/>
          <p:nvPr>
            <p:ph idx="1" type="subTitle"/>
          </p:nvPr>
        </p:nvSpPr>
        <p:spPr>
          <a:xfrm>
            <a:off x="324000" y="3290575"/>
            <a:ext cx="3982200" cy="41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Hubi xalka adoo beddelaya (substitution).</a:t>
            </a:r>
            <a:endParaRPr/>
          </a:p>
        </p:txBody>
      </p:sp>
      <p:graphicFrame>
        <p:nvGraphicFramePr>
          <p:cNvPr id="809" name="Google Shape;809;p69"/>
          <p:cNvGraphicFramePr/>
          <p:nvPr/>
        </p:nvGraphicFramePr>
        <p:xfrm>
          <a:off x="337828" y="3520361"/>
          <a:ext cx="3000000" cy="3000000"/>
        </p:xfrm>
        <a:graphic>
          <a:graphicData uri="http://schemas.openxmlformats.org/drawingml/2006/table">
            <a:tbl>
              <a:tblPr>
                <a:noFill/>
                <a:tableStyleId>{33DA9383-A4A0-4073-A3BC-C317ACFAECE8}</a:tableStyleId>
              </a:tblPr>
              <a:tblGrid>
                <a:gridCol w="1496075"/>
                <a:gridCol w="382150"/>
                <a:gridCol w="11535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3(2(</a:t>
                      </a:r>
                      <a:r>
                        <a:rPr lang="en-GB" sz="2000">
                          <a:solidFill>
                            <a:schemeClr val="dk1"/>
                          </a:solidFill>
                          <a:latin typeface="Times New Roman"/>
                          <a:ea typeface="Times New Roman"/>
                          <a:cs typeface="Times New Roman"/>
                          <a:sym typeface="Times New Roman"/>
                        </a:rPr>
                        <a:t>−3) </a:t>
                      </a:r>
                      <a:r>
                        <a:rPr lang="en-GB" sz="2000">
                          <a:solidFill>
                            <a:srgbClr val="222222"/>
                          </a:solidFill>
                          <a:latin typeface="Times"/>
                          <a:ea typeface="Times"/>
                          <a:cs typeface="Times"/>
                          <a:sym typeface="Times"/>
                        </a:rPr>
                        <a:t>+</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a:t>
                      </a:r>
                      <a:r>
                        <a:rPr lang="en-GB" sz="2000">
                          <a:solidFill>
                            <a:schemeClr val="dk1"/>
                          </a:solidFill>
                          <a:latin typeface="Times New Roman"/>
                          <a:ea typeface="Times New Roman"/>
                          <a:cs typeface="Times New Roman"/>
                          <a:sym typeface="Times New Roman"/>
                        </a:rPr>
                        <a:t>−6</a:t>
                      </a:r>
                      <a:r>
                        <a:rPr lang="en-GB" sz="2000">
                          <a:solidFill>
                            <a:srgbClr val="222222"/>
                          </a:solidFill>
                          <a:latin typeface="Times"/>
                          <a:ea typeface="Times"/>
                          <a:cs typeface="Times"/>
                          <a:sym typeface="Times"/>
                        </a:rPr>
                        <a:t>+ 8)</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a:t>
                      </a:r>
                      <a:r>
                        <a:rPr lang="en-GB" sz="2000">
                          <a:solidFill>
                            <a:schemeClr val="dk1"/>
                          </a:solidFill>
                          <a:latin typeface="Times New Roman"/>
                          <a:ea typeface="Times New Roman"/>
                          <a:cs typeface="Times New Roman"/>
                          <a:sym typeface="Times New Roman"/>
                        </a:rPr>
                        <a:t>2</a:t>
                      </a:r>
                      <a:r>
                        <a:rPr lang="en-GB" sz="2000">
                          <a:solidFill>
                            <a:srgbClr val="222222"/>
                          </a:solidFill>
                          <a:latin typeface="Times"/>
                          <a:ea typeface="Times"/>
                          <a:cs typeface="Times"/>
                          <a:sym typeface="Times"/>
                        </a:rPr>
                        <a:t>)</a:t>
                      </a:r>
                      <a:r>
                        <a:rPr i="1" lang="en-GB" sz="2000">
                          <a:solidFill>
                            <a:schemeClr val="dk1"/>
                          </a:solidFill>
                          <a:latin typeface="Times New Roman"/>
                          <a:ea typeface="Times New Roman"/>
                          <a:cs typeface="Times New Roman"/>
                          <a:sym typeface="Times New Roman"/>
                        </a:rPr>
                        <a:t>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6</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id="810" name="Google Shape;810;p69"/>
          <p:cNvPicPr preferRelativeResize="0"/>
          <p:nvPr/>
        </p:nvPicPr>
        <p:blipFill>
          <a:blip r:embed="rId3">
            <a:alphaModFix/>
          </a:blip>
          <a:stretch>
            <a:fillRect/>
          </a:stretch>
        </p:blipFill>
        <p:spPr>
          <a:xfrm>
            <a:off x="2887208" y="4320000"/>
            <a:ext cx="396000" cy="419100"/>
          </a:xfrm>
          <a:prstGeom prst="rect">
            <a:avLst/>
          </a:prstGeom>
          <a:noFill/>
          <a:ln>
            <a:noFill/>
          </a:ln>
        </p:spPr>
      </p:pic>
      <p:sp>
        <p:nvSpPr>
          <p:cNvPr id="811" name="Google Shape;811;p69"/>
          <p:cNvSpPr txBox="1"/>
          <p:nvPr>
            <p:ph idx="1" type="subTitle"/>
          </p:nvPr>
        </p:nvSpPr>
        <p:spPr>
          <a:xfrm>
            <a:off x="4833625" y="810000"/>
            <a:ext cx="3982200" cy="67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Xalli isla'egtan adoo ballaarinaya qawska (brackets).</a:t>
            </a:r>
            <a:endParaRPr/>
          </a:p>
        </p:txBody>
      </p:sp>
      <p:graphicFrame>
        <p:nvGraphicFramePr>
          <p:cNvPr id="812" name="Google Shape;812;p69"/>
          <p:cNvGraphicFramePr/>
          <p:nvPr/>
        </p:nvGraphicFramePr>
        <p:xfrm>
          <a:off x="4833629"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a:t>
                      </a:r>
                      <a:r>
                        <a:rPr lang="en-GB" sz="2000">
                          <a:solidFill>
                            <a:schemeClr val="dk1"/>
                          </a:solidFill>
                          <a:latin typeface="Times"/>
                          <a:ea typeface="Times"/>
                          <a:cs typeface="Times"/>
                          <a:sym typeface="Times"/>
                        </a:rPr>
                        <a:t>(3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12</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80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12</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−60</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20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813" name="Google Shape;813;p69"/>
          <p:cNvSpPr txBox="1"/>
          <p:nvPr>
            <p:ph idx="1" type="subTitle"/>
          </p:nvPr>
        </p:nvSpPr>
        <p:spPr>
          <a:xfrm>
            <a:off x="4819800" y="3290575"/>
            <a:ext cx="3982200" cy="41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Hubi xalka adoo beddelaya (substitution).</a:t>
            </a:r>
            <a:endParaRPr/>
          </a:p>
        </p:txBody>
      </p:sp>
      <p:graphicFrame>
        <p:nvGraphicFramePr>
          <p:cNvPr id="814" name="Google Shape;814;p69"/>
          <p:cNvGraphicFramePr/>
          <p:nvPr/>
        </p:nvGraphicFramePr>
        <p:xfrm>
          <a:off x="4833629" y="3520361"/>
          <a:ext cx="3000000" cy="3000000"/>
        </p:xfrm>
        <a:graphic>
          <a:graphicData uri="http://schemas.openxmlformats.org/drawingml/2006/table">
            <a:tbl>
              <a:tblPr>
                <a:noFill/>
                <a:tableStyleId>{33DA9383-A4A0-4073-A3BC-C317ACFAECE8}</a:tableStyleId>
              </a:tblPr>
              <a:tblGrid>
                <a:gridCol w="1496075"/>
                <a:gridCol w="382150"/>
                <a:gridCol w="11535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a:t>
                      </a:r>
                      <a:r>
                        <a:rPr lang="en-GB" sz="2000">
                          <a:solidFill>
                            <a:schemeClr val="dk1"/>
                          </a:solidFill>
                          <a:latin typeface="Times"/>
                          <a:ea typeface="Times"/>
                          <a:cs typeface="Times"/>
                          <a:sym typeface="Times"/>
                        </a:rPr>
                        <a:t>(3(</a:t>
                      </a:r>
                      <a:r>
                        <a:rPr lang="en-GB" sz="2000">
                          <a:solidFill>
                            <a:schemeClr val="dk1"/>
                          </a:solidFill>
                          <a:latin typeface="Times New Roman"/>
                          <a:ea typeface="Times New Roman"/>
                          <a:cs typeface="Times New Roman"/>
                          <a:sym typeface="Times New Roman"/>
                        </a:rPr>
                        <a:t>−5)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4</a:t>
                      </a:r>
                      <a:r>
                        <a:rPr lang="en-GB" sz="2000">
                          <a:solidFill>
                            <a:schemeClr val="dk1"/>
                          </a:solidFill>
                          <a:latin typeface="Times"/>
                          <a:ea typeface="Times"/>
                          <a:cs typeface="Times"/>
                          <a:sym typeface="Times"/>
                        </a:rPr>
                        <a:t>(</a:t>
                      </a:r>
                      <a:r>
                        <a:rPr lang="en-GB" sz="2000">
                          <a:solidFill>
                            <a:schemeClr val="dk1"/>
                          </a:solidFill>
                          <a:latin typeface="Times New Roman"/>
                          <a:ea typeface="Times New Roman"/>
                          <a:cs typeface="Times New Roman"/>
                          <a:sym typeface="Times New Roman"/>
                        </a:rPr>
                        <a:t>−15 </a:t>
                      </a:r>
                      <a:r>
                        <a:rPr lang="en-GB" sz="2000">
                          <a:solidFill>
                            <a:srgbClr val="222222"/>
                          </a:solidFill>
                          <a:latin typeface="Times"/>
                          <a:ea typeface="Times"/>
                          <a:cs typeface="Times"/>
                          <a:sym typeface="Times"/>
                        </a:rPr>
                        <a:t>+ 20)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4</a:t>
                      </a:r>
                      <a:r>
                        <a:rPr lang="en-GB" sz="2000">
                          <a:solidFill>
                            <a:schemeClr val="dk1"/>
                          </a:solidFill>
                          <a:latin typeface="Times"/>
                          <a:ea typeface="Times"/>
                          <a:cs typeface="Times"/>
                          <a:sym typeface="Times"/>
                        </a:rPr>
                        <a:t>(</a:t>
                      </a:r>
                      <a:r>
                        <a:rPr lang="en-GB" sz="2000">
                          <a:solidFill>
                            <a:schemeClr val="dk1"/>
                          </a:solidFill>
                          <a:latin typeface="Times New Roman"/>
                          <a:ea typeface="Times New Roman"/>
                          <a:cs typeface="Times New Roman"/>
                          <a:sym typeface="Times New Roman"/>
                        </a:rPr>
                        <a:t>5</a:t>
                      </a:r>
                      <a:r>
                        <a:rPr lang="en-GB" sz="2000">
                          <a:solidFill>
                            <a:srgbClr val="222222"/>
                          </a:solidFill>
                          <a:latin typeface="Times"/>
                          <a:ea typeface="Times"/>
                          <a:cs typeface="Times"/>
                          <a:sym typeface="Times"/>
                        </a:rPr>
                        <a:t>)</a:t>
                      </a:r>
                      <a:r>
                        <a:rPr i="1" lang="en-GB" sz="2000">
                          <a:solidFill>
                            <a:schemeClr val="dk1"/>
                          </a:solidFill>
                          <a:latin typeface="Times New Roman"/>
                          <a:ea typeface="Times New Roman"/>
                          <a:cs typeface="Times New Roman"/>
                          <a:sym typeface="Times New Roman"/>
                        </a:rPr>
                        <a:t>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20</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id="815" name="Google Shape;815;p69"/>
          <p:cNvPicPr preferRelativeResize="0"/>
          <p:nvPr/>
        </p:nvPicPr>
        <p:blipFill>
          <a:blip r:embed="rId3">
            <a:alphaModFix/>
          </a:blip>
          <a:stretch>
            <a:fillRect/>
          </a:stretch>
        </p:blipFill>
        <p:spPr>
          <a:xfrm>
            <a:off x="7383008" y="4320000"/>
            <a:ext cx="396000" cy="419100"/>
          </a:xfrm>
          <a:prstGeom prst="rect">
            <a:avLst/>
          </a:prstGeom>
          <a:noFill/>
          <a:ln>
            <a:noFill/>
          </a:ln>
        </p:spPr>
      </p:pic>
      <p:graphicFrame>
        <p:nvGraphicFramePr>
          <p:cNvPr id="816" name="Google Shape;816;p69"/>
          <p:cNvGraphicFramePr/>
          <p:nvPr/>
        </p:nvGraphicFramePr>
        <p:xfrm>
          <a:off x="337828"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6</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24</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6</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−18</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17" name="Google Shape;817;p69"/>
          <p:cNvGraphicFramePr/>
          <p:nvPr/>
        </p:nvGraphicFramePr>
        <p:xfrm>
          <a:off x="337828"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6</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24</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18" name="Google Shape;818;p69"/>
          <p:cNvGraphicFramePr/>
          <p:nvPr/>
        </p:nvGraphicFramePr>
        <p:xfrm>
          <a:off x="337828"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19" name="Google Shape;819;p69"/>
          <p:cNvGraphicFramePr/>
          <p:nvPr/>
        </p:nvGraphicFramePr>
        <p:xfrm>
          <a:off x="337828" y="3520361"/>
          <a:ext cx="3000000" cy="3000000"/>
        </p:xfrm>
        <a:graphic>
          <a:graphicData uri="http://schemas.openxmlformats.org/drawingml/2006/table">
            <a:tbl>
              <a:tblPr>
                <a:noFill/>
                <a:tableStyleId>{33DA9383-A4A0-4073-A3BC-C317ACFAECE8}</a:tableStyleId>
              </a:tblPr>
              <a:tblGrid>
                <a:gridCol w="1496075"/>
                <a:gridCol w="382150"/>
                <a:gridCol w="11535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3(2(</a:t>
                      </a:r>
                      <a:r>
                        <a:rPr lang="en-GB" sz="2000">
                          <a:solidFill>
                            <a:schemeClr val="dk1"/>
                          </a:solidFill>
                          <a:latin typeface="Times New Roman"/>
                          <a:ea typeface="Times New Roman"/>
                          <a:cs typeface="Times New Roman"/>
                          <a:sym typeface="Times New Roman"/>
                        </a:rPr>
                        <a:t>−3) </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a:t>
                      </a:r>
                      <a:r>
                        <a:rPr lang="en-GB" sz="2000">
                          <a:solidFill>
                            <a:schemeClr val="dk1"/>
                          </a:solidFill>
                          <a:latin typeface="Times New Roman"/>
                          <a:ea typeface="Times New Roman"/>
                          <a:cs typeface="Times New Roman"/>
                          <a:sym typeface="Times New Roman"/>
                        </a:rPr>
                        <a:t>−6</a:t>
                      </a:r>
                      <a:r>
                        <a:rPr lang="en-GB" sz="2000">
                          <a:solidFill>
                            <a:srgbClr val="222222"/>
                          </a:solidFill>
                          <a:latin typeface="Times"/>
                          <a:ea typeface="Times"/>
                          <a:cs typeface="Times"/>
                          <a:sym typeface="Times"/>
                        </a:rPr>
                        <a:t>+ 8)</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20" name="Google Shape;820;p69"/>
          <p:cNvGraphicFramePr/>
          <p:nvPr/>
        </p:nvGraphicFramePr>
        <p:xfrm>
          <a:off x="337828" y="3520361"/>
          <a:ext cx="3000000" cy="3000000"/>
        </p:xfrm>
        <a:graphic>
          <a:graphicData uri="http://schemas.openxmlformats.org/drawingml/2006/table">
            <a:tbl>
              <a:tblPr>
                <a:noFill/>
                <a:tableStyleId>{33DA9383-A4A0-4073-A3BC-C317ACFAECE8}</a:tableStyleId>
              </a:tblPr>
              <a:tblGrid>
                <a:gridCol w="1496075"/>
                <a:gridCol w="382150"/>
                <a:gridCol w="11535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3(2(</a:t>
                      </a:r>
                      <a:r>
                        <a:rPr lang="en-GB" sz="2000">
                          <a:solidFill>
                            <a:schemeClr val="dk1"/>
                          </a:solidFill>
                          <a:latin typeface="Times New Roman"/>
                          <a:ea typeface="Times New Roman"/>
                          <a:cs typeface="Times New Roman"/>
                          <a:sym typeface="Times New Roman"/>
                        </a:rPr>
                        <a:t>−3) </a:t>
                      </a:r>
                      <a:r>
                        <a:rPr lang="en-GB" sz="2000">
                          <a:solidFill>
                            <a:srgbClr val="222222"/>
                          </a:solidFill>
                          <a:latin typeface="Times"/>
                          <a:ea typeface="Times"/>
                          <a:cs typeface="Times"/>
                          <a:sym typeface="Times"/>
                        </a:rPr>
                        <a:t>+ 8)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21" name="Google Shape;821;p69"/>
          <p:cNvGraphicFramePr/>
          <p:nvPr/>
        </p:nvGraphicFramePr>
        <p:xfrm>
          <a:off x="4833629"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12</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80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12</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−60</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22" name="Google Shape;822;p69"/>
          <p:cNvGraphicFramePr/>
          <p:nvPr/>
        </p:nvGraphicFramePr>
        <p:xfrm>
          <a:off x="4833629"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12</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80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23" name="Google Shape;823;p69"/>
          <p:cNvGraphicFramePr/>
          <p:nvPr/>
        </p:nvGraphicFramePr>
        <p:xfrm>
          <a:off x="4833629" y="1620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70"/>
          <p:cNvSpPr txBox="1"/>
          <p:nvPr>
            <p:ph idx="1" type="body"/>
          </p:nvPr>
        </p:nvSpPr>
        <p:spPr>
          <a:xfrm>
            <a:off x="4405500" y="834300"/>
            <a:ext cx="4414500" cy="761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a:cs typeface="Times"/>
                <a:sym typeface="Times"/>
              </a:rPr>
              <a:t>4(3</a:t>
            </a:r>
            <a:r>
              <a:rPr i="1" lang="en-GB" sz="1800">
                <a:latin typeface="Lexend"/>
                <a:ea typeface="Times"/>
                <a:cs typeface="Times"/>
                <a:sym typeface="Times"/>
              </a:rPr>
              <a:t>x</a:t>
            </a:r>
            <a:r>
              <a:rPr lang="en-GB" sz="1800">
                <a:latin typeface="Lexend"/>
                <a:ea typeface="Times"/>
                <a:cs typeface="Times"/>
                <a:sym typeface="Times"/>
              </a:rPr>
              <a:t> + 20) = 20</a:t>
            </a:r>
            <a:endParaRPr sz="2000">
              <a:latin typeface="Times"/>
              <a:ea typeface="Times"/>
              <a:cs typeface="Times"/>
              <a:sym typeface="Times"/>
            </a:endParaRPr>
          </a:p>
          <a:p>
            <a:pPr indent="0" lvl="0" marL="0" rtl="0" algn="l">
              <a:spcBef>
                <a:spcPts val="1000"/>
              </a:spcBef>
              <a:spcAft>
                <a:spcPts val="1000"/>
              </a:spcAft>
              <a:buNone/>
            </a:pPr>
            <a:r>
              <a:rPr lang="en-GB" sz="1100">
                <a:latin typeface="Lexend"/>
              </a:rPr>
              <a:t>Ma arki kartaa waxa Nuur arkay?</a:t>
            </a:r>
            <a:endParaRPr sz="1800"/>
          </a:p>
        </p:txBody>
      </p:sp>
      <p:sp>
        <p:nvSpPr>
          <p:cNvPr id="829" name="Google Shape;829;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isla'egyada ku lug leh tibaax qaws leh (bracketed expression)</a:t>
            </a:r>
            <a:endParaRPr/>
          </a:p>
        </p:txBody>
      </p:sp>
      <p:pic>
        <p:nvPicPr>
          <p:cNvPr id="830" name="Google Shape;830;p70"/>
          <p:cNvPicPr preferRelativeResize="0"/>
          <p:nvPr/>
        </p:nvPicPr>
        <p:blipFill>
          <a:blip r:embed="rId6">
            <a:alphaModFix/>
          </a:blip>
          <a:stretch>
            <a:fillRect/>
          </a:stretch>
        </p:blipFill>
        <p:spPr>
          <a:xfrm>
            <a:off x="583027" y="1422746"/>
            <a:ext cx="446257" cy="558038"/>
          </a:xfrm>
          <a:prstGeom prst="rect">
            <a:avLst/>
          </a:prstGeom>
          <a:noFill/>
          <a:ln>
            <a:noFill/>
          </a:ln>
        </p:spPr>
      </p:pic>
      <p:sp>
        <p:nvSpPr>
          <p:cNvPr id="831" name="Google Shape;831;p70"/>
          <p:cNvSpPr txBox="1"/>
          <p:nvPr/>
        </p:nvSpPr>
        <p:spPr>
          <a:xfrm flipH="1">
            <a:off x="374150" y="1980142"/>
            <a:ext cx="864000" cy="359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800">
              <a:latin typeface="Lexend"/>
              <a:ea typeface="Lexend"/>
              <a:cs typeface="Lexend"/>
              <a:sym typeface="Lexend"/>
            </a:endParaRPr>
          </a:p>
        </p:txBody>
      </p:sp>
      <p:pic>
        <p:nvPicPr>
          <p:cNvPr id="832" name="Google Shape;832;p70"/>
          <p:cNvPicPr preferRelativeResize="0"/>
          <p:nvPr/>
        </p:nvPicPr>
        <p:blipFill rotWithShape="1">
          <a:blip r:embed="rId4">
            <a:alphaModFix/>
          </a:blip>
          <a:srcRect b="43690" l="0" r="57905" t="0"/>
          <a:stretch/>
        </p:blipFill>
        <p:spPr>
          <a:xfrm flipH="1">
            <a:off x="913349" y="842525"/>
            <a:ext cx="3320376" cy="948375"/>
          </a:xfrm>
          <a:prstGeom prst="rect">
            <a:avLst/>
          </a:prstGeom>
          <a:noFill/>
          <a:ln>
            <a:noFill/>
          </a:ln>
        </p:spPr>
      </p:pic>
      <p:sp>
        <p:nvSpPr>
          <p:cNvPr id="833" name="Google Shape;833;p70"/>
          <p:cNvSpPr txBox="1"/>
          <p:nvPr/>
        </p:nvSpPr>
        <p:spPr>
          <a:xfrm>
            <a:off x="1139116" y="810000"/>
            <a:ext cx="3116100" cy="8100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u malaynayaa inaan arkay hab ka dhaqsi badan su'aashaas dambe.</a:t>
            </a:r>
            <a:endParaRPr sz="1800">
              <a:solidFill>
                <a:srgbClr val="000000"/>
              </a:solidFill>
              <a:latin typeface="Lexend"/>
              <a:ea typeface="Lexend"/>
              <a:cs typeface="Lexend"/>
              <a:sym typeface="Lexend"/>
            </a:endParaRPr>
          </a:p>
        </p:txBody>
      </p:sp>
      <p:sp>
        <p:nvSpPr>
          <p:cNvPr id="834" name="Google Shape;834;p70"/>
          <p:cNvSpPr/>
          <p:nvPr/>
        </p:nvSpPr>
        <p:spPr>
          <a:xfrm>
            <a:off x="5679035" y="824700"/>
            <a:ext cx="418200" cy="359700"/>
          </a:xfrm>
          <a:prstGeom prst="ellipse">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5" name="Google Shape;835;p70"/>
          <p:cNvSpPr/>
          <p:nvPr/>
        </p:nvSpPr>
        <p:spPr>
          <a:xfrm>
            <a:off x="4314988" y="848700"/>
            <a:ext cx="269700" cy="311700"/>
          </a:xfrm>
          <a:prstGeom prst="ellipse">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6" name="Google Shape;836;p70"/>
          <p:cNvSpPr txBox="1"/>
          <p:nvPr>
            <p:ph idx="1" type="body"/>
          </p:nvPr>
        </p:nvSpPr>
        <p:spPr>
          <a:xfrm>
            <a:off x="4405650" y="1703050"/>
            <a:ext cx="4414500" cy="76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 waa qeybiye guud (common factor) oo ah tibaaxaha labada dhinac ee isla'egta (equation)</a:t>
            </a:r>
            <a:endParaRPr sz="2000">
              <a:latin typeface="Kalam"/>
              <a:ea typeface="Kalam"/>
              <a:cs typeface="Kalam"/>
              <a:sym typeface="Kalam"/>
            </a:endParaRPr>
          </a:p>
        </p:txBody>
      </p:sp>
      <p:sp>
        <p:nvSpPr>
          <p:cNvPr id="837" name="Google Shape;837;p70"/>
          <p:cNvSpPr txBox="1"/>
          <p:nvPr/>
        </p:nvSpPr>
        <p:spPr>
          <a:xfrm>
            <a:off x="324000" y="2700000"/>
            <a:ext cx="8496000" cy="761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Halka aan ku aragno qeybiyeyaasha guud (common factors), u qaybinta isku-dhufashada (coefficient) qawska (bracket) waxay noqon kartaa milan (solution) ugu dhaqsaha badan.</a:t>
            </a:r>
            <a:endParaRPr sz="1800">
              <a:solidFill>
                <a:srgbClr val="000000"/>
              </a:solidFill>
              <a:latin typeface="Lexend"/>
              <a:ea typeface="Lexend"/>
              <a:cs typeface="Lexend"/>
              <a:sym typeface="Lexend"/>
            </a:endParaRPr>
          </a:p>
        </p:txBody>
      </p:sp>
      <p:graphicFrame>
        <p:nvGraphicFramePr>
          <p:cNvPr id="838" name="Google Shape;838;p70"/>
          <p:cNvGraphicFramePr/>
          <p:nvPr/>
        </p:nvGraphicFramePr>
        <p:xfrm>
          <a:off x="5064765" y="31355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3</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20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5</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3</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−15</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20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839" name="Google Shape;839;p70"/>
          <p:cNvCxnSpPr/>
          <p:nvPr/>
        </p:nvCxnSpPr>
        <p:spPr>
          <a:xfrm flipH="1" rot="10800000">
            <a:off x="4194775" y="3818200"/>
            <a:ext cx="1174800" cy="64500"/>
          </a:xfrm>
          <a:prstGeom prst="straightConnector1">
            <a:avLst/>
          </a:prstGeom>
          <a:noFill/>
          <a:ln cap="flat" cmpd="sng" w="28575">
            <a:solidFill>
              <a:schemeClr val="accent4"/>
            </a:solidFill>
            <a:prstDash val="solid"/>
            <a:round/>
            <a:headEnd len="med" w="med" type="none"/>
            <a:tailEnd len="med" w="med" type="triangle"/>
          </a:ln>
        </p:spPr>
      </p:cxnSp>
      <p:sp>
        <p:nvSpPr>
          <p:cNvPr id="840" name="Google Shape;840;p70"/>
          <p:cNvSpPr txBox="1"/>
          <p:nvPr/>
        </p:nvSpPr>
        <p:spPr>
          <a:xfrm>
            <a:off x="324000" y="3737000"/>
            <a:ext cx="3909600" cy="468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Labada dhinacba waxaa loo qaybiyay 4</a:t>
            </a:r>
            <a:endParaRPr sz="1800">
              <a:solidFill>
                <a:srgbClr val="000000"/>
              </a:solidFill>
              <a:latin typeface="Lexend"/>
              <a:ea typeface="Lexend"/>
              <a:cs typeface="Lexend"/>
              <a:sym typeface="Lexend"/>
            </a:endParaRPr>
          </a:p>
        </p:txBody>
      </p:sp>
      <p:graphicFrame>
        <p:nvGraphicFramePr>
          <p:cNvPr id="841" name="Google Shape;841;p70"/>
          <p:cNvGraphicFramePr/>
          <p:nvPr/>
        </p:nvGraphicFramePr>
        <p:xfrm>
          <a:off x="5064765" y="31355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3</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20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5</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3</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−15</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42" name="Google Shape;842;p70"/>
          <p:cNvGraphicFramePr/>
          <p:nvPr/>
        </p:nvGraphicFramePr>
        <p:xfrm>
          <a:off x="5064765" y="31355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3</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20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5</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ku lug leh tibaax qaws leh (bracketed expression)</a:t>
            </a:r>
            <a:endParaRPr/>
          </a:p>
        </p:txBody>
      </p:sp>
      <p:sp>
        <p:nvSpPr>
          <p:cNvPr id="848" name="Google Shape;848;p71"/>
          <p:cNvSpPr txBox="1"/>
          <p:nvPr/>
        </p:nvSpPr>
        <p:spPr>
          <a:xfrm>
            <a:off x="324000" y="759300"/>
            <a:ext cx="82377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Nuur wuxuu xallinayaa isla'egyo (equations) dheeri ah oo leh qawsyo (brackets).</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graphicFrame>
        <p:nvGraphicFramePr>
          <p:cNvPr id="849" name="Google Shape;849;p71"/>
          <p:cNvGraphicFramePr/>
          <p:nvPr/>
        </p:nvGraphicFramePr>
        <p:xfrm>
          <a:off x="182866"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3</a:t>
                      </a:r>
                      <a:r>
                        <a:rPr lang="en-GB" sz="2400">
                          <a:latin typeface="Times New Roman"/>
                          <a:ea typeface="Times New Roman"/>
                          <a:cs typeface="Times New Roman"/>
                          <a:sym typeface="Times New Roman"/>
                        </a:rPr>
                        <a:t>(</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2)</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15</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3</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6</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15</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3</a:t>
                      </a:r>
                      <a:r>
                        <a:rPr i="1" lang="en-GB" sz="2400">
                          <a:latin typeface="Times New Roman"/>
                          <a:ea typeface="Times New Roman"/>
                          <a:cs typeface="Times New Roman"/>
                          <a:sym typeface="Times New Roman"/>
                        </a:rPr>
                        <a:t>x</a:t>
                      </a:r>
                      <a:endParaRPr i="1"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21</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400">
                          <a:latin typeface="Times New Roman"/>
                          <a:ea typeface="Times New Roman"/>
                          <a:cs typeface="Times New Roman"/>
                          <a:sym typeface="Times New Roman"/>
                        </a:rPr>
                        <a:t>x</a:t>
                      </a:r>
                      <a:endParaRPr i="1"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7</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850" name="Google Shape;850;p71"/>
          <p:cNvSpPr txBox="1"/>
          <p:nvPr/>
        </p:nvSpPr>
        <p:spPr>
          <a:xfrm>
            <a:off x="324000" y="1380130"/>
            <a:ext cx="24108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Marka hore balaadhin (expanding):</a:t>
            </a:r>
            <a:endParaRPr sz="2000">
              <a:solidFill>
                <a:srgbClr val="000000"/>
              </a:solidFill>
              <a:latin typeface="Lexend"/>
              <a:ea typeface="Lexend"/>
              <a:cs typeface="Lexend"/>
              <a:sym typeface="Lexend"/>
            </a:endParaRPr>
          </a:p>
        </p:txBody>
      </p:sp>
      <p:graphicFrame>
        <p:nvGraphicFramePr>
          <p:cNvPr id="851" name="Google Shape;851;p71"/>
          <p:cNvGraphicFramePr/>
          <p:nvPr/>
        </p:nvGraphicFramePr>
        <p:xfrm>
          <a:off x="4120393"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Clr>
                          <a:schemeClr val="dk1"/>
                        </a:buClr>
                        <a:buSzPts val="1100"/>
                        <a:buFont typeface="Arial"/>
                        <a:buNone/>
                      </a:pPr>
                      <a:r>
                        <a:rPr lang="en-GB" sz="2400">
                          <a:solidFill>
                            <a:schemeClr val="dk1"/>
                          </a:solidFill>
                          <a:latin typeface="Times New Roman"/>
                          <a:ea typeface="Times New Roman"/>
                          <a:cs typeface="Times New Roman"/>
                          <a:sym typeface="Times New Roman"/>
                        </a:rPr>
                        <a:t>3(</a:t>
                      </a:r>
                      <a:r>
                        <a:rPr i="1" lang="en-GB" sz="2400">
                          <a:solidFill>
                            <a:schemeClr val="dk1"/>
                          </a:solidFill>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solidFill>
                            <a:schemeClr val="dk1"/>
                          </a:solidFill>
                          <a:latin typeface="Times New Roman"/>
                          <a:ea typeface="Times New Roman"/>
                          <a:cs typeface="Times New Roman"/>
                          <a:sym typeface="Times New Roman"/>
                        </a:rPr>
                        <a:t> 2)</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15</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chemeClr val="dk1"/>
                        </a:buClr>
                        <a:buSzPts val="1100"/>
                        <a:buFont typeface="Arial"/>
                        <a:buNone/>
                      </a:pPr>
                      <a:r>
                        <a:rPr i="1" lang="en-GB" sz="2400">
                          <a:solidFill>
                            <a:schemeClr val="dk1"/>
                          </a:solidFill>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solidFill>
                            <a:schemeClr val="dk1"/>
                          </a:solidFill>
                          <a:latin typeface="Times New Roman"/>
                          <a:ea typeface="Times New Roman"/>
                          <a:cs typeface="Times New Roman"/>
                          <a:sym typeface="Times New Roman"/>
                        </a:rPr>
                        <a:t> 2</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5</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400">
                          <a:latin typeface="Times New Roman"/>
                          <a:ea typeface="Times New Roman"/>
                          <a:cs typeface="Times New Roman"/>
                          <a:sym typeface="Times New Roman"/>
                        </a:rPr>
                        <a:t>x</a:t>
                      </a:r>
                      <a:endParaRPr i="1"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7</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852" name="Google Shape;852;p71"/>
          <p:cNvSpPr txBox="1"/>
          <p:nvPr/>
        </p:nvSpPr>
        <p:spPr>
          <a:xfrm>
            <a:off x="3369600" y="1380125"/>
            <a:ext cx="54504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Marka hore ku dhufasho is-daba-rog (reciprocal):</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853" name="Google Shape;853;p71"/>
          <p:cNvPicPr preferRelativeResize="0"/>
          <p:nvPr/>
        </p:nvPicPr>
        <p:blipFill rotWithShape="1">
          <a:blip r:embed="rId3">
            <a:alphaModFix/>
          </a:blip>
          <a:srcRect b="0" l="0" r="69082" t="56280"/>
          <a:stretch/>
        </p:blipFill>
        <p:spPr>
          <a:xfrm>
            <a:off x="3152000" y="3261200"/>
            <a:ext cx="4183675" cy="1022051"/>
          </a:xfrm>
          <a:prstGeom prst="rect">
            <a:avLst/>
          </a:prstGeom>
          <a:noFill/>
          <a:ln>
            <a:noFill/>
          </a:ln>
        </p:spPr>
      </p:pic>
      <p:sp>
        <p:nvSpPr>
          <p:cNvPr id="854" name="Google Shape;854;p71"/>
          <p:cNvSpPr txBox="1"/>
          <p:nvPr/>
        </p:nvSpPr>
        <p:spPr>
          <a:xfrm>
            <a:off x="3457050" y="3390175"/>
            <a:ext cx="3509400" cy="690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la yaabanahay habkee u fududan doono tusaalahan.</a:t>
            </a:r>
            <a:endParaRPr sz="2200">
              <a:solidFill>
                <a:srgbClr val="000000"/>
              </a:solidFill>
              <a:latin typeface="Times New Roman"/>
              <a:ea typeface="Times New Roman"/>
              <a:cs typeface="Times New Roman"/>
              <a:sym typeface="Times New Roman"/>
            </a:endParaRPr>
          </a:p>
        </p:txBody>
      </p:sp>
      <p:pic>
        <p:nvPicPr>
          <p:cNvPr id="855" name="Google Shape;855;p71"/>
          <p:cNvPicPr preferRelativeResize="0"/>
          <p:nvPr/>
        </p:nvPicPr>
        <p:blipFill>
          <a:blip r:embed="rId5">
            <a:alphaModFix/>
          </a:blip>
          <a:stretch>
            <a:fillRect/>
          </a:stretch>
        </p:blipFill>
        <p:spPr>
          <a:xfrm flipH="1">
            <a:off x="7394582" y="3831828"/>
            <a:ext cx="780782" cy="976350"/>
          </a:xfrm>
          <a:prstGeom prst="rect">
            <a:avLst/>
          </a:prstGeom>
          <a:noFill/>
          <a:ln>
            <a:noFill/>
          </a:ln>
        </p:spPr>
      </p:pic>
      <p:graphicFrame>
        <p:nvGraphicFramePr>
          <p:cNvPr id="856" name="Google Shape;856;p71"/>
          <p:cNvGraphicFramePr/>
          <p:nvPr/>
        </p:nvGraphicFramePr>
        <p:xfrm>
          <a:off x="182866"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3(</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2)</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15</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57" name="Google Shape;857;p71"/>
          <p:cNvGraphicFramePr/>
          <p:nvPr/>
        </p:nvGraphicFramePr>
        <p:xfrm>
          <a:off x="4120393"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solidFill>
                            <a:schemeClr val="dk1"/>
                          </a:solidFill>
                          <a:latin typeface="Times New Roman"/>
                          <a:ea typeface="Times New Roman"/>
                          <a:cs typeface="Times New Roman"/>
                          <a:sym typeface="Times New Roman"/>
                        </a:rPr>
                        <a:t>3(</a:t>
                      </a:r>
                      <a:r>
                        <a:rPr i="1" lang="en-GB" sz="2400">
                          <a:solidFill>
                            <a:schemeClr val="dk1"/>
                          </a:solidFill>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solidFill>
                            <a:schemeClr val="dk1"/>
                          </a:solidFill>
                          <a:latin typeface="Times New Roman"/>
                          <a:ea typeface="Times New Roman"/>
                          <a:cs typeface="Times New Roman"/>
                          <a:sym typeface="Times New Roman"/>
                        </a:rPr>
                        <a:t> 2)</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15</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ku lug leh tibaax qaws leh (bracketed expression)</a:t>
            </a:r>
            <a:endParaRPr/>
          </a:p>
        </p:txBody>
      </p:sp>
      <p:sp>
        <p:nvSpPr>
          <p:cNvPr id="863" name="Google Shape;863;p72"/>
          <p:cNvSpPr txBox="1"/>
          <p:nvPr/>
        </p:nvSpPr>
        <p:spPr>
          <a:xfrm>
            <a:off x="324000" y="759300"/>
            <a:ext cx="82377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Nuur wuxuu xallinayaa isla'egyo (equations) dheeri ah oo leh qawsyo (brackets).</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graphicFrame>
        <p:nvGraphicFramePr>
          <p:cNvPr id="864" name="Google Shape;864;p72"/>
          <p:cNvGraphicFramePr/>
          <p:nvPr/>
        </p:nvGraphicFramePr>
        <p:xfrm>
          <a:off x="182866"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lang="en-GB" sz="2400">
                          <a:latin typeface="Times New Roman"/>
                          <a:ea typeface="Times New Roman"/>
                          <a:cs typeface="Times New Roman"/>
                          <a:sym typeface="Times New Roman"/>
                        </a:rPr>
                        <a:t>(</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24</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a:t>
                      </a:r>
                      <a:endParaRPr i="1"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44</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865" name="Google Shape;865;p72"/>
          <p:cNvSpPr txBox="1"/>
          <p:nvPr/>
        </p:nvSpPr>
        <p:spPr>
          <a:xfrm>
            <a:off x="324000" y="1380130"/>
            <a:ext cx="24108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Marka hore balaadhin (expanding):</a:t>
            </a:r>
            <a:endParaRPr sz="2000">
              <a:solidFill>
                <a:srgbClr val="000000"/>
              </a:solidFill>
              <a:latin typeface="Lexend"/>
              <a:ea typeface="Lexend"/>
              <a:cs typeface="Lexend"/>
              <a:sym typeface="Lexend"/>
            </a:endParaRPr>
          </a:p>
        </p:txBody>
      </p:sp>
      <p:graphicFrame>
        <p:nvGraphicFramePr>
          <p:cNvPr id="866" name="Google Shape;866;p72"/>
          <p:cNvGraphicFramePr/>
          <p:nvPr/>
        </p:nvGraphicFramePr>
        <p:xfrm>
          <a:off x="4120393"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pSp>
        <p:nvGrpSpPr>
          <p:cNvPr id="867" name="Google Shape;867;p72"/>
          <p:cNvGrpSpPr/>
          <p:nvPr/>
        </p:nvGrpSpPr>
        <p:grpSpPr>
          <a:xfrm>
            <a:off x="3152000" y="3261200"/>
            <a:ext cx="5023364" cy="1546978"/>
            <a:chOff x="3152000" y="3261200"/>
            <a:chExt cx="5023364" cy="1546978"/>
          </a:xfrm>
        </p:grpSpPr>
        <p:pic>
          <p:nvPicPr>
            <p:cNvPr id="868" name="Google Shape;868;p72"/>
            <p:cNvPicPr preferRelativeResize="0"/>
            <p:nvPr/>
          </p:nvPicPr>
          <p:blipFill rotWithShape="1">
            <a:blip r:embed="rId3">
              <a:alphaModFix/>
            </a:blip>
            <a:srcRect b="0" l="0" r="69082" t="56280"/>
            <a:stretch/>
          </p:blipFill>
          <p:spPr>
            <a:xfrm>
              <a:off x="3152000" y="3261200"/>
              <a:ext cx="4183675" cy="1395174"/>
            </a:xfrm>
            <a:prstGeom prst="rect">
              <a:avLst/>
            </a:prstGeom>
            <a:noFill/>
            <a:ln>
              <a:noFill/>
            </a:ln>
          </p:spPr>
        </p:pic>
        <p:sp>
          <p:nvSpPr>
            <p:cNvPr id="869" name="Google Shape;869;p72"/>
            <p:cNvSpPr txBox="1"/>
            <p:nvPr/>
          </p:nvSpPr>
          <p:spPr>
            <a:xfrm>
              <a:off x="3457050" y="3390175"/>
              <a:ext cx="3509400" cy="690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latin typeface="Lexend"/>
                  <a:ea typeface="Lexend"/>
                  <a:cs typeface="Lexend"/>
                  <a:sym typeface="Lexend"/>
                </a:rPr>
                <a:t>Waxaan u malaynayaa inaan helay tusaale ay balaadhinta qawsyada (brackets) ku fududaan doonto.</a:t>
              </a:r>
              <a:endParaRPr sz="2200">
                <a:solidFill>
                  <a:srgbClr val="000000"/>
                </a:solidFill>
                <a:latin typeface="Times New Roman"/>
                <a:ea typeface="Times New Roman"/>
                <a:cs typeface="Times New Roman"/>
                <a:sym typeface="Times New Roman"/>
              </a:endParaRPr>
            </a:p>
          </p:txBody>
        </p:sp>
        <p:pic>
          <p:nvPicPr>
            <p:cNvPr id="870" name="Google Shape;870;p72"/>
            <p:cNvPicPr preferRelativeResize="0"/>
            <p:nvPr/>
          </p:nvPicPr>
          <p:blipFill>
            <a:blip r:embed="rId6">
              <a:alphaModFix/>
            </a:blip>
            <a:stretch>
              <a:fillRect/>
            </a:stretch>
          </p:blipFill>
          <p:spPr>
            <a:xfrm flipH="1">
              <a:off x="7394582" y="3831828"/>
              <a:ext cx="780782" cy="976350"/>
            </a:xfrm>
            <a:prstGeom prst="rect">
              <a:avLst/>
            </a:prstGeom>
            <a:noFill/>
            <a:ln>
              <a:noFill/>
            </a:ln>
          </p:spPr>
        </p:pic>
      </p:grpSp>
      <p:pic>
        <p:nvPicPr>
          <p:cNvPr descr="&lt;math xmlns=&quot;http://www.w3.org/1998/Math/MathML&quot; display=&quot;block&quot; data-is-equatio=&quot;1&quot; data-latex=&quot;x=\frac{11}{2}\ or\ 5.5&quot;&gt;&lt;mi&gt;x&lt;/mi&gt;&lt;mo&gt;=&lt;/mo&gt;&lt;mfrac&gt;&lt;mn&gt;11&lt;/mn&gt;&lt;mn&gt;2&lt;/mn&gt;&lt;/mfrac&gt;&lt;mtext&gt;&lt;/mtext&gt;&lt;mi&gt;o&lt;/mi&gt;&lt;mi&gt;r&lt;/mi&gt;&lt;mtext&gt;&lt;/mtext&gt;&lt;mn&gt;5.5&lt;/mn&gt;&lt;/math&gt;" id="871" name="Google Shape;871;p72" title="x equals eleven halves o r 5.5"/>
          <p:cNvPicPr preferRelativeResize="0"/>
          <p:nvPr/>
        </p:nvPicPr>
        <p:blipFill>
          <a:blip r:embed="rId5">
            <a:alphaModFix/>
          </a:blip>
          <a:stretch>
            <a:fillRect/>
          </a:stretch>
        </p:blipFill>
        <p:spPr>
          <a:xfrm>
            <a:off x="1436877" y="3322975"/>
            <a:ext cx="1688255" cy="613500"/>
          </a:xfrm>
          <a:prstGeom prst="rect">
            <a:avLst/>
          </a:prstGeom>
          <a:noFill/>
          <a:ln>
            <a:noFill/>
          </a:ln>
        </p:spPr>
      </p:pic>
      <p:sp>
        <p:nvSpPr>
          <p:cNvPr id="872" name="Google Shape;872;p72"/>
          <p:cNvSpPr txBox="1"/>
          <p:nvPr/>
        </p:nvSpPr>
        <p:spPr>
          <a:xfrm>
            <a:off x="3369600" y="1380125"/>
            <a:ext cx="54504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Marka hore ku dhufasho is-daba-rog (reciprocal):</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graphicFrame>
        <p:nvGraphicFramePr>
          <p:cNvPr id="873" name="Google Shape;873;p72"/>
          <p:cNvGraphicFramePr/>
          <p:nvPr/>
        </p:nvGraphicFramePr>
        <p:xfrm>
          <a:off x="182866"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874" name="Google Shape;874;p72"/>
          <p:cNvGraphicFramePr/>
          <p:nvPr/>
        </p:nvGraphicFramePr>
        <p:xfrm>
          <a:off x="182866"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24</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ku lug leh tibaax qaws leh (bracketed expression)</a:t>
            </a:r>
            <a:endParaRPr/>
          </a:p>
        </p:txBody>
      </p:sp>
      <p:sp>
        <p:nvSpPr>
          <p:cNvPr id="880" name="Google Shape;880;p73"/>
          <p:cNvSpPr txBox="1"/>
          <p:nvPr/>
        </p:nvSpPr>
        <p:spPr>
          <a:xfrm>
            <a:off x="324000" y="759300"/>
            <a:ext cx="82377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Nuur wuxuu xallinayaa isla'egyo (equations) dheeri ah oo leh qawsyo (brackets).</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graphicFrame>
        <p:nvGraphicFramePr>
          <p:cNvPr id="881" name="Google Shape;881;p73"/>
          <p:cNvGraphicFramePr/>
          <p:nvPr/>
        </p:nvGraphicFramePr>
        <p:xfrm>
          <a:off x="182866"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24</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a:t>
                      </a:r>
                      <a:endParaRPr i="1"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44</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882" name="Google Shape;882;p73"/>
          <p:cNvSpPr txBox="1"/>
          <p:nvPr/>
        </p:nvSpPr>
        <p:spPr>
          <a:xfrm>
            <a:off x="324000" y="1380130"/>
            <a:ext cx="24108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Marka hore balaadhin (expanding):</a:t>
            </a:r>
            <a:endParaRPr sz="2000">
              <a:solidFill>
                <a:srgbClr val="000000"/>
              </a:solidFill>
              <a:latin typeface="Lexend"/>
              <a:ea typeface="Lexend"/>
              <a:cs typeface="Lexend"/>
              <a:sym typeface="Lexend"/>
            </a:endParaRPr>
          </a:p>
        </p:txBody>
      </p:sp>
      <p:graphicFrame>
        <p:nvGraphicFramePr>
          <p:cNvPr id="883" name="Google Shape;883;p73"/>
          <p:cNvGraphicFramePr/>
          <p:nvPr/>
        </p:nvGraphicFramePr>
        <p:xfrm>
          <a:off x="4120393" y="17018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2400">
                          <a:latin typeface="Times New Roman"/>
                          <a:ea typeface="Times New Roman"/>
                          <a:cs typeface="Times New Roman"/>
                          <a:sym typeface="Times New Roman"/>
                        </a:rPr>
                        <a:t>8(</a:t>
                      </a:r>
                      <a:r>
                        <a:rPr i="1" lang="en-GB" sz="2400">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400">
                          <a:latin typeface="Times New Roman"/>
                          <a:ea typeface="Times New Roman"/>
                          <a:cs typeface="Times New Roman"/>
                          <a:sym typeface="Times New Roman"/>
                        </a:rPr>
                        <a:t>20</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400">
                          <a:solidFill>
                            <a:schemeClr val="dk1"/>
                          </a:solidFill>
                          <a:latin typeface="Times New Roman"/>
                          <a:ea typeface="Times New Roman"/>
                          <a:cs typeface="Times New Roman"/>
                          <a:sym typeface="Times New Roman"/>
                        </a:rPr>
                        <a:t>x </a:t>
                      </a:r>
                      <a:r>
                        <a:rPr lang="en-GB" sz="2200">
                          <a:solidFill>
                            <a:srgbClr val="222222"/>
                          </a:solidFill>
                          <a:latin typeface="Times"/>
                          <a:ea typeface="Times"/>
                          <a:cs typeface="Times"/>
                          <a:sym typeface="Times"/>
                        </a:rPr>
                        <a:t>−</a:t>
                      </a:r>
                      <a:r>
                        <a:rPr lang="en-GB" sz="2400">
                          <a:solidFill>
                            <a:schemeClr val="dk1"/>
                          </a:solidFill>
                          <a:latin typeface="Times New Roman"/>
                          <a:ea typeface="Times New Roman"/>
                          <a:cs typeface="Times New Roman"/>
                          <a:sym typeface="Times New Roman"/>
                        </a:rPr>
                        <a:t> 3</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400">
                          <a:latin typeface="Times New Roman"/>
                          <a:ea typeface="Times New Roman"/>
                          <a:cs typeface="Times New Roman"/>
                          <a:sym typeface="Times New Roman"/>
                        </a:rPr>
                        <a:t>=</a:t>
                      </a:r>
                      <a:endParaRPr sz="24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24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x=\frac{11}{2}\ or\ 5.5&quot;&gt;&lt;mi&gt;x&lt;/mi&gt;&lt;mo&gt;=&lt;/mo&gt;&lt;mfrac&gt;&lt;mn&gt;11&lt;/mn&gt;&lt;mn&gt;2&lt;/mn&gt;&lt;/mfrac&gt;&lt;mtext&gt;&lt;/mtext&gt;&lt;mi&gt;o&lt;/mi&gt;&lt;mi&gt;r&lt;/mi&gt;&lt;mtext&gt;&lt;/mtext&gt;&lt;mn&gt;5.5&lt;/mn&gt;&lt;/math&gt;" id="884" name="Google Shape;884;p73" title="x equals eleven halves o r 5.5"/>
          <p:cNvPicPr preferRelativeResize="0"/>
          <p:nvPr/>
        </p:nvPicPr>
        <p:blipFill>
          <a:blip r:embed="rId3">
            <a:alphaModFix/>
          </a:blip>
          <a:stretch>
            <a:fillRect/>
          </a:stretch>
        </p:blipFill>
        <p:spPr>
          <a:xfrm>
            <a:off x="1436877" y="3322975"/>
            <a:ext cx="1688255" cy="613500"/>
          </a:xfrm>
          <a:prstGeom prst="rect">
            <a:avLst/>
          </a:prstGeom>
          <a:noFill/>
          <a:ln>
            <a:noFill/>
          </a:ln>
        </p:spPr>
      </p:pic>
      <p:sp>
        <p:nvSpPr>
          <p:cNvPr id="885" name="Google Shape;885;p73"/>
          <p:cNvSpPr txBox="1"/>
          <p:nvPr/>
        </p:nvSpPr>
        <p:spPr>
          <a:xfrm>
            <a:off x="3369600" y="1380125"/>
            <a:ext cx="54504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Marka hore ku dhufasho is-daba-rog (reciprocal):</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20}{8}=\ \frac{5}{2}&quot;&gt;&lt;mfrac&gt;&lt;mn&gt;20&lt;/mn&gt;&lt;mn&gt;8&lt;/mn&gt;&lt;/mfrac&gt;&lt;mo&gt;=&lt;/mo&gt;&lt;mtext&gt;&lt;/mtext&gt;&lt;mfrac&gt;&lt;mn&gt;5&lt;/mn&gt;&lt;mn&gt;2&lt;/mn&gt;&lt;/mfrac&gt;&lt;/math&gt;" id="886" name="Google Shape;886;p73" title="20 over 8 equals five halves"/>
          <p:cNvPicPr preferRelativeResize="0"/>
          <p:nvPr/>
        </p:nvPicPr>
        <p:blipFill>
          <a:blip r:embed="rId4">
            <a:alphaModFix/>
          </a:blip>
          <a:stretch>
            <a:fillRect/>
          </a:stretch>
        </p:blipFill>
        <p:spPr>
          <a:xfrm>
            <a:off x="5874555" y="2209130"/>
            <a:ext cx="857833" cy="514700"/>
          </a:xfrm>
          <a:prstGeom prst="rect">
            <a:avLst/>
          </a:prstGeom>
          <a:noFill/>
          <a:ln>
            <a:noFill/>
          </a:ln>
        </p:spPr>
      </p:pic>
      <p:pic>
        <p:nvPicPr>
          <p:cNvPr descr="&lt;math xmlns=&quot;http://www.w3.org/1998/Math/MathML&quot; display=&quot;block&quot; data-is-equatio=&quot;1&quot; data-latex=&quot;x\ -\ 3\ +\ \frac{6}{2}=\ \frac{5}{2}+\ \frac{6}{2}&quot;&gt;&lt;mi&gt;x&lt;/mi&gt;&lt;mtext&gt;&lt;/mtext&gt;&lt;mo&gt;−&lt;/mo&gt;&lt;mtext&gt;&lt;/mtext&gt;&lt;mn&gt;3&lt;/mn&gt;&lt;mtext&gt;&lt;/mtext&gt;&lt;mo&gt;+&lt;/mo&gt;&lt;mtext&gt;&lt;/mtext&gt;&lt;mfrac&gt;&lt;mn&gt;6&lt;/mn&gt;&lt;mn&gt;2&lt;/mn&gt;&lt;/mfrac&gt;&lt;mo&gt;=&lt;/mo&gt;&lt;mtext&gt;&lt;/mtext&gt;&lt;mfrac&gt;&lt;mn&gt;5&lt;/mn&gt;&lt;mn&gt;2&lt;/mn&gt;&lt;/mfrac&gt;&lt;mo&gt;+&lt;/mo&gt;&lt;mtext&gt;&lt;/mtext&gt;&lt;mfrac&gt;&lt;mn&gt;6&lt;/mn&gt;&lt;mn&gt;2&lt;/mn&gt;&lt;/mfrac&gt;&lt;/math&gt;" id="887" name="Google Shape;887;p73" title="x minus 3 plus six halves equals five halves plus six halves"/>
          <p:cNvPicPr preferRelativeResize="0"/>
          <p:nvPr/>
        </p:nvPicPr>
        <p:blipFill>
          <a:blip r:embed="rId5">
            <a:alphaModFix/>
          </a:blip>
          <a:stretch>
            <a:fillRect/>
          </a:stretch>
        </p:blipFill>
        <p:spPr>
          <a:xfrm>
            <a:off x="4106073" y="2901275"/>
            <a:ext cx="2661924" cy="571975"/>
          </a:xfrm>
          <a:prstGeom prst="rect">
            <a:avLst/>
          </a:prstGeom>
          <a:noFill/>
          <a:ln>
            <a:noFill/>
          </a:ln>
        </p:spPr>
      </p:pic>
      <p:pic>
        <p:nvPicPr>
          <p:cNvPr descr="&lt;math xmlns=&quot;http://www.w3.org/1998/Math/MathML&quot; display=&quot;block&quot; data-is-equatio=&quot;1&quot; data-latex=&quot;x=\frac{11}{2}\ or\ 5.5&quot;&gt;&lt;mi&gt;x&lt;/mi&gt;&lt;mo&gt;=&lt;/mo&gt;&lt;mfrac&gt;&lt;mn&gt;11&lt;/mn&gt;&lt;mn&gt;2&lt;/mn&gt;&lt;/mfrac&gt;&lt;mtext&gt;&lt;/mtext&gt;&lt;mi&gt;o&lt;/mi&gt;&lt;mi&gt;r&lt;/mi&gt;&lt;mtext&gt;&lt;/mtext&gt;&lt;mn&gt;5.5&lt;/mn&gt;&lt;/math&gt;" id="888" name="Google Shape;888;p73" title="x equals eleven halves o r 5.5"/>
          <p:cNvPicPr preferRelativeResize="0"/>
          <p:nvPr/>
        </p:nvPicPr>
        <p:blipFill>
          <a:blip r:embed="rId3">
            <a:alphaModFix/>
          </a:blip>
          <a:stretch>
            <a:fillRect/>
          </a:stretch>
        </p:blipFill>
        <p:spPr>
          <a:xfrm>
            <a:off x="5371679" y="3598149"/>
            <a:ext cx="1573980" cy="571975"/>
          </a:xfrm>
          <a:prstGeom prst="rect">
            <a:avLst/>
          </a:prstGeom>
          <a:noFill/>
          <a:ln>
            <a:noFill/>
          </a:ln>
        </p:spPr>
      </p:pic>
      <p:sp>
        <p:nvSpPr>
          <p:cNvPr id="889" name="Google Shape;889;p73"/>
          <p:cNvSpPr txBox="1"/>
          <p:nvPr/>
        </p:nvSpPr>
        <p:spPr>
          <a:xfrm>
            <a:off x="324000" y="4208750"/>
            <a:ext cx="82377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Qaybinta marka hore waxay la timid xisaabo badan oo jajab (fractions) ah. Waa doorasho shaqsiyeed (personal preference) habka aad ugu fududan tahay su'aal kasta.</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ku lug leh tibaax qaws leh (bracketed expression)</a:t>
            </a:r>
            <a:endParaRPr/>
          </a:p>
        </p:txBody>
      </p:sp>
      <p:sp>
        <p:nvSpPr>
          <p:cNvPr id="895" name="Google Shape;895;p74"/>
          <p:cNvSpPr txBox="1"/>
          <p:nvPr/>
        </p:nvSpPr>
        <p:spPr>
          <a:xfrm>
            <a:off x="324000" y="766450"/>
            <a:ext cx="4248000" cy="36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Marka isku-dhufashada (coefficient) qawska (bracket) ay tahay jajab (fraction), balaadhinta qawska (bracket) waxay noqon kartaa mid waqti badan qaadata oo u horseedi karta xisaabo adag.</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3}{5}\left(x\ +\ 7\right)\ =30&quot;&gt;&lt;mfrac&gt;&lt;mn&gt;3&lt;/mn&gt;&lt;mn&gt;5&lt;/mn&gt;&lt;/mfrac&gt;&lt;mrow data-mjx-texclass=&quot;INNER&quot;&gt;&lt;mo data-mjx-texclass=&quot;OPEN&quot;&gt;(&lt;/mo&gt;&lt;mi&gt;x&lt;/mi&gt;&lt;mtext&gt;&lt;/mtext&gt;&lt;mo&gt;+&lt;/mo&gt;&lt;mtext&gt;&lt;/mtext&gt;&lt;mn&gt;7&lt;/mn&gt;&lt;mo data-mjx-texclass=&quot;CLOSE&quot;&gt;)&lt;/mo&gt;&lt;/mrow&gt;&lt;mtext&gt;&lt;/mtext&gt;&lt;mo&gt;=&lt;/mo&gt;&lt;mn&gt;30&lt;/mn&gt;&lt;/math&gt;" id="896" name="Google Shape;896;p74" title="three fifths times open paren x plus 7 close paren equals 30"/>
          <p:cNvPicPr preferRelativeResize="0"/>
          <p:nvPr/>
        </p:nvPicPr>
        <p:blipFill>
          <a:blip r:embed="rId3">
            <a:alphaModFix/>
          </a:blip>
          <a:stretch>
            <a:fillRect/>
          </a:stretch>
        </p:blipFill>
        <p:spPr>
          <a:xfrm>
            <a:off x="4877241" y="906507"/>
            <a:ext cx="1580957" cy="489495"/>
          </a:xfrm>
          <a:prstGeom prst="rect">
            <a:avLst/>
          </a:prstGeom>
          <a:noFill/>
          <a:ln>
            <a:noFill/>
          </a:ln>
        </p:spPr>
      </p:pic>
      <p:pic>
        <p:nvPicPr>
          <p:cNvPr descr="&lt;math xmlns=&quot;http://www.w3.org/1998/Math/MathML&quot; display=&quot;block&quot; data-is-equatio=&quot;1&quot; data-latex=&quot;\frac{3}{5}x\ +\ \frac{21}{5}\ =30&quot;&gt;&lt;mfrac&gt;&lt;mn&gt;3&lt;/mn&gt;&lt;mn&gt;5&lt;/mn&gt;&lt;/mfrac&gt;&lt;mi&gt;x&lt;/mi&gt;&lt;mtext&gt;&lt;/mtext&gt;&lt;mo&gt;+&lt;/mo&gt;&lt;mtext&gt;&lt;/mtext&gt;&lt;mfrac&gt;&lt;mn&gt;21&lt;/mn&gt;&lt;mn&gt;5&lt;/mn&gt;&lt;/mfrac&gt;&lt;mtext&gt;&lt;/mtext&gt;&lt;mo&gt;=&lt;/mo&gt;&lt;mn&gt;30&lt;/mn&gt;&lt;/math&gt;" id="897" name="Google Shape;897;p74" title="three fifths x plus 21 over 5 equals 30"/>
          <p:cNvPicPr preferRelativeResize="0"/>
          <p:nvPr/>
        </p:nvPicPr>
        <p:blipFill>
          <a:blip r:embed="rId4">
            <a:alphaModFix/>
          </a:blip>
          <a:stretch>
            <a:fillRect/>
          </a:stretch>
        </p:blipFill>
        <p:spPr>
          <a:xfrm>
            <a:off x="4817409" y="1624600"/>
            <a:ext cx="1657645" cy="509750"/>
          </a:xfrm>
          <a:prstGeom prst="rect">
            <a:avLst/>
          </a:prstGeom>
          <a:noFill/>
          <a:ln>
            <a:noFill/>
          </a:ln>
        </p:spPr>
      </p:pic>
      <p:pic>
        <p:nvPicPr>
          <p:cNvPr descr="&lt;math xmlns=&quot;http://www.w3.org/1998/Math/MathML&quot; display=&quot;block&quot; data-is-equatio=&quot;1&quot; data-latex=&quot;\frac{3}{5}x\ =30-\frac{21}{5}&quot;&gt;&lt;mfrac&gt;&lt;mn&gt;3&lt;/mn&gt;&lt;mn&gt;5&lt;/mn&gt;&lt;/mfrac&gt;&lt;mi&gt;x&lt;/mi&gt;&lt;mtext&gt;&lt;/mtext&gt;&lt;mo&gt;=&lt;/mo&gt;&lt;mn&gt;30&lt;/mn&gt;&lt;mo&gt;−&lt;/mo&gt;&lt;mfrac&gt;&lt;mn&gt;21&lt;/mn&gt;&lt;mn&gt;5&lt;/mn&gt;&lt;/mfrac&gt;&lt;/math&gt;" id="898" name="Google Shape;898;p74" title="three fifths x equals 30 minus 21 over 5"/>
          <p:cNvPicPr preferRelativeResize="0"/>
          <p:nvPr/>
        </p:nvPicPr>
        <p:blipFill>
          <a:blip r:embed="rId5">
            <a:alphaModFix/>
          </a:blip>
          <a:stretch>
            <a:fillRect/>
          </a:stretch>
        </p:blipFill>
        <p:spPr>
          <a:xfrm>
            <a:off x="5572443" y="2324450"/>
            <a:ext cx="1446766" cy="489500"/>
          </a:xfrm>
          <a:prstGeom prst="rect">
            <a:avLst/>
          </a:prstGeom>
          <a:noFill/>
          <a:ln>
            <a:noFill/>
          </a:ln>
        </p:spPr>
      </p:pic>
      <p:pic>
        <p:nvPicPr>
          <p:cNvPr descr="&lt;math xmlns=&quot;http://www.w3.org/1998/Math/MathML&quot; display=&quot;block&quot; data-is-equatio=&quot;1&quot; data-latex=&quot;\frac{3}{5}x\ =\frac{129}{5}&quot;&gt;&lt;mfrac&gt;&lt;mn&gt;3&lt;/mn&gt;&lt;mn&gt;5&lt;/mn&gt;&lt;/mfrac&gt;&lt;mi&gt;x&lt;/mi&gt;&lt;mtext&gt;&lt;/mtext&gt;&lt;mo&gt;=&lt;/mo&gt;&lt;mfrac&gt;&lt;mn&gt;129&lt;/mn&gt;&lt;mn&gt;5&lt;/mn&gt;&lt;/mfrac&gt;&lt;/math&gt;" id="899" name="Google Shape;899;p74" title="three fifths x equals 129 over 5"/>
          <p:cNvPicPr preferRelativeResize="0"/>
          <p:nvPr/>
        </p:nvPicPr>
        <p:blipFill>
          <a:blip r:embed="rId6">
            <a:alphaModFix/>
          </a:blip>
          <a:stretch>
            <a:fillRect/>
          </a:stretch>
        </p:blipFill>
        <p:spPr>
          <a:xfrm>
            <a:off x="5552633" y="3080250"/>
            <a:ext cx="1110109" cy="509750"/>
          </a:xfrm>
          <a:prstGeom prst="rect">
            <a:avLst/>
          </a:prstGeom>
          <a:noFill/>
          <a:ln>
            <a:noFill/>
          </a:ln>
        </p:spPr>
      </p:pic>
      <p:pic>
        <p:nvPicPr>
          <p:cNvPr descr="&lt;math xmlns=&quot;http://www.w3.org/1998/Math/MathML&quot; display=&quot;block&quot; data-is-equatio=&quot;1&quot; data-latex=&quot;x\ =43&quot;&gt;&lt;mi&gt;x&lt;/mi&gt;&lt;mtext&gt;&lt;/mtext&gt;&lt;mo&gt;=&lt;/mo&gt;&lt;mn&gt;43&lt;/mn&gt;&lt;/math&gt;" id="900" name="Google Shape;900;p74" title="x equals 43"/>
          <p:cNvPicPr preferRelativeResize="0"/>
          <p:nvPr/>
        </p:nvPicPr>
        <p:blipFill>
          <a:blip r:embed="rId7">
            <a:alphaModFix/>
          </a:blip>
          <a:stretch>
            <a:fillRect/>
          </a:stretch>
        </p:blipFill>
        <p:spPr>
          <a:xfrm>
            <a:off x="5724405" y="4519226"/>
            <a:ext cx="762450" cy="184024"/>
          </a:xfrm>
          <a:prstGeom prst="rect">
            <a:avLst/>
          </a:prstGeom>
          <a:noFill/>
          <a:ln>
            <a:noFill/>
          </a:ln>
        </p:spPr>
      </p:pic>
      <p:pic>
        <p:nvPicPr>
          <p:cNvPr descr="&lt;math xmlns=&quot;http://www.w3.org/1998/Math/MathML&quot; display=&quot;block&quot; data-is-equatio=&quot;1&quot; data-latex=&quot;\frac{3}{5}x\ \times\frac{5}{3}=\frac{129}{5}\times\frac{5}{3}&quot;&gt;&lt;mfrac&gt;&lt;mn&gt;3&lt;/mn&gt;&lt;mn&gt;5&lt;/mn&gt;&lt;/mfrac&gt;&lt;mi&gt;x&lt;/mi&gt;&lt;mtext&gt;&lt;/mtext&gt;&lt;mo&gt;×&lt;/mo&gt;&lt;mfrac&gt;&lt;mn&gt;5&lt;/mn&gt;&lt;mn&gt;3&lt;/mn&gt;&lt;/mfrac&gt;&lt;mo&gt;=&lt;/mo&gt;&lt;mfrac&gt;&lt;mn&gt;129&lt;/mn&gt;&lt;mn&gt;5&lt;/mn&gt;&lt;/mfrac&gt;&lt;mo&gt;×&lt;/mo&gt;&lt;mfrac&gt;&lt;mn&gt;5&lt;/mn&gt;&lt;mn&gt;3&lt;/mn&gt;&lt;/mfrac&gt;&lt;/math&gt;" id="901" name="Google Shape;901;p74" title="three fifths x times five thirds equals 129 over 5 times five thirds"/>
          <p:cNvPicPr preferRelativeResize="0"/>
          <p:nvPr/>
        </p:nvPicPr>
        <p:blipFill>
          <a:blip r:embed="rId8">
            <a:alphaModFix/>
          </a:blip>
          <a:stretch>
            <a:fillRect/>
          </a:stretch>
        </p:blipFill>
        <p:spPr>
          <a:xfrm>
            <a:off x="5086250" y="3782768"/>
            <a:ext cx="2042882" cy="509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ee ku lug leh tibaax qaws leh (bracketed expression)</a:t>
            </a:r>
            <a:endParaRPr/>
          </a:p>
        </p:txBody>
      </p:sp>
      <p:sp>
        <p:nvSpPr>
          <p:cNvPr id="907" name="Google Shape;907;p75"/>
          <p:cNvSpPr txBox="1"/>
          <p:nvPr/>
        </p:nvSpPr>
        <p:spPr>
          <a:xfrm>
            <a:off x="324000" y="766450"/>
            <a:ext cx="4248000" cy="3681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400">
                <a:latin typeface="Lexend"/>
                <a:ea typeface="Lexend"/>
                <a:cs typeface="Lexend"/>
                <a:sym typeface="Lexend"/>
              </a:rPr>
              <a:t>Isku day inaad xallisid isla'egtan (equation) adigoo u qaybinaya labada dhinac ee isla'egta (equation)</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3}{5}\left(x\ +\ 7\right)\ =30&quot;&gt;&lt;mfrac&gt;&lt;mn&gt;3&lt;/mn&gt;&lt;mn&gt;5&lt;/mn&gt;&lt;/mfrac&gt;&lt;mrow data-mjx-texclass=&quot;INNER&quot;&gt;&lt;mo data-mjx-texclass=&quot;OPEN&quot;&gt;(&lt;/mo&gt;&lt;mi&gt;x&lt;/mi&gt;&lt;mtext&gt;&lt;/mtext&gt;&lt;mo&gt;+&lt;/mo&gt;&lt;mtext&gt;&lt;/mtext&gt;&lt;mn&gt;7&lt;/mn&gt;&lt;mo data-mjx-texclass=&quot;CLOSE&quot;&gt;)&lt;/mo&gt;&lt;/mrow&gt;&lt;mtext&gt;&lt;/mtext&gt;&lt;mo&gt;=&lt;/mo&gt;&lt;mn&gt;30&lt;/mn&gt;&lt;/math&gt;" id="908" name="Google Shape;908;p75" title="three fifths times open paren x plus 7 close paren equals 30"/>
          <p:cNvPicPr preferRelativeResize="0"/>
          <p:nvPr/>
        </p:nvPicPr>
        <p:blipFill>
          <a:blip r:embed="rId3">
            <a:alphaModFix/>
          </a:blip>
          <a:stretch>
            <a:fillRect/>
          </a:stretch>
        </p:blipFill>
        <p:spPr>
          <a:xfrm>
            <a:off x="5774391" y="906507"/>
            <a:ext cx="1580957" cy="489495"/>
          </a:xfrm>
          <a:prstGeom prst="rect">
            <a:avLst/>
          </a:prstGeom>
          <a:noFill/>
          <a:ln>
            <a:noFill/>
          </a:ln>
        </p:spPr>
      </p:pic>
      <p:pic>
        <p:nvPicPr>
          <p:cNvPr descr="&lt;math xmlns=&quot;http://www.w3.org/1998/Math/MathML&quot; display=&quot;block&quot; data-is-equatio=&quot;1&quot; data-latex=&quot;x\ =43&quot;&gt;&lt;mi&gt;x&lt;/mi&gt;&lt;mtext&gt;&lt;/mtext&gt;&lt;mo&gt;=&lt;/mo&gt;&lt;mn&gt;43&lt;/mn&gt;&lt;/math&gt;" id="909" name="Google Shape;909;p75" title="x equals 43"/>
          <p:cNvPicPr preferRelativeResize="0"/>
          <p:nvPr/>
        </p:nvPicPr>
        <p:blipFill>
          <a:blip r:embed="rId4">
            <a:alphaModFix/>
          </a:blip>
          <a:stretch>
            <a:fillRect/>
          </a:stretch>
        </p:blipFill>
        <p:spPr>
          <a:xfrm>
            <a:off x="6614396" y="2578914"/>
            <a:ext cx="762450" cy="184024"/>
          </a:xfrm>
          <a:prstGeom prst="rect">
            <a:avLst/>
          </a:prstGeom>
          <a:noFill/>
          <a:ln>
            <a:noFill/>
          </a:ln>
        </p:spPr>
      </p:pic>
      <p:pic>
        <p:nvPicPr>
          <p:cNvPr descr="&lt;math xmlns=&quot;http://www.w3.org/1998/Math/MathML&quot; display=&quot;block&quot; data-is-equatio=&quot;1&quot; data-latex=&quot;\frac{3}{5}&quot;&gt;&lt;mfrac&gt;&lt;mn&gt;3&lt;/mn&gt;&lt;mn&gt;5&lt;/mn&gt;&lt;/mfrac&gt;&lt;/math&gt;" id="910" name="Google Shape;910;p75" title="three fifths"/>
          <p:cNvPicPr preferRelativeResize="0"/>
          <p:nvPr/>
        </p:nvPicPr>
        <p:blipFill>
          <a:blip r:embed="rId5">
            <a:alphaModFix/>
          </a:blip>
          <a:stretch>
            <a:fillRect/>
          </a:stretch>
        </p:blipFill>
        <p:spPr>
          <a:xfrm>
            <a:off x="4645375" y="1045850"/>
            <a:ext cx="178625" cy="574150"/>
          </a:xfrm>
          <a:prstGeom prst="rect">
            <a:avLst/>
          </a:prstGeom>
          <a:noFill/>
          <a:ln>
            <a:noFill/>
          </a:ln>
        </p:spPr>
      </p:pic>
      <p:sp>
        <p:nvSpPr>
          <p:cNvPr id="911" name="Google Shape;911;p75"/>
          <p:cNvSpPr txBox="1"/>
          <p:nvPr/>
        </p:nvSpPr>
        <p:spPr>
          <a:xfrm>
            <a:off x="324000" y="1928925"/>
            <a:ext cx="4248000" cy="3681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400">
                <a:latin typeface="Lexend"/>
                <a:ea typeface="Lexend"/>
                <a:cs typeface="Lexend"/>
                <a:sym typeface="Lexend"/>
              </a:rPr>
              <a:t>Xusuusnow, u qaybinta jajab (fraction) waxay la mid tahay ku dhufashada isku-dhafka (reciprocal).</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x\ +\ 7\ =\ 30\ \times\frac{5}{3}&quot;&gt;&lt;mi&gt;x&lt;/mi&gt;&lt;mtext&gt;&lt;/mtext&gt;&lt;mo&gt;+&lt;/mo&gt;&lt;mtext&gt;&lt;/mtext&gt;&lt;mn&gt;7&lt;/mn&gt;&lt;mtext&gt;&lt;/mtext&gt;&lt;mo&gt;=&lt;/mo&gt;&lt;mtext&gt;&lt;/mtext&gt;&lt;mn&gt;30&lt;/mn&gt;&lt;mtext&gt;&lt;/mtext&gt;&lt;mo&gt;×&lt;/mo&gt;&lt;mfrac&gt;&lt;mn&gt;5&lt;/mn&gt;&lt;mn&gt;3&lt;/mn&gt;&lt;/mfrac&gt;&lt;/math&gt;" id="912" name="Google Shape;912;p75" title="x plus 7 equals 30 times five thirds"/>
          <p:cNvPicPr preferRelativeResize="0"/>
          <p:nvPr/>
        </p:nvPicPr>
        <p:blipFill>
          <a:blip r:embed="rId6">
            <a:alphaModFix/>
          </a:blip>
          <a:stretch>
            <a:fillRect/>
          </a:stretch>
        </p:blipFill>
        <p:spPr>
          <a:xfrm>
            <a:off x="6155530" y="1486814"/>
            <a:ext cx="1758552" cy="489500"/>
          </a:xfrm>
          <a:prstGeom prst="rect">
            <a:avLst/>
          </a:prstGeom>
          <a:noFill/>
          <a:ln>
            <a:noFill/>
          </a:ln>
        </p:spPr>
      </p:pic>
      <p:pic>
        <p:nvPicPr>
          <p:cNvPr descr="&lt;math xmlns=&quot;http://www.w3.org/1998/Math/MathML&quot; display=&quot;block&quot; data-is-equatio=&quot;1&quot; data-latex=&quot;x\ +\ 7\ =\ 50&quot;&gt;&lt;mi&gt;x&lt;/mi&gt;&lt;mtext&gt;&lt;/mtext&gt;&lt;mo&gt;+&lt;/mo&gt;&lt;mtext&gt;&lt;/mtext&gt;&lt;mn&gt;7&lt;/mn&gt;&lt;mtext&gt;&lt;/mtext&gt;&lt;mo&gt;=&lt;/mo&gt;&lt;mtext&gt;&lt;/mtext&gt;&lt;mn&gt;50&lt;/mn&gt;&lt;/math&gt;" id="913" name="Google Shape;913;p75" title="x plus 7 equals 50"/>
          <p:cNvPicPr preferRelativeResize="0"/>
          <p:nvPr/>
        </p:nvPicPr>
        <p:blipFill>
          <a:blip r:embed="rId7">
            <a:alphaModFix/>
          </a:blip>
          <a:stretch>
            <a:fillRect/>
          </a:stretch>
        </p:blipFill>
        <p:spPr>
          <a:xfrm>
            <a:off x="6134034" y="2159998"/>
            <a:ext cx="1278000" cy="168066"/>
          </a:xfrm>
          <a:prstGeom prst="rect">
            <a:avLst/>
          </a:prstGeom>
          <a:noFill/>
          <a:ln>
            <a:noFill/>
          </a:ln>
        </p:spPr>
      </p:pic>
      <p:grpSp>
        <p:nvGrpSpPr>
          <p:cNvPr id="914" name="Google Shape;914;p75"/>
          <p:cNvGrpSpPr/>
          <p:nvPr/>
        </p:nvGrpSpPr>
        <p:grpSpPr>
          <a:xfrm>
            <a:off x="2280200" y="3015375"/>
            <a:ext cx="3680448" cy="1701201"/>
            <a:chOff x="2280200" y="3015375"/>
            <a:chExt cx="3680448" cy="1701201"/>
          </a:xfrm>
        </p:grpSpPr>
        <p:pic>
          <p:nvPicPr>
            <p:cNvPr id="915" name="Google Shape;915;p75"/>
            <p:cNvPicPr preferRelativeResize="0"/>
            <p:nvPr/>
          </p:nvPicPr>
          <p:blipFill rotWithShape="1">
            <a:blip r:embed="rId8">
              <a:alphaModFix/>
            </a:blip>
            <a:srcRect b="0" l="0" r="69082" t="56280"/>
            <a:stretch/>
          </p:blipFill>
          <p:spPr>
            <a:xfrm flipH="1">
              <a:off x="2840499" y="3015375"/>
              <a:ext cx="3027026" cy="1395174"/>
            </a:xfrm>
            <a:prstGeom prst="rect">
              <a:avLst/>
            </a:prstGeom>
            <a:noFill/>
            <a:ln>
              <a:noFill/>
            </a:ln>
          </p:spPr>
        </p:pic>
        <p:sp>
          <p:nvSpPr>
            <p:cNvPr id="916" name="Google Shape;916;p75"/>
            <p:cNvSpPr txBox="1"/>
            <p:nvPr/>
          </p:nvSpPr>
          <p:spPr>
            <a:xfrm flipH="1">
              <a:off x="3080648" y="3243475"/>
              <a:ext cx="2880000" cy="690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Taasi way ka fududayd in la balaadhiyo qawska (brackets) marka hore.</a:t>
              </a:r>
              <a:endParaRPr sz="1800">
                <a:solidFill>
                  <a:srgbClr val="000000"/>
                </a:solidFill>
                <a:latin typeface="Times New Roman"/>
                <a:ea typeface="Times New Roman"/>
                <a:cs typeface="Times New Roman"/>
                <a:sym typeface="Times New Roman"/>
              </a:endParaRPr>
            </a:p>
          </p:txBody>
        </p:sp>
        <p:pic>
          <p:nvPicPr>
            <p:cNvPr id="917" name="Google Shape;917;p75"/>
            <p:cNvPicPr preferRelativeResize="0"/>
            <p:nvPr/>
          </p:nvPicPr>
          <p:blipFill>
            <a:blip r:embed="rId10">
              <a:alphaModFix/>
            </a:blip>
            <a:stretch>
              <a:fillRect/>
            </a:stretch>
          </p:blipFill>
          <p:spPr>
            <a:xfrm>
              <a:off x="2280200" y="3934376"/>
              <a:ext cx="625526" cy="782201"/>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76"/>
          <p:cNvSpPr txBox="1"/>
          <p:nvPr>
            <p:ph idx="1" type="subTitle"/>
          </p:nvPr>
        </p:nvSpPr>
        <p:spPr>
          <a:xfrm>
            <a:off x="980575" y="3196125"/>
            <a:ext cx="78393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Dhammaan isla'egyada (equations) way fududahay in la xalliyo haddii aad marka hore u qaybiso koeffisiyenta (coefficient) qawska (bracket).</a:t>
            </a:r>
            <a:endParaRPr sz="1800"/>
          </a:p>
        </p:txBody>
      </p:sp>
      <p:sp>
        <p:nvSpPr>
          <p:cNvPr id="923" name="Google Shape;923;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ee ku lug leh tibaax qaws leh (bracketed expression)</a:t>
            </a:r>
            <a:endParaRPr/>
          </a:p>
        </p:txBody>
      </p:sp>
      <p:sp>
        <p:nvSpPr>
          <p:cNvPr id="924" name="Google Shape;924;p76"/>
          <p:cNvSpPr txBox="1"/>
          <p:nvPr>
            <p:ph idx="2" type="subTitle"/>
          </p:nvPr>
        </p:nvSpPr>
        <p:spPr>
          <a:xfrm>
            <a:off x="324000" y="1080000"/>
            <a:ext cx="84960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Isla'egta (equation) 5(x + 4) = 50 waa in lagu xalliyaa balaadhinta qawska (brackets) marka hore.</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a:latin typeface="Lexend"/>
              </a:rPr>
              <a:t/>
            </a:r>
            <a:r>
              <a:rPr lang="en-GB">
                <a:latin typeface="Lexend"/>
              </a:rPr>
              <a:t/>
            </a:r>
            <a:endParaRPr/>
          </a:p>
        </p:txBody>
      </p:sp>
      <p:sp>
        <p:nvSpPr>
          <p:cNvPr id="925" name="Google Shape;925;p76"/>
          <p:cNvSpPr txBox="1"/>
          <p:nvPr>
            <p:ph idx="3" type="subTitle"/>
          </p:nvPr>
        </p:nvSpPr>
        <p:spPr>
          <a:xfrm>
            <a:off x="980575" y="4040350"/>
            <a:ext cx="78393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iyo 50 waxay leeyihiin qaybiye guud (common factor) sidaas darteed u qaybinta koeffisiyenta (coefficient) qawska (bracket) ayaa laga yaabaa inay fududahay.</a:t>
            </a:r>
            <a:endParaRPr sz="1800"/>
          </a:p>
        </p:txBody>
      </p:sp>
      <p:pic>
        <p:nvPicPr>
          <p:cNvPr id="926" name="Google Shape;926;p76"/>
          <p:cNvPicPr preferRelativeResize="0"/>
          <p:nvPr/>
        </p:nvPicPr>
        <p:blipFill>
          <a:blip r:embed="rId3">
            <a:alphaModFix/>
          </a:blip>
          <a:stretch>
            <a:fillRect/>
          </a:stretch>
        </p:blipFill>
        <p:spPr>
          <a:xfrm>
            <a:off x="6302858" y="1797000"/>
            <a:ext cx="396000" cy="419100"/>
          </a:xfrm>
          <a:prstGeom prst="rect">
            <a:avLst/>
          </a:prstGeom>
          <a:noFill/>
          <a:ln>
            <a:noFill/>
          </a:ln>
        </p:spPr>
      </p:pic>
      <p:pic>
        <p:nvPicPr>
          <p:cNvPr id="927" name="Google Shape;927;p76"/>
          <p:cNvPicPr preferRelativeResize="0"/>
          <p:nvPr/>
        </p:nvPicPr>
        <p:blipFill>
          <a:blip r:embed="rId3">
            <a:alphaModFix/>
          </a:blip>
          <a:stretch>
            <a:fillRect/>
          </a:stretch>
        </p:blipFill>
        <p:spPr>
          <a:xfrm>
            <a:off x="4824008" y="432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77"/>
          <p:cNvSpPr txBox="1"/>
          <p:nvPr>
            <p:ph idx="1" type="subTitle"/>
          </p:nvPr>
        </p:nvSpPr>
        <p:spPr>
          <a:xfrm>
            <a:off x="1034425" y="25235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darista 3 labada dhinac</a:t>
            </a:r>
            <a:endParaRPr/>
          </a:p>
        </p:txBody>
      </p:sp>
      <p:sp>
        <p:nvSpPr>
          <p:cNvPr id="933" name="Google Shape;933;p77"/>
          <p:cNvSpPr txBox="1"/>
          <p:nvPr>
            <p:ph idx="4" type="subTitle"/>
          </p:nvPr>
        </p:nvSpPr>
        <p:spPr>
          <a:xfrm>
            <a:off x="1034425" y="4147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U qaybinta labada dhinac 7</a:t>
            </a:r>
            <a:endParaRPr/>
          </a:p>
        </p:txBody>
      </p:sp>
      <p:sp>
        <p:nvSpPr>
          <p:cNvPr id="934" name="Google Shape;934;p7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ee ku lug leh tibaax qaws leh (bracketed expression)</a:t>
            </a:r>
            <a:endParaRPr/>
          </a:p>
        </p:txBody>
      </p:sp>
      <p:sp>
        <p:nvSpPr>
          <p:cNvPr id="935" name="Google Shape;935;p77"/>
          <p:cNvSpPr txBox="1"/>
          <p:nvPr>
            <p:ph type="title"/>
          </p:nvPr>
        </p:nvSpPr>
        <p:spPr>
          <a:xfrm>
            <a:off x="324000" y="810000"/>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Tallaabada koowaad ee keentay in isla'egta (equation) 7(x + 3) = 32 ay fududaato waa kee?</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ea typeface="Times"/>
                <a:cs typeface="Times"/>
                <a:sym typeface="Times"/>
              </a:rPr>
              <a:t/>
            </a:r>
            <a:r>
              <a:rPr lang="en-GB" sz="1400">
                <a:latin typeface="Lexend"/>
              </a:rPr>
              <a:t/>
            </a:r>
            <a:endParaRPr sz="2100"/>
          </a:p>
        </p:txBody>
      </p:sp>
      <p:sp>
        <p:nvSpPr>
          <p:cNvPr id="936" name="Google Shape;936;p77"/>
          <p:cNvSpPr txBox="1"/>
          <p:nvPr>
            <p:ph idx="3" type="subTitle"/>
          </p:nvPr>
        </p:nvSpPr>
        <p:spPr>
          <a:xfrm>
            <a:off x="1034425" y="33276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dhufashada labada dhinac</a:t>
            </a:r>
            <a:endParaRPr/>
          </a:p>
        </p:txBody>
      </p:sp>
      <p:pic>
        <p:nvPicPr>
          <p:cNvPr descr="&lt;math xmlns=&quot;http://www.w3.org/1998/Math/MathML&quot; display=&quot;block&quot; data-is-equatio=&quot;1&quot; data-latex=&quot;\frac{1}{7}&quot;&gt;&lt;mfrac&gt;&lt;mn&gt;1&lt;/mn&gt;&lt;mn&gt;7&lt;/mn&gt;&lt;/mfrac&gt;&lt;/math&gt;" id="937" name="Google Shape;937;p77" title="one seventh"/>
          <p:cNvPicPr preferRelativeResize="0"/>
          <p:nvPr/>
        </p:nvPicPr>
        <p:blipFill>
          <a:blip r:embed="rId3">
            <a:alphaModFix/>
          </a:blip>
          <a:stretch>
            <a:fillRect/>
          </a:stretch>
        </p:blipFill>
        <p:spPr>
          <a:xfrm>
            <a:off x="4514675" y="3191327"/>
            <a:ext cx="186719" cy="613500"/>
          </a:xfrm>
          <a:prstGeom prst="rect">
            <a:avLst/>
          </a:prstGeom>
          <a:noFill/>
          <a:ln>
            <a:noFill/>
          </a:ln>
        </p:spPr>
      </p:pic>
      <p:sp>
        <p:nvSpPr>
          <p:cNvPr id="938" name="Google Shape;938;p77"/>
          <p:cNvSpPr txBox="1"/>
          <p:nvPr>
            <p:ph idx="5" type="subTitle"/>
          </p:nvPr>
        </p:nvSpPr>
        <p:spPr>
          <a:xfrm>
            <a:off x="1034425" y="1683812"/>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Balaadhinta qawska (brackets)</a:t>
            </a:r>
            <a:endParaRPr/>
          </a:p>
        </p:txBody>
      </p:sp>
      <p:pic>
        <p:nvPicPr>
          <p:cNvPr id="939" name="Google Shape;939;p77"/>
          <p:cNvPicPr preferRelativeResize="0"/>
          <p:nvPr/>
        </p:nvPicPr>
        <p:blipFill>
          <a:blip r:embed="rId4">
            <a:alphaModFix/>
          </a:blip>
          <a:stretch>
            <a:fillRect/>
          </a:stretch>
        </p:blipFill>
        <p:spPr>
          <a:xfrm>
            <a:off x="4374008" y="1625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7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isla'egyada (equations) ee ku lug leh tibaax qaws leh (bracketed expression)</a:t>
            </a:r>
            <a:endParaRPr/>
          </a:p>
        </p:txBody>
      </p:sp>
      <p:sp>
        <p:nvSpPr>
          <p:cNvPr id="945" name="Google Shape;945;p78"/>
          <p:cNvSpPr txBox="1"/>
          <p:nvPr>
            <p:ph type="title"/>
          </p:nvPr>
        </p:nvSpPr>
        <p:spPr>
          <a:xfrm>
            <a:off x="324000" y="810000"/>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Tallaabada koowaad ee keentay in isla'egta (equation) 7(x + 3) = 32 ay fududaato waa kee?</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ea typeface="Times"/>
                <a:cs typeface="Times"/>
                <a:sym typeface="Times"/>
              </a:rPr>
              <a:t/>
            </a:r>
            <a:r>
              <a:rPr lang="en-GB" sz="1400">
                <a:latin typeface="Lexend"/>
              </a:rPr>
              <a:t/>
            </a:r>
            <a:endParaRPr/>
          </a:p>
        </p:txBody>
      </p:sp>
      <p:pic>
        <p:nvPicPr>
          <p:cNvPr descr="&lt;math xmlns=&quot;http://www.w3.org/1998/Math/MathML&quot; display=&quot;block&quot; data-is-equatio=&quot;1&quot; data-latex=&quot;\frac{7\left(x+3\right)}{7}=\frac{32}{7}&quot;&gt;&lt;mfrac&gt;&lt;mrow&gt;&lt;mn&gt;7&lt;/mn&gt;&lt;mrow data-mjx-texclass=&quot;INNER&quot;&gt;&lt;mo data-mjx-texclass=&quot;OPEN&quot;&gt;(&lt;/mo&gt;&lt;mi&gt;x&lt;/mi&gt;&lt;mo&gt;+&lt;/mo&gt;&lt;mn&gt;3&lt;/mn&gt;&lt;mo data-mjx-texclass=&quot;CLOSE&quot;&gt;)&lt;/mo&gt;&lt;/mrow&gt;&lt;/mrow&gt;&lt;mn&gt;7&lt;/mn&gt;&lt;/mfrac&gt;&lt;mo&gt;=&lt;/mo&gt;&lt;mfrac&gt;&lt;mn&gt;32&lt;/mn&gt;&lt;mn&gt;7&lt;/mn&gt;&lt;/mfrac&gt;&lt;/math&gt;" id="946" name="Google Shape;946;p78" title="7 times open paren x plus 3 close paren over 7 equals 32 over 7"/>
          <p:cNvPicPr preferRelativeResize="0"/>
          <p:nvPr/>
        </p:nvPicPr>
        <p:blipFill>
          <a:blip r:embed="rId3">
            <a:alphaModFix/>
          </a:blip>
          <a:stretch>
            <a:fillRect/>
          </a:stretch>
        </p:blipFill>
        <p:spPr>
          <a:xfrm>
            <a:off x="897987" y="4013250"/>
            <a:ext cx="1840456" cy="613500"/>
          </a:xfrm>
          <a:prstGeom prst="rect">
            <a:avLst/>
          </a:prstGeom>
          <a:noFill/>
          <a:ln>
            <a:noFill/>
          </a:ln>
        </p:spPr>
      </p:pic>
      <p:pic>
        <p:nvPicPr>
          <p:cNvPr descr="&lt;math xmlns=&quot;http://www.w3.org/1998/Math/MathML&quot; display=&quot;block&quot; data-is-equatio=&quot;1&quot; data-latex=&quot;7x\ +\ 21=32&quot;&gt;&lt;mn&gt;7&lt;/mn&gt;&lt;mi&gt;x&lt;/mi&gt;&lt;mtext&gt;&lt;/mtext&gt;&lt;mo&gt;+&lt;/mo&gt;&lt;mtext&gt;&lt;/mtext&gt;&lt;mn&gt;21&lt;/mn&gt;&lt;mo&gt;=&lt;/mo&gt;&lt;mn&gt;32&lt;/mn&gt;&lt;/math&gt;" id="947" name="Google Shape;947;p78" title="7 x plus 21 equals 32"/>
          <p:cNvPicPr preferRelativeResize="0"/>
          <p:nvPr/>
        </p:nvPicPr>
        <p:blipFill>
          <a:blip r:embed="rId4">
            <a:alphaModFix/>
          </a:blip>
          <a:stretch>
            <a:fillRect/>
          </a:stretch>
        </p:blipFill>
        <p:spPr>
          <a:xfrm>
            <a:off x="897987" y="1786602"/>
            <a:ext cx="1939625" cy="241061"/>
          </a:xfrm>
          <a:prstGeom prst="rect">
            <a:avLst/>
          </a:prstGeom>
          <a:noFill/>
          <a:ln>
            <a:noFill/>
          </a:ln>
        </p:spPr>
      </p:pic>
      <p:sp>
        <p:nvSpPr>
          <p:cNvPr id="948" name="Google Shape;948;p78"/>
          <p:cNvSpPr txBox="1"/>
          <p:nvPr>
            <p:ph type="title"/>
          </p:nvPr>
        </p:nvSpPr>
        <p:spPr>
          <a:xfrm>
            <a:off x="3452875" y="1662350"/>
            <a:ext cx="5367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Balaadhinta qawska (brackets) ayaa ugu shaqeysa xaaladdan.</a:t>
            </a:r>
            <a:endParaRPr sz="2000">
              <a:latin typeface="Kalam"/>
              <a:ea typeface="Kalam"/>
              <a:cs typeface="Kalam"/>
              <a:sym typeface="Kalam"/>
            </a:endParaRPr>
          </a:p>
        </p:txBody>
      </p:sp>
      <p:sp>
        <p:nvSpPr>
          <p:cNvPr id="949" name="Google Shape;949;p78"/>
          <p:cNvSpPr txBox="1"/>
          <p:nvPr>
            <p:ph type="title"/>
          </p:nvPr>
        </p:nvSpPr>
        <p:spPr>
          <a:xfrm>
            <a:off x="3861200" y="2479850"/>
            <a:ext cx="49587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Ku darista 3 kama caawinayso xallinta isla'egta (equation).</a:t>
            </a:r>
            <a:endParaRPr sz="2000">
              <a:latin typeface="Kalam"/>
              <a:ea typeface="Kalam"/>
              <a:cs typeface="Kalam"/>
              <a:sym typeface="Kalam"/>
            </a:endParaRPr>
          </a:p>
        </p:txBody>
      </p:sp>
      <p:pic>
        <p:nvPicPr>
          <p:cNvPr descr="&lt;math xmlns=&quot;http://www.w3.org/1998/Math/MathML&quot; display=&quot;block&quot; data-is-equatio=&quot;1&quot; data-latex=&quot;x+3=32\times\frac{1}{7}&quot;&gt;&lt;mi&gt;x&lt;/mi&gt;&lt;mo&gt;+&lt;/mo&gt;&lt;mn&gt;3&lt;/mn&gt;&lt;mo&gt;=&lt;/mo&gt;&lt;mn&gt;32&lt;/mn&gt;&lt;mo&gt;×&lt;/mo&gt;&lt;mfrac&gt;&lt;mn&gt;1&lt;/mn&gt;&lt;mn&gt;7&lt;/mn&gt;&lt;/mfrac&gt;&lt;/math&gt;" id="950" name="Google Shape;950;p78" title="x plus 3 equals 32 times one seventh"/>
          <p:cNvPicPr preferRelativeResize="0"/>
          <p:nvPr/>
        </p:nvPicPr>
        <p:blipFill>
          <a:blip r:embed="rId5">
            <a:alphaModFix/>
          </a:blip>
          <a:stretch>
            <a:fillRect/>
          </a:stretch>
        </p:blipFill>
        <p:spPr>
          <a:xfrm>
            <a:off x="891305" y="3137825"/>
            <a:ext cx="1853837" cy="613500"/>
          </a:xfrm>
          <a:prstGeom prst="rect">
            <a:avLst/>
          </a:prstGeom>
          <a:noFill/>
          <a:ln>
            <a:noFill/>
          </a:ln>
        </p:spPr>
      </p:pic>
      <p:sp>
        <p:nvSpPr>
          <p:cNvPr id="951" name="Google Shape;951;p78"/>
          <p:cNvSpPr txBox="1"/>
          <p:nvPr>
            <p:ph type="title"/>
          </p:nvPr>
        </p:nvSpPr>
        <p:spPr>
          <a:xfrm>
            <a:off x="3369600" y="3297325"/>
            <a:ext cx="5450400" cy="108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Ku dhufashada toddobaad (seventh) iyo u qaybinta 7 waa isku mid. Labaduba waxay naga caawinayaan xallinta isla'egta (equation), laakiin 7 ma aha qaybiye (factor) 32, sidaas darteed habkani wuxuu u baahan doonaa xisaab jajab (fraction) dheeri ah.</a:t>
            </a:r>
            <a:endParaRPr sz="2000">
              <a:latin typeface="Kalam"/>
              <a:ea typeface="Kalam"/>
              <a:cs typeface="Kalam"/>
              <a:sym typeface="Kalam"/>
            </a:endParaRPr>
          </a:p>
        </p:txBody>
      </p:sp>
      <p:pic>
        <p:nvPicPr>
          <p:cNvPr id="952" name="Google Shape;952;p78"/>
          <p:cNvPicPr preferRelativeResize="0"/>
          <p:nvPr/>
        </p:nvPicPr>
        <p:blipFill>
          <a:blip r:embed="rId6">
            <a:alphaModFix/>
          </a:blip>
          <a:stretch>
            <a:fillRect/>
          </a:stretch>
        </p:blipFill>
        <p:spPr>
          <a:xfrm>
            <a:off x="2937354" y="1697588"/>
            <a:ext cx="396000" cy="419100"/>
          </a:xfrm>
          <a:prstGeom prst="rect">
            <a:avLst/>
          </a:prstGeom>
          <a:noFill/>
          <a:ln>
            <a:noFill/>
          </a:ln>
        </p:spPr>
      </p:pic>
      <p:pic>
        <p:nvPicPr>
          <p:cNvPr descr="&lt;math xmlns=&quot;http://www.w3.org/1998/Math/MathML&quot; display=&quot;block&quot; data-is-equatio=&quot;1&quot; data-latex=&quot;7\left(x\ +\ 3\right)+3\ =\ 35&quot;&gt;&lt;mn&gt;7&lt;/mn&gt;&lt;mrow data-mjx-texclass=&quot;INNER&quot;&gt;&lt;mo data-mjx-texclass=&quot;OPEN&quot;&gt;(&lt;/mo&gt;&lt;mi&gt;x&lt;/mi&gt;&lt;mtext&gt;&lt;/mtext&gt;&lt;mo&gt;+&lt;/mo&gt;&lt;mtext&gt;&lt;/mtext&gt;&lt;mn&gt;3&lt;/mn&gt;&lt;mo data-mjx-texclass=&quot;CLOSE&quot;&gt;)&lt;/mo&gt;&lt;/mrow&gt;&lt;mo&gt;+&lt;/mo&gt;&lt;mn&gt;3&lt;/mn&gt;&lt;mtext&gt;&lt;/mtext&gt;&lt;mo&gt;=&lt;/mo&gt;&lt;mtext&gt;&lt;/mtext&gt;&lt;mn&gt;35&lt;/mn&gt;&lt;/math&gt;" id="953" name="Google Shape;953;p78" title="7 times open paren x plus 3 close paren plus 3 equals 35"/>
          <p:cNvPicPr preferRelativeResize="0"/>
          <p:nvPr/>
        </p:nvPicPr>
        <p:blipFill>
          <a:blip r:embed="rId7">
            <a:alphaModFix/>
          </a:blip>
          <a:stretch>
            <a:fillRect/>
          </a:stretch>
        </p:blipFill>
        <p:spPr>
          <a:xfrm>
            <a:off x="898000" y="2547894"/>
            <a:ext cx="2657350" cy="279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ee ku lug leh tibaax qaws leh (bracketed expression)</a:t>
            </a:r>
            <a:endParaRPr/>
          </a:p>
        </p:txBody>
      </p:sp>
      <p:sp>
        <p:nvSpPr>
          <p:cNvPr id="959" name="Google Shape;959;p79"/>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Soo hel qaladka (mistake) ee hab kasta si loo xalliyo isla'eg (equation) ku lug leh qaws (brackets).</a:t>
            </a:r>
            <a:endParaRPr sz="1800"/>
          </a:p>
        </p:txBody>
      </p:sp>
      <p:graphicFrame>
        <p:nvGraphicFramePr>
          <p:cNvPr id="960" name="Google Shape;960;p79"/>
          <p:cNvGraphicFramePr/>
          <p:nvPr/>
        </p:nvGraphicFramePr>
        <p:xfrm>
          <a:off x="400203" y="1476086"/>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5(</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55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5</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10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55</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5</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45</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20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961" name="Google Shape;961;p79"/>
          <p:cNvGraphicFramePr/>
          <p:nvPr/>
        </p:nvGraphicFramePr>
        <p:xfrm>
          <a:off x="6083669" y="1476063"/>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7(</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New Roman"/>
                          <a:ea typeface="Times New Roman"/>
                          <a:cs typeface="Times New Roman"/>
                          <a:sym typeface="Times New Roman"/>
                        </a:rPr>
                        <a:t>−</a:t>
                      </a:r>
                      <a:r>
                        <a:rPr lang="en-GB" sz="2000">
                          <a:solidFill>
                            <a:srgbClr val="222222"/>
                          </a:solidFill>
                          <a:latin typeface="Times"/>
                          <a:ea typeface="Times"/>
                          <a:cs typeface="Times"/>
                          <a:sym typeface="Times"/>
                        </a:rPr>
                        <a:t> 3)</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42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New Roman"/>
                          <a:ea typeface="Times New Roman"/>
                          <a:cs typeface="Times New Roman"/>
                          <a:sym typeface="Times New Roman"/>
                        </a:rPr>
                        <a:t>−</a:t>
                      </a:r>
                      <a:r>
                        <a:rPr lang="en-GB" sz="2000">
                          <a:solidFill>
                            <a:srgbClr val="222222"/>
                          </a:solidFill>
                          <a:latin typeface="Times"/>
                          <a:ea typeface="Times"/>
                          <a:cs typeface="Times"/>
                          <a:sym typeface="Times"/>
                        </a:rPr>
                        <a:t> 3</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962" name="Google Shape;962;p79"/>
          <p:cNvCxnSpPr/>
          <p:nvPr/>
        </p:nvCxnSpPr>
        <p:spPr>
          <a:xfrm>
            <a:off x="2845925" y="1203500"/>
            <a:ext cx="0" cy="3617700"/>
          </a:xfrm>
          <a:prstGeom prst="straightConnector1">
            <a:avLst/>
          </a:prstGeom>
          <a:noFill/>
          <a:ln cap="flat" cmpd="sng" w="38100">
            <a:solidFill>
              <a:schemeClr val="accent4"/>
            </a:solidFill>
            <a:prstDash val="solid"/>
            <a:round/>
            <a:headEnd len="med" w="med" type="none"/>
            <a:tailEnd len="med" w="med" type="none"/>
          </a:ln>
        </p:spPr>
      </p:cxnSp>
      <p:cxnSp>
        <p:nvCxnSpPr>
          <p:cNvPr id="963" name="Google Shape;963;p79"/>
          <p:cNvCxnSpPr/>
          <p:nvPr/>
        </p:nvCxnSpPr>
        <p:spPr>
          <a:xfrm>
            <a:off x="5881350" y="1203500"/>
            <a:ext cx="0" cy="3617700"/>
          </a:xfrm>
          <a:prstGeom prst="straightConnector1">
            <a:avLst/>
          </a:prstGeom>
          <a:noFill/>
          <a:ln cap="flat" cmpd="sng" w="38100">
            <a:solidFill>
              <a:schemeClr val="accent4"/>
            </a:solidFill>
            <a:prstDash val="solid"/>
            <a:round/>
            <a:headEnd len="med" w="med" type="none"/>
            <a:tailEnd len="med" w="med" type="none"/>
          </a:ln>
        </p:spPr>
      </p:cxnSp>
      <p:sp>
        <p:nvSpPr>
          <p:cNvPr id="964" name="Google Shape;964;p79"/>
          <p:cNvSpPr/>
          <p:nvPr/>
        </p:nvSpPr>
        <p:spPr>
          <a:xfrm>
            <a:off x="324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a)</a:t>
            </a:r>
            <a:endParaRPr sz="1800">
              <a:latin typeface="Lexend"/>
              <a:ea typeface="Lexend"/>
              <a:cs typeface="Lexend"/>
              <a:sym typeface="Lexend"/>
            </a:endParaRPr>
          </a:p>
        </p:txBody>
      </p:sp>
      <p:sp>
        <p:nvSpPr>
          <p:cNvPr id="965" name="Google Shape;965;p79"/>
          <p:cNvSpPr/>
          <p:nvPr/>
        </p:nvSpPr>
        <p:spPr>
          <a:xfrm>
            <a:off x="30672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b</a:t>
            </a:r>
            <a:r>
              <a:rPr lang="en-GB" sz="1100">
                <a:latin typeface="Lexend"/>
                <a:ea typeface="Lexend"/>
                <a:cs typeface="Lexend"/>
                <a:sym typeface="Lexend"/>
              </a:rPr>
              <a:t>)</a:t>
            </a:r>
            <a:endParaRPr sz="1800">
              <a:latin typeface="Lexend"/>
              <a:ea typeface="Lexend"/>
              <a:cs typeface="Lexend"/>
              <a:sym typeface="Lexend"/>
            </a:endParaRPr>
          </a:p>
        </p:txBody>
      </p:sp>
      <p:sp>
        <p:nvSpPr>
          <p:cNvPr id="966" name="Google Shape;966;p79"/>
          <p:cNvSpPr/>
          <p:nvPr/>
        </p:nvSpPr>
        <p:spPr>
          <a:xfrm>
            <a:off x="61152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c</a:t>
            </a:r>
            <a:r>
              <a:rPr lang="en-GB" sz="1100">
                <a:latin typeface="Lexend"/>
                <a:ea typeface="Lexend"/>
                <a:cs typeface="Lexend"/>
                <a:sym typeface="Lexend"/>
              </a:rPr>
              <a:t>)</a:t>
            </a:r>
            <a:endParaRPr sz="1800">
              <a:latin typeface="Lexend"/>
              <a:ea typeface="Lexend"/>
              <a:cs typeface="Lexend"/>
              <a:sym typeface="Lexend"/>
            </a:endParaRPr>
          </a:p>
        </p:txBody>
      </p:sp>
      <p:graphicFrame>
        <p:nvGraphicFramePr>
          <p:cNvPr id="967" name="Google Shape;967;p79"/>
          <p:cNvGraphicFramePr/>
          <p:nvPr/>
        </p:nvGraphicFramePr>
        <p:xfrm>
          <a:off x="3241094" y="1533463"/>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2(4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18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2</a:t>
                      </a:r>
                      <a:r>
                        <a:rPr i="1" lang="en-GB" sz="2000">
                          <a:latin typeface="Times New Roman"/>
                          <a:ea typeface="Times New Roman"/>
                          <a:cs typeface="Times New Roman"/>
                          <a:sym typeface="Times New Roman"/>
                        </a:rPr>
                        <a:t>x</a:t>
                      </a:r>
                      <a:r>
                        <a:rPr i="1" lang="en-GB" sz="2000">
                          <a:solidFill>
                            <a:srgbClr val="000000"/>
                          </a:solidFill>
                          <a:latin typeface="Times New Roman"/>
                          <a:ea typeface="Times New Roman"/>
                          <a:cs typeface="Times New Roman"/>
                          <a:sym typeface="Times New Roman"/>
                        </a:rPr>
                        <a:t> </a:t>
                      </a:r>
                      <a:r>
                        <a:rPr lang="en-GB" sz="2000">
                          <a:solidFill>
                            <a:srgbClr val="222222"/>
                          </a:solidFill>
                          <a:latin typeface="Times"/>
                          <a:ea typeface="Times"/>
                          <a:cs typeface="Times"/>
                          <a:sym typeface="Times"/>
                        </a:rPr>
                        <a:t>+</a:t>
                      </a:r>
                      <a:r>
                        <a:rPr lang="en-GB" sz="2000">
                          <a:solidFill>
                            <a:srgbClr val="000000"/>
                          </a:solidFill>
                          <a:latin typeface="Times New Roman"/>
                          <a:ea typeface="Times New Roman"/>
                          <a:cs typeface="Times New Roman"/>
                          <a:sym typeface="Times New Roman"/>
                        </a:rPr>
                        <a:t> </a:t>
                      </a:r>
                      <a:r>
                        <a:rPr lang="en-GB" sz="2000">
                          <a:latin typeface="Times New Roman"/>
                          <a:ea typeface="Times New Roman"/>
                          <a:cs typeface="Times New Roman"/>
                          <a:sym typeface="Times New Roman"/>
                        </a:rPr>
                        <a:t>5</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9</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2</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20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ee ku lug leh tibaax qaws leh (bracketed expression)</a:t>
            </a:r>
            <a:endParaRPr/>
          </a:p>
        </p:txBody>
      </p:sp>
      <p:sp>
        <p:nvSpPr>
          <p:cNvPr id="973" name="Google Shape;973;p80"/>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Ka hel qaladka hab kasta oo lagu xalliyo isla'eg (equation) oo ay ku jiraan qawsyo (brackets).</a:t>
            </a:r>
            <a:endParaRPr sz="1800"/>
          </a:p>
        </p:txBody>
      </p:sp>
      <p:graphicFrame>
        <p:nvGraphicFramePr>
          <p:cNvPr id="974" name="Google Shape;974;p80"/>
          <p:cNvGraphicFramePr/>
          <p:nvPr/>
        </p:nvGraphicFramePr>
        <p:xfrm>
          <a:off x="3188069" y="1609663"/>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New Roman"/>
                          <a:ea typeface="Times New Roman"/>
                          <a:cs typeface="Times New Roman"/>
                          <a:sym typeface="Times New Roman"/>
                        </a:rPr>
                        <a:t>−</a:t>
                      </a:r>
                      <a:r>
                        <a:rPr lang="en-GB" sz="2000">
                          <a:solidFill>
                            <a:srgbClr val="222222"/>
                          </a:solidFill>
                          <a:latin typeface="Times"/>
                          <a:ea typeface="Times"/>
                          <a:cs typeface="Times"/>
                          <a:sym typeface="Times"/>
                        </a:rPr>
                        <a:t>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15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New Roman"/>
                          <a:ea typeface="Times New Roman"/>
                          <a:cs typeface="Times New Roman"/>
                          <a:sym typeface="Times New Roman"/>
                        </a:rPr>
                        <a:t>−</a:t>
                      </a:r>
                      <a:r>
                        <a:rPr lang="en-GB" sz="2000">
                          <a:solidFill>
                            <a:srgbClr val="222222"/>
                          </a:solidFill>
                          <a:latin typeface="Times"/>
                          <a:ea typeface="Times"/>
                          <a:cs typeface="Times"/>
                          <a:sym typeface="Times"/>
                        </a:rPr>
                        <a:t> 5</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3</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2</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000">
                          <a:solidFill>
                            <a:schemeClr val="dk1"/>
                          </a:solidFill>
                          <a:latin typeface="Times New Roman"/>
                          <a:ea typeface="Times New Roman"/>
                          <a:cs typeface="Times New Roman"/>
                          <a:sym typeface="Times New Roman"/>
                        </a:rPr>
                        <a:t>x</a:t>
                      </a:r>
                      <a:endParaRPr i="1" sz="2000">
                        <a:solidFill>
                          <a:schemeClr val="dk1"/>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3}&quot;&gt;&lt;mfrac&gt;&lt;mn&gt;1&lt;/mn&gt;&lt;mn&gt;3&lt;/mn&gt;&lt;/mfrac&gt;&lt;/math&gt;" id="975" name="Google Shape;975;p80" title="one third"/>
          <p:cNvPicPr preferRelativeResize="0"/>
          <p:nvPr/>
        </p:nvPicPr>
        <p:blipFill>
          <a:blip r:embed="rId3">
            <a:alphaModFix/>
          </a:blip>
          <a:stretch>
            <a:fillRect/>
          </a:stretch>
        </p:blipFill>
        <p:spPr>
          <a:xfrm>
            <a:off x="3369600" y="1609675"/>
            <a:ext cx="144425" cy="477975"/>
          </a:xfrm>
          <a:prstGeom prst="rect">
            <a:avLst/>
          </a:prstGeom>
          <a:noFill/>
          <a:ln>
            <a:noFill/>
          </a:ln>
        </p:spPr>
      </p:pic>
      <p:graphicFrame>
        <p:nvGraphicFramePr>
          <p:cNvPr id="976" name="Google Shape;976;p80"/>
          <p:cNvGraphicFramePr/>
          <p:nvPr/>
        </p:nvGraphicFramePr>
        <p:xfrm>
          <a:off x="6377469" y="1606608"/>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900">
                          <a:solidFill>
                            <a:schemeClr val="dk1"/>
                          </a:solidFill>
                          <a:latin typeface="Times"/>
                          <a:ea typeface="Times"/>
                          <a:cs typeface="Times"/>
                          <a:sym typeface="Times"/>
                        </a:rPr>
                        <a:t>(10 </a:t>
                      </a:r>
                      <a:r>
                        <a:rPr lang="en-GB" sz="1900">
                          <a:solidFill>
                            <a:schemeClr val="dk1"/>
                          </a:solidFill>
                          <a:latin typeface="Times New Roman"/>
                          <a:ea typeface="Times New Roman"/>
                          <a:cs typeface="Times New Roman"/>
                          <a:sym typeface="Times New Roman"/>
                        </a:rPr>
                        <a:t>− 8</a:t>
                      </a:r>
                      <a:r>
                        <a:rPr i="1" lang="en-GB" sz="1900">
                          <a:solidFill>
                            <a:schemeClr val="dk1"/>
                          </a:solidFill>
                          <a:latin typeface="Times New Roman"/>
                          <a:ea typeface="Times New Roman"/>
                          <a:cs typeface="Times New Roman"/>
                          <a:sym typeface="Times New Roman"/>
                        </a:rPr>
                        <a:t>x</a:t>
                      </a:r>
                      <a:r>
                        <a:rPr lang="en-GB" sz="1900">
                          <a:solidFill>
                            <a:srgbClr val="222222"/>
                          </a:solidFill>
                          <a:latin typeface="Times"/>
                          <a:ea typeface="Times"/>
                          <a:cs typeface="Times"/>
                          <a:sym typeface="Times"/>
                        </a:rPr>
                        <a:t>)</a:t>
                      </a:r>
                      <a:endParaRPr sz="19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a:t>
                      </a:r>
                      <a:endParaRPr sz="19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900">
                          <a:latin typeface="Times New Roman"/>
                          <a:ea typeface="Times New Roman"/>
                          <a:cs typeface="Times New Roman"/>
                          <a:sym typeface="Times New Roman"/>
                        </a:rPr>
                        <a:t>6</a:t>
                      </a:r>
                      <a:endParaRPr sz="19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3}{4}&quot;&gt;&lt;mfrac&gt;&lt;mn&gt;3&lt;/mn&gt;&lt;mn&gt;4&lt;/mn&gt;&lt;/mfrac&gt;&lt;/math&gt;" id="977" name="Google Shape;977;p80" title="three fourths"/>
          <p:cNvPicPr preferRelativeResize="0"/>
          <p:nvPr/>
        </p:nvPicPr>
        <p:blipFill>
          <a:blip r:embed="rId4">
            <a:alphaModFix/>
          </a:blip>
          <a:stretch>
            <a:fillRect/>
          </a:stretch>
        </p:blipFill>
        <p:spPr>
          <a:xfrm>
            <a:off x="6489391" y="1605367"/>
            <a:ext cx="144425" cy="460147"/>
          </a:xfrm>
          <a:prstGeom prst="rect">
            <a:avLst/>
          </a:prstGeom>
          <a:noFill/>
          <a:ln>
            <a:noFill/>
          </a:ln>
        </p:spPr>
      </p:pic>
      <p:pic>
        <p:nvPicPr>
          <p:cNvPr descr="&lt;math xmlns=&quot;http://www.w3.org/1998/Math/MathML&quot; display=&quot;block&quot; data-is-equatio=&quot;1&quot; data-latex=&quot;\frac{30}{4}-\frac{24}{4}x\ =\ 6&quot;&gt;&lt;mfrac&gt;&lt;mn&gt;30&lt;/mn&gt;&lt;mn&gt;4&lt;/mn&gt;&lt;/mfrac&gt;&lt;mo&gt;−&lt;/mo&gt;&lt;mfrac&gt;&lt;mn&gt;24&lt;/mn&gt;&lt;mn&gt;4&lt;/mn&gt;&lt;/mfrac&gt;&lt;mi&gt;x&lt;/mi&gt;&lt;mtext&gt;&lt;/mtext&gt;&lt;mo&gt;=&lt;/mo&gt;&lt;mtext&gt;&lt;/mtext&gt;&lt;mn&gt;6&lt;/mn&gt;&lt;/math&gt;" id="978" name="Google Shape;978;p80" title="30 over 4 minus 24 over 4 x equals 6"/>
          <p:cNvPicPr preferRelativeResize="0"/>
          <p:nvPr/>
        </p:nvPicPr>
        <p:blipFill>
          <a:blip r:embed="rId5">
            <a:alphaModFix/>
          </a:blip>
          <a:stretch>
            <a:fillRect/>
          </a:stretch>
        </p:blipFill>
        <p:spPr>
          <a:xfrm>
            <a:off x="6678405" y="2091932"/>
            <a:ext cx="1365967" cy="433183"/>
          </a:xfrm>
          <a:prstGeom prst="rect">
            <a:avLst/>
          </a:prstGeom>
          <a:noFill/>
          <a:ln>
            <a:noFill/>
          </a:ln>
        </p:spPr>
      </p:pic>
      <p:pic>
        <p:nvPicPr>
          <p:cNvPr descr="&lt;math xmlns=&quot;http://www.w3.org/1998/Math/MathML&quot; display=&quot;block&quot; data-is-equatio=&quot;1&quot; data-latex=&quot;-\frac{24}{4}x\ =\ -\frac{3}{2}&quot;&gt;&lt;mo&gt;−&lt;/mo&gt;&lt;mfrac&gt;&lt;mn&gt;24&lt;/mn&gt;&lt;mn&gt;4&lt;/mn&gt;&lt;/mfrac&gt;&lt;mi&gt;x&lt;/mi&gt;&lt;mtext&gt;&lt;/mtext&gt;&lt;mo&gt;=&lt;/mo&gt;&lt;mtext&gt;&lt;/mtext&gt;&lt;mo&gt;−&lt;/mo&gt;&lt;mfrac&gt;&lt;mn&gt;3&lt;/mn&gt;&lt;mn&gt;2&lt;/mn&gt;&lt;/mfrac&gt;&lt;/math&gt;" id="979" name="Google Shape;979;p80" title="negative 24 over 4 x equals negative three halves"/>
          <p:cNvPicPr preferRelativeResize="0"/>
          <p:nvPr/>
        </p:nvPicPr>
        <p:blipFill>
          <a:blip r:embed="rId6">
            <a:alphaModFix/>
          </a:blip>
          <a:stretch>
            <a:fillRect/>
          </a:stretch>
        </p:blipFill>
        <p:spPr>
          <a:xfrm>
            <a:off x="7083224" y="2612091"/>
            <a:ext cx="1241640" cy="415898"/>
          </a:xfrm>
          <a:prstGeom prst="rect">
            <a:avLst/>
          </a:prstGeom>
          <a:noFill/>
          <a:ln>
            <a:noFill/>
          </a:ln>
        </p:spPr>
      </p:pic>
      <p:pic>
        <p:nvPicPr>
          <p:cNvPr descr="&lt;math xmlns=&quot;http://www.w3.org/1998/Math/MathML&quot; display=&quot;block&quot; data-is-equatio=&quot;1&quot; data-latex=&quot;x\ =\ -\frac{3}{2}\times\frac{4}{24}&quot;&gt;&lt;mi&gt;x&lt;/mi&gt;&lt;mtext&gt;&lt;/mtext&gt;&lt;mo&gt;=&lt;/mo&gt;&lt;mtext&gt;&lt;/mtext&gt;&lt;mo&gt;−&lt;/mo&gt;&lt;mfrac&gt;&lt;mn&gt;3&lt;/mn&gt;&lt;mn&gt;2&lt;/mn&gt;&lt;/mfrac&gt;&lt;mo&gt;×&lt;/mo&gt;&lt;mfrac&gt;&lt;mn&gt;4&lt;/mn&gt;&lt;mn&gt;24&lt;/mn&gt;&lt;/mfrac&gt;&lt;/math&gt;" id="980" name="Google Shape;980;p80" title="x equals negative three halves times 4 over 24"/>
          <p:cNvPicPr preferRelativeResize="0"/>
          <p:nvPr/>
        </p:nvPicPr>
        <p:blipFill>
          <a:blip r:embed="rId7">
            <a:alphaModFix/>
          </a:blip>
          <a:stretch>
            <a:fillRect/>
          </a:stretch>
        </p:blipFill>
        <p:spPr>
          <a:xfrm>
            <a:off x="7501935" y="3075647"/>
            <a:ext cx="1241646" cy="388348"/>
          </a:xfrm>
          <a:prstGeom prst="rect">
            <a:avLst/>
          </a:prstGeom>
          <a:noFill/>
          <a:ln>
            <a:noFill/>
          </a:ln>
        </p:spPr>
      </p:pic>
      <p:pic>
        <p:nvPicPr>
          <p:cNvPr descr="&lt;math xmlns=&quot;http://www.w3.org/1998/Math/MathML&quot; display=&quot;block&quot; data-is-equatio=&quot;1&quot; data-latex=&quot;x\ =\ -\frac{1}{4}&quot;&gt;&lt;mi&gt;x&lt;/mi&gt;&lt;mtext&gt;&lt;/mtext&gt;&lt;mo&gt;=&lt;/mo&gt;&lt;mtext&gt;&lt;/mtext&gt;&lt;mo&gt;−&lt;/mo&gt;&lt;mfrac&gt;&lt;mn&gt;1&lt;/mn&gt;&lt;mn&gt;4&lt;/mn&gt;&lt;/mfrac&gt;&lt;/math&gt;" id="981" name="Google Shape;981;p80" title="x equals negative one fourth"/>
          <p:cNvPicPr preferRelativeResize="0"/>
          <p:nvPr/>
        </p:nvPicPr>
        <p:blipFill>
          <a:blip r:embed="rId8">
            <a:alphaModFix/>
          </a:blip>
          <a:stretch>
            <a:fillRect/>
          </a:stretch>
        </p:blipFill>
        <p:spPr>
          <a:xfrm>
            <a:off x="7509060" y="3513746"/>
            <a:ext cx="779541" cy="388354"/>
          </a:xfrm>
          <a:prstGeom prst="rect">
            <a:avLst/>
          </a:prstGeom>
          <a:noFill/>
          <a:ln>
            <a:noFill/>
          </a:ln>
        </p:spPr>
      </p:pic>
      <p:cxnSp>
        <p:nvCxnSpPr>
          <p:cNvPr id="982" name="Google Shape;982;p80"/>
          <p:cNvCxnSpPr/>
          <p:nvPr/>
        </p:nvCxnSpPr>
        <p:spPr>
          <a:xfrm>
            <a:off x="2876213" y="1224375"/>
            <a:ext cx="0" cy="3617700"/>
          </a:xfrm>
          <a:prstGeom prst="straightConnector1">
            <a:avLst/>
          </a:prstGeom>
          <a:noFill/>
          <a:ln cap="flat" cmpd="sng" w="38100">
            <a:solidFill>
              <a:schemeClr val="accent4"/>
            </a:solidFill>
            <a:prstDash val="solid"/>
            <a:round/>
            <a:headEnd len="med" w="med" type="none"/>
            <a:tailEnd len="med" w="med" type="none"/>
          </a:ln>
        </p:spPr>
      </p:cxnSp>
      <p:cxnSp>
        <p:nvCxnSpPr>
          <p:cNvPr id="983" name="Google Shape;983;p80"/>
          <p:cNvCxnSpPr/>
          <p:nvPr/>
        </p:nvCxnSpPr>
        <p:spPr>
          <a:xfrm>
            <a:off x="5786613" y="1167675"/>
            <a:ext cx="0" cy="3617700"/>
          </a:xfrm>
          <a:prstGeom prst="straightConnector1">
            <a:avLst/>
          </a:prstGeom>
          <a:noFill/>
          <a:ln cap="flat" cmpd="sng" w="38100">
            <a:solidFill>
              <a:schemeClr val="accent4"/>
            </a:solidFill>
            <a:prstDash val="solid"/>
            <a:round/>
            <a:headEnd len="med" w="med" type="none"/>
            <a:tailEnd len="med" w="med" type="none"/>
          </a:ln>
        </p:spPr>
      </p:cxnSp>
      <p:sp>
        <p:nvSpPr>
          <p:cNvPr id="984" name="Google Shape;984;p80"/>
          <p:cNvSpPr/>
          <p:nvPr/>
        </p:nvSpPr>
        <p:spPr>
          <a:xfrm>
            <a:off x="324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d</a:t>
            </a:r>
            <a:r>
              <a:rPr lang="en-GB" sz="1100">
                <a:latin typeface="Lexend"/>
                <a:ea typeface="Lexend"/>
                <a:cs typeface="Lexend"/>
                <a:sym typeface="Lexend"/>
              </a:rPr>
              <a:t>)</a:t>
            </a:r>
            <a:endParaRPr sz="1800">
              <a:latin typeface="Lexend"/>
              <a:ea typeface="Lexend"/>
              <a:cs typeface="Lexend"/>
              <a:sym typeface="Lexend"/>
            </a:endParaRPr>
          </a:p>
        </p:txBody>
      </p:sp>
      <p:sp>
        <p:nvSpPr>
          <p:cNvPr id="985" name="Google Shape;985;p80"/>
          <p:cNvSpPr/>
          <p:nvPr/>
        </p:nvSpPr>
        <p:spPr>
          <a:xfrm>
            <a:off x="2991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e</a:t>
            </a:r>
            <a:r>
              <a:rPr lang="en-GB" sz="1100">
                <a:latin typeface="Lexend"/>
                <a:ea typeface="Lexend"/>
                <a:cs typeface="Lexend"/>
                <a:sym typeface="Lexend"/>
              </a:rPr>
              <a:t>)</a:t>
            </a:r>
            <a:endParaRPr sz="1800">
              <a:latin typeface="Lexend"/>
              <a:ea typeface="Lexend"/>
              <a:cs typeface="Lexend"/>
              <a:sym typeface="Lexend"/>
            </a:endParaRPr>
          </a:p>
        </p:txBody>
      </p:sp>
      <p:sp>
        <p:nvSpPr>
          <p:cNvPr id="986" name="Google Shape;986;p80"/>
          <p:cNvSpPr/>
          <p:nvPr/>
        </p:nvSpPr>
        <p:spPr>
          <a:xfrm>
            <a:off x="6039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f</a:t>
            </a:r>
            <a:r>
              <a:rPr lang="en-GB" sz="1100">
                <a:latin typeface="Lexend"/>
                <a:ea typeface="Lexend"/>
                <a:cs typeface="Lexend"/>
                <a:sym typeface="Lexend"/>
              </a:rPr>
              <a:t>)</a:t>
            </a:r>
            <a:endParaRPr sz="1800">
              <a:latin typeface="Lexend"/>
              <a:ea typeface="Lexend"/>
              <a:cs typeface="Lexend"/>
              <a:sym typeface="Lexend"/>
            </a:endParaRPr>
          </a:p>
        </p:txBody>
      </p:sp>
      <p:graphicFrame>
        <p:nvGraphicFramePr>
          <p:cNvPr id="987" name="Google Shape;987;p80"/>
          <p:cNvGraphicFramePr/>
          <p:nvPr/>
        </p:nvGraphicFramePr>
        <p:xfrm>
          <a:off x="357669" y="1482863"/>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2000">
                          <a:solidFill>
                            <a:schemeClr val="dk1"/>
                          </a:solidFill>
                          <a:latin typeface="Times"/>
                          <a:ea typeface="Times"/>
                          <a:cs typeface="Times"/>
                          <a:sym typeface="Times"/>
                        </a:rPr>
                        <a:t>5(3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New Roman"/>
                          <a:ea typeface="Times New Roman"/>
                          <a:cs typeface="Times New Roman"/>
                          <a:sym typeface="Times New Roman"/>
                        </a:rPr>
                        <a:t>+</a:t>
                      </a:r>
                      <a:r>
                        <a:rPr lang="en-GB" sz="2000">
                          <a:solidFill>
                            <a:srgbClr val="222222"/>
                          </a:solidFill>
                          <a:latin typeface="Times"/>
                          <a:ea typeface="Times"/>
                          <a:cs typeface="Times"/>
                          <a:sym typeface="Times"/>
                        </a:rPr>
                        <a:t> 2)</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latin typeface="Times New Roman"/>
                          <a:ea typeface="Times New Roman"/>
                          <a:cs typeface="Times New Roman"/>
                          <a:sym typeface="Times New Roman"/>
                        </a:rPr>
                        <a:t>14</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rgbClr val="222222"/>
                          </a:solidFill>
                          <a:latin typeface="Times"/>
                          <a:ea typeface="Times"/>
                          <a:cs typeface="Times"/>
                          <a:sym typeface="Times"/>
                        </a:rPr>
                        <a:t>8</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New Roman"/>
                          <a:ea typeface="Times New Roman"/>
                          <a:cs typeface="Times New Roman"/>
                          <a:sym typeface="Times New Roman"/>
                        </a:rPr>
                        <a:t>+</a:t>
                      </a:r>
                      <a:r>
                        <a:rPr lang="en-GB" sz="2000">
                          <a:solidFill>
                            <a:srgbClr val="222222"/>
                          </a:solidFill>
                          <a:latin typeface="Times"/>
                          <a:ea typeface="Times"/>
                          <a:cs typeface="Times"/>
                          <a:sym typeface="Times"/>
                        </a:rPr>
                        <a:t> 10</a:t>
                      </a:r>
                      <a:r>
                        <a:rPr lang="en-GB" sz="20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2000">
                          <a:solidFill>
                            <a:srgbClr val="222222"/>
                          </a:solidFill>
                          <a:latin typeface="Times"/>
                          <a:ea typeface="Times"/>
                          <a:cs typeface="Times"/>
                          <a:sym typeface="Times"/>
                        </a:rPr>
                        <a:t>14</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000">
                          <a:solidFill>
                            <a:schemeClr val="dk1"/>
                          </a:solidFill>
                          <a:latin typeface="Times New Roman"/>
                          <a:ea typeface="Times New Roman"/>
                          <a:cs typeface="Times New Roman"/>
                          <a:sym typeface="Times New Roman"/>
                        </a:rPr>
                        <a:t>8</a:t>
                      </a: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0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81"/>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 Ku xalli isla'egtan (equation) adigoo isticmaalaya labada hab, oo qor jumlad isbarbardhigaysa waxtarka hababka.</a:t>
            </a:r>
            <a:endParaRPr sz="1800"/>
          </a:p>
        </p:txBody>
      </p:sp>
      <p:graphicFrame>
        <p:nvGraphicFramePr>
          <p:cNvPr id="993" name="Google Shape;993;p81"/>
          <p:cNvGraphicFramePr/>
          <p:nvPr/>
        </p:nvGraphicFramePr>
        <p:xfrm>
          <a:off x="182866" y="19304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1100">
                          <a:latin typeface="Times New Roman"/>
                          <a:ea typeface="Times New Roman"/>
                          <a:cs typeface="Times New Roman"/>
                          <a:sym typeface="Times New Roman"/>
                        </a:rPr>
                        <a:t>6</a:t>
                      </a:r>
                      <a:r>
                        <a:rPr lang="en-GB" sz="1100">
                          <a:latin typeface="Times New Roman"/>
                          <a:ea typeface="Times New Roman"/>
                          <a:cs typeface="Times New Roman"/>
                          <a:sym typeface="Times New Roman"/>
                        </a:rPr>
                        <a:t>(</a:t>
                      </a:r>
                      <a:r>
                        <a:rPr i="1" lang="en-GB" sz="1100">
                          <a:latin typeface="Times New Roman"/>
                          <a:ea typeface="Times New Roman"/>
                          <a:cs typeface="Times New Roman"/>
                          <a:sym typeface="Times New Roman"/>
                        </a:rPr>
                        <a:t>x </a:t>
                      </a:r>
                      <a:r>
                        <a:rPr lang="en-GB" sz="1100">
                          <a:solidFill>
                            <a:schemeClr val="dk1"/>
                          </a:solidFill>
                          <a:latin typeface="Times New Roman"/>
                          <a:ea typeface="Times New Roman"/>
                          <a:cs typeface="Times New Roman"/>
                          <a:sym typeface="Times New Roman"/>
                        </a:rPr>
                        <a:t>−</a:t>
                      </a:r>
                      <a:r>
                        <a:rPr lang="en-GB" sz="1100">
                          <a:latin typeface="Times New Roman"/>
                          <a:ea typeface="Times New Roman"/>
                          <a:cs typeface="Times New Roman"/>
                          <a:sym typeface="Times New Roman"/>
                        </a:rPr>
                        <a:t> 9)</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21</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994" name="Google Shape;994;p81"/>
          <p:cNvSpPr txBox="1"/>
          <p:nvPr>
            <p:ph idx="4294967295" type="body"/>
          </p:nvPr>
        </p:nvSpPr>
        <p:spPr>
          <a:xfrm>
            <a:off x="324000" y="1608730"/>
            <a:ext cx="24108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balaadhi (Expanding first):</a:t>
            </a:r>
            <a:endParaRPr sz="2000"/>
          </a:p>
        </p:txBody>
      </p:sp>
      <p:sp>
        <p:nvSpPr>
          <p:cNvPr id="995" name="Google Shape;995;p81"/>
          <p:cNvSpPr txBox="1"/>
          <p:nvPr>
            <p:ph idx="4294967295" type="body"/>
          </p:nvPr>
        </p:nvSpPr>
        <p:spPr>
          <a:xfrm>
            <a:off x="4317674" y="1608725"/>
            <a:ext cx="45024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ku dhufo isdhaafsiga (Multiplying by the reciprocal first):</a:t>
            </a:r>
            <a:endParaRPr sz="2000"/>
          </a:p>
        </p:txBody>
      </p:sp>
      <p:sp>
        <p:nvSpPr>
          <p:cNvPr id="996" name="Google Shape;996;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oo ay ku jiraan tibaax qawsan (bracketed expression)</a:t>
            </a:r>
            <a:endParaRPr/>
          </a:p>
        </p:txBody>
      </p:sp>
      <p:graphicFrame>
        <p:nvGraphicFramePr>
          <p:cNvPr id="997" name="Google Shape;997;p81"/>
          <p:cNvGraphicFramePr/>
          <p:nvPr/>
        </p:nvGraphicFramePr>
        <p:xfrm>
          <a:off x="3764266" y="19304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1100">
                          <a:latin typeface="Times New Roman"/>
                          <a:ea typeface="Times New Roman"/>
                          <a:cs typeface="Times New Roman"/>
                          <a:sym typeface="Times New Roman"/>
                        </a:rPr>
                        <a:t>6(</a:t>
                      </a:r>
                      <a:r>
                        <a:rPr i="1" lang="en-GB" sz="1100">
                          <a:latin typeface="Times New Roman"/>
                          <a:ea typeface="Times New Roman"/>
                          <a:cs typeface="Times New Roman"/>
                          <a:sym typeface="Times New Roman"/>
                        </a:rPr>
                        <a:t>x </a:t>
                      </a:r>
                      <a:r>
                        <a:rPr lang="en-GB" sz="1100">
                          <a:solidFill>
                            <a:schemeClr val="dk1"/>
                          </a:solidFill>
                          <a:latin typeface="Times New Roman"/>
                          <a:ea typeface="Times New Roman"/>
                          <a:cs typeface="Times New Roman"/>
                          <a:sym typeface="Times New Roman"/>
                        </a:rPr>
                        <a:t>−</a:t>
                      </a:r>
                      <a:r>
                        <a:rPr lang="en-GB" sz="1100">
                          <a:latin typeface="Times New Roman"/>
                          <a:ea typeface="Times New Roman"/>
                          <a:cs typeface="Times New Roman"/>
                          <a:sym typeface="Times New Roman"/>
                        </a:rPr>
                        <a:t> 9)</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15</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82"/>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2b) Ku xalli isla'egtan (equation) adigoo isticmaalaya labada hab, oo qor jumlad isbarbardhigaysa waxtarka hababka.</a:t>
            </a:r>
            <a:r>
              <a:rPr lang="en-GB" sz="1100">
                <a:latin typeface="Lexend"/>
              </a:rPr>
              <a:t/>
            </a:r>
            <a:endParaRPr sz="1800"/>
          </a:p>
        </p:txBody>
      </p:sp>
      <p:graphicFrame>
        <p:nvGraphicFramePr>
          <p:cNvPr id="1003" name="Google Shape;1003;p82"/>
          <p:cNvGraphicFramePr/>
          <p:nvPr/>
        </p:nvGraphicFramePr>
        <p:xfrm>
          <a:off x="182866" y="19304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1100">
                          <a:latin typeface="Times New Roman"/>
                          <a:ea typeface="Times New Roman"/>
                          <a:cs typeface="Times New Roman"/>
                          <a:sym typeface="Times New Roman"/>
                        </a:rPr>
                        <a:t>15</a:t>
                      </a:r>
                      <a:r>
                        <a:rPr lang="en-GB" sz="1100">
                          <a:latin typeface="Times New Roman"/>
                          <a:ea typeface="Times New Roman"/>
                          <a:cs typeface="Times New Roman"/>
                          <a:sym typeface="Times New Roman"/>
                        </a:rPr>
                        <a:t>(4</a:t>
                      </a:r>
                      <a:r>
                        <a:rPr i="1" lang="en-GB" sz="1100">
                          <a:latin typeface="Times New Roman"/>
                          <a:ea typeface="Times New Roman"/>
                          <a:cs typeface="Times New Roman"/>
                          <a:sym typeface="Times New Roman"/>
                        </a:rPr>
                        <a:t>x </a:t>
                      </a:r>
                      <a:r>
                        <a:rPr lang="en-GB" sz="1100">
                          <a:latin typeface="Times New Roman"/>
                          <a:ea typeface="Times New Roman"/>
                          <a:cs typeface="Times New Roman"/>
                          <a:sym typeface="Times New Roman"/>
                        </a:rPr>
                        <a:t>+ 7)</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45</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004" name="Google Shape;1004;p82"/>
          <p:cNvSpPr txBox="1"/>
          <p:nvPr>
            <p:ph idx="4294967295" type="body"/>
          </p:nvPr>
        </p:nvSpPr>
        <p:spPr>
          <a:xfrm>
            <a:off x="324000" y="1608730"/>
            <a:ext cx="24108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balaadhi (Expanding first):</a:t>
            </a:r>
            <a:endParaRPr sz="2000"/>
          </a:p>
        </p:txBody>
      </p:sp>
      <p:sp>
        <p:nvSpPr>
          <p:cNvPr id="1005" name="Google Shape;1005;p82"/>
          <p:cNvSpPr txBox="1"/>
          <p:nvPr>
            <p:ph idx="4294967295" type="body"/>
          </p:nvPr>
        </p:nvSpPr>
        <p:spPr>
          <a:xfrm>
            <a:off x="4317674" y="1608725"/>
            <a:ext cx="45024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ku dhufo isdhaafsiga (Multiplying by the reciprocal first):</a:t>
            </a:r>
            <a:endParaRPr sz="2000"/>
          </a:p>
        </p:txBody>
      </p:sp>
      <p:sp>
        <p:nvSpPr>
          <p:cNvPr id="1006" name="Google Shape;1006;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oo ay ku jiraan tibaax qawsan (bracketed expression)</a:t>
            </a:r>
            <a:endParaRPr/>
          </a:p>
        </p:txBody>
      </p:sp>
      <p:graphicFrame>
        <p:nvGraphicFramePr>
          <p:cNvPr id="1007" name="Google Shape;1007;p82"/>
          <p:cNvGraphicFramePr/>
          <p:nvPr/>
        </p:nvGraphicFramePr>
        <p:xfrm>
          <a:off x="3992866" y="1930455"/>
          <a:ext cx="3000000" cy="3000000"/>
        </p:xfrm>
        <a:graphic>
          <a:graphicData uri="http://schemas.openxmlformats.org/drawingml/2006/table">
            <a:tbl>
              <a:tblPr>
                <a:noFill/>
                <a:tableStyleId>{33DA9383-A4A0-4073-A3BC-C317ACFAECE8}</a:tableStyleId>
              </a:tblPr>
              <a:tblGrid>
                <a:gridCol w="1414625"/>
                <a:gridCol w="339525"/>
                <a:gridCol w="1520025"/>
              </a:tblGrid>
              <a:tr h="381000">
                <a:tc>
                  <a:txBody>
                    <a:bodyPr/>
                    <a:lstStyle/>
                    <a:p>
                      <a:pPr indent="0" lvl="0" marL="0" rtl="0" algn="r">
                        <a:spcBef>
                          <a:spcPts val="0"/>
                        </a:spcBef>
                        <a:spcAft>
                          <a:spcPts val="0"/>
                        </a:spcAft>
                        <a:buNone/>
                      </a:pPr>
                      <a:r>
                        <a:rPr lang="en-GB" sz="1100">
                          <a:latin typeface="Times New Roman"/>
                          <a:ea typeface="Times New Roman"/>
                          <a:cs typeface="Times New Roman"/>
                          <a:sym typeface="Times New Roman"/>
                        </a:rPr>
                        <a:t>15(4</a:t>
                      </a:r>
                      <a:r>
                        <a:rPr i="1" lang="en-GB" sz="1100">
                          <a:latin typeface="Times New Roman"/>
                          <a:ea typeface="Times New Roman"/>
                          <a:cs typeface="Times New Roman"/>
                          <a:sym typeface="Times New Roman"/>
                        </a:rPr>
                        <a:t>x </a:t>
                      </a:r>
                      <a:r>
                        <a:rPr lang="en-GB" sz="1100">
                          <a:latin typeface="Times New Roman"/>
                          <a:ea typeface="Times New Roman"/>
                          <a:cs typeface="Times New Roman"/>
                          <a:sym typeface="Times New Roman"/>
                        </a:rPr>
                        <a:t>+ 7)</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1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45</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83"/>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2c) Ku xalli isla'egtan (equation) adigoo isticmaalaya labada hab, oo qor jumlad isbarbardhigaysa waxtarka hababka.</a:t>
            </a:r>
            <a:endParaRPr sz="1800"/>
          </a:p>
        </p:txBody>
      </p:sp>
      <p:sp>
        <p:nvSpPr>
          <p:cNvPr id="1013" name="Google Shape;1013;p83"/>
          <p:cNvSpPr txBox="1"/>
          <p:nvPr>
            <p:ph idx="4294967295" type="body"/>
          </p:nvPr>
        </p:nvSpPr>
        <p:spPr>
          <a:xfrm>
            <a:off x="324000" y="1608730"/>
            <a:ext cx="24108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balaadhi (Expanding first):</a:t>
            </a:r>
            <a:endParaRPr sz="2000"/>
          </a:p>
        </p:txBody>
      </p:sp>
      <p:sp>
        <p:nvSpPr>
          <p:cNvPr id="1014" name="Google Shape;1014;p83"/>
          <p:cNvSpPr txBox="1"/>
          <p:nvPr>
            <p:ph idx="4294967295" type="body"/>
          </p:nvPr>
        </p:nvSpPr>
        <p:spPr>
          <a:xfrm>
            <a:off x="4317674" y="1608725"/>
            <a:ext cx="45024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ku dhufo isdhaafsiga (Multiplying by the reciprocal first):</a:t>
            </a:r>
            <a:endParaRPr sz="2000"/>
          </a:p>
        </p:txBody>
      </p:sp>
      <p:sp>
        <p:nvSpPr>
          <p:cNvPr id="1015" name="Google Shape;1015;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oo ay ku jiraan tibaax qawsan (bracketed expression)</a:t>
            </a:r>
            <a:endParaRPr/>
          </a:p>
        </p:txBody>
      </p:sp>
      <p:pic>
        <p:nvPicPr>
          <p:cNvPr id="1016" name="Google Shape;1016;p83"/>
          <p:cNvPicPr preferRelativeResize="0"/>
          <p:nvPr/>
        </p:nvPicPr>
        <p:blipFill>
          <a:blip r:embed="rId3">
            <a:alphaModFix/>
          </a:blip>
          <a:stretch>
            <a:fillRect/>
          </a:stretch>
        </p:blipFill>
        <p:spPr>
          <a:xfrm>
            <a:off x="324000" y="1992500"/>
            <a:ext cx="1810775" cy="554300"/>
          </a:xfrm>
          <a:prstGeom prst="rect">
            <a:avLst/>
          </a:prstGeom>
          <a:noFill/>
          <a:ln>
            <a:noFill/>
          </a:ln>
        </p:spPr>
      </p:pic>
      <p:pic>
        <p:nvPicPr>
          <p:cNvPr id="1017" name="Google Shape;1017;p83"/>
          <p:cNvPicPr preferRelativeResize="0"/>
          <p:nvPr/>
        </p:nvPicPr>
        <p:blipFill>
          <a:blip r:embed="rId3">
            <a:alphaModFix/>
          </a:blip>
          <a:stretch>
            <a:fillRect/>
          </a:stretch>
        </p:blipFill>
        <p:spPr>
          <a:xfrm>
            <a:off x="4317675" y="1992500"/>
            <a:ext cx="1810775" cy="554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oo ay ku jiraan tibaax qawsan (bracketed expression)</a:t>
            </a:r>
            <a:endParaRPr/>
          </a:p>
        </p:txBody>
      </p:sp>
      <p:sp>
        <p:nvSpPr>
          <p:cNvPr id="1023" name="Google Shape;1023;p8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Ka hel qaladka hab kasta oo lagu xalliyo isla'eg (equation) oo ay ku jiraan qawsyo (brackets).</a:t>
            </a:r>
            <a:endParaRPr sz="1800"/>
          </a:p>
        </p:txBody>
      </p:sp>
      <p:graphicFrame>
        <p:nvGraphicFramePr>
          <p:cNvPr id="1024" name="Google Shape;1024;p84"/>
          <p:cNvGraphicFramePr/>
          <p:nvPr/>
        </p:nvGraphicFramePr>
        <p:xfrm>
          <a:off x="400203" y="1476086"/>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700">
                          <a:solidFill>
                            <a:schemeClr val="dk1"/>
                          </a:solidFill>
                          <a:latin typeface="Times"/>
                          <a:ea typeface="Times"/>
                          <a:cs typeface="Times"/>
                          <a:sym typeface="Times"/>
                        </a:rPr>
                        <a:t>5(</a:t>
                      </a:r>
                      <a:r>
                        <a:rPr i="1" lang="en-GB" sz="1700">
                          <a:solidFill>
                            <a:schemeClr val="dk1"/>
                          </a:solidFill>
                          <a:latin typeface="Times"/>
                          <a:ea typeface="Times"/>
                          <a:cs typeface="Times"/>
                          <a:sym typeface="Times"/>
                        </a:rPr>
                        <a:t>x</a:t>
                      </a:r>
                      <a:r>
                        <a:rPr lang="en-GB" sz="1700">
                          <a:solidFill>
                            <a:schemeClr val="dk1"/>
                          </a:solidFill>
                          <a:latin typeface="Times"/>
                          <a:ea typeface="Times"/>
                          <a:cs typeface="Times"/>
                          <a:sym typeface="Times"/>
                        </a:rPr>
                        <a:t> </a:t>
                      </a:r>
                      <a:r>
                        <a:rPr lang="en-GB" sz="1700">
                          <a:solidFill>
                            <a:srgbClr val="222222"/>
                          </a:solidFill>
                          <a:latin typeface="Times"/>
                          <a:ea typeface="Times"/>
                          <a:cs typeface="Times"/>
                          <a:sym typeface="Times"/>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700">
                          <a:solidFill>
                            <a:srgbClr val="222222"/>
                          </a:solidFill>
                          <a:latin typeface="Times"/>
                          <a:ea typeface="Times"/>
                          <a:cs typeface="Times"/>
                          <a:sym typeface="Times"/>
                        </a:rPr>
                        <a:t>55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700">
                          <a:latin typeface="Times New Roman"/>
                          <a:ea typeface="Times New Roman"/>
                          <a:cs typeface="Times New Roman"/>
                          <a:sym typeface="Times New Roman"/>
                        </a:rPr>
                        <a:t>5</a:t>
                      </a:r>
                      <a:r>
                        <a:rPr i="1" lang="en-GB" sz="1700">
                          <a:latin typeface="Times New Roman"/>
                          <a:ea typeface="Times New Roman"/>
                          <a:cs typeface="Times New Roman"/>
                          <a:sym typeface="Times New Roman"/>
                        </a:rPr>
                        <a:t>x</a:t>
                      </a:r>
                      <a:r>
                        <a:rPr i="1" lang="en-GB" sz="1700">
                          <a:solidFill>
                            <a:srgbClr val="000000"/>
                          </a:solidFill>
                          <a:latin typeface="Times New Roman"/>
                          <a:ea typeface="Times New Roman"/>
                          <a:cs typeface="Times New Roman"/>
                          <a:sym typeface="Times New Roman"/>
                        </a:rPr>
                        <a:t> </a:t>
                      </a:r>
                      <a:r>
                        <a:rPr lang="en-GB" sz="1700">
                          <a:solidFill>
                            <a:srgbClr val="222222"/>
                          </a:solidFill>
                          <a:latin typeface="Times"/>
                          <a:ea typeface="Times"/>
                          <a:cs typeface="Times"/>
                          <a:sym typeface="Times"/>
                        </a:rPr>
                        <a:t>+</a:t>
                      </a:r>
                      <a:r>
                        <a:rPr lang="en-GB" sz="1700">
                          <a:solidFill>
                            <a:srgbClr val="000000"/>
                          </a:solidFill>
                          <a:latin typeface="Times New Roman"/>
                          <a:ea typeface="Times New Roman"/>
                          <a:cs typeface="Times New Roman"/>
                          <a:sym typeface="Times New Roman"/>
                        </a:rPr>
                        <a:t> </a:t>
                      </a:r>
                      <a:r>
                        <a:rPr lang="en-GB" sz="1700">
                          <a:latin typeface="Times New Roman"/>
                          <a:ea typeface="Times New Roman"/>
                          <a:cs typeface="Times New Roman"/>
                          <a:sym typeface="Times New Roman"/>
                        </a:rPr>
                        <a:t>10</a:t>
                      </a:r>
                      <a:r>
                        <a:rPr lang="en-GB" sz="17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700">
                          <a:solidFill>
                            <a:srgbClr val="222222"/>
                          </a:solidFill>
                          <a:latin typeface="Times"/>
                          <a:ea typeface="Times"/>
                          <a:cs typeface="Times"/>
                          <a:sym typeface="Times"/>
                        </a:rPr>
                        <a:t>55</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700">
                          <a:solidFill>
                            <a:schemeClr val="dk1"/>
                          </a:solidFill>
                          <a:latin typeface="Times New Roman"/>
                          <a:ea typeface="Times New Roman"/>
                          <a:cs typeface="Times New Roman"/>
                          <a:sym typeface="Times New Roman"/>
                        </a:rPr>
                        <a:t>5</a:t>
                      </a:r>
                      <a:r>
                        <a:rPr i="1" lang="en-GB" sz="17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Times New Roman"/>
                          <a:ea typeface="Times New Roman"/>
                          <a:cs typeface="Times New Roman"/>
                          <a:sym typeface="Times New Roman"/>
                        </a:rPr>
                        <a:t>45</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17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025" name="Google Shape;1025;p84"/>
          <p:cNvGraphicFramePr/>
          <p:nvPr/>
        </p:nvGraphicFramePr>
        <p:xfrm>
          <a:off x="6083669" y="1476063"/>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700">
                          <a:solidFill>
                            <a:schemeClr val="dk1"/>
                          </a:solidFill>
                          <a:latin typeface="Times"/>
                          <a:ea typeface="Times"/>
                          <a:cs typeface="Times"/>
                          <a:sym typeface="Times"/>
                        </a:rPr>
                        <a:t>7(</a:t>
                      </a:r>
                      <a:r>
                        <a:rPr i="1" lang="en-GB" sz="1700">
                          <a:solidFill>
                            <a:schemeClr val="dk1"/>
                          </a:solidFill>
                          <a:latin typeface="Times"/>
                          <a:ea typeface="Times"/>
                          <a:cs typeface="Times"/>
                          <a:sym typeface="Times"/>
                        </a:rPr>
                        <a:t>x</a:t>
                      </a:r>
                      <a:r>
                        <a:rPr lang="en-GB" sz="1700">
                          <a:solidFill>
                            <a:schemeClr val="dk1"/>
                          </a:solidFill>
                          <a:latin typeface="Times"/>
                          <a:ea typeface="Times"/>
                          <a:cs typeface="Times"/>
                          <a:sym typeface="Times"/>
                        </a:rPr>
                        <a:t> </a:t>
                      </a:r>
                      <a:r>
                        <a:rPr lang="en-GB" sz="1700">
                          <a:solidFill>
                            <a:schemeClr val="dk1"/>
                          </a:solidFill>
                          <a:latin typeface="Times New Roman"/>
                          <a:ea typeface="Times New Roman"/>
                          <a:cs typeface="Times New Roman"/>
                          <a:sym typeface="Times New Roman"/>
                        </a:rPr>
                        <a:t>−</a:t>
                      </a:r>
                      <a:r>
                        <a:rPr lang="en-GB" sz="1700">
                          <a:solidFill>
                            <a:srgbClr val="222222"/>
                          </a:solidFill>
                          <a:latin typeface="Times"/>
                          <a:ea typeface="Times"/>
                          <a:cs typeface="Times"/>
                          <a:sym typeface="Times"/>
                        </a:rPr>
                        <a:t> 3)</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700">
                          <a:solidFill>
                            <a:srgbClr val="222222"/>
                          </a:solidFill>
                          <a:latin typeface="Times"/>
                          <a:ea typeface="Times"/>
                          <a:cs typeface="Times"/>
                          <a:sym typeface="Times"/>
                        </a:rPr>
                        <a:t>42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700">
                          <a:solidFill>
                            <a:schemeClr val="dk1"/>
                          </a:solidFill>
                          <a:latin typeface="Times"/>
                          <a:ea typeface="Times"/>
                          <a:cs typeface="Times"/>
                          <a:sym typeface="Times"/>
                        </a:rPr>
                        <a:t>x</a:t>
                      </a:r>
                      <a:r>
                        <a:rPr lang="en-GB" sz="1700">
                          <a:solidFill>
                            <a:schemeClr val="dk1"/>
                          </a:solidFill>
                          <a:latin typeface="Times"/>
                          <a:ea typeface="Times"/>
                          <a:cs typeface="Times"/>
                          <a:sym typeface="Times"/>
                        </a:rPr>
                        <a:t> </a:t>
                      </a:r>
                      <a:r>
                        <a:rPr lang="en-GB" sz="1700">
                          <a:solidFill>
                            <a:schemeClr val="dk1"/>
                          </a:solidFill>
                          <a:latin typeface="Times New Roman"/>
                          <a:ea typeface="Times New Roman"/>
                          <a:cs typeface="Times New Roman"/>
                          <a:sym typeface="Times New Roman"/>
                        </a:rPr>
                        <a:t>−</a:t>
                      </a:r>
                      <a:r>
                        <a:rPr lang="en-GB" sz="1700">
                          <a:solidFill>
                            <a:srgbClr val="222222"/>
                          </a:solidFill>
                          <a:latin typeface="Times"/>
                          <a:ea typeface="Times"/>
                          <a:cs typeface="Times"/>
                          <a:sym typeface="Times"/>
                        </a:rPr>
                        <a:t> 3</a:t>
                      </a:r>
                      <a:r>
                        <a:rPr lang="en-GB" sz="17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700">
                          <a:solidFill>
                            <a:srgbClr val="222222"/>
                          </a:solidFill>
                          <a:latin typeface="Times"/>
                          <a:ea typeface="Times"/>
                          <a:cs typeface="Times"/>
                          <a:sym typeface="Times"/>
                        </a:rPr>
                        <a:t>6</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7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026" name="Google Shape;1026;p84"/>
          <p:cNvCxnSpPr/>
          <p:nvPr/>
        </p:nvCxnSpPr>
        <p:spPr>
          <a:xfrm>
            <a:off x="2922125" y="1203500"/>
            <a:ext cx="0" cy="3617700"/>
          </a:xfrm>
          <a:prstGeom prst="straightConnector1">
            <a:avLst/>
          </a:prstGeom>
          <a:noFill/>
          <a:ln cap="flat" cmpd="sng" w="38100">
            <a:solidFill>
              <a:schemeClr val="accent4"/>
            </a:solidFill>
            <a:prstDash val="solid"/>
            <a:round/>
            <a:headEnd len="med" w="med" type="none"/>
            <a:tailEnd len="med" w="med" type="none"/>
          </a:ln>
        </p:spPr>
      </p:cxnSp>
      <p:cxnSp>
        <p:nvCxnSpPr>
          <p:cNvPr id="1027" name="Google Shape;1027;p84"/>
          <p:cNvCxnSpPr/>
          <p:nvPr/>
        </p:nvCxnSpPr>
        <p:spPr>
          <a:xfrm>
            <a:off x="5881350" y="1203500"/>
            <a:ext cx="0" cy="3617700"/>
          </a:xfrm>
          <a:prstGeom prst="straightConnector1">
            <a:avLst/>
          </a:prstGeom>
          <a:noFill/>
          <a:ln cap="flat" cmpd="sng" w="38100">
            <a:solidFill>
              <a:schemeClr val="accent4"/>
            </a:solidFill>
            <a:prstDash val="solid"/>
            <a:round/>
            <a:headEnd len="med" w="med" type="none"/>
            <a:tailEnd len="med" w="med" type="none"/>
          </a:ln>
        </p:spPr>
      </p:cxnSp>
      <p:sp>
        <p:nvSpPr>
          <p:cNvPr id="1028" name="Google Shape;1028;p84"/>
          <p:cNvSpPr/>
          <p:nvPr/>
        </p:nvSpPr>
        <p:spPr>
          <a:xfrm>
            <a:off x="324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029" name="Google Shape;1029;p84"/>
          <p:cNvSpPr/>
          <p:nvPr/>
        </p:nvSpPr>
        <p:spPr>
          <a:xfrm>
            <a:off x="30672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b)</a:t>
            </a:r>
            <a:endParaRPr sz="1800">
              <a:latin typeface="Lexend"/>
              <a:ea typeface="Lexend"/>
              <a:cs typeface="Lexend"/>
              <a:sym typeface="Lexend"/>
            </a:endParaRPr>
          </a:p>
        </p:txBody>
      </p:sp>
      <p:sp>
        <p:nvSpPr>
          <p:cNvPr id="1030" name="Google Shape;1030;p84"/>
          <p:cNvSpPr/>
          <p:nvPr/>
        </p:nvSpPr>
        <p:spPr>
          <a:xfrm>
            <a:off x="61152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c)</a:t>
            </a:r>
            <a:endParaRPr sz="1800">
              <a:latin typeface="Lexend"/>
              <a:ea typeface="Lexend"/>
              <a:cs typeface="Lexend"/>
              <a:sym typeface="Lexend"/>
            </a:endParaRPr>
          </a:p>
        </p:txBody>
      </p:sp>
      <p:sp>
        <p:nvSpPr>
          <p:cNvPr id="1031" name="Google Shape;1031;p84"/>
          <p:cNvSpPr txBox="1"/>
          <p:nvPr>
            <p:ph idx="1" type="body"/>
          </p:nvPr>
        </p:nvSpPr>
        <p:spPr>
          <a:xfrm>
            <a:off x="346950" y="3194975"/>
            <a:ext cx="2605800" cy="1059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Qawsyada (brackets) si sax ah looma balaadhin (expanded).</a:t>
            </a:r>
            <a:endParaRPr sz="2000">
              <a:latin typeface="Kalam"/>
              <a:ea typeface="Kalam"/>
              <a:cs typeface="Kalam"/>
              <a:sym typeface="Kalam"/>
            </a:endParaRPr>
          </a:p>
          <a:p>
            <a:pPr indent="0" lvl="0" marL="0" rtl="0" algn="l">
              <a:lnSpc>
                <a:spcPct val="100000"/>
              </a:lnSpc>
              <a:spcBef>
                <a:spcPts val="1000"/>
              </a:spcBef>
              <a:spcAft>
                <a:spcPts val="1000"/>
              </a:spcAft>
              <a:buNone/>
            </a:pPr>
            <a:r>
              <a:rPr lang="en-GB" sz="1100">
                <a:latin typeface="Kalam"/>
                <a:ea typeface="Kalam"/>
                <a:cs typeface="Kalam"/>
                <a:sym typeface="Kalam"/>
              </a:rPr>
              <a:t>Safka labaad waa inuu ahaado 5x + 50 = 55</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ea typeface="Times"/>
                <a:cs typeface="Times"/>
                <a:sym typeface="Times"/>
              </a:rPr>
              <a:t/>
            </a:r>
            <a:endParaRPr sz="2000">
              <a:latin typeface="Times"/>
              <a:ea typeface="Times"/>
              <a:cs typeface="Times"/>
              <a:sym typeface="Times"/>
            </a:endParaRPr>
          </a:p>
        </p:txBody>
      </p:sp>
      <p:sp>
        <p:nvSpPr>
          <p:cNvPr id="1032" name="Google Shape;1032;p84"/>
          <p:cNvSpPr txBox="1"/>
          <p:nvPr>
            <p:ph idx="1" type="body"/>
          </p:nvPr>
        </p:nvSpPr>
        <p:spPr>
          <a:xfrm>
            <a:off x="2978025" y="3127075"/>
            <a:ext cx="2880000" cy="15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Marka LHS loo qaybiyo 2, waa in aan la qaybinin qaybaha ku jira qawska (bracket). Safka labaad waa inuu ahaado 4x + 10 = 9</a:t>
            </a:r>
            <a:r>
              <a:rPr lang="en-GB" sz="1100">
                <a:latin typeface="Kalam"/>
                <a:ea typeface="Kalam"/>
                <a:cs typeface="Kalam"/>
                <a:sym typeface="Kalam"/>
              </a:rPr>
              <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ea typeface="Times"/>
                <a:cs typeface="Times"/>
                <a:sym typeface="Times"/>
              </a:rPr>
              <a:t/>
            </a:r>
            <a:endParaRPr sz="2000">
              <a:latin typeface="Times"/>
              <a:ea typeface="Times"/>
              <a:cs typeface="Times"/>
              <a:sym typeface="Times"/>
            </a:endParaRPr>
          </a:p>
        </p:txBody>
      </p:sp>
      <p:graphicFrame>
        <p:nvGraphicFramePr>
          <p:cNvPr id="1033" name="Google Shape;1033;p84"/>
          <p:cNvGraphicFramePr/>
          <p:nvPr/>
        </p:nvGraphicFramePr>
        <p:xfrm>
          <a:off x="3241094" y="1504808"/>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700">
                          <a:solidFill>
                            <a:schemeClr val="dk1"/>
                          </a:solidFill>
                          <a:latin typeface="Times"/>
                          <a:ea typeface="Times"/>
                          <a:cs typeface="Times"/>
                          <a:sym typeface="Times"/>
                        </a:rPr>
                        <a:t>2(4</a:t>
                      </a:r>
                      <a:r>
                        <a:rPr i="1" lang="en-GB" sz="1700">
                          <a:solidFill>
                            <a:schemeClr val="dk1"/>
                          </a:solidFill>
                          <a:latin typeface="Times"/>
                          <a:ea typeface="Times"/>
                          <a:cs typeface="Times"/>
                          <a:sym typeface="Times"/>
                        </a:rPr>
                        <a:t>x</a:t>
                      </a:r>
                      <a:r>
                        <a:rPr lang="en-GB" sz="1700">
                          <a:solidFill>
                            <a:schemeClr val="dk1"/>
                          </a:solidFill>
                          <a:latin typeface="Times"/>
                          <a:ea typeface="Times"/>
                          <a:cs typeface="Times"/>
                          <a:sym typeface="Times"/>
                        </a:rPr>
                        <a:t> </a:t>
                      </a:r>
                      <a:r>
                        <a:rPr lang="en-GB" sz="1700">
                          <a:solidFill>
                            <a:srgbClr val="222222"/>
                          </a:solidFill>
                          <a:latin typeface="Times"/>
                          <a:ea typeface="Times"/>
                          <a:cs typeface="Times"/>
                          <a:sym typeface="Times"/>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700">
                          <a:solidFill>
                            <a:srgbClr val="222222"/>
                          </a:solidFill>
                          <a:latin typeface="Times"/>
                          <a:ea typeface="Times"/>
                          <a:cs typeface="Times"/>
                          <a:sym typeface="Times"/>
                        </a:rPr>
                        <a:t>18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700">
                          <a:latin typeface="Times New Roman"/>
                          <a:ea typeface="Times New Roman"/>
                          <a:cs typeface="Times New Roman"/>
                          <a:sym typeface="Times New Roman"/>
                        </a:rPr>
                        <a:t>2</a:t>
                      </a:r>
                      <a:r>
                        <a:rPr i="1" lang="en-GB" sz="1700">
                          <a:latin typeface="Times New Roman"/>
                          <a:ea typeface="Times New Roman"/>
                          <a:cs typeface="Times New Roman"/>
                          <a:sym typeface="Times New Roman"/>
                        </a:rPr>
                        <a:t>x</a:t>
                      </a:r>
                      <a:r>
                        <a:rPr i="1" lang="en-GB" sz="1700">
                          <a:solidFill>
                            <a:srgbClr val="000000"/>
                          </a:solidFill>
                          <a:latin typeface="Times New Roman"/>
                          <a:ea typeface="Times New Roman"/>
                          <a:cs typeface="Times New Roman"/>
                          <a:sym typeface="Times New Roman"/>
                        </a:rPr>
                        <a:t> </a:t>
                      </a:r>
                      <a:r>
                        <a:rPr lang="en-GB" sz="1700">
                          <a:solidFill>
                            <a:srgbClr val="222222"/>
                          </a:solidFill>
                          <a:latin typeface="Times"/>
                          <a:ea typeface="Times"/>
                          <a:cs typeface="Times"/>
                          <a:sym typeface="Times"/>
                        </a:rPr>
                        <a:t>+</a:t>
                      </a:r>
                      <a:r>
                        <a:rPr lang="en-GB" sz="1700">
                          <a:solidFill>
                            <a:srgbClr val="000000"/>
                          </a:solidFill>
                          <a:latin typeface="Times New Roman"/>
                          <a:ea typeface="Times New Roman"/>
                          <a:cs typeface="Times New Roman"/>
                          <a:sym typeface="Times New Roman"/>
                        </a:rPr>
                        <a:t> </a:t>
                      </a:r>
                      <a:r>
                        <a:rPr lang="en-GB" sz="1700">
                          <a:latin typeface="Times New Roman"/>
                          <a:ea typeface="Times New Roman"/>
                          <a:cs typeface="Times New Roman"/>
                          <a:sym typeface="Times New Roman"/>
                        </a:rPr>
                        <a:t>5</a:t>
                      </a:r>
                      <a:r>
                        <a:rPr lang="en-GB" sz="17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700">
                          <a:solidFill>
                            <a:srgbClr val="222222"/>
                          </a:solidFill>
                          <a:latin typeface="Times"/>
                          <a:ea typeface="Times"/>
                          <a:cs typeface="Times"/>
                          <a:sym typeface="Times"/>
                        </a:rPr>
                        <a:t>9</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700">
                          <a:solidFill>
                            <a:schemeClr val="dk1"/>
                          </a:solidFill>
                          <a:latin typeface="Times New Roman"/>
                          <a:ea typeface="Times New Roman"/>
                          <a:cs typeface="Times New Roman"/>
                          <a:sym typeface="Times New Roman"/>
                        </a:rPr>
                        <a:t>2</a:t>
                      </a:r>
                      <a:r>
                        <a:rPr i="1" lang="en-GB" sz="17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rgbClr val="000000"/>
                        </a:buClr>
                        <a:buSzPts val="1100"/>
                        <a:buFont typeface="Arial"/>
                        <a:buNone/>
                      </a:pPr>
                      <a:r>
                        <a:rPr i="1" lang="en-GB" sz="1700">
                          <a:latin typeface="Times New Roman"/>
                          <a:ea typeface="Times New Roman"/>
                          <a:cs typeface="Times New Roman"/>
                          <a:sym typeface="Times New Roman"/>
                        </a:rPr>
                        <a:t>x</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034" name="Google Shape;1034;p84"/>
          <p:cNvSpPr txBox="1"/>
          <p:nvPr>
            <p:ph idx="1" type="body"/>
          </p:nvPr>
        </p:nvSpPr>
        <p:spPr>
          <a:xfrm>
            <a:off x="5983475" y="2994750"/>
            <a:ext cx="2880000" cy="182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Rogga isugeynta (additive inverse) ee −3 waa + 3, sidaas darteed 3 waa in lagu daraa labada dhinac. Safka 3aad waa inuu ahaado x = 6 + 3 ama x = 9</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solidFill>
                  <a:srgbClr val="222222"/>
                </a:solidFill>
                <a:latin typeface="Kalam"/>
                <a:ea typeface="Kalam"/>
                <a:cs typeface="Kalam"/>
                <a:sym typeface="Kalam"/>
              </a:rPr>
              <a:t/>
            </a:r>
            <a:r>
              <a:rPr lang="en-GB" sz="1100">
                <a:latin typeface="Kalam"/>
                <a:ea typeface="Kalam"/>
                <a:cs typeface="Kalam"/>
                <a:sym typeface="Kalam"/>
              </a:rPr>
              <a:t/>
            </a:r>
            <a:r>
              <a:rPr i="1" lang="en-GB" sz="1400">
                <a:latin typeface="Lexend"/>
                <a:ea typeface="Times"/>
                <a:cs typeface="Times"/>
                <a:sym typeface="Times"/>
              </a:rPr>
              <a:t/>
            </a:r>
            <a:r>
              <a:rPr lang="en-GB" sz="1400">
                <a:latin typeface="Lexend"/>
                <a:ea typeface="Times"/>
                <a:cs typeface="Times"/>
                <a:sym typeface="Times"/>
              </a:rPr>
              <a:t/>
            </a:r>
            <a:r>
              <a:rPr lang="en-GB" sz="1100">
                <a:latin typeface="Kalam"/>
                <a:ea typeface="Kalam"/>
                <a:cs typeface="Kalam"/>
                <a:sym typeface="Kalam"/>
              </a:rPr>
              <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ea typeface="Times"/>
                <a:cs typeface="Times"/>
                <a:sym typeface="Times"/>
              </a:rPr>
              <a:t/>
            </a:r>
            <a:endParaRPr sz="2000">
              <a:latin typeface="Times"/>
              <a:ea typeface="Times"/>
              <a:cs typeface="Times"/>
              <a:sym typeface="Time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p85"/>
          <p:cNvSpPr/>
          <p:nvPr/>
        </p:nvSpPr>
        <p:spPr>
          <a:xfrm>
            <a:off x="5859875" y="2968350"/>
            <a:ext cx="1325400" cy="841800"/>
          </a:xfrm>
          <a:prstGeom prst="roundRect">
            <a:avLst>
              <a:gd fmla="val 16667" name="adj"/>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0" name="Google Shape;1040;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oo ay ku jiraan tibaax qawsan (bracketed expression)</a:t>
            </a:r>
            <a:endParaRPr/>
          </a:p>
        </p:txBody>
      </p:sp>
      <p:sp>
        <p:nvSpPr>
          <p:cNvPr id="1041" name="Google Shape;1041;p85"/>
          <p:cNvSpPr txBox="1"/>
          <p:nvPr>
            <p:ph idx="1" type="body"/>
          </p:nvPr>
        </p:nvSpPr>
        <p:spPr>
          <a:xfrm>
            <a:off x="318875" y="759300"/>
            <a:ext cx="8237700" cy="79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Ka hel qaladka hab kasta oo lagu xalliyo isla'eg (equation) oo ay ku jiraan qawsyo (brackets).</a:t>
            </a:r>
            <a:endParaRPr sz="1800"/>
          </a:p>
        </p:txBody>
      </p:sp>
      <p:graphicFrame>
        <p:nvGraphicFramePr>
          <p:cNvPr id="1042" name="Google Shape;1042;p85"/>
          <p:cNvGraphicFramePr/>
          <p:nvPr/>
        </p:nvGraphicFramePr>
        <p:xfrm>
          <a:off x="3188069" y="1381063"/>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500">
                          <a:solidFill>
                            <a:schemeClr val="dk1"/>
                          </a:solidFill>
                          <a:latin typeface="Times"/>
                          <a:ea typeface="Times"/>
                          <a:cs typeface="Times"/>
                          <a:sym typeface="Times"/>
                        </a:rPr>
                        <a:t>(2</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a:t>
                      </a:r>
                      <a:r>
                        <a:rPr lang="en-GB" sz="1500">
                          <a:solidFill>
                            <a:schemeClr val="dk1"/>
                          </a:solidFill>
                          <a:latin typeface="Times New Roman"/>
                          <a:ea typeface="Times New Roman"/>
                          <a:cs typeface="Times New Roman"/>
                          <a:sym typeface="Times New Roman"/>
                        </a:rPr>
                        <a:t>−</a:t>
                      </a:r>
                      <a:r>
                        <a:rPr lang="en-GB" sz="1500">
                          <a:solidFill>
                            <a:srgbClr val="222222"/>
                          </a:solidFill>
                          <a:latin typeface="Times"/>
                          <a:ea typeface="Times"/>
                          <a:cs typeface="Times"/>
                          <a:sym typeface="Times"/>
                        </a:rPr>
                        <a:t>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500">
                          <a:solidFill>
                            <a:srgbClr val="222222"/>
                          </a:solidFill>
                          <a:latin typeface="Times"/>
                          <a:ea typeface="Times"/>
                          <a:cs typeface="Times"/>
                          <a:sym typeface="Times"/>
                        </a:rPr>
                        <a:t>15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500">
                          <a:solidFill>
                            <a:schemeClr val="dk1"/>
                          </a:solidFill>
                          <a:latin typeface="Times"/>
                          <a:ea typeface="Times"/>
                          <a:cs typeface="Times"/>
                          <a:sym typeface="Times"/>
                        </a:rPr>
                        <a:t>2</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a:t>
                      </a:r>
                      <a:r>
                        <a:rPr lang="en-GB" sz="1500">
                          <a:solidFill>
                            <a:schemeClr val="dk1"/>
                          </a:solidFill>
                          <a:latin typeface="Times New Roman"/>
                          <a:ea typeface="Times New Roman"/>
                          <a:cs typeface="Times New Roman"/>
                          <a:sym typeface="Times New Roman"/>
                        </a:rPr>
                        <a:t>−</a:t>
                      </a:r>
                      <a:r>
                        <a:rPr lang="en-GB" sz="1500">
                          <a:solidFill>
                            <a:srgbClr val="222222"/>
                          </a:solidFill>
                          <a:latin typeface="Times"/>
                          <a:ea typeface="Times"/>
                          <a:cs typeface="Times"/>
                          <a:sym typeface="Times"/>
                        </a:rPr>
                        <a:t> 5</a:t>
                      </a:r>
                      <a:r>
                        <a:rPr lang="en-GB" sz="15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500">
                          <a:solidFill>
                            <a:srgbClr val="222222"/>
                          </a:solidFill>
                          <a:latin typeface="Times"/>
                          <a:ea typeface="Times"/>
                          <a:cs typeface="Times"/>
                          <a:sym typeface="Times"/>
                        </a:rPr>
                        <a:t>3</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500">
                          <a:solidFill>
                            <a:schemeClr val="dk1"/>
                          </a:solidFill>
                          <a:latin typeface="Times New Roman"/>
                          <a:ea typeface="Times New Roman"/>
                          <a:cs typeface="Times New Roman"/>
                          <a:sym typeface="Times New Roman"/>
                        </a:rPr>
                        <a:t>2</a:t>
                      </a:r>
                      <a:r>
                        <a:rPr i="1" lang="en-GB" sz="15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500">
                          <a:solidFill>
                            <a:schemeClr val="dk1"/>
                          </a:solidFill>
                          <a:latin typeface="Times New Roman"/>
                          <a:ea typeface="Times New Roman"/>
                          <a:cs typeface="Times New Roman"/>
                          <a:sym typeface="Times New Roman"/>
                        </a:rPr>
                        <a:t>x</a:t>
                      </a:r>
                      <a:endParaRPr i="1" sz="2000">
                        <a:solidFill>
                          <a:schemeClr val="dk1"/>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3}&quot;&gt;&lt;mfrac&gt;&lt;mn&gt;1&lt;/mn&gt;&lt;mn&gt;3&lt;/mn&gt;&lt;/mfrac&gt;&lt;/math&gt;" id="1043" name="Google Shape;1043;p85" title="one third"/>
          <p:cNvPicPr preferRelativeResize="0"/>
          <p:nvPr/>
        </p:nvPicPr>
        <p:blipFill>
          <a:blip r:embed="rId3">
            <a:alphaModFix/>
          </a:blip>
          <a:stretch>
            <a:fillRect/>
          </a:stretch>
        </p:blipFill>
        <p:spPr>
          <a:xfrm>
            <a:off x="3369600" y="1381075"/>
            <a:ext cx="144425" cy="477975"/>
          </a:xfrm>
          <a:prstGeom prst="rect">
            <a:avLst/>
          </a:prstGeom>
          <a:noFill/>
          <a:ln>
            <a:noFill/>
          </a:ln>
        </p:spPr>
      </p:pic>
      <p:graphicFrame>
        <p:nvGraphicFramePr>
          <p:cNvPr id="1044" name="Google Shape;1044;p85"/>
          <p:cNvGraphicFramePr/>
          <p:nvPr/>
        </p:nvGraphicFramePr>
        <p:xfrm>
          <a:off x="6377469" y="1606608"/>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900">
                          <a:solidFill>
                            <a:schemeClr val="dk1"/>
                          </a:solidFill>
                          <a:latin typeface="Times"/>
                          <a:ea typeface="Times"/>
                          <a:cs typeface="Times"/>
                          <a:sym typeface="Times"/>
                        </a:rPr>
                        <a:t>(10 </a:t>
                      </a:r>
                      <a:r>
                        <a:rPr lang="en-GB" sz="1900">
                          <a:solidFill>
                            <a:schemeClr val="dk1"/>
                          </a:solidFill>
                          <a:latin typeface="Times New Roman"/>
                          <a:ea typeface="Times New Roman"/>
                          <a:cs typeface="Times New Roman"/>
                          <a:sym typeface="Times New Roman"/>
                        </a:rPr>
                        <a:t>− 8</a:t>
                      </a:r>
                      <a:r>
                        <a:rPr i="1" lang="en-GB" sz="1900">
                          <a:solidFill>
                            <a:schemeClr val="dk1"/>
                          </a:solidFill>
                          <a:latin typeface="Times New Roman"/>
                          <a:ea typeface="Times New Roman"/>
                          <a:cs typeface="Times New Roman"/>
                          <a:sym typeface="Times New Roman"/>
                        </a:rPr>
                        <a:t>x</a:t>
                      </a:r>
                      <a:r>
                        <a:rPr lang="en-GB" sz="1900">
                          <a:solidFill>
                            <a:srgbClr val="222222"/>
                          </a:solidFill>
                          <a:latin typeface="Times"/>
                          <a:ea typeface="Times"/>
                          <a:cs typeface="Times"/>
                          <a:sym typeface="Times"/>
                        </a:rPr>
                        <a:t>)</a:t>
                      </a:r>
                      <a:endParaRPr sz="19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a:t>
                      </a:r>
                      <a:endParaRPr sz="19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900">
                          <a:latin typeface="Times New Roman"/>
                          <a:ea typeface="Times New Roman"/>
                          <a:cs typeface="Times New Roman"/>
                          <a:sym typeface="Times New Roman"/>
                        </a:rPr>
                        <a:t>6</a:t>
                      </a:r>
                      <a:endParaRPr sz="19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3}{4}&quot;&gt;&lt;mfrac&gt;&lt;mn&gt;3&lt;/mn&gt;&lt;mn&gt;4&lt;/mn&gt;&lt;/mfrac&gt;&lt;/math&gt;" id="1045" name="Google Shape;1045;p85" title="three fourths"/>
          <p:cNvPicPr preferRelativeResize="0"/>
          <p:nvPr/>
        </p:nvPicPr>
        <p:blipFill>
          <a:blip r:embed="rId4">
            <a:alphaModFix/>
          </a:blip>
          <a:stretch>
            <a:fillRect/>
          </a:stretch>
        </p:blipFill>
        <p:spPr>
          <a:xfrm>
            <a:off x="6489391" y="1605367"/>
            <a:ext cx="144425" cy="460147"/>
          </a:xfrm>
          <a:prstGeom prst="rect">
            <a:avLst/>
          </a:prstGeom>
          <a:noFill/>
          <a:ln>
            <a:noFill/>
          </a:ln>
        </p:spPr>
      </p:pic>
      <p:pic>
        <p:nvPicPr>
          <p:cNvPr descr="&lt;math xmlns=&quot;http://www.w3.org/1998/Math/MathML&quot; display=&quot;block&quot; data-is-equatio=&quot;1&quot; data-latex=&quot;\frac{30}{4}-\frac{24}{4}x\ =\ 6&quot;&gt;&lt;mfrac&gt;&lt;mn&gt;30&lt;/mn&gt;&lt;mn&gt;4&lt;/mn&gt;&lt;/mfrac&gt;&lt;mo&gt;−&lt;/mo&gt;&lt;mfrac&gt;&lt;mn&gt;24&lt;/mn&gt;&lt;mn&gt;4&lt;/mn&gt;&lt;/mfrac&gt;&lt;mi&gt;x&lt;/mi&gt;&lt;mtext&gt;&lt;/mtext&gt;&lt;mo&gt;=&lt;/mo&gt;&lt;mtext&gt;&lt;/mtext&gt;&lt;mn&gt;6&lt;/mn&gt;&lt;/math&gt;" id="1046" name="Google Shape;1046;p85" title="30 over 4 minus 24 over 4 x equals 6"/>
          <p:cNvPicPr preferRelativeResize="0"/>
          <p:nvPr/>
        </p:nvPicPr>
        <p:blipFill>
          <a:blip r:embed="rId5">
            <a:alphaModFix/>
          </a:blip>
          <a:stretch>
            <a:fillRect/>
          </a:stretch>
        </p:blipFill>
        <p:spPr>
          <a:xfrm>
            <a:off x="6678405" y="2091932"/>
            <a:ext cx="1365967" cy="433183"/>
          </a:xfrm>
          <a:prstGeom prst="rect">
            <a:avLst/>
          </a:prstGeom>
          <a:noFill/>
          <a:ln>
            <a:noFill/>
          </a:ln>
        </p:spPr>
      </p:pic>
      <p:pic>
        <p:nvPicPr>
          <p:cNvPr descr="&lt;math xmlns=&quot;http://www.w3.org/1998/Math/MathML&quot; display=&quot;block&quot; data-is-equatio=&quot;1&quot; data-latex=&quot;-\frac{24}{4}x\ =\ -\frac{3}{2}&quot;&gt;&lt;mo&gt;−&lt;/mo&gt;&lt;mfrac&gt;&lt;mn&gt;24&lt;/mn&gt;&lt;mn&gt;4&lt;/mn&gt;&lt;/mfrac&gt;&lt;mi&gt;x&lt;/mi&gt;&lt;mtext&gt;&lt;/mtext&gt;&lt;mo&gt;=&lt;/mo&gt;&lt;mtext&gt;&lt;/mtext&gt;&lt;mo&gt;−&lt;/mo&gt;&lt;mfrac&gt;&lt;mn&gt;3&lt;/mn&gt;&lt;mn&gt;2&lt;/mn&gt;&lt;/mfrac&gt;&lt;/math&gt;" id="1047" name="Google Shape;1047;p85" title="negative 24 over 4 x equals negative three halves"/>
          <p:cNvPicPr preferRelativeResize="0"/>
          <p:nvPr/>
        </p:nvPicPr>
        <p:blipFill>
          <a:blip r:embed="rId6">
            <a:alphaModFix/>
          </a:blip>
          <a:stretch>
            <a:fillRect/>
          </a:stretch>
        </p:blipFill>
        <p:spPr>
          <a:xfrm>
            <a:off x="7083224" y="2612091"/>
            <a:ext cx="1241640" cy="415898"/>
          </a:xfrm>
          <a:prstGeom prst="rect">
            <a:avLst/>
          </a:prstGeom>
          <a:noFill/>
          <a:ln>
            <a:noFill/>
          </a:ln>
        </p:spPr>
      </p:pic>
      <p:pic>
        <p:nvPicPr>
          <p:cNvPr descr="&lt;math xmlns=&quot;http://www.w3.org/1998/Math/MathML&quot; display=&quot;block&quot; data-is-equatio=&quot;1&quot; data-latex=&quot;x\ =\ -\frac{3}{2}\times\frac{4}{24}&quot;&gt;&lt;mi&gt;x&lt;/mi&gt;&lt;mtext&gt;&lt;/mtext&gt;&lt;mo&gt;=&lt;/mo&gt;&lt;mtext&gt;&lt;/mtext&gt;&lt;mo&gt;−&lt;/mo&gt;&lt;mfrac&gt;&lt;mn&gt;3&lt;/mn&gt;&lt;mn&gt;2&lt;/mn&gt;&lt;/mfrac&gt;&lt;mo&gt;×&lt;/mo&gt;&lt;mfrac&gt;&lt;mn&gt;4&lt;/mn&gt;&lt;mn&gt;24&lt;/mn&gt;&lt;/mfrac&gt;&lt;/math&gt;" id="1048" name="Google Shape;1048;p85" title="x equals negative three halves times 4 over 24"/>
          <p:cNvPicPr preferRelativeResize="0"/>
          <p:nvPr/>
        </p:nvPicPr>
        <p:blipFill>
          <a:blip r:embed="rId7">
            <a:alphaModFix/>
          </a:blip>
          <a:stretch>
            <a:fillRect/>
          </a:stretch>
        </p:blipFill>
        <p:spPr>
          <a:xfrm>
            <a:off x="7501935" y="3075647"/>
            <a:ext cx="1241646" cy="388348"/>
          </a:xfrm>
          <a:prstGeom prst="rect">
            <a:avLst/>
          </a:prstGeom>
          <a:noFill/>
          <a:ln>
            <a:noFill/>
          </a:ln>
        </p:spPr>
      </p:pic>
      <p:pic>
        <p:nvPicPr>
          <p:cNvPr descr="&lt;math xmlns=&quot;http://www.w3.org/1998/Math/MathML&quot; display=&quot;block&quot; data-is-equatio=&quot;1&quot; data-latex=&quot;x\ =\ -\frac{1}{4}&quot;&gt;&lt;mi&gt;x&lt;/mi&gt;&lt;mtext&gt;&lt;/mtext&gt;&lt;mo&gt;=&lt;/mo&gt;&lt;mtext&gt;&lt;/mtext&gt;&lt;mo&gt;−&lt;/mo&gt;&lt;mfrac&gt;&lt;mn&gt;1&lt;/mn&gt;&lt;mn&gt;4&lt;/mn&gt;&lt;/mfrac&gt;&lt;/math&gt;" id="1049" name="Google Shape;1049;p85" title="x equals negative one fourth"/>
          <p:cNvPicPr preferRelativeResize="0"/>
          <p:nvPr/>
        </p:nvPicPr>
        <p:blipFill>
          <a:blip r:embed="rId8">
            <a:alphaModFix/>
          </a:blip>
          <a:stretch>
            <a:fillRect/>
          </a:stretch>
        </p:blipFill>
        <p:spPr>
          <a:xfrm>
            <a:off x="7509060" y="3513746"/>
            <a:ext cx="779541" cy="388354"/>
          </a:xfrm>
          <a:prstGeom prst="rect">
            <a:avLst/>
          </a:prstGeom>
          <a:noFill/>
          <a:ln>
            <a:noFill/>
          </a:ln>
        </p:spPr>
      </p:pic>
      <p:cxnSp>
        <p:nvCxnSpPr>
          <p:cNvPr id="1050" name="Google Shape;1050;p85"/>
          <p:cNvCxnSpPr/>
          <p:nvPr/>
        </p:nvCxnSpPr>
        <p:spPr>
          <a:xfrm>
            <a:off x="2876213" y="1224375"/>
            <a:ext cx="0" cy="3617700"/>
          </a:xfrm>
          <a:prstGeom prst="straightConnector1">
            <a:avLst/>
          </a:prstGeom>
          <a:noFill/>
          <a:ln cap="flat" cmpd="sng" w="38100">
            <a:solidFill>
              <a:schemeClr val="accent4"/>
            </a:solidFill>
            <a:prstDash val="solid"/>
            <a:round/>
            <a:headEnd len="med" w="med" type="none"/>
            <a:tailEnd len="med" w="med" type="none"/>
          </a:ln>
        </p:spPr>
      </p:cxnSp>
      <p:cxnSp>
        <p:nvCxnSpPr>
          <p:cNvPr id="1051" name="Google Shape;1051;p85"/>
          <p:cNvCxnSpPr/>
          <p:nvPr/>
        </p:nvCxnSpPr>
        <p:spPr>
          <a:xfrm>
            <a:off x="5786613" y="1167675"/>
            <a:ext cx="0" cy="3617700"/>
          </a:xfrm>
          <a:prstGeom prst="straightConnector1">
            <a:avLst/>
          </a:prstGeom>
          <a:noFill/>
          <a:ln cap="flat" cmpd="sng" w="38100">
            <a:solidFill>
              <a:schemeClr val="accent4"/>
            </a:solidFill>
            <a:prstDash val="solid"/>
            <a:round/>
            <a:headEnd len="med" w="med" type="none"/>
            <a:tailEnd len="med" w="med" type="none"/>
          </a:ln>
        </p:spPr>
      </p:cxnSp>
      <p:sp>
        <p:nvSpPr>
          <p:cNvPr id="1052" name="Google Shape;1052;p85"/>
          <p:cNvSpPr/>
          <p:nvPr/>
        </p:nvSpPr>
        <p:spPr>
          <a:xfrm>
            <a:off x="324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d)</a:t>
            </a:r>
            <a:endParaRPr sz="1800">
              <a:latin typeface="Lexend"/>
              <a:ea typeface="Lexend"/>
              <a:cs typeface="Lexend"/>
              <a:sym typeface="Lexend"/>
            </a:endParaRPr>
          </a:p>
        </p:txBody>
      </p:sp>
      <p:sp>
        <p:nvSpPr>
          <p:cNvPr id="1053" name="Google Shape;1053;p85"/>
          <p:cNvSpPr/>
          <p:nvPr/>
        </p:nvSpPr>
        <p:spPr>
          <a:xfrm>
            <a:off x="2991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e)</a:t>
            </a:r>
            <a:endParaRPr sz="1800">
              <a:latin typeface="Lexend"/>
              <a:ea typeface="Lexend"/>
              <a:cs typeface="Lexend"/>
              <a:sym typeface="Lexend"/>
            </a:endParaRPr>
          </a:p>
        </p:txBody>
      </p:sp>
      <p:sp>
        <p:nvSpPr>
          <p:cNvPr id="1054" name="Google Shape;1054;p85"/>
          <p:cNvSpPr/>
          <p:nvPr/>
        </p:nvSpPr>
        <p:spPr>
          <a:xfrm>
            <a:off x="6039000" y="11780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f)</a:t>
            </a:r>
            <a:endParaRPr sz="1800">
              <a:latin typeface="Lexend"/>
              <a:ea typeface="Lexend"/>
              <a:cs typeface="Lexend"/>
              <a:sym typeface="Lexend"/>
            </a:endParaRPr>
          </a:p>
        </p:txBody>
      </p:sp>
      <p:graphicFrame>
        <p:nvGraphicFramePr>
          <p:cNvPr id="1055" name="Google Shape;1055;p85"/>
          <p:cNvGraphicFramePr/>
          <p:nvPr/>
        </p:nvGraphicFramePr>
        <p:xfrm>
          <a:off x="329374" y="1400370"/>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lnSpc>
                          <a:spcPct val="130000"/>
                        </a:lnSpc>
                        <a:spcBef>
                          <a:spcPts val="0"/>
                        </a:spcBef>
                        <a:spcAft>
                          <a:spcPts val="1000"/>
                        </a:spcAft>
                        <a:buNone/>
                      </a:pPr>
                      <a:r>
                        <a:rPr lang="en-GB" sz="1500">
                          <a:solidFill>
                            <a:schemeClr val="dk1"/>
                          </a:solidFill>
                          <a:latin typeface="Times"/>
                          <a:ea typeface="Times"/>
                          <a:cs typeface="Times"/>
                          <a:sym typeface="Times"/>
                        </a:rPr>
                        <a:t>5(3</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a:t>
                      </a:r>
                      <a:r>
                        <a:rPr lang="en-GB" sz="1500">
                          <a:solidFill>
                            <a:schemeClr val="dk1"/>
                          </a:solidFill>
                          <a:latin typeface="Times New Roman"/>
                          <a:ea typeface="Times New Roman"/>
                          <a:cs typeface="Times New Roman"/>
                          <a:sym typeface="Times New Roman"/>
                        </a:rPr>
                        <a:t>+</a:t>
                      </a:r>
                      <a:r>
                        <a:rPr lang="en-GB" sz="1500">
                          <a:solidFill>
                            <a:srgbClr val="222222"/>
                          </a:solidFill>
                          <a:latin typeface="Times"/>
                          <a:ea typeface="Times"/>
                          <a:cs typeface="Times"/>
                          <a:sym typeface="Times"/>
                        </a:rPr>
                        <a:t> 2)</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500">
                          <a:latin typeface="Times New Roman"/>
                          <a:ea typeface="Times New Roman"/>
                          <a:cs typeface="Times New Roman"/>
                          <a:sym typeface="Times New Roman"/>
                        </a:rPr>
                        <a:t>14</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500">
                          <a:solidFill>
                            <a:srgbClr val="222222"/>
                          </a:solidFill>
                          <a:latin typeface="Times"/>
                          <a:ea typeface="Times"/>
                          <a:cs typeface="Times"/>
                          <a:sym typeface="Times"/>
                        </a:rPr>
                        <a:t>8</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a:t>
                      </a:r>
                      <a:r>
                        <a:rPr lang="en-GB" sz="1500">
                          <a:solidFill>
                            <a:schemeClr val="dk1"/>
                          </a:solidFill>
                          <a:latin typeface="Times New Roman"/>
                          <a:ea typeface="Times New Roman"/>
                          <a:cs typeface="Times New Roman"/>
                          <a:sym typeface="Times New Roman"/>
                        </a:rPr>
                        <a:t>+</a:t>
                      </a:r>
                      <a:r>
                        <a:rPr lang="en-GB" sz="1500">
                          <a:solidFill>
                            <a:srgbClr val="222222"/>
                          </a:solidFill>
                          <a:latin typeface="Times"/>
                          <a:ea typeface="Times"/>
                          <a:cs typeface="Times"/>
                          <a:sym typeface="Times"/>
                        </a:rPr>
                        <a:t> 10</a:t>
                      </a:r>
                      <a:r>
                        <a:rPr lang="en-GB" sz="15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500">
                          <a:solidFill>
                            <a:srgbClr val="222222"/>
                          </a:solidFill>
                          <a:latin typeface="Times"/>
                          <a:ea typeface="Times"/>
                          <a:cs typeface="Times"/>
                          <a:sym typeface="Times"/>
                        </a:rPr>
                        <a:t>14</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500">
                          <a:solidFill>
                            <a:schemeClr val="dk1"/>
                          </a:solidFill>
                          <a:latin typeface="Times New Roman"/>
                          <a:ea typeface="Times New Roman"/>
                          <a:cs typeface="Times New Roman"/>
                          <a:sym typeface="Times New Roman"/>
                        </a:rPr>
                        <a:t>8</a:t>
                      </a:r>
                      <a:r>
                        <a:rPr i="1" lang="en-GB" sz="15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5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056" name="Google Shape;1056;p85"/>
          <p:cNvSpPr txBox="1"/>
          <p:nvPr>
            <p:ph idx="1" type="body"/>
          </p:nvPr>
        </p:nvSpPr>
        <p:spPr>
          <a:xfrm>
            <a:off x="357675" y="3028000"/>
            <a:ext cx="2605800" cy="1059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Qawsyada (brackets) si sax ah looma balaadhin (expanded); 5 iyo 3 waa in la isku dhuftey, oo aan lagu darin. Safka labaad waa inuu ahaado 15x + 10 = 55</a:t>
            </a:r>
            <a:r>
              <a:rPr lang="en-GB" sz="1400">
                <a:latin typeface="Lexend"/>
                <a:ea typeface="Times"/>
                <a:cs typeface="Times"/>
                <a:sym typeface="Times"/>
              </a:rPr>
              <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ea typeface="Times"/>
                <a:cs typeface="Times"/>
                <a:sym typeface="Times"/>
              </a:rPr>
              <a:t/>
            </a:r>
            <a:endParaRPr sz="2000">
              <a:latin typeface="Times"/>
              <a:ea typeface="Times"/>
              <a:cs typeface="Times"/>
              <a:sym typeface="Times"/>
            </a:endParaRPr>
          </a:p>
        </p:txBody>
      </p:sp>
      <p:sp>
        <p:nvSpPr>
          <p:cNvPr id="1057" name="Google Shape;1057;p85"/>
          <p:cNvSpPr txBox="1"/>
          <p:nvPr>
            <p:ph idx="1" type="body"/>
          </p:nvPr>
        </p:nvSpPr>
        <p:spPr>
          <a:xfrm>
            <a:off x="2963475" y="3075650"/>
            <a:ext cx="2724000" cy="1059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Isdhaafsiga (reciprocal) ee saddex meelood waa saddex.</a:t>
            </a:r>
            <a:endParaRPr sz="2000">
              <a:latin typeface="Kalam"/>
              <a:ea typeface="Kalam"/>
              <a:cs typeface="Kalam"/>
              <a:sym typeface="Kalam"/>
            </a:endParaRPr>
          </a:p>
          <a:p>
            <a:pPr indent="0" lvl="0" marL="0" rtl="0" algn="l">
              <a:lnSpc>
                <a:spcPct val="100000"/>
              </a:lnSpc>
              <a:spcBef>
                <a:spcPts val="1000"/>
              </a:spcBef>
              <a:spcAft>
                <a:spcPts val="1000"/>
              </a:spcAft>
              <a:buNone/>
            </a:pPr>
            <a:r>
              <a:rPr lang="en-GB" sz="1100">
                <a:latin typeface="Kalam"/>
                <a:ea typeface="Kalam"/>
                <a:cs typeface="Kalam"/>
                <a:sym typeface="Kalam"/>
              </a:rPr>
              <a:t>Tallaabada koowaad waa in lagu dhuftey 3, ee looma qaybiyo 3.</a:t>
            </a:r>
            <a:endParaRPr sz="2000">
              <a:latin typeface="Times"/>
              <a:ea typeface="Times"/>
              <a:cs typeface="Times"/>
              <a:sym typeface="Times"/>
            </a:endParaRPr>
          </a:p>
        </p:txBody>
      </p:sp>
      <p:pic>
        <p:nvPicPr>
          <p:cNvPr descr="&lt;math xmlns=&quot;http://www.w3.org/1998/Math/MathML&quot; display=&quot;block&quot; data-is-equatio=&quot;1&quot; data-latex=&quot;-x=-\frac{3}{2}\times\frac{4}{24}&quot;&gt;&lt;mo&gt;−&lt;/mo&gt;&lt;mi&gt;x&lt;/mi&gt;&lt;mo&gt;=&lt;/mo&gt;&lt;mo&gt;−&lt;/mo&gt;&lt;mfrac&gt;&lt;mn&gt;3&lt;/mn&gt;&lt;mn&gt;2&lt;/mn&gt;&lt;/mfrac&gt;&lt;mo&gt;×&lt;/mo&gt;&lt;mfrac&gt;&lt;mn&gt;4&lt;/mn&gt;&lt;mn&gt;24&lt;/mn&gt;&lt;/mfrac&gt;&lt;/math&gt;" id="1058" name="Google Shape;1058;p85" title="negative x equals negative three halves times 4 over 24"/>
          <p:cNvPicPr preferRelativeResize="0"/>
          <p:nvPr/>
        </p:nvPicPr>
        <p:blipFill>
          <a:blip r:embed="rId9">
            <a:alphaModFix/>
          </a:blip>
          <a:stretch>
            <a:fillRect/>
          </a:stretch>
        </p:blipFill>
        <p:spPr>
          <a:xfrm>
            <a:off x="5895525" y="3038774"/>
            <a:ext cx="1187696" cy="388350"/>
          </a:xfrm>
          <a:prstGeom prst="rect">
            <a:avLst/>
          </a:prstGeom>
          <a:noFill/>
          <a:ln>
            <a:noFill/>
          </a:ln>
        </p:spPr>
      </p:pic>
      <p:pic>
        <p:nvPicPr>
          <p:cNvPr descr="&lt;math xmlns=&quot;http://www.w3.org/1998/Math/MathML&quot; display=&quot;block&quot; data-is-equatio=&quot;1&quot; data-latex=&quot;x=\frac{1}{4}&quot;&gt;&lt;mi&gt;x&lt;/mi&gt;&lt;mo&gt;=&lt;/mo&gt;&lt;mfrac&gt;&lt;mn&gt;1&lt;/mn&gt;&lt;mn&gt;4&lt;/mn&gt;&lt;/mfrac&gt;&lt;/math&gt;" id="1059" name="Google Shape;1059;p85" title="x equals one fourth"/>
          <p:cNvPicPr preferRelativeResize="0"/>
          <p:nvPr/>
        </p:nvPicPr>
        <p:blipFill>
          <a:blip r:embed="rId10">
            <a:alphaModFix/>
          </a:blip>
          <a:stretch>
            <a:fillRect/>
          </a:stretch>
        </p:blipFill>
        <p:spPr>
          <a:xfrm>
            <a:off x="6039303" y="3453304"/>
            <a:ext cx="434988" cy="356846"/>
          </a:xfrm>
          <a:prstGeom prst="rect">
            <a:avLst/>
          </a:prstGeom>
          <a:noFill/>
          <a:ln>
            <a:noFill/>
          </a:ln>
        </p:spPr>
      </p:pic>
      <p:sp>
        <p:nvSpPr>
          <p:cNvPr id="1060" name="Google Shape;1060;p85"/>
          <p:cNvSpPr txBox="1"/>
          <p:nvPr>
            <p:ph idx="1" type="body"/>
          </p:nvPr>
        </p:nvSpPr>
        <p:spPr>
          <a:xfrm>
            <a:off x="5816700" y="3886350"/>
            <a:ext cx="3003300" cy="55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Waxay fududaan lahayd in marka hore lagu dhuftey isdhaafsiga (reciprocal).</a:t>
            </a:r>
            <a:endParaRPr sz="2000">
              <a:latin typeface="Kalam"/>
              <a:ea typeface="Kalam"/>
              <a:cs typeface="Kalam"/>
              <a:sym typeface="Kalam"/>
            </a:endParaRPr>
          </a:p>
          <a:p>
            <a:pPr indent="0" lvl="0" marL="0" rtl="0" algn="l">
              <a:lnSpc>
                <a:spcPct val="100000"/>
              </a:lnSpc>
              <a:spcBef>
                <a:spcPts val="1000"/>
              </a:spcBef>
              <a:spcAft>
                <a:spcPts val="1000"/>
              </a:spcAft>
              <a:buNone/>
            </a:pPr>
            <a:r>
              <a:rPr>
                <a:latin typeface="Lexend"/>
              </a:rPr>
              <a:t/>
            </a:r>
            <a:endParaRPr sz="2000">
              <a:latin typeface="Times"/>
              <a:ea typeface="Times"/>
              <a:cs typeface="Times"/>
              <a:sym typeface="Times"/>
            </a:endParaRPr>
          </a:p>
        </p:txBody>
      </p:sp>
      <p:cxnSp>
        <p:nvCxnSpPr>
          <p:cNvPr id="1061" name="Google Shape;1061;p85"/>
          <p:cNvCxnSpPr/>
          <p:nvPr/>
        </p:nvCxnSpPr>
        <p:spPr>
          <a:xfrm>
            <a:off x="7185275" y="3389250"/>
            <a:ext cx="486900" cy="49200"/>
          </a:xfrm>
          <a:prstGeom prst="straightConnector1">
            <a:avLst/>
          </a:prstGeom>
          <a:noFill/>
          <a:ln cap="flat" cmpd="sng" w="28575">
            <a:solidFill>
              <a:schemeClr val="accent4"/>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86"/>
          <p:cNvSpPr txBox="1"/>
          <p:nvPr>
            <p:ph idx="1" type="body"/>
          </p:nvPr>
        </p:nvSpPr>
        <p:spPr>
          <a:xfrm>
            <a:off x="324000" y="759300"/>
            <a:ext cx="8237700" cy="70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2a) Xalliso isla'egtan adigoo isticmaalaya labada hab, waxaadna qortaa jumlad isbarbardhigaysa waxtarka hababka.</a:t>
            </a:r>
            <a:endParaRPr sz="1800"/>
          </a:p>
        </p:txBody>
      </p:sp>
      <p:sp>
        <p:nvSpPr>
          <p:cNvPr id="1067" name="Google Shape;1067;p86"/>
          <p:cNvSpPr txBox="1"/>
          <p:nvPr>
            <p:ph idx="4294967295" type="body"/>
          </p:nvPr>
        </p:nvSpPr>
        <p:spPr>
          <a:xfrm>
            <a:off x="324000" y="1608730"/>
            <a:ext cx="24108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balaadhin (expanding):</a:t>
            </a:r>
            <a:endParaRPr sz="2000"/>
          </a:p>
        </p:txBody>
      </p:sp>
      <p:sp>
        <p:nvSpPr>
          <p:cNvPr id="1068" name="Google Shape;1068;p86"/>
          <p:cNvSpPr txBox="1"/>
          <p:nvPr>
            <p:ph idx="4294967295" type="body"/>
          </p:nvPr>
        </p:nvSpPr>
        <p:spPr>
          <a:xfrm>
            <a:off x="4317674" y="1608725"/>
            <a:ext cx="45024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ku dhufasho isdhaafsiga (reciprocal):</a:t>
            </a:r>
            <a:endParaRPr sz="2000"/>
          </a:p>
        </p:txBody>
      </p:sp>
      <p:sp>
        <p:nvSpPr>
          <p:cNvPr id="1069" name="Google Shape;1069;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Xallinta isla'egyada ku lug leh tibaax qaws ah (bracketed expression)</a:t>
            </a:r>
            <a:endParaRPr/>
          </a:p>
        </p:txBody>
      </p:sp>
      <p:graphicFrame>
        <p:nvGraphicFramePr>
          <p:cNvPr id="1070" name="Google Shape;1070;p86"/>
          <p:cNvGraphicFramePr/>
          <p:nvPr/>
        </p:nvGraphicFramePr>
        <p:xfrm>
          <a:off x="324003" y="2120836"/>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6(</a:t>
                      </a:r>
                      <a:r>
                        <a:rPr i="1" lang="en-GB" sz="1200">
                          <a:latin typeface="Times New Roman"/>
                          <a:ea typeface="Times New Roman"/>
                          <a:cs typeface="Times New Roman"/>
                          <a:sym typeface="Times New Roman"/>
                        </a:rPr>
                        <a:t>x </a:t>
                      </a:r>
                      <a:r>
                        <a:rPr lang="en-GB" sz="1200">
                          <a:solidFill>
                            <a:schemeClr val="dk1"/>
                          </a:solidFill>
                          <a:latin typeface="Times New Roman"/>
                          <a:ea typeface="Times New Roman"/>
                          <a:cs typeface="Times New Roman"/>
                          <a:sym typeface="Times New Roman"/>
                        </a:rPr>
                        <a:t>−</a:t>
                      </a:r>
                      <a:r>
                        <a:rPr lang="en-GB" sz="1200">
                          <a:latin typeface="Times New Roman"/>
                          <a:ea typeface="Times New Roman"/>
                          <a:cs typeface="Times New Roman"/>
                          <a:sym typeface="Times New Roman"/>
                        </a:rPr>
                        <a:t> 9)</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21</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6</a:t>
                      </a:r>
                      <a:r>
                        <a:rPr i="1" lang="en-GB" sz="1200">
                          <a:latin typeface="Times New Roman"/>
                          <a:ea typeface="Times New Roman"/>
                          <a:cs typeface="Times New Roman"/>
                          <a:sym typeface="Times New Roman"/>
                        </a:rPr>
                        <a:t>x</a:t>
                      </a:r>
                      <a:r>
                        <a:rPr i="1" lang="en-GB" sz="1200">
                          <a:solidFill>
                            <a:srgbClr val="000000"/>
                          </a:solidFill>
                          <a:latin typeface="Times New Roman"/>
                          <a:ea typeface="Times New Roman"/>
                          <a:cs typeface="Times New Roman"/>
                          <a:sym typeface="Times New Roman"/>
                        </a:rPr>
                        <a:t> </a:t>
                      </a:r>
                      <a:r>
                        <a:rPr lang="en-GB" sz="1200">
                          <a:solidFill>
                            <a:schemeClr val="dk1"/>
                          </a:solidFill>
                          <a:latin typeface="Times New Roman"/>
                          <a:ea typeface="Times New Roman"/>
                          <a:cs typeface="Times New Roman"/>
                          <a:sym typeface="Times New Roman"/>
                        </a:rPr>
                        <a:t>−</a:t>
                      </a:r>
                      <a:r>
                        <a:rPr lang="en-GB" sz="1200">
                          <a:solidFill>
                            <a:srgbClr val="000000"/>
                          </a:solidFill>
                          <a:latin typeface="Times New Roman"/>
                          <a:ea typeface="Times New Roman"/>
                          <a:cs typeface="Times New Roman"/>
                          <a:sym typeface="Times New Roman"/>
                        </a:rPr>
                        <a:t> </a:t>
                      </a:r>
                      <a:r>
                        <a:rPr lang="en-GB" sz="1200">
                          <a:latin typeface="Times New Roman"/>
                          <a:ea typeface="Times New Roman"/>
                          <a:cs typeface="Times New Roman"/>
                          <a:sym typeface="Times New Roman"/>
                        </a:rPr>
                        <a:t>54</a:t>
                      </a:r>
                      <a:r>
                        <a:rPr lang="en-GB" sz="12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200">
                          <a:solidFill>
                            <a:srgbClr val="222222"/>
                          </a:solidFill>
                          <a:latin typeface="Times"/>
                          <a:ea typeface="Times"/>
                          <a:cs typeface="Times"/>
                          <a:sym typeface="Times"/>
                        </a:rPr>
                        <a:t>21</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200">
                          <a:solidFill>
                            <a:schemeClr val="dk1"/>
                          </a:solidFill>
                          <a:latin typeface="Times New Roman"/>
                          <a:ea typeface="Times New Roman"/>
                          <a:cs typeface="Times New Roman"/>
                          <a:sym typeface="Times New Roman"/>
                        </a:rPr>
                        <a:t>6</a:t>
                      </a:r>
                      <a:r>
                        <a:rPr i="1" lang="en-GB" sz="1200">
                          <a:solidFill>
                            <a:schemeClr val="dk1"/>
                          </a:solidFill>
                          <a:latin typeface="Times New Roman"/>
                          <a:ea typeface="Times New Roman"/>
                          <a:cs typeface="Times New Roman"/>
                          <a:sym typeface="Times New Roman"/>
                        </a:rPr>
                        <a:t>x</a:t>
                      </a:r>
                      <a:r>
                        <a:rPr i="1" lang="en-GB" sz="1200">
                          <a:solidFill>
                            <a:schemeClr val="dk1"/>
                          </a:solidFill>
                          <a:latin typeface="Times New Roman"/>
                          <a:ea typeface="Times New Roman"/>
                          <a:cs typeface="Times New Roman"/>
                          <a:sym typeface="Times New Roman"/>
                        </a:rPr>
                        <a:t>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Times New Roman"/>
                          <a:ea typeface="Times New Roman"/>
                          <a:cs typeface="Times New Roman"/>
                          <a:sym typeface="Times New Roman"/>
                        </a:rPr>
                        <a:t>75</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x=\ \frac{75}{6}=\frac{25}{2}&quot;&gt;&lt;mi&gt;x&lt;/mi&gt;&lt;mo&gt;=&lt;/mo&gt;&lt;mtext&gt;&lt;/mtext&gt;&lt;mfrac&gt;&lt;mn&gt;75&lt;/mn&gt;&lt;mn&gt;6&lt;/mn&gt;&lt;/mfrac&gt;&lt;mo&gt;=&lt;/mo&gt;&lt;mfrac&gt;&lt;mn&gt;25&lt;/mn&gt;&lt;mn&gt;2&lt;/mn&gt;&lt;/mfrac&gt;&lt;/math&gt;" id="1071" name="Google Shape;1071;p86" title="x equals 75 over 6 equals 25 over 2"/>
          <p:cNvPicPr preferRelativeResize="0"/>
          <p:nvPr/>
        </p:nvPicPr>
        <p:blipFill>
          <a:blip r:embed="rId3">
            <a:alphaModFix/>
          </a:blip>
          <a:stretch>
            <a:fillRect/>
          </a:stretch>
        </p:blipFill>
        <p:spPr>
          <a:xfrm>
            <a:off x="783050" y="3444275"/>
            <a:ext cx="1351725" cy="480950"/>
          </a:xfrm>
          <a:prstGeom prst="rect">
            <a:avLst/>
          </a:prstGeom>
          <a:noFill/>
          <a:ln>
            <a:noFill/>
          </a:ln>
        </p:spPr>
      </p:pic>
      <p:graphicFrame>
        <p:nvGraphicFramePr>
          <p:cNvPr id="1072" name="Google Shape;1072;p86"/>
          <p:cNvGraphicFramePr/>
          <p:nvPr/>
        </p:nvGraphicFramePr>
        <p:xfrm>
          <a:off x="5124604" y="2120836"/>
          <a:ext cx="3000000" cy="3000000"/>
        </p:xfrm>
        <a:graphic>
          <a:graphicData uri="http://schemas.openxmlformats.org/drawingml/2006/table">
            <a:tbl>
              <a:tblPr>
                <a:noFill/>
                <a:tableStyleId>{33DA9383-A4A0-4073-A3BC-C317ACFAECE8}</a:tableStyleId>
              </a:tblPr>
              <a:tblGrid>
                <a:gridCol w="1233325"/>
                <a:gridCol w="315025"/>
                <a:gridCol w="950950"/>
              </a:tblGrid>
              <a:tr h="579175">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6(</a:t>
                      </a:r>
                      <a:r>
                        <a:rPr i="1" lang="en-GB" sz="1200">
                          <a:latin typeface="Times New Roman"/>
                          <a:ea typeface="Times New Roman"/>
                          <a:cs typeface="Times New Roman"/>
                          <a:sym typeface="Times New Roman"/>
                        </a:rPr>
                        <a:t>x </a:t>
                      </a:r>
                      <a:r>
                        <a:rPr lang="en-GB" sz="1200">
                          <a:solidFill>
                            <a:schemeClr val="dk1"/>
                          </a:solidFill>
                          <a:latin typeface="Times New Roman"/>
                          <a:ea typeface="Times New Roman"/>
                          <a:cs typeface="Times New Roman"/>
                          <a:sym typeface="Times New Roman"/>
                        </a:rPr>
                        <a:t>−</a:t>
                      </a:r>
                      <a:r>
                        <a:rPr lang="en-GB" sz="1200">
                          <a:latin typeface="Times New Roman"/>
                          <a:ea typeface="Times New Roman"/>
                          <a:cs typeface="Times New Roman"/>
                          <a:sym typeface="Times New Roman"/>
                        </a:rPr>
                        <a:t> 9)</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21</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200">
                          <a:latin typeface="Times New Roman"/>
                          <a:ea typeface="Times New Roman"/>
                          <a:cs typeface="Times New Roman"/>
                          <a:sym typeface="Times New Roman"/>
                        </a:rPr>
                        <a:t>x</a:t>
                      </a:r>
                      <a:r>
                        <a:rPr i="1" lang="en-GB" sz="1200">
                          <a:solidFill>
                            <a:srgbClr val="000000"/>
                          </a:solidFill>
                          <a:latin typeface="Times New Roman"/>
                          <a:ea typeface="Times New Roman"/>
                          <a:cs typeface="Times New Roman"/>
                          <a:sym typeface="Times New Roman"/>
                        </a:rPr>
                        <a:t> </a:t>
                      </a:r>
                      <a:r>
                        <a:rPr lang="en-GB" sz="1200">
                          <a:solidFill>
                            <a:schemeClr val="dk1"/>
                          </a:solidFill>
                          <a:latin typeface="Times New Roman"/>
                          <a:ea typeface="Times New Roman"/>
                          <a:cs typeface="Times New Roman"/>
                          <a:sym typeface="Times New Roman"/>
                        </a:rPr>
                        <a:t>−</a:t>
                      </a:r>
                      <a:r>
                        <a:rPr lang="en-GB" sz="1200">
                          <a:solidFill>
                            <a:srgbClr val="000000"/>
                          </a:solidFill>
                          <a:latin typeface="Times New Roman"/>
                          <a:ea typeface="Times New Roman"/>
                          <a:cs typeface="Times New Roman"/>
                          <a:sym typeface="Times New Roman"/>
                        </a:rPr>
                        <a:t> </a:t>
                      </a:r>
                      <a:r>
                        <a:rPr lang="en-GB" sz="1200">
                          <a:latin typeface="Times New Roman"/>
                          <a:ea typeface="Times New Roman"/>
                          <a:cs typeface="Times New Roman"/>
                          <a:sym typeface="Times New Roman"/>
                        </a:rPr>
                        <a:t>9</a:t>
                      </a:r>
                      <a:r>
                        <a:rPr lang="en-GB" sz="12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21}{6}=\frac{7}{2}&quot;&gt;&lt;mfrac&gt;&lt;mn&gt;21&lt;/mn&gt;&lt;mn&gt;6&lt;/mn&gt;&lt;/mfrac&gt;&lt;mo&gt;=&lt;/mo&gt;&lt;mfrac&gt;&lt;mn&gt;7&lt;/mn&gt;&lt;mn&gt;2&lt;/mn&gt;&lt;/mfrac&gt;&lt;/math&gt;" id="1073" name="Google Shape;1073;p86" title="21 over 6 equals seven halves"/>
          <p:cNvPicPr preferRelativeResize="0"/>
          <p:nvPr/>
        </p:nvPicPr>
        <p:blipFill>
          <a:blip r:embed="rId4">
            <a:alphaModFix/>
          </a:blip>
          <a:stretch>
            <a:fillRect/>
          </a:stretch>
        </p:blipFill>
        <p:spPr>
          <a:xfrm>
            <a:off x="6672950" y="2638150"/>
            <a:ext cx="746197" cy="480950"/>
          </a:xfrm>
          <a:prstGeom prst="rect">
            <a:avLst/>
          </a:prstGeom>
          <a:noFill/>
          <a:ln>
            <a:noFill/>
          </a:ln>
        </p:spPr>
      </p:pic>
      <p:pic>
        <p:nvPicPr>
          <p:cNvPr descr="&lt;math xmlns=&quot;http://www.w3.org/1998/Math/MathML&quot; display=&quot;block&quot; data-is-equatio=&quot;1&quot; data-latex=&quot;x=\frac{7}{2}+9&quot;&gt;&lt;mi&gt;x&lt;/mi&gt;&lt;mo&gt;=&lt;/mo&gt;&lt;mfrac&gt;&lt;mn&gt;7&lt;/mn&gt;&lt;mn&gt;2&lt;/mn&gt;&lt;/mfrac&gt;&lt;mo&gt;+&lt;/mo&gt;&lt;mn&gt;9&lt;/mn&gt;&lt;/math&gt;" id="1074" name="Google Shape;1074;p86" title="x equals seven halves plus 9"/>
          <p:cNvPicPr preferRelativeResize="0"/>
          <p:nvPr/>
        </p:nvPicPr>
        <p:blipFill>
          <a:blip r:embed="rId5">
            <a:alphaModFix/>
          </a:blip>
          <a:stretch>
            <a:fillRect/>
          </a:stretch>
        </p:blipFill>
        <p:spPr>
          <a:xfrm>
            <a:off x="6271025" y="3225000"/>
            <a:ext cx="890925" cy="432725"/>
          </a:xfrm>
          <a:prstGeom prst="rect">
            <a:avLst/>
          </a:prstGeom>
          <a:noFill/>
          <a:ln>
            <a:noFill/>
          </a:ln>
        </p:spPr>
      </p:pic>
      <p:pic>
        <p:nvPicPr>
          <p:cNvPr descr="&lt;math xmlns=&quot;http://www.w3.org/1998/Math/MathML&quot; display=&quot;block&quot; data-is-equatio=&quot;1&quot; data-latex=&quot;x=\frac{7}{2}+\frac{18}{2}&quot;&gt;&lt;mi&gt;x&lt;/mi&gt;&lt;mo&gt;=&lt;/mo&gt;&lt;mfrac&gt;&lt;mn&gt;7&lt;/mn&gt;&lt;mn&gt;2&lt;/mn&gt;&lt;/mfrac&gt;&lt;mo&gt;+&lt;/mo&gt;&lt;mfrac&gt;&lt;mn&gt;18&lt;/mn&gt;&lt;mn&gt;2&lt;/mn&gt;&lt;/mfrac&gt;&lt;/math&gt;" id="1075" name="Google Shape;1075;p86" title="x equals seven halves plus eighteen halves"/>
          <p:cNvPicPr preferRelativeResize="0"/>
          <p:nvPr/>
        </p:nvPicPr>
        <p:blipFill>
          <a:blip r:embed="rId6">
            <a:alphaModFix/>
          </a:blip>
          <a:stretch>
            <a:fillRect/>
          </a:stretch>
        </p:blipFill>
        <p:spPr>
          <a:xfrm>
            <a:off x="6271024" y="3702513"/>
            <a:ext cx="1051811" cy="432725"/>
          </a:xfrm>
          <a:prstGeom prst="rect">
            <a:avLst/>
          </a:prstGeom>
          <a:noFill/>
          <a:ln>
            <a:noFill/>
          </a:ln>
        </p:spPr>
      </p:pic>
      <p:pic>
        <p:nvPicPr>
          <p:cNvPr descr="&lt;math xmlns=&quot;http://www.w3.org/1998/Math/MathML&quot; display=&quot;block&quot; data-is-equatio=&quot;1&quot; data-latex=&quot;x=\frac{25}{2}&quot;&gt;&lt;mi&gt;x&lt;/mi&gt;&lt;mo&gt;=&lt;/mo&gt;&lt;mfrac&gt;&lt;mn&gt;25&lt;/mn&gt;&lt;mn&gt;2&lt;/mn&gt;&lt;/mfrac&gt;&lt;/math&gt;" id="1076" name="Google Shape;1076;p86" title="x equals 25 over 2"/>
          <p:cNvPicPr preferRelativeResize="0"/>
          <p:nvPr/>
        </p:nvPicPr>
        <p:blipFill>
          <a:blip r:embed="rId7">
            <a:alphaModFix/>
          </a:blip>
          <a:stretch>
            <a:fillRect/>
          </a:stretch>
        </p:blipFill>
        <p:spPr>
          <a:xfrm>
            <a:off x="6278195" y="4180050"/>
            <a:ext cx="631200" cy="432726"/>
          </a:xfrm>
          <a:prstGeom prst="rect">
            <a:avLst/>
          </a:prstGeom>
          <a:noFill/>
          <a:ln>
            <a:noFill/>
          </a:ln>
        </p:spPr>
      </p:pic>
      <p:sp>
        <p:nvSpPr>
          <p:cNvPr id="1077" name="Google Shape;1077;p86"/>
          <p:cNvSpPr txBox="1"/>
          <p:nvPr>
            <p:ph idx="1" type="body"/>
          </p:nvPr>
        </p:nvSpPr>
        <p:spPr>
          <a:xfrm>
            <a:off x="2975725" y="3081000"/>
            <a:ext cx="2605800" cy="1059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Habka labaad wuxuu u baahan yahay xirfado jajab (fractions) badan, marka habka koowaad ayaa u badan inuu waxtar badan yahay.</a:t>
            </a:r>
            <a:r>
              <a:rPr lang="en-GB" sz="1100">
                <a:latin typeface="Kalam"/>
                <a:ea typeface="Kalam"/>
                <a:cs typeface="Kalam"/>
                <a:sym typeface="Kalam"/>
              </a:rPr>
              <a:t/>
            </a:r>
            <a:r>
              <a:rPr lang="en-GB" sz="1100">
                <a:latin typeface="Kalam"/>
                <a:ea typeface="Kalam"/>
                <a:cs typeface="Kalam"/>
                <a:sym typeface="Kalam"/>
              </a:rPr>
              <a:t/>
            </a:r>
            <a:endParaRPr sz="2000">
              <a:latin typeface="Times"/>
              <a:ea typeface="Times"/>
              <a:cs typeface="Times"/>
              <a:sym typeface="Time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8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2b) Xalliso isla'egtan adigoo isticmaalaya labada hab, waxaadna qortaa jumlad isbarbardhigaysa waxtarka hababka.</a:t>
            </a:r>
            <a:endParaRPr sz="1800"/>
          </a:p>
        </p:txBody>
      </p:sp>
      <p:sp>
        <p:nvSpPr>
          <p:cNvPr id="1083" name="Google Shape;1083;p87"/>
          <p:cNvSpPr txBox="1"/>
          <p:nvPr>
            <p:ph idx="4294967295" type="body"/>
          </p:nvPr>
        </p:nvSpPr>
        <p:spPr>
          <a:xfrm>
            <a:off x="324000" y="1608730"/>
            <a:ext cx="24108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balaadhin (expanding):</a:t>
            </a:r>
            <a:endParaRPr sz="2000"/>
          </a:p>
        </p:txBody>
      </p:sp>
      <p:sp>
        <p:nvSpPr>
          <p:cNvPr id="1084" name="Google Shape;1084;p87"/>
          <p:cNvSpPr txBox="1"/>
          <p:nvPr>
            <p:ph idx="4294967295" type="body"/>
          </p:nvPr>
        </p:nvSpPr>
        <p:spPr>
          <a:xfrm>
            <a:off x="4317674" y="1608725"/>
            <a:ext cx="45024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ku dhufasho isdhaafsiga (reciprocal):</a:t>
            </a:r>
            <a:endParaRPr sz="2000"/>
          </a:p>
        </p:txBody>
      </p:sp>
      <p:sp>
        <p:nvSpPr>
          <p:cNvPr id="1085" name="Google Shape;1085;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Xallinta isla'egyada ku lug leh tibaax qaws ah (bracketed expression)</a:t>
            </a:r>
            <a:endParaRPr/>
          </a:p>
        </p:txBody>
      </p:sp>
      <p:graphicFrame>
        <p:nvGraphicFramePr>
          <p:cNvPr id="1086" name="Google Shape;1086;p87"/>
          <p:cNvGraphicFramePr/>
          <p:nvPr/>
        </p:nvGraphicFramePr>
        <p:xfrm>
          <a:off x="324003" y="2128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15(4</a:t>
                      </a:r>
                      <a:r>
                        <a:rPr i="1" lang="en-GB" sz="1200">
                          <a:latin typeface="Times New Roman"/>
                          <a:ea typeface="Times New Roman"/>
                          <a:cs typeface="Times New Roman"/>
                          <a:sym typeface="Times New Roman"/>
                        </a:rPr>
                        <a:t>x </a:t>
                      </a:r>
                      <a:r>
                        <a:rPr lang="en-GB" sz="1200">
                          <a:latin typeface="Times New Roman"/>
                          <a:ea typeface="Times New Roman"/>
                          <a:cs typeface="Times New Roman"/>
                          <a:sym typeface="Times New Roman"/>
                        </a:rPr>
                        <a:t>+ 7)</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45</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60</a:t>
                      </a:r>
                      <a:r>
                        <a:rPr i="1" lang="en-GB" sz="1200">
                          <a:latin typeface="Times New Roman"/>
                          <a:ea typeface="Times New Roman"/>
                          <a:cs typeface="Times New Roman"/>
                          <a:sym typeface="Times New Roman"/>
                        </a:rPr>
                        <a:t>x</a:t>
                      </a:r>
                      <a:r>
                        <a:rPr i="1" lang="en-GB" sz="1200">
                          <a:solidFill>
                            <a:srgbClr val="000000"/>
                          </a:solidFill>
                          <a:latin typeface="Times New Roman"/>
                          <a:ea typeface="Times New Roman"/>
                          <a:cs typeface="Times New Roman"/>
                          <a:sym typeface="Times New Roman"/>
                        </a:rPr>
                        <a:t> </a:t>
                      </a:r>
                      <a:r>
                        <a:rPr lang="en-GB" sz="1200">
                          <a:solidFill>
                            <a:schemeClr val="dk1"/>
                          </a:solidFill>
                          <a:latin typeface="Times New Roman"/>
                          <a:ea typeface="Times New Roman"/>
                          <a:cs typeface="Times New Roman"/>
                          <a:sym typeface="Times New Roman"/>
                        </a:rPr>
                        <a:t>+</a:t>
                      </a:r>
                      <a:r>
                        <a:rPr lang="en-GB" sz="1200">
                          <a:solidFill>
                            <a:srgbClr val="000000"/>
                          </a:solidFill>
                          <a:latin typeface="Times New Roman"/>
                          <a:ea typeface="Times New Roman"/>
                          <a:cs typeface="Times New Roman"/>
                          <a:sym typeface="Times New Roman"/>
                        </a:rPr>
                        <a:t> </a:t>
                      </a:r>
                      <a:r>
                        <a:rPr lang="en-GB" sz="1200">
                          <a:latin typeface="Times New Roman"/>
                          <a:ea typeface="Times New Roman"/>
                          <a:cs typeface="Times New Roman"/>
                          <a:sym typeface="Times New Roman"/>
                        </a:rPr>
                        <a:t>105</a:t>
                      </a:r>
                      <a:r>
                        <a:rPr lang="en-GB" sz="12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200">
                          <a:solidFill>
                            <a:srgbClr val="222222"/>
                          </a:solidFill>
                          <a:latin typeface="Times"/>
                          <a:ea typeface="Times"/>
                          <a:cs typeface="Times"/>
                          <a:sym typeface="Times"/>
                        </a:rPr>
                        <a:t>45</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200">
                          <a:solidFill>
                            <a:schemeClr val="dk1"/>
                          </a:solidFill>
                          <a:latin typeface="Times New Roman"/>
                          <a:ea typeface="Times New Roman"/>
                          <a:cs typeface="Times New Roman"/>
                          <a:sym typeface="Times New Roman"/>
                        </a:rPr>
                        <a:t>60</a:t>
                      </a:r>
                      <a:r>
                        <a:rPr i="1" lang="en-GB" sz="12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a:t>
                      </a:r>
                      <a:r>
                        <a:rPr lang="en-GB" sz="1200">
                          <a:latin typeface="Times New Roman"/>
                          <a:ea typeface="Times New Roman"/>
                          <a:cs typeface="Times New Roman"/>
                          <a:sym typeface="Times New Roman"/>
                        </a:rPr>
                        <a:t>60</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200">
                          <a:solidFill>
                            <a:schemeClr val="dk1"/>
                          </a:solidFill>
                          <a:latin typeface="Times New Roman"/>
                          <a:ea typeface="Times New Roman"/>
                          <a:cs typeface="Times New Roman"/>
                          <a:sym typeface="Times New Roman"/>
                        </a:rPr>
                        <a:t>x</a:t>
                      </a:r>
                      <a:endParaRPr i="1" sz="2000">
                        <a:solidFill>
                          <a:schemeClr val="dk1"/>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087" name="Google Shape;1087;p87"/>
          <p:cNvGraphicFramePr/>
          <p:nvPr/>
        </p:nvGraphicFramePr>
        <p:xfrm>
          <a:off x="4317679" y="2128011"/>
          <a:ext cx="3000000" cy="3000000"/>
        </p:xfrm>
        <a:graphic>
          <a:graphicData uri="http://schemas.openxmlformats.org/drawingml/2006/table">
            <a:tbl>
              <a:tblPr>
                <a:noFill/>
                <a:tableStyleId>{33DA9383-A4A0-4073-A3BC-C317ACFAECE8}</a:tableStyleId>
              </a:tblPr>
              <a:tblGrid>
                <a:gridCol w="1233325"/>
                <a:gridCol w="315025"/>
                <a:gridCol w="950950"/>
              </a:tblGrid>
              <a:tr h="381000">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15(4</a:t>
                      </a:r>
                      <a:r>
                        <a:rPr i="1" lang="en-GB" sz="1200">
                          <a:latin typeface="Times New Roman"/>
                          <a:ea typeface="Times New Roman"/>
                          <a:cs typeface="Times New Roman"/>
                          <a:sym typeface="Times New Roman"/>
                        </a:rPr>
                        <a:t>x </a:t>
                      </a:r>
                      <a:r>
                        <a:rPr lang="en-GB" sz="1200">
                          <a:latin typeface="Times New Roman"/>
                          <a:ea typeface="Times New Roman"/>
                          <a:cs typeface="Times New Roman"/>
                          <a:sym typeface="Times New Roman"/>
                        </a:rPr>
                        <a:t>+ 7)</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45</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200">
                          <a:latin typeface="Times New Roman"/>
                          <a:ea typeface="Times New Roman"/>
                          <a:cs typeface="Times New Roman"/>
                          <a:sym typeface="Times New Roman"/>
                        </a:rPr>
                        <a:t>4</a:t>
                      </a:r>
                      <a:r>
                        <a:rPr i="1" lang="en-GB" sz="1200">
                          <a:latin typeface="Times New Roman"/>
                          <a:ea typeface="Times New Roman"/>
                          <a:cs typeface="Times New Roman"/>
                          <a:sym typeface="Times New Roman"/>
                        </a:rPr>
                        <a:t>x</a:t>
                      </a:r>
                      <a:r>
                        <a:rPr i="1" lang="en-GB" sz="1200">
                          <a:solidFill>
                            <a:srgbClr val="000000"/>
                          </a:solidFill>
                          <a:latin typeface="Times New Roman"/>
                          <a:ea typeface="Times New Roman"/>
                          <a:cs typeface="Times New Roman"/>
                          <a:sym typeface="Times New Roman"/>
                        </a:rPr>
                        <a:t> </a:t>
                      </a:r>
                      <a:r>
                        <a:rPr lang="en-GB" sz="1200">
                          <a:solidFill>
                            <a:schemeClr val="dk1"/>
                          </a:solidFill>
                          <a:latin typeface="Times New Roman"/>
                          <a:ea typeface="Times New Roman"/>
                          <a:cs typeface="Times New Roman"/>
                          <a:sym typeface="Times New Roman"/>
                        </a:rPr>
                        <a:t>+</a:t>
                      </a:r>
                      <a:r>
                        <a:rPr lang="en-GB" sz="1200">
                          <a:solidFill>
                            <a:srgbClr val="000000"/>
                          </a:solidFill>
                          <a:latin typeface="Times New Roman"/>
                          <a:ea typeface="Times New Roman"/>
                          <a:cs typeface="Times New Roman"/>
                          <a:sym typeface="Times New Roman"/>
                        </a:rPr>
                        <a:t> </a:t>
                      </a:r>
                      <a:r>
                        <a:rPr lang="en-GB" sz="1200">
                          <a:latin typeface="Times New Roman"/>
                          <a:ea typeface="Times New Roman"/>
                          <a:cs typeface="Times New Roman"/>
                          <a:sym typeface="Times New Roman"/>
                        </a:rPr>
                        <a:t>7</a:t>
                      </a:r>
                      <a:r>
                        <a:rPr lang="en-GB" sz="1200">
                          <a:solidFill>
                            <a:srgbClr val="000000"/>
                          </a:solidFill>
                          <a:latin typeface="Times New Roman"/>
                          <a:ea typeface="Times New Roman"/>
                          <a:cs typeface="Times New Roman"/>
                          <a:sym typeface="Times New Roman"/>
                        </a:rPr>
                        <a:t> </a:t>
                      </a:r>
                      <a:endParaRPr i="1"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30000"/>
                        </a:lnSpc>
                        <a:spcBef>
                          <a:spcPts val="0"/>
                        </a:spcBef>
                        <a:spcAft>
                          <a:spcPts val="1000"/>
                        </a:spcAft>
                        <a:buNone/>
                      </a:pPr>
                      <a:r>
                        <a:rPr lang="en-GB" sz="1200">
                          <a:solidFill>
                            <a:srgbClr val="222222"/>
                          </a:solidFill>
                          <a:latin typeface="Times"/>
                          <a:ea typeface="Times"/>
                          <a:cs typeface="Times"/>
                          <a:sym typeface="Times"/>
                        </a:rPr>
                        <a:t>3</a:t>
                      </a:r>
                      <a:endParaRPr sz="2000">
                        <a:solidFill>
                          <a:srgbClr val="4F7BE8"/>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1200">
                          <a:solidFill>
                            <a:schemeClr val="dk1"/>
                          </a:solidFill>
                          <a:latin typeface="Times New Roman"/>
                          <a:ea typeface="Times New Roman"/>
                          <a:cs typeface="Times New Roman"/>
                          <a:sym typeface="Times New Roman"/>
                        </a:rPr>
                        <a:t>4</a:t>
                      </a:r>
                      <a:r>
                        <a:rPr i="1" lang="en-GB" sz="1200">
                          <a:solidFill>
                            <a:schemeClr val="dk1"/>
                          </a:solidFill>
                          <a:latin typeface="Times New Roman"/>
                          <a:ea typeface="Times New Roman"/>
                          <a:cs typeface="Times New Roman"/>
                          <a:sym typeface="Times New Roman"/>
                        </a:rPr>
                        <a:t>x </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latin typeface="Times New Roman"/>
                          <a:ea typeface="Times New Roman"/>
                          <a:cs typeface="Times New Roman"/>
                          <a:sym typeface="Times New Roman"/>
                        </a:rPr>
                        <a:t>−4</a:t>
                      </a:r>
                      <a:endParaRPr sz="2000">
                        <a:solidFill>
                          <a:schemeClr val="accent4"/>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1200">
                          <a:solidFill>
                            <a:schemeClr val="dk1"/>
                          </a:solidFill>
                          <a:latin typeface="Times New Roman"/>
                          <a:ea typeface="Times New Roman"/>
                          <a:cs typeface="Times New Roman"/>
                          <a:sym typeface="Times New Roman"/>
                        </a:rPr>
                        <a:t>x</a:t>
                      </a:r>
                      <a:endParaRPr i="1" sz="2000">
                        <a:solidFill>
                          <a:schemeClr val="dk1"/>
                        </a:solidFill>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200">
                          <a:solidFill>
                            <a:schemeClr val="dk1"/>
                          </a:solidFill>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088" name="Google Shape;1088;p87"/>
          <p:cNvSpPr txBox="1"/>
          <p:nvPr>
            <p:ph idx="1" type="body"/>
          </p:nvPr>
        </p:nvSpPr>
        <p:spPr>
          <a:xfrm>
            <a:off x="324000" y="3790050"/>
            <a:ext cx="8496000" cy="1059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Tani waa doorasho shakhsiyeed. Labada tibaaxood waxay leeyihiin qaybiye (factor) guud oo ah 15, marka marka hore u qaybinta 15 waxay ka dhigaysaa qiimaha kuwa yaryar oo laga yaabo inay fududaato in lala shaqeeyo marka loo barbardhigo balaadhinta qawska (brackets) marka hore.</a:t>
            </a:r>
            <a:endParaRPr sz="2000">
              <a:latin typeface="Times"/>
              <a:ea typeface="Times"/>
              <a:cs typeface="Times"/>
              <a:sym typeface="Time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88"/>
          <p:cNvSpPr txBox="1"/>
          <p:nvPr>
            <p:ph idx="1" type="body"/>
          </p:nvPr>
        </p:nvSpPr>
        <p:spPr>
          <a:xfrm>
            <a:off x="324000" y="6831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2c) Xalliso isla'egtan adigoo isticmaalaya labada hab, waxaadna qortaa jumlad isbarbardhigaysa waxtarka hababka.</a:t>
            </a:r>
            <a:endParaRPr sz="1800"/>
          </a:p>
        </p:txBody>
      </p:sp>
      <p:sp>
        <p:nvSpPr>
          <p:cNvPr id="1094" name="Google Shape;1094;p88"/>
          <p:cNvSpPr txBox="1"/>
          <p:nvPr>
            <p:ph idx="4294967295" type="body"/>
          </p:nvPr>
        </p:nvSpPr>
        <p:spPr>
          <a:xfrm>
            <a:off x="324000" y="1456330"/>
            <a:ext cx="24108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balaadhin (expanding):</a:t>
            </a:r>
            <a:endParaRPr sz="2000"/>
          </a:p>
        </p:txBody>
      </p:sp>
      <p:sp>
        <p:nvSpPr>
          <p:cNvPr id="1095" name="Google Shape;1095;p88"/>
          <p:cNvSpPr txBox="1"/>
          <p:nvPr>
            <p:ph idx="4294967295" type="body"/>
          </p:nvPr>
        </p:nvSpPr>
        <p:spPr>
          <a:xfrm>
            <a:off x="4317674" y="1456325"/>
            <a:ext cx="4502400" cy="36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ku dhufasho isdhaafsiga (reciprocal):</a:t>
            </a:r>
            <a:endParaRPr sz="2000"/>
          </a:p>
        </p:txBody>
      </p:sp>
      <p:sp>
        <p:nvSpPr>
          <p:cNvPr id="1096" name="Google Shape;1096;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Xallinta isla'egyada ku lug leh tibaax qaws ah (bracketed expression)</a:t>
            </a:r>
            <a:endParaRPr/>
          </a:p>
        </p:txBody>
      </p:sp>
      <p:pic>
        <p:nvPicPr>
          <p:cNvPr id="1097" name="Google Shape;1097;p88"/>
          <p:cNvPicPr preferRelativeResize="0"/>
          <p:nvPr/>
        </p:nvPicPr>
        <p:blipFill>
          <a:blip r:embed="rId3">
            <a:alphaModFix/>
          </a:blip>
          <a:stretch>
            <a:fillRect/>
          </a:stretch>
        </p:blipFill>
        <p:spPr>
          <a:xfrm>
            <a:off x="324000" y="1840100"/>
            <a:ext cx="1810775" cy="554300"/>
          </a:xfrm>
          <a:prstGeom prst="rect">
            <a:avLst/>
          </a:prstGeom>
          <a:noFill/>
          <a:ln>
            <a:noFill/>
          </a:ln>
        </p:spPr>
      </p:pic>
      <p:pic>
        <p:nvPicPr>
          <p:cNvPr id="1098" name="Google Shape;1098;p88"/>
          <p:cNvPicPr preferRelativeResize="0"/>
          <p:nvPr/>
        </p:nvPicPr>
        <p:blipFill>
          <a:blip r:embed="rId3">
            <a:alphaModFix/>
          </a:blip>
          <a:stretch>
            <a:fillRect/>
          </a:stretch>
        </p:blipFill>
        <p:spPr>
          <a:xfrm>
            <a:off x="4317675" y="1840100"/>
            <a:ext cx="1810775" cy="554300"/>
          </a:xfrm>
          <a:prstGeom prst="rect">
            <a:avLst/>
          </a:prstGeom>
          <a:noFill/>
          <a:ln>
            <a:noFill/>
          </a:ln>
        </p:spPr>
      </p:pic>
      <p:pic>
        <p:nvPicPr>
          <p:cNvPr descr="&lt;math xmlns=&quot;http://www.w3.org/1998/Math/MathML&quot; display=&quot;block&quot; data-is-equatio=&quot;1&quot; data-latex=&quot;\begin{array}{l}\frac{18}{5}x+\frac{24}{5}=30\end{array}&quot;&gt;&lt;mtable columnalign=&quot;left&quot; columnspacing=&quot;1em&quot; rowspacing=&quot;4pt&quot;&gt;&lt;mtr&gt;&lt;mtd&gt;&lt;mfrac&gt;&lt;mn&gt;18&lt;/mn&gt;&lt;mn&gt;5&lt;/mn&gt;&lt;/mfrac&gt;&lt;mi&gt;x&lt;/mi&gt;&lt;mo&gt;+&lt;/mo&gt;&lt;mfrac&gt;&lt;mn&gt;24&lt;/mn&gt;&lt;mn&gt;5&lt;/mn&gt;&lt;/mfrac&gt;&lt;mo&gt;=&lt;/mo&gt;&lt;mn&gt;30&lt;/mn&gt;&lt;/mtd&gt;&lt;/mtr&gt;&lt;/mtable&gt;&lt;/math&gt;" id="1099" name="Google Shape;1099;p88" title="1 lines Line 1: eighteen fifths x plus 24 over 5 equals 30"/>
          <p:cNvPicPr preferRelativeResize="0"/>
          <p:nvPr/>
        </p:nvPicPr>
        <p:blipFill>
          <a:blip r:embed="rId4">
            <a:alphaModFix/>
          </a:blip>
          <a:stretch>
            <a:fillRect/>
          </a:stretch>
        </p:blipFill>
        <p:spPr>
          <a:xfrm>
            <a:off x="575173" y="2517462"/>
            <a:ext cx="1559605" cy="368100"/>
          </a:xfrm>
          <a:prstGeom prst="rect">
            <a:avLst/>
          </a:prstGeom>
          <a:noFill/>
          <a:ln>
            <a:noFill/>
          </a:ln>
        </p:spPr>
      </p:pic>
      <p:pic>
        <p:nvPicPr>
          <p:cNvPr descr="&lt;math xmlns=&quot;http://www.w3.org/1998/Math/MathML&quot; display=&quot;block&quot; data-is-equatio=&quot;1&quot; data-latex=&quot;\begin{array}{l}\frac{18}{5}x=30\ -\ \frac{24}{5}\end{array}&quot;&gt;&lt;mtable columnalign=&quot;left&quot; columnspacing=&quot;1em&quot; rowspacing=&quot;4pt&quot;&gt;&lt;mtr&gt;&lt;mtd&gt;&lt;mfrac&gt;&lt;mn&gt;18&lt;/mn&gt;&lt;mn&gt;5&lt;/mn&gt;&lt;/mfrac&gt;&lt;mi&gt;x&lt;/mi&gt;&lt;mo&gt;=&lt;/mo&gt;&lt;mn&gt;30&lt;/mn&gt;&lt;mtext&gt;&lt;/mtext&gt;&lt;mo&gt;−&lt;/mo&gt;&lt;mtext&gt;&lt;/mtext&gt;&lt;mfrac&gt;&lt;mn&gt;24&lt;/mn&gt;&lt;mn&gt;5&lt;/mn&gt;&lt;/mfrac&gt;&lt;/mtd&gt;&lt;/mtr&gt;&lt;/mtable&gt;&lt;/math&gt;" id="1100" name="Google Shape;1100;p88" title="1 lines Line 1: eighteen fifths x equals 30 minus 24 over 5"/>
          <p:cNvPicPr preferRelativeResize="0"/>
          <p:nvPr/>
        </p:nvPicPr>
        <p:blipFill>
          <a:blip r:embed="rId5">
            <a:alphaModFix/>
          </a:blip>
          <a:stretch>
            <a:fillRect/>
          </a:stretch>
        </p:blipFill>
        <p:spPr>
          <a:xfrm>
            <a:off x="1142575" y="3087597"/>
            <a:ext cx="1646575" cy="363778"/>
          </a:xfrm>
          <a:prstGeom prst="rect">
            <a:avLst/>
          </a:prstGeom>
          <a:noFill/>
          <a:ln>
            <a:noFill/>
          </a:ln>
        </p:spPr>
      </p:pic>
      <p:pic>
        <p:nvPicPr>
          <p:cNvPr descr="&lt;math xmlns=&quot;http://www.w3.org/1998/Math/MathML&quot; display=&quot;block&quot; data-is-equatio=&quot;1&quot; data-latex=&quot;\begin{array}{l}\frac{18}{5}x=\frac{126}{5}\end{array}&quot;&gt;&lt;mtable columnalign=&quot;left&quot; columnspacing=&quot;1em&quot; rowspacing=&quot;4pt&quot;&gt;&lt;mtr&gt;&lt;mtd&gt;&lt;mfrac&gt;&lt;mn&gt;18&lt;/mn&gt;&lt;mn&gt;5&lt;/mn&gt;&lt;/mfrac&gt;&lt;mi&gt;x&lt;/mi&gt;&lt;mo&gt;=&lt;/mo&gt;&lt;mfrac&gt;&lt;mn&gt;126&lt;/mn&gt;&lt;mn&gt;5&lt;/mn&gt;&lt;/mfrac&gt;&lt;/mtd&gt;&lt;/mtr&gt;&lt;/mtable&gt;&lt;/math&gt;" id="1101" name="Google Shape;1101;p88" title="1 lines Line 1: eighteen fifths x equals 126 over 5"/>
          <p:cNvPicPr preferRelativeResize="0"/>
          <p:nvPr/>
        </p:nvPicPr>
        <p:blipFill>
          <a:blip r:embed="rId6">
            <a:alphaModFix/>
          </a:blip>
          <a:stretch>
            <a:fillRect/>
          </a:stretch>
        </p:blipFill>
        <p:spPr>
          <a:xfrm>
            <a:off x="1128463" y="3578574"/>
            <a:ext cx="1112665" cy="382800"/>
          </a:xfrm>
          <a:prstGeom prst="rect">
            <a:avLst/>
          </a:prstGeom>
          <a:noFill/>
          <a:ln>
            <a:noFill/>
          </a:ln>
        </p:spPr>
      </p:pic>
      <p:pic>
        <p:nvPicPr>
          <p:cNvPr descr="&lt;math xmlns=&quot;http://www.w3.org/1998/Math/MathML&quot; display=&quot;block&quot; data-is-equatio=&quot;1&quot; data-latex=&quot;\begin{array}{l}x=\frac{126}{5}\times\frac{5}{18}\end{array}&quot;&gt;&lt;mtable columnalign=&quot;left&quot; columnspacing=&quot;1em&quot; rowspacing=&quot;4pt&quot;&gt;&lt;mtr&gt;&lt;mtd&gt;&lt;mi&gt;x&lt;/mi&gt;&lt;mo&gt;=&lt;/mo&gt;&lt;mfrac&gt;&lt;mn&gt;126&lt;/mn&gt;&lt;mn&gt;5&lt;/mn&gt;&lt;/mfrac&gt;&lt;mo&gt;×&lt;/mo&gt;&lt;mfrac&gt;&lt;mn&gt;5&lt;/mn&gt;&lt;mn&gt;18&lt;/mn&gt;&lt;/mfrac&gt;&lt;/mtd&gt;&lt;/mtr&gt;&lt;/mtable&gt;&lt;/math&gt;" id="1102" name="Google Shape;1102;p88" title="1 lines Line 1: x equals 126 over 5 times 5 over 18"/>
          <p:cNvPicPr preferRelativeResize="0"/>
          <p:nvPr/>
        </p:nvPicPr>
        <p:blipFill>
          <a:blip r:embed="rId7">
            <a:alphaModFix/>
          </a:blip>
          <a:stretch>
            <a:fillRect/>
          </a:stretch>
        </p:blipFill>
        <p:spPr>
          <a:xfrm>
            <a:off x="1426190" y="3993103"/>
            <a:ext cx="1362951" cy="363775"/>
          </a:xfrm>
          <a:prstGeom prst="rect">
            <a:avLst/>
          </a:prstGeom>
          <a:noFill/>
          <a:ln>
            <a:noFill/>
          </a:ln>
        </p:spPr>
      </p:pic>
      <p:pic>
        <p:nvPicPr>
          <p:cNvPr descr="&lt;math xmlns=&quot;http://www.w3.org/1998/Math/MathML&quot; display=&quot;block&quot; data-is-equatio=&quot;1&quot; data-latex=&quot;\begin{array}{l}x=7\end{array}&quot;&gt;&lt;mtable columnalign=&quot;left&quot; columnspacing=&quot;1em&quot; rowspacing=&quot;4pt&quot;&gt;&lt;mtr&gt;&lt;mtd&gt;&lt;mi&gt;x&lt;/mi&gt;&lt;mo&gt;=&lt;/mo&gt;&lt;mn&gt;7&lt;/mn&gt;&lt;/mtd&gt;&lt;/mtr&gt;&lt;/mtable&gt;&lt;/math&gt;" id="1103" name="Google Shape;1103;p88" title="1 lines Line 1: x equals 7"/>
          <p:cNvPicPr preferRelativeResize="0"/>
          <p:nvPr/>
        </p:nvPicPr>
        <p:blipFill>
          <a:blip r:embed="rId8">
            <a:alphaModFix/>
          </a:blip>
          <a:stretch>
            <a:fillRect/>
          </a:stretch>
        </p:blipFill>
        <p:spPr>
          <a:xfrm>
            <a:off x="1426200" y="4410091"/>
            <a:ext cx="587239" cy="182400"/>
          </a:xfrm>
          <a:prstGeom prst="rect">
            <a:avLst/>
          </a:prstGeom>
          <a:noFill/>
          <a:ln>
            <a:noFill/>
          </a:ln>
        </p:spPr>
      </p:pic>
      <p:pic>
        <p:nvPicPr>
          <p:cNvPr descr="&lt;math xmlns=&quot;http://www.w3.org/1998/Math/MathML&quot; display=&quot;block&quot; data-is-equatio=&quot;1&quot; data-latex=&quot;3x\ +\ 4\ =\ 30\ \times\frac{5}{6}&quot;&gt;&lt;mn&gt;3&lt;/mn&gt;&lt;mi&gt;x&lt;/mi&gt;&lt;mtext&gt;&lt;/mtext&gt;&lt;mo&gt;+&lt;/mo&gt;&lt;mtext&gt;&lt;/mtext&gt;&lt;mn&gt;4&lt;/mn&gt;&lt;mtext&gt;&lt;/mtext&gt;&lt;mo&gt;=&lt;/mo&gt;&lt;mtext&gt;&lt;/mtext&gt;&lt;mn&gt;30&lt;/mn&gt;&lt;mtext&gt;&lt;/mtext&gt;&lt;mo&gt;×&lt;/mo&gt;&lt;mfrac&gt;&lt;mn&gt;5&lt;/mn&gt;&lt;mn&gt;6&lt;/mn&gt;&lt;/mfrac&gt;&lt;/math&gt;" id="1104" name="Google Shape;1104;p88" title="3 x plus 4 equals 30 times five sixths"/>
          <p:cNvPicPr preferRelativeResize="0"/>
          <p:nvPr/>
        </p:nvPicPr>
        <p:blipFill>
          <a:blip r:embed="rId9">
            <a:alphaModFix/>
          </a:blip>
          <a:stretch>
            <a:fillRect/>
          </a:stretch>
        </p:blipFill>
        <p:spPr>
          <a:xfrm>
            <a:off x="4621664" y="2358038"/>
            <a:ext cx="2136313" cy="559712"/>
          </a:xfrm>
          <a:prstGeom prst="rect">
            <a:avLst/>
          </a:prstGeom>
          <a:noFill/>
          <a:ln>
            <a:noFill/>
          </a:ln>
        </p:spPr>
      </p:pic>
      <p:pic>
        <p:nvPicPr>
          <p:cNvPr descr="&lt;math xmlns=&quot;http://www.w3.org/1998/Math/MathML&quot; display=&quot;block&quot; data-is-equatio=&quot;1&quot; data-latex=&quot;3x\ +\ 4\ =\ 25&quot;&gt;&lt;mn&gt;3&lt;/mn&gt;&lt;mi&gt;x&lt;/mi&gt;&lt;mtext&gt;&lt;/mtext&gt;&lt;mo&gt;+&lt;/mo&gt;&lt;mtext&gt;&lt;/mtext&gt;&lt;mn&gt;4&lt;/mn&gt;&lt;mtext&gt;&lt;/mtext&gt;&lt;mo&gt;=&lt;/mo&gt;&lt;mtext&gt;&lt;/mtext&gt;&lt;mn&gt;25&lt;/mn&gt;&lt;/math&gt;" id="1105" name="Google Shape;1105;p88" title="3 x plus 4 equals 25"/>
          <p:cNvPicPr preferRelativeResize="0"/>
          <p:nvPr/>
        </p:nvPicPr>
        <p:blipFill>
          <a:blip r:embed="rId10">
            <a:alphaModFix/>
          </a:blip>
          <a:stretch>
            <a:fillRect/>
          </a:stretch>
        </p:blipFill>
        <p:spPr>
          <a:xfrm>
            <a:off x="4622735" y="3010700"/>
            <a:ext cx="1548000" cy="197018"/>
          </a:xfrm>
          <a:prstGeom prst="rect">
            <a:avLst/>
          </a:prstGeom>
          <a:noFill/>
          <a:ln>
            <a:noFill/>
          </a:ln>
        </p:spPr>
      </p:pic>
      <p:pic>
        <p:nvPicPr>
          <p:cNvPr descr="&lt;math xmlns=&quot;http://www.w3.org/1998/Math/MathML&quot; display=&quot;block&quot; data-is-equatio=&quot;1&quot; data-latex=&quot;3x\ =\ 21&quot;&gt;&lt;mn&gt;3&lt;/mn&gt;&lt;mi&gt;x&lt;/mi&gt;&lt;mtext&gt;&lt;/mtext&gt;&lt;mo&gt;=&lt;/mo&gt;&lt;mtext&gt;&lt;/mtext&gt;&lt;mn&gt;21&lt;/mn&gt;&lt;/math&gt;" id="1106" name="Google Shape;1106;p88" title="3 x equals 21"/>
          <p:cNvPicPr preferRelativeResize="0"/>
          <p:nvPr/>
        </p:nvPicPr>
        <p:blipFill>
          <a:blip r:embed="rId11">
            <a:alphaModFix/>
          </a:blip>
          <a:stretch>
            <a:fillRect/>
          </a:stretch>
        </p:blipFill>
        <p:spPr>
          <a:xfrm>
            <a:off x="5187092" y="3389199"/>
            <a:ext cx="981664" cy="190749"/>
          </a:xfrm>
          <a:prstGeom prst="rect">
            <a:avLst/>
          </a:prstGeom>
          <a:noFill/>
          <a:ln>
            <a:noFill/>
          </a:ln>
        </p:spPr>
      </p:pic>
      <p:pic>
        <p:nvPicPr>
          <p:cNvPr descr="&lt;math xmlns=&quot;http://www.w3.org/1998/Math/MathML&quot; display=&quot;block&quot; data-is-equatio=&quot;1&quot; data-latex=&quot;x\ =\ 7&quot;&gt;&lt;mi&gt;x&lt;/mi&gt;&lt;mtext&gt;&lt;/mtext&gt;&lt;mo&gt;=&lt;/mo&gt;&lt;mtext&gt;&lt;/mtext&gt;&lt;mn&gt;7&lt;/mn&gt;&lt;/math&gt;" id="1107" name="Google Shape;1107;p88" title="x equals 7"/>
          <p:cNvPicPr preferRelativeResize="0"/>
          <p:nvPr/>
        </p:nvPicPr>
        <p:blipFill>
          <a:blip r:embed="rId12">
            <a:alphaModFix/>
          </a:blip>
          <a:stretch>
            <a:fillRect/>
          </a:stretch>
        </p:blipFill>
        <p:spPr>
          <a:xfrm>
            <a:off x="5275078" y="3741933"/>
            <a:ext cx="805708" cy="201426"/>
          </a:xfrm>
          <a:prstGeom prst="rect">
            <a:avLst/>
          </a:prstGeom>
          <a:noFill/>
          <a:ln>
            <a:noFill/>
          </a:ln>
        </p:spPr>
      </p:pic>
      <p:sp>
        <p:nvSpPr>
          <p:cNvPr id="1108" name="Google Shape;1108;p88"/>
          <p:cNvSpPr txBox="1"/>
          <p:nvPr>
            <p:ph idx="1" type="body"/>
          </p:nvPr>
        </p:nvSpPr>
        <p:spPr>
          <a:xfrm>
            <a:off x="3369600" y="3993202"/>
            <a:ext cx="5674500" cy="10599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Kalam"/>
                <a:ea typeface="Kalam"/>
                <a:cs typeface="Kalam"/>
                <a:sym typeface="Kalam"/>
              </a:rPr>
              <a:t>Waa fududahay in marka hore la 'furfuro' (undo) tillaabada isku dhufashada (multiplicative), sababtoo ah waa tiro dhammaystiran (integer)</a:t>
            </a:r>
            <a:endParaRPr sz="2000">
              <a:latin typeface="Times"/>
              <a:ea typeface="Times"/>
              <a:cs typeface="Times"/>
              <a:sym typeface="Times"/>
            </a:endParaRPr>
          </a:p>
        </p:txBody>
      </p:sp>
      <p:pic>
        <p:nvPicPr>
          <p:cNvPr descr="&lt;math xmlns=&quot;http://www.w3.org/1998/Math/MathML&quot; display=&quot;block&quot; data-is-equatio=&quot;1&quot; data-latex=&quot;3x\ +\ 4\ =\ 30\ \times\frac{5}{6}&quot;&gt;&lt;mn&gt;3&lt;/mn&gt;&lt;mi&gt;x&lt;/mi&gt;&lt;mtext&gt;&lt;/mtext&gt;&lt;mo&gt;+&lt;/mo&gt;&lt;mtext&gt;&lt;/mtext&gt;&lt;mn&gt;4&lt;/mn&gt;&lt;mtext&gt;&lt;/mtext&gt;&lt;mo&gt;=&lt;/mo&gt;&lt;mtext&gt;&lt;/mtext&gt;&lt;mn&gt;30&lt;/mn&gt;&lt;mtext&gt;&lt;/mtext&gt;&lt;mo&gt;×&lt;/mo&gt;&lt;mfrac&gt;&lt;mn&gt;5&lt;/mn&gt;&lt;mn&gt;6&lt;/mn&gt;&lt;/mfrac&gt;&lt;/math&gt;" id="1109" name="Google Shape;1109;p88" title="3 x plus 4 equals 30 times five sixths"/>
          <p:cNvPicPr preferRelativeResize="0"/>
          <p:nvPr/>
        </p:nvPicPr>
        <p:blipFill rotWithShape="1">
          <a:blip r:embed="rId9">
            <a:alphaModFix/>
          </a:blip>
          <a:srcRect b="0" l="57197" r="0" t="0"/>
          <a:stretch/>
        </p:blipFill>
        <p:spPr>
          <a:xfrm>
            <a:off x="5304513" y="4292412"/>
            <a:ext cx="770621" cy="49316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8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ku lug leh tibaax qaws ah (bracketed expression)</a:t>
            </a:r>
            <a:endParaRPr/>
          </a:p>
        </p:txBody>
      </p:sp>
      <p:sp>
        <p:nvSpPr>
          <p:cNvPr id="1115" name="Google Shape;1115;p8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leh qawsyo (brackets) badan</a:t>
            </a:r>
            <a:endParaRPr/>
          </a:p>
        </p:txBody>
      </p:sp>
      <p:sp>
        <p:nvSpPr>
          <p:cNvPr id="1116" name="Google Shape;1116;p8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xaqiijinta xallinta isla'egyada toosan (linear equations)</a:t>
            </a:r>
            <a:endParaRPr/>
          </a:p>
        </p:txBody>
      </p:sp>
      <p:pic>
        <p:nvPicPr>
          <p:cNvPr id="1117" name="Google Shape;1117;p89"/>
          <p:cNvPicPr preferRelativeResize="0"/>
          <p:nvPr/>
        </p:nvPicPr>
        <p:blipFill>
          <a:blip r:embed="rId3">
            <a:alphaModFix/>
          </a:blip>
          <a:stretch>
            <a:fillRect/>
          </a:stretch>
        </p:blipFill>
        <p:spPr>
          <a:xfrm>
            <a:off x="420675" y="2987991"/>
            <a:ext cx="450575" cy="446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isla'egyada leh qawsyo (brackets) badan</a:t>
            </a:r>
            <a:endParaRPr/>
          </a:p>
        </p:txBody>
      </p:sp>
      <p:sp>
        <p:nvSpPr>
          <p:cNvPr id="1123" name="Google Shape;1123;p90"/>
          <p:cNvSpPr txBox="1"/>
          <p:nvPr>
            <p:ph idx="1" type="body"/>
          </p:nvPr>
        </p:nvSpPr>
        <p:spPr>
          <a:xfrm>
            <a:off x="324000" y="789600"/>
            <a:ext cx="8496000" cy="78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xallin karnaa isle'egyada (equations) leh kuwa aan la aqoon (unknowns) labada dhinac.</a:t>
            </a:r>
            <a:r>
              <a:rPr lang="en-GB" sz="1100">
                <a:latin typeface="Lexend"/>
              </a:rPr>
              <a:t/>
            </a:r>
            <a:endParaRPr sz="1800"/>
          </a:p>
          <a:p>
            <a:pPr indent="0" lvl="0" marL="0" rtl="0" algn="l">
              <a:spcBef>
                <a:spcPts val="1000"/>
              </a:spcBef>
              <a:spcAft>
                <a:spcPts val="1000"/>
              </a:spcAft>
              <a:buNone/>
            </a:pPr>
            <a:r>
              <a:rPr lang="en-GB" sz="1100">
                <a:latin typeface="Lexend"/>
              </a:rPr>
              <a:t>Tusaale ahaan</a:t>
            </a:r>
            <a:endParaRPr sz="1800"/>
          </a:p>
        </p:txBody>
      </p:sp>
      <p:graphicFrame>
        <p:nvGraphicFramePr>
          <p:cNvPr id="1124" name="Google Shape;1124;p90"/>
          <p:cNvGraphicFramePr/>
          <p:nvPr/>
        </p:nvGraphicFramePr>
        <p:xfrm>
          <a:off x="324009" y="17544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6(</a:t>
                      </a:r>
                      <a:r>
                        <a:rPr i="1" lang="en-GB" sz="2200">
                          <a:solidFill>
                            <a:srgbClr val="000000"/>
                          </a:solidFill>
                          <a:latin typeface="Times New Roman"/>
                          <a:ea typeface="Times New Roman"/>
                          <a:cs typeface="Times New Roman"/>
                          <a:sym typeface="Times New Roman"/>
                        </a:rPr>
                        <a:t>x </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−2</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a:t>
                      </a:r>
                      <a:r>
                        <a:rPr lang="en-GB" sz="2200">
                          <a:latin typeface="Times New Roman"/>
                          <a:ea typeface="Times New Roman"/>
                          <a:cs typeface="Times New Roman"/>
                          <a:sym typeface="Times New Roman"/>
                        </a:rPr>
                        <a:t> </a:t>
                      </a:r>
                      <a:r>
                        <a:rPr lang="en-GB" sz="2200">
                          <a:solidFill>
                            <a:schemeClr val="accent5"/>
                          </a:solidFill>
                          <a:latin typeface="Times New Roman"/>
                          <a:ea typeface="Times New Roman"/>
                          <a:cs typeface="Times New Roman"/>
                          <a:sym typeface="Times New Roman"/>
                        </a:rPr>
                        <a:t>+ 4</a:t>
                      </a:r>
                      <a:r>
                        <a:rPr i="1" lang="en-GB" sz="2200">
                          <a:solidFill>
                            <a:schemeClr val="accent5"/>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 </a:t>
                      </a:r>
                      <a:r>
                        <a:rPr lang="en-GB" sz="2200">
                          <a:solidFill>
                            <a:schemeClr val="accent5"/>
                          </a:solidFill>
                          <a:latin typeface="Times New Roman"/>
                          <a:ea typeface="Times New Roman"/>
                          <a:cs typeface="Times New Roman"/>
                          <a:sym typeface="Times New Roman"/>
                        </a:rPr>
                        <a:t>+ 4</a:t>
                      </a:r>
                      <a:r>
                        <a:rPr i="1" lang="en-GB" sz="2200">
                          <a:solidFill>
                            <a:schemeClr val="accent5"/>
                          </a:solidFill>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10</a:t>
                      </a:r>
                      <a:r>
                        <a:rPr i="1" lang="en-GB" sz="2200">
                          <a:solidFill>
                            <a:schemeClr val="dk1"/>
                          </a:solidFill>
                          <a:latin typeface="Times New Roman"/>
                          <a:ea typeface="Times New Roman"/>
                          <a:cs typeface="Times New Roman"/>
                          <a:sym typeface="Times New Roman"/>
                        </a:rPr>
                        <a:t>x + </a:t>
                      </a:r>
                      <a:r>
                        <a:rPr lang="en-GB" sz="2200">
                          <a:solidFill>
                            <a:schemeClr val="dk1"/>
                          </a:solidFill>
                          <a:latin typeface="Times New Roman"/>
                          <a:ea typeface="Times New Roman"/>
                          <a:cs typeface="Times New Roman"/>
                          <a:sym typeface="Times New Roman"/>
                        </a:rPr>
                        <a:t>18</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10</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− 28</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125" name="Google Shape;1125;p90"/>
          <p:cNvSpPr txBox="1"/>
          <p:nvPr>
            <p:ph idx="1" type="body"/>
          </p:nvPr>
        </p:nvSpPr>
        <p:spPr>
          <a:xfrm>
            <a:off x="4320000" y="1785500"/>
            <a:ext cx="4500000" cy="78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ku bilaabi karnaa kordhinta (expanding) qawsyada (brackets).</a:t>
            </a:r>
            <a:endParaRPr sz="1800"/>
          </a:p>
        </p:txBody>
      </p:sp>
      <p:sp>
        <p:nvSpPr>
          <p:cNvPr id="1126" name="Google Shape;1126;p90"/>
          <p:cNvSpPr txBox="1"/>
          <p:nvPr>
            <p:ph idx="1" type="body"/>
          </p:nvPr>
        </p:nvSpPr>
        <p:spPr>
          <a:xfrm>
            <a:off x="4320000" y="2636225"/>
            <a:ext cx="4538100" cy="78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dar rogaal celinta isugeynta (additive inverse) ee −4x</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rPr>
              <a:t/>
            </a:r>
            <a:endParaRPr sz="1800"/>
          </a:p>
        </p:txBody>
      </p:sp>
      <p:sp>
        <p:nvSpPr>
          <p:cNvPr id="1127" name="Google Shape;1127;p90"/>
          <p:cNvSpPr txBox="1"/>
          <p:nvPr>
            <p:ph idx="1" type="body"/>
          </p:nvPr>
        </p:nvSpPr>
        <p:spPr>
          <a:xfrm>
            <a:off x="4320000" y="3197025"/>
            <a:ext cx="4538100" cy="78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Xalli isle'egta (equation) laba-tallaabo ee ka dhalatay.</a:t>
            </a:r>
            <a:r>
              <a:rPr lang="en-GB" sz="1100">
                <a:latin typeface="Lexend"/>
              </a:rPr>
              <a:t/>
            </a:r>
            <a:endParaRPr sz="1800"/>
          </a:p>
        </p:txBody>
      </p:sp>
      <p:pic>
        <p:nvPicPr>
          <p:cNvPr descr="&lt;math xmlns=&quot;http://www.w3.org/1998/Math/MathML&quot; display=&quot;block&quot; data-is-equatio=&quot;1&quot; data-latex=&quot;x=-\frac{28}{10}=-\frac{14}{5}=-2.8&quot;&gt;&lt;mi&gt;x&lt;/mi&gt;&lt;mo&gt;=&lt;/mo&gt;&lt;mo&gt;−&lt;/mo&gt;&lt;mfrac&gt;&lt;mn&gt;28&lt;/mn&gt;&lt;mn&gt;10&lt;/mn&gt;&lt;/mfrac&gt;&lt;mo&gt;=&lt;/mo&gt;&lt;mo&gt;−&lt;/mo&gt;&lt;mfrac&gt;&lt;mn&gt;14&lt;/mn&gt;&lt;mn&gt;5&lt;/mn&gt;&lt;/mfrac&gt;&lt;mo&gt;=&lt;/mo&gt;&lt;mo&gt;−&lt;/mo&gt;&lt;mn&gt;2.8&lt;/mn&gt;&lt;/math&gt;" id="1128" name="Google Shape;1128;p90" title="x equals negative 28 over 10 equals negative fourteen fifths equals negative 2.8"/>
          <p:cNvPicPr preferRelativeResize="0"/>
          <p:nvPr/>
        </p:nvPicPr>
        <p:blipFill>
          <a:blip r:embed="rId3">
            <a:alphaModFix/>
          </a:blip>
          <a:stretch>
            <a:fillRect/>
          </a:stretch>
        </p:blipFill>
        <p:spPr>
          <a:xfrm>
            <a:off x="1974750" y="4127203"/>
            <a:ext cx="2597625" cy="528859"/>
          </a:xfrm>
          <a:prstGeom prst="rect">
            <a:avLst/>
          </a:prstGeom>
          <a:noFill/>
          <a:ln>
            <a:noFill/>
          </a:ln>
        </p:spPr>
      </p:pic>
      <p:graphicFrame>
        <p:nvGraphicFramePr>
          <p:cNvPr id="1129" name="Google Shape;1129;p90"/>
          <p:cNvGraphicFramePr/>
          <p:nvPr/>
        </p:nvGraphicFramePr>
        <p:xfrm>
          <a:off x="324009" y="17544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6(</a:t>
                      </a:r>
                      <a:r>
                        <a:rPr i="1" lang="en-GB" sz="2200">
                          <a:solidFill>
                            <a:srgbClr val="000000"/>
                          </a:solidFill>
                          <a:latin typeface="Times New Roman"/>
                          <a:ea typeface="Times New Roman"/>
                          <a:cs typeface="Times New Roman"/>
                          <a:sym typeface="Times New Roman"/>
                        </a:rPr>
                        <a:t>x </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 </a:t>
                      </a:r>
                      <a:r>
                        <a:rPr lang="en-GB" sz="2200">
                          <a:solidFill>
                            <a:schemeClr val="accent5"/>
                          </a:solidFill>
                          <a:latin typeface="Times New Roman"/>
                          <a:ea typeface="Times New Roman"/>
                          <a:cs typeface="Times New Roman"/>
                          <a:sym typeface="Times New Roman"/>
                        </a:rPr>
                        <a:t>+ 4</a:t>
                      </a:r>
                      <a:r>
                        <a:rPr i="1" lang="en-GB" sz="2200">
                          <a:solidFill>
                            <a:schemeClr val="accent5"/>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 </a:t>
                      </a:r>
                      <a:r>
                        <a:rPr lang="en-GB" sz="2200">
                          <a:solidFill>
                            <a:schemeClr val="accent5"/>
                          </a:solidFill>
                          <a:latin typeface="Times New Roman"/>
                          <a:ea typeface="Times New Roman"/>
                          <a:cs typeface="Times New Roman"/>
                          <a:sym typeface="Times New Roman"/>
                        </a:rPr>
                        <a:t>+ 4</a:t>
                      </a:r>
                      <a:r>
                        <a:rPr i="1" lang="en-GB" sz="2200">
                          <a:solidFill>
                            <a:schemeClr val="accent5"/>
                          </a:solidFill>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10</a:t>
                      </a:r>
                      <a:r>
                        <a:rPr i="1" lang="en-GB" sz="2200">
                          <a:solidFill>
                            <a:schemeClr val="dk1"/>
                          </a:solidFill>
                          <a:latin typeface="Times New Roman"/>
                          <a:ea typeface="Times New Roman"/>
                          <a:cs typeface="Times New Roman"/>
                          <a:sym typeface="Times New Roman"/>
                        </a:rPr>
                        <a:t>x + </a:t>
                      </a:r>
                      <a:r>
                        <a:rPr lang="en-GB" sz="2200">
                          <a:solidFill>
                            <a:schemeClr val="dk1"/>
                          </a:solidFill>
                          <a:latin typeface="Times New Roman"/>
                          <a:ea typeface="Times New Roman"/>
                          <a:cs typeface="Times New Roman"/>
                          <a:sym typeface="Times New Roman"/>
                        </a:rPr>
                        <a:t>18</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30" name="Google Shape;1130;p90"/>
          <p:cNvGraphicFramePr/>
          <p:nvPr/>
        </p:nvGraphicFramePr>
        <p:xfrm>
          <a:off x="324009" y="17544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6(</a:t>
                      </a:r>
                      <a:r>
                        <a:rPr i="1" lang="en-GB" sz="2200">
                          <a:solidFill>
                            <a:srgbClr val="000000"/>
                          </a:solidFill>
                          <a:latin typeface="Times New Roman"/>
                          <a:ea typeface="Times New Roman"/>
                          <a:cs typeface="Times New Roman"/>
                          <a:sym typeface="Times New Roman"/>
                        </a:rPr>
                        <a:t>x </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 </a:t>
                      </a:r>
                      <a:r>
                        <a:rPr lang="en-GB" sz="2200">
                          <a:solidFill>
                            <a:schemeClr val="accent5"/>
                          </a:solidFill>
                          <a:latin typeface="Times New Roman"/>
                          <a:ea typeface="Times New Roman"/>
                          <a:cs typeface="Times New Roman"/>
                          <a:sym typeface="Times New Roman"/>
                        </a:rPr>
                        <a:t>+ 4</a:t>
                      </a:r>
                      <a:r>
                        <a:rPr i="1" lang="en-GB" sz="2200">
                          <a:solidFill>
                            <a:schemeClr val="accent5"/>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 </a:t>
                      </a:r>
                      <a:r>
                        <a:rPr lang="en-GB" sz="2200">
                          <a:solidFill>
                            <a:schemeClr val="accent5"/>
                          </a:solidFill>
                          <a:latin typeface="Times New Roman"/>
                          <a:ea typeface="Times New Roman"/>
                          <a:cs typeface="Times New Roman"/>
                          <a:sym typeface="Times New Roman"/>
                        </a:rPr>
                        <a:t>+ 4</a:t>
                      </a:r>
                      <a:r>
                        <a:rPr i="1" lang="en-GB" sz="2200">
                          <a:solidFill>
                            <a:schemeClr val="accent5"/>
                          </a:solidFill>
                          <a:latin typeface="Times New Roman"/>
                          <a:ea typeface="Times New Roman"/>
                          <a:cs typeface="Times New Roman"/>
                          <a:sym typeface="Times New Roman"/>
                        </a:rPr>
                        <a:t>x</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31" name="Google Shape;1131;p90"/>
          <p:cNvGraphicFramePr/>
          <p:nvPr/>
        </p:nvGraphicFramePr>
        <p:xfrm>
          <a:off x="324009" y="17544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6(</a:t>
                      </a:r>
                      <a:r>
                        <a:rPr i="1" lang="en-GB" sz="2200">
                          <a:solidFill>
                            <a:srgbClr val="000000"/>
                          </a:solidFill>
                          <a:latin typeface="Times New Roman"/>
                          <a:ea typeface="Times New Roman"/>
                          <a:cs typeface="Times New Roman"/>
                          <a:sym typeface="Times New Roman"/>
                        </a:rPr>
                        <a:t>x </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 + </a:t>
                      </a:r>
                      <a:r>
                        <a:rPr lang="en-GB" sz="2200">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− 10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32" name="Google Shape;1132;p90"/>
          <p:cNvGraphicFramePr/>
          <p:nvPr/>
        </p:nvGraphicFramePr>
        <p:xfrm>
          <a:off x="324009" y="17544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6(</a:t>
                      </a:r>
                      <a:r>
                        <a:rPr i="1" lang="en-GB" sz="2200">
                          <a:solidFill>
                            <a:srgbClr val="000000"/>
                          </a:solidFill>
                          <a:latin typeface="Times New Roman"/>
                          <a:ea typeface="Times New Roman"/>
                          <a:cs typeface="Times New Roman"/>
                          <a:sym typeface="Times New Roman"/>
                        </a:rPr>
                        <a:t>x </a:t>
                      </a:r>
                      <a:r>
                        <a:rPr lang="en-GB" sz="2200">
                          <a:solidFill>
                            <a:srgbClr val="000000"/>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isle'egyada (equations) leh qawsyo (brackets) badan</a:t>
            </a:r>
            <a:endParaRPr/>
          </a:p>
        </p:txBody>
      </p:sp>
      <p:sp>
        <p:nvSpPr>
          <p:cNvPr id="1138" name="Google Shape;1138;p91"/>
          <p:cNvSpPr txBox="1"/>
          <p:nvPr>
            <p:ph idx="1" type="body"/>
          </p:nvPr>
        </p:nvSpPr>
        <p:spPr>
          <a:xfrm>
            <a:off x="324000" y="789600"/>
            <a:ext cx="8496000" cy="788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Cabdi wuxuu isku dayaa xallinta isle'egtan (equation).</a:t>
            </a:r>
            <a:endParaRPr sz="1800"/>
          </a:p>
          <a:p>
            <a:pPr indent="0" lvl="0" marL="0" rtl="0" algn="l">
              <a:lnSpc>
                <a:spcPct val="115000"/>
              </a:lnSpc>
              <a:spcBef>
                <a:spcPts val="0"/>
              </a:spcBef>
              <a:spcAft>
                <a:spcPts val="0"/>
              </a:spcAft>
              <a:buNone/>
            </a:pPr>
            <a:r>
              <a:rPr lang="en-GB" sz="1800">
                <a:latin typeface="Lexend"/>
              </a:rPr>
              <a:t>Ma sharixi kartaa waxa uu sameeyay tallaabo kasta?</a:t>
            </a:r>
            <a:endParaRPr sz="1800"/>
          </a:p>
        </p:txBody>
      </p:sp>
      <p:graphicFrame>
        <p:nvGraphicFramePr>
          <p:cNvPr id="1139" name="Google Shape;1139;p91"/>
          <p:cNvGraphicFramePr/>
          <p:nvPr/>
        </p:nvGraphicFramePr>
        <p:xfrm>
          <a:off x="324009" y="15258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a:t>
                      </a:r>
                      <a:r>
                        <a:rPr lang="en-GB" sz="2200">
                          <a:latin typeface="Times New Roman"/>
                          <a:ea typeface="Times New Roman"/>
                          <a:cs typeface="Times New Roman"/>
                          <a:sym typeface="Times New Roman"/>
                        </a:rPr>
                        <a:t>(3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6 </a:t>
                      </a:r>
                      <a:r>
                        <a:rPr lang="en-GB" sz="2200">
                          <a:solidFill>
                            <a:schemeClr val="dk1"/>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4</a:t>
                      </a:r>
                      <a:r>
                        <a:rPr i="1" lang="en-GB" sz="2200">
                          <a:latin typeface="Times New Roman"/>
                          <a:ea typeface="Times New Roman"/>
                          <a:cs typeface="Times New Roman"/>
                          <a:sym typeface="Times New Roman"/>
                        </a:rPr>
                        <a:t>x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+ 30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6 − </a:t>
                      </a:r>
                      <a:r>
                        <a:rPr lang="en-GB" sz="2200">
                          <a:latin typeface="Times New Roman"/>
                          <a:ea typeface="Times New Roman"/>
                          <a:cs typeface="Times New Roman"/>
                          <a:sym typeface="Times New Roman"/>
                        </a:rPr>
                        <a:t>10</a:t>
                      </a:r>
                      <a:r>
                        <a:rPr i="1" lang="en-GB" sz="2200">
                          <a:latin typeface="Times New Roman"/>
                          <a:ea typeface="Times New Roman"/>
                          <a:cs typeface="Times New Roman"/>
                          <a:sym typeface="Times New Roman"/>
                        </a:rPr>
                        <a:t>x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30</a:t>
                      </a:r>
                      <a:r>
                        <a:rPr lang="en-GB" sz="2200">
                          <a:solidFill>
                            <a:schemeClr val="dk1"/>
                          </a:solidFill>
                          <a:latin typeface="Times New Roman"/>
                          <a:ea typeface="Times New Roman"/>
                          <a:cs typeface="Times New Roman"/>
                          <a:sym typeface="Times New Roman"/>
                        </a:rPr>
                        <a:t>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solidFill>
                            <a:schemeClr val="dk1"/>
                          </a:solidFill>
                          <a:latin typeface="Times New Roman"/>
                          <a:ea typeface="Times New Roman"/>
                          <a:cs typeface="Times New Roman"/>
                          <a:sym typeface="Times New Roman"/>
                        </a:rPr>
                        <a:t>10</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2.4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i="1" lang="en-GB" sz="2200">
                          <a:solidFill>
                            <a:schemeClr val="dk1"/>
                          </a:solidFill>
                          <a:latin typeface="Times New Roman"/>
                          <a:ea typeface="Times New Roman"/>
                          <a:cs typeface="Times New Roman"/>
                          <a:sym typeface="Times New Roman"/>
                        </a:rPr>
                        <a:t>x</a:t>
                      </a:r>
                      <a:endParaRPr i="1"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−2.4</a:t>
                      </a:r>
                      <a:endParaRPr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140" name="Google Shape;1140;p91"/>
          <p:cNvSpPr txBox="1"/>
          <p:nvPr>
            <p:ph idx="1" type="body"/>
          </p:nvPr>
        </p:nvSpPr>
        <p:spPr>
          <a:xfrm>
            <a:off x="3653250" y="2014473"/>
            <a:ext cx="4500000" cy="39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Kordhiyey (expanded) labada qaws (brackets)</a:t>
            </a:r>
            <a:endParaRPr sz="2000">
              <a:latin typeface="Kalam"/>
              <a:ea typeface="Kalam"/>
              <a:cs typeface="Kalam"/>
              <a:sym typeface="Kalam"/>
            </a:endParaRPr>
          </a:p>
        </p:txBody>
      </p:sp>
      <p:sp>
        <p:nvSpPr>
          <p:cNvPr id="1141" name="Google Shape;1141;p91"/>
          <p:cNvSpPr txBox="1"/>
          <p:nvPr>
            <p:ph idx="1" type="body"/>
          </p:nvPr>
        </p:nvSpPr>
        <p:spPr>
          <a:xfrm>
            <a:off x="3653250" y="2493164"/>
            <a:ext cx="4500000" cy="39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Ku daray −6x labada dhinac</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1142" name="Google Shape;1142;p91"/>
          <p:cNvSpPr txBox="1"/>
          <p:nvPr>
            <p:ph idx="1" type="body"/>
          </p:nvPr>
        </p:nvSpPr>
        <p:spPr>
          <a:xfrm>
            <a:off x="3634200" y="2993339"/>
            <a:ext cx="4500000" cy="39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Ku daray −6 labada dhinac</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143" name="Google Shape;1143;p91"/>
          <p:cNvSpPr txBox="1"/>
          <p:nvPr>
            <p:ph idx="1" type="body"/>
          </p:nvPr>
        </p:nvSpPr>
        <p:spPr>
          <a:xfrm>
            <a:off x="3634200" y="3500677"/>
            <a:ext cx="4500000" cy="39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U qaybiyey (divided) labada dhinac 10</a:t>
            </a:r>
            <a:r>
              <a:rPr lang="en-GB" sz="1100">
                <a:latin typeface="Kalam"/>
                <a:ea typeface="Kalam"/>
                <a:cs typeface="Kalam"/>
                <a:sym typeface="Kalam"/>
              </a:rPr>
              <a:t/>
            </a:r>
            <a:endParaRPr sz="2000">
              <a:latin typeface="Kalam"/>
              <a:ea typeface="Kalam"/>
              <a:cs typeface="Kalam"/>
              <a:sym typeface="Kalam"/>
            </a:endParaRPr>
          </a:p>
        </p:txBody>
      </p:sp>
      <p:sp>
        <p:nvSpPr>
          <p:cNvPr id="1144" name="Google Shape;1144;p91"/>
          <p:cNvSpPr txBox="1"/>
          <p:nvPr>
            <p:ph idx="1" type="body"/>
          </p:nvPr>
        </p:nvSpPr>
        <p:spPr>
          <a:xfrm>
            <a:off x="3634200" y="3943550"/>
            <a:ext cx="4500000" cy="39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Ku dhuftey/ u qaybiyey (multiplied/ divided) labada dhinac −1</a:t>
            </a:r>
            <a:r>
              <a:rPr lang="en-GB" sz="1100">
                <a:latin typeface="Kalam"/>
                <a:ea typeface="Kalam"/>
                <a:cs typeface="Kalam"/>
                <a:sym typeface="Kalam"/>
              </a:rPr>
              <a:t/>
            </a:r>
            <a:endParaRPr sz="2000">
              <a:latin typeface="Kalam"/>
              <a:ea typeface="Kalam"/>
              <a:cs typeface="Kalam"/>
              <a:sym typeface="Kalam"/>
            </a:endParaRPr>
          </a:p>
        </p:txBody>
      </p:sp>
      <p:sp>
        <p:nvSpPr>
          <p:cNvPr id="1145" name="Google Shape;1145;p91"/>
          <p:cNvSpPr txBox="1"/>
          <p:nvPr>
            <p:ph idx="1" type="body"/>
          </p:nvPr>
        </p:nvSpPr>
        <p:spPr>
          <a:xfrm>
            <a:off x="324000" y="4494300"/>
            <a:ext cx="8496000" cy="326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Ma jiraa wax aad si kale u samayn lahayd?</a:t>
            </a:r>
            <a:endParaRPr sz="1800"/>
          </a:p>
        </p:txBody>
      </p:sp>
      <p:sp>
        <p:nvSpPr>
          <p:cNvPr id="1146" name="Google Shape;1146;p91"/>
          <p:cNvSpPr txBox="1"/>
          <p:nvPr/>
        </p:nvSpPr>
        <p:spPr>
          <a:xfrm flipH="1">
            <a:off x="6827450" y="737410"/>
            <a:ext cx="1202100" cy="443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Cabdi</a:t>
            </a:r>
            <a:endParaRPr sz="1800">
              <a:latin typeface="Lexend"/>
              <a:ea typeface="Lexend"/>
              <a:cs typeface="Lexend"/>
              <a:sym typeface="Lexend"/>
            </a:endParaRPr>
          </a:p>
        </p:txBody>
      </p:sp>
      <p:pic>
        <p:nvPicPr>
          <p:cNvPr id="1147" name="Google Shape;1147;p91"/>
          <p:cNvPicPr preferRelativeResize="0"/>
          <p:nvPr/>
        </p:nvPicPr>
        <p:blipFill>
          <a:blip r:embed="rId3">
            <a:alphaModFix/>
          </a:blip>
          <a:stretch>
            <a:fillRect/>
          </a:stretch>
        </p:blipFill>
        <p:spPr>
          <a:xfrm>
            <a:off x="7049048" y="917250"/>
            <a:ext cx="1575099" cy="17293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isle'egyada (equations) leh qawsyo (brackets) badan</a:t>
            </a:r>
            <a:endParaRPr/>
          </a:p>
        </p:txBody>
      </p:sp>
      <p:graphicFrame>
        <p:nvGraphicFramePr>
          <p:cNvPr id="1153" name="Google Shape;1153;p92"/>
          <p:cNvGraphicFramePr/>
          <p:nvPr/>
        </p:nvGraphicFramePr>
        <p:xfrm>
          <a:off x="80459" y="8767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1(3</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3</a:t>
                      </a:r>
                      <a:r>
                        <a:rPr lang="en-GB" sz="2200">
                          <a:solidFill>
                            <a:schemeClr val="dk1"/>
                          </a:solidFill>
                          <a:latin typeface="Times New Roman"/>
                          <a:ea typeface="Times New Roman"/>
                          <a:cs typeface="Times New Roman"/>
                          <a:sym typeface="Times New Roman"/>
                        </a:rPr>
                        <a:t>(</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a:t>
                      </a:r>
                      <a:r>
                        <a:rPr lang="en-GB" sz="2200">
                          <a:solidFill>
                            <a:schemeClr val="dk1"/>
                          </a:solidFill>
                          <a:latin typeface="Times New Roman"/>
                          <a:ea typeface="Times New Roman"/>
                          <a:cs typeface="Times New Roman"/>
                          <a:sym typeface="Times New Roman"/>
                        </a:rPr>
                        <a:t> −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−12</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t/>
                      </a:r>
                      <a:endParaRPr i="1"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i="1" lang="en-GB" sz="2200">
                          <a:solidFill>
                            <a:schemeClr val="dk1"/>
                          </a:solidFill>
                          <a:latin typeface="Times New Roman"/>
                          <a:ea typeface="Times New Roman"/>
                          <a:cs typeface="Times New Roman"/>
                          <a:sym typeface="Times New Roman"/>
                        </a:rPr>
                        <a:t>x</a:t>
                      </a:r>
                      <a:endParaRPr i="1"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154" name="Google Shape;1154;p92"/>
          <p:cNvSpPr txBox="1"/>
          <p:nvPr>
            <p:ph idx="1" type="body"/>
          </p:nvPr>
        </p:nvSpPr>
        <p:spPr>
          <a:xfrm>
            <a:off x="324000" y="3993900"/>
            <a:ext cx="8496000" cy="326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Maxaad samayn lahayd xiga?</a:t>
            </a:r>
            <a:endParaRPr sz="1800"/>
          </a:p>
        </p:txBody>
      </p:sp>
      <p:sp>
        <p:nvSpPr>
          <p:cNvPr id="1155" name="Google Shape;1155;p92"/>
          <p:cNvSpPr txBox="1"/>
          <p:nvPr>
            <p:ph idx="1" type="body"/>
          </p:nvPr>
        </p:nvSpPr>
        <p:spPr>
          <a:xfrm>
            <a:off x="324000" y="4320000"/>
            <a:ext cx="8496000" cy="326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Xulashooyin badan: 'ku dar 2x' ama 'ku dar −3' ama 'ku dar −15' ama 'ku dar −3x'</a:t>
            </a:r>
            <a:r>
              <a:rPr lang="en-GB" sz="1800">
                <a:latin typeface="Lexend"/>
              </a:rPr>
              <a:t/>
            </a:r>
            <a:r>
              <a:rPr lang="en-GB" sz="1100">
                <a:latin typeface="Kalam"/>
                <a:ea typeface="Kalam"/>
                <a:cs typeface="Kalam"/>
                <a:sym typeface="Kalam"/>
              </a:rPr>
              <a:t/>
            </a:r>
            <a:r>
              <a:rPr lang="en-GB" sz="1800">
                <a:latin typeface="Lexend"/>
              </a:rPr>
              <a:t/>
            </a:r>
            <a:r>
              <a:rPr lang="en-GB" sz="1800">
                <a:latin typeface="Lexend"/>
                <a:ea typeface="Times"/>
                <a:cs typeface="Times"/>
                <a:sym typeface="Times"/>
              </a:rPr>
              <a:t/>
            </a:r>
            <a:r>
              <a:rPr i="1" lang="en-GB" sz="1800">
                <a:latin typeface="Lexend"/>
                <a:ea typeface="Times"/>
                <a:cs typeface="Times"/>
                <a:sym typeface="Times"/>
              </a:rPr>
              <a:t/>
            </a:r>
            <a:r>
              <a:rPr i="1" lang="en-GB" sz="1800">
                <a:latin typeface="Lexend"/>
              </a:rPr>
              <a:t/>
            </a:r>
            <a:r>
              <a:rPr i="1" lang="en-GB" sz="1100">
                <a:latin typeface="Kalam"/>
                <a:ea typeface="Kalam"/>
                <a:cs typeface="Kalam"/>
                <a:sym typeface="Kalam"/>
              </a:rPr>
              <a:t/>
            </a:r>
            <a:r>
              <a:rPr lang="en-GB" sz="1800">
                <a:latin typeface="Lexend"/>
              </a:rPr>
              <a:t/>
            </a:r>
            <a:r>
              <a:rPr lang="en-GB" sz="1100">
                <a:latin typeface="Kalam"/>
                <a:ea typeface="Kalam"/>
                <a:cs typeface="Kalam"/>
                <a:sym typeface="Kalam"/>
              </a:rPr>
              <a:t/>
            </a:r>
            <a:r>
              <a:rPr lang="en-GB" sz="1800">
                <a:latin typeface="Lexend"/>
              </a:rPr>
              <a:t/>
            </a:r>
            <a:r>
              <a:rPr lang="en-GB" sz="1100">
                <a:latin typeface="Kalam"/>
                <a:ea typeface="Kalam"/>
                <a:cs typeface="Kalam"/>
                <a:sym typeface="Kalam"/>
              </a:rPr>
              <a:t/>
            </a:r>
            <a:r>
              <a:rPr lang="en-GB" sz="1800">
                <a:latin typeface="Lexend"/>
              </a:rPr>
              <a:t/>
            </a:r>
            <a:r>
              <a:rPr lang="en-GB" sz="1800">
                <a:latin typeface="Lexend"/>
                <a:ea typeface="Times New Roman"/>
                <a:cs typeface="Times New Roman"/>
                <a:sym typeface="Times New Roman"/>
              </a:rPr>
              <a:t/>
            </a:r>
            <a:r>
              <a:rPr lang="en-GB" sz="1100">
                <a:latin typeface="Kalam"/>
                <a:ea typeface="Kalam"/>
                <a:cs typeface="Kalam"/>
                <a:sym typeface="Kalam"/>
              </a:rPr>
              <a:t/>
            </a:r>
            <a:r>
              <a:rPr lang="en-GB" sz="1800">
                <a:latin typeface="Lexend"/>
                <a:ea typeface="Times New Roman"/>
                <a:cs typeface="Times New Roman"/>
                <a:sym typeface="Times New Roman"/>
              </a:rPr>
              <a:t/>
            </a:r>
            <a:r>
              <a:rPr lang="en-GB" sz="1100">
                <a:latin typeface="Kalam"/>
                <a:ea typeface="Kalam"/>
                <a:cs typeface="Kalam"/>
                <a:sym typeface="Kalam"/>
              </a:rPr>
              <a:t/>
            </a:r>
            <a:r>
              <a:rPr lang="en-GB" sz="1800">
                <a:latin typeface="Lexend"/>
              </a:rPr>
              <a:t/>
            </a:r>
            <a:r>
              <a:rPr lang="en-GB" sz="1800">
                <a:latin typeface="Lexend"/>
                <a:ea typeface="Times New Roman"/>
                <a:cs typeface="Times New Roman"/>
                <a:sym typeface="Times New Roman"/>
              </a:rPr>
              <a:t/>
            </a:r>
            <a:r>
              <a:rPr lang="en-GB" sz="1100">
                <a:latin typeface="Kalam"/>
                <a:ea typeface="Kalam"/>
                <a:cs typeface="Kalam"/>
                <a:sym typeface="Kalam"/>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i="1" lang="en-GB" sz="1100">
                <a:latin typeface="Kalam"/>
                <a:ea typeface="Kalam"/>
                <a:cs typeface="Kalam"/>
                <a:sym typeface="Kalam"/>
              </a:rPr>
              <a:t/>
            </a:r>
            <a:r>
              <a:rPr lang="en-GB" sz="1800">
                <a:latin typeface="Lexend"/>
                <a:ea typeface="Times New Roman"/>
                <a:cs typeface="Times New Roman"/>
                <a:sym typeface="Times New Roman"/>
              </a:rPr>
              <a:t/>
            </a:r>
            <a:r>
              <a:rPr lang="en-GB" sz="1800">
                <a:latin typeface="Lexend"/>
              </a:rPr>
              <a:t/>
            </a:r>
            <a:endParaRPr sz="2000"/>
          </a:p>
        </p:txBody>
      </p:sp>
      <p:grpSp>
        <p:nvGrpSpPr>
          <p:cNvPr id="1156" name="Google Shape;1156;p92"/>
          <p:cNvGrpSpPr/>
          <p:nvPr/>
        </p:nvGrpSpPr>
        <p:grpSpPr>
          <a:xfrm rot="10800000">
            <a:off x="5081366" y="2142051"/>
            <a:ext cx="2715200" cy="1268338"/>
            <a:chOff x="1902376" y="1608375"/>
            <a:chExt cx="2242299" cy="1316250"/>
          </a:xfrm>
        </p:grpSpPr>
        <p:pic>
          <p:nvPicPr>
            <p:cNvPr id="1157" name="Google Shape;1157;p92"/>
            <p:cNvPicPr preferRelativeResize="0"/>
            <p:nvPr/>
          </p:nvPicPr>
          <p:blipFill rotWithShape="1">
            <a:blip r:embed="rId3">
              <a:alphaModFix/>
            </a:blip>
            <a:srcRect b="0" l="0" r="69082" t="56280"/>
            <a:stretch/>
          </p:blipFill>
          <p:spPr>
            <a:xfrm flipH="1">
              <a:off x="1902376" y="1608375"/>
              <a:ext cx="2242299" cy="1316250"/>
            </a:xfrm>
            <a:prstGeom prst="rect">
              <a:avLst/>
            </a:prstGeom>
            <a:noFill/>
            <a:ln>
              <a:noFill/>
            </a:ln>
          </p:spPr>
        </p:pic>
        <p:sp>
          <p:nvSpPr>
            <p:cNvPr id="1158" name="Google Shape;1158;p92"/>
            <p:cNvSpPr txBox="1"/>
            <p:nvPr/>
          </p:nvSpPr>
          <p:spPr>
            <a:xfrm rot="10800000">
              <a:off x="2092802" y="1900041"/>
              <a:ext cx="1955100" cy="7329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Waxaan ku darayaa 2x markaas dhammaan qaybuhu waa kuwa togan (positive).</a:t>
              </a:r>
              <a:r>
                <a:rPr lang="en-GB" sz="1300">
                  <a:latin typeface="Times"/>
                  <a:ea typeface="Times"/>
                  <a:cs typeface="Times"/>
                  <a:sym typeface="Times"/>
                </a:rPr>
                <a:t/>
              </a:r>
              <a:r>
                <a:rPr i="1" lang="en-GB" sz="1300">
                  <a:latin typeface="Times"/>
                  <a:ea typeface="Times"/>
                  <a:cs typeface="Times"/>
                  <a:sym typeface="Times"/>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grpSp>
      <p:pic>
        <p:nvPicPr>
          <p:cNvPr descr="&lt;math xmlns=&quot;http://www.w3.org/1998/Math/MathML&quot; display=&quot;block&quot; data-is-equatio=&quot;1&quot; data-latex=&quot;-\frac{12}{5}&quot;&gt;&lt;mo&gt;−&lt;/mo&gt;&lt;mfrac&gt;&lt;mn&gt;12&lt;/mn&gt;&lt;mn&gt;5&lt;/mn&gt;&lt;/mfrac&gt;&lt;/math&gt;" id="1159" name="Google Shape;1159;p92" title="negative twelve fifths"/>
          <p:cNvPicPr preferRelativeResize="0"/>
          <p:nvPr/>
        </p:nvPicPr>
        <p:blipFill>
          <a:blip r:embed="rId4">
            <a:alphaModFix/>
          </a:blip>
          <a:stretch>
            <a:fillRect/>
          </a:stretch>
        </p:blipFill>
        <p:spPr>
          <a:xfrm>
            <a:off x="1352374" y="3201074"/>
            <a:ext cx="429570" cy="479275"/>
          </a:xfrm>
          <a:prstGeom prst="rect">
            <a:avLst/>
          </a:prstGeom>
          <a:noFill/>
          <a:ln>
            <a:noFill/>
          </a:ln>
        </p:spPr>
      </p:pic>
      <p:grpSp>
        <p:nvGrpSpPr>
          <p:cNvPr id="1160" name="Google Shape;1160;p92"/>
          <p:cNvGrpSpPr/>
          <p:nvPr/>
        </p:nvGrpSpPr>
        <p:grpSpPr>
          <a:xfrm>
            <a:off x="3543535" y="669644"/>
            <a:ext cx="5679268" cy="4014310"/>
            <a:chOff x="3543535" y="669644"/>
            <a:chExt cx="5679268" cy="4014310"/>
          </a:xfrm>
        </p:grpSpPr>
        <p:grpSp>
          <p:nvGrpSpPr>
            <p:cNvPr id="1161" name="Google Shape;1161;p92"/>
            <p:cNvGrpSpPr/>
            <p:nvPr/>
          </p:nvGrpSpPr>
          <p:grpSpPr>
            <a:xfrm flipH="1">
              <a:off x="3543535" y="669644"/>
              <a:ext cx="4500070" cy="1268339"/>
              <a:chOff x="1902376" y="1608375"/>
              <a:chExt cx="2242299" cy="1316250"/>
            </a:xfrm>
          </p:grpSpPr>
          <p:pic>
            <p:nvPicPr>
              <p:cNvPr id="1162" name="Google Shape;1162;p92"/>
              <p:cNvPicPr preferRelativeResize="0"/>
              <p:nvPr/>
            </p:nvPicPr>
            <p:blipFill rotWithShape="1">
              <a:blip r:embed="rId3">
                <a:alphaModFix/>
              </a:blip>
              <a:srcRect b="0" l="0" r="69082" t="56280"/>
              <a:stretch/>
            </p:blipFill>
            <p:spPr>
              <a:xfrm flipH="1">
                <a:off x="1902376" y="1608375"/>
                <a:ext cx="2242299" cy="1316250"/>
              </a:xfrm>
              <a:prstGeom prst="rect">
                <a:avLst/>
              </a:prstGeom>
              <a:noFill/>
              <a:ln>
                <a:noFill/>
              </a:ln>
            </p:spPr>
          </p:pic>
          <p:sp>
            <p:nvSpPr>
              <p:cNvPr id="1163" name="Google Shape;1163;p92"/>
              <p:cNvSpPr txBox="1"/>
              <p:nvPr/>
            </p:nvSpPr>
            <p:spPr>
              <a:xfrm flipH="1">
                <a:off x="2076533" y="1819575"/>
                <a:ext cx="1955100" cy="7329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 jira qaybiye guud (common factor) labada dhinac ee isle'egta (equation). Maxaa dhacaya haddii aan ku bilaabo u qaybinta (dividing) 2?</a:t>
                </a:r>
                <a:endParaRPr sz="1800">
                  <a:solidFill>
                    <a:srgbClr val="000000"/>
                  </a:solidFill>
                  <a:latin typeface="Lexend"/>
                  <a:ea typeface="Lexend"/>
                  <a:cs typeface="Lexend"/>
                  <a:sym typeface="Lexend"/>
                </a:endParaRPr>
              </a:p>
            </p:txBody>
          </p:sp>
        </p:grpSp>
        <p:pic>
          <p:nvPicPr>
            <p:cNvPr id="1164" name="Google Shape;1164;p92"/>
            <p:cNvPicPr preferRelativeResize="0"/>
            <p:nvPr/>
          </p:nvPicPr>
          <p:blipFill>
            <a:blip r:embed="rId5">
              <a:alphaModFix/>
            </a:blip>
            <a:stretch>
              <a:fillRect/>
            </a:stretch>
          </p:blipFill>
          <p:spPr>
            <a:xfrm>
              <a:off x="7718332" y="1796054"/>
              <a:ext cx="850299" cy="2887900"/>
            </a:xfrm>
            <a:prstGeom prst="rect">
              <a:avLst/>
            </a:prstGeom>
            <a:noFill/>
            <a:ln>
              <a:noFill/>
            </a:ln>
          </p:spPr>
        </p:pic>
        <p:sp>
          <p:nvSpPr>
            <p:cNvPr id="1165" name="Google Shape;1165;p92"/>
            <p:cNvSpPr txBox="1"/>
            <p:nvPr/>
          </p:nvSpPr>
          <p:spPr>
            <a:xfrm>
              <a:off x="7565603" y="1283973"/>
              <a:ext cx="1657200" cy="5859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Axmed</a:t>
              </a:r>
              <a:endParaRPr b="1" sz="1800">
                <a:latin typeface="Lexend"/>
                <a:ea typeface="Lexend"/>
                <a:cs typeface="Lexend"/>
                <a:sym typeface="Lexend"/>
              </a:endParaRPr>
            </a:p>
          </p:txBody>
        </p:sp>
      </p:grpSp>
      <p:graphicFrame>
        <p:nvGraphicFramePr>
          <p:cNvPr id="1166" name="Google Shape;1166;p92"/>
          <p:cNvGraphicFramePr/>
          <p:nvPr/>
        </p:nvGraphicFramePr>
        <p:xfrm>
          <a:off x="80459" y="8767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1(3 </a:t>
                      </a:r>
                      <a:r>
                        <a:rPr lang="en-GB" sz="2200">
                          <a:solidFill>
                            <a:schemeClr val="dk1"/>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3 −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−12</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67" name="Google Shape;1167;p92"/>
          <p:cNvGraphicFramePr/>
          <p:nvPr/>
        </p:nvGraphicFramePr>
        <p:xfrm>
          <a:off x="80459" y="8767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1(3 </a:t>
                      </a:r>
                      <a:r>
                        <a:rPr lang="en-GB" sz="2200">
                          <a:solidFill>
                            <a:schemeClr val="dk1"/>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3 −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68" name="Google Shape;1168;p92"/>
          <p:cNvGraphicFramePr/>
          <p:nvPr/>
        </p:nvGraphicFramePr>
        <p:xfrm>
          <a:off x="80459" y="8767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1(3 </a:t>
                      </a:r>
                      <a:r>
                        <a:rPr lang="en-GB" sz="2200">
                          <a:solidFill>
                            <a:schemeClr val="dk1"/>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3 −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+ 15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69" name="Google Shape;1169;p92"/>
          <p:cNvGraphicFramePr/>
          <p:nvPr/>
        </p:nvGraphicFramePr>
        <p:xfrm>
          <a:off x="80459" y="8767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1(3 </a:t>
                      </a:r>
                      <a:r>
                        <a:rPr lang="en-GB" sz="2200">
                          <a:solidFill>
                            <a:schemeClr val="dk1"/>
                          </a:solidFill>
                          <a:latin typeface="Times New Roman"/>
                          <a:ea typeface="Times New Roman"/>
                          <a:cs typeface="Times New Roman"/>
                          <a:sym typeface="Times New Roman"/>
                        </a:rPr>
                        <a:t>− </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70" name="Google Shape;1170;p92"/>
          <p:cNvGraphicFramePr/>
          <p:nvPr/>
        </p:nvGraphicFramePr>
        <p:xfrm>
          <a:off x="80459" y="876700"/>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2(3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6</a:t>
                      </a:r>
                      <a:r>
                        <a:rPr lang="en-GB" sz="2200">
                          <a:solidFill>
                            <a:srgbClr val="000000"/>
                          </a:solidFill>
                          <a:latin typeface="Times New Roman"/>
                          <a:ea typeface="Times New Roman"/>
                          <a:cs typeface="Times New Roman"/>
                          <a:sym typeface="Times New Roman"/>
                        </a:rPr>
                        <a:t>(</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93"/>
          <p:cNvSpPr txBox="1"/>
          <p:nvPr>
            <p:ph idx="1" type="subTitle"/>
          </p:nvPr>
        </p:nvSpPr>
        <p:spPr>
          <a:xfrm>
            <a:off x="337825" y="810000"/>
            <a:ext cx="3982200" cy="39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Xalli isle'egta (equation)</a:t>
            </a:r>
            <a:endParaRPr/>
          </a:p>
        </p:txBody>
      </p:sp>
      <p:sp>
        <p:nvSpPr>
          <p:cNvPr id="1176" name="Google Shape;1176;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isleegyada (equations) leh qawsyo (brackets) badan</a:t>
            </a:r>
            <a:endParaRPr/>
          </a:p>
        </p:txBody>
      </p:sp>
      <p:graphicFrame>
        <p:nvGraphicFramePr>
          <p:cNvPr id="1177" name="Google Shape;1177;p93"/>
          <p:cNvGraphicFramePr/>
          <p:nvPr/>
        </p:nvGraphicFramePr>
        <p:xfrm>
          <a:off x="3240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3</a:t>
                      </a:r>
                      <a:r>
                        <a:rPr lang="en-GB" sz="2200">
                          <a:latin typeface="Times New Roman"/>
                          <a:ea typeface="Times New Roman"/>
                          <a:cs typeface="Times New Roman"/>
                          <a:sym typeface="Times New Roman"/>
                        </a:rPr>
                        <a:t>(6 </a:t>
                      </a:r>
                      <a:r>
                        <a:rPr lang="en-GB" sz="2200">
                          <a:solidFill>
                            <a:schemeClr val="dk1"/>
                          </a:solidFill>
                          <a:latin typeface="Times New Roman"/>
                          <a:ea typeface="Times New Roman"/>
                          <a:cs typeface="Times New Roman"/>
                          <a:sym typeface="Times New Roman"/>
                        </a:rPr>
                        <a:t>− 4</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4</a:t>
                      </a:r>
                      <a:r>
                        <a:rPr lang="en-GB" sz="2200">
                          <a:solidFill>
                            <a:srgbClr val="000000"/>
                          </a:solidFill>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18 </a:t>
                      </a:r>
                      <a:r>
                        <a:rPr lang="en-GB" sz="2200">
                          <a:solidFill>
                            <a:schemeClr val="dk1"/>
                          </a:solidFill>
                          <a:latin typeface="Times New Roman"/>
                          <a:ea typeface="Times New Roman"/>
                          <a:cs typeface="Times New Roman"/>
                          <a:sym typeface="Times New Roman"/>
                        </a:rPr>
                        <a:t>− 12</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8</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− 20</a:t>
                      </a:r>
                      <a:r>
                        <a:rPr lang="en-GB" sz="2200">
                          <a:solidFill>
                            <a:schemeClr val="dk1"/>
                          </a:solidFill>
                          <a:latin typeface="Times New Roman"/>
                          <a:ea typeface="Times New Roman"/>
                          <a:cs typeface="Times New Roman"/>
                          <a:sym typeface="Times New Roman"/>
                        </a:rPr>
                        <a:t>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38</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19</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10</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1.9</a:t>
                      </a:r>
                      <a:endParaRPr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i="1" lang="en-GB" sz="2200">
                          <a:solidFill>
                            <a:schemeClr val="dk1"/>
                          </a:solidFill>
                          <a:latin typeface="Times New Roman"/>
                          <a:ea typeface="Times New Roman"/>
                          <a:cs typeface="Times New Roman"/>
                          <a:sym typeface="Times New Roman"/>
                        </a:rPr>
                        <a:t>x</a:t>
                      </a:r>
                      <a:endParaRPr i="1"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178" name="Google Shape;1178;p93"/>
          <p:cNvSpPr txBox="1"/>
          <p:nvPr>
            <p:ph idx="1" type="subTitle"/>
          </p:nvPr>
        </p:nvSpPr>
        <p:spPr>
          <a:xfrm>
            <a:off x="4833625" y="810000"/>
            <a:ext cx="3982200" cy="39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Xalli isla'egta (equation)</a:t>
            </a:r>
            <a:endParaRPr/>
          </a:p>
        </p:txBody>
      </p:sp>
      <p:graphicFrame>
        <p:nvGraphicFramePr>
          <p:cNvPr id="1179" name="Google Shape;1179;p93"/>
          <p:cNvGraphicFramePr/>
          <p:nvPr/>
        </p:nvGraphicFramePr>
        <p:xfrm>
          <a:off x="48198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8</a:t>
                      </a:r>
                      <a:r>
                        <a:rPr lang="en-GB" sz="2200">
                          <a:latin typeface="Times New Roman"/>
                          <a:ea typeface="Times New Roman"/>
                          <a:cs typeface="Times New Roman"/>
                          <a:sym typeface="Times New Roman"/>
                        </a:rPr>
                        <a:t>(5 </a:t>
                      </a:r>
                      <a:r>
                        <a:rPr lang="en-GB" sz="2200">
                          <a:solidFill>
                            <a:schemeClr val="dk1"/>
                          </a:solidFill>
                          <a:latin typeface="Times New Roman"/>
                          <a:ea typeface="Times New Roman"/>
                          <a:cs typeface="Times New Roman"/>
                          <a:sym typeface="Times New Roman"/>
                        </a:rPr>
                        <a:t>− </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1)</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− 8</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14</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1.5</a:t>
                      </a:r>
                      <a:endParaRPr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i="1" lang="en-GB" sz="2200">
                          <a:solidFill>
                            <a:schemeClr val="dk1"/>
                          </a:solidFill>
                          <a:latin typeface="Times New Roman"/>
                          <a:ea typeface="Times New Roman"/>
                          <a:cs typeface="Times New Roman"/>
                          <a:sym typeface="Times New Roman"/>
                        </a:rPr>
                        <a:t>x</a:t>
                      </a:r>
                      <a:endParaRPr i="1" sz="22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0" name="Google Shape;1180;p93"/>
          <p:cNvGraphicFramePr/>
          <p:nvPr/>
        </p:nvGraphicFramePr>
        <p:xfrm>
          <a:off x="3240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3(6 </a:t>
                      </a:r>
                      <a:r>
                        <a:rPr lang="en-GB" sz="2200">
                          <a:solidFill>
                            <a:schemeClr val="dk1"/>
                          </a:solidFill>
                          <a:latin typeface="Times New Roman"/>
                          <a:ea typeface="Times New Roman"/>
                          <a:cs typeface="Times New Roman"/>
                          <a:sym typeface="Times New Roman"/>
                        </a:rPr>
                        <a:t>− 4</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4</a:t>
                      </a:r>
                      <a:r>
                        <a:rPr lang="en-GB" sz="2200">
                          <a:solidFill>
                            <a:srgbClr val="000000"/>
                          </a:solidFill>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18 </a:t>
                      </a:r>
                      <a:r>
                        <a:rPr lang="en-GB" sz="2200">
                          <a:solidFill>
                            <a:schemeClr val="dk1"/>
                          </a:solidFill>
                          <a:latin typeface="Times New Roman"/>
                          <a:ea typeface="Times New Roman"/>
                          <a:cs typeface="Times New Roman"/>
                          <a:sym typeface="Times New Roman"/>
                        </a:rPr>
                        <a:t>− 12</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8</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− 20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38</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19</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10</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1" name="Google Shape;1181;p93"/>
          <p:cNvGraphicFramePr/>
          <p:nvPr/>
        </p:nvGraphicFramePr>
        <p:xfrm>
          <a:off x="3240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3(6 </a:t>
                      </a:r>
                      <a:r>
                        <a:rPr lang="en-GB" sz="2200">
                          <a:solidFill>
                            <a:schemeClr val="dk1"/>
                          </a:solidFill>
                          <a:latin typeface="Times New Roman"/>
                          <a:ea typeface="Times New Roman"/>
                          <a:cs typeface="Times New Roman"/>
                          <a:sym typeface="Times New Roman"/>
                        </a:rPr>
                        <a:t>− 4</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4</a:t>
                      </a:r>
                      <a:r>
                        <a:rPr lang="en-GB" sz="2200">
                          <a:solidFill>
                            <a:srgbClr val="000000"/>
                          </a:solidFill>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18 </a:t>
                      </a:r>
                      <a:r>
                        <a:rPr lang="en-GB" sz="2200">
                          <a:solidFill>
                            <a:schemeClr val="dk1"/>
                          </a:solidFill>
                          <a:latin typeface="Times New Roman"/>
                          <a:ea typeface="Times New Roman"/>
                          <a:cs typeface="Times New Roman"/>
                          <a:sym typeface="Times New Roman"/>
                        </a:rPr>
                        <a:t>− 12</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8</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− 20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38</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2" name="Google Shape;1182;p93"/>
          <p:cNvGraphicFramePr/>
          <p:nvPr/>
        </p:nvGraphicFramePr>
        <p:xfrm>
          <a:off x="3240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3(6 </a:t>
                      </a:r>
                      <a:r>
                        <a:rPr lang="en-GB" sz="2200">
                          <a:solidFill>
                            <a:schemeClr val="dk1"/>
                          </a:solidFill>
                          <a:latin typeface="Times New Roman"/>
                          <a:ea typeface="Times New Roman"/>
                          <a:cs typeface="Times New Roman"/>
                          <a:sym typeface="Times New Roman"/>
                        </a:rPr>
                        <a:t>− 4</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4</a:t>
                      </a:r>
                      <a:r>
                        <a:rPr lang="en-GB" sz="2200">
                          <a:solidFill>
                            <a:srgbClr val="000000"/>
                          </a:solidFill>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18 </a:t>
                      </a:r>
                      <a:r>
                        <a:rPr lang="en-GB" sz="2200">
                          <a:solidFill>
                            <a:schemeClr val="dk1"/>
                          </a:solidFill>
                          <a:latin typeface="Times New Roman"/>
                          <a:ea typeface="Times New Roman"/>
                          <a:cs typeface="Times New Roman"/>
                          <a:sym typeface="Times New Roman"/>
                        </a:rPr>
                        <a:t>− 12</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8</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18</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− 20 </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3" name="Google Shape;1183;p93"/>
          <p:cNvGraphicFramePr/>
          <p:nvPr/>
        </p:nvGraphicFramePr>
        <p:xfrm>
          <a:off x="3240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3(6 </a:t>
                      </a:r>
                      <a:r>
                        <a:rPr lang="en-GB" sz="2200">
                          <a:solidFill>
                            <a:schemeClr val="dk1"/>
                          </a:solidFill>
                          <a:latin typeface="Times New Roman"/>
                          <a:ea typeface="Times New Roman"/>
                          <a:cs typeface="Times New Roman"/>
                          <a:sym typeface="Times New Roman"/>
                        </a:rPr>
                        <a:t>− 4</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4</a:t>
                      </a:r>
                      <a:r>
                        <a:rPr lang="en-GB" sz="2200">
                          <a:solidFill>
                            <a:srgbClr val="000000"/>
                          </a:solidFill>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18 </a:t>
                      </a:r>
                      <a:r>
                        <a:rPr lang="en-GB" sz="2200">
                          <a:solidFill>
                            <a:schemeClr val="dk1"/>
                          </a:solidFill>
                          <a:latin typeface="Times New Roman"/>
                          <a:ea typeface="Times New Roman"/>
                          <a:cs typeface="Times New Roman"/>
                          <a:sym typeface="Times New Roman"/>
                        </a:rPr>
                        <a:t>− 12</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8</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− 20</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4" name="Google Shape;1184;p93"/>
          <p:cNvGraphicFramePr/>
          <p:nvPr/>
        </p:nvGraphicFramePr>
        <p:xfrm>
          <a:off x="3240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3(6 </a:t>
                      </a:r>
                      <a:r>
                        <a:rPr lang="en-GB" sz="2200">
                          <a:solidFill>
                            <a:schemeClr val="dk1"/>
                          </a:solidFill>
                          <a:latin typeface="Times New Roman"/>
                          <a:ea typeface="Times New Roman"/>
                          <a:cs typeface="Times New Roman"/>
                          <a:sym typeface="Times New Roman"/>
                        </a:rPr>
                        <a:t>− 4</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4</a:t>
                      </a:r>
                      <a:r>
                        <a:rPr lang="en-GB" sz="2200">
                          <a:solidFill>
                            <a:srgbClr val="000000"/>
                          </a:solidFill>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5" name="Google Shape;1185;p93"/>
          <p:cNvGraphicFramePr/>
          <p:nvPr/>
        </p:nvGraphicFramePr>
        <p:xfrm>
          <a:off x="48198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8(5 </a:t>
                      </a:r>
                      <a:r>
                        <a:rPr lang="en-GB" sz="2200">
                          <a:solidFill>
                            <a:schemeClr val="dk1"/>
                          </a:solidFill>
                          <a:latin typeface="Times New Roman"/>
                          <a:ea typeface="Times New Roman"/>
                          <a:cs typeface="Times New Roman"/>
                          <a:sym typeface="Times New Roman"/>
                        </a:rPr>
                        <a:t>− </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1)</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 </a:t>
                      </a:r>
                      <a:r>
                        <a:rPr lang="en-GB" sz="2200">
                          <a:solidFill>
                            <a:schemeClr val="dk1"/>
                          </a:solidFill>
                          <a:latin typeface="Times New Roman"/>
                          <a:ea typeface="Times New Roman"/>
                          <a:cs typeface="Times New Roman"/>
                          <a:sym typeface="Times New Roman"/>
                        </a:rPr>
                        <a:t>− 8</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14</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a:t>
                      </a:r>
                      <a:r>
                        <a:rPr i="1" lang="en-GB" sz="2200">
                          <a:solidFill>
                            <a:schemeClr val="dk1"/>
                          </a:solidFill>
                          <a:latin typeface="Times New Roman"/>
                          <a:ea typeface="Times New Roman"/>
                          <a:cs typeface="Times New Roman"/>
                          <a:sym typeface="Times New Roman"/>
                        </a:rPr>
                        <a:t>x</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6" name="Google Shape;1186;p93"/>
          <p:cNvGraphicFramePr/>
          <p:nvPr/>
        </p:nvGraphicFramePr>
        <p:xfrm>
          <a:off x="48198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8(5 </a:t>
                      </a:r>
                      <a:r>
                        <a:rPr lang="en-GB" sz="2200">
                          <a:solidFill>
                            <a:schemeClr val="dk1"/>
                          </a:solidFill>
                          <a:latin typeface="Times New Roman"/>
                          <a:ea typeface="Times New Roman"/>
                          <a:cs typeface="Times New Roman"/>
                          <a:sym typeface="Times New Roman"/>
                        </a:rPr>
                        <a:t>− </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1)</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 </a:t>
                      </a:r>
                      <a:r>
                        <a:rPr lang="en-GB" sz="2200">
                          <a:solidFill>
                            <a:schemeClr val="dk1"/>
                          </a:solidFill>
                          <a:latin typeface="Times New Roman"/>
                          <a:ea typeface="Times New Roman"/>
                          <a:cs typeface="Times New Roman"/>
                          <a:sym typeface="Times New Roman"/>
                        </a:rPr>
                        <a:t>− 8</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14</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solidFill>
                            <a:schemeClr val="dk1"/>
                          </a:solidFill>
                          <a:latin typeface="Times New Roman"/>
                          <a:ea typeface="Times New Roman"/>
                          <a:cs typeface="Times New Roman"/>
                          <a:sym typeface="Times New Roman"/>
                        </a:rPr>
                        <a:t>33</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endParaRPr i="1"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7" name="Google Shape;1187;p93"/>
          <p:cNvGraphicFramePr/>
          <p:nvPr/>
        </p:nvGraphicFramePr>
        <p:xfrm>
          <a:off x="48198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8(5 </a:t>
                      </a:r>
                      <a:r>
                        <a:rPr lang="en-GB" sz="2200">
                          <a:solidFill>
                            <a:schemeClr val="dk1"/>
                          </a:solidFill>
                          <a:latin typeface="Times New Roman"/>
                          <a:ea typeface="Times New Roman"/>
                          <a:cs typeface="Times New Roman"/>
                          <a:sym typeface="Times New Roman"/>
                        </a:rPr>
                        <a:t>− </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1)</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 </a:t>
                      </a:r>
                      <a:r>
                        <a:rPr lang="en-GB" sz="2200">
                          <a:solidFill>
                            <a:schemeClr val="dk1"/>
                          </a:solidFill>
                          <a:latin typeface="Times New Roman"/>
                          <a:ea typeface="Times New Roman"/>
                          <a:cs typeface="Times New Roman"/>
                          <a:sym typeface="Times New Roman"/>
                        </a:rPr>
                        <a:t>− 8</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14</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a:t>
                      </a:r>
                      <a:r>
                        <a:rPr i="1" lang="en-GB" sz="2200">
                          <a:latin typeface="Times New Roman"/>
                          <a:ea typeface="Times New Roman"/>
                          <a:cs typeface="Times New Roman"/>
                          <a:sym typeface="Times New Roman"/>
                        </a:rPr>
                        <a:t> </a:t>
                      </a:r>
                      <a:endParaRPr i="1"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22</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8" name="Google Shape;1188;p93"/>
          <p:cNvGraphicFramePr/>
          <p:nvPr/>
        </p:nvGraphicFramePr>
        <p:xfrm>
          <a:off x="48198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8(5 </a:t>
                      </a:r>
                      <a:r>
                        <a:rPr lang="en-GB" sz="2200">
                          <a:solidFill>
                            <a:schemeClr val="dk1"/>
                          </a:solidFill>
                          <a:latin typeface="Times New Roman"/>
                          <a:ea typeface="Times New Roman"/>
                          <a:cs typeface="Times New Roman"/>
                          <a:sym typeface="Times New Roman"/>
                        </a:rPr>
                        <a:t>− </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1)</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40 </a:t>
                      </a:r>
                      <a:r>
                        <a:rPr lang="en-GB" sz="2200">
                          <a:solidFill>
                            <a:schemeClr val="dk1"/>
                          </a:solidFill>
                          <a:latin typeface="Times New Roman"/>
                          <a:ea typeface="Times New Roman"/>
                          <a:cs typeface="Times New Roman"/>
                          <a:sym typeface="Times New Roman"/>
                        </a:rPr>
                        <a:t>− 8</a:t>
                      </a:r>
                      <a:r>
                        <a:rPr i="1" lang="en-GB" sz="2200">
                          <a:solidFill>
                            <a:schemeClr val="dk1"/>
                          </a:solidFill>
                          <a:latin typeface="Times New Roman"/>
                          <a:ea typeface="Times New Roman"/>
                          <a:cs typeface="Times New Roman"/>
                          <a:sym typeface="Times New Roman"/>
                        </a:rPr>
                        <a:t>x</a:t>
                      </a:r>
                      <a:r>
                        <a:rPr i="1"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14</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+ 7</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89" name="Google Shape;1189;p93"/>
          <p:cNvGraphicFramePr/>
          <p:nvPr/>
        </p:nvGraphicFramePr>
        <p:xfrm>
          <a:off x="4819809" y="1398525"/>
          <a:ext cx="3000000" cy="3000000"/>
        </p:xfrm>
        <a:graphic>
          <a:graphicData uri="http://schemas.openxmlformats.org/drawingml/2006/table">
            <a:tbl>
              <a:tblPr>
                <a:noFill/>
                <a:tableStyleId>{33DA9383-A4A0-4073-A3BC-C317ACFAECE8}</a:tableStyleId>
              </a:tblPr>
              <a:tblGrid>
                <a:gridCol w="1650750"/>
                <a:gridCol w="538475"/>
                <a:gridCol w="1718625"/>
              </a:tblGrid>
              <a:tr h="374500">
                <a:tc>
                  <a:txBody>
                    <a:bodyPr/>
                    <a:lstStyle/>
                    <a:p>
                      <a:pPr indent="0" lvl="0" marL="0" rtl="0" algn="r">
                        <a:spcBef>
                          <a:spcPts val="0"/>
                        </a:spcBef>
                        <a:spcAft>
                          <a:spcPts val="0"/>
                        </a:spcAft>
                        <a:buClr>
                          <a:srgbClr val="000000"/>
                        </a:buClr>
                        <a:buSzPts val="1100"/>
                        <a:buFont typeface="Arial"/>
                        <a:buNone/>
                      </a:pPr>
                      <a:r>
                        <a:rPr lang="en-GB" sz="2200">
                          <a:latin typeface="Times New Roman"/>
                          <a:ea typeface="Times New Roman"/>
                          <a:cs typeface="Times New Roman"/>
                          <a:sym typeface="Times New Roman"/>
                        </a:rPr>
                        <a:t>8(5 </a:t>
                      </a:r>
                      <a:r>
                        <a:rPr lang="en-GB" sz="2200">
                          <a:solidFill>
                            <a:schemeClr val="dk1"/>
                          </a:solidFill>
                          <a:latin typeface="Times New Roman"/>
                          <a:ea typeface="Times New Roman"/>
                          <a:cs typeface="Times New Roman"/>
                          <a:sym typeface="Times New Roman"/>
                        </a:rPr>
                        <a:t>− </a:t>
                      </a:r>
                      <a:r>
                        <a:rPr i="1" lang="en-GB" sz="2200">
                          <a:solidFill>
                            <a:schemeClr val="dk1"/>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solidFill>
                            <a:srgbClr val="000000"/>
                          </a:solidFill>
                          <a:latin typeface="Times New Roman"/>
                          <a:ea typeface="Times New Roman"/>
                          <a:cs typeface="Times New Roman"/>
                          <a:sym typeface="Times New Roman"/>
                        </a:rPr>
                        <a:t>x</a:t>
                      </a:r>
                      <a:r>
                        <a:rPr lang="en-GB" sz="2200">
                          <a:latin typeface="Times New Roman"/>
                          <a:ea typeface="Times New Roman"/>
                          <a:cs typeface="Times New Roman"/>
                          <a:sym typeface="Times New Roman"/>
                        </a:rPr>
                        <a:t>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1)</a:t>
                      </a:r>
                      <a:endParaRPr sz="2200">
                        <a:latin typeface="Times New Roman"/>
                        <a:ea typeface="Times New Roman"/>
                        <a:cs typeface="Times New Roman"/>
                        <a:sym typeface="Times New Roman"/>
                      </a:endParaRPr>
                    </a:p>
                  </a:txBody>
                  <a:tcPr marT="36000" marB="36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94"/>
          <p:cNvSpPr txBox="1"/>
          <p:nvPr>
            <p:ph type="title"/>
          </p:nvPr>
        </p:nvSpPr>
        <p:spPr>
          <a:xfrm>
            <a:off x="324000" y="810000"/>
            <a:ext cx="59328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Kee ka mid ah isleegyadan (equations) waa la fududeyn karaa ka hor xallinta?</a:t>
            </a:r>
            <a:endParaRPr sz="2000"/>
          </a:p>
        </p:txBody>
      </p:sp>
      <p:sp>
        <p:nvSpPr>
          <p:cNvPr id="1195" name="Google Shape;1195;p9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isleegyada (equations) leh qawsyo (brackets) badan</a:t>
            </a:r>
            <a:endParaRPr/>
          </a:p>
        </p:txBody>
      </p:sp>
      <p:graphicFrame>
        <p:nvGraphicFramePr>
          <p:cNvPr id="1196" name="Google Shape;1196;p94"/>
          <p:cNvGraphicFramePr/>
          <p:nvPr/>
        </p:nvGraphicFramePr>
        <p:xfrm>
          <a:off x="872834" y="1636886"/>
          <a:ext cx="3000000" cy="3000000"/>
        </p:xfrm>
        <a:graphic>
          <a:graphicData uri="http://schemas.openxmlformats.org/drawingml/2006/table">
            <a:tbl>
              <a:tblPr>
                <a:noFill/>
                <a:tableStyleId>{33DA9383-A4A0-4073-A3BC-C317ACFAECE8}</a:tableStyleId>
              </a:tblPr>
              <a:tblGrid>
                <a:gridCol w="2401275"/>
                <a:gridCol w="272000"/>
                <a:gridCol w="56220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7</a:t>
                      </a:r>
                      <a:r>
                        <a:rPr lang="en-GB" sz="2200">
                          <a:solidFill>
                            <a:srgbClr val="000000"/>
                          </a:solidFill>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x </a:t>
                      </a:r>
                      <a:r>
                        <a:rPr lang="en-GB" sz="2200">
                          <a:latin typeface="Times New Roman"/>
                          <a:ea typeface="Times New Roman"/>
                          <a:cs typeface="Times New Roman"/>
                          <a:sym typeface="Times New Roman"/>
                        </a:rPr>
                        <a:t>− 8)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5(</a:t>
                      </a:r>
                      <a:r>
                        <a:rPr i="1" lang="en-GB" sz="2200">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− 8</a:t>
                      </a:r>
                      <a:r>
                        <a:rPr lang="en-GB" sz="2200">
                          <a:latin typeface="Times New Roman"/>
                          <a:ea typeface="Times New Roman"/>
                          <a:cs typeface="Times New Roman"/>
                          <a:sym typeface="Times New Roman"/>
                        </a:rPr>
                        <a:t>)</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24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97" name="Google Shape;1197;p94"/>
          <p:cNvGraphicFramePr/>
          <p:nvPr/>
        </p:nvGraphicFramePr>
        <p:xfrm>
          <a:off x="764109" y="3267581"/>
          <a:ext cx="3000000" cy="3000000"/>
        </p:xfrm>
        <a:graphic>
          <a:graphicData uri="http://schemas.openxmlformats.org/drawingml/2006/table">
            <a:tbl>
              <a:tblPr>
                <a:noFill/>
                <a:tableStyleId>{33DA9383-A4A0-4073-A3BC-C317ACFAECE8}</a:tableStyleId>
              </a:tblPr>
              <a:tblGrid>
                <a:gridCol w="2502325"/>
                <a:gridCol w="279675"/>
                <a:gridCol w="839425"/>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2</a:t>
                      </a:r>
                      <a:r>
                        <a:rPr lang="en-GB" sz="2200">
                          <a:solidFill>
                            <a:srgbClr val="000000"/>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 </a:t>
                      </a:r>
                      <a:r>
                        <a:rPr lang="en-GB" sz="2200">
                          <a:latin typeface="Times New Roman"/>
                          <a:ea typeface="Times New Roman"/>
                          <a:cs typeface="Times New Roman"/>
                          <a:sym typeface="Times New Roman"/>
                        </a:rPr>
                        <a:t>+ 1) </a:t>
                      </a:r>
                      <a:r>
                        <a:rPr lang="en-GB" sz="2200">
                          <a:solidFill>
                            <a:schemeClr val="dk1"/>
                          </a:solidFill>
                          <a:latin typeface="Times New Roman"/>
                          <a:ea typeface="Times New Roman"/>
                          <a:cs typeface="Times New Roman"/>
                          <a:sym typeface="Times New Roman"/>
                        </a:rPr>
                        <a:t>− (2</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+ 1)</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chemeClr val="dk1">
                          <a:alpha val="0"/>
                        </a:scheme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24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98" name="Google Shape;1198;p94"/>
          <p:cNvGraphicFramePr/>
          <p:nvPr/>
        </p:nvGraphicFramePr>
        <p:xfrm>
          <a:off x="872834" y="2398886"/>
          <a:ext cx="3000000" cy="3000000"/>
        </p:xfrm>
        <a:graphic>
          <a:graphicData uri="http://schemas.openxmlformats.org/drawingml/2006/table">
            <a:tbl>
              <a:tblPr>
                <a:noFill/>
                <a:tableStyleId>{33DA9383-A4A0-4073-A3BC-C317ACFAECE8}</a:tableStyleId>
              </a:tblPr>
              <a:tblGrid>
                <a:gridCol w="2401275"/>
                <a:gridCol w="272000"/>
                <a:gridCol w="56220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5</a:t>
                      </a:r>
                      <a:r>
                        <a:rPr lang="en-GB" sz="2200">
                          <a:solidFill>
                            <a:srgbClr val="000000"/>
                          </a:solidFill>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x </a:t>
                      </a:r>
                      <a:r>
                        <a:rPr lang="en-GB" sz="2200">
                          <a:latin typeface="Times New Roman"/>
                          <a:ea typeface="Times New Roman"/>
                          <a:cs typeface="Times New Roman"/>
                          <a:sym typeface="Times New Roman"/>
                        </a:rPr>
                        <a:t>− 3) </a:t>
                      </a: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 2(</a:t>
                      </a:r>
                      <a:r>
                        <a:rPr i="1" lang="en-GB" sz="2200">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+ 3</a:t>
                      </a:r>
                      <a:r>
                        <a:rPr lang="en-GB" sz="2200">
                          <a:latin typeface="Times New Roman"/>
                          <a:ea typeface="Times New Roman"/>
                          <a:cs typeface="Times New Roman"/>
                          <a:sym typeface="Times New Roman"/>
                        </a:rPr>
                        <a:t>)</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24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199" name="Google Shape;1199;p94"/>
          <p:cNvGraphicFramePr/>
          <p:nvPr/>
        </p:nvGraphicFramePr>
        <p:xfrm>
          <a:off x="898161" y="4029581"/>
          <a:ext cx="3000000" cy="3000000"/>
        </p:xfrm>
        <a:graphic>
          <a:graphicData uri="http://schemas.openxmlformats.org/drawingml/2006/table">
            <a:tbl>
              <a:tblPr>
                <a:noFill/>
                <a:tableStyleId>{33DA9383-A4A0-4073-A3BC-C317ACFAECE8}</a:tableStyleId>
              </a:tblPr>
              <a:tblGrid>
                <a:gridCol w="1117650"/>
                <a:gridCol w="272000"/>
                <a:gridCol w="2928450"/>
              </a:tblGrid>
              <a:tr h="381000">
                <a:tc>
                  <a:txBody>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3(2</a:t>
                      </a:r>
                      <a:r>
                        <a:rPr i="1" lang="en-GB" sz="2200">
                          <a:solidFill>
                            <a:schemeClr val="dk1"/>
                          </a:solidFill>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+ 7)</a:t>
                      </a:r>
                      <a:r>
                        <a:rPr lang="en-GB" sz="2200">
                          <a:latin typeface="Times New Roman"/>
                          <a:ea typeface="Times New Roman"/>
                          <a:cs typeface="Times New Roman"/>
                          <a:sym typeface="Times New Roman"/>
                        </a:rPr>
                        <a:t> </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3</a:t>
                      </a:r>
                      <a:r>
                        <a:rPr lang="en-GB" sz="2200">
                          <a:solidFill>
                            <a:schemeClr val="dk1"/>
                          </a:solidFill>
                          <a:latin typeface="Times New Roman"/>
                          <a:ea typeface="Times New Roman"/>
                          <a:cs typeface="Times New Roman"/>
                          <a:sym typeface="Times New Roman"/>
                        </a:rPr>
                        <a:t>(</a:t>
                      </a:r>
                      <a:r>
                        <a:rPr i="1" lang="en-GB" sz="2200">
                          <a:solidFill>
                            <a:schemeClr val="dk1"/>
                          </a:solidFill>
                          <a:latin typeface="Times New Roman"/>
                          <a:ea typeface="Times New Roman"/>
                          <a:cs typeface="Times New Roman"/>
                          <a:sym typeface="Times New Roman"/>
                        </a:rPr>
                        <a:t>x </a:t>
                      </a:r>
                      <a:r>
                        <a:rPr lang="en-GB" sz="2200">
                          <a:solidFill>
                            <a:schemeClr val="dk1"/>
                          </a:solidFill>
                          <a:latin typeface="Times New Roman"/>
                          <a:ea typeface="Times New Roman"/>
                          <a:cs typeface="Times New Roman"/>
                          <a:sym typeface="Times New Roman"/>
                        </a:rPr>
                        <a:t>+ 2)</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pic>
        <p:nvPicPr>
          <p:cNvPr id="1200" name="Google Shape;1200;p94"/>
          <p:cNvPicPr preferRelativeResize="0"/>
          <p:nvPr/>
        </p:nvPicPr>
        <p:blipFill>
          <a:blip r:embed="rId3">
            <a:alphaModFix/>
          </a:blip>
          <a:stretch>
            <a:fillRect/>
          </a:stretch>
        </p:blipFill>
        <p:spPr>
          <a:xfrm>
            <a:off x="4016127" y="1708784"/>
            <a:ext cx="396000" cy="419100"/>
          </a:xfrm>
          <a:prstGeom prst="rect">
            <a:avLst/>
          </a:prstGeom>
          <a:noFill/>
          <a:ln>
            <a:noFill/>
          </a:ln>
        </p:spPr>
      </p:pic>
      <p:pic>
        <p:nvPicPr>
          <p:cNvPr id="1201" name="Google Shape;1201;p94"/>
          <p:cNvPicPr preferRelativeResize="0"/>
          <p:nvPr/>
        </p:nvPicPr>
        <p:blipFill>
          <a:blip r:embed="rId4">
            <a:alphaModFix/>
          </a:blip>
          <a:stretch>
            <a:fillRect/>
          </a:stretch>
        </p:blipFill>
        <p:spPr>
          <a:xfrm>
            <a:off x="3896338" y="2462417"/>
            <a:ext cx="396000" cy="419760"/>
          </a:xfrm>
          <a:prstGeom prst="rect">
            <a:avLst/>
          </a:prstGeom>
          <a:noFill/>
          <a:ln>
            <a:noFill/>
          </a:ln>
        </p:spPr>
      </p:pic>
      <p:pic>
        <p:nvPicPr>
          <p:cNvPr id="1202" name="Google Shape;1202;p94"/>
          <p:cNvPicPr preferRelativeResize="0"/>
          <p:nvPr/>
        </p:nvPicPr>
        <p:blipFill>
          <a:blip r:embed="rId3">
            <a:alphaModFix/>
          </a:blip>
          <a:stretch>
            <a:fillRect/>
          </a:stretch>
        </p:blipFill>
        <p:spPr>
          <a:xfrm>
            <a:off x="3989532" y="3246337"/>
            <a:ext cx="396000" cy="419100"/>
          </a:xfrm>
          <a:prstGeom prst="rect">
            <a:avLst/>
          </a:prstGeom>
          <a:noFill/>
          <a:ln>
            <a:noFill/>
          </a:ln>
        </p:spPr>
      </p:pic>
      <p:pic>
        <p:nvPicPr>
          <p:cNvPr id="1203" name="Google Shape;1203;p94"/>
          <p:cNvPicPr preferRelativeResize="0"/>
          <p:nvPr/>
        </p:nvPicPr>
        <p:blipFill>
          <a:blip r:embed="rId3">
            <a:alphaModFix/>
          </a:blip>
          <a:stretch>
            <a:fillRect/>
          </a:stretch>
        </p:blipFill>
        <p:spPr>
          <a:xfrm>
            <a:off x="3325257" y="4136275"/>
            <a:ext cx="396000" cy="419100"/>
          </a:xfrm>
          <a:prstGeom prst="rect">
            <a:avLst/>
          </a:prstGeom>
          <a:noFill/>
          <a:ln>
            <a:noFill/>
          </a:ln>
        </p:spPr>
      </p:pic>
      <p:sp>
        <p:nvSpPr>
          <p:cNvPr id="1204" name="Google Shape;1204;p94"/>
          <p:cNvSpPr txBox="1"/>
          <p:nvPr/>
        </p:nvSpPr>
        <p:spPr>
          <a:xfrm>
            <a:off x="4824000" y="1513825"/>
            <a:ext cx="3462600" cy="39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Tibaaxyo (expressions) isku mid ah oo ah (x − 8)</a:t>
            </a:r>
            <a:r>
              <a:rPr lang="en-GB" sz="1100">
                <a:latin typeface="Kalam"/>
                <a:ea typeface="Kalam"/>
                <a:cs typeface="Kalam"/>
                <a:sym typeface="Kalam"/>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1800">
              <a:latin typeface="Lexend"/>
              <a:ea typeface="Lexend"/>
              <a:cs typeface="Lexend"/>
              <a:sym typeface="Lexend"/>
            </a:endParaRPr>
          </a:p>
        </p:txBody>
      </p:sp>
      <p:graphicFrame>
        <p:nvGraphicFramePr>
          <p:cNvPr id="1205" name="Google Shape;1205;p94"/>
          <p:cNvGraphicFramePr/>
          <p:nvPr/>
        </p:nvGraphicFramePr>
        <p:xfrm>
          <a:off x="6809184" y="1774986"/>
          <a:ext cx="3000000" cy="3000000"/>
        </p:xfrm>
        <a:graphic>
          <a:graphicData uri="http://schemas.openxmlformats.org/drawingml/2006/table">
            <a:tbl>
              <a:tblPr>
                <a:noFill/>
                <a:tableStyleId>{33DA9383-A4A0-4073-A3BC-C317ACFAECE8}</a:tableStyleId>
              </a:tblPr>
              <a:tblGrid>
                <a:gridCol w="1116100"/>
                <a:gridCol w="272000"/>
                <a:gridCol w="551100"/>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2</a:t>
                      </a:r>
                      <a:r>
                        <a:rPr lang="en-GB" sz="2200">
                          <a:latin typeface="Times New Roman"/>
                          <a:ea typeface="Times New Roman"/>
                          <a:cs typeface="Times New Roman"/>
                          <a:sym typeface="Times New Roman"/>
                        </a:rPr>
                        <a:t>(</a:t>
                      </a:r>
                      <a:r>
                        <a:rPr i="1" lang="en-GB" sz="2200">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− 8</a:t>
                      </a:r>
                      <a:r>
                        <a:rPr lang="en-GB" sz="2200">
                          <a:latin typeface="Times New Roman"/>
                          <a:ea typeface="Times New Roman"/>
                          <a:cs typeface="Times New Roman"/>
                          <a:sym typeface="Times New Roman"/>
                        </a:rPr>
                        <a:t>)</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24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06" name="Google Shape;1206;p94"/>
          <p:cNvSpPr txBox="1"/>
          <p:nvPr/>
        </p:nvSpPr>
        <p:spPr>
          <a:xfrm>
            <a:off x="4824000" y="2428225"/>
            <a:ext cx="3996000" cy="39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(x − 3) iyo (x + 3) ma aha tibaaxyo (expressions) isku mid ah.</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endParaRPr sz="2000">
              <a:latin typeface="Lexend"/>
              <a:ea typeface="Lexend"/>
              <a:cs typeface="Lexend"/>
              <a:sym typeface="Lexend"/>
            </a:endParaRPr>
          </a:p>
        </p:txBody>
      </p:sp>
      <p:sp>
        <p:nvSpPr>
          <p:cNvPr id="1207" name="Google Shape;1207;p94"/>
          <p:cNvSpPr txBox="1"/>
          <p:nvPr/>
        </p:nvSpPr>
        <p:spPr>
          <a:xfrm>
            <a:off x="4824000" y="3342625"/>
            <a:ext cx="3462600" cy="39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Tibaaxyo (expressions) isku mid ah oo ah (2x + 1)</a:t>
            </a:r>
            <a:r>
              <a:rPr lang="en-GB" sz="1100">
                <a:latin typeface="Kalam"/>
                <a:ea typeface="Kalam"/>
                <a:cs typeface="Kalam"/>
                <a:sym typeface="Kalam"/>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1800">
              <a:latin typeface="Lexend"/>
              <a:ea typeface="Lexend"/>
              <a:cs typeface="Lexend"/>
              <a:sym typeface="Lexend"/>
            </a:endParaRPr>
          </a:p>
        </p:txBody>
      </p:sp>
      <p:graphicFrame>
        <p:nvGraphicFramePr>
          <p:cNvPr id="1208" name="Google Shape;1208;p94"/>
          <p:cNvGraphicFramePr/>
          <p:nvPr/>
        </p:nvGraphicFramePr>
        <p:xfrm>
          <a:off x="6749934" y="3579261"/>
          <a:ext cx="3000000" cy="3000000"/>
        </p:xfrm>
        <a:graphic>
          <a:graphicData uri="http://schemas.openxmlformats.org/drawingml/2006/table">
            <a:tbl>
              <a:tblPr>
                <a:noFill/>
                <a:tableStyleId>{33DA9383-A4A0-4073-A3BC-C317ACFAECE8}</a:tableStyleId>
              </a:tblPr>
              <a:tblGrid>
                <a:gridCol w="1213550"/>
                <a:gridCol w="295200"/>
                <a:gridCol w="599225"/>
              </a:tblGrid>
              <a:tr h="381000">
                <a:tc>
                  <a:txBody>
                    <a:bodyPr/>
                    <a:lstStyle/>
                    <a:p>
                      <a:pPr indent="0" lvl="0" marL="0" rtl="0" algn="r">
                        <a:spcBef>
                          <a:spcPts val="0"/>
                        </a:spcBef>
                        <a:spcAft>
                          <a:spcPts val="0"/>
                        </a:spcAft>
                        <a:buNone/>
                      </a:pPr>
                      <a:r>
                        <a:rPr lang="en-GB" sz="2200">
                          <a:latin typeface="Times New Roman"/>
                          <a:ea typeface="Times New Roman"/>
                          <a:cs typeface="Times New Roman"/>
                          <a:sym typeface="Times New Roman"/>
                        </a:rPr>
                        <a:t>2</a:t>
                      </a:r>
                      <a:r>
                        <a:rPr i="1" lang="en-GB" sz="2200">
                          <a:latin typeface="Times New Roman"/>
                          <a:ea typeface="Times New Roman"/>
                          <a:cs typeface="Times New Roman"/>
                          <a:sym typeface="Times New Roman"/>
                        </a:rPr>
                        <a:t>x</a:t>
                      </a:r>
                      <a:r>
                        <a:rPr lang="en-GB" sz="2200">
                          <a:solidFill>
                            <a:schemeClr val="dk1"/>
                          </a:solidFill>
                          <a:latin typeface="Times New Roman"/>
                          <a:ea typeface="Times New Roman"/>
                          <a:cs typeface="Times New Roman"/>
                          <a:sym typeface="Times New Roman"/>
                        </a:rPr>
                        <a:t> + 1</a:t>
                      </a:r>
                      <a:endParaRPr sz="22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200">
                          <a:latin typeface="Times New Roman"/>
                          <a:ea typeface="Times New Roman"/>
                          <a:cs typeface="Times New Roman"/>
                          <a:sym typeface="Times New Roman"/>
                        </a:rPr>
                        <a:t>2</a:t>
                      </a: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09" name="Google Shape;1209;p94"/>
          <p:cNvSpPr txBox="1"/>
          <p:nvPr/>
        </p:nvSpPr>
        <p:spPr>
          <a:xfrm>
            <a:off x="4016125" y="4162075"/>
            <a:ext cx="3686100" cy="393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Labada dhinacba waa loo qaybin karaa 3</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graphicFrame>
        <p:nvGraphicFramePr>
          <p:cNvPr id="1214" name="Google Shape;1214;p95"/>
          <p:cNvGraphicFramePr/>
          <p:nvPr/>
        </p:nvGraphicFramePr>
        <p:xfrm>
          <a:off x="2832218" y="1755468"/>
          <a:ext cx="3000000" cy="3000000"/>
        </p:xfrm>
        <a:graphic>
          <a:graphicData uri="http://schemas.openxmlformats.org/drawingml/2006/table">
            <a:tbl>
              <a:tblPr>
                <a:noFill/>
                <a:tableStyleId>{33DA9383-A4A0-4073-A3BC-C317ACFAECE8}</a:tableStyleId>
              </a:tblPr>
              <a:tblGrid>
                <a:gridCol w="1373350"/>
                <a:gridCol w="395775"/>
                <a:gridCol w="1171575"/>
              </a:tblGrid>
              <a:tr h="24228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2</a:t>
                      </a:r>
                      <a:r>
                        <a:rPr lang="en-GB" sz="2000">
                          <a:solidFill>
                            <a:schemeClr val="dk1"/>
                          </a:solidFill>
                          <a:latin typeface="Times"/>
                          <a:ea typeface="Times"/>
                          <a:cs typeface="Times"/>
                          <a:sym typeface="Times"/>
                        </a:rPr>
                        <a:t>(4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solidFill>
                            <a:schemeClr val="dk1"/>
                          </a:solidFill>
                          <a:latin typeface="Times"/>
                          <a:ea typeface="Times"/>
                          <a:cs typeface="Times"/>
                          <a:sym typeface="Times"/>
                        </a:rPr>
                        <a:t>−6</a:t>
                      </a:r>
                      <a:r>
                        <a:rPr lang="en-GB" sz="2000">
                          <a:solidFill>
                            <a:schemeClr val="dk1"/>
                          </a:solidFill>
                          <a:latin typeface="Times"/>
                          <a:ea typeface="Times"/>
                          <a:cs typeface="Times"/>
                          <a:sym typeface="Times"/>
                        </a:rPr>
                        <a:t>(3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− 7) </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2</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15" name="Google Shape;1215;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Xallinta isleegyada (equations) leh qawsyo (brackets) badan</a:t>
            </a:r>
            <a:endParaRPr/>
          </a:p>
        </p:txBody>
      </p:sp>
      <p:sp>
        <p:nvSpPr>
          <p:cNvPr id="1216" name="Google Shape;1216;p95"/>
          <p:cNvSpPr txBox="1"/>
          <p:nvPr>
            <p:ph idx="1" type="body"/>
          </p:nvPr>
        </p:nvSpPr>
        <p:spPr>
          <a:xfrm>
            <a:off x="324000" y="759300"/>
            <a:ext cx="8496000" cy="66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Xallinta (solutions) isleegyada (equations) waa la siiyay. Buuxi tillaabooyinka si aad u muujiso sida loo gaaro jawaabahan.</a:t>
            </a:r>
            <a:endParaRPr sz="1800"/>
          </a:p>
        </p:txBody>
      </p:sp>
      <p:graphicFrame>
        <p:nvGraphicFramePr>
          <p:cNvPr id="1217" name="Google Shape;1217;p95"/>
          <p:cNvGraphicFramePr/>
          <p:nvPr/>
        </p:nvGraphicFramePr>
        <p:xfrm>
          <a:off x="19193" y="1772391"/>
          <a:ext cx="3000000" cy="3000000"/>
        </p:xfrm>
        <a:graphic>
          <a:graphicData uri="http://schemas.openxmlformats.org/drawingml/2006/table">
            <a:tbl>
              <a:tblPr>
                <a:noFill/>
                <a:tableStyleId>{33DA9383-A4A0-4073-A3BC-C317ACFAECE8}</a:tableStyleId>
              </a:tblPr>
              <a:tblGrid>
                <a:gridCol w="1402050"/>
                <a:gridCol w="367075"/>
                <a:gridCol w="1171575"/>
              </a:tblGrid>
              <a:tr h="2405875">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5</a:t>
                      </a:r>
                      <a:r>
                        <a:rPr lang="en-GB" sz="2000">
                          <a:solidFill>
                            <a:schemeClr val="dk1"/>
                          </a:solidFill>
                          <a:latin typeface="Times"/>
                          <a:ea typeface="Times"/>
                          <a:cs typeface="Times"/>
                          <a:sym typeface="Times"/>
                        </a:rPr>
                        <a:t>(</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+ 6)</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7</a:t>
                      </a:r>
                      <a:r>
                        <a:rPr lang="en-GB" sz="2000">
                          <a:solidFill>
                            <a:schemeClr val="dk1"/>
                          </a:solidFill>
                          <a:latin typeface="Times"/>
                          <a:ea typeface="Times"/>
                          <a:cs typeface="Times"/>
                          <a:sym typeface="Times"/>
                        </a:rPr>
                        <a:t>(9</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 </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1</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18" name="Google Shape;1218;p95"/>
          <p:cNvCxnSpPr/>
          <p:nvPr/>
        </p:nvCxnSpPr>
        <p:spPr>
          <a:xfrm>
            <a:off x="3064800" y="1656000"/>
            <a:ext cx="0" cy="3164400"/>
          </a:xfrm>
          <a:prstGeom prst="straightConnector1">
            <a:avLst/>
          </a:prstGeom>
          <a:noFill/>
          <a:ln cap="flat" cmpd="sng" w="38100">
            <a:solidFill>
              <a:schemeClr val="accent5"/>
            </a:solidFill>
            <a:prstDash val="solid"/>
            <a:round/>
            <a:headEnd len="med" w="med" type="none"/>
            <a:tailEnd len="med" w="med" type="none"/>
          </a:ln>
        </p:spPr>
      </p:cxnSp>
      <p:graphicFrame>
        <p:nvGraphicFramePr>
          <p:cNvPr id="1219" name="Google Shape;1219;p95"/>
          <p:cNvGraphicFramePr/>
          <p:nvPr/>
        </p:nvGraphicFramePr>
        <p:xfrm>
          <a:off x="6043018" y="1755468"/>
          <a:ext cx="3000000" cy="3000000"/>
        </p:xfrm>
        <a:graphic>
          <a:graphicData uri="http://schemas.openxmlformats.org/drawingml/2006/table">
            <a:tbl>
              <a:tblPr>
                <a:noFill/>
                <a:tableStyleId>{33DA9383-A4A0-4073-A3BC-C317ACFAECE8}</a:tableStyleId>
              </a:tblPr>
              <a:tblGrid>
                <a:gridCol w="1970575"/>
                <a:gridCol w="321000"/>
                <a:gridCol w="846100"/>
              </a:tblGrid>
              <a:tr h="24228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8</a:t>
                      </a:r>
                      <a:r>
                        <a:rPr lang="en-GB" sz="2000">
                          <a:solidFill>
                            <a:schemeClr val="dk1"/>
                          </a:solidFill>
                          <a:latin typeface="Times"/>
                          <a:ea typeface="Times"/>
                          <a:cs typeface="Times"/>
                          <a:sym typeface="Times"/>
                        </a:rPr>
                        <a:t>(</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 + 3(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3</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20" name="Google Shape;1220;p95"/>
          <p:cNvCxnSpPr/>
          <p:nvPr/>
        </p:nvCxnSpPr>
        <p:spPr>
          <a:xfrm>
            <a:off x="5960400" y="1656000"/>
            <a:ext cx="0" cy="3164400"/>
          </a:xfrm>
          <a:prstGeom prst="straightConnector1">
            <a:avLst/>
          </a:prstGeom>
          <a:noFill/>
          <a:ln cap="flat" cmpd="sng" w="38100">
            <a:solidFill>
              <a:schemeClr val="accent5"/>
            </a:solidFill>
            <a:prstDash val="solid"/>
            <a:round/>
            <a:headEnd len="med" w="med" type="none"/>
            <a:tailEnd len="med" w="med" type="none"/>
          </a:ln>
        </p:spPr>
      </p:cxnSp>
      <p:sp>
        <p:nvSpPr>
          <p:cNvPr id="1221" name="Google Shape;1221;p95"/>
          <p:cNvSpPr/>
          <p:nvPr/>
        </p:nvSpPr>
        <p:spPr>
          <a:xfrm>
            <a:off x="324000" y="13304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222" name="Google Shape;1222;p95"/>
          <p:cNvSpPr/>
          <p:nvPr/>
        </p:nvSpPr>
        <p:spPr>
          <a:xfrm>
            <a:off x="3067200" y="13304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223" name="Google Shape;1223;p95"/>
          <p:cNvSpPr/>
          <p:nvPr/>
        </p:nvSpPr>
        <p:spPr>
          <a:xfrm>
            <a:off x="6115200" y="13304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Xallinta isleegyada (equations) leh qawsyo (brackets) badan</a:t>
            </a:r>
            <a:endParaRPr/>
          </a:p>
        </p:txBody>
      </p:sp>
      <p:sp>
        <p:nvSpPr>
          <p:cNvPr id="1229" name="Google Shape;1229;p96"/>
          <p:cNvSpPr txBox="1"/>
          <p:nvPr>
            <p:ph idx="1" type="body"/>
          </p:nvPr>
        </p:nvSpPr>
        <p:spPr>
          <a:xfrm>
            <a:off x="324000" y="759300"/>
            <a:ext cx="8496000" cy="66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Xallinta (solutions) isleegyada (equations) waa la siiyay. Buuxi tillaabooyinka si aad u muujiso sida loo gaaro jawaabahan.</a:t>
            </a:r>
            <a:endParaRPr sz="1800"/>
          </a:p>
        </p:txBody>
      </p:sp>
      <p:cxnSp>
        <p:nvCxnSpPr>
          <p:cNvPr id="1230" name="Google Shape;1230;p96"/>
          <p:cNvCxnSpPr/>
          <p:nvPr/>
        </p:nvCxnSpPr>
        <p:spPr>
          <a:xfrm>
            <a:off x="3243900" y="1503600"/>
            <a:ext cx="0" cy="3316800"/>
          </a:xfrm>
          <a:prstGeom prst="straightConnector1">
            <a:avLst/>
          </a:prstGeom>
          <a:noFill/>
          <a:ln cap="flat" cmpd="sng" w="38100">
            <a:solidFill>
              <a:schemeClr val="accent5"/>
            </a:solidFill>
            <a:prstDash val="solid"/>
            <a:round/>
            <a:headEnd len="med" w="med" type="none"/>
            <a:tailEnd len="med" w="med" type="none"/>
          </a:ln>
        </p:spPr>
      </p:cxnSp>
      <p:graphicFrame>
        <p:nvGraphicFramePr>
          <p:cNvPr id="1231" name="Google Shape;1231;p96"/>
          <p:cNvGraphicFramePr/>
          <p:nvPr/>
        </p:nvGraphicFramePr>
        <p:xfrm>
          <a:off x="3290974" y="1907868"/>
          <a:ext cx="3000000" cy="3000000"/>
        </p:xfrm>
        <a:graphic>
          <a:graphicData uri="http://schemas.openxmlformats.org/drawingml/2006/table">
            <a:tbl>
              <a:tblPr>
                <a:noFill/>
                <a:tableStyleId>{33DA9383-A4A0-4073-A3BC-C317ACFAECE8}</a:tableStyleId>
              </a:tblPr>
              <a:tblGrid>
                <a:gridCol w="2164000"/>
                <a:gridCol w="306650"/>
                <a:gridCol w="667025"/>
              </a:tblGrid>
              <a:tr h="2412125">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2</a:t>
                      </a:r>
                      <a:r>
                        <a:rPr lang="en-GB" sz="2000">
                          <a:solidFill>
                            <a:schemeClr val="dk1"/>
                          </a:solidFill>
                          <a:latin typeface="Times"/>
                          <a:ea typeface="Times"/>
                          <a:cs typeface="Times"/>
                          <a:sym typeface="Times"/>
                        </a:rPr>
                        <a:t>(4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chemeClr val="dk1"/>
                          </a:solidFill>
                          <a:latin typeface="Times"/>
                          <a:ea typeface="Times"/>
                          <a:cs typeface="Times"/>
                          <a:sym typeface="Times"/>
                        </a:rPr>
                        <a:t>−</a:t>
                      </a:r>
                      <a:r>
                        <a:rPr lang="en-GB" sz="2000">
                          <a:solidFill>
                            <a:schemeClr val="dk1"/>
                          </a:solidFill>
                          <a:latin typeface="Times"/>
                          <a:ea typeface="Times"/>
                          <a:cs typeface="Times"/>
                          <a:sym typeface="Times"/>
                        </a:rPr>
                        <a:t> 9) − 4(3 </a:t>
                      </a:r>
                      <a:r>
                        <a:rPr lang="en-GB" sz="2000">
                          <a:solidFill>
                            <a:schemeClr val="dk1"/>
                          </a:solidFill>
                          <a:latin typeface="Times"/>
                          <a:ea typeface="Times"/>
                          <a:cs typeface="Times"/>
                          <a:sym typeface="Times"/>
                        </a:rPr>
                        <a:t>− 2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50</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32" name="Google Shape;1232;p96"/>
          <p:cNvCxnSpPr/>
          <p:nvPr/>
        </p:nvCxnSpPr>
        <p:spPr>
          <a:xfrm>
            <a:off x="6256800" y="1503600"/>
            <a:ext cx="0" cy="3316800"/>
          </a:xfrm>
          <a:prstGeom prst="straightConnector1">
            <a:avLst/>
          </a:prstGeom>
          <a:noFill/>
          <a:ln cap="flat" cmpd="sng" w="38100">
            <a:solidFill>
              <a:schemeClr val="accent5"/>
            </a:solidFill>
            <a:prstDash val="solid"/>
            <a:round/>
            <a:headEnd len="med" w="med" type="none"/>
            <a:tailEnd len="med" w="med" type="none"/>
          </a:ln>
        </p:spPr>
      </p:cxnSp>
      <p:graphicFrame>
        <p:nvGraphicFramePr>
          <p:cNvPr id="1233" name="Google Shape;1233;p96"/>
          <p:cNvGraphicFramePr/>
          <p:nvPr/>
        </p:nvGraphicFramePr>
        <p:xfrm>
          <a:off x="328018" y="1907868"/>
          <a:ext cx="3000000" cy="3000000"/>
        </p:xfrm>
        <a:graphic>
          <a:graphicData uri="http://schemas.openxmlformats.org/drawingml/2006/table">
            <a:tbl>
              <a:tblPr>
                <a:noFill/>
                <a:tableStyleId>{33DA9383-A4A0-4073-A3BC-C317ACFAECE8}</a:tableStyleId>
              </a:tblPr>
              <a:tblGrid>
                <a:gridCol w="2170375"/>
                <a:gridCol w="278800"/>
                <a:gridCol w="688500"/>
              </a:tblGrid>
              <a:tr h="2412125">
                <a:tc>
                  <a:txBody>
                    <a:bodyPr/>
                    <a:lstStyle/>
                    <a:p>
                      <a:pPr indent="0" lvl="0" marL="0" rtl="0" algn="ct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4</a:t>
                      </a:r>
                      <a:r>
                        <a:rPr lang="en-GB" sz="2000">
                          <a:solidFill>
                            <a:schemeClr val="dk1"/>
                          </a:solidFill>
                          <a:latin typeface="Times"/>
                          <a:ea typeface="Times"/>
                          <a:cs typeface="Times"/>
                          <a:sym typeface="Times"/>
                        </a:rPr>
                        <a:t>(3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 − 2(</a:t>
                      </a:r>
                      <a:r>
                        <a:rPr lang="en-GB" sz="2000">
                          <a:solidFill>
                            <a:schemeClr val="dk1"/>
                          </a:solidFill>
                          <a:latin typeface="Times"/>
                          <a:ea typeface="Times"/>
                          <a:cs typeface="Times"/>
                          <a:sym typeface="Times"/>
                        </a:rPr>
                        <a:t>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r>
                        <a:rPr lang="en-GB" sz="2000">
                          <a:solidFill>
                            <a:schemeClr val="dk1"/>
                          </a:solidFill>
                          <a:latin typeface="Times"/>
                          <a:ea typeface="Times"/>
                          <a:cs typeface="Times"/>
                          <a:sym typeface="Times"/>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22</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4</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bl>
          </a:graphicData>
        </a:graphic>
      </p:graphicFrame>
      <p:graphicFrame>
        <p:nvGraphicFramePr>
          <p:cNvPr id="1234" name="Google Shape;1234;p96"/>
          <p:cNvGraphicFramePr/>
          <p:nvPr/>
        </p:nvGraphicFramePr>
        <p:xfrm>
          <a:off x="6354249" y="1924793"/>
          <a:ext cx="3000000" cy="3000000"/>
        </p:xfrm>
        <a:graphic>
          <a:graphicData uri="http://schemas.openxmlformats.org/drawingml/2006/table">
            <a:tbl>
              <a:tblPr>
                <a:noFill/>
                <a:tableStyleId>{33DA9383-A4A0-4073-A3BC-C317ACFAECE8}</a:tableStyleId>
              </a:tblPr>
              <a:tblGrid>
                <a:gridCol w="1623275"/>
                <a:gridCol w="324775"/>
                <a:gridCol w="935350"/>
              </a:tblGrid>
              <a:tr h="23952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3</a:t>
                      </a:r>
                      <a:r>
                        <a:rPr lang="en-GB" sz="2000">
                          <a:solidFill>
                            <a:schemeClr val="dk1"/>
                          </a:solidFill>
                          <a:latin typeface="Times"/>
                          <a:ea typeface="Times"/>
                          <a:cs typeface="Times"/>
                          <a:sym typeface="Times"/>
                        </a:rPr>
                        <a:t>(2(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75</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solidFill>
                          <a:schemeClr val="dk1"/>
                        </a:solidFill>
                        <a:latin typeface="Times"/>
                        <a:ea typeface="Times"/>
                        <a:cs typeface="Times"/>
                        <a:sym typeface="Times"/>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6</a:t>
                      </a:r>
                      <a:endParaRPr sz="2000">
                        <a:solidFill>
                          <a:schemeClr val="dk1"/>
                        </a:solidFill>
                        <a:latin typeface="Times"/>
                        <a:ea typeface="Times"/>
                        <a:cs typeface="Times"/>
                        <a:sym typeface="Times"/>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35" name="Google Shape;1235;p96"/>
          <p:cNvSpPr/>
          <p:nvPr/>
        </p:nvSpPr>
        <p:spPr>
          <a:xfrm>
            <a:off x="324000" y="13304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d</a:t>
            </a:r>
            <a:r>
              <a:rPr lang="en-GB" sz="1800">
                <a:latin typeface="Lexend"/>
                <a:ea typeface="Lexend"/>
                <a:cs typeface="Lexend"/>
                <a:sym typeface="Lexend"/>
              </a:rPr>
              <a:t>)</a:t>
            </a:r>
            <a:endParaRPr sz="1800">
              <a:latin typeface="Lexend"/>
              <a:ea typeface="Lexend"/>
              <a:cs typeface="Lexend"/>
              <a:sym typeface="Lexend"/>
            </a:endParaRPr>
          </a:p>
        </p:txBody>
      </p:sp>
      <p:sp>
        <p:nvSpPr>
          <p:cNvPr id="1236" name="Google Shape;1236;p96"/>
          <p:cNvSpPr/>
          <p:nvPr/>
        </p:nvSpPr>
        <p:spPr>
          <a:xfrm>
            <a:off x="3219600" y="13304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e</a:t>
            </a:r>
            <a:r>
              <a:rPr lang="en-GB" sz="1800">
                <a:latin typeface="Lexend"/>
                <a:ea typeface="Lexend"/>
                <a:cs typeface="Lexend"/>
                <a:sym typeface="Lexend"/>
              </a:rPr>
              <a:t>)</a:t>
            </a:r>
            <a:endParaRPr sz="1800">
              <a:latin typeface="Lexend"/>
              <a:ea typeface="Lexend"/>
              <a:cs typeface="Lexend"/>
              <a:sym typeface="Lexend"/>
            </a:endParaRPr>
          </a:p>
        </p:txBody>
      </p:sp>
      <p:sp>
        <p:nvSpPr>
          <p:cNvPr id="1237" name="Google Shape;1237;p96"/>
          <p:cNvSpPr/>
          <p:nvPr/>
        </p:nvSpPr>
        <p:spPr>
          <a:xfrm>
            <a:off x="6267600" y="13304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f</a:t>
            </a:r>
            <a:r>
              <a:rPr lang="en-GB" sz="1800">
                <a:latin typeface="Lexend"/>
                <a:ea typeface="Lexend"/>
                <a:cs typeface="Lexend"/>
                <a:sym typeface="Lexend"/>
              </a:rPr>
              <a:t>)</a:t>
            </a:r>
            <a:endParaRPr sz="1800">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Xallinta isleegyada (equations) leh qawsyo (brackets) badan</a:t>
            </a:r>
            <a:endParaRPr/>
          </a:p>
        </p:txBody>
      </p:sp>
      <p:sp>
        <p:nvSpPr>
          <p:cNvPr id="1243" name="Google Shape;1243;p9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Xalli isleegyadan (equations) laba jeer. Marka hore, balaadhi (expand) qawsyada (brackets), marka labaad, fududee ka hor balaadhinta (expanding).</a:t>
            </a:r>
            <a:endParaRPr sz="1800"/>
          </a:p>
          <a:p>
            <a:pPr indent="0" lvl="0" marL="0" rtl="0" algn="l">
              <a:spcBef>
                <a:spcPts val="1000"/>
              </a:spcBef>
              <a:spcAft>
                <a:spcPts val="1000"/>
              </a:spcAft>
              <a:buNone/>
            </a:pPr>
            <a:r>
              <a:rPr lang="en-GB" sz="1800">
                <a:latin typeface="Lexend"/>
              </a:rPr>
              <a:t>Qor jumlad si aad u barbar dhigto waxtarka (efficiency).</a:t>
            </a:r>
            <a:endParaRPr sz="1800"/>
          </a:p>
        </p:txBody>
      </p:sp>
      <p:graphicFrame>
        <p:nvGraphicFramePr>
          <p:cNvPr id="1244" name="Google Shape;1244;p97"/>
          <p:cNvGraphicFramePr/>
          <p:nvPr/>
        </p:nvGraphicFramePr>
        <p:xfrm>
          <a:off x="4081994" y="2066851"/>
          <a:ext cx="3000000" cy="3000000"/>
        </p:xfrm>
        <a:graphic>
          <a:graphicData uri="http://schemas.openxmlformats.org/drawingml/2006/table">
            <a:tbl>
              <a:tblPr>
                <a:noFill/>
                <a:tableStyleId>{33DA9383-A4A0-4073-A3BC-C317ACFAECE8}</a:tableStyleId>
              </a:tblPr>
              <a:tblGrid>
                <a:gridCol w="1913650"/>
                <a:gridCol w="445925"/>
                <a:gridCol w="2702425"/>
              </a:tblGrid>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21 + 3(2</a:t>
                      </a:r>
                      <a:r>
                        <a:rPr i="1" lang="en-GB" sz="2000">
                          <a:latin typeface="Times New Roman"/>
                          <a:ea typeface="Times New Roman"/>
                          <a:cs typeface="Times New Roman"/>
                          <a:sym typeface="Times New Roman"/>
                        </a:rPr>
                        <a:t>x</a:t>
                      </a:r>
                      <a:r>
                        <a:rPr lang="en-GB" sz="2000">
                          <a:solidFill>
                            <a:schemeClr val="dk1"/>
                          </a:solidFill>
                          <a:latin typeface="Times New Roman"/>
                          <a:ea typeface="Times New Roman"/>
                          <a:cs typeface="Times New Roman"/>
                          <a:sym typeface="Times New Roman"/>
                        </a:rPr>
                        <a:t> − 3</a:t>
                      </a:r>
                      <a:r>
                        <a:rPr lang="en-GB" sz="2000">
                          <a:latin typeface="Times New Roman"/>
                          <a:ea typeface="Times New Roman"/>
                          <a:cs typeface="Times New Roman"/>
                          <a:sym typeface="Times New Roman"/>
                        </a:rPr>
                        <a:t>)</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7(2</a:t>
                      </a:r>
                      <a:r>
                        <a:rPr i="1" lang="en-GB" sz="2000">
                          <a:solidFill>
                            <a:schemeClr val="dk1"/>
                          </a:solidFill>
                          <a:latin typeface="Times New Roman"/>
                          <a:ea typeface="Times New Roman"/>
                          <a:cs typeface="Times New Roman"/>
                          <a:sym typeface="Times New Roman"/>
                        </a:rPr>
                        <a:t>x </a:t>
                      </a:r>
                      <a:r>
                        <a:rPr lang="en-GB" sz="2000">
                          <a:solidFill>
                            <a:schemeClr val="dk1"/>
                          </a:solidFill>
                          <a:latin typeface="Times New Roman"/>
                          <a:ea typeface="Times New Roman"/>
                          <a:cs typeface="Times New Roman"/>
                          <a:sym typeface="Times New Roman"/>
                        </a:rPr>
                        <a:t>− 3)</a:t>
                      </a:r>
                      <a:r>
                        <a:rPr lang="en-GB" sz="2000">
                          <a:latin typeface="Times New Roman"/>
                          <a:ea typeface="Times New Roman"/>
                          <a:cs typeface="Times New Roman"/>
                          <a:sym typeface="Times New Roman"/>
                        </a:rPr>
                        <a:t> − </a:t>
                      </a:r>
                      <a:r>
                        <a:rPr lang="en-GB" sz="2000">
                          <a:solidFill>
                            <a:schemeClr val="dk1"/>
                          </a:solidFill>
                          <a:latin typeface="Times New Roman"/>
                          <a:ea typeface="Times New Roman"/>
                          <a:cs typeface="Times New Roman"/>
                          <a:sym typeface="Times New Roman"/>
                        </a:rPr>
                        <a:t>5(2</a:t>
                      </a:r>
                      <a:r>
                        <a:rPr i="1" lang="en-GB" sz="2000">
                          <a:solidFill>
                            <a:schemeClr val="dk1"/>
                          </a:solidFill>
                          <a:latin typeface="Times New Roman"/>
                          <a:ea typeface="Times New Roman"/>
                          <a:cs typeface="Times New Roman"/>
                          <a:sym typeface="Times New Roman"/>
                        </a:rPr>
                        <a:t>x </a:t>
                      </a:r>
                      <a:r>
                        <a:rPr lang="en-GB" sz="2000">
                          <a:solidFill>
                            <a:schemeClr val="dk1"/>
                          </a:solidFill>
                          <a:latin typeface="Times New Roman"/>
                          <a:ea typeface="Times New Roman"/>
                          <a:cs typeface="Times New Roman"/>
                          <a:sym typeface="Times New Roman"/>
                        </a:rPr>
                        <a:t>− 3)</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245" name="Google Shape;1245;p97"/>
          <p:cNvGraphicFramePr/>
          <p:nvPr/>
        </p:nvGraphicFramePr>
        <p:xfrm>
          <a:off x="194174" y="2066851"/>
          <a:ext cx="3000000" cy="3000000"/>
        </p:xfrm>
        <a:graphic>
          <a:graphicData uri="http://schemas.openxmlformats.org/drawingml/2006/table">
            <a:tbl>
              <a:tblPr>
                <a:noFill/>
                <a:tableStyleId>{33DA9383-A4A0-4073-A3BC-C317ACFAECE8}</a:tableStyleId>
              </a:tblPr>
              <a:tblGrid>
                <a:gridCol w="2396050"/>
                <a:gridCol w="385050"/>
                <a:gridCol w="586775"/>
              </a:tblGrid>
              <a:tr h="381000">
                <a:tc>
                  <a:txBody>
                    <a:bodyPr/>
                    <a:lstStyle/>
                    <a:p>
                      <a:pPr indent="0" lvl="0" marL="0" rtl="0" algn="r">
                        <a:spcBef>
                          <a:spcPts val="0"/>
                        </a:spcBef>
                        <a:spcAft>
                          <a:spcPts val="0"/>
                        </a:spcAft>
                        <a:buNone/>
                      </a:pPr>
                      <a:r>
                        <a:rPr lang="en-GB" sz="2000">
                          <a:latin typeface="Times New Roman"/>
                          <a:ea typeface="Times New Roman"/>
                          <a:cs typeface="Times New Roman"/>
                          <a:sym typeface="Times New Roman"/>
                        </a:rPr>
                        <a:t>4</a:t>
                      </a:r>
                      <a:r>
                        <a:rPr lang="en-GB" sz="2000">
                          <a:solidFill>
                            <a:srgbClr val="000000"/>
                          </a:solidFill>
                          <a:latin typeface="Times New Roman"/>
                          <a:ea typeface="Times New Roman"/>
                          <a:cs typeface="Times New Roman"/>
                          <a:sym typeface="Times New Roman"/>
                        </a:rPr>
                        <a:t>(</a:t>
                      </a:r>
                      <a:r>
                        <a:rPr i="1" lang="en-GB" sz="2000">
                          <a:latin typeface="Times New Roman"/>
                          <a:ea typeface="Times New Roman"/>
                          <a:cs typeface="Times New Roman"/>
                          <a:sym typeface="Times New Roman"/>
                        </a:rPr>
                        <a:t>x </a:t>
                      </a:r>
                      <a:r>
                        <a:rPr lang="en-GB" sz="2000">
                          <a:latin typeface="Times New Roman"/>
                          <a:ea typeface="Times New Roman"/>
                          <a:cs typeface="Times New Roman"/>
                          <a:sym typeface="Times New Roman"/>
                        </a:rPr>
                        <a:t>+ 5) + 3(</a:t>
                      </a:r>
                      <a:r>
                        <a:rPr i="1" lang="en-GB" sz="2000">
                          <a:latin typeface="Times New Roman"/>
                          <a:ea typeface="Times New Roman"/>
                          <a:cs typeface="Times New Roman"/>
                          <a:sym typeface="Times New Roman"/>
                        </a:rPr>
                        <a:t>x</a:t>
                      </a:r>
                      <a:r>
                        <a:rPr lang="en-GB" sz="2000">
                          <a:solidFill>
                            <a:schemeClr val="dk1"/>
                          </a:solidFill>
                          <a:latin typeface="Times New Roman"/>
                          <a:ea typeface="Times New Roman"/>
                          <a:cs typeface="Times New Roman"/>
                          <a:sym typeface="Times New Roman"/>
                        </a:rPr>
                        <a:t> + 5</a:t>
                      </a:r>
                      <a:r>
                        <a:rPr lang="en-GB" sz="2000">
                          <a:latin typeface="Times New Roman"/>
                          <a:ea typeface="Times New Roman"/>
                          <a:cs typeface="Times New Roman"/>
                          <a:sym typeface="Times New Roman"/>
                        </a:rPr>
                        <a:t>)</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14</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46" name="Google Shape;1246;p97"/>
          <p:cNvSpPr txBox="1"/>
          <p:nvPr>
            <p:ph idx="1" type="body"/>
          </p:nvPr>
        </p:nvSpPr>
        <p:spPr>
          <a:xfrm>
            <a:off x="4057800" y="2127941"/>
            <a:ext cx="277800" cy="40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t>
            </a:r>
            <a:endParaRPr sz="2000"/>
          </a:p>
        </p:txBody>
      </p:sp>
      <p:sp>
        <p:nvSpPr>
          <p:cNvPr id="1247" name="Google Shape;1247;p97"/>
          <p:cNvSpPr txBox="1"/>
          <p:nvPr>
            <p:ph idx="1" type="body"/>
          </p:nvPr>
        </p:nvSpPr>
        <p:spPr>
          <a:xfrm>
            <a:off x="324000" y="2127941"/>
            <a:ext cx="277800" cy="40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r>
              <a:rPr lang="en-GB" sz="1800">
                <a:latin typeface="Lexend"/>
              </a:rPr>
              <a:t>)</a:t>
            </a:r>
            <a:endParaRPr sz="20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1" name="Shape 1251"/>
        <p:cNvGrpSpPr/>
        <p:nvPr/>
      </p:nvGrpSpPr>
      <p:grpSpPr>
        <a:xfrm>
          <a:off x="0" y="0"/>
          <a:ext cx="0" cy="0"/>
          <a:chOff x="0" y="0"/>
          <a:chExt cx="0" cy="0"/>
        </a:xfrm>
      </p:grpSpPr>
      <p:graphicFrame>
        <p:nvGraphicFramePr>
          <p:cNvPr id="1252" name="Google Shape;1252;p98"/>
          <p:cNvGraphicFramePr/>
          <p:nvPr/>
        </p:nvGraphicFramePr>
        <p:xfrm>
          <a:off x="2832218" y="1984068"/>
          <a:ext cx="3000000" cy="3000000"/>
        </p:xfrm>
        <a:graphic>
          <a:graphicData uri="http://schemas.openxmlformats.org/drawingml/2006/table">
            <a:tbl>
              <a:tblPr>
                <a:noFill/>
                <a:tableStyleId>{33DA9383-A4A0-4073-A3BC-C317ACFAECE8}</a:tableStyleId>
              </a:tblPr>
              <a:tblGrid>
                <a:gridCol w="1373350"/>
                <a:gridCol w="395775"/>
                <a:gridCol w="1171575"/>
              </a:tblGrid>
              <a:tr h="5075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2(4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solidFill>
                            <a:schemeClr val="dk1"/>
                          </a:solidFill>
                          <a:latin typeface="Times"/>
                          <a:ea typeface="Times"/>
                          <a:cs typeface="Times"/>
                          <a:sym typeface="Times"/>
                        </a:rPr>
                        <a:t>−6(3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− 7) </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 </a:t>
                      </a:r>
                      <a:r>
                        <a:rPr i="1" lang="en-GB" sz="20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solidFill>
                            <a:schemeClr val="dk1"/>
                          </a:solidFill>
                          <a:latin typeface="Times"/>
                          <a:ea typeface="Times"/>
                          <a:cs typeface="Times"/>
                          <a:sym typeface="Times"/>
                        </a:rPr>
                        <a:t>−3(3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− 7)</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a:t>
                      </a:r>
                      <a:r>
                        <a:rPr i="1" lang="en-GB" sz="20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−9</a:t>
                      </a:r>
                      <a:r>
                        <a:rPr i="1" lang="en-GB" sz="2000">
                          <a:solidFill>
                            <a:schemeClr val="dk1"/>
                          </a:solidFill>
                          <a:latin typeface="Times"/>
                          <a:ea typeface="Times"/>
                          <a:cs typeface="Times"/>
                          <a:sym typeface="Times"/>
                        </a:rPr>
                        <a:t>x</a:t>
                      </a:r>
                      <a:r>
                        <a:rPr lang="en-GB" sz="2000">
                          <a:solidFill>
                            <a:schemeClr val="dk1"/>
                          </a:solidFill>
                          <a:latin typeface="Times New Roman"/>
                          <a:ea typeface="Times New Roman"/>
                          <a:cs typeface="Times New Roman"/>
                          <a:sym typeface="Times New Roman"/>
                        </a:rPr>
                        <a:t> </a:t>
                      </a:r>
                      <a:r>
                        <a:rPr lang="en-GB" sz="2000">
                          <a:solidFill>
                            <a:schemeClr val="dk1"/>
                          </a:solidFill>
                          <a:latin typeface="Times"/>
                          <a:ea typeface="Times"/>
                          <a:cs typeface="Times"/>
                          <a:sym typeface="Times"/>
                        </a:rPr>
                        <a:t>+ 21</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13</a:t>
                      </a: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26</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2</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53" name="Google Shape;1253;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Xallinta isleegyada (equations) leh qawsyo (brackets) badan</a:t>
            </a:r>
            <a:endParaRPr/>
          </a:p>
        </p:txBody>
      </p:sp>
      <p:sp>
        <p:nvSpPr>
          <p:cNvPr id="1254" name="Google Shape;1254;p98"/>
          <p:cNvSpPr txBox="1"/>
          <p:nvPr>
            <p:ph idx="1" type="body"/>
          </p:nvPr>
        </p:nvSpPr>
        <p:spPr>
          <a:xfrm>
            <a:off x="324000" y="759300"/>
            <a:ext cx="8237700" cy="10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Xallinta (solutions) isleegyada (equations) waa la siiyay. Buuxi tillaabooyinka si aad u muujiso sida loo gaaro jawaabahan. Habab kale ayaa sidoo kale noqon kara kuwo sax ah.</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1255" name="Google Shape;1255;p98"/>
          <p:cNvGraphicFramePr/>
          <p:nvPr/>
        </p:nvGraphicFramePr>
        <p:xfrm>
          <a:off x="19193" y="2000991"/>
          <a:ext cx="3000000" cy="3000000"/>
        </p:xfrm>
        <a:graphic>
          <a:graphicData uri="http://schemas.openxmlformats.org/drawingml/2006/table">
            <a:tbl>
              <a:tblPr>
                <a:noFill/>
                <a:tableStyleId>{33DA9383-A4A0-4073-A3BC-C317ACFAECE8}</a:tableStyleId>
              </a:tblPr>
              <a:tblGrid>
                <a:gridCol w="1402050"/>
                <a:gridCol w="367075"/>
                <a:gridCol w="1171575"/>
              </a:tblGrid>
              <a:tr h="5075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5(</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+ 6)</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solidFill>
                            <a:schemeClr val="dk1"/>
                          </a:solidFill>
                          <a:latin typeface="Times"/>
                          <a:ea typeface="Times"/>
                          <a:cs typeface="Times"/>
                          <a:sym typeface="Times"/>
                        </a:rPr>
                        <a:t>7(9</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 </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5</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+ 30</a:t>
                      </a:r>
                      <a:r>
                        <a:rPr i="1" lang="en-GB" sz="20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63</a:t>
                      </a:r>
                      <a:r>
                        <a:rPr i="1" lang="en-GB" sz="2000">
                          <a:solidFill>
                            <a:schemeClr val="dk1"/>
                          </a:solidFill>
                          <a:latin typeface="Times New Roman"/>
                          <a:ea typeface="Times New Roman"/>
                          <a:cs typeface="Times New Roman"/>
                          <a:sym typeface="Times New Roman"/>
                        </a:rPr>
                        <a:t>x </a:t>
                      </a:r>
                      <a:r>
                        <a:rPr lang="en-GB" sz="2000">
                          <a:solidFill>
                            <a:schemeClr val="dk1"/>
                          </a:solidFill>
                          <a:latin typeface="Times"/>
                          <a:ea typeface="Times"/>
                          <a:cs typeface="Times"/>
                          <a:sym typeface="Times"/>
                        </a:rPr>
                        <a:t>− 28</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30</a:t>
                      </a:r>
                      <a:r>
                        <a:rPr i="1" lang="en-GB" sz="20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58</a:t>
                      </a:r>
                      <a:r>
                        <a:rPr i="1" lang="en-GB" sz="2000">
                          <a:solidFill>
                            <a:schemeClr val="dk1"/>
                          </a:solidFill>
                          <a:latin typeface="Times New Roman"/>
                          <a:ea typeface="Times New Roman"/>
                          <a:cs typeface="Times New Roman"/>
                          <a:sym typeface="Times New Roman"/>
                        </a:rPr>
                        <a:t>x</a:t>
                      </a:r>
                      <a:r>
                        <a:rPr lang="en-GB" sz="2000">
                          <a:solidFill>
                            <a:schemeClr val="dk1"/>
                          </a:solidFill>
                          <a:latin typeface="Times New Roman"/>
                          <a:ea typeface="Times New Roman"/>
                          <a:cs typeface="Times New Roman"/>
                          <a:sym typeface="Times New Roman"/>
                        </a:rPr>
                        <a:t> </a:t>
                      </a:r>
                      <a:r>
                        <a:rPr lang="en-GB" sz="2000">
                          <a:solidFill>
                            <a:schemeClr val="dk1"/>
                          </a:solidFill>
                          <a:latin typeface="Times"/>
                          <a:ea typeface="Times"/>
                          <a:cs typeface="Times"/>
                          <a:sym typeface="Times"/>
                        </a:rPr>
                        <a:t>− 28</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58</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58</a:t>
                      </a:r>
                      <a:r>
                        <a:rPr i="1" lang="en-GB" sz="2000">
                          <a:solidFill>
                            <a:schemeClr val="dk1"/>
                          </a:solidFill>
                          <a:latin typeface="Times New Roman"/>
                          <a:ea typeface="Times New Roman"/>
                          <a:cs typeface="Times New Roman"/>
                          <a:sym typeface="Times New Roman"/>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1</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56" name="Google Shape;1256;p98"/>
          <p:cNvCxnSpPr/>
          <p:nvPr/>
        </p:nvCxnSpPr>
        <p:spPr>
          <a:xfrm>
            <a:off x="3064800" y="1979725"/>
            <a:ext cx="0" cy="2784000"/>
          </a:xfrm>
          <a:prstGeom prst="straightConnector1">
            <a:avLst/>
          </a:prstGeom>
          <a:noFill/>
          <a:ln cap="flat" cmpd="sng" w="38100">
            <a:solidFill>
              <a:schemeClr val="accent5"/>
            </a:solidFill>
            <a:prstDash val="solid"/>
            <a:round/>
            <a:headEnd len="med" w="med" type="none"/>
            <a:tailEnd len="med" w="med" type="none"/>
          </a:ln>
        </p:spPr>
      </p:cxnSp>
      <p:graphicFrame>
        <p:nvGraphicFramePr>
          <p:cNvPr id="1257" name="Google Shape;1257;p98"/>
          <p:cNvGraphicFramePr/>
          <p:nvPr/>
        </p:nvGraphicFramePr>
        <p:xfrm>
          <a:off x="6043018" y="1984068"/>
          <a:ext cx="3000000" cy="3000000"/>
        </p:xfrm>
        <a:graphic>
          <a:graphicData uri="http://schemas.openxmlformats.org/drawingml/2006/table">
            <a:tbl>
              <a:tblPr>
                <a:noFill/>
                <a:tableStyleId>{33DA9383-A4A0-4073-A3BC-C317ACFAECE8}</a:tableStyleId>
              </a:tblPr>
              <a:tblGrid>
                <a:gridCol w="1970575"/>
                <a:gridCol w="321000"/>
                <a:gridCol w="846100"/>
              </a:tblGrid>
              <a:tr h="5075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8(</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 + 3(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8</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− 40 + 3</a:t>
                      </a:r>
                      <a:r>
                        <a:rPr i="1" lang="en-GB" sz="2000">
                          <a:solidFill>
                            <a:schemeClr val="dk1"/>
                          </a:solidFill>
                          <a:latin typeface="Times"/>
                          <a:ea typeface="Times"/>
                          <a:cs typeface="Times"/>
                          <a:sym typeface="Times"/>
                        </a:rPr>
                        <a:t>x </a:t>
                      </a:r>
                      <a:r>
                        <a:rPr lang="en-GB" sz="2000">
                          <a:solidFill>
                            <a:schemeClr val="dk1"/>
                          </a:solidFill>
                          <a:latin typeface="Times"/>
                          <a:ea typeface="Times"/>
                          <a:cs typeface="Times"/>
                          <a:sym typeface="Times"/>
                        </a:rPr>
                        <a:t>+ 15 </a:t>
                      </a:r>
                      <a:r>
                        <a:rPr i="1" lang="en-GB" sz="20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11</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− 25</a:t>
                      </a:r>
                      <a:r>
                        <a:rPr i="1" lang="en-GB" sz="20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11</a:t>
                      </a: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33</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3</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58" name="Google Shape;1258;p98"/>
          <p:cNvCxnSpPr/>
          <p:nvPr/>
        </p:nvCxnSpPr>
        <p:spPr>
          <a:xfrm>
            <a:off x="5960400" y="1979725"/>
            <a:ext cx="0" cy="2784000"/>
          </a:xfrm>
          <a:prstGeom prst="straightConnector1">
            <a:avLst/>
          </a:prstGeom>
          <a:noFill/>
          <a:ln cap="flat" cmpd="sng" w="38100">
            <a:solidFill>
              <a:schemeClr val="accent5"/>
            </a:solidFill>
            <a:prstDash val="solid"/>
            <a:round/>
            <a:headEnd len="med" w="med" type="none"/>
            <a:tailEnd len="med" w="med" type="none"/>
          </a:ln>
        </p:spPr>
      </p:cxnSp>
      <p:sp>
        <p:nvSpPr>
          <p:cNvPr id="1259" name="Google Shape;1259;p98"/>
          <p:cNvSpPr/>
          <p:nvPr/>
        </p:nvSpPr>
        <p:spPr>
          <a:xfrm>
            <a:off x="324000" y="16352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a)</a:t>
            </a:r>
            <a:endParaRPr sz="1800">
              <a:latin typeface="Lexend"/>
              <a:ea typeface="Lexend"/>
              <a:cs typeface="Lexend"/>
              <a:sym typeface="Lexend"/>
            </a:endParaRPr>
          </a:p>
        </p:txBody>
      </p:sp>
      <p:sp>
        <p:nvSpPr>
          <p:cNvPr id="1260" name="Google Shape;1260;p98"/>
          <p:cNvSpPr/>
          <p:nvPr/>
        </p:nvSpPr>
        <p:spPr>
          <a:xfrm>
            <a:off x="3067200" y="16352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b)</a:t>
            </a:r>
            <a:endParaRPr sz="1800">
              <a:latin typeface="Lexend"/>
              <a:ea typeface="Lexend"/>
              <a:cs typeface="Lexend"/>
              <a:sym typeface="Lexend"/>
            </a:endParaRPr>
          </a:p>
        </p:txBody>
      </p:sp>
      <p:sp>
        <p:nvSpPr>
          <p:cNvPr id="1261" name="Google Shape;1261;p98"/>
          <p:cNvSpPr/>
          <p:nvPr/>
        </p:nvSpPr>
        <p:spPr>
          <a:xfrm>
            <a:off x="6115200" y="16352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c)</a:t>
            </a:r>
            <a:endParaRPr sz="1800">
              <a:latin typeface="Lexend"/>
              <a:ea typeface="Lexend"/>
              <a:cs typeface="Lexend"/>
              <a:sym typeface="Lexe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sp>
        <p:nvSpPr>
          <p:cNvPr id="1266" name="Google Shape;1266;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Xallinta isleegyada (equations) leh qawsyo (brackets) badan</a:t>
            </a:r>
            <a:endParaRPr/>
          </a:p>
        </p:txBody>
      </p:sp>
      <p:sp>
        <p:nvSpPr>
          <p:cNvPr id="1267" name="Google Shape;1267;p9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Xallinta (solutions) isleegyada (equations) waa la siiyay. Buuxi tillaabooyinka si aad u muujiso sida loo gaaro jawaabahan. Habab kale ayaa sidoo kale noqon kara kuwo sax ah.</a:t>
            </a:r>
            <a:r>
              <a:rPr lang="en-GB" sz="1100">
                <a:latin typeface="Kalam"/>
                <a:ea typeface="Kalam"/>
                <a:cs typeface="Kalam"/>
                <a:sym typeface="Kalam"/>
              </a:rPr>
              <a:t/>
            </a:r>
            <a:endParaRPr sz="1800"/>
          </a:p>
        </p:txBody>
      </p:sp>
      <p:cxnSp>
        <p:nvCxnSpPr>
          <p:cNvPr id="1268" name="Google Shape;1268;p99"/>
          <p:cNvCxnSpPr/>
          <p:nvPr/>
        </p:nvCxnSpPr>
        <p:spPr>
          <a:xfrm>
            <a:off x="3243900" y="1794073"/>
            <a:ext cx="0" cy="3020700"/>
          </a:xfrm>
          <a:prstGeom prst="straightConnector1">
            <a:avLst/>
          </a:prstGeom>
          <a:noFill/>
          <a:ln cap="flat" cmpd="sng" w="38100">
            <a:solidFill>
              <a:schemeClr val="accent5"/>
            </a:solidFill>
            <a:prstDash val="solid"/>
            <a:round/>
            <a:headEnd len="med" w="med" type="none"/>
            <a:tailEnd len="med" w="med" type="none"/>
          </a:ln>
        </p:spPr>
      </p:cxnSp>
      <p:graphicFrame>
        <p:nvGraphicFramePr>
          <p:cNvPr id="1269" name="Google Shape;1269;p99"/>
          <p:cNvGraphicFramePr/>
          <p:nvPr/>
        </p:nvGraphicFramePr>
        <p:xfrm>
          <a:off x="3290974" y="2136468"/>
          <a:ext cx="3000000" cy="3000000"/>
        </p:xfrm>
        <a:graphic>
          <a:graphicData uri="http://schemas.openxmlformats.org/drawingml/2006/table">
            <a:tbl>
              <a:tblPr>
                <a:noFill/>
                <a:tableStyleId>{33DA9383-A4A0-4073-A3BC-C317ACFAECE8}</a:tableStyleId>
              </a:tblPr>
              <a:tblGrid>
                <a:gridCol w="2164000"/>
                <a:gridCol w="306650"/>
                <a:gridCol w="667025"/>
              </a:tblGrid>
              <a:tr h="5075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2(4</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− 9) − 4(3 − 2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50</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8</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− 18 − 12 + 8</a:t>
                      </a:r>
                      <a:r>
                        <a:rPr i="1" lang="en-GB" sz="2000">
                          <a:solidFill>
                            <a:schemeClr val="dk1"/>
                          </a:solidFill>
                          <a:latin typeface="Times"/>
                          <a:ea typeface="Times"/>
                          <a:cs typeface="Times"/>
                          <a:sym typeface="Times"/>
                        </a:rPr>
                        <a:t>x </a:t>
                      </a:r>
                      <a:r>
                        <a:rPr lang="en-GB" sz="2000">
                          <a:solidFill>
                            <a:schemeClr val="dk1"/>
                          </a:solidFill>
                          <a:latin typeface="Times"/>
                          <a:ea typeface="Times"/>
                          <a:cs typeface="Times"/>
                          <a:sym typeface="Times"/>
                        </a:rPr>
                        <a:t> </a:t>
                      </a:r>
                      <a:r>
                        <a:rPr i="1" lang="en-GB" sz="20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50</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16</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− 30</a:t>
                      </a:r>
                      <a:r>
                        <a:rPr i="1" lang="en-GB" sz="20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50</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16</a:t>
                      </a: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80</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70" name="Google Shape;1270;p99"/>
          <p:cNvCxnSpPr/>
          <p:nvPr/>
        </p:nvCxnSpPr>
        <p:spPr>
          <a:xfrm>
            <a:off x="6256800" y="1794073"/>
            <a:ext cx="0" cy="3020700"/>
          </a:xfrm>
          <a:prstGeom prst="straightConnector1">
            <a:avLst/>
          </a:prstGeom>
          <a:noFill/>
          <a:ln cap="flat" cmpd="sng" w="38100">
            <a:solidFill>
              <a:schemeClr val="accent5"/>
            </a:solidFill>
            <a:prstDash val="solid"/>
            <a:round/>
            <a:headEnd len="med" w="med" type="none"/>
            <a:tailEnd len="med" w="med" type="none"/>
          </a:ln>
        </p:spPr>
      </p:cxnSp>
      <p:graphicFrame>
        <p:nvGraphicFramePr>
          <p:cNvPr id="1271" name="Google Shape;1271;p99"/>
          <p:cNvGraphicFramePr/>
          <p:nvPr/>
        </p:nvGraphicFramePr>
        <p:xfrm>
          <a:off x="328018" y="2136468"/>
          <a:ext cx="3000000" cy="3000000"/>
        </p:xfrm>
        <a:graphic>
          <a:graphicData uri="http://schemas.openxmlformats.org/drawingml/2006/table">
            <a:tbl>
              <a:tblPr>
                <a:noFill/>
                <a:tableStyleId>{33DA9383-A4A0-4073-A3BC-C317ACFAECE8}</a:tableStyleId>
              </a:tblPr>
              <a:tblGrid>
                <a:gridCol w="2170375"/>
                <a:gridCol w="278800"/>
                <a:gridCol w="688500"/>
              </a:tblGrid>
              <a:tr h="507500">
                <a:tc>
                  <a:txBody>
                    <a:bodyPr/>
                    <a:lstStyle/>
                    <a:p>
                      <a:pPr indent="0" lvl="0" marL="0" rtl="0" algn="ct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4(3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 − 2(3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22</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2(3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 </a:t>
                      </a:r>
                      <a:r>
                        <a:rPr i="1" lang="en-GB" sz="20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22</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r>
                        <a:rPr i="1" lang="en-GB" sz="20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11</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a:t>
                      </a: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12</a:t>
                      </a:r>
                      <a:endParaRPr i="1"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4</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r>
            </a:tbl>
          </a:graphicData>
        </a:graphic>
      </p:graphicFrame>
      <p:graphicFrame>
        <p:nvGraphicFramePr>
          <p:cNvPr id="1272" name="Google Shape;1272;p99"/>
          <p:cNvGraphicFramePr/>
          <p:nvPr/>
        </p:nvGraphicFramePr>
        <p:xfrm>
          <a:off x="6354249" y="1924793"/>
          <a:ext cx="3000000" cy="3000000"/>
        </p:xfrm>
        <a:graphic>
          <a:graphicData uri="http://schemas.openxmlformats.org/drawingml/2006/table">
            <a:tbl>
              <a:tblPr>
                <a:noFill/>
                <a:tableStyleId>{33DA9383-A4A0-4073-A3BC-C317ACFAECE8}</a:tableStyleId>
              </a:tblPr>
              <a:tblGrid>
                <a:gridCol w="1623275"/>
                <a:gridCol w="324775"/>
                <a:gridCol w="935350"/>
              </a:tblGrid>
              <a:tr h="507500">
                <a:tc>
                  <a:txBody>
                    <a:bodyPr/>
                    <a:lstStyle/>
                    <a:p>
                      <a:pPr indent="0" lvl="0" marL="0" rtl="0" algn="r">
                        <a:lnSpc>
                          <a:spcPct val="115000"/>
                        </a:lnSpc>
                        <a:spcBef>
                          <a:spcPts val="0"/>
                        </a:spcBef>
                        <a:spcAft>
                          <a:spcPts val="0"/>
                        </a:spcAft>
                        <a:buClr>
                          <a:schemeClr val="dk1"/>
                        </a:buClr>
                        <a:buSzPts val="1100"/>
                        <a:buFont typeface="Arial"/>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chemeClr val="dk1">
                          <a:alpha val="0"/>
                        </a:scheme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chemeClr val="dk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75</a:t>
                      </a:r>
                      <a:endParaRPr sz="2000">
                        <a:latin typeface="Times New Roman"/>
                        <a:ea typeface="Times New Roman"/>
                        <a:cs typeface="Times New Roman"/>
                        <a:sym typeface="Times New Roman"/>
                      </a:endParaRPr>
                    </a:p>
                  </a:txBody>
                  <a:tcPr marT="0" marB="0" marR="0" marL="0">
                    <a:lnL cap="flat" cmpd="sng" w="9525">
                      <a:solidFill>
                        <a:schemeClr val="dk1">
                          <a:alpha val="0"/>
                        </a:scheme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+ 8 + 5)</a:t>
                      </a:r>
                      <a:r>
                        <a:rPr i="1" lang="en-GB" sz="2000">
                          <a:solidFill>
                            <a:schemeClr val="dk1"/>
                          </a:solidFill>
                          <a:latin typeface="Times"/>
                          <a:ea typeface="Times"/>
                          <a:cs typeface="Times"/>
                          <a:sym typeface="Times"/>
                        </a:rPr>
                        <a:t> </a:t>
                      </a:r>
                      <a:r>
                        <a:rPr lang="en-GB" sz="2000">
                          <a:solidFill>
                            <a:schemeClr val="dk1"/>
                          </a:solidFill>
                          <a:latin typeface="Times"/>
                          <a:ea typeface="Times"/>
                          <a:cs typeface="Times"/>
                          <a:sym typeface="Times"/>
                        </a:rPr>
                        <a:t> </a:t>
                      </a:r>
                      <a:r>
                        <a:rPr i="1" lang="en-GB" sz="20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chemeClr val="dk1">
                          <a:alpha val="0"/>
                        </a:scheme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2000">
                          <a:latin typeface="Times New Roman"/>
                          <a:ea typeface="Times New Roman"/>
                          <a:cs typeface="Times New Roman"/>
                          <a:sym typeface="Times New Roman"/>
                        </a:rPr>
                        <a:t>75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3(2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+ 13)</a:t>
                      </a:r>
                      <a:r>
                        <a:rPr i="1" lang="en-GB" sz="20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Times New Roman"/>
                          <a:ea typeface="Times New Roman"/>
                          <a:cs typeface="Times New Roman"/>
                          <a:sym typeface="Times New Roman"/>
                        </a:rPr>
                        <a:t>75</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2</a:t>
                      </a:r>
                      <a:r>
                        <a:rPr i="1" lang="en-GB" sz="2000">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+ 13</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25</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2000">
                          <a:solidFill>
                            <a:schemeClr val="dk1"/>
                          </a:solidFill>
                          <a:latin typeface="Times"/>
                          <a:ea typeface="Times"/>
                          <a:cs typeface="Times"/>
                          <a:sym typeface="Times"/>
                        </a:rPr>
                        <a:t>2</a:t>
                      </a:r>
                      <a:r>
                        <a:rPr i="1" lang="en-GB" sz="20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12</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2000">
                          <a:solidFill>
                            <a:schemeClr val="dk1"/>
                          </a:solidFill>
                          <a:latin typeface="Times"/>
                          <a:ea typeface="Times"/>
                          <a:cs typeface="Times"/>
                          <a:sym typeface="Times"/>
                        </a:rPr>
                        <a:t>x</a:t>
                      </a:r>
                      <a:endParaRPr i="1" sz="2000">
                        <a:solidFill>
                          <a:schemeClr val="dk1"/>
                        </a:solidFill>
                        <a:latin typeface="Times"/>
                        <a:ea typeface="Times"/>
                        <a:cs typeface="Times"/>
                        <a:sym typeface="Times"/>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Times"/>
                          <a:ea typeface="Times"/>
                          <a:cs typeface="Times"/>
                          <a:sym typeface="Times"/>
                        </a:rPr>
                        <a:t>6</a:t>
                      </a:r>
                      <a:endParaRPr sz="2000">
                        <a:solidFill>
                          <a:schemeClr val="dk1"/>
                        </a:solidFill>
                        <a:latin typeface="Times"/>
                        <a:ea typeface="Times"/>
                        <a:cs typeface="Times"/>
                        <a:sym typeface="Times"/>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73" name="Google Shape;1273;p99"/>
          <p:cNvSpPr/>
          <p:nvPr/>
        </p:nvSpPr>
        <p:spPr>
          <a:xfrm>
            <a:off x="324000" y="16352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d)</a:t>
            </a:r>
            <a:endParaRPr sz="1800">
              <a:latin typeface="Lexend"/>
              <a:ea typeface="Lexend"/>
              <a:cs typeface="Lexend"/>
              <a:sym typeface="Lexend"/>
            </a:endParaRPr>
          </a:p>
        </p:txBody>
      </p:sp>
      <p:sp>
        <p:nvSpPr>
          <p:cNvPr id="1274" name="Google Shape;1274;p99"/>
          <p:cNvSpPr/>
          <p:nvPr/>
        </p:nvSpPr>
        <p:spPr>
          <a:xfrm>
            <a:off x="3219600" y="16352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e)</a:t>
            </a:r>
            <a:endParaRPr sz="1800">
              <a:latin typeface="Lexend"/>
              <a:ea typeface="Lexend"/>
              <a:cs typeface="Lexend"/>
              <a:sym typeface="Lexend"/>
            </a:endParaRPr>
          </a:p>
        </p:txBody>
      </p:sp>
      <p:sp>
        <p:nvSpPr>
          <p:cNvPr id="1275" name="Google Shape;1275;p99"/>
          <p:cNvSpPr/>
          <p:nvPr/>
        </p:nvSpPr>
        <p:spPr>
          <a:xfrm>
            <a:off x="6267600" y="1635275"/>
            <a:ext cx="356700" cy="458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f)</a:t>
            </a:r>
            <a:endParaRPr sz="1800">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Xallinta isleegyada (equations) leh qawsyo (brackets) badan</a:t>
            </a:r>
            <a:endParaRPr/>
          </a:p>
        </p:txBody>
      </p:sp>
      <p:sp>
        <p:nvSpPr>
          <p:cNvPr id="1281" name="Google Shape;1281;p10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Xalli isleegyadan (equations) laba jeer. Marka hore, balaadhi (expand) qawsyada (brackets), marka labaad, fududee ka hor balaadhinta (expanding).</a:t>
            </a:r>
            <a:endParaRPr sz="1800"/>
          </a:p>
          <a:p>
            <a:pPr indent="0" lvl="0" marL="0" rtl="0" algn="l">
              <a:spcBef>
                <a:spcPts val="1000"/>
              </a:spcBef>
              <a:spcAft>
                <a:spcPts val="1000"/>
              </a:spcAft>
              <a:buNone/>
            </a:pPr>
            <a:r>
              <a:rPr lang="en-GB" sz="1800">
                <a:latin typeface="Lexend"/>
              </a:rPr>
              <a:t>Qor jumlad si aad u barbar dhigto waxtarka (efficiency).</a:t>
            </a:r>
            <a:endParaRPr sz="1800"/>
          </a:p>
        </p:txBody>
      </p:sp>
      <p:sp>
        <p:nvSpPr>
          <p:cNvPr id="1282" name="Google Shape;1282;p100"/>
          <p:cNvSpPr txBox="1"/>
          <p:nvPr>
            <p:ph idx="1" type="body"/>
          </p:nvPr>
        </p:nvSpPr>
        <p:spPr>
          <a:xfrm>
            <a:off x="324000" y="2090240"/>
            <a:ext cx="277800" cy="40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2000"/>
          </a:p>
        </p:txBody>
      </p:sp>
      <p:graphicFrame>
        <p:nvGraphicFramePr>
          <p:cNvPr id="1283" name="Google Shape;1283;p100"/>
          <p:cNvGraphicFramePr/>
          <p:nvPr/>
        </p:nvGraphicFramePr>
        <p:xfrm>
          <a:off x="538893" y="2023866"/>
          <a:ext cx="3000000" cy="3000000"/>
        </p:xfrm>
        <a:graphic>
          <a:graphicData uri="http://schemas.openxmlformats.org/drawingml/2006/table">
            <a:tbl>
              <a:tblPr>
                <a:noFill/>
                <a:tableStyleId>{33DA9383-A4A0-4073-A3BC-C317ACFAECE8}</a:tableStyleId>
              </a:tblPr>
              <a:tblGrid>
                <a:gridCol w="2004425"/>
                <a:gridCol w="393775"/>
                <a:gridCol w="647425"/>
              </a:tblGrid>
              <a:tr h="507500">
                <a:tc>
                  <a:txBody>
                    <a:bodyPr/>
                    <a:lstStyle/>
                    <a:p>
                      <a:pPr indent="0" lvl="0" marL="0" rtl="0" algn="r">
                        <a:spcBef>
                          <a:spcPts val="0"/>
                        </a:spcBef>
                        <a:spcAft>
                          <a:spcPts val="0"/>
                        </a:spcAft>
                        <a:buNone/>
                      </a:pPr>
                      <a:r>
                        <a:rPr lang="en-GB" sz="1500">
                          <a:latin typeface="Times New Roman"/>
                          <a:ea typeface="Times New Roman"/>
                          <a:cs typeface="Times New Roman"/>
                          <a:sym typeface="Times New Roman"/>
                        </a:rPr>
                        <a:t>4</a:t>
                      </a:r>
                      <a:r>
                        <a:rPr lang="en-GB" sz="1500">
                          <a:solidFill>
                            <a:srgbClr val="000000"/>
                          </a:solidFill>
                          <a:latin typeface="Times New Roman"/>
                          <a:ea typeface="Times New Roman"/>
                          <a:cs typeface="Times New Roman"/>
                          <a:sym typeface="Times New Roman"/>
                        </a:rPr>
                        <a:t>(</a:t>
                      </a:r>
                      <a:r>
                        <a:rPr i="1" lang="en-GB" sz="1500">
                          <a:latin typeface="Times New Roman"/>
                          <a:ea typeface="Times New Roman"/>
                          <a:cs typeface="Times New Roman"/>
                          <a:sym typeface="Times New Roman"/>
                        </a:rPr>
                        <a:t>x </a:t>
                      </a:r>
                      <a:r>
                        <a:rPr lang="en-GB" sz="1500">
                          <a:latin typeface="Times New Roman"/>
                          <a:ea typeface="Times New Roman"/>
                          <a:cs typeface="Times New Roman"/>
                          <a:sym typeface="Times New Roman"/>
                        </a:rPr>
                        <a:t>+ 5) + 3(</a:t>
                      </a:r>
                      <a:r>
                        <a:rPr i="1" lang="en-GB" sz="1500">
                          <a:latin typeface="Times New Roman"/>
                          <a:ea typeface="Times New Roman"/>
                          <a:cs typeface="Times New Roman"/>
                          <a:sym typeface="Times New Roman"/>
                        </a:rPr>
                        <a:t>x</a:t>
                      </a:r>
                      <a:r>
                        <a:rPr lang="en-GB" sz="1500">
                          <a:solidFill>
                            <a:schemeClr val="dk1"/>
                          </a:solidFill>
                          <a:latin typeface="Times New Roman"/>
                          <a:ea typeface="Times New Roman"/>
                          <a:cs typeface="Times New Roman"/>
                          <a:sym typeface="Times New Roman"/>
                        </a:rPr>
                        <a:t> + 5</a:t>
                      </a:r>
                      <a:r>
                        <a:rPr lang="en-GB" sz="1500">
                          <a:latin typeface="Times New Roman"/>
                          <a:ea typeface="Times New Roman"/>
                          <a:cs typeface="Times New Roman"/>
                          <a:sym typeface="Times New Roman"/>
                        </a:rPr>
                        <a:t>)</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latin typeface="Times New Roman"/>
                          <a:ea typeface="Times New Roman"/>
                          <a:cs typeface="Times New Roman"/>
                          <a:sym typeface="Times New Roman"/>
                        </a:rPr>
                        <a:t>14</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428700">
                <a:tc>
                  <a:txBody>
                    <a:bodyPr/>
                    <a:lstStyle/>
                    <a:p>
                      <a:pPr indent="0" lvl="0" marL="0" rtl="0" algn="r">
                        <a:spcBef>
                          <a:spcPts val="0"/>
                        </a:spcBef>
                        <a:spcAft>
                          <a:spcPts val="0"/>
                        </a:spcAft>
                        <a:buNone/>
                      </a:pPr>
                      <a:r>
                        <a:rPr lang="en-GB" sz="1500">
                          <a:solidFill>
                            <a:schemeClr val="dk1"/>
                          </a:solidFill>
                          <a:latin typeface="Times"/>
                          <a:ea typeface="Times"/>
                          <a:cs typeface="Times"/>
                          <a:sym typeface="Times"/>
                        </a:rPr>
                        <a:t>4</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+ 20 + 3</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+ 15 </a:t>
                      </a:r>
                      <a:r>
                        <a:rPr i="1" lang="en-GB" sz="15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solidFill>
                            <a:schemeClr val="dk1"/>
                          </a:solidFill>
                          <a:latin typeface="Times New Roman"/>
                          <a:ea typeface="Times New Roman"/>
                          <a:cs typeface="Times New Roman"/>
                          <a:sym typeface="Times New Roman"/>
                        </a:rPr>
                        <a:t>14</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1500">
                          <a:solidFill>
                            <a:schemeClr val="dk1"/>
                          </a:solidFill>
                          <a:latin typeface="Times"/>
                          <a:ea typeface="Times"/>
                          <a:cs typeface="Times"/>
                          <a:sym typeface="Times"/>
                        </a:rPr>
                        <a:t>7</a:t>
                      </a: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+ 35</a:t>
                      </a:r>
                      <a:r>
                        <a:rPr i="1" lang="en-GB" sz="15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solidFill>
                            <a:schemeClr val="dk1"/>
                          </a:solidFill>
                          <a:latin typeface="Times New Roman"/>
                          <a:ea typeface="Times New Roman"/>
                          <a:cs typeface="Times New Roman"/>
                          <a:sym typeface="Times New Roman"/>
                        </a:rPr>
                        <a:t>14</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lang="en-GB" sz="1500">
                          <a:solidFill>
                            <a:schemeClr val="dk1"/>
                          </a:solidFill>
                          <a:latin typeface="Times"/>
                          <a:ea typeface="Times"/>
                          <a:cs typeface="Times"/>
                          <a:sym typeface="Times"/>
                        </a:rPr>
                        <a:t>7</a:t>
                      </a:r>
                      <a:r>
                        <a:rPr i="1" lang="en-GB" sz="1500">
                          <a:solidFill>
                            <a:schemeClr val="dk1"/>
                          </a:solidFill>
                          <a:latin typeface="Times"/>
                          <a:ea typeface="Times"/>
                          <a:cs typeface="Times"/>
                          <a:sym typeface="Times"/>
                        </a:rPr>
                        <a:t>x</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solidFill>
                            <a:schemeClr val="dk1"/>
                          </a:solidFill>
                          <a:latin typeface="Times"/>
                          <a:ea typeface="Times"/>
                          <a:cs typeface="Times"/>
                          <a:sym typeface="Times"/>
                        </a:rPr>
                        <a:t>−21</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1500">
                          <a:solidFill>
                            <a:schemeClr val="dk1"/>
                          </a:solidFill>
                          <a:latin typeface="Times"/>
                          <a:ea typeface="Times"/>
                          <a:cs typeface="Times"/>
                          <a:sym typeface="Times"/>
                        </a:rPr>
                        <a:t>x</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solidFill>
                            <a:schemeClr val="dk1"/>
                          </a:solidFill>
                          <a:latin typeface="Times"/>
                          <a:ea typeface="Times"/>
                          <a:cs typeface="Times"/>
                          <a:sym typeface="Times"/>
                        </a:rPr>
                        <a:t>−3</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284" name="Google Shape;1284;p100"/>
          <p:cNvGraphicFramePr/>
          <p:nvPr/>
        </p:nvGraphicFramePr>
        <p:xfrm>
          <a:off x="5774393" y="2023866"/>
          <a:ext cx="3000000" cy="3000000"/>
        </p:xfrm>
        <a:graphic>
          <a:graphicData uri="http://schemas.openxmlformats.org/drawingml/2006/table">
            <a:tbl>
              <a:tblPr>
                <a:noFill/>
                <a:tableStyleId>{33DA9383-A4A0-4073-A3BC-C317ACFAECE8}</a:tableStyleId>
              </a:tblPr>
              <a:tblGrid>
                <a:gridCol w="2004425"/>
                <a:gridCol w="393775"/>
                <a:gridCol w="647425"/>
              </a:tblGrid>
              <a:tr h="507500">
                <a:tc>
                  <a:txBody>
                    <a:bodyPr/>
                    <a:lstStyle/>
                    <a:p>
                      <a:pPr indent="0" lvl="0" marL="0" rtl="0" algn="r">
                        <a:spcBef>
                          <a:spcPts val="0"/>
                        </a:spcBef>
                        <a:spcAft>
                          <a:spcPts val="0"/>
                        </a:spcAft>
                        <a:buNone/>
                      </a:pPr>
                      <a:r>
                        <a:rPr lang="en-GB" sz="1500">
                          <a:latin typeface="Times New Roman"/>
                          <a:ea typeface="Times New Roman"/>
                          <a:cs typeface="Times New Roman"/>
                          <a:sym typeface="Times New Roman"/>
                        </a:rPr>
                        <a:t>4</a:t>
                      </a:r>
                      <a:r>
                        <a:rPr lang="en-GB" sz="1500">
                          <a:solidFill>
                            <a:srgbClr val="000000"/>
                          </a:solidFill>
                          <a:latin typeface="Times New Roman"/>
                          <a:ea typeface="Times New Roman"/>
                          <a:cs typeface="Times New Roman"/>
                          <a:sym typeface="Times New Roman"/>
                        </a:rPr>
                        <a:t>(</a:t>
                      </a:r>
                      <a:r>
                        <a:rPr i="1" lang="en-GB" sz="1500">
                          <a:latin typeface="Times New Roman"/>
                          <a:ea typeface="Times New Roman"/>
                          <a:cs typeface="Times New Roman"/>
                          <a:sym typeface="Times New Roman"/>
                        </a:rPr>
                        <a:t>x </a:t>
                      </a:r>
                      <a:r>
                        <a:rPr lang="en-GB" sz="1500">
                          <a:latin typeface="Times New Roman"/>
                          <a:ea typeface="Times New Roman"/>
                          <a:cs typeface="Times New Roman"/>
                          <a:sym typeface="Times New Roman"/>
                        </a:rPr>
                        <a:t>+ 5) + 3(</a:t>
                      </a:r>
                      <a:r>
                        <a:rPr i="1" lang="en-GB" sz="1500">
                          <a:latin typeface="Times New Roman"/>
                          <a:ea typeface="Times New Roman"/>
                          <a:cs typeface="Times New Roman"/>
                          <a:sym typeface="Times New Roman"/>
                        </a:rPr>
                        <a:t>x</a:t>
                      </a:r>
                      <a:r>
                        <a:rPr lang="en-GB" sz="1500">
                          <a:solidFill>
                            <a:schemeClr val="dk1"/>
                          </a:solidFill>
                          <a:latin typeface="Times New Roman"/>
                          <a:ea typeface="Times New Roman"/>
                          <a:cs typeface="Times New Roman"/>
                          <a:sym typeface="Times New Roman"/>
                        </a:rPr>
                        <a:t> + 5</a:t>
                      </a:r>
                      <a:r>
                        <a:rPr lang="en-GB" sz="1500">
                          <a:latin typeface="Times New Roman"/>
                          <a:ea typeface="Times New Roman"/>
                          <a:cs typeface="Times New Roman"/>
                          <a:sym typeface="Times New Roman"/>
                        </a:rPr>
                        <a:t>)</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latin typeface="Times New Roman"/>
                          <a:ea typeface="Times New Roman"/>
                          <a:cs typeface="Times New Roman"/>
                          <a:sym typeface="Times New Roman"/>
                        </a:rPr>
                        <a:t>14</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428700">
                <a:tc>
                  <a:txBody>
                    <a:bodyPr/>
                    <a:lstStyle/>
                    <a:p>
                      <a:pPr indent="0" lvl="0" marL="0" rtl="0" algn="r">
                        <a:spcBef>
                          <a:spcPts val="0"/>
                        </a:spcBef>
                        <a:spcAft>
                          <a:spcPts val="0"/>
                        </a:spcAft>
                        <a:buNone/>
                      </a:pPr>
                      <a:r>
                        <a:rPr lang="en-GB" sz="1500">
                          <a:solidFill>
                            <a:schemeClr val="dk1"/>
                          </a:solidFill>
                          <a:latin typeface="Times New Roman"/>
                          <a:ea typeface="Times New Roman"/>
                          <a:cs typeface="Times New Roman"/>
                          <a:sym typeface="Times New Roman"/>
                        </a:rPr>
                        <a:t>7(</a:t>
                      </a:r>
                      <a:r>
                        <a:rPr i="1" lang="en-GB" sz="1500">
                          <a:solidFill>
                            <a:schemeClr val="dk1"/>
                          </a:solidFill>
                          <a:latin typeface="Times New Roman"/>
                          <a:ea typeface="Times New Roman"/>
                          <a:cs typeface="Times New Roman"/>
                          <a:sym typeface="Times New Roman"/>
                        </a:rPr>
                        <a:t>x</a:t>
                      </a:r>
                      <a:r>
                        <a:rPr lang="en-GB" sz="1500">
                          <a:solidFill>
                            <a:schemeClr val="dk1"/>
                          </a:solidFill>
                          <a:latin typeface="Times New Roman"/>
                          <a:ea typeface="Times New Roman"/>
                          <a:cs typeface="Times New Roman"/>
                          <a:sym typeface="Times New Roman"/>
                        </a:rPr>
                        <a:t> + 5)</a:t>
                      </a:r>
                      <a:r>
                        <a:rPr lang="en-GB" sz="1500">
                          <a:solidFill>
                            <a:schemeClr val="dk1"/>
                          </a:solidFill>
                          <a:latin typeface="Times"/>
                          <a:ea typeface="Times"/>
                          <a:cs typeface="Times"/>
                          <a:sym typeface="Times"/>
                        </a:rPr>
                        <a:t> </a:t>
                      </a:r>
                      <a:r>
                        <a:rPr i="1" lang="en-GB" sz="1500">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solidFill>
                            <a:schemeClr val="dk1"/>
                          </a:solidFill>
                          <a:latin typeface="Times New Roman"/>
                          <a:ea typeface="Times New Roman"/>
                          <a:cs typeface="Times New Roman"/>
                          <a:sym typeface="Times New Roman"/>
                        </a:rPr>
                        <a:t>14</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1500">
                          <a:solidFill>
                            <a:schemeClr val="dk1"/>
                          </a:solidFill>
                          <a:latin typeface="Times"/>
                          <a:ea typeface="Times"/>
                          <a:cs typeface="Times"/>
                          <a:sym typeface="Times"/>
                        </a:rPr>
                        <a:t>x</a:t>
                      </a:r>
                      <a:r>
                        <a:rPr lang="en-GB" sz="1500">
                          <a:solidFill>
                            <a:schemeClr val="dk1"/>
                          </a:solidFill>
                          <a:latin typeface="Times"/>
                          <a:ea typeface="Times"/>
                          <a:cs typeface="Times"/>
                          <a:sym typeface="Times"/>
                        </a:rPr>
                        <a:t> + 5</a:t>
                      </a:r>
                      <a:r>
                        <a:rPr i="1" lang="en-GB" sz="1500">
                          <a:latin typeface="Times New Roman"/>
                          <a:ea typeface="Times New Roman"/>
                          <a:cs typeface="Times New Roman"/>
                          <a:sym typeface="Times New Roman"/>
                        </a:rPr>
                        <a:t>  </a:t>
                      </a:r>
                      <a:endParaRPr i="1" sz="2000">
                        <a:solidFill>
                          <a:srgbClr val="000000"/>
                        </a:solidFill>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500">
                          <a:solidFill>
                            <a:schemeClr val="dk1"/>
                          </a:solidFill>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507500">
                <a:tc>
                  <a:txBody>
                    <a:bodyPr/>
                    <a:lstStyle/>
                    <a:p>
                      <a:pPr indent="0" lvl="0" marL="0" rtl="0" algn="r">
                        <a:spcBef>
                          <a:spcPts val="0"/>
                        </a:spcBef>
                        <a:spcAft>
                          <a:spcPts val="0"/>
                        </a:spcAft>
                        <a:buNone/>
                      </a:pPr>
                      <a:r>
                        <a:rPr i="1" lang="en-GB" sz="1500">
                          <a:solidFill>
                            <a:schemeClr val="dk1"/>
                          </a:solidFill>
                          <a:latin typeface="Times"/>
                          <a:ea typeface="Times"/>
                          <a:cs typeface="Times"/>
                          <a:sym typeface="Times"/>
                        </a:rPr>
                        <a:t>x</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500">
                          <a:solidFill>
                            <a:schemeClr val="dk1"/>
                          </a:solidFill>
                          <a:latin typeface="Times"/>
                          <a:ea typeface="Times"/>
                          <a:cs typeface="Times"/>
                          <a:sym typeface="Times"/>
                        </a:rPr>
                        <a:t>−3</a:t>
                      </a:r>
                      <a:endParaRPr i="1" sz="2000">
                        <a:latin typeface="Times New Roman"/>
                        <a:ea typeface="Times New Roman"/>
                        <a:cs typeface="Times New Roman"/>
                        <a:sym typeface="Times New Roman"/>
                      </a:endParaRPr>
                    </a:p>
                  </a:txBody>
                  <a:tcPr marT="0" marB="0" marR="0" marL="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sp>
        <p:nvSpPr>
          <p:cNvPr id="1285" name="Google Shape;1285;p100"/>
          <p:cNvSpPr txBox="1"/>
          <p:nvPr>
            <p:ph idx="1" type="body"/>
          </p:nvPr>
        </p:nvSpPr>
        <p:spPr>
          <a:xfrm>
            <a:off x="3668300" y="2571750"/>
            <a:ext cx="3187200" cy="21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Labada habba waxay ahaayeen kuwo waxtar leh (efficient). Fududaynta (simplifying) marka hore waxay ka dhigtay in la arko qaybiye guud (common factor) oo meesha ka saaray tallaabo (step).</a:t>
            </a:r>
            <a:endParaRPr sz="2000">
              <a:latin typeface="Kalam"/>
              <a:ea typeface="Kalam"/>
              <a:cs typeface="Kalam"/>
              <a:sym typeface="Kalam"/>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isleegyada (equations) leh qawsyo (brackets) badan</a:t>
            </a:r>
            <a:endParaRPr/>
          </a:p>
        </p:txBody>
      </p:sp>
      <p:sp>
        <p:nvSpPr>
          <p:cNvPr id="1291" name="Google Shape;1291;p10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2b) Xalli isleegyadan (equations) laba jeer. Marka hore adoo balaadhinaya (expanding) marka hore, marka labaad adoo fududaynaya (simplifying) ka hor balaadhinta (expanding).</a:t>
            </a:r>
            <a:endParaRPr sz="1800"/>
          </a:p>
          <a:p>
            <a:pPr indent="0" lvl="0" marL="0" rtl="0" algn="l">
              <a:spcBef>
                <a:spcPts val="1000"/>
              </a:spcBef>
              <a:spcAft>
                <a:spcPts val="1000"/>
              </a:spcAft>
              <a:buNone/>
            </a:pPr>
            <a:r>
              <a:rPr lang="en-GB" sz="1400">
                <a:latin typeface="Lexend"/>
              </a:rPr>
              <a:t>Qor jumlad (sentence) si aad u barbardhigto waxtarka (efficiency).</a:t>
            </a:r>
            <a:endParaRPr sz="1800"/>
          </a:p>
        </p:txBody>
      </p:sp>
      <p:graphicFrame>
        <p:nvGraphicFramePr>
          <p:cNvPr id="1292" name="Google Shape;1292;p101"/>
          <p:cNvGraphicFramePr/>
          <p:nvPr/>
        </p:nvGraphicFramePr>
        <p:xfrm>
          <a:off x="-59306" y="1872026"/>
          <a:ext cx="3000000" cy="3000000"/>
        </p:xfrm>
        <a:graphic>
          <a:graphicData uri="http://schemas.openxmlformats.org/drawingml/2006/table">
            <a:tbl>
              <a:tblPr>
                <a:noFill/>
                <a:tableStyleId>{33DA9383-A4A0-4073-A3BC-C317ACFAECE8}</a:tableStyleId>
              </a:tblPr>
              <a:tblGrid>
                <a:gridCol w="1913650"/>
                <a:gridCol w="445925"/>
                <a:gridCol w="2702425"/>
              </a:tblGrid>
              <a:tr h="389700">
                <a:tc>
                  <a:txBody>
                    <a:bodyPr/>
                    <a:lstStyle/>
                    <a:p>
                      <a:pPr indent="0" lvl="0" marL="0" rtl="0" algn="r">
                        <a:spcBef>
                          <a:spcPts val="0"/>
                        </a:spcBef>
                        <a:spcAft>
                          <a:spcPts val="0"/>
                        </a:spcAft>
                        <a:buNone/>
                      </a:pPr>
                      <a:r>
                        <a:rPr lang="en-GB" sz="1300">
                          <a:latin typeface="Times New Roman"/>
                          <a:ea typeface="Times New Roman"/>
                          <a:cs typeface="Times New Roman"/>
                          <a:sym typeface="Times New Roman"/>
                        </a:rPr>
                        <a:t>21 + 3(2</a:t>
                      </a:r>
                      <a:r>
                        <a:rPr i="1" lang="en-GB" sz="1300">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− 3</a:t>
                      </a:r>
                      <a:r>
                        <a:rPr lang="en-GB" sz="1300">
                          <a:latin typeface="Times New Roman"/>
                          <a:ea typeface="Times New Roman"/>
                          <a:cs typeface="Times New Roman"/>
                          <a:sym typeface="Times New Roman"/>
                        </a:rPr>
                        <a:t>)</a:t>
                      </a:r>
                      <a:endParaRPr sz="2000">
                        <a:solidFill>
                          <a:srgbClr val="000000"/>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7(2</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− 3)</a:t>
                      </a:r>
                      <a:r>
                        <a:rPr lang="en-GB" sz="1300">
                          <a:latin typeface="Times New Roman"/>
                          <a:ea typeface="Times New Roman"/>
                          <a:cs typeface="Times New Roman"/>
                          <a:sym typeface="Times New Roman"/>
                        </a:rPr>
                        <a:t> − </a:t>
                      </a:r>
                      <a:r>
                        <a:rPr lang="en-GB" sz="1300">
                          <a:solidFill>
                            <a:schemeClr val="dk1"/>
                          </a:solidFill>
                          <a:latin typeface="Times New Roman"/>
                          <a:ea typeface="Times New Roman"/>
                          <a:cs typeface="Times New Roman"/>
                          <a:sym typeface="Times New Roman"/>
                        </a:rPr>
                        <a:t>3(2</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− 3)</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9700">
                <a:tc>
                  <a:txBody>
                    <a:bodyPr/>
                    <a:lstStyle/>
                    <a:p>
                      <a:pPr indent="0" lvl="0" marL="0" rtl="0" algn="r">
                        <a:spcBef>
                          <a:spcPts val="0"/>
                        </a:spcBef>
                        <a:spcAft>
                          <a:spcPts val="0"/>
                        </a:spcAft>
                        <a:buNone/>
                      </a:pPr>
                      <a:r>
                        <a:rPr lang="en-GB" sz="1300">
                          <a:latin typeface="Times New Roman"/>
                          <a:ea typeface="Times New Roman"/>
                          <a:cs typeface="Times New Roman"/>
                          <a:sym typeface="Times New Roman"/>
                        </a:rPr>
                        <a:t>21 + </a:t>
                      </a:r>
                      <a:r>
                        <a:rPr lang="en-GB" sz="1300">
                          <a:solidFill>
                            <a:schemeClr val="dk1"/>
                          </a:solidFill>
                          <a:latin typeface="Times New Roman"/>
                          <a:ea typeface="Times New Roman"/>
                          <a:cs typeface="Times New Roman"/>
                          <a:sym typeface="Times New Roman"/>
                        </a:rPr>
                        <a:t>6</a:t>
                      </a:r>
                      <a:r>
                        <a:rPr i="1" lang="en-GB" sz="1300">
                          <a:solidFill>
                            <a:schemeClr val="dk1"/>
                          </a:solidFill>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− 9</a:t>
                      </a:r>
                      <a:endParaRPr i="1"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14</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− 21 − 6</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+ 9</a:t>
                      </a:r>
                      <a:endParaRPr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9700">
                <a:tc>
                  <a:txBody>
                    <a:bodyPr/>
                    <a:lstStyle/>
                    <a:p>
                      <a:pPr indent="0" lvl="0" marL="0" rtl="0" algn="r">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6</a:t>
                      </a:r>
                      <a:r>
                        <a:rPr i="1" lang="en-GB" sz="1300">
                          <a:solidFill>
                            <a:schemeClr val="dk1"/>
                          </a:solidFill>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+ 12</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8</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− 12</a:t>
                      </a:r>
                      <a:endParaRPr i="1"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9700">
                <a:tc>
                  <a:txBody>
                    <a:bodyPr/>
                    <a:lstStyle/>
                    <a:p>
                      <a:pPr indent="0" lvl="0" marL="0" rtl="0" algn="r">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12</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2</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− 12</a:t>
                      </a:r>
                      <a:endParaRPr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9700">
                <a:tc>
                  <a:txBody>
                    <a:bodyPr/>
                    <a:lstStyle/>
                    <a:p>
                      <a:pPr indent="0" lvl="0" marL="0" rtl="0" algn="r">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24 </a:t>
                      </a:r>
                      <a:endParaRPr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2</a:t>
                      </a:r>
                      <a:r>
                        <a:rPr i="1" lang="en-GB" sz="1300">
                          <a:solidFill>
                            <a:schemeClr val="dk1"/>
                          </a:solidFill>
                          <a:latin typeface="Times New Roman"/>
                          <a:ea typeface="Times New Roman"/>
                          <a:cs typeface="Times New Roman"/>
                          <a:sym typeface="Times New Roman"/>
                        </a:rPr>
                        <a:t>x</a:t>
                      </a:r>
                      <a:endParaRPr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9700">
                <a:tc>
                  <a:txBody>
                    <a:bodyPr/>
                    <a:lstStyle/>
                    <a:p>
                      <a:pPr indent="0" lvl="0" marL="0" rtl="0" algn="r">
                        <a:spcBef>
                          <a:spcPts val="0"/>
                        </a:spcBef>
                        <a:spcAft>
                          <a:spcPts val="0"/>
                        </a:spcAft>
                        <a:buNone/>
                      </a:pPr>
                      <a:r>
                        <a:rPr i="1" lang="en-GB" sz="1300">
                          <a:solidFill>
                            <a:schemeClr val="dk1"/>
                          </a:solidFill>
                          <a:latin typeface="Times New Roman"/>
                          <a:ea typeface="Times New Roman"/>
                          <a:cs typeface="Times New Roman"/>
                          <a:sym typeface="Times New Roman"/>
                        </a:rPr>
                        <a:t>x</a:t>
                      </a:r>
                      <a:endParaRPr i="1"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12</a:t>
                      </a:r>
                      <a:endParaRPr sz="2000">
                        <a:solidFill>
                          <a:schemeClr val="dk1"/>
                        </a:solidFill>
                        <a:latin typeface="Times New Roman"/>
                        <a:ea typeface="Times New Roman"/>
                        <a:cs typeface="Times New Roman"/>
                        <a:sym typeface="Times New Roman"/>
                      </a:endParaRPr>
                    </a:p>
                  </a:txBody>
                  <a:tcPr marT="7200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graphicFrame>
        <p:nvGraphicFramePr>
          <p:cNvPr id="1293" name="Google Shape;1293;p101"/>
          <p:cNvGraphicFramePr/>
          <p:nvPr/>
        </p:nvGraphicFramePr>
        <p:xfrm>
          <a:off x="4262694" y="1872026"/>
          <a:ext cx="3000000" cy="3000000"/>
        </p:xfrm>
        <a:graphic>
          <a:graphicData uri="http://schemas.openxmlformats.org/drawingml/2006/table">
            <a:tbl>
              <a:tblPr>
                <a:noFill/>
                <a:tableStyleId>{33DA9383-A4A0-4073-A3BC-C317ACFAECE8}</a:tableStyleId>
              </a:tblPr>
              <a:tblGrid>
                <a:gridCol w="1913650"/>
                <a:gridCol w="445925"/>
                <a:gridCol w="2702425"/>
              </a:tblGrid>
              <a:tr h="381600">
                <a:tc>
                  <a:txBody>
                    <a:bodyPr/>
                    <a:lstStyle/>
                    <a:p>
                      <a:pPr indent="0" lvl="0" marL="0" rtl="0" algn="r">
                        <a:spcBef>
                          <a:spcPts val="0"/>
                        </a:spcBef>
                        <a:spcAft>
                          <a:spcPts val="0"/>
                        </a:spcAft>
                        <a:buNone/>
                      </a:pPr>
                      <a:r>
                        <a:rPr lang="en-GB" sz="1300">
                          <a:latin typeface="Times New Roman"/>
                          <a:ea typeface="Times New Roman"/>
                          <a:cs typeface="Times New Roman"/>
                          <a:sym typeface="Times New Roman"/>
                        </a:rPr>
                        <a:t>21 + 3(2</a:t>
                      </a:r>
                      <a:r>
                        <a:rPr i="1" lang="en-GB" sz="1300">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− 3</a:t>
                      </a:r>
                      <a:r>
                        <a:rPr lang="en-GB" sz="1300">
                          <a:latin typeface="Times New Roman"/>
                          <a:ea typeface="Times New Roman"/>
                          <a:cs typeface="Times New Roman"/>
                          <a:sym typeface="Times New Roman"/>
                        </a:rPr>
                        <a:t>)</a:t>
                      </a:r>
                      <a:endParaRPr sz="2000">
                        <a:solidFill>
                          <a:srgbClr val="000000"/>
                        </a:solidFill>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7(2</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− 3)</a:t>
                      </a:r>
                      <a:r>
                        <a:rPr lang="en-GB" sz="1300">
                          <a:latin typeface="Times New Roman"/>
                          <a:ea typeface="Times New Roman"/>
                          <a:cs typeface="Times New Roman"/>
                          <a:sym typeface="Times New Roman"/>
                        </a:rPr>
                        <a:t> − </a:t>
                      </a:r>
                      <a:r>
                        <a:rPr lang="en-GB" sz="1300">
                          <a:solidFill>
                            <a:schemeClr val="dk1"/>
                          </a:solidFill>
                          <a:latin typeface="Times New Roman"/>
                          <a:ea typeface="Times New Roman"/>
                          <a:cs typeface="Times New Roman"/>
                          <a:sym typeface="Times New Roman"/>
                        </a:rPr>
                        <a:t>3(2</a:t>
                      </a:r>
                      <a:r>
                        <a:rPr i="1" lang="en-GB" sz="1300">
                          <a:solidFill>
                            <a:schemeClr val="dk1"/>
                          </a:solidFill>
                          <a:latin typeface="Times New Roman"/>
                          <a:ea typeface="Times New Roman"/>
                          <a:cs typeface="Times New Roman"/>
                          <a:sym typeface="Times New Roman"/>
                        </a:rPr>
                        <a:t>x </a:t>
                      </a:r>
                      <a:r>
                        <a:rPr lang="en-GB" sz="1300">
                          <a:solidFill>
                            <a:schemeClr val="dk1"/>
                          </a:solidFill>
                          <a:latin typeface="Times New Roman"/>
                          <a:ea typeface="Times New Roman"/>
                          <a:cs typeface="Times New Roman"/>
                          <a:sym typeface="Times New Roman"/>
                        </a:rPr>
                        <a:t>− 3)</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600">
                <a:tc>
                  <a:txBody>
                    <a:bodyPr/>
                    <a:lstStyle/>
                    <a:p>
                      <a:pPr indent="0" lvl="0" marL="0" rtl="0" algn="r">
                        <a:spcBef>
                          <a:spcPts val="0"/>
                        </a:spcBef>
                        <a:spcAft>
                          <a:spcPts val="0"/>
                        </a:spcAft>
                        <a:buNone/>
                      </a:pPr>
                      <a:r>
                        <a:rPr lang="en-GB" sz="1300">
                          <a:latin typeface="Times New Roman"/>
                          <a:ea typeface="Times New Roman"/>
                          <a:cs typeface="Times New Roman"/>
                          <a:sym typeface="Times New Roman"/>
                        </a:rPr>
                        <a:t>21 + </a:t>
                      </a:r>
                      <a:r>
                        <a:rPr lang="en-GB" sz="1300">
                          <a:solidFill>
                            <a:schemeClr val="dk1"/>
                          </a:solidFill>
                          <a:latin typeface="Times New Roman"/>
                          <a:ea typeface="Times New Roman"/>
                          <a:cs typeface="Times New Roman"/>
                          <a:sym typeface="Times New Roman"/>
                        </a:rPr>
                        <a:t>3(2</a:t>
                      </a:r>
                      <a:r>
                        <a:rPr i="1" lang="en-GB" sz="1300">
                          <a:solidFill>
                            <a:schemeClr val="dk1"/>
                          </a:solidFill>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− 3)</a:t>
                      </a:r>
                      <a:endParaRPr i="1"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4(2</a:t>
                      </a:r>
                      <a:r>
                        <a:rPr i="1" lang="en-GB" sz="1300">
                          <a:solidFill>
                            <a:schemeClr val="dk1"/>
                          </a:solidFill>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− 3)</a:t>
                      </a:r>
                      <a:endParaRPr sz="2000">
                        <a:solidFill>
                          <a:schemeClr val="dk1"/>
                        </a:solidFill>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600">
                <a:tc>
                  <a:txBody>
                    <a:bodyPr/>
                    <a:lstStyle/>
                    <a:p>
                      <a:pPr indent="0" lvl="0" marL="0" rtl="0" algn="r">
                        <a:spcBef>
                          <a:spcPts val="0"/>
                        </a:spcBef>
                        <a:spcAft>
                          <a:spcPts val="0"/>
                        </a:spcAft>
                        <a:buNone/>
                      </a:pPr>
                      <a:r>
                        <a:rPr lang="en-GB" sz="1300">
                          <a:solidFill>
                            <a:schemeClr val="dk1"/>
                          </a:solidFill>
                          <a:latin typeface="Times New Roman"/>
                          <a:ea typeface="Times New Roman"/>
                          <a:cs typeface="Times New Roman"/>
                          <a:sym typeface="Times New Roman"/>
                        </a:rPr>
                        <a:t>21</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Times New Roman"/>
                          <a:ea typeface="Times New Roman"/>
                          <a:cs typeface="Times New Roman"/>
                          <a:sym typeface="Times New Roman"/>
                        </a:rPr>
                        <a:t>2</a:t>
                      </a:r>
                      <a:r>
                        <a:rPr i="1" lang="en-GB" sz="1300">
                          <a:solidFill>
                            <a:schemeClr val="dk1"/>
                          </a:solidFill>
                          <a:latin typeface="Times New Roman"/>
                          <a:ea typeface="Times New Roman"/>
                          <a:cs typeface="Times New Roman"/>
                          <a:sym typeface="Times New Roman"/>
                        </a:rPr>
                        <a:t>x</a:t>
                      </a:r>
                      <a:r>
                        <a:rPr lang="en-GB" sz="1300">
                          <a:solidFill>
                            <a:schemeClr val="dk1"/>
                          </a:solidFill>
                          <a:latin typeface="Times New Roman"/>
                          <a:ea typeface="Times New Roman"/>
                          <a:cs typeface="Times New Roman"/>
                          <a:sym typeface="Times New Roman"/>
                        </a:rPr>
                        <a:t> − 3</a:t>
                      </a:r>
                      <a:endParaRPr i="1" sz="2000">
                        <a:solidFill>
                          <a:schemeClr val="dk1"/>
                        </a:solidFill>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600">
                <a:tc>
                  <a:txBody>
                    <a:bodyPr/>
                    <a:lstStyle/>
                    <a:p>
                      <a:pPr indent="0" lvl="0" marL="0" rtl="0" algn="r">
                        <a:spcBef>
                          <a:spcPts val="0"/>
                        </a:spcBef>
                        <a:spcAft>
                          <a:spcPts val="0"/>
                        </a:spcAft>
                        <a:buNone/>
                      </a:pPr>
                      <a:r>
                        <a:rPr lang="en-GB" sz="1300">
                          <a:solidFill>
                            <a:schemeClr val="dk1"/>
                          </a:solidFill>
                          <a:latin typeface="Times New Roman"/>
                          <a:ea typeface="Times New Roman"/>
                          <a:cs typeface="Times New Roman"/>
                          <a:sym typeface="Times New Roman"/>
                        </a:rPr>
                        <a:t>24</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2</a:t>
                      </a:r>
                      <a:r>
                        <a:rPr i="1" lang="en-GB" sz="1300">
                          <a:solidFill>
                            <a:schemeClr val="dk1"/>
                          </a:solidFill>
                          <a:latin typeface="Times New Roman"/>
                          <a:ea typeface="Times New Roman"/>
                          <a:cs typeface="Times New Roman"/>
                          <a:sym typeface="Times New Roman"/>
                        </a:rPr>
                        <a:t>x</a:t>
                      </a:r>
                      <a:endParaRPr sz="2000">
                        <a:solidFill>
                          <a:schemeClr val="dk1"/>
                        </a:solidFill>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r h="381600">
                <a:tc>
                  <a:txBody>
                    <a:bodyPr/>
                    <a:lstStyle/>
                    <a:p>
                      <a:pPr indent="0" lvl="0" marL="0" rtl="0" algn="r">
                        <a:spcBef>
                          <a:spcPts val="0"/>
                        </a:spcBef>
                        <a:spcAft>
                          <a:spcPts val="0"/>
                        </a:spcAft>
                        <a:buNone/>
                      </a:pPr>
                      <a:r>
                        <a:rPr i="1" lang="en-GB" sz="1300">
                          <a:solidFill>
                            <a:schemeClr val="dk1"/>
                          </a:solidFill>
                          <a:latin typeface="Times New Roman"/>
                          <a:ea typeface="Times New Roman"/>
                          <a:cs typeface="Times New Roman"/>
                          <a:sym typeface="Times New Roman"/>
                        </a:rPr>
                        <a:t>x</a:t>
                      </a:r>
                      <a:endParaRPr i="1" sz="2000">
                        <a:solidFill>
                          <a:schemeClr val="dk1"/>
                        </a:solidFill>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300">
                          <a:solidFill>
                            <a:schemeClr val="dk1"/>
                          </a:solidFill>
                          <a:latin typeface="Times New Roman"/>
                          <a:ea typeface="Times New Roman"/>
                          <a:cs typeface="Times New Roman"/>
                          <a:sym typeface="Times New Roman"/>
                        </a:rPr>
                        <a:t>12</a:t>
                      </a:r>
                      <a:endParaRPr sz="2000">
                        <a:solidFill>
                          <a:schemeClr val="dk1"/>
                        </a:solidFill>
                        <a:latin typeface="Times New Roman"/>
                        <a:ea typeface="Times New Roman"/>
                        <a:cs typeface="Times New Roman"/>
                        <a:sym typeface="Times New Roman"/>
                      </a:endParaRPr>
                    </a:p>
                  </a:txBody>
                  <a:tcPr marT="0" marB="72000" marR="36000" marL="36000">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FFFFFF">
                          <a:alpha val="0"/>
                        </a:srgbClr>
                      </a:solidFill>
                      <a:prstDash val="solid"/>
                      <a:round/>
                      <a:headEnd len="sm" w="sm" type="none"/>
                      <a:tailEnd len="sm" w="sm" type="none"/>
                    </a:lnB>
                  </a:tcPr>
                </a:tc>
              </a:tr>
            </a:tbl>
          </a:graphicData>
        </a:graphic>
      </p:graphicFrame>
      <p:cxnSp>
        <p:nvCxnSpPr>
          <p:cNvPr id="1294" name="Google Shape;1294;p101"/>
          <p:cNvCxnSpPr/>
          <p:nvPr/>
        </p:nvCxnSpPr>
        <p:spPr>
          <a:xfrm>
            <a:off x="4572000" y="1872025"/>
            <a:ext cx="0" cy="1293600"/>
          </a:xfrm>
          <a:prstGeom prst="straightConnector1">
            <a:avLst/>
          </a:prstGeom>
          <a:noFill/>
          <a:ln cap="flat" cmpd="sng" w="28575">
            <a:solidFill>
              <a:schemeClr val="accent5"/>
            </a:solidFill>
            <a:prstDash val="solid"/>
            <a:round/>
            <a:headEnd len="med" w="med" type="none"/>
            <a:tailEnd len="med" w="med" type="none"/>
          </a:ln>
        </p:spPr>
      </p:cxnSp>
      <p:sp>
        <p:nvSpPr>
          <p:cNvPr id="1295" name="Google Shape;1295;p101"/>
          <p:cNvSpPr txBox="1"/>
          <p:nvPr>
            <p:ph idx="1" type="body"/>
          </p:nvPr>
        </p:nvSpPr>
        <p:spPr>
          <a:xfrm>
            <a:off x="2887200" y="3780000"/>
            <a:ext cx="5932800" cy="97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Fududaynta (simplifying) marka hore waxay u muuqatay mid waxtar leh (efficient). Ma aysan ahayn lagama maarmaan in la balaadhiyo qawsyada (brackets) waxaana loo baahnayd tirooyin taban (negative numbers) oo yar.</a:t>
            </a:r>
            <a:endParaRPr sz="2000">
              <a:latin typeface="Kalam"/>
              <a:ea typeface="Kalam"/>
              <a:cs typeface="Kalam"/>
              <a:sym typeface="Kala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102"/>
          <p:cNvSpPr txBox="1"/>
          <p:nvPr>
            <p:ph idx="1" type="body"/>
          </p:nvPr>
        </p:nvSpPr>
        <p:spPr>
          <a:xfrm>
            <a:off x="324000" y="8298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Isleegyada (equations) ay ku jiraan qaws (bracket) lagu dhuftey (multiplied) eray (term) waxaa lagu xallin karaa laba siyood.</a:t>
            </a:r>
            <a:endParaRPr sz="2000"/>
          </a:p>
          <a:p>
            <a:pPr indent="0" lvl="0" marL="0" rtl="0" algn="l">
              <a:spcBef>
                <a:spcPts val="1000"/>
              </a:spcBef>
              <a:spcAft>
                <a:spcPts val="0"/>
              </a:spcAft>
              <a:buNone/>
            </a:pPr>
            <a:r>
              <a:rPr lang="en-GB" sz="1100">
                <a:latin typeface="Lexend"/>
              </a:rPr>
              <a:t>Haddii eraygu (term) yahay mid joogto ah (constant) iyo qaybiye (factor) eray kasta oo kale, markaas qaybinta (dividing) marka hore ayaa laga yaabaa inay tahay tan ugu fudud. Haddii kale, balaadhinta (expanding) qawsyada (brackets) ayaa laga yaabaa inay tahay tan ugu fudud.</a:t>
            </a:r>
            <a:endParaRPr sz="2000"/>
          </a:p>
          <a:p>
            <a:pPr indent="0" lvl="0" marL="0" rtl="0" algn="l">
              <a:spcBef>
                <a:spcPts val="1000"/>
              </a:spcBef>
              <a:spcAft>
                <a:spcPts val="0"/>
              </a:spcAft>
              <a:buNone/>
            </a:pPr>
            <a:r>
              <a:rPr lang="en-GB" sz="1100">
                <a:latin typeface="Lexend"/>
              </a:rPr>
              <a:t>Isleegyada (equations) leh qawsyo (brackets) badan oo la isku daray (added together) waa la xallin karaa.</a:t>
            </a:r>
            <a:endParaRPr sz="2000"/>
          </a:p>
          <a:p>
            <a:pPr indent="0" lvl="0" marL="0" rtl="0" algn="l">
              <a:spcBef>
                <a:spcPts val="1000"/>
              </a:spcBef>
              <a:spcAft>
                <a:spcPts val="1000"/>
              </a:spcAft>
              <a:buNone/>
            </a:pPr>
            <a:r>
              <a:rPr lang="en-GB" sz="1100">
                <a:latin typeface="Lexend"/>
              </a:rPr>
              <a:t>Waxay noqon kartaa mid waxtar leh (helpful) in la raadiyo qaybiyeyaasha guud (common factors) ama tibaaxaha isku midka ah (identical expressions) si loo fududeeyo (simplify) ka hor xallinta (solving).</a:t>
            </a:r>
            <a:endParaRPr sz="2000"/>
          </a:p>
        </p:txBody>
      </p:sp>
      <p:sp>
        <p:nvSpPr>
          <p:cNvPr id="1301" name="Google Shape;1301;p102"/>
          <p:cNvSpPr txBox="1"/>
          <p:nvPr>
            <p:ph type="title"/>
          </p:nvPr>
        </p:nvSpPr>
        <p:spPr>
          <a:xfrm>
            <a:off x="1684800" y="43825"/>
            <a:ext cx="71352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Hubinta iyo xaqiijinta xallinta isleegyada toosan (linear equations)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