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61091467-62BC-4098-847C-9079499EE7F0}">
  <a:tblStyle styleId="{61091467-62BC-4098-847C-9079499EE7F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9E21685C-36D5-4CBA-A8C3-DE956EF8306F}"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5" name="Google Shape;765;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9" name="Shape 779"/>
        <p:cNvGrpSpPr/>
        <p:nvPr/>
      </p:nvGrpSpPr>
      <p:grpSpPr>
        <a:xfrm>
          <a:off x="0" y="0"/>
          <a:ext cx="0" cy="0"/>
          <a:chOff x="0" y="0"/>
          <a:chExt cx="0" cy="0"/>
        </a:xfrm>
      </p:grpSpPr>
      <p:sp>
        <p:nvSpPr>
          <p:cNvPr id="780" name="Google Shape;780;g2b8a7d6ba49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2b8a7d6ba49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2b8a7d6ba49_1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2b8a7d6ba49_1_1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2b71749018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5" name="Google Shape;805;g2b71749018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1" name="Shape 811"/>
        <p:cNvGrpSpPr/>
        <p:nvPr/>
      </p:nvGrpSpPr>
      <p:grpSpPr>
        <a:xfrm>
          <a:off x="0" y="0"/>
          <a:ext cx="0" cy="0"/>
          <a:chOff x="0" y="0"/>
          <a:chExt cx="0" cy="0"/>
        </a:xfrm>
      </p:grpSpPr>
      <p:sp>
        <p:nvSpPr>
          <p:cNvPr id="812" name="Google Shape;812;g2b8a7d6ba49_1_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3" name="Google Shape;813;g2b8a7d6ba49_1_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b8a7d6ba49_1_7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b8a7d6ba49_1_7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6" name="Shape 846"/>
        <p:cNvGrpSpPr/>
        <p:nvPr/>
      </p:nvGrpSpPr>
      <p:grpSpPr>
        <a:xfrm>
          <a:off x="0" y="0"/>
          <a:ext cx="0" cy="0"/>
          <a:chOff x="0" y="0"/>
          <a:chExt cx="0" cy="0"/>
        </a:xfrm>
      </p:grpSpPr>
      <p:sp>
        <p:nvSpPr>
          <p:cNvPr id="847" name="Google Shape;847;g2b8a7d6ba49_1_1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8" name="Google Shape;848;g2b8a7d6ba49_1_1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2b8a7d6ba49_1_7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2b8a7d6ba49_1_7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b71749018e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b71749018e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4" name="Shape 914"/>
        <p:cNvGrpSpPr/>
        <p:nvPr/>
      </p:nvGrpSpPr>
      <p:grpSpPr>
        <a:xfrm>
          <a:off x="0" y="0"/>
          <a:ext cx="0" cy="0"/>
          <a:chOff x="0" y="0"/>
          <a:chExt cx="0" cy="0"/>
        </a:xfrm>
      </p:grpSpPr>
      <p:sp>
        <p:nvSpPr>
          <p:cNvPr id="915" name="Google Shape;915;g2b8a7d6ba49_1_2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6" name="Google Shape;916;g2b8a7d6ba49_1_2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2b71749018e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5" name="Google Shape;935;g2b71749018e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7" name="Shape 947"/>
        <p:cNvGrpSpPr/>
        <p:nvPr/>
      </p:nvGrpSpPr>
      <p:grpSpPr>
        <a:xfrm>
          <a:off x="0" y="0"/>
          <a:ext cx="0" cy="0"/>
          <a:chOff x="0" y="0"/>
          <a:chExt cx="0" cy="0"/>
        </a:xfrm>
      </p:grpSpPr>
      <p:sp>
        <p:nvSpPr>
          <p:cNvPr id="948" name="Google Shape;948;g2b8a7d6ba49_1_25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9" name="Google Shape;949;g2b8a7d6ba49_1_25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b8a7d6ba49_1_35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b8a7d6ba49_1_35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2b908d8dee2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2b908d8dee2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4" name="Shape 1054"/>
        <p:cNvGrpSpPr/>
        <p:nvPr/>
      </p:nvGrpSpPr>
      <p:grpSpPr>
        <a:xfrm>
          <a:off x="0" y="0"/>
          <a:ext cx="0" cy="0"/>
          <a:chOff x="0" y="0"/>
          <a:chExt cx="0" cy="0"/>
        </a:xfrm>
      </p:grpSpPr>
      <p:sp>
        <p:nvSpPr>
          <p:cNvPr id="1055" name="Google Shape;1055;g2b8a7d6ba49_1_35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6" name="Google Shape;1056;g2b8a7d6ba49_1_35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g2b8b81193d9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g2b8b81193d9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2" name="Shape 1082"/>
        <p:cNvGrpSpPr/>
        <p:nvPr/>
      </p:nvGrpSpPr>
      <p:grpSpPr>
        <a:xfrm>
          <a:off x="0" y="0"/>
          <a:ext cx="0" cy="0"/>
          <a:chOff x="0" y="0"/>
          <a:chExt cx="0" cy="0"/>
        </a:xfrm>
      </p:grpSpPr>
      <p:sp>
        <p:nvSpPr>
          <p:cNvPr id="1083" name="Google Shape;1083;g2b8a7d6ba49_1_35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4" name="Google Shape;1084;g2b8a7d6ba49_1_35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2b8a7d6ba49_1_3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2b8a7d6ba49_1_3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2b908d8dee2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2b908d8dee2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2b908d8dee2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2b908d8dee2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5" name="Shape 1145"/>
        <p:cNvGrpSpPr/>
        <p:nvPr/>
      </p:nvGrpSpPr>
      <p:grpSpPr>
        <a:xfrm>
          <a:off x="0" y="0"/>
          <a:ext cx="0" cy="0"/>
          <a:chOff x="0" y="0"/>
          <a:chExt cx="0" cy="0"/>
        </a:xfrm>
      </p:grpSpPr>
      <p:sp>
        <p:nvSpPr>
          <p:cNvPr id="1146" name="Google Shape;1146;g2b908d8dee2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7" name="Google Shape;1147;g2b908d8dee2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g2b908d8dee2_0_2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8" name="Google Shape;1168;g2b908d8dee2_0_2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b908d8dee2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b908d8dee2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g2b908d8dee2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g2b908d8dee2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g2b71749018e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9" name="Google Shape;1259;g2b71749018e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2b8a7d6ba49_1_25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2b8a7d6ba49_1_25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1" name="Shape 1291"/>
        <p:cNvGrpSpPr/>
        <p:nvPr/>
      </p:nvGrpSpPr>
      <p:grpSpPr>
        <a:xfrm>
          <a:off x="0" y="0"/>
          <a:ext cx="0" cy="0"/>
          <a:chOff x="0" y="0"/>
          <a:chExt cx="0" cy="0"/>
        </a:xfrm>
      </p:grpSpPr>
      <p:sp>
        <p:nvSpPr>
          <p:cNvPr id="1292" name="Google Shape;1292;g2b8b81193d9_0_10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3" name="Google Shape;1293;g2b8b81193d9_0_10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9" name="Shape 1319"/>
        <p:cNvGrpSpPr/>
        <p:nvPr/>
      </p:nvGrpSpPr>
      <p:grpSpPr>
        <a:xfrm>
          <a:off x="0" y="0"/>
          <a:ext cx="0" cy="0"/>
          <a:chOff x="0" y="0"/>
          <a:chExt cx="0" cy="0"/>
        </a:xfrm>
      </p:grpSpPr>
      <p:sp>
        <p:nvSpPr>
          <p:cNvPr id="1320" name="Google Shape;1320;g2b8b81193d9_0_9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1" name="Google Shape;1321;g2b8b81193d9_0_9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2b96d518239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2b96d518239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4" name="Shape 1384"/>
        <p:cNvGrpSpPr/>
        <p:nvPr/>
      </p:nvGrpSpPr>
      <p:grpSpPr>
        <a:xfrm>
          <a:off x="0" y="0"/>
          <a:ext cx="0" cy="0"/>
          <a:chOff x="0" y="0"/>
          <a:chExt cx="0" cy="0"/>
        </a:xfrm>
      </p:grpSpPr>
      <p:sp>
        <p:nvSpPr>
          <p:cNvPr id="1385" name="Google Shape;1385;g2b908d8dee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6" name="Google Shape;1386;g2b908d8dee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g2b8b81193d9_0_1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7" name="Google Shape;1407;g2b8b81193d9_0_1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7" name="Shape 1437"/>
        <p:cNvGrpSpPr/>
        <p:nvPr/>
      </p:nvGrpSpPr>
      <p:grpSpPr>
        <a:xfrm>
          <a:off x="0" y="0"/>
          <a:ext cx="0" cy="0"/>
          <a:chOff x="0" y="0"/>
          <a:chExt cx="0" cy="0"/>
        </a:xfrm>
      </p:grpSpPr>
      <p:sp>
        <p:nvSpPr>
          <p:cNvPr id="1438" name="Google Shape;1438;g2b71749018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9" name="Google Shape;1439;g2b71749018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2b8b81193d9_0_1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2b8b81193d9_0_1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9" name="Shape 1489"/>
        <p:cNvGrpSpPr/>
        <p:nvPr/>
      </p:nvGrpSpPr>
      <p:grpSpPr>
        <a:xfrm>
          <a:off x="0" y="0"/>
          <a:ext cx="0" cy="0"/>
          <a:chOff x="0" y="0"/>
          <a:chExt cx="0" cy="0"/>
        </a:xfrm>
      </p:grpSpPr>
      <p:sp>
        <p:nvSpPr>
          <p:cNvPr id="1490" name="Google Shape;1490;g2b8b81193d9_0_1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1" name="Google Shape;1491;g2b8b81193d9_0_1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1" name="Shape 1511"/>
        <p:cNvGrpSpPr/>
        <p:nvPr/>
      </p:nvGrpSpPr>
      <p:grpSpPr>
        <a:xfrm>
          <a:off x="0" y="0"/>
          <a:ext cx="0" cy="0"/>
          <a:chOff x="0" y="0"/>
          <a:chExt cx="0" cy="0"/>
        </a:xfrm>
      </p:grpSpPr>
      <p:sp>
        <p:nvSpPr>
          <p:cNvPr id="1512" name="Google Shape;1512;g2b908d8dee2_1_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3" name="Google Shape;1513;g2b908d8dee2_1_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1" name="Shape 1531"/>
        <p:cNvGrpSpPr/>
        <p:nvPr/>
      </p:nvGrpSpPr>
      <p:grpSpPr>
        <a:xfrm>
          <a:off x="0" y="0"/>
          <a:ext cx="0" cy="0"/>
          <a:chOff x="0" y="0"/>
          <a:chExt cx="0" cy="0"/>
        </a:xfrm>
      </p:grpSpPr>
      <p:sp>
        <p:nvSpPr>
          <p:cNvPr id="1532" name="Google Shape;1532;g2b908d8dee2_1_1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3" name="Google Shape;1533;g2b908d8dee2_1_1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g2b908d8dee2_1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3" name="Google Shape;1563;g2b908d8dee2_1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2b908d8dee2_1_1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2b908d8dee2_1_1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2b908d8dee2_1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2b908d8dee2_1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3" name="Shape 1643"/>
        <p:cNvGrpSpPr/>
        <p:nvPr/>
      </p:nvGrpSpPr>
      <p:grpSpPr>
        <a:xfrm>
          <a:off x="0" y="0"/>
          <a:ext cx="0" cy="0"/>
          <a:chOff x="0" y="0"/>
          <a:chExt cx="0" cy="0"/>
        </a:xfrm>
      </p:grpSpPr>
      <p:sp>
        <p:nvSpPr>
          <p:cNvPr id="1644" name="Google Shape;1644;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5" name="Google Shape;1645;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10.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1.png"/><Relationship Id="rId5"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0.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3.png"/><Relationship Id="rId4" Type="http://schemas.openxmlformats.org/officeDocument/2006/relationships/image" Target="../media/image9.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4.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22.png"/><Relationship Id="rId6" Type="http://schemas.openxmlformats.org/officeDocument/2006/relationships/image" Target="../media/image18.png"/><Relationship Id="rId7" Type="http://schemas.openxmlformats.org/officeDocument/2006/relationships/image" Target="../media/image2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20.png"/><Relationship Id="rId4" Type="http://schemas.openxmlformats.org/officeDocument/2006/relationships/image" Target="../media/image62.png"/><Relationship Id="rId5" Type="http://schemas.openxmlformats.org/officeDocument/2006/relationships/image" Target="../media/image23.png"/><Relationship Id="rId6" Type="http://schemas.openxmlformats.org/officeDocument/2006/relationships/image" Target="../media/image30.png"/><Relationship Id="rId7" Type="http://schemas.openxmlformats.org/officeDocument/2006/relationships/image" Target="../media/image2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2.png"/><Relationship Id="rId4" Type="http://schemas.openxmlformats.org/officeDocument/2006/relationships/image" Target="../media/image24.png"/><Relationship Id="rId5" Type="http://schemas.openxmlformats.org/officeDocument/2006/relationships/image" Target="../media/image20.png"/><Relationship Id="rId6" Type="http://schemas.openxmlformats.org/officeDocument/2006/relationships/image" Target="../media/image29.png"/><Relationship Id="rId7" Type="http://schemas.openxmlformats.org/officeDocument/2006/relationships/image" Target="../media/image23.png"/><Relationship Id="rId8" Type="http://schemas.openxmlformats.org/officeDocument/2006/relationships/image" Target="../media/image30.png"/><Relationship Id="rId9" Type="http://schemas.openxmlformats.org/officeDocument/2006/relationships/image" Target="../media/image2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62.png"/><Relationship Id="rId4" Type="http://schemas.openxmlformats.org/officeDocument/2006/relationships/image" Target="../media/image33.png"/><Relationship Id="rId5" Type="http://schemas.openxmlformats.org/officeDocument/2006/relationships/image" Target="../media/image24.png"/><Relationship Id="rId6" Type="http://schemas.openxmlformats.org/officeDocument/2006/relationships/image" Target="../media/image20.png"/><Relationship Id="rId7" Type="http://schemas.openxmlformats.org/officeDocument/2006/relationships/image" Target="../media/image29.png"/><Relationship Id="rId8" Type="http://schemas.openxmlformats.org/officeDocument/2006/relationships/image" Target="../media/image23.png"/><Relationship Id="rId9" Type="http://schemas.openxmlformats.org/officeDocument/2006/relationships/image" Target="../media/image30.png"/><Relationship Id="rId10" Type="http://schemas.openxmlformats.org/officeDocument/2006/relationships/image" Target="../media/image39.png"/><Relationship Id="rId11" Type="http://schemas.openxmlformats.org/officeDocument/2006/relationships/image" Target="../media/image2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6.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6.png"/><Relationship Id="rId4" Type="http://schemas.openxmlformats.org/officeDocument/2006/relationships/image" Target="../media/image4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35.png"/><Relationship Id="rId4" Type="http://schemas.openxmlformats.org/officeDocument/2006/relationships/image" Target="../media/image42.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5.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6.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9" name="Shape 749"/>
        <p:cNvGrpSpPr/>
        <p:nvPr/>
      </p:nvGrpSpPr>
      <p:grpSpPr>
        <a:xfrm>
          <a:off x="0" y="0"/>
          <a:ext cx="0" cy="0"/>
          <a:chOff x="0" y="0"/>
          <a:chExt cx="0" cy="0"/>
        </a:xfrm>
      </p:grpSpPr>
      <p:sp>
        <p:nvSpPr>
          <p:cNvPr id="750" name="Google Shape;750;p6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1" name="Google Shape;751;p6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52" name="Google Shape;752;p6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53" name="Google Shape;753;p63"/>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a:pPr>
              <a:defRPr/>
            </a:pPr>
          </a:p>
        </p:txBody>
      </p:sp>
      <p:sp>
        <p:nvSpPr>
          <p:cNvPr id="754" name="Google Shape;754;p63"/>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5" name="Google Shape;755;p63"/>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1">
  <p:cSld name="CUSTOM_3_1_1_3">
    <p:spTree>
      <p:nvGrpSpPr>
        <p:cNvPr id="756" name="Shape 756"/>
        <p:cNvGrpSpPr/>
        <p:nvPr/>
      </p:nvGrpSpPr>
      <p:grpSpPr>
        <a:xfrm>
          <a:off x="0" y="0"/>
          <a:ext cx="0" cy="0"/>
          <a:chOff x="0" y="0"/>
          <a:chExt cx="0" cy="0"/>
        </a:xfrm>
      </p:grpSpPr>
      <p:sp>
        <p:nvSpPr>
          <p:cNvPr id="757" name="Google Shape;757;p6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8" name="Google Shape;758;p6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59" name="Google Shape;759;p6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60" name="Google Shape;760;p64"/>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1" name="Google Shape;761;p64"/>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62" name="Google Shape;762;p64"/>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xml"/><Relationship Id="rId3" Type="http://schemas.openxmlformats.org/officeDocument/2006/relationships/image" Target="../media/image58.png"/><Relationship Id="rId4" Type="http://schemas.openxmlformats.org/officeDocument/2006/relationships/image" Target="../media/image57.png"/><Relationship Id="rId5" Type="http://schemas.openxmlformats.org/officeDocument/2006/relationships/image" Target="../media/image5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5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6.xml"/><Relationship Id="rId3" Type="http://schemas.openxmlformats.org/officeDocument/2006/relationships/image" Target="../media/image44.png"/><Relationship Id="rId4" Type="http://schemas.openxmlformats.org/officeDocument/2006/relationships/image" Target="../media/image5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6.xml"/><Relationship Id="rId3" Type="http://schemas.openxmlformats.org/officeDocument/2006/relationships/image" Target="../media/image5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5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60.png"/><Relationship Id="rId4" Type="http://schemas.openxmlformats.org/officeDocument/2006/relationships/image" Target="../media/image59.png"/><Relationship Id="rId5"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61.png"/><Relationship Id="rId4" Type="http://schemas.openxmlformats.org/officeDocument/2006/relationships/image" Target="../media/image59.png"/><Relationship Id="rId5" Type="http://schemas.openxmlformats.org/officeDocument/2006/relationships/image" Target="../media/image63.png"/><Relationship Id="rId6" Type="http://schemas.openxmlformats.org/officeDocument/2006/relationships/image" Target="../media/image6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60.png"/><Relationship Id="rId4" Type="http://schemas.openxmlformats.org/officeDocument/2006/relationships/image" Target="../media/image6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60.png"/><Relationship Id="rId4" Type="http://schemas.openxmlformats.org/officeDocument/2006/relationships/image" Target="../media/image61.png"/><Relationship Id="rId5" Type="http://schemas.openxmlformats.org/officeDocument/2006/relationships/image" Target="../media/image6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2.xml"/><Relationship Id="rId3" Type="http://schemas.openxmlformats.org/officeDocument/2006/relationships/image" Target="../media/image61.png"/><Relationship Id="rId4" Type="http://schemas.openxmlformats.org/officeDocument/2006/relationships/image" Target="../media/image63.png"/><Relationship Id="rId5"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33.xml"/><Relationship Id="rId3" Type="http://schemas.openxmlformats.org/officeDocument/2006/relationships/image" Target="../media/image65.png"/><Relationship Id="rId4" Type="http://schemas.openxmlformats.org/officeDocument/2006/relationships/image" Target="../media/image56.png"/><Relationship Id="rId5" Type="http://schemas.openxmlformats.org/officeDocument/2006/relationships/image" Target="../media/image60.png"/><Relationship Id="rId6" Type="http://schemas.openxmlformats.org/officeDocument/2006/relationships/image" Target="../media/image6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4.xml"/><Relationship Id="rId3" Type="http://schemas.openxmlformats.org/officeDocument/2006/relationships/image" Target="../media/image44.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5.xml"/><Relationship Id="rId3" Type="http://schemas.openxmlformats.org/officeDocument/2006/relationships/image" Target="../media/image44.png"/><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6.xml"/><Relationship Id="rId3" Type="http://schemas.openxmlformats.org/officeDocument/2006/relationships/image" Target="../media/image60.png"/><Relationship Id="rId4" Type="http://schemas.openxmlformats.org/officeDocument/2006/relationships/image" Target="../media/image68.png"/><Relationship Id="rId5"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7.xml"/><Relationship Id="rId3" Type="http://schemas.openxmlformats.org/officeDocument/2006/relationships/image" Target="../media/image60.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8.xml"/><Relationship Id="rId3" Type="http://schemas.openxmlformats.org/officeDocument/2006/relationships/image" Target="../media/image44.png"/><Relationship Id="rId4" Type="http://schemas.openxmlformats.org/officeDocument/2006/relationships/image" Target="../media/image66.png"/><Relationship Id="rId5"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9.xml"/><Relationship Id="rId3" Type="http://schemas.openxmlformats.org/officeDocument/2006/relationships/image" Target="../media/image44.png"/><Relationship Id="rId4" Type="http://schemas.openxmlformats.org/officeDocument/2006/relationships/image" Target="../media/image67.png"/><Relationship Id="rId5" Type="http://schemas.openxmlformats.org/officeDocument/2006/relationships/image" Target="../media/image5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0.xml"/><Relationship Id="rId3" Type="http://schemas.openxmlformats.org/officeDocument/2006/relationships/image" Target="../media/image60.png"/><Relationship Id="rId4" Type="http://schemas.openxmlformats.org/officeDocument/2006/relationships/image" Target="../media/image68.png"/><Relationship Id="rId5" Type="http://schemas.openxmlformats.org/officeDocument/2006/relationships/image" Target="../media/image56.png"/><Relationship Id="rId6" Type="http://schemas.openxmlformats.org/officeDocument/2006/relationships/image" Target="../media/image6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41.xml"/><Relationship Id="rId3" Type="http://schemas.openxmlformats.org/officeDocument/2006/relationships/image" Target="../media/image6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2.xml"/><Relationship Id="rId3" Type="http://schemas.openxmlformats.org/officeDocument/2006/relationships/image" Target="../media/image61.png"/><Relationship Id="rId4" Type="http://schemas.openxmlformats.org/officeDocument/2006/relationships/image" Target="../media/image63.png"/><Relationship Id="rId5"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sp>
        <p:nvSpPr>
          <p:cNvPr id="767" name="Google Shape;767;p65"/>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Hubinta iyo xaqiijinta fahamka tirooyinka 10-ga ah</a:t>
            </a:r>
            <a:endParaRPr/>
          </a:p>
        </p:txBody>
      </p:sp>
      <p:sp>
        <p:nvSpPr>
          <p:cNvPr id="768" name="Google Shape;768;p65"/>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Qaabka caadiga ah (Standard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72" name="Shape 772"/>
        <p:cNvGrpSpPr/>
        <p:nvPr/>
      </p:nvGrpSpPr>
      <p:grpSpPr>
        <a:xfrm>
          <a:off x="0" y="0"/>
          <a:ext cx="0" cy="0"/>
          <a:chOff x="0" y="0"/>
          <a:chExt cx="0" cy="0"/>
        </a:xfrm>
      </p:grpSpPr>
      <p:sp>
        <p:nvSpPr>
          <p:cNvPr id="773" name="Google Shape;773;p66"/>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awoodi karaa inaan kala saaro tirooyinka 10n si loo fududeeyo isku dhufashada iyo qaybinta tirooyinka dhammaystiran iyo jajab tobanle (decimals) labadaba.</a:t>
            </a:r>
            <a:r>
              <a:rPr baseline="30000" lang="en-GB" sz="1400">
                <a:latin typeface="Lexend"/>
              </a:rPr>
              <a:t/>
            </a:r>
            <a:r>
              <a:rPr lang="en-GB" sz="1400">
                <a:latin typeface="Lexend"/>
              </a:rP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2" name="Shape 782"/>
        <p:cNvGrpSpPr/>
        <p:nvPr/>
      </p:nvGrpSpPr>
      <p:grpSpPr>
        <a:xfrm>
          <a:off x="0" y="0"/>
          <a:ext cx="0" cy="0"/>
          <a:chOff x="0" y="0"/>
          <a:chExt cx="0" cy="0"/>
        </a:xfrm>
      </p:grpSpPr>
      <p:pic>
        <p:nvPicPr>
          <p:cNvPr descr="&lt;math xmlns=&quot;http://www.w3.org/1998/Math/MathML&quot; display=&quot;block&quot; data-is-equatio=&quot;1&quot; data-latex=&quot;10\ \times10\ \times\ 10\ \times\ 10\ \times\ 10\ \times10\ =\ 10^6&quot;&gt;&lt;mn&gt;10&lt;/mn&gt;&lt;mtext&gt;&lt;/mtext&gt;&lt;mo&gt;×&lt;/mo&gt;&lt;mn&gt;10&lt;/mn&gt;&lt;mtext&gt;&lt;/mtext&gt;&lt;mo&gt;×&lt;/mo&gt;&lt;mtext&gt;&lt;/mtext&gt;&lt;mn&gt;10&lt;/mn&gt;&lt;mtext&gt;&lt;/mtext&gt;&lt;mo&gt;×&lt;/mo&gt;&lt;mtext&gt;&lt;/mtext&gt;&lt;mn&gt;10&lt;/mn&gt;&lt;mtext&gt;&lt;/mtext&gt;&lt;mo&gt;×&lt;/mo&gt;&lt;mtext&gt;&lt;/mtext&gt;&lt;mn&gt;10&lt;/mn&gt;&lt;mtext&gt;&lt;/mtext&gt;&lt;mo&gt;×&lt;/mo&gt;&lt;mn&gt;10&lt;/mn&gt;&lt;mtext&gt;&lt;/mtext&gt;&lt;mo&gt;=&lt;/mo&gt;&lt;mtext&gt;&lt;/mtext&gt;&lt;msup&gt;&lt;mn&gt;10&lt;/mn&gt;&lt;mn&gt;6&lt;/mn&gt;&lt;/msup&gt;&lt;/math&gt;" id="783" name="Google Shape;783;p68" title="10 times 10 times 10 times 10 times 10 times 10 equals 10 to the sixth power"/>
          <p:cNvPicPr preferRelativeResize="0"/>
          <p:nvPr/>
        </p:nvPicPr>
        <p:blipFill>
          <a:blip r:embed="rId3">
            <a:alphaModFix/>
          </a:blip>
          <a:stretch>
            <a:fillRect/>
          </a:stretch>
        </p:blipFill>
        <p:spPr>
          <a:xfrm>
            <a:off x="2620150" y="2933575"/>
            <a:ext cx="4999850" cy="266600"/>
          </a:xfrm>
          <a:prstGeom prst="rect">
            <a:avLst/>
          </a:prstGeom>
          <a:noFill/>
          <a:ln>
            <a:noFill/>
          </a:ln>
        </p:spPr>
      </p:pic>
      <p:sp>
        <p:nvSpPr>
          <p:cNvPr id="784" name="Google Shape;784;p68"/>
          <p:cNvSpPr txBox="1"/>
          <p:nvPr>
            <p:ph idx="1" type="subTitle"/>
          </p:nvPr>
        </p:nvSpPr>
        <p:spPr>
          <a:xfrm>
            <a:off x="1953550" y="2060400"/>
            <a:ext cx="690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e.g. </a:t>
            </a:r>
            <a:endParaRPr baseline="30000" sz="2400"/>
          </a:p>
        </p:txBody>
      </p:sp>
      <p:pic>
        <p:nvPicPr>
          <p:cNvPr descr="&lt;math xmlns=&quot;http://www.w3.org/1998/Math/MathML&quot; display=&quot;block&quot; data-is-equatio=&quot;1&quot; data-latex=&quot;=\ 2^3&quot;&gt;&lt;mo&gt;=&lt;/mo&gt;&lt;mtext&gt;&lt;/mtext&gt;&lt;msup&gt;&lt;mn&gt;2&lt;/mn&gt;&lt;mn&gt;3&lt;/mn&gt;&lt;/msup&gt;&lt;/math&gt;" id="785" name="Google Shape;785;p68" title="equals 2 cubed"/>
          <p:cNvPicPr preferRelativeResize="0"/>
          <p:nvPr/>
        </p:nvPicPr>
        <p:blipFill>
          <a:blip r:embed="rId4">
            <a:alphaModFix/>
          </a:blip>
          <a:stretch>
            <a:fillRect/>
          </a:stretch>
        </p:blipFill>
        <p:spPr>
          <a:xfrm>
            <a:off x="3915550" y="2014200"/>
            <a:ext cx="702456" cy="320875"/>
          </a:xfrm>
          <a:prstGeom prst="rect">
            <a:avLst/>
          </a:prstGeom>
          <a:noFill/>
          <a:ln>
            <a:noFill/>
          </a:ln>
        </p:spPr>
      </p:pic>
      <p:pic>
        <p:nvPicPr>
          <p:cNvPr descr="&lt;math xmlns=&quot;http://www.w3.org/1998/Math/MathML&quot; display=&quot;block&quot; data-is-equatio=&quot;1&quot; data-latex=&quot;2\times2\times2&quot;&gt;&lt;mn&gt;2&lt;/mn&gt;&lt;mo&gt;×&lt;/mo&gt;&lt;mn&gt;2&lt;/mn&gt;&lt;mo&gt;×&lt;/mo&gt;&lt;mn&gt;2&lt;/mn&gt;&lt;/math&gt;" id="786" name="Google Shape;786;p68" title="2 times 2 times 2"/>
          <p:cNvPicPr preferRelativeResize="0"/>
          <p:nvPr/>
        </p:nvPicPr>
        <p:blipFill>
          <a:blip r:embed="rId5">
            <a:alphaModFix/>
          </a:blip>
          <a:stretch>
            <a:fillRect/>
          </a:stretch>
        </p:blipFill>
        <p:spPr>
          <a:xfrm>
            <a:off x="2620150" y="2096950"/>
            <a:ext cx="1190625" cy="238125"/>
          </a:xfrm>
          <a:prstGeom prst="rect">
            <a:avLst/>
          </a:prstGeom>
          <a:noFill/>
          <a:ln>
            <a:noFill/>
          </a:ln>
        </p:spPr>
      </p:pic>
      <p:sp>
        <p:nvSpPr>
          <p:cNvPr id="787" name="Google Shape;787;p68"/>
          <p:cNvSpPr txBox="1"/>
          <p:nvPr>
            <p:ph idx="1" type="subTitle"/>
          </p:nvPr>
        </p:nvSpPr>
        <p:spPr>
          <a:xfrm>
            <a:off x="1953550" y="2898600"/>
            <a:ext cx="6900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e.g. </a:t>
            </a:r>
            <a:endParaRPr baseline="30000" sz="2400"/>
          </a:p>
        </p:txBody>
      </p:sp>
      <p:sp>
        <p:nvSpPr>
          <p:cNvPr id="788" name="Google Shape;788;p68"/>
          <p:cNvSpPr txBox="1"/>
          <p:nvPr>
            <p:ph idx="1" type="subTitle"/>
          </p:nvPr>
        </p:nvSpPr>
        <p:spPr>
          <a:xfrm>
            <a:off x="324000" y="957000"/>
            <a:ext cx="8496000" cy="90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Marka tiro lagu dhufto nafteeda marar badan, waxaa loo qori karaa si ka fudud qaab jibbaar ah (exponential form).</a:t>
            </a:r>
            <a:endParaRPr baseline="30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9"/>
          <p:cNvSpPr txBox="1"/>
          <p:nvPr/>
        </p:nvSpPr>
        <p:spPr>
          <a:xfrm>
            <a:off x="960270" y="2464800"/>
            <a:ext cx="13992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Tusaale</a:t>
            </a:r>
            <a:endParaRPr sz="2200">
              <a:solidFill>
                <a:srgbClr val="282828"/>
              </a:solidFill>
              <a:latin typeface="Lexend"/>
              <a:ea typeface="Lexend"/>
              <a:cs typeface="Lexend"/>
              <a:sym typeface="Lexend"/>
            </a:endParaRPr>
          </a:p>
        </p:txBody>
      </p:sp>
      <p:sp>
        <p:nvSpPr>
          <p:cNvPr id="794" name="Google Shape;794;p69"/>
          <p:cNvSpPr txBox="1"/>
          <p:nvPr/>
        </p:nvSpPr>
        <p:spPr>
          <a:xfrm>
            <a:off x="426876" y="836400"/>
            <a:ext cx="79143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Hawl (operation) waa commutative haddii qiimaha ay ku shaqeyso lagu qori karo labada hab iyada oo aan isbeddelin xisaabta.</a:t>
            </a:r>
            <a:r>
              <a:rPr lang="en-GB" sz="1100">
                <a:solidFill>
                  <a:srgbClr val="282828"/>
                </a:solidFill>
                <a:latin typeface="Lexend"/>
                <a:ea typeface="Lexend"/>
                <a:cs typeface="Lexend"/>
                <a:sym typeface="Lexend"/>
              </a:rPr>
              <a:t/>
            </a:r>
            <a:r>
              <a:rPr b="1" lang="en-GB" sz="1100">
                <a:solidFill>
                  <a:srgbClr val="282828"/>
                </a:solidFill>
                <a:latin typeface="Lexend"/>
                <a:ea typeface="Lexend"/>
                <a:cs typeface="Lexend"/>
                <a:sym typeface="Lexend"/>
              </a:rPr>
              <a:t/>
            </a:r>
            <a:r>
              <a:rPr lang="en-GB" sz="1100">
                <a:solidFill>
                  <a:srgbClr val="282828"/>
                </a:solidFill>
                <a:latin typeface="Lexend"/>
                <a:ea typeface="Lexend"/>
                <a:cs typeface="Lexend"/>
                <a:sym typeface="Lexend"/>
              </a:rPr>
              <a:t/>
            </a:r>
            <a:endParaRPr sz="2200">
              <a:solidFill>
                <a:srgbClr val="282828"/>
              </a:solidFill>
              <a:latin typeface="Lexend"/>
              <a:ea typeface="Lexend"/>
              <a:cs typeface="Lexend"/>
              <a:sym typeface="Lexend"/>
            </a:endParaRPr>
          </a:p>
        </p:txBody>
      </p:sp>
      <p:sp>
        <p:nvSpPr>
          <p:cNvPr id="795" name="Google Shape;795;p69"/>
          <p:cNvSpPr txBox="1"/>
          <p:nvPr/>
        </p:nvSpPr>
        <p:spPr>
          <a:xfrm>
            <a:off x="807892" y="3004800"/>
            <a:ext cx="1553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3 + 4 =</a:t>
            </a:r>
            <a:endParaRPr sz="2200">
              <a:solidFill>
                <a:srgbClr val="282828"/>
              </a:solidFill>
              <a:latin typeface="Lexend"/>
              <a:ea typeface="Lexend"/>
              <a:cs typeface="Lexend"/>
              <a:sym typeface="Lexend"/>
            </a:endParaRPr>
          </a:p>
        </p:txBody>
      </p:sp>
      <p:sp>
        <p:nvSpPr>
          <p:cNvPr id="796" name="Google Shape;796;p69"/>
          <p:cNvSpPr txBox="1"/>
          <p:nvPr/>
        </p:nvSpPr>
        <p:spPr>
          <a:xfrm>
            <a:off x="1781352" y="3004800"/>
            <a:ext cx="9399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4 + 3 </a:t>
            </a:r>
            <a:endParaRPr sz="2200">
              <a:solidFill>
                <a:srgbClr val="282828"/>
              </a:solidFill>
              <a:latin typeface="Lexend"/>
              <a:ea typeface="Lexend"/>
              <a:cs typeface="Lexend"/>
              <a:sym typeface="Lexend"/>
            </a:endParaRPr>
          </a:p>
        </p:txBody>
      </p:sp>
      <p:sp>
        <p:nvSpPr>
          <p:cNvPr id="797" name="Google Shape;797;p69"/>
          <p:cNvSpPr txBox="1"/>
          <p:nvPr/>
        </p:nvSpPr>
        <p:spPr>
          <a:xfrm>
            <a:off x="3703470" y="2464800"/>
            <a:ext cx="13992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Tusaale</a:t>
            </a:r>
            <a:endParaRPr sz="2200">
              <a:solidFill>
                <a:srgbClr val="282828"/>
              </a:solidFill>
              <a:latin typeface="Lexend"/>
              <a:ea typeface="Lexend"/>
              <a:cs typeface="Lexend"/>
              <a:sym typeface="Lexend"/>
            </a:endParaRPr>
          </a:p>
        </p:txBody>
      </p:sp>
      <p:sp>
        <p:nvSpPr>
          <p:cNvPr id="798" name="Google Shape;798;p69"/>
          <p:cNvSpPr txBox="1"/>
          <p:nvPr/>
        </p:nvSpPr>
        <p:spPr>
          <a:xfrm>
            <a:off x="3551092" y="3004800"/>
            <a:ext cx="1553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7 ✕ 2 =</a:t>
            </a:r>
            <a:endParaRPr sz="2200">
              <a:solidFill>
                <a:srgbClr val="282828"/>
              </a:solidFill>
              <a:latin typeface="Lexend"/>
              <a:ea typeface="Lexend"/>
              <a:cs typeface="Lexend"/>
              <a:sym typeface="Lexend"/>
            </a:endParaRPr>
          </a:p>
        </p:txBody>
      </p:sp>
      <p:sp>
        <p:nvSpPr>
          <p:cNvPr id="799" name="Google Shape;799;p69"/>
          <p:cNvSpPr txBox="1"/>
          <p:nvPr/>
        </p:nvSpPr>
        <p:spPr>
          <a:xfrm>
            <a:off x="4600752" y="3004800"/>
            <a:ext cx="9399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2 ✕ 7 </a:t>
            </a:r>
            <a:endParaRPr sz="2200">
              <a:solidFill>
                <a:srgbClr val="282828"/>
              </a:solidFill>
              <a:latin typeface="Lexend"/>
              <a:ea typeface="Lexend"/>
              <a:cs typeface="Lexend"/>
              <a:sym typeface="Lexend"/>
            </a:endParaRPr>
          </a:p>
        </p:txBody>
      </p:sp>
      <p:sp>
        <p:nvSpPr>
          <p:cNvPr id="800" name="Google Shape;800;p69"/>
          <p:cNvSpPr txBox="1"/>
          <p:nvPr/>
        </p:nvSpPr>
        <p:spPr>
          <a:xfrm>
            <a:off x="6408425" y="2464800"/>
            <a:ext cx="1937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Tusaale aan ahayn (Non example)</a:t>
            </a:r>
            <a:endParaRPr sz="2200">
              <a:solidFill>
                <a:srgbClr val="282828"/>
              </a:solidFill>
              <a:latin typeface="Lexend"/>
              <a:ea typeface="Lexend"/>
              <a:cs typeface="Lexend"/>
              <a:sym typeface="Lexend"/>
            </a:endParaRPr>
          </a:p>
        </p:txBody>
      </p:sp>
      <p:sp>
        <p:nvSpPr>
          <p:cNvPr id="801" name="Google Shape;801;p69"/>
          <p:cNvSpPr txBox="1"/>
          <p:nvPr/>
        </p:nvSpPr>
        <p:spPr>
          <a:xfrm>
            <a:off x="6367502" y="3004800"/>
            <a:ext cx="19374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10 − 2 ≠</a:t>
            </a:r>
            <a:endParaRPr sz="2200">
              <a:solidFill>
                <a:srgbClr val="282828"/>
              </a:solidFill>
              <a:latin typeface="Lexend"/>
              <a:ea typeface="Lexend"/>
              <a:cs typeface="Lexend"/>
              <a:sym typeface="Lexend"/>
            </a:endParaRPr>
          </a:p>
        </p:txBody>
      </p:sp>
      <p:sp>
        <p:nvSpPr>
          <p:cNvPr id="802" name="Google Shape;802;p69"/>
          <p:cNvSpPr txBox="1"/>
          <p:nvPr/>
        </p:nvSpPr>
        <p:spPr>
          <a:xfrm>
            <a:off x="7496352" y="3004800"/>
            <a:ext cx="939900" cy="48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282828"/>
                </a:solidFill>
                <a:latin typeface="Lexend"/>
                <a:ea typeface="Lexend"/>
                <a:cs typeface="Lexend"/>
                <a:sym typeface="Lexend"/>
              </a:rPr>
              <a:t>2 − 10 </a:t>
            </a:r>
            <a:endParaRPr sz="2200">
              <a:solidFill>
                <a:srgbClr val="282828"/>
              </a:solidFill>
              <a:latin typeface="Lexend"/>
              <a:ea typeface="Lexend"/>
              <a:cs typeface="Lexend"/>
              <a:sym typeface="Lexen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70"/>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jibbaarada 10 si loo fududeeyo xisaabinta</a:t>
            </a:r>
            <a:endParaRPr/>
          </a:p>
        </p:txBody>
      </p:sp>
      <p:sp>
        <p:nvSpPr>
          <p:cNvPr id="808" name="Google Shape;808;p70"/>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jajabyada u dhigma (equivalent fractions) si loo fududeeyo xisaabinta</a:t>
            </a:r>
            <a:endParaRPr/>
          </a:p>
        </p:txBody>
      </p:sp>
      <p:sp>
        <p:nvSpPr>
          <p:cNvPr id="809" name="Google Shape;809;p70"/>
          <p:cNvSpPr txBox="1"/>
          <p:nvPr>
            <p:ph idx="3" type="title"/>
          </p:nvPr>
        </p:nvSpPr>
        <p:spPr>
          <a:xfrm>
            <a:off x="324000" y="657600"/>
            <a:ext cx="61836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xaqiijinta fahamka tirooyinka 10-ga ah</a:t>
            </a:r>
            <a:endParaRPr/>
          </a:p>
        </p:txBody>
      </p:sp>
      <p:pic>
        <p:nvPicPr>
          <p:cNvPr id="810" name="Google Shape;810;p70"/>
          <p:cNvPicPr preferRelativeResize="0"/>
          <p:nvPr/>
        </p:nvPicPr>
        <p:blipFill>
          <a:blip r:embed="rId3">
            <a:alphaModFix/>
          </a:blip>
          <a:stretch>
            <a:fillRect/>
          </a:stretch>
        </p:blipFill>
        <p:spPr>
          <a:xfrm>
            <a:off x="4095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4" name="Shape 814"/>
        <p:cNvGrpSpPr/>
        <p:nvPr/>
      </p:nvGrpSpPr>
      <p:grpSpPr>
        <a:xfrm>
          <a:off x="0" y="0"/>
          <a:ext cx="0" cy="0"/>
          <a:chOff x="0" y="0"/>
          <a:chExt cx="0" cy="0"/>
        </a:xfrm>
      </p:grpSpPr>
      <p:sp>
        <p:nvSpPr>
          <p:cNvPr id="815" name="Google Shape;815;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jibbaarada 10 si loo fududeeyo xisaabinta</a:t>
            </a:r>
            <a:endParaRPr/>
          </a:p>
        </p:txBody>
      </p:sp>
      <p:sp>
        <p:nvSpPr>
          <p:cNvPr id="816" name="Google Shape;816;p71"/>
          <p:cNvSpPr txBox="1"/>
          <p:nvPr/>
        </p:nvSpPr>
        <p:spPr>
          <a:xfrm>
            <a:off x="324000" y="592644"/>
            <a:ext cx="8496000" cy="4344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Waa kuwan jaantuska Gattegno.</a:t>
            </a:r>
            <a:endParaRPr sz="2200">
              <a:solidFill>
                <a:srgbClr val="000000"/>
              </a:solidFill>
              <a:latin typeface="Lexend"/>
              <a:ea typeface="Lexend"/>
              <a:cs typeface="Lexend"/>
              <a:sym typeface="Lexend"/>
            </a:endParaRPr>
          </a:p>
        </p:txBody>
      </p:sp>
      <p:sp>
        <p:nvSpPr>
          <p:cNvPr id="817" name="Google Shape;817;p71"/>
          <p:cNvSpPr txBox="1"/>
          <p:nvPr/>
        </p:nvSpPr>
        <p:spPr>
          <a:xfrm>
            <a:off x="324000" y="3938045"/>
            <a:ext cx="8496000" cy="943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800">
                <a:latin typeface="Lexend"/>
                <a:ea typeface="Lexend"/>
                <a:cs typeface="Lexend"/>
                <a:sym typeface="Lexend"/>
              </a:rPr>
              <a:t>Wax soo saarka (product) labada tiro ee la calaamadeeyay waa 21</a:t>
            </a:r>
            <a:endParaRPr sz="2100">
              <a:latin typeface="Lexend"/>
              <a:ea typeface="Lexend"/>
              <a:cs typeface="Lexend"/>
              <a:sym typeface="Lexend"/>
            </a:endParaRPr>
          </a:p>
          <a:p>
            <a:pPr indent="0" lvl="0" marL="0" rtl="0" algn="l">
              <a:lnSpc>
                <a:spcPct val="130000"/>
              </a:lnSpc>
              <a:spcBef>
                <a:spcPts val="1000"/>
              </a:spcBef>
              <a:spcAft>
                <a:spcPts val="1000"/>
              </a:spcAft>
              <a:buNone/>
            </a:pPr>
            <a:r>
              <a:rPr lang="en-GB" sz="1800">
                <a:latin typeface="Lexend"/>
                <a:ea typeface="Lexend"/>
                <a:cs typeface="Lexend"/>
                <a:sym typeface="Lexend"/>
              </a:rPr>
              <a:t>Raadi labo tiro oo kale oo ku yaal jaantuska, oo wax soo saarkoodu yahay 21</a:t>
            </a:r>
            <a:endParaRPr sz="2100">
              <a:latin typeface="Lexend"/>
              <a:ea typeface="Lexend"/>
              <a:cs typeface="Lexend"/>
              <a:sym typeface="Lexend"/>
            </a:endParaRPr>
          </a:p>
        </p:txBody>
      </p:sp>
      <p:graphicFrame>
        <p:nvGraphicFramePr>
          <p:cNvPr id="818" name="Google Shape;818;p71"/>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19" name="Google Shape;819;p71"/>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20" name="Google Shape;820;p71"/>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21" name="Google Shape;821;p71"/>
          <p:cNvGraphicFramePr/>
          <p:nvPr/>
        </p:nvGraphicFramePr>
        <p:xfrm>
          <a:off x="323988" y="995494"/>
          <a:ext cx="3000000" cy="3000000"/>
        </p:xfrm>
        <a:graphic>
          <a:graphicData uri="http://schemas.openxmlformats.org/drawingml/2006/table">
            <a:tbl>
              <a:tblPr>
                <a:noFill/>
                <a:tableStyleId>{9E21685C-36D5-4CBA-A8C3-DE956EF8306F}</a:tableStyleId>
              </a:tblPr>
              <a:tblGrid>
                <a:gridCol w="944000"/>
                <a:gridCol w="944000"/>
                <a:gridCol w="944000"/>
                <a:gridCol w="944000"/>
                <a:gridCol w="944000"/>
                <a:gridCol w="944000"/>
                <a:gridCol w="944000"/>
                <a:gridCol w="944000"/>
                <a:gridCol w="944000"/>
              </a:tblGrid>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822" name="Google Shape;822;p71"/>
          <p:cNvSpPr/>
          <p:nvPr/>
        </p:nvSpPr>
        <p:spPr>
          <a:xfrm>
            <a:off x="5988000" y="2345700"/>
            <a:ext cx="944100" cy="452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23" name="Google Shape;823;p71"/>
          <p:cNvSpPr/>
          <p:nvPr/>
        </p:nvSpPr>
        <p:spPr>
          <a:xfrm>
            <a:off x="2212000" y="2354549"/>
            <a:ext cx="944100" cy="434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graphicFrame>
        <p:nvGraphicFramePr>
          <p:cNvPr id="828" name="Google Shape;828;p72"/>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29" name="Google Shape;829;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jibbaarada 10 si loo fududeeyo xisaabinta</a:t>
            </a:r>
            <a:endParaRPr/>
          </a:p>
        </p:txBody>
      </p:sp>
      <p:graphicFrame>
        <p:nvGraphicFramePr>
          <p:cNvPr id="830" name="Google Shape;830;p72"/>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31" name="Google Shape;831;p72"/>
          <p:cNvSpPr txBox="1"/>
          <p:nvPr/>
        </p:nvSpPr>
        <p:spPr>
          <a:xfrm>
            <a:off x="324000" y="592644"/>
            <a:ext cx="8496000" cy="4344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Waa kuwan jaantuska Gattegno.</a:t>
            </a:r>
            <a:endParaRPr sz="2200">
              <a:solidFill>
                <a:srgbClr val="000000"/>
              </a:solidFill>
              <a:latin typeface="Lexend"/>
              <a:ea typeface="Lexend"/>
              <a:cs typeface="Lexend"/>
              <a:sym typeface="Lexend"/>
            </a:endParaRPr>
          </a:p>
        </p:txBody>
      </p:sp>
      <p:graphicFrame>
        <p:nvGraphicFramePr>
          <p:cNvPr id="832" name="Google Shape;832;p72"/>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33" name="Google Shape;833;p72"/>
          <p:cNvGraphicFramePr/>
          <p:nvPr/>
        </p:nvGraphicFramePr>
        <p:xfrm>
          <a:off x="323988" y="995494"/>
          <a:ext cx="3000000" cy="3000000"/>
        </p:xfrm>
        <a:graphic>
          <a:graphicData uri="http://schemas.openxmlformats.org/drawingml/2006/table">
            <a:tbl>
              <a:tblPr>
                <a:noFill/>
                <a:tableStyleId>{9E21685C-36D5-4CBA-A8C3-DE956EF8306F}</a:tableStyleId>
              </a:tblPr>
              <a:tblGrid>
                <a:gridCol w="944000"/>
                <a:gridCol w="944000"/>
                <a:gridCol w="944000"/>
                <a:gridCol w="944000"/>
                <a:gridCol w="944000"/>
                <a:gridCol w="944000"/>
                <a:gridCol w="944000"/>
                <a:gridCol w="944000"/>
                <a:gridCol w="944000"/>
              </a:tblGrid>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834" name="Google Shape;834;p72"/>
          <p:cNvSpPr txBox="1"/>
          <p:nvPr/>
        </p:nvSpPr>
        <p:spPr>
          <a:xfrm>
            <a:off x="324000" y="3791713"/>
            <a:ext cx="46608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Tusaale ahaan,</a:t>
            </a:r>
            <a:endParaRPr sz="1800">
              <a:latin typeface="Lexend"/>
              <a:ea typeface="Lexend"/>
              <a:cs typeface="Lexend"/>
              <a:sym typeface="Lexend"/>
            </a:endParaRPr>
          </a:p>
        </p:txBody>
      </p:sp>
      <p:sp>
        <p:nvSpPr>
          <p:cNvPr id="835" name="Google Shape;835;p72"/>
          <p:cNvSpPr txBox="1"/>
          <p:nvPr/>
        </p:nvSpPr>
        <p:spPr>
          <a:xfrm>
            <a:off x="1401225" y="4209900"/>
            <a:ext cx="6644700" cy="6135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Ogsoonow tirada ku taal safka 3aad waa mid ka hooseeya tirada asalka ah, kan ku yaal safka 7aadna waa mid ka sareeya.</a:t>
            </a:r>
            <a:endParaRPr sz="1800">
              <a:latin typeface="Lexend"/>
              <a:ea typeface="Lexend"/>
              <a:cs typeface="Lexend"/>
              <a:sym typeface="Lexend"/>
            </a:endParaRPr>
          </a:p>
        </p:txBody>
      </p:sp>
      <p:grpSp>
        <p:nvGrpSpPr>
          <p:cNvPr id="836" name="Google Shape;836;p72"/>
          <p:cNvGrpSpPr/>
          <p:nvPr/>
        </p:nvGrpSpPr>
        <p:grpSpPr>
          <a:xfrm>
            <a:off x="2212000" y="2353708"/>
            <a:ext cx="4720100" cy="452100"/>
            <a:chOff x="2212000" y="2353708"/>
            <a:chExt cx="4720100" cy="452100"/>
          </a:xfrm>
        </p:grpSpPr>
        <p:sp>
          <p:nvSpPr>
            <p:cNvPr id="837" name="Google Shape;837;p72"/>
            <p:cNvSpPr/>
            <p:nvPr/>
          </p:nvSpPr>
          <p:spPr>
            <a:xfrm>
              <a:off x="5988000" y="2353708"/>
              <a:ext cx="944100" cy="452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38" name="Google Shape;838;p72"/>
            <p:cNvSpPr/>
            <p:nvPr/>
          </p:nvSpPr>
          <p:spPr>
            <a:xfrm>
              <a:off x="2212000" y="2358800"/>
              <a:ext cx="944100" cy="434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39" name="Google Shape;839;p72"/>
          <p:cNvSpPr txBox="1"/>
          <p:nvPr/>
        </p:nvSpPr>
        <p:spPr>
          <a:xfrm>
            <a:off x="324000" y="4254375"/>
            <a:ext cx="8637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0.3 × 70</a:t>
            </a:r>
            <a:endParaRPr sz="1800">
              <a:latin typeface="Lexend"/>
              <a:ea typeface="Lexend"/>
              <a:cs typeface="Lexend"/>
              <a:sym typeface="Lexend"/>
            </a:endParaRPr>
          </a:p>
        </p:txBody>
      </p:sp>
      <p:grpSp>
        <p:nvGrpSpPr>
          <p:cNvPr id="840" name="Google Shape;840;p72"/>
          <p:cNvGrpSpPr/>
          <p:nvPr/>
        </p:nvGrpSpPr>
        <p:grpSpPr>
          <a:xfrm>
            <a:off x="2212000" y="2356858"/>
            <a:ext cx="4720100" cy="452100"/>
            <a:chOff x="2212000" y="2353708"/>
            <a:chExt cx="4720100" cy="452100"/>
          </a:xfrm>
        </p:grpSpPr>
        <p:sp>
          <p:nvSpPr>
            <p:cNvPr id="841" name="Google Shape;841;p72"/>
            <p:cNvSpPr/>
            <p:nvPr/>
          </p:nvSpPr>
          <p:spPr>
            <a:xfrm>
              <a:off x="5988000" y="2353708"/>
              <a:ext cx="944100" cy="4521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2" name="Google Shape;842;p72"/>
            <p:cNvSpPr/>
            <p:nvPr/>
          </p:nvSpPr>
          <p:spPr>
            <a:xfrm>
              <a:off x="2212000" y="2358800"/>
              <a:ext cx="944100" cy="4344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43" name="Google Shape;843;p72"/>
          <p:cNvGrpSpPr/>
          <p:nvPr/>
        </p:nvGrpSpPr>
        <p:grpSpPr>
          <a:xfrm>
            <a:off x="2212000" y="1903525"/>
            <a:ext cx="4720100" cy="1358774"/>
            <a:chOff x="2212000" y="1903525"/>
            <a:chExt cx="4720100" cy="1358774"/>
          </a:xfrm>
        </p:grpSpPr>
        <p:sp>
          <p:nvSpPr>
            <p:cNvPr id="844" name="Google Shape;844;p72"/>
            <p:cNvSpPr/>
            <p:nvPr/>
          </p:nvSpPr>
          <p:spPr>
            <a:xfrm>
              <a:off x="5988000" y="1903525"/>
              <a:ext cx="944100" cy="452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45" name="Google Shape;845;p72"/>
            <p:cNvSpPr/>
            <p:nvPr/>
          </p:nvSpPr>
          <p:spPr>
            <a:xfrm>
              <a:off x="2212000" y="2827899"/>
              <a:ext cx="944100" cy="434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3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9" name="Shape 849"/>
        <p:cNvGrpSpPr/>
        <p:nvPr/>
      </p:nvGrpSpPr>
      <p:grpSpPr>
        <a:xfrm>
          <a:off x="0" y="0"/>
          <a:ext cx="0" cy="0"/>
          <a:chOff x="0" y="0"/>
          <a:chExt cx="0" cy="0"/>
        </a:xfrm>
      </p:grpSpPr>
      <p:graphicFrame>
        <p:nvGraphicFramePr>
          <p:cNvPr id="850" name="Google Shape;850;p73"/>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51" name="Google Shape;851;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jibbaarada 10 si loo fududeeyo xisaabinta</a:t>
            </a:r>
            <a:endParaRPr/>
          </a:p>
        </p:txBody>
      </p:sp>
      <p:graphicFrame>
        <p:nvGraphicFramePr>
          <p:cNvPr id="852" name="Google Shape;852;p73"/>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53" name="Google Shape;853;p73"/>
          <p:cNvSpPr txBox="1"/>
          <p:nvPr/>
        </p:nvSpPr>
        <p:spPr>
          <a:xfrm>
            <a:off x="324000" y="592644"/>
            <a:ext cx="8496000" cy="4344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Waa kuwan jaantuska Gattegno.</a:t>
            </a:r>
            <a:endParaRPr sz="2200">
              <a:solidFill>
                <a:srgbClr val="000000"/>
              </a:solidFill>
              <a:latin typeface="Lexend"/>
              <a:ea typeface="Lexend"/>
              <a:cs typeface="Lexend"/>
              <a:sym typeface="Lexend"/>
            </a:endParaRPr>
          </a:p>
        </p:txBody>
      </p:sp>
      <p:graphicFrame>
        <p:nvGraphicFramePr>
          <p:cNvPr id="854" name="Google Shape;854;p73"/>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55" name="Google Shape;855;p73"/>
          <p:cNvGraphicFramePr/>
          <p:nvPr/>
        </p:nvGraphicFramePr>
        <p:xfrm>
          <a:off x="323988" y="995494"/>
          <a:ext cx="3000000" cy="3000000"/>
        </p:xfrm>
        <a:graphic>
          <a:graphicData uri="http://schemas.openxmlformats.org/drawingml/2006/table">
            <a:tbl>
              <a:tblPr>
                <a:noFill/>
                <a:tableStyleId>{9E21685C-36D5-4CBA-A8C3-DE956EF8306F}</a:tableStyleId>
              </a:tblPr>
              <a:tblGrid>
                <a:gridCol w="944000"/>
                <a:gridCol w="944000"/>
                <a:gridCol w="944000"/>
                <a:gridCol w="944000"/>
                <a:gridCol w="944000"/>
                <a:gridCol w="944000"/>
                <a:gridCol w="944000"/>
                <a:gridCol w="944000"/>
                <a:gridCol w="944000"/>
              </a:tblGrid>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856" name="Google Shape;856;p73"/>
          <p:cNvSpPr/>
          <p:nvPr/>
        </p:nvSpPr>
        <p:spPr>
          <a:xfrm>
            <a:off x="5988000" y="2353708"/>
            <a:ext cx="944100" cy="4521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7" name="Google Shape;857;p73"/>
          <p:cNvSpPr/>
          <p:nvPr/>
        </p:nvSpPr>
        <p:spPr>
          <a:xfrm>
            <a:off x="2212000" y="2358800"/>
            <a:ext cx="944100" cy="4344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58" name="Google Shape;858;p73"/>
          <p:cNvSpPr txBox="1"/>
          <p:nvPr/>
        </p:nvSpPr>
        <p:spPr>
          <a:xfrm>
            <a:off x="322500" y="4197175"/>
            <a:ext cx="8496000" cy="6135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Clr>
                <a:schemeClr val="dk1"/>
              </a:buClr>
              <a:buSzPts val="1100"/>
              <a:buFont typeface="Arial"/>
              <a:buNone/>
            </a:pPr>
            <a:r>
              <a:rPr lang="en-GB" sz="1800">
                <a:solidFill>
                  <a:schemeClr val="dk1"/>
                </a:solidFill>
                <a:latin typeface="Lexend"/>
                <a:ea typeface="Lexend"/>
                <a:cs typeface="Lexend"/>
                <a:sym typeface="Lexend"/>
              </a:rPr>
              <a:t>Hoos uga dhaqaaqista safka jaantuska Gattegno waxay u qaybisaa tiro 10, kor uga dhaqaaqistuna waxay ku dhufataa tiro 10.</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859" name="Google Shape;859;p73"/>
          <p:cNvSpPr txBox="1"/>
          <p:nvPr/>
        </p:nvSpPr>
        <p:spPr>
          <a:xfrm>
            <a:off x="225125" y="3703800"/>
            <a:ext cx="8245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1000"/>
              </a:spcAft>
              <a:buNone/>
            </a:pPr>
            <a:r>
              <a:rPr lang="en-GB" sz="1800">
                <a:solidFill>
                  <a:schemeClr val="dk1"/>
                </a:solidFill>
                <a:latin typeface="Lexend"/>
                <a:ea typeface="Lexend"/>
                <a:cs typeface="Lexend"/>
                <a:sym typeface="Lexend"/>
              </a:rPr>
              <a:t>Maxay tani weli u siinaysaa wax soo saar (product) 21?</a:t>
            </a:r>
            <a:endParaRPr/>
          </a:p>
        </p:txBody>
      </p:sp>
      <p:sp>
        <p:nvSpPr>
          <p:cNvPr id="860" name="Google Shape;860;p73"/>
          <p:cNvSpPr/>
          <p:nvPr/>
        </p:nvSpPr>
        <p:spPr>
          <a:xfrm>
            <a:off x="5988000" y="1903525"/>
            <a:ext cx="944100" cy="452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861" name="Google Shape;861;p73"/>
          <p:cNvSpPr/>
          <p:nvPr/>
        </p:nvSpPr>
        <p:spPr>
          <a:xfrm>
            <a:off x="2212000" y="2827899"/>
            <a:ext cx="944100" cy="434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graphicFrame>
        <p:nvGraphicFramePr>
          <p:cNvPr id="866" name="Google Shape;866;p74"/>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67" name="Google Shape;867;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si loo fududeeyo xisaabinta (calculations)</a:t>
            </a:r>
            <a:endParaRPr/>
          </a:p>
        </p:txBody>
      </p:sp>
      <p:graphicFrame>
        <p:nvGraphicFramePr>
          <p:cNvPr id="868" name="Google Shape;868;p74"/>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sp>
        <p:nvSpPr>
          <p:cNvPr id="869" name="Google Shape;869;p74"/>
          <p:cNvSpPr txBox="1"/>
          <p:nvPr/>
        </p:nvSpPr>
        <p:spPr>
          <a:xfrm>
            <a:off x="324000" y="592644"/>
            <a:ext cx="8496000" cy="4344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solidFill>
                  <a:srgbClr val="000000"/>
                </a:solidFill>
                <a:latin typeface="Lexend"/>
                <a:ea typeface="Lexend"/>
                <a:cs typeface="Lexend"/>
                <a:sym typeface="Lexend"/>
              </a:rPr>
              <a:t>Waa kan jaantuska Gattegno.</a:t>
            </a:r>
            <a:endParaRPr sz="2200">
              <a:solidFill>
                <a:srgbClr val="000000"/>
              </a:solidFill>
              <a:latin typeface="Lexend"/>
              <a:ea typeface="Lexend"/>
              <a:cs typeface="Lexend"/>
              <a:sym typeface="Lexend"/>
            </a:endParaRPr>
          </a:p>
        </p:txBody>
      </p:sp>
      <p:graphicFrame>
        <p:nvGraphicFramePr>
          <p:cNvPr id="870" name="Google Shape;870;p74"/>
          <p:cNvGraphicFramePr/>
          <p:nvPr/>
        </p:nvGraphicFramePr>
        <p:xfrm>
          <a:off x="323988" y="1016857"/>
          <a:ext cx="3000000" cy="3000000"/>
        </p:xfrm>
        <a:graphic>
          <a:graphicData uri="http://schemas.openxmlformats.org/drawingml/2006/table">
            <a:tbl>
              <a:tblPr>
                <a:noFill/>
                <a:tableStyleId>{61091467-62BC-4098-847C-9079499EE7F0}</a:tableStyleId>
              </a:tblPr>
              <a:tblGrid>
                <a:gridCol w="594450"/>
                <a:gridCol w="349550"/>
                <a:gridCol w="586725"/>
                <a:gridCol w="395875"/>
                <a:gridCol w="548125"/>
                <a:gridCol w="395875"/>
                <a:gridCol w="555875"/>
                <a:gridCol w="349525"/>
                <a:gridCol w="579025"/>
                <a:gridCol w="364975"/>
                <a:gridCol w="579025"/>
                <a:gridCol w="364975"/>
                <a:gridCol w="579025"/>
                <a:gridCol w="364975"/>
                <a:gridCol w="579025"/>
                <a:gridCol w="364975"/>
                <a:gridCol w="594475"/>
                <a:gridCol w="349525"/>
              </a:tblGrid>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r h="475550">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.01</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.02</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19050">
                      <a:solidFill>
                        <a:srgbClr val="878787">
                          <a:alpha val="0"/>
                        </a:srgbClr>
                      </a:solidFill>
                      <a:prstDash val="solid"/>
                      <a:round/>
                      <a:headEnd len="sm" w="sm" type="none"/>
                      <a:tailEnd len="sm" w="sm" type="none"/>
                    </a:lnR>
                    <a:lnT cap="flat" cmpd="sng" w="19050">
                      <a:solidFill>
                        <a:srgbClr val="878787">
                          <a:alpha val="0"/>
                        </a:srgbClr>
                      </a:solidFill>
                      <a:prstDash val="solid"/>
                      <a:round/>
                      <a:headEnd len="sm" w="sm" type="none"/>
                      <a:tailEnd len="sm" w="sm" type="none"/>
                    </a:lnT>
                    <a:lnB cap="flat" cmpd="sng" w="19050">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.03</a:t>
                      </a:r>
                      <a:endParaRPr sz="1700">
                        <a:latin typeface="Lexend"/>
                        <a:ea typeface="Lexend"/>
                        <a:cs typeface="Lexend"/>
                        <a:sym typeface="Lexend"/>
                      </a:endParaRPr>
                    </a:p>
                  </a:txBody>
                  <a:tcPr marT="54000" marB="54000" marR="0" marL="0">
                    <a:lnL cap="flat" cmpd="sng" w="19050">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.04</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.05</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.06</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.07</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.08</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r">
                        <a:lnSpc>
                          <a:spcPct val="115000"/>
                        </a:lnSpc>
                        <a:spcBef>
                          <a:spcPts val="0"/>
                        </a:spcBef>
                        <a:spcAft>
                          <a:spcPts val="0"/>
                        </a:spcAft>
                        <a:buNone/>
                      </a:pPr>
                      <a:r>
                        <a:rPr lang="en-GB" sz="1700">
                          <a:latin typeface="Lexend"/>
                          <a:ea typeface="Lexend"/>
                          <a:cs typeface="Lexend"/>
                          <a:sym typeface="Lexend"/>
                        </a:rPr>
                        <a:t>0</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c>
                  <a:txBody>
                    <a:bodyPr/>
                    <a:lstStyle/>
                    <a:p>
                      <a:pPr indent="0" lvl="0" marL="0" rtl="0" algn="l">
                        <a:lnSpc>
                          <a:spcPct val="115000"/>
                        </a:lnSpc>
                        <a:spcBef>
                          <a:spcPts val="0"/>
                        </a:spcBef>
                        <a:spcAft>
                          <a:spcPts val="0"/>
                        </a:spcAft>
                        <a:buNone/>
                      </a:pPr>
                      <a:r>
                        <a:rPr lang="en-GB" sz="1700">
                          <a:latin typeface="Lexend"/>
                          <a:ea typeface="Lexend"/>
                          <a:cs typeface="Lexend"/>
                          <a:sym typeface="Lexend"/>
                        </a:rPr>
                        <a:t>.09</a:t>
                      </a:r>
                      <a:endParaRPr sz="1700">
                        <a:latin typeface="Lexend"/>
                        <a:ea typeface="Lexend"/>
                        <a:cs typeface="Lexend"/>
                        <a:sym typeface="Lexend"/>
                      </a:endParaRPr>
                    </a:p>
                  </a:txBody>
                  <a:tcPr marT="54000" marB="54000" marR="0" marL="0">
                    <a:lnL cap="flat" cmpd="sng" w="9525">
                      <a:solidFill>
                        <a:srgbClr val="878787">
                          <a:alpha val="0"/>
                        </a:srgbClr>
                      </a:solidFill>
                      <a:prstDash val="solid"/>
                      <a:round/>
                      <a:headEnd len="sm" w="sm" type="none"/>
                      <a:tailEnd len="sm" w="sm" type="none"/>
                    </a:lnL>
                    <a:lnR cap="flat" cmpd="sng" w="9525">
                      <a:solidFill>
                        <a:srgbClr val="878787">
                          <a:alpha val="0"/>
                        </a:srgbClr>
                      </a:solidFill>
                      <a:prstDash val="solid"/>
                      <a:round/>
                      <a:headEnd len="sm" w="sm" type="none"/>
                      <a:tailEnd len="sm" w="sm" type="none"/>
                    </a:lnR>
                    <a:lnT cap="flat" cmpd="sng" w="9525">
                      <a:solidFill>
                        <a:srgbClr val="878787">
                          <a:alpha val="0"/>
                        </a:srgbClr>
                      </a:solidFill>
                      <a:prstDash val="solid"/>
                      <a:round/>
                      <a:headEnd len="sm" w="sm" type="none"/>
                      <a:tailEnd len="sm" w="sm" type="none"/>
                    </a:lnT>
                    <a:lnB cap="flat" cmpd="sng" w="9525">
                      <a:solidFill>
                        <a:srgbClr val="878787">
                          <a:alpha val="0"/>
                        </a:srgbClr>
                      </a:solidFill>
                      <a:prstDash val="solid"/>
                      <a:round/>
                      <a:headEnd len="sm" w="sm" type="none"/>
                      <a:tailEnd len="sm" w="sm" type="none"/>
                    </a:lnB>
                  </a:tcPr>
                </a:tc>
              </a:tr>
            </a:tbl>
          </a:graphicData>
        </a:graphic>
      </p:graphicFrame>
      <p:graphicFrame>
        <p:nvGraphicFramePr>
          <p:cNvPr id="871" name="Google Shape;871;p74"/>
          <p:cNvGraphicFramePr/>
          <p:nvPr/>
        </p:nvGraphicFramePr>
        <p:xfrm>
          <a:off x="323988" y="995494"/>
          <a:ext cx="3000000" cy="3000000"/>
        </p:xfrm>
        <a:graphic>
          <a:graphicData uri="http://schemas.openxmlformats.org/drawingml/2006/table">
            <a:tbl>
              <a:tblPr>
                <a:noFill/>
                <a:tableStyleId>{9E21685C-36D5-4CBA-A8C3-DE956EF8306F}</a:tableStyleId>
              </a:tblPr>
              <a:tblGrid>
                <a:gridCol w="944000"/>
                <a:gridCol w="944000"/>
                <a:gridCol w="944000"/>
                <a:gridCol w="944000"/>
                <a:gridCol w="944000"/>
                <a:gridCol w="944000"/>
                <a:gridCol w="944000"/>
                <a:gridCol w="944000"/>
                <a:gridCol w="944000"/>
              </a:tblGrid>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452575">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54000" marB="54000" marR="91425" marL="91425">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872" name="Google Shape;872;p74"/>
          <p:cNvSpPr txBox="1"/>
          <p:nvPr/>
        </p:nvSpPr>
        <p:spPr>
          <a:xfrm>
            <a:off x="324000" y="4140811"/>
            <a:ext cx="18471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Lammaane kale:</a:t>
            </a:r>
            <a:endParaRPr sz="1800">
              <a:latin typeface="Lexend"/>
              <a:ea typeface="Lexend"/>
              <a:cs typeface="Lexend"/>
              <a:sym typeface="Lexend"/>
            </a:endParaRPr>
          </a:p>
        </p:txBody>
      </p:sp>
      <p:grpSp>
        <p:nvGrpSpPr>
          <p:cNvPr id="873" name="Google Shape;873;p74"/>
          <p:cNvGrpSpPr/>
          <p:nvPr/>
        </p:nvGrpSpPr>
        <p:grpSpPr>
          <a:xfrm>
            <a:off x="2212000" y="2353708"/>
            <a:ext cx="4720100" cy="452100"/>
            <a:chOff x="2212000" y="2353708"/>
            <a:chExt cx="4720100" cy="452100"/>
          </a:xfrm>
        </p:grpSpPr>
        <p:sp>
          <p:nvSpPr>
            <p:cNvPr id="874" name="Google Shape;874;p74"/>
            <p:cNvSpPr/>
            <p:nvPr/>
          </p:nvSpPr>
          <p:spPr>
            <a:xfrm>
              <a:off x="5988000" y="2353708"/>
              <a:ext cx="944100" cy="4521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5" name="Google Shape;875;p74"/>
            <p:cNvSpPr/>
            <p:nvPr/>
          </p:nvSpPr>
          <p:spPr>
            <a:xfrm>
              <a:off x="2212000" y="2358800"/>
              <a:ext cx="944100" cy="4344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76" name="Google Shape;876;p74"/>
          <p:cNvSpPr txBox="1"/>
          <p:nvPr/>
        </p:nvSpPr>
        <p:spPr>
          <a:xfrm>
            <a:off x="3847405" y="4140811"/>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30 × 0.7</a:t>
            </a:r>
            <a:endParaRPr sz="1800">
              <a:latin typeface="Lexend"/>
              <a:ea typeface="Lexend"/>
              <a:cs typeface="Lexend"/>
              <a:sym typeface="Lexend"/>
            </a:endParaRPr>
          </a:p>
        </p:txBody>
      </p:sp>
      <p:grpSp>
        <p:nvGrpSpPr>
          <p:cNvPr id="877" name="Google Shape;877;p74"/>
          <p:cNvGrpSpPr/>
          <p:nvPr/>
        </p:nvGrpSpPr>
        <p:grpSpPr>
          <a:xfrm>
            <a:off x="2212000" y="1900650"/>
            <a:ext cx="4720100" cy="1357257"/>
            <a:chOff x="2212000" y="1900650"/>
            <a:chExt cx="4720100" cy="1357257"/>
          </a:xfrm>
        </p:grpSpPr>
        <p:sp>
          <p:nvSpPr>
            <p:cNvPr id="878" name="Google Shape;878;p74"/>
            <p:cNvSpPr/>
            <p:nvPr/>
          </p:nvSpPr>
          <p:spPr>
            <a:xfrm>
              <a:off x="2212000" y="1900650"/>
              <a:ext cx="944100" cy="434400"/>
            </a:xfrm>
            <a:prstGeom prst="roundRect">
              <a:avLst>
                <a:gd fmla="val 16667" name="adj"/>
              </a:avLst>
            </a:prstGeom>
            <a:noFill/>
            <a:ln cap="flat" cmpd="sng" w="38100">
              <a:solidFill>
                <a:schemeClr val="accent3"/>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9" name="Google Shape;879;p74"/>
            <p:cNvSpPr/>
            <p:nvPr/>
          </p:nvSpPr>
          <p:spPr>
            <a:xfrm>
              <a:off x="5988000" y="2805808"/>
              <a:ext cx="944100" cy="452100"/>
            </a:xfrm>
            <a:prstGeom prst="roundRect">
              <a:avLst>
                <a:gd fmla="val 16667" name="adj"/>
              </a:avLst>
            </a:prstGeom>
            <a:noFill/>
            <a:ln cap="flat" cmpd="sng" w="38100">
              <a:solidFill>
                <a:schemeClr val="accent3"/>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80" name="Google Shape;880;p74"/>
          <p:cNvGrpSpPr/>
          <p:nvPr/>
        </p:nvGrpSpPr>
        <p:grpSpPr>
          <a:xfrm>
            <a:off x="2212000" y="1442500"/>
            <a:ext cx="4720100" cy="2267507"/>
            <a:chOff x="2212000" y="1442500"/>
            <a:chExt cx="4720100" cy="2267507"/>
          </a:xfrm>
        </p:grpSpPr>
        <p:sp>
          <p:nvSpPr>
            <p:cNvPr id="881" name="Google Shape;881;p74"/>
            <p:cNvSpPr/>
            <p:nvPr/>
          </p:nvSpPr>
          <p:spPr>
            <a:xfrm>
              <a:off x="2212000" y="1442500"/>
              <a:ext cx="944100" cy="434400"/>
            </a:xfrm>
            <a:prstGeom prst="roundRect">
              <a:avLst>
                <a:gd fmla="val 16667" name="adj"/>
              </a:avLst>
            </a:prstGeom>
            <a:noFill/>
            <a:ln cap="flat" cmpd="sng" w="38100">
              <a:solidFill>
                <a:schemeClr val="accent2"/>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2" name="Google Shape;882;p74"/>
            <p:cNvSpPr/>
            <p:nvPr/>
          </p:nvSpPr>
          <p:spPr>
            <a:xfrm>
              <a:off x="5988000" y="3257908"/>
              <a:ext cx="944100" cy="452100"/>
            </a:xfrm>
            <a:prstGeom prst="roundRect">
              <a:avLst>
                <a:gd fmla="val 16667" name="adj"/>
              </a:avLst>
            </a:prstGeom>
            <a:noFill/>
            <a:ln cap="flat" cmpd="sng" w="38100">
              <a:solidFill>
                <a:schemeClr val="accent2"/>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83" name="Google Shape;883;p74"/>
          <p:cNvSpPr txBox="1"/>
          <p:nvPr/>
        </p:nvSpPr>
        <p:spPr>
          <a:xfrm>
            <a:off x="5446075" y="4140811"/>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300 × 0.07</a:t>
            </a:r>
            <a:endParaRPr sz="1800">
              <a:latin typeface="Lexend"/>
              <a:ea typeface="Lexend"/>
              <a:cs typeface="Lexend"/>
              <a:sym typeface="Lexend"/>
            </a:endParaRPr>
          </a:p>
        </p:txBody>
      </p:sp>
      <p:grpSp>
        <p:nvGrpSpPr>
          <p:cNvPr id="884" name="Google Shape;884;p74"/>
          <p:cNvGrpSpPr/>
          <p:nvPr/>
        </p:nvGrpSpPr>
        <p:grpSpPr>
          <a:xfrm>
            <a:off x="2212000" y="1916433"/>
            <a:ext cx="4720100" cy="1332522"/>
            <a:chOff x="2212000" y="1916433"/>
            <a:chExt cx="4720100" cy="1332522"/>
          </a:xfrm>
        </p:grpSpPr>
        <p:sp>
          <p:nvSpPr>
            <p:cNvPr id="885" name="Google Shape;885;p74"/>
            <p:cNvSpPr/>
            <p:nvPr/>
          </p:nvSpPr>
          <p:spPr>
            <a:xfrm>
              <a:off x="2212000" y="2814555"/>
              <a:ext cx="944100" cy="4344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6" name="Google Shape;886;p74"/>
            <p:cNvSpPr/>
            <p:nvPr/>
          </p:nvSpPr>
          <p:spPr>
            <a:xfrm>
              <a:off x="5988000" y="1916433"/>
              <a:ext cx="944100" cy="452100"/>
            </a:xfrm>
            <a:prstGeom prst="roundRect">
              <a:avLst>
                <a:gd fmla="val 16667" name="adj"/>
              </a:avLst>
            </a:prstGeom>
            <a:noFill/>
            <a:ln cap="flat" cmpd="sng" w="38100">
              <a:solidFill>
                <a:srgbClr val="D5C5F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887" name="Google Shape;887;p74"/>
          <p:cNvGrpSpPr/>
          <p:nvPr/>
        </p:nvGrpSpPr>
        <p:grpSpPr>
          <a:xfrm>
            <a:off x="2212000" y="1449508"/>
            <a:ext cx="4720100" cy="2255197"/>
            <a:chOff x="2212000" y="1449508"/>
            <a:chExt cx="4720100" cy="2255197"/>
          </a:xfrm>
        </p:grpSpPr>
        <p:sp>
          <p:nvSpPr>
            <p:cNvPr id="888" name="Google Shape;888;p74"/>
            <p:cNvSpPr/>
            <p:nvPr/>
          </p:nvSpPr>
          <p:spPr>
            <a:xfrm>
              <a:off x="2212000" y="3270305"/>
              <a:ext cx="944100" cy="4344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9" name="Google Shape;889;p74"/>
            <p:cNvSpPr/>
            <p:nvPr/>
          </p:nvSpPr>
          <p:spPr>
            <a:xfrm>
              <a:off x="5988000" y="1449508"/>
              <a:ext cx="944100" cy="452100"/>
            </a:xfrm>
            <a:prstGeom prst="roundRect">
              <a:avLst>
                <a:gd fmla="val 16667" name="adj"/>
              </a:avLst>
            </a:prstGeom>
            <a:noFill/>
            <a:ln cap="flat" cmpd="sng" w="38100">
              <a:solidFill>
                <a:schemeClr val="accent4"/>
              </a:solidFill>
              <a:prstDash val="solid"/>
              <a:round/>
              <a:headEnd len="sm" w="sm" type="none"/>
              <a:tailEnd len="sm" w="sm" type="none"/>
            </a:ln>
          </p:spPr>
          <p:txBody>
            <a:bodyPr anchorCtr="0" anchor="ctr" bIns="54000" lIns="91425" spcFirstLastPara="1" rIns="91425" wrap="square" tIns="54000">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890" name="Google Shape;890;p74"/>
          <p:cNvSpPr txBox="1"/>
          <p:nvPr/>
        </p:nvSpPr>
        <p:spPr>
          <a:xfrm>
            <a:off x="2169475" y="4137236"/>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0.03 × 700</a:t>
            </a:r>
            <a:endParaRPr sz="1800">
              <a:latin typeface="Lexend"/>
              <a:ea typeface="Lexend"/>
              <a:cs typeface="Lexend"/>
              <a:sym typeface="Lexend"/>
            </a:endParaRPr>
          </a:p>
        </p:txBody>
      </p:sp>
      <p:sp>
        <p:nvSpPr>
          <p:cNvPr id="891" name="Google Shape;891;p74"/>
          <p:cNvSpPr txBox="1"/>
          <p:nvPr/>
        </p:nvSpPr>
        <p:spPr>
          <a:xfrm>
            <a:off x="243300" y="3703800"/>
            <a:ext cx="85767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1000"/>
              </a:spcAft>
              <a:buNone/>
            </a:pPr>
            <a:r>
              <a:rPr lang="en-GB" sz="1400">
                <a:solidFill>
                  <a:schemeClr val="dk1"/>
                </a:solidFill>
                <a:latin typeface="Lexend"/>
                <a:ea typeface="Lexend"/>
                <a:cs typeface="Lexend"/>
                <a:sym typeface="Lexend"/>
              </a:rPr>
              <a:t>Waa maxay wax soo saarrada (products) kale ee jaantuskan leh wax soo saar (product) 21?</a:t>
            </a:r>
            <a:r>
              <a:rPr lang="en-GB" sz="1400">
                <a:solidFill>
                  <a:schemeClr val="dk1"/>
                </a:solidFill>
                <a:latin typeface="Lexend"/>
                <a:ea typeface="Lexend"/>
                <a:cs typeface="Lexend"/>
                <a:sym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sp>
        <p:nvSpPr>
          <p:cNvPr id="896" name="Google Shape;896;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si loo fududeeyo xisaabinta (calculations)</a:t>
            </a:r>
            <a:endParaRPr/>
          </a:p>
        </p:txBody>
      </p:sp>
      <p:sp>
        <p:nvSpPr>
          <p:cNvPr id="897" name="Google Shape;897;p75"/>
          <p:cNvSpPr txBox="1"/>
          <p:nvPr>
            <p:ph idx="1" type="body"/>
          </p:nvPr>
        </p:nvSpPr>
        <p:spPr>
          <a:xfrm>
            <a:off x="324000" y="683100"/>
            <a:ext cx="8237700" cy="338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Aynu si faahfaahsan u sahaminno (explore) tan</a:t>
            </a:r>
            <a:endParaRPr/>
          </a:p>
        </p:txBody>
      </p:sp>
      <p:sp>
        <p:nvSpPr>
          <p:cNvPr id="898" name="Google Shape;898;p75"/>
          <p:cNvSpPr txBox="1"/>
          <p:nvPr/>
        </p:nvSpPr>
        <p:spPr>
          <a:xfrm>
            <a:off x="1398395" y="1589836"/>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30 × 0.7</a:t>
            </a:r>
            <a:endParaRPr sz="2200">
              <a:latin typeface="Lexend"/>
              <a:ea typeface="Lexend"/>
              <a:cs typeface="Lexend"/>
              <a:sym typeface="Lexend"/>
            </a:endParaRPr>
          </a:p>
        </p:txBody>
      </p:sp>
      <p:sp>
        <p:nvSpPr>
          <p:cNvPr id="899" name="Google Shape;899;p75"/>
          <p:cNvSpPr txBox="1"/>
          <p:nvPr/>
        </p:nvSpPr>
        <p:spPr>
          <a:xfrm>
            <a:off x="6241671" y="1569450"/>
            <a:ext cx="2404800" cy="819000"/>
          </a:xfrm>
          <a:prstGeom prst="rect">
            <a:avLst/>
          </a:prstGeom>
          <a:noFill/>
          <a:ln cap="flat" cmpd="sng" w="28575">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1000"/>
              </a:spcAft>
              <a:buNone/>
            </a:pPr>
            <a:r>
              <a:rPr lang="en-GB" sz="1100">
                <a:latin typeface="Lexend"/>
                <a:ea typeface="Lexend"/>
                <a:cs typeface="Lexend"/>
                <a:sym typeface="Lexend"/>
              </a:rPr>
              <a:t>Dib u qorista iyadoo la isticmaalayo sharciga beddelka (commutative law)</a:t>
            </a:r>
            <a:endParaRPr sz="2000">
              <a:latin typeface="Lexend"/>
              <a:ea typeface="Lexend"/>
              <a:cs typeface="Lexend"/>
              <a:sym typeface="Lexend"/>
            </a:endParaRPr>
          </a:p>
        </p:txBody>
      </p:sp>
      <p:sp>
        <p:nvSpPr>
          <p:cNvPr id="900" name="Google Shape;900;p75"/>
          <p:cNvSpPr txBox="1"/>
          <p:nvPr/>
        </p:nvSpPr>
        <p:spPr>
          <a:xfrm>
            <a:off x="718790" y="2422075"/>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3</a:t>
            </a:r>
            <a:r>
              <a:rPr lang="en-GB" sz="1100">
                <a:solidFill>
                  <a:srgbClr val="000000"/>
                </a:solidFill>
                <a:latin typeface="Lexend"/>
                <a:ea typeface="Lexend"/>
                <a:cs typeface="Lexend"/>
                <a:sym typeface="Lexend"/>
              </a:rPr>
              <a:t> × </a:t>
            </a:r>
            <a:r>
              <a:rPr lang="en-GB" sz="1100">
                <a:latin typeface="Lexend"/>
                <a:ea typeface="Lexend"/>
                <a:cs typeface="Lexend"/>
                <a:sym typeface="Lexend"/>
              </a:rPr>
              <a:t>10</a:t>
            </a:r>
            <a:endParaRPr sz="2000">
              <a:solidFill>
                <a:srgbClr val="000000"/>
              </a:solidFill>
              <a:latin typeface="Lexend"/>
              <a:ea typeface="Lexend"/>
              <a:cs typeface="Lexend"/>
              <a:sym typeface="Lexend"/>
            </a:endParaRPr>
          </a:p>
        </p:txBody>
      </p:sp>
      <p:sp>
        <p:nvSpPr>
          <p:cNvPr id="901" name="Google Shape;901;p75"/>
          <p:cNvSpPr txBox="1"/>
          <p:nvPr/>
        </p:nvSpPr>
        <p:spPr>
          <a:xfrm>
            <a:off x="2393740" y="2422075"/>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7</a:t>
            </a:r>
            <a:r>
              <a:rPr lang="en-GB" sz="1100">
                <a:solidFill>
                  <a:srgbClr val="000000"/>
                </a:solidFill>
                <a:latin typeface="Lexend"/>
                <a:ea typeface="Lexend"/>
                <a:cs typeface="Lexend"/>
                <a:sym typeface="Lexend"/>
              </a:rPr>
              <a:t> × </a:t>
            </a:r>
            <a:r>
              <a:rPr lang="en-GB" sz="1100">
                <a:latin typeface="Lexend"/>
                <a:ea typeface="Lexend"/>
                <a:cs typeface="Lexend"/>
                <a:sym typeface="Lexend"/>
              </a:rPr>
              <a:t>0.1</a:t>
            </a:r>
            <a:endParaRPr sz="2000">
              <a:solidFill>
                <a:srgbClr val="000000"/>
              </a:solidFill>
              <a:latin typeface="Lexend"/>
              <a:ea typeface="Lexend"/>
              <a:cs typeface="Lexend"/>
              <a:sym typeface="Lexend"/>
            </a:endParaRPr>
          </a:p>
        </p:txBody>
      </p:sp>
      <p:sp>
        <p:nvSpPr>
          <p:cNvPr id="902" name="Google Shape;902;p75"/>
          <p:cNvSpPr txBox="1"/>
          <p:nvPr/>
        </p:nvSpPr>
        <p:spPr>
          <a:xfrm>
            <a:off x="1938890" y="24220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cxnSp>
        <p:nvCxnSpPr>
          <p:cNvPr id="903" name="Google Shape;903;p75"/>
          <p:cNvCxnSpPr/>
          <p:nvPr/>
        </p:nvCxnSpPr>
        <p:spPr>
          <a:xfrm flipH="1">
            <a:off x="1015490" y="1897629"/>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904" name="Google Shape;904;p75"/>
          <p:cNvCxnSpPr/>
          <p:nvPr/>
        </p:nvCxnSpPr>
        <p:spPr>
          <a:xfrm>
            <a:off x="2317540" y="1879675"/>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905" name="Google Shape;905;p75"/>
          <p:cNvSpPr txBox="1"/>
          <p:nvPr/>
        </p:nvSpPr>
        <p:spPr>
          <a:xfrm>
            <a:off x="753765" y="2738425"/>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3</a:t>
            </a:r>
            <a:r>
              <a:rPr lang="en-GB" sz="1100">
                <a:solidFill>
                  <a:srgbClr val="000000"/>
                </a:solidFill>
                <a:latin typeface="Lexend"/>
                <a:ea typeface="Lexend"/>
                <a:cs typeface="Lexend"/>
                <a:sym typeface="Lexend"/>
              </a:rPr>
              <a:t> × </a:t>
            </a:r>
            <a:r>
              <a:rPr lang="en-GB" sz="1100">
                <a:latin typeface="Lexend"/>
                <a:ea typeface="Lexend"/>
                <a:cs typeface="Lexend"/>
                <a:sym typeface="Lexend"/>
              </a:rPr>
              <a:t>7</a:t>
            </a:r>
            <a:endParaRPr sz="2000">
              <a:solidFill>
                <a:srgbClr val="000000"/>
              </a:solidFill>
              <a:latin typeface="Lexend"/>
              <a:ea typeface="Lexend"/>
              <a:cs typeface="Lexend"/>
              <a:sym typeface="Lexend"/>
            </a:endParaRPr>
          </a:p>
        </p:txBody>
      </p:sp>
      <p:sp>
        <p:nvSpPr>
          <p:cNvPr id="906" name="Google Shape;906;p75"/>
          <p:cNvSpPr txBox="1"/>
          <p:nvPr/>
        </p:nvSpPr>
        <p:spPr>
          <a:xfrm>
            <a:off x="2393740" y="2709325"/>
            <a:ext cx="133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10 × 0.1</a:t>
            </a:r>
            <a:endParaRPr sz="2000">
              <a:solidFill>
                <a:srgbClr val="000000"/>
              </a:solidFill>
              <a:latin typeface="Lexend"/>
              <a:ea typeface="Lexend"/>
              <a:cs typeface="Lexend"/>
              <a:sym typeface="Lexend"/>
            </a:endParaRPr>
          </a:p>
        </p:txBody>
      </p:sp>
      <p:sp>
        <p:nvSpPr>
          <p:cNvPr id="907" name="Google Shape;907;p75"/>
          <p:cNvSpPr txBox="1"/>
          <p:nvPr/>
        </p:nvSpPr>
        <p:spPr>
          <a:xfrm>
            <a:off x="1938890" y="270932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908" name="Google Shape;908;p75"/>
          <p:cNvSpPr txBox="1"/>
          <p:nvPr/>
        </p:nvSpPr>
        <p:spPr>
          <a:xfrm>
            <a:off x="1210965" y="3083875"/>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21</a:t>
            </a:r>
            <a:endParaRPr sz="2000">
              <a:solidFill>
                <a:srgbClr val="000000"/>
              </a:solidFill>
              <a:latin typeface="Lexend"/>
              <a:ea typeface="Lexend"/>
              <a:cs typeface="Lexend"/>
              <a:sym typeface="Lexend"/>
            </a:endParaRPr>
          </a:p>
        </p:txBody>
      </p:sp>
      <p:sp>
        <p:nvSpPr>
          <p:cNvPr id="909" name="Google Shape;909;p75"/>
          <p:cNvSpPr txBox="1"/>
          <p:nvPr/>
        </p:nvSpPr>
        <p:spPr>
          <a:xfrm>
            <a:off x="2393740" y="3054775"/>
            <a:ext cx="7428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a:t>
            </a:r>
            <a:endParaRPr sz="2000">
              <a:solidFill>
                <a:srgbClr val="000000"/>
              </a:solidFill>
              <a:latin typeface="Lexend"/>
              <a:ea typeface="Lexend"/>
              <a:cs typeface="Lexend"/>
              <a:sym typeface="Lexend"/>
            </a:endParaRPr>
          </a:p>
        </p:txBody>
      </p:sp>
      <p:sp>
        <p:nvSpPr>
          <p:cNvPr id="910" name="Google Shape;910;p75"/>
          <p:cNvSpPr txBox="1"/>
          <p:nvPr/>
        </p:nvSpPr>
        <p:spPr>
          <a:xfrm>
            <a:off x="1938890" y="30547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911" name="Google Shape;911;p75"/>
          <p:cNvSpPr txBox="1"/>
          <p:nvPr/>
        </p:nvSpPr>
        <p:spPr>
          <a:xfrm>
            <a:off x="3829362" y="1569450"/>
            <a:ext cx="2276400" cy="2261100"/>
          </a:xfrm>
          <a:prstGeom prst="rect">
            <a:avLst/>
          </a:prstGeom>
          <a:noFill/>
          <a:ln cap="flat" cmpd="sng" w="28575">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latin typeface="Lexend"/>
                <a:ea typeface="Lexend"/>
                <a:cs typeface="Lexend"/>
                <a:sym typeface="Lexend"/>
              </a:rPr>
              <a:t>Isticmaalka sharciga isku xidhka (associative law) waxaan qori karnaa</a:t>
            </a:r>
            <a:endParaRPr sz="2000">
              <a:latin typeface="Lexend"/>
              <a:ea typeface="Lexend"/>
              <a:cs typeface="Lexend"/>
              <a:sym typeface="Lexend"/>
            </a:endParaRPr>
          </a:p>
          <a:p>
            <a:pPr indent="0" lvl="0" marL="0" rtl="0" algn="ctr">
              <a:lnSpc>
                <a:spcPct val="130000"/>
              </a:lnSpc>
              <a:spcBef>
                <a:spcPts val="1000"/>
              </a:spcBef>
              <a:spcAft>
                <a:spcPts val="0"/>
              </a:spcAft>
              <a:buNone/>
            </a:pPr>
            <a:r>
              <a:rPr lang="en-GB" sz="1100">
                <a:latin typeface="Lexend"/>
                <a:ea typeface="Lexend"/>
                <a:cs typeface="Lexend"/>
                <a:sym typeface="Lexend"/>
              </a:rPr>
              <a:t>30 = 3 × 10 iyo</a:t>
            </a:r>
            <a:r>
              <a:rPr lang="en-GB" sz="1100">
                <a:solidFill>
                  <a:schemeClr val="dk1"/>
                </a:solidFill>
                <a:latin typeface="Lexend"/>
                <a:ea typeface="Lexend"/>
                <a:cs typeface="Lexend"/>
                <a:sym typeface="Lexend"/>
              </a:rPr>
              <a:t/>
            </a:r>
            <a:endParaRPr sz="2000">
              <a:solidFill>
                <a:schemeClr val="dk1"/>
              </a:solidFill>
              <a:latin typeface="Lexend"/>
              <a:ea typeface="Lexend"/>
              <a:cs typeface="Lexend"/>
              <a:sym typeface="Lexend"/>
            </a:endParaRPr>
          </a:p>
          <a:p>
            <a:pPr indent="0" lvl="0" marL="0" rtl="0" algn="ctr">
              <a:lnSpc>
                <a:spcPct val="130000"/>
              </a:lnSpc>
              <a:spcBef>
                <a:spcPts val="1000"/>
              </a:spcBef>
              <a:spcAft>
                <a:spcPts val="1000"/>
              </a:spcAft>
              <a:buNone/>
            </a:pPr>
            <a:r>
              <a:rPr lang="en-GB" sz="1100">
                <a:solidFill>
                  <a:schemeClr val="dk1"/>
                </a:solidFill>
                <a:latin typeface="Lexend"/>
                <a:ea typeface="Lexend"/>
                <a:cs typeface="Lexend"/>
                <a:sym typeface="Lexend"/>
              </a:rPr>
              <a:t>0.7 = 7 × 0.1</a:t>
            </a:r>
            <a:r>
              <a:rPr lang="en-GB" sz="1100">
                <a:latin typeface="Lexend"/>
                <a:ea typeface="Lexend"/>
                <a:cs typeface="Lexend"/>
                <a:sym typeface="Lexend"/>
              </a:rPr>
              <a:t> </a:t>
            </a:r>
            <a:endParaRPr sz="2000">
              <a:latin typeface="Lexend"/>
              <a:ea typeface="Lexend"/>
              <a:cs typeface="Lexend"/>
              <a:sym typeface="Lexend"/>
            </a:endParaRPr>
          </a:p>
        </p:txBody>
      </p:sp>
      <p:sp>
        <p:nvSpPr>
          <p:cNvPr id="912" name="Google Shape;912;p75"/>
          <p:cNvSpPr txBox="1"/>
          <p:nvPr/>
        </p:nvSpPr>
        <p:spPr>
          <a:xfrm>
            <a:off x="1093588" y="3571029"/>
            <a:ext cx="2449500" cy="258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30 × 0.7 = 21</a:t>
            </a:r>
            <a:endParaRPr sz="2200">
              <a:latin typeface="Lexend"/>
              <a:ea typeface="Lexend"/>
              <a:cs typeface="Lexend"/>
              <a:sym typeface="Lexend"/>
            </a:endParaRPr>
          </a:p>
        </p:txBody>
      </p:sp>
      <p:sp>
        <p:nvSpPr>
          <p:cNvPr id="913" name="Google Shape;913;p75"/>
          <p:cNvSpPr txBox="1"/>
          <p:nvPr/>
        </p:nvSpPr>
        <p:spPr>
          <a:xfrm>
            <a:off x="6282046" y="2581348"/>
            <a:ext cx="2404800" cy="381900"/>
          </a:xfrm>
          <a:prstGeom prst="rect">
            <a:avLst/>
          </a:prstGeom>
          <a:noFill/>
          <a:ln cap="flat" cmpd="sng" w="28575">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1000"/>
              </a:spcAft>
              <a:buNone/>
            </a:pPr>
            <a:r>
              <a:rPr lang="en-GB" sz="1100">
                <a:latin typeface="Lexend"/>
                <a:ea typeface="Lexend"/>
                <a:cs typeface="Lexend"/>
                <a:sym typeface="Lexend"/>
              </a:rPr>
              <a:t>Fududaynta (Simplifying)</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1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7" name="Shape 917"/>
        <p:cNvGrpSpPr/>
        <p:nvPr/>
      </p:nvGrpSpPr>
      <p:grpSpPr>
        <a:xfrm>
          <a:off x="0" y="0"/>
          <a:ext cx="0" cy="0"/>
          <a:chOff x="0" y="0"/>
          <a:chExt cx="0" cy="0"/>
        </a:xfrm>
      </p:grpSpPr>
      <p:sp>
        <p:nvSpPr>
          <p:cNvPr id="918" name="Google Shape;918;p76"/>
          <p:cNvSpPr txBox="1"/>
          <p:nvPr>
            <p:ph idx="1" type="body"/>
          </p:nvPr>
        </p:nvSpPr>
        <p:spPr>
          <a:xfrm>
            <a:off x="324000" y="759300"/>
            <a:ext cx="8237700" cy="83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Tus adigoo isticmaalaya sharciga isku xidhka (associative law), sharciga beddelka (commutative law) iyo awoodaha (powers) 10, sababta wax soo saarku (product) u yahay 21</a:t>
            </a:r>
            <a:endParaRPr/>
          </a:p>
        </p:txBody>
      </p:sp>
      <p:sp>
        <p:nvSpPr>
          <p:cNvPr id="919" name="Google Shape;919;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si loo fududeeyo xisaabinta (calculations)</a:t>
            </a:r>
            <a:endParaRPr/>
          </a:p>
        </p:txBody>
      </p:sp>
      <p:sp>
        <p:nvSpPr>
          <p:cNvPr id="920" name="Google Shape;920;p76"/>
          <p:cNvSpPr txBox="1"/>
          <p:nvPr/>
        </p:nvSpPr>
        <p:spPr>
          <a:xfrm>
            <a:off x="3623725" y="1742236"/>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300 × 0.07</a:t>
            </a:r>
            <a:endParaRPr sz="2200">
              <a:latin typeface="Lexend"/>
              <a:ea typeface="Lexend"/>
              <a:cs typeface="Lexend"/>
              <a:sym typeface="Lexend"/>
            </a:endParaRPr>
          </a:p>
        </p:txBody>
      </p:sp>
      <p:sp>
        <p:nvSpPr>
          <p:cNvPr id="921" name="Google Shape;921;p76"/>
          <p:cNvSpPr txBox="1"/>
          <p:nvPr/>
        </p:nvSpPr>
        <p:spPr>
          <a:xfrm>
            <a:off x="3190950" y="2702400"/>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3</a:t>
            </a:r>
            <a:r>
              <a:rPr lang="en-GB" sz="1100">
                <a:solidFill>
                  <a:srgbClr val="000000"/>
                </a:solidFill>
                <a:latin typeface="Kalam"/>
                <a:ea typeface="Kalam"/>
                <a:cs typeface="Kalam"/>
                <a:sym typeface="Kalam"/>
              </a:rPr>
              <a:t> × </a:t>
            </a:r>
            <a:r>
              <a:rPr lang="en-GB" sz="1100">
                <a:latin typeface="Kalam"/>
                <a:ea typeface="Kalam"/>
                <a:cs typeface="Kalam"/>
                <a:sym typeface="Kalam"/>
              </a:rPr>
              <a:t>100</a:t>
            </a:r>
            <a:endParaRPr sz="2100">
              <a:solidFill>
                <a:srgbClr val="000000"/>
              </a:solidFill>
              <a:latin typeface="Kalam"/>
              <a:ea typeface="Kalam"/>
              <a:cs typeface="Kalam"/>
              <a:sym typeface="Kalam"/>
            </a:endParaRPr>
          </a:p>
        </p:txBody>
      </p:sp>
      <p:sp>
        <p:nvSpPr>
          <p:cNvPr id="922" name="Google Shape;922;p76"/>
          <p:cNvSpPr txBox="1"/>
          <p:nvPr/>
        </p:nvSpPr>
        <p:spPr>
          <a:xfrm>
            <a:off x="4865900" y="2702400"/>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a:t>
            </a:r>
            <a:r>
              <a:rPr lang="en-GB" sz="1100">
                <a:solidFill>
                  <a:srgbClr val="000000"/>
                </a:solidFill>
                <a:latin typeface="Kalam"/>
                <a:ea typeface="Kalam"/>
                <a:cs typeface="Kalam"/>
                <a:sym typeface="Kalam"/>
              </a:rPr>
              <a:t> × </a:t>
            </a:r>
            <a:r>
              <a:rPr lang="en-GB" sz="1100">
                <a:latin typeface="Kalam"/>
                <a:ea typeface="Kalam"/>
                <a:cs typeface="Kalam"/>
                <a:sym typeface="Kalam"/>
              </a:rPr>
              <a:t>0.01</a:t>
            </a:r>
            <a:endParaRPr sz="2100">
              <a:solidFill>
                <a:srgbClr val="000000"/>
              </a:solidFill>
              <a:latin typeface="Kalam"/>
              <a:ea typeface="Kalam"/>
              <a:cs typeface="Kalam"/>
              <a:sym typeface="Kalam"/>
            </a:endParaRPr>
          </a:p>
        </p:txBody>
      </p:sp>
      <p:sp>
        <p:nvSpPr>
          <p:cNvPr id="923" name="Google Shape;923;p76"/>
          <p:cNvSpPr txBox="1"/>
          <p:nvPr/>
        </p:nvSpPr>
        <p:spPr>
          <a:xfrm>
            <a:off x="4411050" y="270240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100">
              <a:solidFill>
                <a:srgbClr val="000000"/>
              </a:solidFill>
              <a:latin typeface="Kalam"/>
              <a:ea typeface="Kalam"/>
              <a:cs typeface="Kalam"/>
              <a:sym typeface="Kalam"/>
            </a:endParaRPr>
          </a:p>
        </p:txBody>
      </p:sp>
      <p:cxnSp>
        <p:nvCxnSpPr>
          <p:cNvPr id="924" name="Google Shape;924;p76"/>
          <p:cNvCxnSpPr/>
          <p:nvPr/>
        </p:nvCxnSpPr>
        <p:spPr>
          <a:xfrm flipH="1">
            <a:off x="3487650" y="2177954"/>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925" name="Google Shape;925;p76"/>
          <p:cNvCxnSpPr/>
          <p:nvPr/>
        </p:nvCxnSpPr>
        <p:spPr>
          <a:xfrm>
            <a:off x="4789700" y="2160000"/>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926" name="Google Shape;926;p76"/>
          <p:cNvSpPr txBox="1"/>
          <p:nvPr/>
        </p:nvSpPr>
        <p:spPr>
          <a:xfrm>
            <a:off x="3225925" y="3018750"/>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3</a:t>
            </a:r>
            <a:r>
              <a:rPr lang="en-GB" sz="1100">
                <a:solidFill>
                  <a:srgbClr val="000000"/>
                </a:solidFill>
                <a:latin typeface="Kalam"/>
                <a:ea typeface="Kalam"/>
                <a:cs typeface="Kalam"/>
                <a:sym typeface="Kalam"/>
              </a:rPr>
              <a:t> × </a:t>
            </a:r>
            <a:r>
              <a:rPr lang="en-GB" sz="1100">
                <a:latin typeface="Kalam"/>
                <a:ea typeface="Kalam"/>
                <a:cs typeface="Kalam"/>
                <a:sym typeface="Kalam"/>
              </a:rPr>
              <a:t>7</a:t>
            </a:r>
            <a:endParaRPr sz="2100">
              <a:solidFill>
                <a:srgbClr val="000000"/>
              </a:solidFill>
              <a:latin typeface="Kalam"/>
              <a:ea typeface="Kalam"/>
              <a:cs typeface="Kalam"/>
              <a:sym typeface="Kalam"/>
            </a:endParaRPr>
          </a:p>
        </p:txBody>
      </p:sp>
      <p:sp>
        <p:nvSpPr>
          <p:cNvPr id="927" name="Google Shape;927;p76"/>
          <p:cNvSpPr txBox="1"/>
          <p:nvPr/>
        </p:nvSpPr>
        <p:spPr>
          <a:xfrm>
            <a:off x="4865900" y="2989650"/>
            <a:ext cx="133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 × 0.01</a:t>
            </a:r>
            <a:endParaRPr sz="2100">
              <a:solidFill>
                <a:srgbClr val="000000"/>
              </a:solidFill>
              <a:latin typeface="Kalam"/>
              <a:ea typeface="Kalam"/>
              <a:cs typeface="Kalam"/>
              <a:sym typeface="Kalam"/>
            </a:endParaRPr>
          </a:p>
        </p:txBody>
      </p:sp>
      <p:sp>
        <p:nvSpPr>
          <p:cNvPr id="928" name="Google Shape;928;p76"/>
          <p:cNvSpPr txBox="1"/>
          <p:nvPr/>
        </p:nvSpPr>
        <p:spPr>
          <a:xfrm>
            <a:off x="4411050" y="29896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100">
              <a:solidFill>
                <a:srgbClr val="000000"/>
              </a:solidFill>
              <a:latin typeface="Kalam"/>
              <a:ea typeface="Kalam"/>
              <a:cs typeface="Kalam"/>
              <a:sym typeface="Kalam"/>
            </a:endParaRPr>
          </a:p>
        </p:txBody>
      </p:sp>
      <p:sp>
        <p:nvSpPr>
          <p:cNvPr id="929" name="Google Shape;929;p76"/>
          <p:cNvSpPr txBox="1"/>
          <p:nvPr/>
        </p:nvSpPr>
        <p:spPr>
          <a:xfrm>
            <a:off x="3683125" y="336420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21</a:t>
            </a:r>
            <a:endParaRPr sz="2100">
              <a:solidFill>
                <a:srgbClr val="000000"/>
              </a:solidFill>
              <a:latin typeface="Kalam"/>
              <a:ea typeface="Kalam"/>
              <a:cs typeface="Kalam"/>
              <a:sym typeface="Kalam"/>
            </a:endParaRPr>
          </a:p>
        </p:txBody>
      </p:sp>
      <p:sp>
        <p:nvSpPr>
          <p:cNvPr id="930" name="Google Shape;930;p76"/>
          <p:cNvSpPr txBox="1"/>
          <p:nvPr/>
        </p:nvSpPr>
        <p:spPr>
          <a:xfrm>
            <a:off x="4865900" y="3335100"/>
            <a:ext cx="7428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a:t>
            </a:r>
            <a:endParaRPr sz="2100">
              <a:solidFill>
                <a:srgbClr val="000000"/>
              </a:solidFill>
              <a:latin typeface="Kalam"/>
              <a:ea typeface="Kalam"/>
              <a:cs typeface="Kalam"/>
              <a:sym typeface="Kalam"/>
            </a:endParaRPr>
          </a:p>
        </p:txBody>
      </p:sp>
      <p:sp>
        <p:nvSpPr>
          <p:cNvPr id="931" name="Google Shape;931;p76"/>
          <p:cNvSpPr txBox="1"/>
          <p:nvPr/>
        </p:nvSpPr>
        <p:spPr>
          <a:xfrm>
            <a:off x="4411050" y="333510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100">
              <a:solidFill>
                <a:srgbClr val="000000"/>
              </a:solidFill>
              <a:latin typeface="Kalam"/>
              <a:ea typeface="Kalam"/>
              <a:cs typeface="Kalam"/>
              <a:sym typeface="Kalam"/>
            </a:endParaRPr>
          </a:p>
        </p:txBody>
      </p:sp>
      <p:sp>
        <p:nvSpPr>
          <p:cNvPr id="932" name="Google Shape;932;p76"/>
          <p:cNvSpPr txBox="1"/>
          <p:nvPr/>
        </p:nvSpPr>
        <p:spPr>
          <a:xfrm>
            <a:off x="3565747" y="3851354"/>
            <a:ext cx="2449500" cy="258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Kalam"/>
                <a:ea typeface="Kalam"/>
                <a:cs typeface="Kalam"/>
                <a:sym typeface="Kalam"/>
              </a:rPr>
              <a:t>300 × 0.07 = 21</a:t>
            </a:r>
            <a:endParaRPr sz="23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sp>
        <p:nvSpPr>
          <p:cNvPr id="937" name="Google Shape;937;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si loo fududeeyo xisaabinta (calculations)</a:t>
            </a:r>
            <a:endParaRPr/>
          </a:p>
        </p:txBody>
      </p:sp>
      <p:sp>
        <p:nvSpPr>
          <p:cNvPr id="938" name="Google Shape;938;p77"/>
          <p:cNvSpPr txBox="1"/>
          <p:nvPr>
            <p:ph idx="1" type="body"/>
          </p:nvPr>
        </p:nvSpPr>
        <p:spPr>
          <a:xfrm>
            <a:off x="324000" y="759300"/>
            <a:ext cx="4161600" cy="4025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Qorista isku dhufashada (multiplications) 100, 10 000 iwm waxay qaadan kartaa waqti, marka aynu isticmaalno jibbaarada (exponents) si aan u muujinno isku dhufashada, si hufan.</a:t>
            </a:r>
            <a:r>
              <a:rPr lang="en-GB" sz="1400">
                <a:latin typeface="Lexend"/>
              </a:rPr>
              <a:t/>
            </a:r>
            <a:r>
              <a:rPr lang="en-GB" sz="1400">
                <a:latin typeface="Lexend"/>
              </a:rPr>
              <a:t/>
            </a:r>
            <a:endParaRPr/>
          </a:p>
          <a:p>
            <a:pPr indent="0" lvl="0" marL="0" rtl="0" algn="l">
              <a:spcBef>
                <a:spcPts val="1000"/>
              </a:spcBef>
              <a:spcAft>
                <a:spcPts val="1000"/>
              </a:spcAft>
              <a:buNone/>
              <a:defRPr/>
            </a:pPr>
            <a:r>
              <a:rPr lang="en-GB" sz="1400">
                <a:latin typeface="Lexend"/>
              </a:rPr>
              <a:t>Ma buuxin kartaa jaantuskan si aad u muujiso isku dhufashada 10 qaab jibbaareed (exponential form)? Midda hore ayaa laguu sameeyay.</a:t>
            </a:r>
            <a:endParaRPr/>
          </a:p>
        </p:txBody>
      </p:sp>
      <p:graphicFrame>
        <p:nvGraphicFramePr>
          <p:cNvPr id="939" name="Google Shape;939;p77"/>
          <p:cNvGraphicFramePr/>
          <p:nvPr/>
        </p:nvGraphicFramePr>
        <p:xfrm>
          <a:off x="4936125" y="903375"/>
          <a:ext cx="3000000" cy="3000000"/>
        </p:xfrm>
        <a:graphic>
          <a:graphicData uri="http://schemas.openxmlformats.org/drawingml/2006/table">
            <a:tbl>
              <a:tblPr>
                <a:noFill/>
                <a:tableStyleId>{9E21685C-36D5-4CBA-A8C3-DE956EF8306F}</a:tableStyleId>
              </a:tblPr>
              <a:tblGrid>
                <a:gridCol w="1223700"/>
                <a:gridCol w="1963100"/>
              </a:tblGrid>
              <a:tr h="381000">
                <a:tc>
                  <a:txBody>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Tiro (Number)</a:t>
                      </a:r>
                      <a:endParaRPr sz="1600">
                        <a:solidFill>
                          <a:srgbClr val="FFFFFF"/>
                        </a:solidFill>
                        <a:latin typeface="Lexend"/>
                        <a:ea typeface="Lexend"/>
                        <a:cs typeface="Lexend"/>
                        <a:sym typeface="Lexend"/>
                      </a:endParaRPr>
                    </a:p>
                  </a:txBody>
                  <a:tcPr marT="91425" marB="91425" marR="91425" marL="91425">
                    <a:lnL cap="flat" cmpd="sng" w="9525">
                      <a:solidFill>
                        <a:srgbClr val="0B5FA5"/>
                      </a:solidFill>
                      <a:prstDash val="solid"/>
                      <a:round/>
                      <a:headEnd len="sm" w="sm" type="none"/>
                      <a:tailEnd len="sm" w="sm" type="none"/>
                    </a:lnL>
                    <a:lnR cap="flat" cmpd="sng" w="9525">
                      <a:solidFill>
                        <a:srgbClr val="0B5FA5"/>
                      </a:solidFill>
                      <a:prstDash val="solid"/>
                      <a:round/>
                      <a:headEnd len="sm" w="sm" type="none"/>
                      <a:tailEnd len="sm" w="sm" type="none"/>
                    </a:lnR>
                    <a:lnT cap="flat" cmpd="sng" w="9525">
                      <a:solidFill>
                        <a:srgbClr val="0B5FA5"/>
                      </a:solidFill>
                      <a:prstDash val="solid"/>
                      <a:round/>
                      <a:headEnd len="sm" w="sm" type="none"/>
                      <a:tailEnd len="sm" w="sm" type="none"/>
                    </a:lnT>
                    <a:lnB cap="flat" cmpd="sng" w="9525">
                      <a:solidFill>
                        <a:srgbClr val="0B5FA5"/>
                      </a:solidFill>
                      <a:prstDash val="solid"/>
                      <a:round/>
                      <a:headEnd len="sm" w="sm" type="none"/>
                      <a:tailEnd len="sm" w="sm" type="none"/>
                    </a:lnB>
                    <a:solidFill>
                      <a:srgbClr val="4F7BE8"/>
                    </a:solidFill>
                  </a:tcPr>
                </a:tc>
                <a:tc>
                  <a:txBody>
                    <a:bodyPr/>
                    <a:lstStyle/>
                    <a:p>
                      <a:pPr indent="0" lvl="0" marL="0" rtl="0" algn="l">
                        <a:spcBef>
                          <a:spcPts val="0"/>
                        </a:spcBef>
                        <a:spcAft>
                          <a:spcPts val="0"/>
                        </a:spcAft>
                        <a:buNone/>
                      </a:pPr>
                      <a:r>
                        <a:rPr b="1" lang="en-GB" sz="1400">
                          <a:solidFill>
                            <a:srgbClr val="FFFFFF"/>
                          </a:solidFill>
                          <a:latin typeface="Lexend"/>
                          <a:ea typeface="Lexend"/>
                          <a:cs typeface="Lexend"/>
                          <a:sym typeface="Lexend"/>
                        </a:rPr>
                        <a:t>Qaab jibbaareed (Exponential form)</a:t>
                      </a:r>
                      <a:r>
                        <a:rPr lang="en-GB" sz="1400">
                          <a:solidFill>
                            <a:srgbClr val="FFFFFF"/>
                          </a:solidFill>
                          <a:latin typeface="Lexend"/>
                          <a:ea typeface="Lexend"/>
                          <a:cs typeface="Lexend"/>
                          <a:sym typeface="Lexend"/>
                        </a:rPr>
                        <a:t/>
                      </a:r>
                      <a:endParaRPr>
                        <a:solidFill>
                          <a:srgbClr val="FFFFFF"/>
                        </a:solidFill>
                      </a:endParaRPr>
                    </a:p>
                  </a:txBody>
                  <a:tcPr marT="91425" marB="91425" marR="91425" marL="91425">
                    <a:lnL cap="flat" cmpd="sng" w="9525">
                      <a:solidFill>
                        <a:srgbClr val="0B5FA5"/>
                      </a:solidFill>
                      <a:prstDash val="solid"/>
                      <a:round/>
                      <a:headEnd len="sm" w="sm" type="none"/>
                      <a:tailEnd len="sm" w="sm" type="none"/>
                    </a:lnL>
                    <a:lnR cap="flat" cmpd="sng" w="9525">
                      <a:solidFill>
                        <a:srgbClr val="0B5FA5"/>
                      </a:solidFill>
                      <a:prstDash val="solid"/>
                      <a:round/>
                      <a:headEnd len="sm" w="sm" type="none"/>
                      <a:tailEnd len="sm" w="sm" type="none"/>
                    </a:lnR>
                    <a:lnT cap="flat" cmpd="sng" w="9525">
                      <a:solidFill>
                        <a:srgbClr val="0B5FA5"/>
                      </a:solidFill>
                      <a:prstDash val="solid"/>
                      <a:round/>
                      <a:headEnd len="sm" w="sm" type="none"/>
                      <a:tailEnd len="sm" w="sm" type="none"/>
                    </a:lnT>
                    <a:lnB cap="flat" cmpd="sng" w="9525">
                      <a:solidFill>
                        <a:srgbClr val="0B5FA5"/>
                      </a:solidFill>
                      <a:prstDash val="solid"/>
                      <a:round/>
                      <a:headEnd len="sm" w="sm" type="none"/>
                      <a:tailEnd len="sm" w="sm" type="none"/>
                    </a:lnB>
                    <a:solidFill>
                      <a:srgbClr val="4F7BE8"/>
                    </a:solidFill>
                  </a:tcPr>
                </a:tc>
              </a:tr>
              <a:tr h="381000">
                <a:tc>
                  <a:txBody>
                    <a:bodyPr/>
                    <a:lstStyle/>
                    <a:p>
                      <a:pPr indent="0" lvl="0" marL="0" rtl="0" algn="l">
                        <a:spcBef>
                          <a:spcPts val="0"/>
                        </a:spcBef>
                        <a:spcAft>
                          <a:spcPts val="0"/>
                        </a:spcAft>
                        <a:buNone/>
                      </a:pPr>
                      <a:r>
                        <a:rPr lang="en-GB" sz="1400">
                          <a:latin typeface="Lexend"/>
                          <a:ea typeface="Lexend"/>
                          <a:cs typeface="Lexend"/>
                          <a:sym typeface="Lexend"/>
                        </a:rPr>
                        <a:t>1</a:t>
                      </a:r>
                      <a:endParaRPr sz="1600">
                        <a:latin typeface="Lexend"/>
                        <a:ea typeface="Lexend"/>
                        <a:cs typeface="Lexend"/>
                        <a:sym typeface="Lexend"/>
                      </a:endParaRPr>
                    </a:p>
                  </a:txBody>
                  <a:tcPr marT="91425" marB="91425" marR="91425" marL="91425">
                    <a:lnT cap="flat" cmpd="sng" w="9525">
                      <a:solidFill>
                        <a:srgbClr val="0B5FA5"/>
                      </a:solidFill>
                      <a:prstDash val="solid"/>
                      <a:round/>
                      <a:headEnd len="sm" w="sm" type="none"/>
                      <a:tailEnd len="sm" w="sm" type="none"/>
                    </a:lnT>
                  </a:tcPr>
                </a:tc>
                <a:tc>
                  <a:txBody>
                    <a:bodyPr/>
                    <a:lstStyle/>
                    <a:p>
                      <a:pPr indent="0" lvl="0" marL="0" rtl="0" algn="l">
                        <a:spcBef>
                          <a:spcPts val="0"/>
                        </a:spcBef>
                        <a:spcAft>
                          <a:spcPts val="0"/>
                        </a:spcAft>
                        <a:buNone/>
                      </a:pPr>
                      <a:r>
                        <a:t/>
                      </a:r>
                      <a:endParaRPr/>
                    </a:p>
                  </a:txBody>
                  <a:tcPr marT="91425" marB="91425" marR="91425" marL="91425">
                    <a:lnT cap="flat" cmpd="sng" w="9525">
                      <a:solidFill>
                        <a:srgbClr val="0B5FA5"/>
                      </a:solidFill>
                      <a:prstDash val="solid"/>
                      <a:round/>
                      <a:headEnd len="sm" w="sm" type="none"/>
                      <a:tailEnd len="sm" w="sm" type="none"/>
                    </a:lnT>
                  </a:tcPr>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10</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100</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1000</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10 000</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100 000</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r h="381000">
                <a:tc>
                  <a:txBody>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1 000 000</a:t>
                      </a:r>
                      <a:endParaRPr sz="1600">
                        <a:solidFill>
                          <a:srgbClr val="000000"/>
                        </a:solidFill>
                        <a:latin typeface="Lexend"/>
                        <a:ea typeface="Lexend"/>
                        <a:cs typeface="Lexend"/>
                        <a:sym typeface="Lexend"/>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
        <p:nvSpPr>
          <p:cNvPr id="940" name="Google Shape;940;p77"/>
          <p:cNvSpPr txBox="1"/>
          <p:nvPr/>
        </p:nvSpPr>
        <p:spPr>
          <a:xfrm>
            <a:off x="6159850" y="2258800"/>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2</a:t>
            </a:r>
            <a:endParaRPr baseline="30000" sz="2200">
              <a:solidFill>
                <a:srgbClr val="000000"/>
              </a:solidFill>
              <a:latin typeface="Kalam"/>
              <a:ea typeface="Kalam"/>
              <a:cs typeface="Kalam"/>
              <a:sym typeface="Kalam"/>
            </a:endParaRPr>
          </a:p>
        </p:txBody>
      </p:sp>
      <p:sp>
        <p:nvSpPr>
          <p:cNvPr id="941" name="Google Shape;941;p77"/>
          <p:cNvSpPr txBox="1"/>
          <p:nvPr/>
        </p:nvSpPr>
        <p:spPr>
          <a:xfrm>
            <a:off x="6159850" y="2666525"/>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3</a:t>
            </a:r>
            <a:endParaRPr baseline="30000" sz="2400">
              <a:solidFill>
                <a:srgbClr val="000000"/>
              </a:solidFill>
              <a:latin typeface="Kalam"/>
              <a:ea typeface="Kalam"/>
              <a:cs typeface="Kalam"/>
              <a:sym typeface="Kalam"/>
            </a:endParaRPr>
          </a:p>
        </p:txBody>
      </p:sp>
      <p:sp>
        <p:nvSpPr>
          <p:cNvPr id="942" name="Google Shape;942;p77"/>
          <p:cNvSpPr txBox="1"/>
          <p:nvPr/>
        </p:nvSpPr>
        <p:spPr>
          <a:xfrm>
            <a:off x="6158150" y="3099525"/>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4</a:t>
            </a:r>
            <a:endParaRPr baseline="30000" sz="2400">
              <a:solidFill>
                <a:srgbClr val="000000"/>
              </a:solidFill>
              <a:latin typeface="Kalam"/>
              <a:ea typeface="Kalam"/>
              <a:cs typeface="Kalam"/>
              <a:sym typeface="Kalam"/>
            </a:endParaRPr>
          </a:p>
        </p:txBody>
      </p:sp>
      <p:sp>
        <p:nvSpPr>
          <p:cNvPr id="943" name="Google Shape;943;p77"/>
          <p:cNvSpPr txBox="1"/>
          <p:nvPr/>
        </p:nvSpPr>
        <p:spPr>
          <a:xfrm>
            <a:off x="6158150" y="3527500"/>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5</a:t>
            </a:r>
            <a:endParaRPr baseline="30000" sz="2400">
              <a:solidFill>
                <a:srgbClr val="000000"/>
              </a:solidFill>
              <a:latin typeface="Kalam"/>
              <a:ea typeface="Kalam"/>
              <a:cs typeface="Kalam"/>
              <a:sym typeface="Kalam"/>
            </a:endParaRPr>
          </a:p>
        </p:txBody>
      </p:sp>
      <p:sp>
        <p:nvSpPr>
          <p:cNvPr id="944" name="Google Shape;944;p77"/>
          <p:cNvSpPr txBox="1"/>
          <p:nvPr/>
        </p:nvSpPr>
        <p:spPr>
          <a:xfrm>
            <a:off x="6158150" y="3950400"/>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6</a:t>
            </a:r>
            <a:endParaRPr baseline="30000" sz="2400">
              <a:solidFill>
                <a:srgbClr val="000000"/>
              </a:solidFill>
              <a:latin typeface="Kalam"/>
              <a:ea typeface="Kalam"/>
              <a:cs typeface="Kalam"/>
              <a:sym typeface="Kalam"/>
            </a:endParaRPr>
          </a:p>
        </p:txBody>
      </p:sp>
      <p:sp>
        <p:nvSpPr>
          <p:cNvPr id="945" name="Google Shape;945;p77"/>
          <p:cNvSpPr txBox="1"/>
          <p:nvPr/>
        </p:nvSpPr>
        <p:spPr>
          <a:xfrm>
            <a:off x="6159825" y="1387200"/>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800">
                <a:solidFill>
                  <a:srgbClr val="000000"/>
                </a:solidFill>
                <a:latin typeface="Lexend"/>
                <a:ea typeface="Lexend"/>
                <a:cs typeface="Lexend"/>
                <a:sym typeface="Lexend"/>
              </a:rPr>
              <a:t>10</a:t>
            </a:r>
            <a:r>
              <a:rPr baseline="30000" lang="en-GB" sz="1800">
                <a:solidFill>
                  <a:srgbClr val="000000"/>
                </a:solidFill>
                <a:latin typeface="Lexend"/>
                <a:ea typeface="Lexend"/>
                <a:cs typeface="Lexend"/>
                <a:sym typeface="Lexend"/>
              </a:rPr>
              <a:t>0</a:t>
            </a:r>
            <a:endParaRPr baseline="30000" sz="2400">
              <a:solidFill>
                <a:srgbClr val="000000"/>
              </a:solidFill>
              <a:latin typeface="Lexend"/>
              <a:ea typeface="Lexend"/>
              <a:cs typeface="Lexend"/>
              <a:sym typeface="Lexend"/>
            </a:endParaRPr>
          </a:p>
        </p:txBody>
      </p:sp>
      <p:sp>
        <p:nvSpPr>
          <p:cNvPr id="946" name="Google Shape;946;p77"/>
          <p:cNvSpPr txBox="1"/>
          <p:nvPr/>
        </p:nvSpPr>
        <p:spPr>
          <a:xfrm>
            <a:off x="6159850" y="1807075"/>
            <a:ext cx="1963200" cy="369600"/>
          </a:xfrm>
          <a:prstGeom prst="rect">
            <a:avLst/>
          </a:prstGeom>
          <a:noFill/>
          <a:ln>
            <a:noFill/>
          </a:ln>
        </p:spPr>
        <p:txBody>
          <a:bodyPr anchorCtr="0" anchor="t" bIns="0" lIns="0" spcFirstLastPara="1" rIns="0" wrap="square" tIns="0">
            <a:normAutofit/>
          </a:bodyPr>
          <a:lstStyle/>
          <a:p>
            <a:pPr indent="0" lvl="0" marL="0" rtl="0" algn="ctr">
              <a:lnSpc>
                <a:spcPct val="130000"/>
              </a:lnSpc>
              <a:spcBef>
                <a:spcPts val="0"/>
              </a:spcBef>
              <a:spcAft>
                <a:spcPts val="0"/>
              </a:spcAft>
              <a:buNone/>
            </a:pPr>
            <a:r>
              <a:rPr lang="en-GB" sz="1100">
                <a:solidFill>
                  <a:srgbClr val="000000"/>
                </a:solidFill>
                <a:latin typeface="Kalam"/>
                <a:ea typeface="Kalam"/>
                <a:cs typeface="Kalam"/>
                <a:sym typeface="Kalam"/>
              </a:rPr>
              <a:t>10</a:t>
            </a:r>
            <a:r>
              <a:rPr baseline="30000" lang="en-GB" sz="1100">
                <a:solidFill>
                  <a:srgbClr val="000000"/>
                </a:solidFill>
                <a:latin typeface="Kalam"/>
                <a:ea typeface="Kalam"/>
                <a:cs typeface="Kalam"/>
                <a:sym typeface="Kalam"/>
              </a:rPr>
              <a:t>1</a:t>
            </a:r>
            <a:endParaRPr baseline="30000" sz="24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sp>
        <p:nvSpPr>
          <p:cNvPr id="951" name="Google Shape;951;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si loo fududeeyo xisaabinta (calculations)</a:t>
            </a:r>
            <a:endParaRPr/>
          </a:p>
        </p:txBody>
      </p:sp>
      <p:sp>
        <p:nvSpPr>
          <p:cNvPr id="952" name="Google Shape;952;p78"/>
          <p:cNvSpPr txBox="1"/>
          <p:nvPr>
            <p:ph idx="1" type="body"/>
          </p:nvPr>
        </p:nvSpPr>
        <p:spPr>
          <a:xfrm>
            <a:off x="324000" y="683100"/>
            <a:ext cx="8237700" cy="338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Isticmaalka awoodaha (powers) 10, aynu qorno xisaabtan (calculation).</a:t>
            </a:r>
            <a:endParaRPr/>
          </a:p>
          <a:p>
            <a:pPr indent="0" lvl="0" marL="0" rtl="0" algn="ctr">
              <a:spcBef>
                <a:spcPts val="1000"/>
              </a:spcBef>
              <a:spcAft>
                <a:spcPts val="0"/>
              </a:spcAft>
              <a:buNone/>
              <a:defRPr/>
            </a:pPr>
            <a:r>
              <a:rPr lang="en-GB" sz="1400">
                <a:latin typeface="Lexend"/>
              </a:rPr>
              <a:t>2000 × 4000 </a:t>
            </a:r>
            <a:endParaRPr/>
          </a:p>
        </p:txBody>
      </p:sp>
      <p:sp>
        <p:nvSpPr>
          <p:cNvPr id="953" name="Google Shape;953;p78"/>
          <p:cNvSpPr txBox="1"/>
          <p:nvPr/>
        </p:nvSpPr>
        <p:spPr>
          <a:xfrm>
            <a:off x="1765823" y="1589825"/>
            <a:ext cx="2085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2000 </a:t>
            </a:r>
            <a:r>
              <a:rPr lang="en-GB" sz="1800">
                <a:latin typeface="Lexend"/>
                <a:ea typeface="Lexend"/>
                <a:cs typeface="Lexend"/>
                <a:sym typeface="Lexend"/>
              </a:rPr>
              <a:t> × 4000</a:t>
            </a:r>
            <a:endParaRPr sz="2200">
              <a:latin typeface="Lexend"/>
              <a:ea typeface="Lexend"/>
              <a:cs typeface="Lexend"/>
              <a:sym typeface="Lexend"/>
            </a:endParaRPr>
          </a:p>
        </p:txBody>
      </p:sp>
      <p:sp>
        <p:nvSpPr>
          <p:cNvPr id="954" name="Google Shape;954;p78"/>
          <p:cNvSpPr txBox="1"/>
          <p:nvPr/>
        </p:nvSpPr>
        <p:spPr>
          <a:xfrm>
            <a:off x="5621300" y="2975850"/>
            <a:ext cx="2810100" cy="784200"/>
          </a:xfrm>
          <a:prstGeom prst="rect">
            <a:avLst/>
          </a:prstGeom>
          <a:noFill/>
          <a:ln cap="flat" cmpd="sng" w="28575">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1000"/>
              </a:spcAft>
              <a:buNone/>
            </a:pPr>
            <a:r>
              <a:rPr lang="en-GB" sz="1100">
                <a:latin typeface="Lexend"/>
                <a:ea typeface="Lexend"/>
                <a:cs typeface="Lexend"/>
                <a:sym typeface="Lexend"/>
              </a:rPr>
              <a:t>Dib u qorista iyadoo la isticmaalayo sharciga beddelka (commutative law)</a:t>
            </a:r>
            <a:endParaRPr sz="2000">
              <a:latin typeface="Lexend"/>
              <a:ea typeface="Lexend"/>
              <a:cs typeface="Lexend"/>
              <a:sym typeface="Lexend"/>
            </a:endParaRPr>
          </a:p>
        </p:txBody>
      </p:sp>
      <p:sp>
        <p:nvSpPr>
          <p:cNvPr id="955" name="Google Shape;955;p78"/>
          <p:cNvSpPr txBox="1"/>
          <p:nvPr/>
        </p:nvSpPr>
        <p:spPr>
          <a:xfrm>
            <a:off x="1116850" y="2422075"/>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2</a:t>
            </a:r>
            <a:r>
              <a:rPr lang="en-GB" sz="1100">
                <a:solidFill>
                  <a:srgbClr val="000000"/>
                </a:solidFill>
                <a:latin typeface="Lexend"/>
                <a:ea typeface="Lexend"/>
                <a:cs typeface="Lexend"/>
                <a:sym typeface="Lexend"/>
              </a:rPr>
              <a:t> × </a:t>
            </a:r>
            <a:r>
              <a:rPr lang="en-GB" sz="1100">
                <a:latin typeface="Lexend"/>
                <a:ea typeface="Lexend"/>
                <a:cs typeface="Lexend"/>
                <a:sym typeface="Lexend"/>
              </a:rPr>
              <a:t>1000</a:t>
            </a:r>
            <a:endParaRPr sz="2000">
              <a:solidFill>
                <a:srgbClr val="000000"/>
              </a:solidFill>
              <a:latin typeface="Lexend"/>
              <a:ea typeface="Lexend"/>
              <a:cs typeface="Lexend"/>
              <a:sym typeface="Lexend"/>
            </a:endParaRPr>
          </a:p>
        </p:txBody>
      </p:sp>
      <p:sp>
        <p:nvSpPr>
          <p:cNvPr id="956" name="Google Shape;956;p78"/>
          <p:cNvSpPr txBox="1"/>
          <p:nvPr/>
        </p:nvSpPr>
        <p:spPr>
          <a:xfrm>
            <a:off x="3020400" y="2422075"/>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4</a:t>
            </a:r>
            <a:r>
              <a:rPr lang="en-GB" sz="1100">
                <a:solidFill>
                  <a:srgbClr val="000000"/>
                </a:solidFill>
                <a:latin typeface="Lexend"/>
                <a:ea typeface="Lexend"/>
                <a:cs typeface="Lexend"/>
                <a:sym typeface="Lexend"/>
              </a:rPr>
              <a:t> × </a:t>
            </a:r>
            <a:r>
              <a:rPr lang="en-GB" sz="1100">
                <a:latin typeface="Lexend"/>
                <a:ea typeface="Lexend"/>
                <a:cs typeface="Lexend"/>
                <a:sym typeface="Lexend"/>
              </a:rPr>
              <a:t>1000</a:t>
            </a:r>
            <a:endParaRPr sz="2000">
              <a:solidFill>
                <a:srgbClr val="000000"/>
              </a:solidFill>
              <a:latin typeface="Lexend"/>
              <a:ea typeface="Lexend"/>
              <a:cs typeface="Lexend"/>
              <a:sym typeface="Lexend"/>
            </a:endParaRPr>
          </a:p>
        </p:txBody>
      </p:sp>
      <p:sp>
        <p:nvSpPr>
          <p:cNvPr id="957" name="Google Shape;957;p78"/>
          <p:cNvSpPr txBox="1"/>
          <p:nvPr/>
        </p:nvSpPr>
        <p:spPr>
          <a:xfrm>
            <a:off x="2565550" y="24220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cxnSp>
        <p:nvCxnSpPr>
          <p:cNvPr id="958" name="Google Shape;958;p78"/>
          <p:cNvCxnSpPr/>
          <p:nvPr/>
        </p:nvCxnSpPr>
        <p:spPr>
          <a:xfrm flipH="1">
            <a:off x="1642150" y="1897629"/>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959" name="Google Shape;959;p78"/>
          <p:cNvCxnSpPr/>
          <p:nvPr/>
        </p:nvCxnSpPr>
        <p:spPr>
          <a:xfrm>
            <a:off x="2944200" y="1879675"/>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960" name="Google Shape;960;p78"/>
          <p:cNvSpPr txBox="1"/>
          <p:nvPr/>
        </p:nvSpPr>
        <p:spPr>
          <a:xfrm>
            <a:off x="1380425" y="2738425"/>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2</a:t>
            </a:r>
            <a:r>
              <a:rPr lang="en-GB" sz="1100">
                <a:solidFill>
                  <a:srgbClr val="000000"/>
                </a:solidFill>
                <a:latin typeface="Lexend"/>
                <a:ea typeface="Lexend"/>
                <a:cs typeface="Lexend"/>
                <a:sym typeface="Lexend"/>
              </a:rPr>
              <a:t> × </a:t>
            </a:r>
            <a:r>
              <a:rPr lang="en-GB" sz="1100">
                <a:latin typeface="Lexend"/>
                <a:ea typeface="Lexend"/>
                <a:cs typeface="Lexend"/>
                <a:sym typeface="Lexend"/>
              </a:rPr>
              <a:t>4</a:t>
            </a:r>
            <a:endParaRPr sz="2000">
              <a:solidFill>
                <a:srgbClr val="000000"/>
              </a:solidFill>
              <a:latin typeface="Lexend"/>
              <a:ea typeface="Lexend"/>
              <a:cs typeface="Lexend"/>
              <a:sym typeface="Lexend"/>
            </a:endParaRPr>
          </a:p>
        </p:txBody>
      </p:sp>
      <p:sp>
        <p:nvSpPr>
          <p:cNvPr id="961" name="Google Shape;961;p78"/>
          <p:cNvSpPr txBox="1"/>
          <p:nvPr/>
        </p:nvSpPr>
        <p:spPr>
          <a:xfrm>
            <a:off x="3020400" y="2709325"/>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1000</a:t>
            </a:r>
            <a:r>
              <a:rPr lang="en-GB" sz="1100">
                <a:latin typeface="Lexend"/>
                <a:ea typeface="Lexend"/>
                <a:cs typeface="Lexend"/>
                <a:sym typeface="Lexend"/>
              </a:rPr>
              <a:t> × 1000</a:t>
            </a:r>
            <a:endParaRPr sz="2000">
              <a:solidFill>
                <a:srgbClr val="000000"/>
              </a:solidFill>
              <a:latin typeface="Lexend"/>
              <a:ea typeface="Lexend"/>
              <a:cs typeface="Lexend"/>
              <a:sym typeface="Lexend"/>
            </a:endParaRPr>
          </a:p>
        </p:txBody>
      </p:sp>
      <p:sp>
        <p:nvSpPr>
          <p:cNvPr id="962" name="Google Shape;962;p78"/>
          <p:cNvSpPr txBox="1"/>
          <p:nvPr/>
        </p:nvSpPr>
        <p:spPr>
          <a:xfrm>
            <a:off x="2565550" y="270932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963" name="Google Shape;963;p78"/>
          <p:cNvSpPr txBox="1"/>
          <p:nvPr/>
        </p:nvSpPr>
        <p:spPr>
          <a:xfrm>
            <a:off x="1837625" y="3083875"/>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a:t>
            </a:r>
            <a:endParaRPr sz="2000">
              <a:solidFill>
                <a:srgbClr val="000000"/>
              </a:solidFill>
              <a:latin typeface="Lexend"/>
              <a:ea typeface="Lexend"/>
              <a:cs typeface="Lexend"/>
              <a:sym typeface="Lexend"/>
            </a:endParaRPr>
          </a:p>
        </p:txBody>
      </p:sp>
      <p:sp>
        <p:nvSpPr>
          <p:cNvPr id="964" name="Google Shape;964;p78"/>
          <p:cNvSpPr txBox="1"/>
          <p:nvPr/>
        </p:nvSpPr>
        <p:spPr>
          <a:xfrm>
            <a:off x="3020400" y="3054775"/>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1 000 000</a:t>
            </a:r>
            <a:endParaRPr sz="2000">
              <a:solidFill>
                <a:srgbClr val="000000"/>
              </a:solidFill>
              <a:latin typeface="Lexend"/>
              <a:ea typeface="Lexend"/>
              <a:cs typeface="Lexend"/>
              <a:sym typeface="Lexend"/>
            </a:endParaRPr>
          </a:p>
        </p:txBody>
      </p:sp>
      <p:sp>
        <p:nvSpPr>
          <p:cNvPr id="965" name="Google Shape;965;p78"/>
          <p:cNvSpPr txBox="1"/>
          <p:nvPr/>
        </p:nvSpPr>
        <p:spPr>
          <a:xfrm>
            <a:off x="2565550" y="30547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966" name="Google Shape;966;p78"/>
          <p:cNvSpPr txBox="1"/>
          <p:nvPr/>
        </p:nvSpPr>
        <p:spPr>
          <a:xfrm>
            <a:off x="5530800" y="1260300"/>
            <a:ext cx="3241800" cy="819000"/>
          </a:xfrm>
          <a:prstGeom prst="rect">
            <a:avLst/>
          </a:prstGeom>
          <a:noFill/>
          <a:ln cap="flat" cmpd="sng" w="28575">
            <a:solidFill>
              <a:schemeClr val="accent4"/>
            </a:solidFill>
            <a:prstDash val="solid"/>
            <a:round/>
            <a:headEnd len="sm" w="sm" type="none"/>
            <a:tailEnd len="sm" w="sm" type="none"/>
          </a:ln>
        </p:spPr>
        <p:txBody>
          <a:bodyPr anchorCtr="0" anchor="ctr" bIns="0" lIns="0" spcFirstLastPara="1" rIns="0" wrap="square" tIns="0">
            <a:normAutofit/>
          </a:bodyPr>
          <a:lstStyle/>
          <a:p>
            <a:pPr indent="0" lvl="0" marL="0" rtl="0" algn="ctr">
              <a:lnSpc>
                <a:spcPct val="130000"/>
              </a:lnSpc>
              <a:spcBef>
                <a:spcPts val="0"/>
              </a:spcBef>
              <a:spcAft>
                <a:spcPts val="0"/>
              </a:spcAft>
              <a:buNone/>
            </a:pPr>
            <a:r>
              <a:rPr>
                <a:latin typeface="Lexend"/>
              </a:rPr>
              <a:t/>
            </a:r>
            <a:endParaRPr sz="2000">
              <a:latin typeface="Lexend"/>
              <a:ea typeface="Lexend"/>
              <a:cs typeface="Lexend"/>
              <a:sym typeface="Lexend"/>
            </a:endParaRPr>
          </a:p>
          <a:p>
            <a:pPr indent="0" lvl="0" marL="0" rtl="0" algn="ctr">
              <a:lnSpc>
                <a:spcPct val="130000"/>
              </a:lnSpc>
              <a:spcBef>
                <a:spcPts val="1000"/>
              </a:spcBef>
              <a:spcAft>
                <a:spcPts val="0"/>
              </a:spcAft>
              <a:buNone/>
            </a:pPr>
            <a:r>
              <a:rPr lang="en-GB" sz="1100">
                <a:latin typeface="Lexend"/>
                <a:ea typeface="Lexend"/>
                <a:cs typeface="Lexend"/>
                <a:sym typeface="Lexend"/>
              </a:rPr>
              <a:t>Isticmaalka sharciga isku-xirka (associative law)</a:t>
            </a:r>
            <a:r>
              <a:rPr lang="en-GB" sz="1100">
                <a:latin typeface="Lexend"/>
                <a:ea typeface="Lexend"/>
                <a:cs typeface="Lexend"/>
                <a:sym typeface="Lexend"/>
              </a:rPr>
              <a:t/>
            </a:r>
            <a:endParaRPr sz="2000">
              <a:latin typeface="Lexend"/>
              <a:ea typeface="Lexend"/>
              <a:cs typeface="Lexend"/>
              <a:sym typeface="Lexend"/>
            </a:endParaRPr>
          </a:p>
          <a:p>
            <a:pPr indent="0" lvl="0" marL="0" rtl="0" algn="ctr">
              <a:lnSpc>
                <a:spcPct val="130000"/>
              </a:lnSpc>
              <a:spcBef>
                <a:spcPts val="1000"/>
              </a:spcBef>
              <a:spcAft>
                <a:spcPts val="1000"/>
              </a:spcAft>
              <a:buNone/>
            </a:pPr>
            <a:r>
              <a:rPr>
                <a:latin typeface="Lexend"/>
              </a:rPr>
              <a:t/>
            </a:r>
            <a:endParaRPr sz="2000">
              <a:latin typeface="Lexend"/>
              <a:ea typeface="Lexend"/>
              <a:cs typeface="Lexend"/>
              <a:sym typeface="Lexend"/>
            </a:endParaRPr>
          </a:p>
        </p:txBody>
      </p:sp>
      <p:sp>
        <p:nvSpPr>
          <p:cNvPr id="967" name="Google Shape;967;p78"/>
          <p:cNvSpPr txBox="1"/>
          <p:nvPr/>
        </p:nvSpPr>
        <p:spPr>
          <a:xfrm>
            <a:off x="5621300" y="2318100"/>
            <a:ext cx="2404800" cy="381900"/>
          </a:xfrm>
          <a:prstGeom prst="rect">
            <a:avLst/>
          </a:prstGeom>
          <a:noFill/>
          <a:ln cap="flat" cmpd="sng" w="28575">
            <a:solidFill>
              <a:schemeClr val="accent4"/>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1000"/>
              </a:spcAft>
              <a:buNone/>
            </a:pPr>
            <a:r>
              <a:rPr lang="en-GB" sz="1100">
                <a:latin typeface="Lexend"/>
                <a:ea typeface="Lexend"/>
                <a:cs typeface="Lexend"/>
                <a:sym typeface="Lexend"/>
              </a:rPr>
              <a:t>Fududaynta</a:t>
            </a:r>
            <a:endParaRPr sz="2000">
              <a:latin typeface="Lexend"/>
              <a:ea typeface="Lexend"/>
              <a:cs typeface="Lexend"/>
              <a:sym typeface="Lexend"/>
            </a:endParaRPr>
          </a:p>
        </p:txBody>
      </p:sp>
      <p:sp>
        <p:nvSpPr>
          <p:cNvPr id="968" name="Google Shape;968;p78"/>
          <p:cNvSpPr txBox="1"/>
          <p:nvPr>
            <p:ph idx="1" type="body"/>
          </p:nvPr>
        </p:nvSpPr>
        <p:spPr>
          <a:xfrm>
            <a:off x="324000" y="4035900"/>
            <a:ext cx="8496000" cy="8190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400">
                <a:latin typeface="Lexend"/>
              </a:rPr>
              <a:t>Isticmaalka awoodaha 10, waxaan arki karnaa 2000 × 4000 waxaa loo qori karaa</a:t>
            </a:r>
            <a:r>
              <a:rPr lang="en-GB" sz="1400">
                <a:latin typeface="Lexend"/>
              </a:rPr>
              <a:t/>
            </a:r>
            <a:endParaRPr/>
          </a:p>
          <a:p>
            <a:pPr indent="0" lvl="0" marL="0" rtl="0" algn="ctr">
              <a:spcBef>
                <a:spcPts val="1000"/>
              </a:spcBef>
              <a:spcAft>
                <a:spcPts val="0"/>
              </a:spcAft>
              <a:buNone/>
            </a:pPr>
            <a:r>
              <a:rPr lang="en-GB" sz="1100">
                <a:latin typeface="Lexend"/>
              </a:rPr>
              <a:t>8  × </a:t>
            </a:r>
            <a:r>
              <a:rPr lang="en-GB" sz="1100">
                <a:latin typeface="Lexend"/>
              </a:rPr>
              <a:t>10</a:t>
            </a:r>
            <a:r>
              <a:rPr baseline="30000" lang="en-GB" sz="1100">
                <a:latin typeface="Lexend"/>
              </a:rPr>
              <a:t>6</a:t>
            </a:r>
            <a:r>
              <a:rPr lang="en-GB" sz="1100">
                <a:latin typeface="Lexend"/>
              </a:rPr>
              <a:t> </a:t>
            </a:r>
            <a:endParaRPr/>
          </a:p>
          <a:p>
            <a:pPr indent="0" lvl="0" marL="0" rtl="0" algn="l">
              <a:spcBef>
                <a:spcPts val="1000"/>
              </a:spcBef>
              <a:spcAft>
                <a:spcPts val="1000"/>
              </a:spcAft>
              <a:buNone/>
            </a:pPr>
            <a:r>
              <a:rPr lang="en-GB">
                <a:latin typeface="Lexend"/>
              </a:rPr>
              <a:t> </a:t>
            </a:r>
            <a:endParaRPr/>
          </a:p>
        </p:txBody>
      </p:sp>
      <p:sp>
        <p:nvSpPr>
          <p:cNvPr id="969" name="Google Shape;969;p78"/>
          <p:cNvSpPr txBox="1"/>
          <p:nvPr/>
        </p:nvSpPr>
        <p:spPr>
          <a:xfrm>
            <a:off x="1837625" y="3464875"/>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8</a:t>
            </a:r>
            <a:endParaRPr sz="2000">
              <a:solidFill>
                <a:srgbClr val="000000"/>
              </a:solidFill>
              <a:latin typeface="Lexend"/>
              <a:ea typeface="Lexend"/>
              <a:cs typeface="Lexend"/>
              <a:sym typeface="Lexend"/>
            </a:endParaRPr>
          </a:p>
        </p:txBody>
      </p:sp>
      <p:sp>
        <p:nvSpPr>
          <p:cNvPr id="970" name="Google Shape;970;p78"/>
          <p:cNvSpPr txBox="1"/>
          <p:nvPr/>
        </p:nvSpPr>
        <p:spPr>
          <a:xfrm>
            <a:off x="3020400" y="3435775"/>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ea typeface="Lexend"/>
                <a:cs typeface="Lexend"/>
                <a:sym typeface="Lexend"/>
              </a:rPr>
              <a:t>10</a:t>
            </a:r>
            <a:r>
              <a:rPr baseline="30000" lang="en-GB" sz="1100">
                <a:latin typeface="Lexend"/>
                <a:ea typeface="Lexend"/>
                <a:cs typeface="Lexend"/>
                <a:sym typeface="Lexend"/>
              </a:rPr>
              <a:t>6</a:t>
            </a:r>
            <a:endParaRPr baseline="30000" sz="2000">
              <a:solidFill>
                <a:srgbClr val="000000"/>
              </a:solidFill>
              <a:latin typeface="Lexend"/>
              <a:ea typeface="Lexend"/>
              <a:cs typeface="Lexend"/>
              <a:sym typeface="Lexend"/>
            </a:endParaRPr>
          </a:p>
        </p:txBody>
      </p:sp>
      <p:sp>
        <p:nvSpPr>
          <p:cNvPr id="971" name="Google Shape;971;p78"/>
          <p:cNvSpPr txBox="1"/>
          <p:nvPr/>
        </p:nvSpPr>
        <p:spPr>
          <a:xfrm>
            <a:off x="2565550" y="34357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66"/>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5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6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79"/>
          <p:cNvSpPr/>
          <p:nvPr/>
        </p:nvSpPr>
        <p:spPr>
          <a:xfrm>
            <a:off x="823350" y="1103425"/>
            <a:ext cx="3756300" cy="2706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7" name="Google Shape;977;p79"/>
          <p:cNvSpPr txBox="1"/>
          <p:nvPr>
            <p:ph idx="1" type="body"/>
          </p:nvPr>
        </p:nvSpPr>
        <p:spPr>
          <a:xfrm>
            <a:off x="324000" y="6831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Labo arday ayaa la siiyay xisaabtan si ay ugu qoraan awoodaha 10</a:t>
            </a:r>
            <a:r>
              <a:rPr lang="en-GB" sz="1800">
                <a:latin typeface="Lexend"/>
              </a:rPr>
              <a:t/>
            </a:r>
            <a:endParaRPr sz="2000"/>
          </a:p>
        </p:txBody>
      </p:sp>
      <p:sp>
        <p:nvSpPr>
          <p:cNvPr id="978" name="Google Shape;978;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10 si loo fududeeyo xisaabinta</a:t>
            </a:r>
            <a:endParaRPr/>
          </a:p>
        </p:txBody>
      </p:sp>
      <p:sp>
        <p:nvSpPr>
          <p:cNvPr id="979" name="Google Shape;979;p79"/>
          <p:cNvSpPr txBox="1"/>
          <p:nvPr/>
        </p:nvSpPr>
        <p:spPr>
          <a:xfrm>
            <a:off x="1646125" y="1194438"/>
            <a:ext cx="36339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8</a:t>
            </a:r>
            <a:r>
              <a:rPr lang="en-GB" sz="1400">
                <a:latin typeface="Lexend"/>
                <a:ea typeface="Lexend"/>
                <a:cs typeface="Lexend"/>
                <a:sym typeface="Lexend"/>
              </a:rPr>
              <a:t>00 × 200</a:t>
            </a:r>
            <a:endParaRPr sz="1800">
              <a:latin typeface="Lexend"/>
              <a:ea typeface="Lexend"/>
              <a:cs typeface="Lexend"/>
              <a:sym typeface="Lexend"/>
            </a:endParaRPr>
          </a:p>
        </p:txBody>
      </p:sp>
      <p:sp>
        <p:nvSpPr>
          <p:cNvPr id="980" name="Google Shape;980;p79"/>
          <p:cNvSpPr txBox="1"/>
          <p:nvPr/>
        </p:nvSpPr>
        <p:spPr>
          <a:xfrm>
            <a:off x="1159150" y="2004738"/>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 </a:t>
            </a: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981" name="Google Shape;981;p79"/>
          <p:cNvSpPr txBox="1"/>
          <p:nvPr/>
        </p:nvSpPr>
        <p:spPr>
          <a:xfrm>
            <a:off x="2757900" y="2004738"/>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a:t>
            </a:r>
            <a:r>
              <a:rPr lang="en-GB" sz="1400">
                <a:solidFill>
                  <a:srgbClr val="000000"/>
                </a:solidFill>
                <a:latin typeface="Lexend"/>
                <a:ea typeface="Lexend"/>
                <a:cs typeface="Lexend"/>
                <a:sym typeface="Lexend"/>
              </a:rPr>
              <a:t> × </a:t>
            </a: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982" name="Google Shape;982;p79"/>
          <p:cNvSpPr txBox="1"/>
          <p:nvPr/>
        </p:nvSpPr>
        <p:spPr>
          <a:xfrm>
            <a:off x="2303050" y="2004738"/>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983" name="Google Shape;983;p79"/>
          <p:cNvCxnSpPr>
            <a:endCxn id="980" idx="0"/>
          </p:cNvCxnSpPr>
          <p:nvPr/>
        </p:nvCxnSpPr>
        <p:spPr>
          <a:xfrm flipH="1">
            <a:off x="1706950" y="1480638"/>
            <a:ext cx="198000" cy="524100"/>
          </a:xfrm>
          <a:prstGeom prst="straightConnector1">
            <a:avLst/>
          </a:prstGeom>
          <a:noFill/>
          <a:ln cap="flat" cmpd="sng" w="28575">
            <a:solidFill>
              <a:srgbClr val="808080"/>
            </a:solidFill>
            <a:prstDash val="solid"/>
            <a:round/>
            <a:headEnd len="med" w="med" type="none"/>
            <a:tailEnd len="med" w="med" type="triangle"/>
          </a:ln>
        </p:spPr>
      </p:cxnSp>
      <p:cxnSp>
        <p:nvCxnSpPr>
          <p:cNvPr id="984" name="Google Shape;984;p79"/>
          <p:cNvCxnSpPr/>
          <p:nvPr/>
        </p:nvCxnSpPr>
        <p:spPr>
          <a:xfrm>
            <a:off x="2522652" y="1536738"/>
            <a:ext cx="326100" cy="429000"/>
          </a:xfrm>
          <a:prstGeom prst="straightConnector1">
            <a:avLst/>
          </a:prstGeom>
          <a:noFill/>
          <a:ln cap="flat" cmpd="sng" w="28575">
            <a:solidFill>
              <a:srgbClr val="808080"/>
            </a:solidFill>
            <a:prstDash val="solid"/>
            <a:round/>
            <a:headEnd len="med" w="med" type="none"/>
            <a:tailEnd len="med" w="med" type="triangle"/>
          </a:ln>
        </p:spPr>
      </p:cxnSp>
      <p:sp>
        <p:nvSpPr>
          <p:cNvPr id="985" name="Google Shape;985;p79"/>
          <p:cNvSpPr txBox="1"/>
          <p:nvPr/>
        </p:nvSpPr>
        <p:spPr>
          <a:xfrm>
            <a:off x="1422725" y="2321088"/>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 </a:t>
            </a:r>
            <a:r>
              <a:rPr lang="en-GB" sz="1400">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986" name="Google Shape;986;p79"/>
          <p:cNvSpPr txBox="1"/>
          <p:nvPr/>
        </p:nvSpPr>
        <p:spPr>
          <a:xfrm>
            <a:off x="2757900" y="2291988"/>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100 × 100</a:t>
            </a:r>
            <a:endParaRPr sz="1800">
              <a:solidFill>
                <a:srgbClr val="000000"/>
              </a:solidFill>
              <a:latin typeface="Lexend"/>
              <a:ea typeface="Lexend"/>
              <a:cs typeface="Lexend"/>
              <a:sym typeface="Lexend"/>
            </a:endParaRPr>
          </a:p>
        </p:txBody>
      </p:sp>
      <p:sp>
        <p:nvSpPr>
          <p:cNvPr id="987" name="Google Shape;987;p79"/>
          <p:cNvSpPr txBox="1"/>
          <p:nvPr/>
        </p:nvSpPr>
        <p:spPr>
          <a:xfrm>
            <a:off x="2303050" y="2291988"/>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988" name="Google Shape;988;p79"/>
          <p:cNvSpPr txBox="1"/>
          <p:nvPr/>
        </p:nvSpPr>
        <p:spPr>
          <a:xfrm>
            <a:off x="1727525" y="2666538"/>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endParaRPr sz="1800">
              <a:solidFill>
                <a:srgbClr val="000000"/>
              </a:solidFill>
              <a:latin typeface="Lexend"/>
              <a:ea typeface="Lexend"/>
              <a:cs typeface="Lexend"/>
              <a:sym typeface="Lexend"/>
            </a:endParaRPr>
          </a:p>
        </p:txBody>
      </p:sp>
      <p:sp>
        <p:nvSpPr>
          <p:cNvPr id="989" name="Google Shape;989;p79"/>
          <p:cNvSpPr txBox="1"/>
          <p:nvPr/>
        </p:nvSpPr>
        <p:spPr>
          <a:xfrm>
            <a:off x="2757900" y="2637438"/>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10 000</a:t>
            </a:r>
            <a:endParaRPr sz="1800">
              <a:solidFill>
                <a:srgbClr val="000000"/>
              </a:solidFill>
              <a:latin typeface="Lexend"/>
              <a:ea typeface="Lexend"/>
              <a:cs typeface="Lexend"/>
              <a:sym typeface="Lexend"/>
            </a:endParaRPr>
          </a:p>
        </p:txBody>
      </p:sp>
      <p:sp>
        <p:nvSpPr>
          <p:cNvPr id="990" name="Google Shape;990;p79"/>
          <p:cNvSpPr txBox="1"/>
          <p:nvPr/>
        </p:nvSpPr>
        <p:spPr>
          <a:xfrm>
            <a:off x="2303050" y="2637438"/>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991" name="Google Shape;991;p79"/>
          <p:cNvSpPr txBox="1"/>
          <p:nvPr/>
        </p:nvSpPr>
        <p:spPr>
          <a:xfrm>
            <a:off x="1727525" y="3047538"/>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a:t>
            </a:r>
            <a:r>
              <a:rPr lang="en-GB" sz="1400">
                <a:latin typeface="Lexend"/>
                <a:ea typeface="Lexend"/>
                <a:cs typeface="Lexend"/>
                <a:sym typeface="Lexend"/>
              </a:rPr>
              <a:t>6</a:t>
            </a:r>
            <a:endParaRPr sz="1800">
              <a:solidFill>
                <a:srgbClr val="000000"/>
              </a:solidFill>
              <a:latin typeface="Lexend"/>
              <a:ea typeface="Lexend"/>
              <a:cs typeface="Lexend"/>
              <a:sym typeface="Lexend"/>
            </a:endParaRPr>
          </a:p>
        </p:txBody>
      </p:sp>
      <p:sp>
        <p:nvSpPr>
          <p:cNvPr id="992" name="Google Shape;992;p79"/>
          <p:cNvSpPr txBox="1"/>
          <p:nvPr/>
        </p:nvSpPr>
        <p:spPr>
          <a:xfrm>
            <a:off x="2757900" y="3018438"/>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a:t>
            </a:r>
            <a:r>
              <a:rPr baseline="30000" lang="en-GB" sz="1400">
                <a:latin typeface="Lexend"/>
                <a:ea typeface="Lexend"/>
                <a:cs typeface="Lexend"/>
                <a:sym typeface="Lexend"/>
              </a:rPr>
              <a:t>4</a:t>
            </a:r>
            <a:endParaRPr baseline="30000" sz="1800">
              <a:solidFill>
                <a:srgbClr val="000000"/>
              </a:solidFill>
              <a:latin typeface="Lexend"/>
              <a:ea typeface="Lexend"/>
              <a:cs typeface="Lexend"/>
              <a:sym typeface="Lexend"/>
            </a:endParaRPr>
          </a:p>
        </p:txBody>
      </p:sp>
      <p:sp>
        <p:nvSpPr>
          <p:cNvPr id="993" name="Google Shape;993;p79"/>
          <p:cNvSpPr txBox="1"/>
          <p:nvPr/>
        </p:nvSpPr>
        <p:spPr>
          <a:xfrm>
            <a:off x="2303050" y="3018438"/>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994" name="Google Shape;994;p79"/>
          <p:cNvSpPr txBox="1"/>
          <p:nvPr/>
        </p:nvSpPr>
        <p:spPr>
          <a:xfrm>
            <a:off x="1111800" y="3428538"/>
            <a:ext cx="46626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solidFill>
                  <a:schemeClr val="dk1"/>
                </a:solidFill>
                <a:latin typeface="Lexend"/>
                <a:ea typeface="Lexend"/>
                <a:cs typeface="Lexend"/>
                <a:sym typeface="Lexend"/>
              </a:rPr>
              <a:t>800 × 200 </a:t>
            </a:r>
            <a:r>
              <a:rPr lang="en-GB" sz="1400">
                <a:latin typeface="Lexend"/>
                <a:ea typeface="Lexend"/>
                <a:cs typeface="Lexend"/>
                <a:sym typeface="Lexend"/>
              </a:rPr>
              <a:t> = 1</a:t>
            </a:r>
            <a:r>
              <a:rPr lang="en-GB" sz="1400">
                <a:solidFill>
                  <a:schemeClr val="dk1"/>
                </a:solidFill>
                <a:latin typeface="Lexend"/>
                <a:ea typeface="Lexend"/>
                <a:cs typeface="Lexend"/>
                <a:sym typeface="Lexend"/>
              </a:rPr>
              <a:t>6  × 10</a:t>
            </a:r>
            <a:r>
              <a:rPr baseline="30000" lang="en-GB" sz="1400">
                <a:solidFill>
                  <a:schemeClr val="dk1"/>
                </a:solidFill>
                <a:latin typeface="Lexend"/>
                <a:ea typeface="Lexend"/>
                <a:cs typeface="Lexend"/>
                <a:sym typeface="Lexend"/>
              </a:rPr>
              <a:t>4</a:t>
            </a:r>
            <a:r>
              <a:rPr lang="en-GB" sz="1400">
                <a:solidFill>
                  <a:schemeClr val="dk1"/>
                </a:solidFill>
                <a:latin typeface="Lexend"/>
                <a:ea typeface="Lexend"/>
                <a:cs typeface="Lexend"/>
                <a:sym typeface="Lexend"/>
              </a:rPr>
              <a:t> </a:t>
            </a:r>
            <a:endParaRPr sz="1800">
              <a:solidFill>
                <a:schemeClr val="dk1"/>
              </a:solidFill>
              <a:latin typeface="Lexend"/>
              <a:ea typeface="Lexend"/>
              <a:cs typeface="Lexend"/>
              <a:sym typeface="Lexend"/>
            </a:endParaRPr>
          </a:p>
        </p:txBody>
      </p:sp>
      <p:sp>
        <p:nvSpPr>
          <p:cNvPr id="995" name="Google Shape;995;p79"/>
          <p:cNvSpPr txBox="1"/>
          <p:nvPr/>
        </p:nvSpPr>
        <p:spPr>
          <a:xfrm>
            <a:off x="3403750" y="1061388"/>
            <a:ext cx="1095600" cy="4122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Cabdi</a:t>
            </a:r>
            <a:endParaRPr sz="1800">
              <a:solidFill>
                <a:schemeClr val="dk1"/>
              </a:solidFill>
              <a:latin typeface="Lexend"/>
              <a:ea typeface="Lexend"/>
              <a:cs typeface="Lexend"/>
              <a:sym typeface="Lexend"/>
            </a:endParaRPr>
          </a:p>
        </p:txBody>
      </p:sp>
      <p:sp>
        <p:nvSpPr>
          <p:cNvPr id="996" name="Google Shape;996;p79"/>
          <p:cNvSpPr/>
          <p:nvPr/>
        </p:nvSpPr>
        <p:spPr>
          <a:xfrm>
            <a:off x="4694950" y="1068500"/>
            <a:ext cx="3756300" cy="2706900"/>
          </a:xfrm>
          <a:prstGeom prst="roundRect">
            <a:avLst>
              <a:gd fmla="val 16667" name="adj"/>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7" name="Google Shape;997;p79"/>
          <p:cNvSpPr txBox="1"/>
          <p:nvPr/>
        </p:nvSpPr>
        <p:spPr>
          <a:xfrm>
            <a:off x="5517725" y="1106413"/>
            <a:ext cx="36339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400">
                <a:latin typeface="Lexend"/>
                <a:ea typeface="Lexend"/>
                <a:cs typeface="Lexend"/>
                <a:sym typeface="Lexend"/>
              </a:rPr>
              <a:t>800 × 200</a:t>
            </a:r>
            <a:endParaRPr sz="1800">
              <a:latin typeface="Lexend"/>
              <a:ea typeface="Lexend"/>
              <a:cs typeface="Lexend"/>
              <a:sym typeface="Lexend"/>
            </a:endParaRPr>
          </a:p>
        </p:txBody>
      </p:sp>
      <p:sp>
        <p:nvSpPr>
          <p:cNvPr id="998" name="Google Shape;998;p79"/>
          <p:cNvSpPr txBox="1"/>
          <p:nvPr/>
        </p:nvSpPr>
        <p:spPr>
          <a:xfrm>
            <a:off x="5106950" y="1588813"/>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 </a:t>
            </a: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999" name="Google Shape;999;p79"/>
          <p:cNvSpPr txBox="1"/>
          <p:nvPr/>
        </p:nvSpPr>
        <p:spPr>
          <a:xfrm>
            <a:off x="6629500" y="1588813"/>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2</a:t>
            </a:r>
            <a:r>
              <a:rPr lang="en-GB" sz="1400">
                <a:solidFill>
                  <a:srgbClr val="000000"/>
                </a:solidFill>
                <a:latin typeface="Lexend"/>
                <a:ea typeface="Lexend"/>
                <a:cs typeface="Lexend"/>
                <a:sym typeface="Lexend"/>
              </a:rPr>
              <a:t> × </a:t>
            </a:r>
            <a:r>
              <a:rPr lang="en-GB" sz="1400">
                <a:latin typeface="Lexend"/>
                <a:ea typeface="Lexend"/>
                <a:cs typeface="Lexend"/>
                <a:sym typeface="Lexend"/>
              </a:rPr>
              <a:t>100</a:t>
            </a:r>
            <a:endParaRPr sz="1800">
              <a:solidFill>
                <a:srgbClr val="000000"/>
              </a:solidFill>
              <a:latin typeface="Lexend"/>
              <a:ea typeface="Lexend"/>
              <a:cs typeface="Lexend"/>
              <a:sym typeface="Lexend"/>
            </a:endParaRPr>
          </a:p>
        </p:txBody>
      </p:sp>
      <p:sp>
        <p:nvSpPr>
          <p:cNvPr id="1000" name="Google Shape;1000;p79"/>
          <p:cNvSpPr txBox="1"/>
          <p:nvPr/>
        </p:nvSpPr>
        <p:spPr>
          <a:xfrm>
            <a:off x="6174650" y="1588813"/>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cxnSp>
        <p:nvCxnSpPr>
          <p:cNvPr id="1001" name="Google Shape;1001;p79"/>
          <p:cNvCxnSpPr/>
          <p:nvPr/>
        </p:nvCxnSpPr>
        <p:spPr>
          <a:xfrm flipH="1">
            <a:off x="5238611" y="1365341"/>
            <a:ext cx="479400" cy="219300"/>
          </a:xfrm>
          <a:prstGeom prst="straightConnector1">
            <a:avLst/>
          </a:prstGeom>
          <a:noFill/>
          <a:ln cap="flat" cmpd="sng" w="28575">
            <a:solidFill>
              <a:srgbClr val="808080"/>
            </a:solidFill>
            <a:prstDash val="solid"/>
            <a:round/>
            <a:headEnd len="med" w="med" type="none"/>
            <a:tailEnd len="med" w="med" type="triangle"/>
          </a:ln>
        </p:spPr>
      </p:cxnSp>
      <p:cxnSp>
        <p:nvCxnSpPr>
          <p:cNvPr id="1002" name="Google Shape;1002;p79"/>
          <p:cNvCxnSpPr/>
          <p:nvPr/>
        </p:nvCxnSpPr>
        <p:spPr>
          <a:xfrm>
            <a:off x="6583129" y="1365338"/>
            <a:ext cx="335400" cy="228000"/>
          </a:xfrm>
          <a:prstGeom prst="straightConnector1">
            <a:avLst/>
          </a:prstGeom>
          <a:noFill/>
          <a:ln cap="flat" cmpd="sng" w="28575">
            <a:solidFill>
              <a:srgbClr val="808080"/>
            </a:solidFill>
            <a:prstDash val="solid"/>
            <a:round/>
            <a:headEnd len="med" w="med" type="none"/>
            <a:tailEnd len="med" w="med" type="triangle"/>
          </a:ln>
        </p:spPr>
      </p:cxnSp>
      <p:sp>
        <p:nvSpPr>
          <p:cNvPr id="1003" name="Google Shape;1003;p79"/>
          <p:cNvSpPr txBox="1"/>
          <p:nvPr/>
        </p:nvSpPr>
        <p:spPr>
          <a:xfrm>
            <a:off x="5370525" y="1905163"/>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8</a:t>
            </a:r>
            <a:r>
              <a:rPr lang="en-GB" sz="1400">
                <a:solidFill>
                  <a:srgbClr val="000000"/>
                </a:solidFill>
                <a:latin typeface="Lexend"/>
                <a:ea typeface="Lexend"/>
                <a:cs typeface="Lexend"/>
                <a:sym typeface="Lexend"/>
              </a:rPr>
              <a:t> × </a:t>
            </a:r>
            <a:r>
              <a:rPr lang="en-GB" sz="1400">
                <a:latin typeface="Lexend"/>
                <a:ea typeface="Lexend"/>
                <a:cs typeface="Lexend"/>
                <a:sym typeface="Lexend"/>
              </a:rPr>
              <a:t>2</a:t>
            </a:r>
            <a:endParaRPr sz="1800">
              <a:solidFill>
                <a:srgbClr val="000000"/>
              </a:solidFill>
              <a:latin typeface="Lexend"/>
              <a:ea typeface="Lexend"/>
              <a:cs typeface="Lexend"/>
              <a:sym typeface="Lexend"/>
            </a:endParaRPr>
          </a:p>
        </p:txBody>
      </p:sp>
      <p:sp>
        <p:nvSpPr>
          <p:cNvPr id="1004" name="Google Shape;1004;p79"/>
          <p:cNvSpPr txBox="1"/>
          <p:nvPr/>
        </p:nvSpPr>
        <p:spPr>
          <a:xfrm>
            <a:off x="6629500" y="1876063"/>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100 × 100</a:t>
            </a:r>
            <a:endParaRPr sz="1800">
              <a:solidFill>
                <a:srgbClr val="000000"/>
              </a:solidFill>
              <a:latin typeface="Lexend"/>
              <a:ea typeface="Lexend"/>
              <a:cs typeface="Lexend"/>
              <a:sym typeface="Lexend"/>
            </a:endParaRPr>
          </a:p>
        </p:txBody>
      </p:sp>
      <p:sp>
        <p:nvSpPr>
          <p:cNvPr id="1005" name="Google Shape;1005;p79"/>
          <p:cNvSpPr txBox="1"/>
          <p:nvPr/>
        </p:nvSpPr>
        <p:spPr>
          <a:xfrm>
            <a:off x="6174650" y="1876063"/>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006" name="Google Shape;1006;p79"/>
          <p:cNvSpPr txBox="1"/>
          <p:nvPr/>
        </p:nvSpPr>
        <p:spPr>
          <a:xfrm>
            <a:off x="5599125" y="2233294"/>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endParaRPr sz="1800">
              <a:solidFill>
                <a:srgbClr val="000000"/>
              </a:solidFill>
              <a:latin typeface="Lexend"/>
              <a:ea typeface="Lexend"/>
              <a:cs typeface="Lexend"/>
              <a:sym typeface="Lexend"/>
            </a:endParaRPr>
          </a:p>
        </p:txBody>
      </p:sp>
      <p:sp>
        <p:nvSpPr>
          <p:cNvPr id="1007" name="Google Shape;1007;p79"/>
          <p:cNvSpPr txBox="1"/>
          <p:nvPr/>
        </p:nvSpPr>
        <p:spPr>
          <a:xfrm>
            <a:off x="6629500" y="2204194"/>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10 000</a:t>
            </a:r>
            <a:endParaRPr sz="1800">
              <a:solidFill>
                <a:srgbClr val="000000"/>
              </a:solidFill>
              <a:latin typeface="Lexend"/>
              <a:ea typeface="Lexend"/>
              <a:cs typeface="Lexend"/>
              <a:sym typeface="Lexend"/>
            </a:endParaRPr>
          </a:p>
        </p:txBody>
      </p:sp>
      <p:sp>
        <p:nvSpPr>
          <p:cNvPr id="1008" name="Google Shape;1008;p79"/>
          <p:cNvSpPr txBox="1"/>
          <p:nvPr/>
        </p:nvSpPr>
        <p:spPr>
          <a:xfrm>
            <a:off x="6174650" y="2204194"/>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009" name="Google Shape;1009;p79"/>
          <p:cNvSpPr txBox="1"/>
          <p:nvPr/>
        </p:nvSpPr>
        <p:spPr>
          <a:xfrm>
            <a:off x="5126025" y="2526313"/>
            <a:ext cx="896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 </a:t>
            </a:r>
            <a:r>
              <a:rPr lang="en-GB" sz="1400">
                <a:solidFill>
                  <a:schemeClr val="dk1"/>
                </a:solidFill>
                <a:latin typeface="Lexend"/>
                <a:ea typeface="Lexend"/>
                <a:cs typeface="Lexend"/>
                <a:sym typeface="Lexend"/>
              </a:rPr>
              <a:t>× 10</a:t>
            </a:r>
            <a:endParaRPr sz="1800">
              <a:solidFill>
                <a:srgbClr val="000000"/>
              </a:solidFill>
              <a:latin typeface="Lexend"/>
              <a:ea typeface="Lexend"/>
              <a:cs typeface="Lexend"/>
              <a:sym typeface="Lexend"/>
            </a:endParaRPr>
          </a:p>
        </p:txBody>
      </p:sp>
      <p:sp>
        <p:nvSpPr>
          <p:cNvPr id="1010" name="Google Shape;1010;p79"/>
          <p:cNvSpPr txBox="1"/>
          <p:nvPr/>
        </p:nvSpPr>
        <p:spPr>
          <a:xfrm>
            <a:off x="6629500" y="2526313"/>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10 000</a:t>
            </a:r>
            <a:endParaRPr baseline="30000" sz="1800">
              <a:solidFill>
                <a:srgbClr val="000000"/>
              </a:solidFill>
              <a:latin typeface="Lexend"/>
              <a:ea typeface="Lexend"/>
              <a:cs typeface="Lexend"/>
              <a:sym typeface="Lexend"/>
            </a:endParaRPr>
          </a:p>
        </p:txBody>
      </p:sp>
      <p:sp>
        <p:nvSpPr>
          <p:cNvPr id="1011" name="Google Shape;1011;p79"/>
          <p:cNvSpPr txBox="1"/>
          <p:nvPr/>
        </p:nvSpPr>
        <p:spPr>
          <a:xfrm>
            <a:off x="6174650" y="2526313"/>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012" name="Google Shape;1012;p79"/>
          <p:cNvSpPr txBox="1"/>
          <p:nvPr/>
        </p:nvSpPr>
        <p:spPr>
          <a:xfrm>
            <a:off x="4983400" y="3445513"/>
            <a:ext cx="46626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400">
                <a:solidFill>
                  <a:schemeClr val="dk1"/>
                </a:solidFill>
                <a:latin typeface="Lexend"/>
                <a:ea typeface="Lexend"/>
                <a:cs typeface="Lexend"/>
                <a:sym typeface="Lexend"/>
              </a:rPr>
              <a:t>800 × 200 </a:t>
            </a:r>
            <a:r>
              <a:rPr lang="en-GB" sz="1400">
                <a:latin typeface="Lexend"/>
                <a:ea typeface="Lexend"/>
                <a:cs typeface="Lexend"/>
                <a:sym typeface="Lexend"/>
              </a:rPr>
              <a:t> = 1.</a:t>
            </a:r>
            <a:r>
              <a:rPr lang="en-GB" sz="1400">
                <a:solidFill>
                  <a:schemeClr val="dk1"/>
                </a:solidFill>
                <a:latin typeface="Lexend"/>
                <a:ea typeface="Lexend"/>
                <a:cs typeface="Lexend"/>
                <a:sym typeface="Lexend"/>
              </a:rPr>
              <a:t>6  × 10</a:t>
            </a:r>
            <a:r>
              <a:rPr baseline="30000" lang="en-GB" sz="1400">
                <a:solidFill>
                  <a:schemeClr val="dk1"/>
                </a:solidFill>
                <a:latin typeface="Lexend"/>
                <a:ea typeface="Lexend"/>
                <a:cs typeface="Lexend"/>
                <a:sym typeface="Lexend"/>
              </a:rPr>
              <a:t>5</a:t>
            </a:r>
            <a:r>
              <a:rPr lang="en-GB" sz="1400">
                <a:solidFill>
                  <a:schemeClr val="dk1"/>
                </a:solidFill>
                <a:latin typeface="Lexend"/>
                <a:ea typeface="Lexend"/>
                <a:cs typeface="Lexend"/>
                <a:sym typeface="Lexend"/>
              </a:rPr>
              <a:t> </a:t>
            </a:r>
            <a:endParaRPr sz="1800">
              <a:solidFill>
                <a:schemeClr val="dk1"/>
              </a:solidFill>
              <a:latin typeface="Lexend"/>
              <a:ea typeface="Lexend"/>
              <a:cs typeface="Lexend"/>
              <a:sym typeface="Lexend"/>
            </a:endParaRPr>
          </a:p>
        </p:txBody>
      </p:sp>
      <p:sp>
        <p:nvSpPr>
          <p:cNvPr id="1013" name="Google Shape;1013;p79"/>
          <p:cNvSpPr txBox="1"/>
          <p:nvPr/>
        </p:nvSpPr>
        <p:spPr>
          <a:xfrm>
            <a:off x="7486632" y="1061388"/>
            <a:ext cx="1095600" cy="4122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Saciid</a:t>
            </a:r>
            <a:endParaRPr sz="1800">
              <a:solidFill>
                <a:schemeClr val="dk1"/>
              </a:solidFill>
              <a:latin typeface="Lexend"/>
              <a:ea typeface="Lexend"/>
              <a:cs typeface="Lexend"/>
              <a:sym typeface="Lexend"/>
            </a:endParaRPr>
          </a:p>
        </p:txBody>
      </p:sp>
      <p:sp>
        <p:nvSpPr>
          <p:cNvPr id="1014" name="Google Shape;1014;p79"/>
          <p:cNvSpPr txBox="1"/>
          <p:nvPr/>
        </p:nvSpPr>
        <p:spPr>
          <a:xfrm>
            <a:off x="5599125" y="2860213"/>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endParaRPr sz="1800">
              <a:solidFill>
                <a:srgbClr val="000000"/>
              </a:solidFill>
              <a:latin typeface="Lexend"/>
              <a:ea typeface="Lexend"/>
              <a:cs typeface="Lexend"/>
              <a:sym typeface="Lexend"/>
            </a:endParaRPr>
          </a:p>
        </p:txBody>
      </p:sp>
      <p:sp>
        <p:nvSpPr>
          <p:cNvPr id="1015" name="Google Shape;1015;p79"/>
          <p:cNvSpPr txBox="1"/>
          <p:nvPr/>
        </p:nvSpPr>
        <p:spPr>
          <a:xfrm>
            <a:off x="6629500" y="2831113"/>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10 × </a:t>
            </a:r>
            <a:r>
              <a:rPr lang="en-GB" sz="1400">
                <a:latin typeface="Lexend"/>
                <a:ea typeface="Lexend"/>
                <a:cs typeface="Lexend"/>
                <a:sym typeface="Lexend"/>
              </a:rPr>
              <a:t>10 000 </a:t>
            </a:r>
            <a:endParaRPr baseline="30000" sz="1800">
              <a:solidFill>
                <a:srgbClr val="000000"/>
              </a:solidFill>
              <a:latin typeface="Lexend"/>
              <a:ea typeface="Lexend"/>
              <a:cs typeface="Lexend"/>
              <a:sym typeface="Lexend"/>
            </a:endParaRPr>
          </a:p>
        </p:txBody>
      </p:sp>
      <p:sp>
        <p:nvSpPr>
          <p:cNvPr id="1016" name="Google Shape;1016;p79"/>
          <p:cNvSpPr txBox="1"/>
          <p:nvPr/>
        </p:nvSpPr>
        <p:spPr>
          <a:xfrm>
            <a:off x="6174650" y="2831113"/>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017" name="Google Shape;1017;p79"/>
          <p:cNvSpPr txBox="1"/>
          <p:nvPr/>
        </p:nvSpPr>
        <p:spPr>
          <a:xfrm>
            <a:off x="5599125" y="3165013"/>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1.6</a:t>
            </a:r>
            <a:endParaRPr sz="1800">
              <a:solidFill>
                <a:srgbClr val="000000"/>
              </a:solidFill>
              <a:latin typeface="Lexend"/>
              <a:ea typeface="Lexend"/>
              <a:cs typeface="Lexend"/>
              <a:sym typeface="Lexend"/>
            </a:endParaRPr>
          </a:p>
        </p:txBody>
      </p:sp>
      <p:sp>
        <p:nvSpPr>
          <p:cNvPr id="1018" name="Google Shape;1018;p79"/>
          <p:cNvSpPr txBox="1"/>
          <p:nvPr/>
        </p:nvSpPr>
        <p:spPr>
          <a:xfrm>
            <a:off x="6629500" y="3135913"/>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100 000 </a:t>
            </a:r>
            <a:endParaRPr baseline="30000" sz="1800">
              <a:solidFill>
                <a:srgbClr val="000000"/>
              </a:solidFill>
              <a:latin typeface="Lexend"/>
              <a:ea typeface="Lexend"/>
              <a:cs typeface="Lexend"/>
              <a:sym typeface="Lexend"/>
            </a:endParaRPr>
          </a:p>
        </p:txBody>
      </p:sp>
      <p:sp>
        <p:nvSpPr>
          <p:cNvPr id="1019" name="Google Shape;1019;p79"/>
          <p:cNvSpPr txBox="1"/>
          <p:nvPr/>
        </p:nvSpPr>
        <p:spPr>
          <a:xfrm>
            <a:off x="6174650" y="3135913"/>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1800">
              <a:solidFill>
                <a:srgbClr val="000000"/>
              </a:solidFill>
              <a:latin typeface="Lexend"/>
              <a:ea typeface="Lexend"/>
              <a:cs typeface="Lexend"/>
              <a:sym typeface="Lexend"/>
            </a:endParaRPr>
          </a:p>
        </p:txBody>
      </p:sp>
      <p:sp>
        <p:nvSpPr>
          <p:cNvPr id="1020" name="Google Shape;1020;p79"/>
          <p:cNvSpPr txBox="1"/>
          <p:nvPr/>
        </p:nvSpPr>
        <p:spPr>
          <a:xfrm>
            <a:off x="324000" y="3808288"/>
            <a:ext cx="76857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Yaa sax ah oo ma sharixi kartaa sababta?</a:t>
            </a:r>
            <a:endParaRPr sz="2000">
              <a:solidFill>
                <a:schemeClr val="dk1"/>
              </a:solidFill>
              <a:latin typeface="Lexend"/>
              <a:ea typeface="Lexend"/>
              <a:cs typeface="Lexend"/>
              <a:sym typeface="Lexend"/>
            </a:endParaRPr>
          </a:p>
        </p:txBody>
      </p:sp>
      <p:sp>
        <p:nvSpPr>
          <p:cNvPr id="1021" name="Google Shape;1021;p79"/>
          <p:cNvSpPr txBox="1"/>
          <p:nvPr/>
        </p:nvSpPr>
        <p:spPr>
          <a:xfrm>
            <a:off x="324000" y="4062300"/>
            <a:ext cx="8075400" cy="5541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Labaduba waa sax. Labaduba waxay isticmaaleen awoodaha 10; Saciid wuxuu doortay inuu u qoro 16 sida 1.6 × 10 laakiin labaduba waa qaabab isku mid ah oo loo qoro tiro isku mid ah.</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10 si loo fududeeyo xisaabinta</a:t>
            </a:r>
            <a:endParaRPr/>
          </a:p>
        </p:txBody>
      </p:sp>
      <p:sp>
        <p:nvSpPr>
          <p:cNvPr id="1027" name="Google Shape;1027;p80"/>
          <p:cNvSpPr txBox="1"/>
          <p:nvPr/>
        </p:nvSpPr>
        <p:spPr>
          <a:xfrm>
            <a:off x="324000" y="772308"/>
            <a:ext cx="7685700" cy="856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Kee baa ka duwan? Sharax sida aad u ogaatay.</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         2.5 </a:t>
            </a:r>
            <a:r>
              <a:rPr lang="en-GB" sz="1800">
                <a:solidFill>
                  <a:schemeClr val="dk1"/>
                </a:solidFill>
                <a:latin typeface="Lexend"/>
                <a:ea typeface="Lexend"/>
                <a:cs typeface="Lexend"/>
                <a:sym typeface="Lexend"/>
              </a:rPr>
              <a:t>× 3 × 10</a:t>
            </a:r>
            <a:r>
              <a:rPr baseline="30000" lang="en-GB" sz="1800">
                <a:solidFill>
                  <a:schemeClr val="dk1"/>
                </a:solidFill>
                <a:latin typeface="Lexend"/>
                <a:ea typeface="Lexend"/>
                <a:cs typeface="Lexend"/>
                <a:sym typeface="Lexend"/>
              </a:rPr>
              <a:t>4</a:t>
            </a:r>
            <a:endParaRPr baseline="30000" sz="2200">
              <a:solidFill>
                <a:schemeClr val="dk1"/>
              </a:solidFill>
              <a:latin typeface="Lexend"/>
              <a:ea typeface="Lexend"/>
              <a:cs typeface="Lexend"/>
              <a:sym typeface="Lexend"/>
            </a:endParaRPr>
          </a:p>
        </p:txBody>
      </p:sp>
      <p:sp>
        <p:nvSpPr>
          <p:cNvPr id="1028" name="Google Shape;1028;p80"/>
          <p:cNvSpPr txBox="1"/>
          <p:nvPr/>
        </p:nvSpPr>
        <p:spPr>
          <a:xfrm>
            <a:off x="6877925" y="1933475"/>
            <a:ext cx="1722300" cy="13854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Waxaad xisaabin kartaa jawaabta dhabta ah ee mid kasta oo ka mid ah oo aad heli kartaa kan ka duwan.</a:t>
            </a:r>
            <a:endParaRPr sz="1800">
              <a:solidFill>
                <a:schemeClr val="dk1"/>
              </a:solidFill>
              <a:latin typeface="Kalam"/>
              <a:ea typeface="Kalam"/>
              <a:cs typeface="Kalam"/>
              <a:sym typeface="Kalam"/>
            </a:endParaRPr>
          </a:p>
        </p:txBody>
      </p:sp>
      <p:grpSp>
        <p:nvGrpSpPr>
          <p:cNvPr id="1029" name="Google Shape;1029;p80"/>
          <p:cNvGrpSpPr/>
          <p:nvPr/>
        </p:nvGrpSpPr>
        <p:grpSpPr>
          <a:xfrm>
            <a:off x="370366" y="1214175"/>
            <a:ext cx="457200" cy="457200"/>
            <a:chOff x="1020916" y="1442088"/>
            <a:chExt cx="457200" cy="457200"/>
          </a:xfrm>
        </p:grpSpPr>
        <p:pic>
          <p:nvPicPr>
            <p:cNvPr id="1030" name="Google Shape;1030;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1" name="Google Shape;1031;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32" name="Google Shape;1032;p80"/>
          <p:cNvGrpSpPr/>
          <p:nvPr/>
        </p:nvGrpSpPr>
        <p:grpSpPr>
          <a:xfrm>
            <a:off x="370366" y="1933478"/>
            <a:ext cx="457200" cy="457200"/>
            <a:chOff x="1020916" y="1442088"/>
            <a:chExt cx="457200" cy="457200"/>
          </a:xfrm>
        </p:grpSpPr>
        <p:pic>
          <p:nvPicPr>
            <p:cNvPr id="1033" name="Google Shape;1033;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4" name="Google Shape;1034;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35" name="Google Shape;1035;p80"/>
          <p:cNvGrpSpPr/>
          <p:nvPr/>
        </p:nvGrpSpPr>
        <p:grpSpPr>
          <a:xfrm>
            <a:off x="370366" y="2652781"/>
            <a:ext cx="457200" cy="457200"/>
            <a:chOff x="1020916" y="1442088"/>
            <a:chExt cx="457200" cy="457200"/>
          </a:xfrm>
        </p:grpSpPr>
        <p:pic>
          <p:nvPicPr>
            <p:cNvPr id="1036" name="Google Shape;1036;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37" name="Google Shape;1037;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38" name="Google Shape;1038;p80"/>
          <p:cNvGrpSpPr/>
          <p:nvPr/>
        </p:nvGrpSpPr>
        <p:grpSpPr>
          <a:xfrm>
            <a:off x="370366" y="3372084"/>
            <a:ext cx="457200" cy="457200"/>
            <a:chOff x="1020916" y="1442088"/>
            <a:chExt cx="457200" cy="457200"/>
          </a:xfrm>
        </p:grpSpPr>
        <p:pic>
          <p:nvPicPr>
            <p:cNvPr id="1039" name="Google Shape;1039;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40" name="Google Shape;1040;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41" name="Google Shape;1041;p80"/>
          <p:cNvGrpSpPr/>
          <p:nvPr/>
        </p:nvGrpSpPr>
        <p:grpSpPr>
          <a:xfrm>
            <a:off x="370366" y="4091388"/>
            <a:ext cx="457200" cy="457200"/>
            <a:chOff x="1020916" y="1442088"/>
            <a:chExt cx="457200" cy="457200"/>
          </a:xfrm>
        </p:grpSpPr>
        <p:pic>
          <p:nvPicPr>
            <p:cNvPr id="1042" name="Google Shape;1042;p80"/>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043" name="Google Shape;1043;p8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4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044" name="Google Shape;1044;p80"/>
          <p:cNvSpPr txBox="1"/>
          <p:nvPr/>
        </p:nvSpPr>
        <p:spPr>
          <a:xfrm>
            <a:off x="827575" y="1900475"/>
            <a:ext cx="30000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 7.5 × 10</a:t>
            </a:r>
            <a:r>
              <a:rPr baseline="30000" lang="en-GB" sz="1800">
                <a:solidFill>
                  <a:schemeClr val="dk1"/>
                </a:solidFill>
                <a:latin typeface="Lexend"/>
                <a:ea typeface="Lexend"/>
                <a:cs typeface="Lexend"/>
                <a:sym typeface="Lexend"/>
              </a:rPr>
              <a:t>4</a:t>
            </a:r>
            <a:endParaRPr/>
          </a:p>
        </p:txBody>
      </p:sp>
      <p:sp>
        <p:nvSpPr>
          <p:cNvPr id="1045" name="Google Shape;1045;p80"/>
          <p:cNvSpPr txBox="1"/>
          <p:nvPr/>
        </p:nvSpPr>
        <p:spPr>
          <a:xfrm>
            <a:off x="903775" y="2586275"/>
            <a:ext cx="30000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25</a:t>
            </a:r>
            <a:r>
              <a:rPr lang="en-GB" sz="1800">
                <a:solidFill>
                  <a:schemeClr val="dk1"/>
                </a:solidFill>
                <a:latin typeface="Lexend"/>
                <a:ea typeface="Lexend"/>
                <a:cs typeface="Lexend"/>
                <a:sym typeface="Lexend"/>
              </a:rPr>
              <a:t> × 3 × 10</a:t>
            </a:r>
            <a:r>
              <a:rPr baseline="30000" lang="en-GB" sz="1800">
                <a:solidFill>
                  <a:schemeClr val="dk1"/>
                </a:solidFill>
                <a:latin typeface="Lexend"/>
                <a:ea typeface="Lexend"/>
                <a:cs typeface="Lexend"/>
                <a:sym typeface="Lexend"/>
              </a:rPr>
              <a:t>3</a:t>
            </a:r>
            <a:endParaRPr/>
          </a:p>
        </p:txBody>
      </p:sp>
      <p:sp>
        <p:nvSpPr>
          <p:cNvPr id="1046" name="Google Shape;1046;p80"/>
          <p:cNvSpPr txBox="1"/>
          <p:nvPr/>
        </p:nvSpPr>
        <p:spPr>
          <a:xfrm>
            <a:off x="903775" y="3339075"/>
            <a:ext cx="30000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15</a:t>
            </a:r>
            <a:r>
              <a:rPr lang="en-GB" sz="1800">
                <a:solidFill>
                  <a:schemeClr val="dk1"/>
                </a:solidFill>
                <a:latin typeface="Lexend"/>
                <a:ea typeface="Lexend"/>
                <a:cs typeface="Lexend"/>
                <a:sym typeface="Lexend"/>
              </a:rPr>
              <a:t> × 5 × 10</a:t>
            </a:r>
            <a:r>
              <a:rPr baseline="30000" lang="en-GB" sz="1800">
                <a:solidFill>
                  <a:schemeClr val="dk1"/>
                </a:solidFill>
                <a:latin typeface="Lexend"/>
                <a:ea typeface="Lexend"/>
                <a:cs typeface="Lexend"/>
                <a:sym typeface="Lexend"/>
              </a:rPr>
              <a:t>3</a:t>
            </a:r>
            <a:endParaRPr/>
          </a:p>
        </p:txBody>
      </p:sp>
      <p:sp>
        <p:nvSpPr>
          <p:cNvPr id="1047" name="Google Shape;1047;p80"/>
          <p:cNvSpPr txBox="1"/>
          <p:nvPr/>
        </p:nvSpPr>
        <p:spPr>
          <a:xfrm>
            <a:off x="903775" y="4067250"/>
            <a:ext cx="3000000" cy="523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2.5</a:t>
            </a:r>
            <a:r>
              <a:rPr lang="en-GB" sz="1800">
                <a:solidFill>
                  <a:schemeClr val="dk1"/>
                </a:solidFill>
                <a:latin typeface="Lexend"/>
                <a:ea typeface="Lexend"/>
                <a:cs typeface="Lexend"/>
                <a:sym typeface="Lexend"/>
              </a:rPr>
              <a:t> × 10</a:t>
            </a:r>
            <a:r>
              <a:rPr baseline="30000" lang="en-GB" sz="1800">
                <a:solidFill>
                  <a:schemeClr val="dk1"/>
                </a:solidFill>
                <a:latin typeface="Lexend"/>
                <a:ea typeface="Lexend"/>
                <a:cs typeface="Lexend"/>
                <a:sym typeface="Lexend"/>
              </a:rPr>
              <a:t>3</a:t>
            </a:r>
            <a:endParaRPr/>
          </a:p>
        </p:txBody>
      </p:sp>
      <p:sp>
        <p:nvSpPr>
          <p:cNvPr id="1048" name="Google Shape;1048;p80"/>
          <p:cNvSpPr txBox="1"/>
          <p:nvPr/>
        </p:nvSpPr>
        <p:spPr>
          <a:xfrm>
            <a:off x="2683200" y="1274500"/>
            <a:ext cx="5402700" cy="354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 7.5 × 10 </a:t>
            </a:r>
            <a:r>
              <a:rPr lang="en-GB" sz="1100">
                <a:solidFill>
                  <a:schemeClr val="dk1"/>
                </a:solidFill>
                <a:latin typeface="Kalam"/>
                <a:ea typeface="Kalam"/>
                <a:cs typeface="Kalam"/>
                <a:sym typeface="Kalam"/>
              </a:rPr>
              <a:t>× 10 × 10 × 10 = 75 000</a:t>
            </a:r>
            <a:endParaRPr sz="2300">
              <a:solidFill>
                <a:schemeClr val="dk1"/>
              </a:solidFill>
              <a:latin typeface="Kalam"/>
              <a:ea typeface="Kalam"/>
              <a:cs typeface="Kalam"/>
              <a:sym typeface="Kalam"/>
            </a:endParaRPr>
          </a:p>
        </p:txBody>
      </p:sp>
      <p:sp>
        <p:nvSpPr>
          <p:cNvPr id="1049" name="Google Shape;1049;p80"/>
          <p:cNvSpPr txBox="1"/>
          <p:nvPr/>
        </p:nvSpPr>
        <p:spPr>
          <a:xfrm>
            <a:off x="2182450" y="2002663"/>
            <a:ext cx="5402700" cy="354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 7.5 × 10 × 10 × 10 × 10 = 75 000</a:t>
            </a:r>
            <a:endParaRPr sz="2300">
              <a:solidFill>
                <a:schemeClr val="dk1"/>
              </a:solidFill>
              <a:latin typeface="Kalam"/>
              <a:ea typeface="Kalam"/>
              <a:cs typeface="Kalam"/>
              <a:sym typeface="Kalam"/>
            </a:endParaRPr>
          </a:p>
        </p:txBody>
      </p:sp>
      <p:sp>
        <p:nvSpPr>
          <p:cNvPr id="1050" name="Google Shape;1050;p80"/>
          <p:cNvSpPr txBox="1"/>
          <p:nvPr/>
        </p:nvSpPr>
        <p:spPr>
          <a:xfrm>
            <a:off x="2597976" y="2670863"/>
            <a:ext cx="5402700" cy="354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 75 × 10 × 10 × 10 = 75 000</a:t>
            </a:r>
            <a:endParaRPr sz="2300">
              <a:solidFill>
                <a:schemeClr val="dk1"/>
              </a:solidFill>
              <a:latin typeface="Kalam"/>
              <a:ea typeface="Kalam"/>
              <a:cs typeface="Kalam"/>
              <a:sym typeface="Kalam"/>
            </a:endParaRPr>
          </a:p>
        </p:txBody>
      </p:sp>
      <p:sp>
        <p:nvSpPr>
          <p:cNvPr id="1051" name="Google Shape;1051;p80"/>
          <p:cNvSpPr txBox="1"/>
          <p:nvPr/>
        </p:nvSpPr>
        <p:spPr>
          <a:xfrm>
            <a:off x="2553876" y="3411350"/>
            <a:ext cx="5402700" cy="354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 75 × 10 × 10 × 10 = 75 000</a:t>
            </a:r>
            <a:endParaRPr sz="2300">
              <a:solidFill>
                <a:schemeClr val="dk1"/>
              </a:solidFill>
              <a:latin typeface="Kalam"/>
              <a:ea typeface="Kalam"/>
              <a:cs typeface="Kalam"/>
              <a:sym typeface="Kalam"/>
            </a:endParaRPr>
          </a:p>
        </p:txBody>
      </p:sp>
      <p:sp>
        <p:nvSpPr>
          <p:cNvPr id="1052" name="Google Shape;1052;p80"/>
          <p:cNvSpPr txBox="1"/>
          <p:nvPr/>
        </p:nvSpPr>
        <p:spPr>
          <a:xfrm>
            <a:off x="2156818" y="4151539"/>
            <a:ext cx="5402700" cy="354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100">
                <a:solidFill>
                  <a:schemeClr val="dk1"/>
                </a:solidFill>
                <a:latin typeface="Kalam"/>
                <a:ea typeface="Kalam"/>
                <a:cs typeface="Kalam"/>
                <a:sym typeface="Kalam"/>
              </a:rPr>
              <a:t>= 2.5 × 10 × 10 × 10 = 2500</a:t>
            </a:r>
            <a:endParaRPr sz="2300">
              <a:solidFill>
                <a:schemeClr val="dk1"/>
              </a:solidFill>
              <a:latin typeface="Kalam"/>
              <a:ea typeface="Kalam"/>
              <a:cs typeface="Kalam"/>
              <a:sym typeface="Kalam"/>
            </a:endParaRPr>
          </a:p>
        </p:txBody>
      </p:sp>
      <p:pic>
        <p:nvPicPr>
          <p:cNvPr id="1053" name="Google Shape;1053;p80"/>
          <p:cNvPicPr preferRelativeResize="0"/>
          <p:nvPr/>
        </p:nvPicPr>
        <p:blipFill>
          <a:blip r:embed="rId4">
            <a:alphaModFix/>
          </a:blip>
          <a:stretch>
            <a:fillRect/>
          </a:stretch>
        </p:blipFill>
        <p:spPr>
          <a:xfrm>
            <a:off x="5962608" y="40672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7" name="Shape 1057"/>
        <p:cNvGrpSpPr/>
        <p:nvPr/>
      </p:nvGrpSpPr>
      <p:grpSpPr>
        <a:xfrm>
          <a:off x="0" y="0"/>
          <a:ext cx="0" cy="0"/>
          <a:chOff x="0" y="0"/>
          <a:chExt cx="0" cy="0"/>
        </a:xfrm>
      </p:grpSpPr>
      <p:sp>
        <p:nvSpPr>
          <p:cNvPr id="1058" name="Google Shape;1058;p81"/>
          <p:cNvSpPr txBox="1"/>
          <p:nvPr>
            <p:ph idx="1" type="body"/>
          </p:nvPr>
        </p:nvSpPr>
        <p:spPr>
          <a:xfrm>
            <a:off x="324000" y="759300"/>
            <a:ext cx="8237700" cy="90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Isku-dhafan (Match) xisaabta leh xisaabta isticmaasha qaabka jibbaarada (exponential form).</a:t>
            </a:r>
            <a:r>
              <a:rPr lang="en-GB" sz="1400">
                <a:latin typeface="Lexend"/>
              </a:rPr>
              <a:t/>
            </a:r>
            <a:r>
              <a:rPr lang="en-GB" sz="1400">
                <a:latin typeface="Lexend"/>
              </a:rPr>
              <a:t/>
            </a:r>
            <a:endParaRPr/>
          </a:p>
        </p:txBody>
      </p:sp>
      <p:sp>
        <p:nvSpPr>
          <p:cNvPr id="1059" name="Google Shape;1059;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si loo fududeeyo xisaabinta</a:t>
            </a:r>
            <a:endParaRPr/>
          </a:p>
        </p:txBody>
      </p:sp>
      <p:sp>
        <p:nvSpPr>
          <p:cNvPr id="1060" name="Google Shape;1060;p81"/>
          <p:cNvSpPr/>
          <p:nvPr/>
        </p:nvSpPr>
        <p:spPr>
          <a:xfrm>
            <a:off x="1293825"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400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61" name="Google Shape;1061;p81"/>
          <p:cNvSpPr/>
          <p:nvPr/>
        </p:nvSpPr>
        <p:spPr>
          <a:xfrm>
            <a:off x="1293825"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4000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62" name="Google Shape;1062;p81"/>
          <p:cNvSpPr/>
          <p:nvPr/>
        </p:nvSpPr>
        <p:spPr>
          <a:xfrm>
            <a:off x="1293825"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 </a:t>
            </a:r>
            <a:r>
              <a:rPr lang="en-GB" sz="1800">
                <a:solidFill>
                  <a:schemeClr val="dk1"/>
                </a:solidFill>
                <a:latin typeface="Lexend"/>
                <a:ea typeface="Lexend"/>
                <a:cs typeface="Lexend"/>
                <a:sym typeface="Lexend"/>
              </a:rPr>
              <a:t>× 40</a:t>
            </a:r>
            <a:r>
              <a:rPr lang="en-GB" sz="1800">
                <a:latin typeface="Lexend"/>
                <a:ea typeface="Lexend"/>
                <a:cs typeface="Lexend"/>
                <a:sym typeface="Lexend"/>
              </a:rPr>
              <a:t> </a:t>
            </a:r>
            <a:endParaRPr sz="2000">
              <a:latin typeface="Lexend"/>
              <a:ea typeface="Lexend"/>
              <a:cs typeface="Lexend"/>
              <a:sym typeface="Lexend"/>
            </a:endParaRPr>
          </a:p>
        </p:txBody>
      </p:sp>
      <p:sp>
        <p:nvSpPr>
          <p:cNvPr id="1063" name="Google Shape;1063;p81"/>
          <p:cNvSpPr/>
          <p:nvPr/>
        </p:nvSpPr>
        <p:spPr>
          <a:xfrm>
            <a:off x="1293825"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8000 </a:t>
            </a:r>
            <a:r>
              <a:rPr lang="en-GB" sz="1800">
                <a:solidFill>
                  <a:schemeClr val="dk1"/>
                </a:solidFill>
                <a:latin typeface="Lexend"/>
                <a:ea typeface="Lexend"/>
                <a:cs typeface="Lexend"/>
                <a:sym typeface="Lexend"/>
              </a:rPr>
              <a:t>× 1000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64" name="Google Shape;1064;p81"/>
          <p:cNvSpPr/>
          <p:nvPr/>
        </p:nvSpPr>
        <p:spPr>
          <a:xfrm>
            <a:off x="4930850"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 × 10</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65" name="Google Shape;1065;p81"/>
          <p:cNvSpPr/>
          <p:nvPr/>
        </p:nvSpPr>
        <p:spPr>
          <a:xfrm>
            <a:off x="4930850"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 × 10</a:t>
            </a:r>
            <a:r>
              <a:rPr baseline="30000" lang="en-GB" sz="1800">
                <a:solidFill>
                  <a:schemeClr val="dk1"/>
                </a:solidFill>
                <a:latin typeface="Lexend"/>
                <a:ea typeface="Lexend"/>
                <a:cs typeface="Lexend"/>
                <a:sym typeface="Lexend"/>
              </a:rPr>
              <a:t>5</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66" name="Google Shape;1066;p81"/>
          <p:cNvSpPr/>
          <p:nvPr/>
        </p:nvSpPr>
        <p:spPr>
          <a:xfrm>
            <a:off x="4930850"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8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4</a:t>
            </a:r>
            <a:r>
              <a:rPr lang="en-GB" sz="1800">
                <a:latin typeface="Lexend"/>
                <a:ea typeface="Lexend"/>
                <a:cs typeface="Lexend"/>
                <a:sym typeface="Lexend"/>
              </a:rPr>
              <a:t> </a:t>
            </a:r>
            <a:endParaRPr sz="2000">
              <a:latin typeface="Lexend"/>
              <a:ea typeface="Lexend"/>
              <a:cs typeface="Lexend"/>
              <a:sym typeface="Lexend"/>
            </a:endParaRPr>
          </a:p>
        </p:txBody>
      </p:sp>
      <p:sp>
        <p:nvSpPr>
          <p:cNvPr id="1067" name="Google Shape;1067;p81"/>
          <p:cNvSpPr/>
          <p:nvPr/>
        </p:nvSpPr>
        <p:spPr>
          <a:xfrm>
            <a:off x="4930850"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 × 10</a:t>
            </a:r>
            <a:r>
              <a:rPr baseline="30000" lang="en-GB" sz="1800">
                <a:solidFill>
                  <a:schemeClr val="dk1"/>
                </a:solidFill>
                <a:latin typeface="Lexend"/>
                <a:ea typeface="Lexend"/>
                <a:cs typeface="Lexend"/>
                <a:sym typeface="Lexend"/>
              </a:rPr>
              <a:t>6</a:t>
            </a:r>
            <a:r>
              <a:rPr lang="en-GB" sz="1800">
                <a:solidFill>
                  <a:schemeClr val="dk1"/>
                </a:solidFill>
                <a:latin typeface="Lexend"/>
                <a:ea typeface="Lexend"/>
                <a:cs typeface="Lexend"/>
                <a:sym typeface="Lexend"/>
              </a:rPr>
              <a:t> </a:t>
            </a:r>
            <a:endParaRPr sz="2000">
              <a:latin typeface="Lexend"/>
              <a:ea typeface="Lexend"/>
              <a:cs typeface="Lexend"/>
              <a:sym typeface="Lexen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p82"/>
          <p:cNvSpPr txBox="1"/>
          <p:nvPr>
            <p:ph idx="1" type="body"/>
          </p:nvPr>
        </p:nvSpPr>
        <p:spPr>
          <a:xfrm>
            <a:off x="324000" y="759300"/>
            <a:ext cx="8399400" cy="903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Isku-dhafan (Match) xisaabta leh xisaabta isticmaasha qaabka jibbaarada (exponential form).</a:t>
            </a:r>
            <a:r>
              <a:rPr lang="en-GB" sz="1400">
                <a:latin typeface="Lexend"/>
              </a:rPr>
              <a:t/>
            </a:r>
            <a:endParaRPr/>
          </a:p>
        </p:txBody>
      </p:sp>
      <p:sp>
        <p:nvSpPr>
          <p:cNvPr id="1073" name="Google Shape;1073;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si loo fududeeyo xisaabinta</a:t>
            </a:r>
            <a:endParaRPr/>
          </a:p>
        </p:txBody>
      </p:sp>
      <p:sp>
        <p:nvSpPr>
          <p:cNvPr id="1074" name="Google Shape;1074;p82"/>
          <p:cNvSpPr/>
          <p:nvPr/>
        </p:nvSpPr>
        <p:spPr>
          <a:xfrm>
            <a:off x="1293825"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600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75" name="Google Shape;1075;p82"/>
          <p:cNvSpPr/>
          <p:nvPr/>
        </p:nvSpPr>
        <p:spPr>
          <a:xfrm>
            <a:off x="1293825"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6000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76" name="Google Shape;1076;p82"/>
          <p:cNvSpPr/>
          <p:nvPr/>
        </p:nvSpPr>
        <p:spPr>
          <a:xfrm>
            <a:off x="1293825"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 </a:t>
            </a:r>
            <a:r>
              <a:rPr lang="en-GB" sz="1800">
                <a:solidFill>
                  <a:schemeClr val="dk1"/>
                </a:solidFill>
                <a:latin typeface="Lexend"/>
                <a:ea typeface="Lexend"/>
                <a:cs typeface="Lexend"/>
                <a:sym typeface="Lexend"/>
              </a:rPr>
              <a:t>× 60</a:t>
            </a:r>
            <a:r>
              <a:rPr lang="en-GB" sz="1800">
                <a:latin typeface="Lexend"/>
                <a:ea typeface="Lexend"/>
                <a:cs typeface="Lexend"/>
                <a:sym typeface="Lexend"/>
              </a:rPr>
              <a:t> </a:t>
            </a:r>
            <a:endParaRPr sz="2000">
              <a:latin typeface="Lexend"/>
              <a:ea typeface="Lexend"/>
              <a:cs typeface="Lexend"/>
              <a:sym typeface="Lexend"/>
            </a:endParaRPr>
          </a:p>
        </p:txBody>
      </p:sp>
      <p:sp>
        <p:nvSpPr>
          <p:cNvPr id="1077" name="Google Shape;1077;p82"/>
          <p:cNvSpPr/>
          <p:nvPr/>
        </p:nvSpPr>
        <p:spPr>
          <a:xfrm>
            <a:off x="1293825"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3000 </a:t>
            </a:r>
            <a:r>
              <a:rPr lang="en-GB" sz="1800">
                <a:solidFill>
                  <a:schemeClr val="dk1"/>
                </a:solidFill>
                <a:latin typeface="Lexend"/>
                <a:ea typeface="Lexend"/>
                <a:cs typeface="Lexend"/>
                <a:sym typeface="Lexend"/>
              </a:rPr>
              <a:t>× 4000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78" name="Google Shape;1078;p82"/>
          <p:cNvSpPr/>
          <p:nvPr/>
        </p:nvSpPr>
        <p:spPr>
          <a:xfrm>
            <a:off x="4930850"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12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4</a:t>
            </a:r>
            <a:r>
              <a:rPr lang="en-GB" sz="1800">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79" name="Google Shape;1079;p82"/>
          <p:cNvSpPr/>
          <p:nvPr/>
        </p:nvSpPr>
        <p:spPr>
          <a:xfrm>
            <a:off x="4930850"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1.2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2 </a:t>
            </a:r>
            <a:r>
              <a:rPr lang="en-GB" sz="1800">
                <a:latin typeface="Lexend"/>
                <a:ea typeface="Lexend"/>
                <a:cs typeface="Lexend"/>
                <a:sym typeface="Lexend"/>
              </a:rPr>
              <a:t> </a:t>
            </a:r>
            <a:endParaRPr sz="2000">
              <a:latin typeface="Lexend"/>
              <a:ea typeface="Lexend"/>
              <a:cs typeface="Lexend"/>
              <a:sym typeface="Lexend"/>
            </a:endParaRPr>
          </a:p>
        </p:txBody>
      </p:sp>
      <p:sp>
        <p:nvSpPr>
          <p:cNvPr id="1080" name="Google Shape;1080;p82"/>
          <p:cNvSpPr/>
          <p:nvPr/>
        </p:nvSpPr>
        <p:spPr>
          <a:xfrm>
            <a:off x="4930850"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 × 10</a:t>
            </a:r>
            <a:r>
              <a:rPr baseline="30000" lang="en-GB" sz="1800">
                <a:solidFill>
                  <a:schemeClr val="dk1"/>
                </a:solidFill>
                <a:latin typeface="Lexend"/>
                <a:ea typeface="Lexend"/>
                <a:cs typeface="Lexend"/>
                <a:sym typeface="Lexend"/>
              </a:rPr>
              <a:t>5 </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081" name="Google Shape;1081;p82"/>
          <p:cNvSpPr/>
          <p:nvPr/>
        </p:nvSpPr>
        <p:spPr>
          <a:xfrm>
            <a:off x="4930850"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 × 10</a:t>
            </a:r>
            <a:r>
              <a:rPr baseline="30000" lang="en-GB" sz="1800">
                <a:solidFill>
                  <a:schemeClr val="dk1"/>
                </a:solidFill>
                <a:latin typeface="Lexend"/>
                <a:ea typeface="Lexend"/>
                <a:cs typeface="Lexend"/>
                <a:sym typeface="Lexend"/>
              </a:rPr>
              <a:t>7</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5" name="Shape 1085"/>
        <p:cNvGrpSpPr/>
        <p:nvPr/>
      </p:nvGrpSpPr>
      <p:grpSpPr>
        <a:xfrm>
          <a:off x="0" y="0"/>
          <a:ext cx="0" cy="0"/>
          <a:chOff x="0" y="0"/>
          <a:chExt cx="0" cy="0"/>
        </a:xfrm>
      </p:grpSpPr>
      <p:sp>
        <p:nvSpPr>
          <p:cNvPr id="1086" name="Google Shape;1086;p83"/>
          <p:cNvSpPr txBox="1"/>
          <p:nvPr>
            <p:ph idx="1" type="body"/>
          </p:nvPr>
        </p:nvSpPr>
        <p:spPr>
          <a:xfrm>
            <a:off x="318148" y="759300"/>
            <a:ext cx="85878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Buuxi tirooyinka maqan. Hubi inaad muujiso shaqadaada.</a:t>
            </a:r>
            <a:r>
              <a:rPr lang="en-GB" sz="1800">
                <a:latin typeface="Lexend"/>
              </a:rPr>
              <a:t/>
            </a:r>
            <a:endParaRPr sz="2000"/>
          </a:p>
          <a:p>
            <a:pPr indent="-368300" lvl="0" marL="457200" rtl="0" algn="l">
              <a:lnSpc>
                <a:spcPct val="100000"/>
              </a:lnSpc>
              <a:spcBef>
                <a:spcPts val="1000"/>
              </a:spcBef>
              <a:spcAft>
                <a:spcPts val="0"/>
              </a:spcAft>
              <a:buSzPts val="2200"/>
              <a:buAutoNum type="alphaLcParenR"/>
            </a:pPr>
            <a:r>
              <a:rPr lang="en-GB">
                <a:latin typeface="Lexend"/>
              </a:rPr>
              <a:t>9000 × 100 = 9 × 10</a:t>
            </a:r>
            <a:r>
              <a:rPr baseline="30000" lang="en-GB" sz="1800">
                <a:latin typeface="Lexend"/>
              </a:rPr>
              <a:t>⬚ </a:t>
            </a:r>
            <a:r>
              <a:rPr lang="en-GB">
                <a:latin typeface="Lexend"/>
              </a:rPr>
              <a:t>  </a:t>
            </a:r>
            <a:br>
              <a:rPr lang="en-GB"/>
            </a:br>
            <a:br>
              <a:rPr lang="en-GB"/>
            </a:br>
            <a:endParaRPr/>
          </a:p>
          <a:p>
            <a:pPr indent="-368300" lvl="0" marL="457200" rtl="0" algn="l">
              <a:lnSpc>
                <a:spcPct val="100000"/>
              </a:lnSpc>
              <a:spcBef>
                <a:spcPts val="0"/>
              </a:spcBef>
              <a:spcAft>
                <a:spcPts val="0"/>
              </a:spcAft>
              <a:buSzPts val="2200"/>
              <a:buAutoNum type="alphaLcParenR"/>
            </a:pPr>
            <a:r>
              <a:rPr lang="en-GB">
                <a:latin typeface="Lexend"/>
              </a:rPr>
              <a:t>300 × 250 = 75 × 10</a:t>
            </a:r>
            <a:r>
              <a:rPr baseline="30000" lang="en-GB" sz="1800">
                <a:latin typeface="Lexend"/>
              </a:rPr>
              <a:t>⬚ </a:t>
            </a:r>
            <a:r>
              <a:rPr lang="en-GB">
                <a:latin typeface="Lexend"/>
              </a:rPr>
              <a:t> = 7.5 × 10</a:t>
            </a:r>
            <a:r>
              <a:rPr baseline="30000" lang="en-GB" sz="1800">
                <a:latin typeface="Lexend"/>
              </a:rPr>
              <a:t>⬚ </a:t>
            </a:r>
            <a:r>
              <a:rPr lang="en-GB">
                <a:latin typeface="Lexend"/>
              </a:rPr>
              <a:t> </a:t>
            </a:r>
            <a:br>
              <a:rPr lang="en-GB"/>
            </a:br>
            <a:br>
              <a:rPr lang="en-GB"/>
            </a:br>
            <a:endParaRPr/>
          </a:p>
          <a:p>
            <a:pPr indent="-368300" lvl="0" marL="457200" rtl="0" algn="l">
              <a:lnSpc>
                <a:spcPct val="100000"/>
              </a:lnSpc>
              <a:spcBef>
                <a:spcPts val="0"/>
              </a:spcBef>
              <a:spcAft>
                <a:spcPts val="0"/>
              </a:spcAft>
              <a:buSzPts val="2200"/>
              <a:buAutoNum type="alphaLcParenR"/>
            </a:pPr>
            <a:r>
              <a:rPr lang="en-GB">
                <a:latin typeface="Lexend"/>
              </a:rPr>
              <a:t>4000 × 1500 = 60 × 10</a:t>
            </a:r>
            <a:r>
              <a:rPr baseline="30000" lang="en-GB" sz="1800">
                <a:latin typeface="Lexend"/>
              </a:rPr>
              <a:t>⬚ </a:t>
            </a:r>
            <a:r>
              <a:rPr lang="en-GB">
                <a:latin typeface="Lexend"/>
              </a:rPr>
              <a:t> = 6 × 10</a:t>
            </a:r>
            <a:r>
              <a:rPr baseline="30000" lang="en-GB" sz="1800">
                <a:latin typeface="Lexend"/>
              </a:rPr>
              <a:t>⬚ </a:t>
            </a:r>
            <a:r>
              <a:rPr lang="en-GB">
                <a:latin typeface="Lexend"/>
              </a:rPr>
              <a:t> </a:t>
            </a:r>
            <a:endParaRPr/>
          </a:p>
          <a:p>
            <a:pPr indent="0" lvl="0" marL="0" rtl="0" algn="l">
              <a:spcBef>
                <a:spcPts val="1000"/>
              </a:spcBef>
              <a:spcAft>
                <a:spcPts val="1000"/>
              </a:spcAft>
              <a:buNone/>
            </a:pPr>
            <a:r>
              <a:rPr>
                <a:latin typeface="Lexend"/>
              </a:rPr>
              <a:t/>
            </a:r>
            <a:endParaRPr sz="2000"/>
          </a:p>
        </p:txBody>
      </p:sp>
      <p:sp>
        <p:nvSpPr>
          <p:cNvPr id="1087" name="Google Shape;1087;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awoodaha 10 si loo fududeeyo xisaabinta</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84"/>
          <p:cNvSpPr txBox="1"/>
          <p:nvPr>
            <p:ph idx="1" type="body"/>
          </p:nvPr>
        </p:nvSpPr>
        <p:spPr>
          <a:xfrm>
            <a:off x="324000" y="759300"/>
            <a:ext cx="8237700" cy="504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4) Geli calaamad (tick) agtooda xisaabaha saxda ah oo samee laba xisaab oo adiga kuu gaar ah oo sax ah adigoo isticmaalaya awoodaha 10.</a:t>
            </a:r>
            <a:endParaRPr/>
          </a:p>
        </p:txBody>
      </p:sp>
      <p:sp>
        <p:nvSpPr>
          <p:cNvPr id="1093" name="Google Shape;1093;p8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awoodaha 10 si loo fududeeyo xisaabinta</a:t>
            </a:r>
            <a:endParaRPr/>
          </a:p>
        </p:txBody>
      </p:sp>
      <p:sp>
        <p:nvSpPr>
          <p:cNvPr id="1094" name="Google Shape;1094;p84"/>
          <p:cNvSpPr/>
          <p:nvPr/>
        </p:nvSpPr>
        <p:spPr>
          <a:xfrm>
            <a:off x="3326323" y="2381277"/>
            <a:ext cx="208191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2800">
                <a:latin typeface="Lexend"/>
                <a:ea typeface="Lexend"/>
                <a:cs typeface="Lexend"/>
                <a:sym typeface="Lexend"/>
              </a:rPr>
              <a:t>24 000</a:t>
            </a:r>
            <a:endParaRPr sz="2800">
              <a:latin typeface="Lexend"/>
              <a:ea typeface="Lexend"/>
              <a:cs typeface="Lexend"/>
              <a:sym typeface="Lexend"/>
            </a:endParaRPr>
          </a:p>
        </p:txBody>
      </p:sp>
      <p:cxnSp>
        <p:nvCxnSpPr>
          <p:cNvPr id="1095" name="Google Shape;1095;p84"/>
          <p:cNvCxnSpPr/>
          <p:nvPr/>
        </p:nvCxnSpPr>
        <p:spPr>
          <a:xfrm>
            <a:off x="2669350" y="2242725"/>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096" name="Google Shape;1096;p84"/>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097" name="Google Shape;1097;p84"/>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098" name="Google Shape;1098;p84"/>
          <p:cNvCxnSpPr/>
          <p:nvPr/>
        </p:nvCxnSpPr>
        <p:spPr>
          <a:xfrm rot="10800000">
            <a:off x="4409825" y="3779975"/>
            <a:ext cx="91200" cy="459000"/>
          </a:xfrm>
          <a:prstGeom prst="straightConnector1">
            <a:avLst/>
          </a:prstGeom>
          <a:noFill/>
          <a:ln cap="flat" cmpd="sng" w="28575">
            <a:solidFill>
              <a:schemeClr val="dk1"/>
            </a:solidFill>
            <a:prstDash val="solid"/>
            <a:round/>
            <a:headEnd len="med" w="med" type="none"/>
            <a:tailEnd len="med" w="med" type="none"/>
          </a:ln>
        </p:spPr>
      </p:cxnSp>
      <p:cxnSp>
        <p:nvCxnSpPr>
          <p:cNvPr id="1099" name="Google Shape;1099;p84"/>
          <p:cNvCxnSpPr/>
          <p:nvPr/>
        </p:nvCxnSpPr>
        <p:spPr>
          <a:xfrm rot="10800000">
            <a:off x="5028725" y="3527725"/>
            <a:ext cx="583500" cy="359100"/>
          </a:xfrm>
          <a:prstGeom prst="straightConnector1">
            <a:avLst/>
          </a:prstGeom>
          <a:noFill/>
          <a:ln cap="flat" cmpd="sng" w="28575">
            <a:solidFill>
              <a:schemeClr val="dk1"/>
            </a:solidFill>
            <a:prstDash val="solid"/>
            <a:round/>
            <a:headEnd len="med" w="med" type="none"/>
            <a:tailEnd len="med" w="med" type="none"/>
          </a:ln>
        </p:spPr>
      </p:cxnSp>
      <p:cxnSp>
        <p:nvCxnSpPr>
          <p:cNvPr id="1100" name="Google Shape;1100;p84"/>
          <p:cNvCxnSpPr/>
          <p:nvPr/>
        </p:nvCxnSpPr>
        <p:spPr>
          <a:xfrm flipH="1">
            <a:off x="5408175" y="2892150"/>
            <a:ext cx="854700" cy="234900"/>
          </a:xfrm>
          <a:prstGeom prst="straightConnector1">
            <a:avLst/>
          </a:prstGeom>
          <a:noFill/>
          <a:ln cap="flat" cmpd="sng" w="28575">
            <a:solidFill>
              <a:schemeClr val="dk1"/>
            </a:solidFill>
            <a:prstDash val="solid"/>
            <a:round/>
            <a:headEnd len="med" w="med" type="none"/>
            <a:tailEnd len="med" w="med" type="none"/>
          </a:ln>
        </p:spPr>
      </p:cxnSp>
      <p:cxnSp>
        <p:nvCxnSpPr>
          <p:cNvPr id="1101" name="Google Shape;1101;p84"/>
          <p:cNvCxnSpPr/>
          <p:nvPr/>
        </p:nvCxnSpPr>
        <p:spPr>
          <a:xfrm flipH="1">
            <a:off x="4751700" y="2034900"/>
            <a:ext cx="310500" cy="456600"/>
          </a:xfrm>
          <a:prstGeom prst="straightConnector1">
            <a:avLst/>
          </a:prstGeom>
          <a:noFill/>
          <a:ln cap="flat" cmpd="sng" w="28575">
            <a:solidFill>
              <a:schemeClr val="dk1"/>
            </a:solidFill>
            <a:prstDash val="solid"/>
            <a:round/>
            <a:headEnd len="med" w="med" type="none"/>
            <a:tailEnd len="med" w="med" type="none"/>
          </a:ln>
        </p:spPr>
      </p:cxnSp>
      <p:sp>
        <p:nvSpPr>
          <p:cNvPr id="1102" name="Google Shape;1102;p84"/>
          <p:cNvSpPr txBox="1"/>
          <p:nvPr/>
        </p:nvSpPr>
        <p:spPr>
          <a:xfrm>
            <a:off x="4699200" y="157645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a:t>
            </a:r>
            <a:r>
              <a:rPr lang="en-GB" sz="1800">
                <a:solidFill>
                  <a:schemeClr val="dk1"/>
                </a:solidFill>
                <a:latin typeface="Lexend"/>
                <a:ea typeface="Lexend"/>
                <a:cs typeface="Lexend"/>
                <a:sym typeface="Lexend"/>
              </a:rPr>
              <a:t>0 × 10 </a:t>
            </a:r>
            <a:endParaRPr/>
          </a:p>
        </p:txBody>
      </p:sp>
      <p:sp>
        <p:nvSpPr>
          <p:cNvPr id="1103" name="Google Shape;1103;p84"/>
          <p:cNvSpPr txBox="1"/>
          <p:nvPr/>
        </p:nvSpPr>
        <p:spPr>
          <a:xfrm>
            <a:off x="6262875" y="249150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104" name="Google Shape;1104;p84"/>
          <p:cNvSpPr txBox="1"/>
          <p:nvPr/>
        </p:nvSpPr>
        <p:spPr>
          <a:xfrm>
            <a:off x="5612225" y="3568525"/>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 × 10</a:t>
            </a:r>
            <a:r>
              <a:rPr baseline="30000" lang="en-GB" sz="1800">
                <a:solidFill>
                  <a:schemeClr val="dk1"/>
                </a:solidFill>
                <a:latin typeface="Lexend"/>
                <a:ea typeface="Lexend"/>
                <a:cs typeface="Lexend"/>
                <a:sym typeface="Lexend"/>
              </a:rPr>
              <a:t>4</a:t>
            </a:r>
            <a:r>
              <a:rPr lang="en-GB" sz="1800">
                <a:solidFill>
                  <a:schemeClr val="dk1"/>
                </a:solidFill>
                <a:latin typeface="Lexend"/>
                <a:ea typeface="Lexend"/>
                <a:cs typeface="Lexend"/>
                <a:sym typeface="Lexend"/>
              </a:rPr>
              <a:t> </a:t>
            </a:r>
            <a:endParaRPr/>
          </a:p>
        </p:txBody>
      </p:sp>
      <p:sp>
        <p:nvSpPr>
          <p:cNvPr id="1105" name="Google Shape;1105;p84"/>
          <p:cNvSpPr txBox="1"/>
          <p:nvPr/>
        </p:nvSpPr>
        <p:spPr>
          <a:xfrm>
            <a:off x="3937625" y="413960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8</a:t>
            </a:r>
            <a:r>
              <a:rPr lang="en-GB" sz="1800">
                <a:solidFill>
                  <a:schemeClr val="dk1"/>
                </a:solidFill>
                <a:latin typeface="Lexend"/>
                <a:ea typeface="Lexend"/>
                <a:cs typeface="Lexend"/>
                <a:sym typeface="Lexend"/>
              </a:rPr>
              <a:t> × 3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106" name="Google Shape;1106;p84"/>
          <p:cNvSpPr txBox="1"/>
          <p:nvPr/>
        </p:nvSpPr>
        <p:spPr>
          <a:xfrm>
            <a:off x="2014425" y="3963725"/>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12</a:t>
            </a:r>
            <a:r>
              <a:rPr lang="en-GB" sz="1800">
                <a:solidFill>
                  <a:schemeClr val="dk1"/>
                </a:solidFill>
                <a:latin typeface="Lexend"/>
                <a:ea typeface="Lexend"/>
                <a:cs typeface="Lexend"/>
                <a:sym typeface="Lexend"/>
              </a:rPr>
              <a:t> × 2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107" name="Google Shape;1107;p84"/>
          <p:cNvSpPr txBox="1"/>
          <p:nvPr/>
        </p:nvSpPr>
        <p:spPr>
          <a:xfrm>
            <a:off x="585425" y="2984100"/>
            <a:ext cx="18864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baseline="30000" lang="en-GB" sz="1800">
                <a:solidFill>
                  <a:schemeClr val="dk1"/>
                </a:solidFill>
                <a:latin typeface="Lexend"/>
                <a:ea typeface="Lexend"/>
                <a:cs typeface="Lexend"/>
                <a:sym typeface="Lexend"/>
              </a:rPr>
              <a:t>_____________</a:t>
            </a:r>
            <a:r>
              <a:rPr lang="en-GB" sz="1800">
                <a:solidFill>
                  <a:schemeClr val="dk1"/>
                </a:solidFill>
                <a:latin typeface="Lexend"/>
                <a:ea typeface="Lexend"/>
                <a:cs typeface="Lexend"/>
                <a:sym typeface="Lexend"/>
              </a:rPr>
              <a:t> </a:t>
            </a:r>
            <a:endParaRPr/>
          </a:p>
        </p:txBody>
      </p:sp>
      <p:sp>
        <p:nvSpPr>
          <p:cNvPr id="1108" name="Google Shape;1108;p84"/>
          <p:cNvSpPr txBox="1"/>
          <p:nvPr/>
        </p:nvSpPr>
        <p:spPr>
          <a:xfrm>
            <a:off x="797100" y="2004475"/>
            <a:ext cx="19458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baseline="30000" lang="en-GB" sz="1800">
                <a:solidFill>
                  <a:schemeClr val="dk1"/>
                </a:solidFill>
                <a:latin typeface="Lexend"/>
                <a:ea typeface="Lexend"/>
                <a:cs typeface="Lexend"/>
                <a:sym typeface="Lexend"/>
              </a:rPr>
              <a:t>_____________</a:t>
            </a:r>
            <a:r>
              <a:rPr lang="en-GB" sz="1800">
                <a:solidFill>
                  <a:schemeClr val="dk1"/>
                </a:solidFill>
                <a:latin typeface="Lexend"/>
                <a:ea typeface="Lexend"/>
                <a:cs typeface="Lexend"/>
                <a:sym typeface="Lexend"/>
              </a:rPr>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8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Isku-dhafan (Match) xisaabta leh xisaabta isticmaasha qaabka jibbaarada (exponential form).</a:t>
            </a:r>
            <a:r>
              <a:rPr lang="en-GB" sz="1400">
                <a:latin typeface="Lexend"/>
              </a:rPr>
              <a:t/>
            </a:r>
            <a:endParaRPr/>
          </a:p>
        </p:txBody>
      </p:sp>
      <p:sp>
        <p:nvSpPr>
          <p:cNvPr id="1114" name="Google Shape;1114;p8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si loo fududeeyo xisaabinta</a:t>
            </a:r>
            <a:endParaRPr/>
          </a:p>
        </p:txBody>
      </p:sp>
      <p:sp>
        <p:nvSpPr>
          <p:cNvPr id="1115" name="Google Shape;1115;p85"/>
          <p:cNvSpPr/>
          <p:nvPr/>
        </p:nvSpPr>
        <p:spPr>
          <a:xfrm>
            <a:off x="1293825"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400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16" name="Google Shape;1116;p85"/>
          <p:cNvSpPr/>
          <p:nvPr/>
        </p:nvSpPr>
        <p:spPr>
          <a:xfrm>
            <a:off x="1293825"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4000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17" name="Google Shape;1117;p85"/>
          <p:cNvSpPr/>
          <p:nvPr/>
        </p:nvSpPr>
        <p:spPr>
          <a:xfrm>
            <a:off x="1293825"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 </a:t>
            </a:r>
            <a:r>
              <a:rPr lang="en-GB" sz="1800">
                <a:solidFill>
                  <a:schemeClr val="dk1"/>
                </a:solidFill>
                <a:latin typeface="Lexend"/>
                <a:ea typeface="Lexend"/>
                <a:cs typeface="Lexend"/>
                <a:sym typeface="Lexend"/>
              </a:rPr>
              <a:t>× 40</a:t>
            </a:r>
            <a:r>
              <a:rPr lang="en-GB" sz="1800">
                <a:latin typeface="Lexend"/>
                <a:ea typeface="Lexend"/>
                <a:cs typeface="Lexend"/>
                <a:sym typeface="Lexend"/>
              </a:rPr>
              <a:t> </a:t>
            </a:r>
            <a:endParaRPr sz="2000">
              <a:latin typeface="Lexend"/>
              <a:ea typeface="Lexend"/>
              <a:cs typeface="Lexend"/>
              <a:sym typeface="Lexend"/>
            </a:endParaRPr>
          </a:p>
        </p:txBody>
      </p:sp>
      <p:sp>
        <p:nvSpPr>
          <p:cNvPr id="1118" name="Google Shape;1118;p85"/>
          <p:cNvSpPr/>
          <p:nvPr/>
        </p:nvSpPr>
        <p:spPr>
          <a:xfrm>
            <a:off x="1293825"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8000 </a:t>
            </a:r>
            <a:r>
              <a:rPr lang="en-GB" sz="1800">
                <a:solidFill>
                  <a:schemeClr val="dk1"/>
                </a:solidFill>
                <a:latin typeface="Lexend"/>
                <a:ea typeface="Lexend"/>
                <a:cs typeface="Lexend"/>
                <a:sym typeface="Lexend"/>
              </a:rPr>
              <a:t>× 1000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19" name="Google Shape;1119;p85"/>
          <p:cNvSpPr/>
          <p:nvPr/>
        </p:nvSpPr>
        <p:spPr>
          <a:xfrm>
            <a:off x="4930850"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 × 10</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20" name="Google Shape;1120;p85"/>
          <p:cNvSpPr/>
          <p:nvPr/>
        </p:nvSpPr>
        <p:spPr>
          <a:xfrm>
            <a:off x="4930850"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8 × 10</a:t>
            </a:r>
            <a:r>
              <a:rPr baseline="30000" lang="en-GB" sz="1800">
                <a:solidFill>
                  <a:schemeClr val="dk1"/>
                </a:solidFill>
                <a:latin typeface="Lexend"/>
                <a:ea typeface="Lexend"/>
                <a:cs typeface="Lexend"/>
                <a:sym typeface="Lexend"/>
              </a:rPr>
              <a:t>5</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21" name="Google Shape;1121;p85"/>
          <p:cNvSpPr/>
          <p:nvPr/>
        </p:nvSpPr>
        <p:spPr>
          <a:xfrm>
            <a:off x="4930850"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8</a:t>
            </a:r>
            <a:r>
              <a:rPr lang="en-GB" sz="1800">
                <a:latin typeface="Lexend"/>
                <a:ea typeface="Lexend"/>
                <a:cs typeface="Lexend"/>
                <a:sym typeface="Lexend"/>
              </a:rPr>
              <a:t> </a:t>
            </a: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10</a:t>
            </a:r>
            <a:r>
              <a:rPr baseline="30000" lang="en-GB" sz="1800">
                <a:solidFill>
                  <a:schemeClr val="dk1"/>
                </a:solidFill>
                <a:latin typeface="Lexend"/>
                <a:ea typeface="Lexend"/>
                <a:cs typeface="Lexend"/>
                <a:sym typeface="Lexend"/>
              </a:rPr>
              <a:t>4</a:t>
            </a:r>
            <a:r>
              <a:rPr lang="en-GB" sz="1800">
                <a:latin typeface="Lexend"/>
                <a:ea typeface="Lexend"/>
                <a:cs typeface="Lexend"/>
                <a:sym typeface="Lexend"/>
              </a:rPr>
              <a:t> </a:t>
            </a:r>
            <a:endParaRPr sz="2000">
              <a:latin typeface="Lexend"/>
              <a:ea typeface="Lexend"/>
              <a:cs typeface="Lexend"/>
              <a:sym typeface="Lexend"/>
            </a:endParaRPr>
          </a:p>
        </p:txBody>
      </p:sp>
      <p:sp>
        <p:nvSpPr>
          <p:cNvPr id="1122" name="Google Shape;1122;p85"/>
          <p:cNvSpPr/>
          <p:nvPr/>
        </p:nvSpPr>
        <p:spPr>
          <a:xfrm>
            <a:off x="4930850"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8 × 10</a:t>
            </a:r>
            <a:r>
              <a:rPr baseline="30000" lang="en-GB" sz="1800">
                <a:solidFill>
                  <a:schemeClr val="dk1"/>
                </a:solidFill>
                <a:latin typeface="Lexend"/>
                <a:ea typeface="Lexend"/>
                <a:cs typeface="Lexend"/>
                <a:sym typeface="Lexend"/>
              </a:rPr>
              <a:t>6</a:t>
            </a:r>
            <a:r>
              <a:rPr lang="en-GB" sz="1800">
                <a:solidFill>
                  <a:schemeClr val="dk1"/>
                </a:solidFill>
                <a:latin typeface="Lexend"/>
                <a:ea typeface="Lexend"/>
                <a:cs typeface="Lexend"/>
                <a:sym typeface="Lexend"/>
              </a:rPr>
              <a:t> </a:t>
            </a:r>
            <a:endParaRPr sz="2000">
              <a:latin typeface="Lexend"/>
              <a:ea typeface="Lexend"/>
              <a:cs typeface="Lexend"/>
              <a:sym typeface="Lexend"/>
            </a:endParaRPr>
          </a:p>
        </p:txBody>
      </p:sp>
      <p:cxnSp>
        <p:nvCxnSpPr>
          <p:cNvPr id="1123" name="Google Shape;1123;p85"/>
          <p:cNvCxnSpPr>
            <a:stCxn id="1115" idx="3"/>
            <a:endCxn id="1121" idx="1"/>
          </p:cNvCxnSpPr>
          <p:nvPr/>
        </p:nvCxnSpPr>
        <p:spPr>
          <a:xfrm>
            <a:off x="3298125" y="1931000"/>
            <a:ext cx="1632600" cy="1524000"/>
          </a:xfrm>
          <a:prstGeom prst="straightConnector1">
            <a:avLst/>
          </a:prstGeom>
          <a:noFill/>
          <a:ln cap="flat" cmpd="sng" w="28575">
            <a:solidFill>
              <a:schemeClr val="dk2"/>
            </a:solidFill>
            <a:prstDash val="solid"/>
            <a:round/>
            <a:headEnd len="med" w="med" type="none"/>
            <a:tailEnd len="med" w="med" type="none"/>
          </a:ln>
        </p:spPr>
      </p:cxnSp>
      <p:cxnSp>
        <p:nvCxnSpPr>
          <p:cNvPr id="1124" name="Google Shape;1124;p85"/>
          <p:cNvCxnSpPr>
            <a:stCxn id="1117" idx="3"/>
          </p:cNvCxnSpPr>
          <p:nvPr/>
        </p:nvCxnSpPr>
        <p:spPr>
          <a:xfrm flipH="1" rot="10800000">
            <a:off x="3298125" y="1802600"/>
            <a:ext cx="1632600" cy="1652400"/>
          </a:xfrm>
          <a:prstGeom prst="straightConnector1">
            <a:avLst/>
          </a:prstGeom>
          <a:noFill/>
          <a:ln cap="flat" cmpd="sng" w="28575">
            <a:solidFill>
              <a:schemeClr val="dk2"/>
            </a:solidFill>
            <a:prstDash val="solid"/>
            <a:round/>
            <a:headEnd len="med" w="med" type="none"/>
            <a:tailEnd len="med" w="med" type="none"/>
          </a:ln>
        </p:spPr>
      </p:cxnSp>
      <p:cxnSp>
        <p:nvCxnSpPr>
          <p:cNvPr id="1125" name="Google Shape;1125;p85"/>
          <p:cNvCxnSpPr>
            <a:endCxn id="1122" idx="1"/>
          </p:cNvCxnSpPr>
          <p:nvPr/>
        </p:nvCxnSpPr>
        <p:spPr>
          <a:xfrm>
            <a:off x="3330950" y="4186700"/>
            <a:ext cx="1599900" cy="30300"/>
          </a:xfrm>
          <a:prstGeom prst="straightConnector1">
            <a:avLst/>
          </a:prstGeom>
          <a:noFill/>
          <a:ln cap="flat" cmpd="sng" w="28575">
            <a:solidFill>
              <a:schemeClr val="dk2"/>
            </a:solidFill>
            <a:prstDash val="solid"/>
            <a:round/>
            <a:headEnd len="med" w="med" type="none"/>
            <a:tailEnd len="med" w="med" type="none"/>
          </a:ln>
        </p:spPr>
      </p:cxnSp>
      <p:cxnSp>
        <p:nvCxnSpPr>
          <p:cNvPr id="1126" name="Google Shape;1126;p85"/>
          <p:cNvCxnSpPr>
            <a:endCxn id="1120" idx="1"/>
          </p:cNvCxnSpPr>
          <p:nvPr/>
        </p:nvCxnSpPr>
        <p:spPr>
          <a:xfrm>
            <a:off x="3330950" y="2645300"/>
            <a:ext cx="1599900" cy="477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8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Isku-dhafka xisaabta ku habboon qaabka jibbaarada (exponential form).</a:t>
            </a:r>
            <a:endParaRPr/>
          </a:p>
        </p:txBody>
      </p:sp>
      <p:sp>
        <p:nvSpPr>
          <p:cNvPr id="1132" name="Google Shape;1132;p8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133" name="Google Shape;1133;p86"/>
          <p:cNvSpPr/>
          <p:nvPr/>
        </p:nvSpPr>
        <p:spPr>
          <a:xfrm>
            <a:off x="1293825"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600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34" name="Google Shape;1134;p86"/>
          <p:cNvSpPr/>
          <p:nvPr/>
        </p:nvSpPr>
        <p:spPr>
          <a:xfrm>
            <a:off x="1293825"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200 </a:t>
            </a:r>
            <a:r>
              <a:rPr lang="en-GB" sz="1800">
                <a:solidFill>
                  <a:schemeClr val="dk1"/>
                </a:solidFill>
                <a:latin typeface="Lexend"/>
                <a:ea typeface="Lexend"/>
                <a:cs typeface="Lexend"/>
                <a:sym typeface="Lexend"/>
              </a:rPr>
              <a:t>× 6000</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35" name="Google Shape;1135;p86"/>
          <p:cNvSpPr/>
          <p:nvPr/>
        </p:nvSpPr>
        <p:spPr>
          <a:xfrm>
            <a:off x="1293825"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2 </a:t>
            </a:r>
            <a:r>
              <a:rPr lang="en-GB" sz="1800">
                <a:solidFill>
                  <a:schemeClr val="dk1"/>
                </a:solidFill>
                <a:latin typeface="Lexend"/>
                <a:ea typeface="Lexend"/>
                <a:cs typeface="Lexend"/>
                <a:sym typeface="Lexend"/>
              </a:rPr>
              <a:t>× 60</a:t>
            </a:r>
            <a:r>
              <a:rPr lang="en-GB" sz="1800">
                <a:latin typeface="Lexend"/>
                <a:ea typeface="Lexend"/>
                <a:cs typeface="Lexend"/>
                <a:sym typeface="Lexend"/>
              </a:rPr>
              <a:t> </a:t>
            </a:r>
            <a:endParaRPr sz="2000">
              <a:latin typeface="Lexend"/>
              <a:ea typeface="Lexend"/>
              <a:cs typeface="Lexend"/>
              <a:sym typeface="Lexend"/>
            </a:endParaRPr>
          </a:p>
        </p:txBody>
      </p:sp>
      <p:sp>
        <p:nvSpPr>
          <p:cNvPr id="1136" name="Google Shape;1136;p86"/>
          <p:cNvSpPr/>
          <p:nvPr/>
        </p:nvSpPr>
        <p:spPr>
          <a:xfrm>
            <a:off x="1293825"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3000 </a:t>
            </a:r>
            <a:r>
              <a:rPr lang="en-GB" sz="1800">
                <a:solidFill>
                  <a:schemeClr val="dk1"/>
                </a:solidFill>
                <a:latin typeface="Lexend"/>
                <a:ea typeface="Lexend"/>
                <a:cs typeface="Lexend"/>
                <a:sym typeface="Lexend"/>
              </a:rPr>
              <a:t>× 4000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37" name="Google Shape;1137;p86"/>
          <p:cNvSpPr/>
          <p:nvPr/>
        </p:nvSpPr>
        <p:spPr>
          <a:xfrm>
            <a:off x="4930850" y="1640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12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4</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38" name="Google Shape;1138;p86"/>
          <p:cNvSpPr/>
          <p:nvPr/>
        </p:nvSpPr>
        <p:spPr>
          <a:xfrm>
            <a:off x="4930850" y="2402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1.2 </a:t>
            </a:r>
            <a:r>
              <a:rPr lang="en-GB" sz="1800">
                <a:solidFill>
                  <a:schemeClr val="dk1"/>
                </a:solidFill>
                <a:latin typeface="Lexend"/>
                <a:ea typeface="Lexend"/>
                <a:cs typeface="Lexend"/>
                <a:sym typeface="Lexend"/>
              </a:rPr>
              <a:t>× 10</a:t>
            </a:r>
            <a:r>
              <a:rPr baseline="30000" lang="en-GB" sz="1800">
                <a:solidFill>
                  <a:schemeClr val="dk1"/>
                </a:solidFill>
                <a:latin typeface="Lexend"/>
                <a:ea typeface="Lexend"/>
                <a:cs typeface="Lexend"/>
                <a:sym typeface="Lexend"/>
              </a:rPr>
              <a:t>2 </a:t>
            </a:r>
            <a:r>
              <a:rPr lang="en-GB" sz="1800">
                <a:latin typeface="Lexend"/>
                <a:ea typeface="Lexend"/>
                <a:cs typeface="Lexend"/>
                <a:sym typeface="Lexend"/>
              </a:rPr>
              <a:t> </a:t>
            </a:r>
            <a:endParaRPr sz="2000">
              <a:latin typeface="Lexend"/>
              <a:ea typeface="Lexend"/>
              <a:cs typeface="Lexend"/>
              <a:sym typeface="Lexend"/>
            </a:endParaRPr>
          </a:p>
        </p:txBody>
      </p:sp>
      <p:sp>
        <p:nvSpPr>
          <p:cNvPr id="1139" name="Google Shape;1139;p86"/>
          <p:cNvSpPr/>
          <p:nvPr/>
        </p:nvSpPr>
        <p:spPr>
          <a:xfrm>
            <a:off x="4930850" y="3164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 × 10</a:t>
            </a:r>
            <a:r>
              <a:rPr baseline="30000" lang="en-GB" sz="1800">
                <a:solidFill>
                  <a:schemeClr val="dk1"/>
                </a:solidFill>
                <a:latin typeface="Lexend"/>
                <a:ea typeface="Lexend"/>
                <a:cs typeface="Lexend"/>
                <a:sym typeface="Lexend"/>
              </a:rPr>
              <a:t>5 </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sp>
        <p:nvSpPr>
          <p:cNvPr id="1140" name="Google Shape;1140;p86"/>
          <p:cNvSpPr/>
          <p:nvPr/>
        </p:nvSpPr>
        <p:spPr>
          <a:xfrm>
            <a:off x="4930850" y="3926450"/>
            <a:ext cx="2004300" cy="581100"/>
          </a:xfrm>
          <a:prstGeom prst="roundRect">
            <a:avLst>
              <a:gd fmla="val 16667" name="adj"/>
            </a:avLst>
          </a:prstGeom>
          <a:no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1.2 × 10</a:t>
            </a:r>
            <a:r>
              <a:rPr baseline="30000" lang="en-GB" sz="1800">
                <a:solidFill>
                  <a:schemeClr val="dk1"/>
                </a:solidFill>
                <a:latin typeface="Lexend"/>
                <a:ea typeface="Lexend"/>
                <a:cs typeface="Lexend"/>
                <a:sym typeface="Lexend"/>
              </a:rPr>
              <a:t>7</a:t>
            </a:r>
            <a:r>
              <a:rPr lang="en-GB" sz="1800">
                <a:solidFill>
                  <a:schemeClr val="dk1"/>
                </a:solidFill>
                <a:latin typeface="Lexend"/>
                <a:ea typeface="Lexend"/>
                <a:cs typeface="Lexend"/>
                <a:sym typeface="Lexend"/>
              </a:rPr>
              <a:t> </a:t>
            </a:r>
            <a:r>
              <a:rPr lang="en-GB" sz="1800">
                <a:latin typeface="Lexend"/>
                <a:ea typeface="Lexend"/>
                <a:cs typeface="Lexend"/>
                <a:sym typeface="Lexend"/>
              </a:rPr>
              <a:t> </a:t>
            </a:r>
            <a:r>
              <a:rPr lang="en-GB" sz="1800">
                <a:latin typeface="Lexend"/>
                <a:ea typeface="Lexend"/>
                <a:cs typeface="Lexend"/>
                <a:sym typeface="Lexend"/>
              </a:rPr>
              <a:t> </a:t>
            </a:r>
            <a:endParaRPr sz="2000">
              <a:latin typeface="Lexend"/>
              <a:ea typeface="Lexend"/>
              <a:cs typeface="Lexend"/>
              <a:sym typeface="Lexend"/>
            </a:endParaRPr>
          </a:p>
        </p:txBody>
      </p:sp>
      <p:cxnSp>
        <p:nvCxnSpPr>
          <p:cNvPr id="1141" name="Google Shape;1141;p86"/>
          <p:cNvCxnSpPr>
            <a:stCxn id="1133" idx="3"/>
            <a:endCxn id="1137" idx="1"/>
          </p:cNvCxnSpPr>
          <p:nvPr/>
        </p:nvCxnSpPr>
        <p:spPr>
          <a:xfrm>
            <a:off x="3298125" y="1931000"/>
            <a:ext cx="1632600" cy="0"/>
          </a:xfrm>
          <a:prstGeom prst="straightConnector1">
            <a:avLst/>
          </a:prstGeom>
          <a:noFill/>
          <a:ln cap="flat" cmpd="sng" w="28575">
            <a:solidFill>
              <a:schemeClr val="dk2"/>
            </a:solidFill>
            <a:prstDash val="solid"/>
            <a:round/>
            <a:headEnd len="med" w="med" type="none"/>
            <a:tailEnd len="med" w="med" type="none"/>
          </a:ln>
        </p:spPr>
      </p:cxnSp>
      <p:cxnSp>
        <p:nvCxnSpPr>
          <p:cNvPr id="1142" name="Google Shape;1142;p86"/>
          <p:cNvCxnSpPr>
            <a:endCxn id="1138" idx="1"/>
          </p:cNvCxnSpPr>
          <p:nvPr/>
        </p:nvCxnSpPr>
        <p:spPr>
          <a:xfrm flipH="1" rot="10800000">
            <a:off x="3298250" y="2693000"/>
            <a:ext cx="1632600" cy="762000"/>
          </a:xfrm>
          <a:prstGeom prst="straightConnector1">
            <a:avLst/>
          </a:prstGeom>
          <a:noFill/>
          <a:ln cap="flat" cmpd="sng" w="28575">
            <a:solidFill>
              <a:schemeClr val="dk2"/>
            </a:solidFill>
            <a:prstDash val="solid"/>
            <a:round/>
            <a:headEnd len="med" w="med" type="none"/>
            <a:tailEnd len="med" w="med" type="none"/>
          </a:ln>
        </p:spPr>
      </p:cxnSp>
      <p:cxnSp>
        <p:nvCxnSpPr>
          <p:cNvPr id="1143" name="Google Shape;1143;p86"/>
          <p:cNvCxnSpPr>
            <a:stCxn id="1134" idx="3"/>
            <a:endCxn id="1139" idx="1"/>
          </p:cNvCxnSpPr>
          <p:nvPr/>
        </p:nvCxnSpPr>
        <p:spPr>
          <a:xfrm>
            <a:off x="3298125" y="2693000"/>
            <a:ext cx="1632600" cy="762000"/>
          </a:xfrm>
          <a:prstGeom prst="straightConnector1">
            <a:avLst/>
          </a:prstGeom>
          <a:noFill/>
          <a:ln cap="flat" cmpd="sng" w="28575">
            <a:solidFill>
              <a:schemeClr val="dk2"/>
            </a:solidFill>
            <a:prstDash val="solid"/>
            <a:round/>
            <a:headEnd len="med" w="med" type="none"/>
            <a:tailEnd len="med" w="med" type="none"/>
          </a:ln>
        </p:spPr>
      </p:cxnSp>
      <p:cxnSp>
        <p:nvCxnSpPr>
          <p:cNvPr id="1144" name="Google Shape;1144;p86"/>
          <p:cNvCxnSpPr>
            <a:stCxn id="1136" idx="3"/>
          </p:cNvCxnSpPr>
          <p:nvPr/>
        </p:nvCxnSpPr>
        <p:spPr>
          <a:xfrm>
            <a:off x="3298125" y="4217000"/>
            <a:ext cx="1632600" cy="39900"/>
          </a:xfrm>
          <a:prstGeom prst="straightConnector1">
            <a:avLst/>
          </a:prstGeom>
          <a:noFill/>
          <a:ln cap="flat" cmpd="sng" w="28575">
            <a:solidFill>
              <a:schemeClr val="dk2"/>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8" name="Shape 1148"/>
        <p:cNvGrpSpPr/>
        <p:nvPr/>
      </p:nvGrpSpPr>
      <p:grpSpPr>
        <a:xfrm>
          <a:off x="0" y="0"/>
          <a:ext cx="0" cy="0"/>
          <a:chOff x="0" y="0"/>
          <a:chExt cx="0" cy="0"/>
        </a:xfrm>
      </p:grpSpPr>
      <p:sp>
        <p:nvSpPr>
          <p:cNvPr id="1149" name="Google Shape;1149;p87"/>
          <p:cNvSpPr txBox="1"/>
          <p:nvPr>
            <p:ph idx="1" type="body"/>
          </p:nvPr>
        </p:nvSpPr>
        <p:spPr>
          <a:xfrm>
            <a:off x="324000" y="759300"/>
            <a:ext cx="8634600" cy="84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Buuxi tirooyinka maqan. Hubi inaad muujiso shaqadaada.</a:t>
            </a:r>
            <a:endParaRPr sz="2000"/>
          </a:p>
          <a:p>
            <a:pPr indent="-355600" lvl="0" marL="457200" rtl="0" algn="ctr">
              <a:spcBef>
                <a:spcPts val="1000"/>
              </a:spcBef>
              <a:spcAft>
                <a:spcPts val="0"/>
              </a:spcAft>
              <a:buSzPts val="2000"/>
              <a:buAutoNum type="alphaLcParenR"/>
            </a:pPr>
            <a:r>
              <a:rPr lang="en-GB">
                <a:latin typeface="Lexend"/>
              </a:rPr>
              <a:t>9000 × 100 = 9 × 10</a:t>
            </a:r>
            <a:r>
              <a:rPr baseline="30000" lang="en-GB" sz="1800">
                <a:latin typeface="Lexend"/>
              </a:rPr>
              <a:t>⬚</a:t>
            </a:r>
            <a:endParaRPr sz="2000"/>
          </a:p>
          <a:p>
            <a:pPr indent="0" lvl="0" marL="0" rtl="0" algn="l">
              <a:spcBef>
                <a:spcPts val="1000"/>
              </a:spcBef>
              <a:spcAft>
                <a:spcPts val="1000"/>
              </a:spcAft>
              <a:buNone/>
            </a:pPr>
            <a:r>
              <a:rPr>
                <a:latin typeface="Lexend"/>
              </a:rPr>
              <a:t/>
            </a:r>
            <a:endParaRPr sz="2000"/>
          </a:p>
        </p:txBody>
      </p:sp>
      <p:sp>
        <p:nvSpPr>
          <p:cNvPr id="1150" name="Google Shape;1150;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151" name="Google Shape;1151;p87"/>
          <p:cNvSpPr txBox="1"/>
          <p:nvPr/>
        </p:nvSpPr>
        <p:spPr>
          <a:xfrm>
            <a:off x="2700250" y="2532450"/>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9</a:t>
            </a:r>
            <a:r>
              <a:rPr lang="en-GB" sz="1100">
                <a:solidFill>
                  <a:srgbClr val="000000"/>
                </a:solidFill>
                <a:latin typeface="Kalam"/>
                <a:ea typeface="Kalam"/>
                <a:cs typeface="Kalam"/>
                <a:sym typeface="Kalam"/>
              </a:rPr>
              <a:t> × </a:t>
            </a:r>
            <a:r>
              <a:rPr lang="en-GB" sz="1100">
                <a:latin typeface="Kalam"/>
                <a:ea typeface="Kalam"/>
                <a:cs typeface="Kalam"/>
                <a:sym typeface="Kalam"/>
              </a:rPr>
              <a:t>1000</a:t>
            </a:r>
            <a:endParaRPr sz="2000">
              <a:solidFill>
                <a:srgbClr val="000000"/>
              </a:solidFill>
              <a:latin typeface="Kalam"/>
              <a:ea typeface="Kalam"/>
              <a:cs typeface="Kalam"/>
              <a:sym typeface="Kalam"/>
            </a:endParaRPr>
          </a:p>
        </p:txBody>
      </p:sp>
      <p:sp>
        <p:nvSpPr>
          <p:cNvPr id="1152" name="Google Shape;1152;p87"/>
          <p:cNvSpPr txBox="1"/>
          <p:nvPr/>
        </p:nvSpPr>
        <p:spPr>
          <a:xfrm>
            <a:off x="4603800" y="2532450"/>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a:t>
            </a:r>
            <a:r>
              <a:rPr lang="en-GB" sz="1100">
                <a:solidFill>
                  <a:srgbClr val="000000"/>
                </a:solidFill>
                <a:latin typeface="Kalam"/>
                <a:ea typeface="Kalam"/>
                <a:cs typeface="Kalam"/>
                <a:sym typeface="Kalam"/>
              </a:rPr>
              <a:t> × </a:t>
            </a:r>
            <a:r>
              <a:rPr lang="en-GB" sz="1100">
                <a:latin typeface="Kalam"/>
                <a:ea typeface="Kalam"/>
                <a:cs typeface="Kalam"/>
                <a:sym typeface="Kalam"/>
              </a:rPr>
              <a:t>100</a:t>
            </a:r>
            <a:endParaRPr sz="2000">
              <a:solidFill>
                <a:srgbClr val="000000"/>
              </a:solidFill>
              <a:latin typeface="Kalam"/>
              <a:ea typeface="Kalam"/>
              <a:cs typeface="Kalam"/>
              <a:sym typeface="Kalam"/>
            </a:endParaRPr>
          </a:p>
        </p:txBody>
      </p:sp>
      <p:sp>
        <p:nvSpPr>
          <p:cNvPr id="1153" name="Google Shape;1153;p87"/>
          <p:cNvSpPr txBox="1"/>
          <p:nvPr/>
        </p:nvSpPr>
        <p:spPr>
          <a:xfrm>
            <a:off x="4148950" y="25324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54" name="Google Shape;1154;p87"/>
          <p:cNvSpPr txBox="1"/>
          <p:nvPr/>
        </p:nvSpPr>
        <p:spPr>
          <a:xfrm>
            <a:off x="2963825" y="2848800"/>
            <a:ext cx="654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9</a:t>
            </a:r>
            <a:r>
              <a:rPr lang="en-GB" sz="1100">
                <a:solidFill>
                  <a:srgbClr val="000000"/>
                </a:solidFill>
                <a:latin typeface="Kalam"/>
                <a:ea typeface="Kalam"/>
                <a:cs typeface="Kalam"/>
                <a:sym typeface="Kalam"/>
              </a:rPr>
              <a:t> × </a:t>
            </a:r>
            <a:r>
              <a:rPr lang="en-GB" sz="1100">
                <a:latin typeface="Kalam"/>
                <a:ea typeface="Kalam"/>
                <a:cs typeface="Kalam"/>
                <a:sym typeface="Kalam"/>
              </a:rPr>
              <a:t>1</a:t>
            </a:r>
            <a:endParaRPr sz="2000">
              <a:solidFill>
                <a:srgbClr val="000000"/>
              </a:solidFill>
              <a:latin typeface="Kalam"/>
              <a:ea typeface="Kalam"/>
              <a:cs typeface="Kalam"/>
              <a:sym typeface="Kalam"/>
            </a:endParaRPr>
          </a:p>
        </p:txBody>
      </p:sp>
      <p:sp>
        <p:nvSpPr>
          <p:cNvPr id="1155" name="Google Shape;1155;p87"/>
          <p:cNvSpPr txBox="1"/>
          <p:nvPr/>
        </p:nvSpPr>
        <p:spPr>
          <a:xfrm>
            <a:off x="4603800" y="281970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1000 × 100</a:t>
            </a:r>
            <a:endParaRPr sz="2000">
              <a:solidFill>
                <a:srgbClr val="000000"/>
              </a:solidFill>
              <a:latin typeface="Kalam"/>
              <a:ea typeface="Kalam"/>
              <a:cs typeface="Kalam"/>
              <a:sym typeface="Kalam"/>
            </a:endParaRPr>
          </a:p>
        </p:txBody>
      </p:sp>
      <p:sp>
        <p:nvSpPr>
          <p:cNvPr id="1156" name="Google Shape;1156;p87"/>
          <p:cNvSpPr txBox="1"/>
          <p:nvPr/>
        </p:nvSpPr>
        <p:spPr>
          <a:xfrm>
            <a:off x="4148950" y="281970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57" name="Google Shape;1157;p87"/>
          <p:cNvSpPr txBox="1"/>
          <p:nvPr/>
        </p:nvSpPr>
        <p:spPr>
          <a:xfrm>
            <a:off x="3421025" y="319425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9</a:t>
            </a:r>
            <a:endParaRPr sz="2000">
              <a:solidFill>
                <a:srgbClr val="000000"/>
              </a:solidFill>
              <a:latin typeface="Kalam"/>
              <a:ea typeface="Kalam"/>
              <a:cs typeface="Kalam"/>
              <a:sym typeface="Kalam"/>
            </a:endParaRPr>
          </a:p>
        </p:txBody>
      </p:sp>
      <p:sp>
        <p:nvSpPr>
          <p:cNvPr id="1158" name="Google Shape;1158;p87"/>
          <p:cNvSpPr txBox="1"/>
          <p:nvPr/>
        </p:nvSpPr>
        <p:spPr>
          <a:xfrm>
            <a:off x="4603800" y="316515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10 000</a:t>
            </a:r>
            <a:endParaRPr sz="2000">
              <a:solidFill>
                <a:srgbClr val="000000"/>
              </a:solidFill>
              <a:latin typeface="Kalam"/>
              <a:ea typeface="Kalam"/>
              <a:cs typeface="Kalam"/>
              <a:sym typeface="Kalam"/>
            </a:endParaRPr>
          </a:p>
        </p:txBody>
      </p:sp>
      <p:sp>
        <p:nvSpPr>
          <p:cNvPr id="1159" name="Google Shape;1159;p87"/>
          <p:cNvSpPr txBox="1"/>
          <p:nvPr/>
        </p:nvSpPr>
        <p:spPr>
          <a:xfrm>
            <a:off x="4148950" y="31651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60" name="Google Shape;1160;p87"/>
          <p:cNvSpPr txBox="1"/>
          <p:nvPr/>
        </p:nvSpPr>
        <p:spPr>
          <a:xfrm>
            <a:off x="3421025" y="357525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9</a:t>
            </a:r>
            <a:endParaRPr sz="2000">
              <a:solidFill>
                <a:srgbClr val="000000"/>
              </a:solidFill>
              <a:latin typeface="Kalam"/>
              <a:ea typeface="Kalam"/>
              <a:cs typeface="Kalam"/>
              <a:sym typeface="Kalam"/>
            </a:endParaRPr>
          </a:p>
        </p:txBody>
      </p:sp>
      <p:sp>
        <p:nvSpPr>
          <p:cNvPr id="1161" name="Google Shape;1161;p87"/>
          <p:cNvSpPr txBox="1"/>
          <p:nvPr/>
        </p:nvSpPr>
        <p:spPr>
          <a:xfrm>
            <a:off x="4603800" y="354615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5</a:t>
            </a:r>
            <a:endParaRPr baseline="30000" sz="2000">
              <a:solidFill>
                <a:srgbClr val="000000"/>
              </a:solidFill>
              <a:latin typeface="Kalam"/>
              <a:ea typeface="Kalam"/>
              <a:cs typeface="Kalam"/>
              <a:sym typeface="Kalam"/>
            </a:endParaRPr>
          </a:p>
        </p:txBody>
      </p:sp>
      <p:sp>
        <p:nvSpPr>
          <p:cNvPr id="1162" name="Google Shape;1162;p87"/>
          <p:cNvSpPr txBox="1"/>
          <p:nvPr/>
        </p:nvSpPr>
        <p:spPr>
          <a:xfrm>
            <a:off x="4148950" y="35461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cxnSp>
        <p:nvCxnSpPr>
          <p:cNvPr id="1163" name="Google Shape;1163;p87"/>
          <p:cNvCxnSpPr/>
          <p:nvPr/>
        </p:nvCxnSpPr>
        <p:spPr>
          <a:xfrm flipH="1">
            <a:off x="3507000" y="1831150"/>
            <a:ext cx="487200" cy="564000"/>
          </a:xfrm>
          <a:prstGeom prst="straightConnector1">
            <a:avLst/>
          </a:prstGeom>
          <a:noFill/>
          <a:ln cap="flat" cmpd="sng" w="38100">
            <a:solidFill>
              <a:srgbClr val="808080"/>
            </a:solidFill>
            <a:prstDash val="solid"/>
            <a:round/>
            <a:headEnd len="med" w="med" type="none"/>
            <a:tailEnd len="med" w="med" type="triangle"/>
          </a:ln>
        </p:spPr>
      </p:cxnSp>
      <p:cxnSp>
        <p:nvCxnSpPr>
          <p:cNvPr id="1164" name="Google Shape;1164;p87"/>
          <p:cNvCxnSpPr/>
          <p:nvPr/>
        </p:nvCxnSpPr>
        <p:spPr>
          <a:xfrm>
            <a:off x="4824900" y="1847850"/>
            <a:ext cx="256200" cy="583800"/>
          </a:xfrm>
          <a:prstGeom prst="straightConnector1">
            <a:avLst/>
          </a:prstGeom>
          <a:noFill/>
          <a:ln cap="flat" cmpd="sng" w="38100">
            <a:solidFill>
              <a:srgbClr val="808080"/>
            </a:solidFill>
            <a:prstDash val="solid"/>
            <a:round/>
            <a:headEnd len="med" w="med" type="none"/>
            <a:tailEnd len="med" w="med" type="triangle"/>
          </a:ln>
        </p:spPr>
      </p:cxnSp>
      <p:sp>
        <p:nvSpPr>
          <p:cNvPr id="1165" name="Google Shape;1165;p87"/>
          <p:cNvSpPr txBox="1"/>
          <p:nvPr/>
        </p:nvSpPr>
        <p:spPr>
          <a:xfrm>
            <a:off x="6025625" y="123205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5</a:t>
            </a:r>
            <a:endParaRPr sz="20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88"/>
          <p:cNvSpPr txBox="1"/>
          <p:nvPr>
            <p:ph idx="1" type="body"/>
          </p:nvPr>
        </p:nvSpPr>
        <p:spPr>
          <a:xfrm>
            <a:off x="324000" y="759300"/>
            <a:ext cx="8699100" cy="9153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3) Buuxi tirooyinka maqan. Hubi inaad muujiso shaqadaada.</a:t>
            </a:r>
            <a:endParaRPr sz="2000"/>
          </a:p>
          <a:p>
            <a:pPr indent="457200" lvl="0" marL="1828800" rtl="0" algn="l">
              <a:spcBef>
                <a:spcPts val="1000"/>
              </a:spcBef>
              <a:spcAft>
                <a:spcPts val="0"/>
              </a:spcAft>
              <a:buNone/>
            </a:pPr>
            <a:r>
              <a:rPr lang="en-GB" sz="1800">
                <a:latin typeface="Lexend"/>
              </a:rPr>
              <a:t>b) 300 × 250 = 75 × 10</a:t>
            </a:r>
            <a:r>
              <a:rPr baseline="30000" lang="en-GB" sz="1800">
                <a:latin typeface="Lexend"/>
              </a:rPr>
              <a:t>⬚ </a:t>
            </a:r>
            <a:r>
              <a:rPr lang="en-GB" sz="1800">
                <a:latin typeface="Lexend"/>
              </a:rPr>
              <a:t> = 7.5 × 10</a:t>
            </a:r>
            <a:r>
              <a:rPr baseline="30000" lang="en-GB" sz="1800">
                <a:latin typeface="Lexend"/>
              </a:rPr>
              <a:t>⬚</a:t>
            </a:r>
            <a:endParaRPr sz="1900"/>
          </a:p>
          <a:p>
            <a:pPr indent="0" lvl="0" marL="0" rtl="0" algn="l">
              <a:spcBef>
                <a:spcPts val="1000"/>
              </a:spcBef>
              <a:spcAft>
                <a:spcPts val="1000"/>
              </a:spcAft>
              <a:buNone/>
            </a:pPr>
            <a:r>
              <a:rPr>
                <a:latin typeface="Lexend"/>
              </a:rPr>
              <a:t/>
            </a:r>
            <a:endParaRPr sz="2000"/>
          </a:p>
        </p:txBody>
      </p:sp>
      <p:sp>
        <p:nvSpPr>
          <p:cNvPr id="1171" name="Google Shape;1171;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172" name="Google Shape;1172;p88"/>
          <p:cNvSpPr txBox="1"/>
          <p:nvPr/>
        </p:nvSpPr>
        <p:spPr>
          <a:xfrm>
            <a:off x="1725744" y="3874770"/>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3</a:t>
            </a:r>
            <a:r>
              <a:rPr lang="en-GB" sz="1100">
                <a:solidFill>
                  <a:srgbClr val="000000"/>
                </a:solidFill>
                <a:latin typeface="Kalam"/>
                <a:ea typeface="Kalam"/>
                <a:cs typeface="Kalam"/>
                <a:sym typeface="Kalam"/>
              </a:rPr>
              <a:t> × </a:t>
            </a:r>
            <a:r>
              <a:rPr lang="en-GB" sz="1100">
                <a:latin typeface="Kalam"/>
                <a:ea typeface="Kalam"/>
                <a:cs typeface="Kalam"/>
                <a:sym typeface="Kalam"/>
              </a:rPr>
              <a:t>100</a:t>
            </a:r>
            <a:endParaRPr sz="2000">
              <a:solidFill>
                <a:srgbClr val="000000"/>
              </a:solidFill>
              <a:latin typeface="Kalam"/>
              <a:ea typeface="Kalam"/>
              <a:cs typeface="Kalam"/>
              <a:sym typeface="Kalam"/>
            </a:endParaRPr>
          </a:p>
        </p:txBody>
      </p:sp>
      <p:sp>
        <p:nvSpPr>
          <p:cNvPr id="1173" name="Google Shape;1173;p88"/>
          <p:cNvSpPr txBox="1"/>
          <p:nvPr/>
        </p:nvSpPr>
        <p:spPr>
          <a:xfrm>
            <a:off x="3553008" y="3874770"/>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25</a:t>
            </a:r>
            <a:r>
              <a:rPr lang="en-GB" sz="1100">
                <a:solidFill>
                  <a:srgbClr val="000000"/>
                </a:solidFill>
                <a:latin typeface="Kalam"/>
                <a:ea typeface="Kalam"/>
                <a:cs typeface="Kalam"/>
                <a:sym typeface="Kalam"/>
              </a:rPr>
              <a:t> × </a:t>
            </a:r>
            <a:r>
              <a:rPr lang="en-GB" sz="1100">
                <a:latin typeface="Kalam"/>
                <a:ea typeface="Kalam"/>
                <a:cs typeface="Kalam"/>
                <a:sym typeface="Kalam"/>
              </a:rPr>
              <a:t>10</a:t>
            </a:r>
            <a:endParaRPr sz="2000">
              <a:solidFill>
                <a:srgbClr val="000000"/>
              </a:solidFill>
              <a:latin typeface="Kalam"/>
              <a:ea typeface="Kalam"/>
              <a:cs typeface="Kalam"/>
              <a:sym typeface="Kalam"/>
            </a:endParaRPr>
          </a:p>
        </p:txBody>
      </p:sp>
      <p:sp>
        <p:nvSpPr>
          <p:cNvPr id="1174" name="Google Shape;1174;p88"/>
          <p:cNvSpPr txBox="1"/>
          <p:nvPr/>
        </p:nvSpPr>
        <p:spPr>
          <a:xfrm>
            <a:off x="3077376"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75" name="Google Shape;1175;p88"/>
          <p:cNvSpPr txBox="1"/>
          <p:nvPr/>
        </p:nvSpPr>
        <p:spPr>
          <a:xfrm>
            <a:off x="7157904" y="3874770"/>
            <a:ext cx="876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3</a:t>
            </a:r>
            <a:r>
              <a:rPr lang="en-GB" sz="1100">
                <a:solidFill>
                  <a:srgbClr val="000000"/>
                </a:solidFill>
                <a:latin typeface="Kalam"/>
                <a:ea typeface="Kalam"/>
                <a:cs typeface="Kalam"/>
                <a:sym typeface="Kalam"/>
              </a:rPr>
              <a:t> × </a:t>
            </a:r>
            <a:r>
              <a:rPr lang="en-GB" sz="1100">
                <a:latin typeface="Kalam"/>
                <a:ea typeface="Kalam"/>
                <a:cs typeface="Kalam"/>
                <a:sym typeface="Kalam"/>
              </a:rPr>
              <a:t>25</a:t>
            </a:r>
            <a:endParaRPr sz="2000">
              <a:solidFill>
                <a:srgbClr val="000000"/>
              </a:solidFill>
              <a:latin typeface="Kalam"/>
              <a:ea typeface="Kalam"/>
              <a:cs typeface="Kalam"/>
              <a:sym typeface="Kalam"/>
            </a:endParaRPr>
          </a:p>
        </p:txBody>
      </p:sp>
      <p:sp>
        <p:nvSpPr>
          <p:cNvPr id="1176" name="Google Shape;1176;p88"/>
          <p:cNvSpPr txBox="1"/>
          <p:nvPr/>
        </p:nvSpPr>
        <p:spPr>
          <a:xfrm>
            <a:off x="5350272" y="387477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 × 10</a:t>
            </a:r>
            <a:endParaRPr sz="2000">
              <a:solidFill>
                <a:srgbClr val="000000"/>
              </a:solidFill>
              <a:latin typeface="Kalam"/>
              <a:ea typeface="Kalam"/>
              <a:cs typeface="Kalam"/>
              <a:sym typeface="Kalam"/>
            </a:endParaRPr>
          </a:p>
        </p:txBody>
      </p:sp>
      <p:sp>
        <p:nvSpPr>
          <p:cNvPr id="1177" name="Google Shape;1177;p88"/>
          <p:cNvSpPr txBox="1"/>
          <p:nvPr/>
        </p:nvSpPr>
        <p:spPr>
          <a:xfrm>
            <a:off x="4874640"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78" name="Google Shape;1178;p88"/>
          <p:cNvSpPr txBox="1"/>
          <p:nvPr/>
        </p:nvSpPr>
        <p:spPr>
          <a:xfrm>
            <a:off x="2219112" y="414909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75</a:t>
            </a:r>
            <a:endParaRPr sz="2000">
              <a:solidFill>
                <a:srgbClr val="000000"/>
              </a:solidFill>
              <a:latin typeface="Kalam"/>
              <a:ea typeface="Kalam"/>
              <a:cs typeface="Kalam"/>
              <a:sym typeface="Kalam"/>
            </a:endParaRPr>
          </a:p>
        </p:txBody>
      </p:sp>
      <p:sp>
        <p:nvSpPr>
          <p:cNvPr id="1179" name="Google Shape;1179;p88"/>
          <p:cNvSpPr txBox="1"/>
          <p:nvPr/>
        </p:nvSpPr>
        <p:spPr>
          <a:xfrm>
            <a:off x="411480"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1000</a:t>
            </a:r>
            <a:endParaRPr sz="2000">
              <a:solidFill>
                <a:srgbClr val="000000"/>
              </a:solidFill>
              <a:latin typeface="Kalam"/>
              <a:ea typeface="Kalam"/>
              <a:cs typeface="Kalam"/>
              <a:sym typeface="Kalam"/>
            </a:endParaRPr>
          </a:p>
        </p:txBody>
      </p:sp>
      <p:sp>
        <p:nvSpPr>
          <p:cNvPr id="1180" name="Google Shape;1180;p88"/>
          <p:cNvSpPr txBox="1"/>
          <p:nvPr/>
        </p:nvSpPr>
        <p:spPr>
          <a:xfrm>
            <a:off x="8290236"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81" name="Google Shape;1181;p88"/>
          <p:cNvSpPr txBox="1"/>
          <p:nvPr/>
        </p:nvSpPr>
        <p:spPr>
          <a:xfrm>
            <a:off x="5092308" y="414909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75</a:t>
            </a:r>
            <a:endParaRPr sz="2000">
              <a:solidFill>
                <a:srgbClr val="000000"/>
              </a:solidFill>
              <a:latin typeface="Kalam"/>
              <a:ea typeface="Kalam"/>
              <a:cs typeface="Kalam"/>
              <a:sym typeface="Kalam"/>
            </a:endParaRPr>
          </a:p>
        </p:txBody>
      </p:sp>
      <p:sp>
        <p:nvSpPr>
          <p:cNvPr id="1182" name="Google Shape;1182;p88"/>
          <p:cNvSpPr txBox="1"/>
          <p:nvPr/>
        </p:nvSpPr>
        <p:spPr>
          <a:xfrm>
            <a:off x="3284676"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3</a:t>
            </a:r>
            <a:endParaRPr baseline="30000" sz="2000">
              <a:solidFill>
                <a:srgbClr val="000000"/>
              </a:solidFill>
              <a:latin typeface="Kalam"/>
              <a:ea typeface="Kalam"/>
              <a:cs typeface="Kalam"/>
              <a:sym typeface="Kalam"/>
            </a:endParaRPr>
          </a:p>
        </p:txBody>
      </p:sp>
      <p:sp>
        <p:nvSpPr>
          <p:cNvPr id="1183" name="Google Shape;1183;p88"/>
          <p:cNvSpPr txBox="1"/>
          <p:nvPr/>
        </p:nvSpPr>
        <p:spPr>
          <a:xfrm>
            <a:off x="2809044" y="414909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cxnSp>
        <p:nvCxnSpPr>
          <p:cNvPr id="1184" name="Google Shape;1184;p88"/>
          <p:cNvCxnSpPr/>
          <p:nvPr/>
        </p:nvCxnSpPr>
        <p:spPr>
          <a:xfrm flipH="1">
            <a:off x="2927050" y="1751750"/>
            <a:ext cx="401400" cy="427200"/>
          </a:xfrm>
          <a:prstGeom prst="straightConnector1">
            <a:avLst/>
          </a:prstGeom>
          <a:noFill/>
          <a:ln cap="flat" cmpd="sng" w="38100">
            <a:solidFill>
              <a:srgbClr val="808080"/>
            </a:solidFill>
            <a:prstDash val="solid"/>
            <a:round/>
            <a:headEnd len="med" w="med" type="none"/>
            <a:tailEnd len="med" w="med" type="triangle"/>
          </a:ln>
        </p:spPr>
      </p:cxnSp>
      <p:cxnSp>
        <p:nvCxnSpPr>
          <p:cNvPr id="1185" name="Google Shape;1185;p88"/>
          <p:cNvCxnSpPr/>
          <p:nvPr/>
        </p:nvCxnSpPr>
        <p:spPr>
          <a:xfrm>
            <a:off x="4098050" y="1674600"/>
            <a:ext cx="401100" cy="495900"/>
          </a:xfrm>
          <a:prstGeom prst="straightConnector1">
            <a:avLst/>
          </a:prstGeom>
          <a:noFill/>
          <a:ln cap="flat" cmpd="sng" w="38100">
            <a:solidFill>
              <a:srgbClr val="808080"/>
            </a:solidFill>
            <a:prstDash val="solid"/>
            <a:round/>
            <a:headEnd len="med" w="med" type="none"/>
            <a:tailEnd len="med" w="med" type="triangle"/>
          </a:ln>
        </p:spPr>
      </p:cxnSp>
      <p:sp>
        <p:nvSpPr>
          <p:cNvPr id="1186" name="Google Shape;1186;p88"/>
          <p:cNvSpPr txBox="1"/>
          <p:nvPr/>
        </p:nvSpPr>
        <p:spPr>
          <a:xfrm>
            <a:off x="411480" y="4423410"/>
            <a:ext cx="10167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7.5 </a:t>
            </a:r>
            <a:r>
              <a:rPr lang="en-GB" sz="1100">
                <a:solidFill>
                  <a:schemeClr val="dk1"/>
                </a:solidFill>
                <a:latin typeface="Kalam"/>
                <a:ea typeface="Kalam"/>
                <a:cs typeface="Kalam"/>
                <a:sym typeface="Kalam"/>
              </a:rPr>
              <a:t>× 10</a:t>
            </a:r>
            <a:endParaRPr sz="2000">
              <a:solidFill>
                <a:srgbClr val="000000"/>
              </a:solidFill>
              <a:latin typeface="Kalam"/>
              <a:ea typeface="Kalam"/>
              <a:cs typeface="Kalam"/>
              <a:sym typeface="Kalam"/>
            </a:endParaRPr>
          </a:p>
        </p:txBody>
      </p:sp>
      <p:sp>
        <p:nvSpPr>
          <p:cNvPr id="1187" name="Google Shape;1187;p88"/>
          <p:cNvSpPr txBox="1"/>
          <p:nvPr/>
        </p:nvSpPr>
        <p:spPr>
          <a:xfrm>
            <a:off x="6157872"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3</a:t>
            </a:r>
            <a:endParaRPr baseline="30000" sz="2000">
              <a:solidFill>
                <a:srgbClr val="000000"/>
              </a:solidFill>
              <a:latin typeface="Kalam"/>
              <a:ea typeface="Kalam"/>
              <a:cs typeface="Kalam"/>
              <a:sym typeface="Kalam"/>
            </a:endParaRPr>
          </a:p>
        </p:txBody>
      </p:sp>
      <p:sp>
        <p:nvSpPr>
          <p:cNvPr id="1188" name="Google Shape;1188;p88"/>
          <p:cNvSpPr txBox="1"/>
          <p:nvPr/>
        </p:nvSpPr>
        <p:spPr>
          <a:xfrm>
            <a:off x="5682240" y="414909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89" name="Google Shape;1189;p88"/>
          <p:cNvSpPr txBox="1"/>
          <p:nvPr/>
        </p:nvSpPr>
        <p:spPr>
          <a:xfrm>
            <a:off x="3967476" y="4423410"/>
            <a:ext cx="465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7.5 </a:t>
            </a:r>
            <a:endParaRPr sz="2000">
              <a:solidFill>
                <a:srgbClr val="000000"/>
              </a:solidFill>
              <a:latin typeface="Kalam"/>
              <a:ea typeface="Kalam"/>
              <a:cs typeface="Kalam"/>
              <a:sym typeface="Kalam"/>
            </a:endParaRPr>
          </a:p>
        </p:txBody>
      </p:sp>
      <p:sp>
        <p:nvSpPr>
          <p:cNvPr id="1190" name="Google Shape;1190;p88"/>
          <p:cNvSpPr txBox="1"/>
          <p:nvPr/>
        </p:nvSpPr>
        <p:spPr>
          <a:xfrm>
            <a:off x="2159844" y="442341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 </a:t>
            </a:r>
            <a:r>
              <a:rPr lang="en-GB" sz="1100">
                <a:solidFill>
                  <a:schemeClr val="dk1"/>
                </a:solidFill>
                <a:latin typeface="Kalam"/>
                <a:ea typeface="Kalam"/>
                <a:cs typeface="Kalam"/>
                <a:sym typeface="Kalam"/>
              </a:rPr>
              <a:t>× </a:t>
            </a:r>
            <a:r>
              <a:rPr lang="en-GB" sz="1100">
                <a:latin typeface="Kalam"/>
                <a:ea typeface="Kalam"/>
                <a:cs typeface="Kalam"/>
                <a:sym typeface="Kalam"/>
              </a:rPr>
              <a:t>10</a:t>
            </a:r>
            <a:r>
              <a:rPr baseline="30000" lang="en-GB" sz="1100">
                <a:latin typeface="Kalam"/>
                <a:ea typeface="Kalam"/>
                <a:cs typeface="Kalam"/>
                <a:sym typeface="Kalam"/>
              </a:rPr>
              <a:t>3</a:t>
            </a:r>
            <a:endParaRPr baseline="30000" sz="2000">
              <a:solidFill>
                <a:srgbClr val="000000"/>
              </a:solidFill>
              <a:latin typeface="Kalam"/>
              <a:ea typeface="Kalam"/>
              <a:cs typeface="Kalam"/>
              <a:sym typeface="Kalam"/>
            </a:endParaRPr>
          </a:p>
        </p:txBody>
      </p:sp>
      <p:sp>
        <p:nvSpPr>
          <p:cNvPr id="1191" name="Google Shape;1191;p88"/>
          <p:cNvSpPr txBox="1"/>
          <p:nvPr/>
        </p:nvSpPr>
        <p:spPr>
          <a:xfrm>
            <a:off x="1684212" y="442341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92" name="Google Shape;1192;p88"/>
          <p:cNvSpPr txBox="1"/>
          <p:nvPr/>
        </p:nvSpPr>
        <p:spPr>
          <a:xfrm>
            <a:off x="6972072" y="4423410"/>
            <a:ext cx="465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7.5 </a:t>
            </a:r>
            <a:endParaRPr sz="2000">
              <a:solidFill>
                <a:srgbClr val="000000"/>
              </a:solidFill>
              <a:latin typeface="Kalam"/>
              <a:ea typeface="Kalam"/>
              <a:cs typeface="Kalam"/>
              <a:sym typeface="Kalam"/>
            </a:endParaRPr>
          </a:p>
        </p:txBody>
      </p:sp>
      <p:sp>
        <p:nvSpPr>
          <p:cNvPr id="1193" name="Google Shape;1193;p88"/>
          <p:cNvSpPr txBox="1"/>
          <p:nvPr/>
        </p:nvSpPr>
        <p:spPr>
          <a:xfrm>
            <a:off x="5164440" y="442341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4</a:t>
            </a:r>
            <a:endParaRPr baseline="30000" sz="2000">
              <a:solidFill>
                <a:srgbClr val="000000"/>
              </a:solidFill>
              <a:latin typeface="Kalam"/>
              <a:ea typeface="Kalam"/>
              <a:cs typeface="Kalam"/>
              <a:sym typeface="Kalam"/>
            </a:endParaRPr>
          </a:p>
        </p:txBody>
      </p:sp>
      <p:sp>
        <p:nvSpPr>
          <p:cNvPr id="1194" name="Google Shape;1194;p88"/>
          <p:cNvSpPr txBox="1"/>
          <p:nvPr/>
        </p:nvSpPr>
        <p:spPr>
          <a:xfrm>
            <a:off x="4688808" y="442341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195" name="Google Shape;1195;p88"/>
          <p:cNvSpPr txBox="1"/>
          <p:nvPr/>
        </p:nvSpPr>
        <p:spPr>
          <a:xfrm>
            <a:off x="411480" y="3874770"/>
            <a:ext cx="4011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3</a:t>
            </a:r>
            <a:endParaRPr/>
          </a:p>
        </p:txBody>
      </p:sp>
      <p:sp>
        <p:nvSpPr>
          <p:cNvPr id="1196" name="Google Shape;1196;p88"/>
          <p:cNvSpPr txBox="1"/>
          <p:nvPr/>
        </p:nvSpPr>
        <p:spPr>
          <a:xfrm>
            <a:off x="1068612" y="3874770"/>
            <a:ext cx="4011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4</a:t>
            </a:r>
            <a:endParaRPr/>
          </a:p>
        </p:txBody>
      </p:sp>
      <p:sp>
        <p:nvSpPr>
          <p:cNvPr id="1197" name="TextBox 1196"/>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89"/>
          <p:cNvSpPr txBox="1"/>
          <p:nvPr>
            <p:ph idx="1" type="body"/>
          </p:nvPr>
        </p:nvSpPr>
        <p:spPr>
          <a:xfrm>
            <a:off x="324000" y="759300"/>
            <a:ext cx="8652300" cy="721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Buuxi tirooyinka maqan. Hubi inaad muujiso shaqadaada.</a:t>
            </a:r>
            <a:endParaRPr sz="2000"/>
          </a:p>
          <a:p>
            <a:pPr indent="0" lvl="0" marL="457200" rtl="0" algn="ctr">
              <a:spcBef>
                <a:spcPts val="1000"/>
              </a:spcBef>
              <a:spcAft>
                <a:spcPts val="0"/>
              </a:spcAft>
              <a:buNone/>
            </a:pPr>
            <a:r>
              <a:rPr lang="en-GB" sz="1800">
                <a:latin typeface="Lexend"/>
              </a:rPr>
              <a:t>c) 4000 × 1500 = 60 × 10</a:t>
            </a:r>
            <a:r>
              <a:rPr baseline="30000" lang="en-GB" sz="1800">
                <a:latin typeface="Lexend"/>
              </a:rPr>
              <a:t>⬚ </a:t>
            </a:r>
            <a:r>
              <a:rPr lang="en-GB" sz="1800">
                <a:latin typeface="Lexend"/>
              </a:rPr>
              <a:t> = 6 × 10</a:t>
            </a:r>
            <a:r>
              <a:rPr baseline="30000" lang="en-GB" sz="1800">
                <a:latin typeface="Lexend"/>
              </a:rPr>
              <a:t>⬚ </a:t>
            </a:r>
            <a:r>
              <a:rPr lang="en-GB" sz="1800">
                <a:latin typeface="Lexend"/>
              </a:rPr>
              <a:t> </a:t>
            </a:r>
            <a:endParaRPr sz="1900"/>
          </a:p>
        </p:txBody>
      </p:sp>
      <p:sp>
        <p:nvSpPr>
          <p:cNvPr id="1202" name="Google Shape;1202;p8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203" name="Google Shape;1203;p89"/>
          <p:cNvSpPr txBox="1"/>
          <p:nvPr/>
        </p:nvSpPr>
        <p:spPr>
          <a:xfrm>
            <a:off x="1725744" y="3874770"/>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4</a:t>
            </a:r>
            <a:r>
              <a:rPr lang="en-GB" sz="1100">
                <a:solidFill>
                  <a:srgbClr val="000000"/>
                </a:solidFill>
                <a:latin typeface="Kalam"/>
                <a:ea typeface="Kalam"/>
                <a:cs typeface="Kalam"/>
                <a:sym typeface="Kalam"/>
              </a:rPr>
              <a:t> × </a:t>
            </a:r>
            <a:r>
              <a:rPr lang="en-GB" sz="1100">
                <a:latin typeface="Kalam"/>
                <a:ea typeface="Kalam"/>
                <a:cs typeface="Kalam"/>
                <a:sym typeface="Kalam"/>
              </a:rPr>
              <a:t>1000</a:t>
            </a:r>
            <a:endParaRPr sz="2000">
              <a:solidFill>
                <a:srgbClr val="000000"/>
              </a:solidFill>
              <a:latin typeface="Kalam"/>
              <a:ea typeface="Kalam"/>
              <a:cs typeface="Kalam"/>
              <a:sym typeface="Kalam"/>
            </a:endParaRPr>
          </a:p>
        </p:txBody>
      </p:sp>
      <p:sp>
        <p:nvSpPr>
          <p:cNvPr id="1204" name="Google Shape;1204;p89"/>
          <p:cNvSpPr txBox="1"/>
          <p:nvPr/>
        </p:nvSpPr>
        <p:spPr>
          <a:xfrm>
            <a:off x="3553008" y="3874770"/>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15</a:t>
            </a:r>
            <a:r>
              <a:rPr lang="en-GB" sz="1100">
                <a:solidFill>
                  <a:srgbClr val="000000"/>
                </a:solidFill>
                <a:latin typeface="Kalam"/>
                <a:ea typeface="Kalam"/>
                <a:cs typeface="Kalam"/>
                <a:sym typeface="Kalam"/>
              </a:rPr>
              <a:t> × </a:t>
            </a:r>
            <a:r>
              <a:rPr lang="en-GB" sz="1100">
                <a:latin typeface="Kalam"/>
                <a:ea typeface="Kalam"/>
                <a:cs typeface="Kalam"/>
                <a:sym typeface="Kalam"/>
              </a:rPr>
              <a:t>100</a:t>
            </a:r>
            <a:endParaRPr sz="2000">
              <a:solidFill>
                <a:srgbClr val="000000"/>
              </a:solidFill>
              <a:latin typeface="Kalam"/>
              <a:ea typeface="Kalam"/>
              <a:cs typeface="Kalam"/>
              <a:sym typeface="Kalam"/>
            </a:endParaRPr>
          </a:p>
        </p:txBody>
      </p:sp>
      <p:sp>
        <p:nvSpPr>
          <p:cNvPr id="1205" name="Google Shape;1205;p89"/>
          <p:cNvSpPr txBox="1"/>
          <p:nvPr/>
        </p:nvSpPr>
        <p:spPr>
          <a:xfrm>
            <a:off x="3077376"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06" name="Google Shape;1206;p89"/>
          <p:cNvSpPr txBox="1"/>
          <p:nvPr/>
        </p:nvSpPr>
        <p:spPr>
          <a:xfrm>
            <a:off x="7157904" y="3874770"/>
            <a:ext cx="791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4</a:t>
            </a:r>
            <a:r>
              <a:rPr lang="en-GB" sz="1100">
                <a:solidFill>
                  <a:srgbClr val="000000"/>
                </a:solidFill>
                <a:latin typeface="Kalam"/>
                <a:ea typeface="Kalam"/>
                <a:cs typeface="Kalam"/>
                <a:sym typeface="Kalam"/>
              </a:rPr>
              <a:t> × </a:t>
            </a:r>
            <a:r>
              <a:rPr lang="en-GB" sz="1100">
                <a:latin typeface="Kalam"/>
                <a:ea typeface="Kalam"/>
                <a:cs typeface="Kalam"/>
                <a:sym typeface="Kalam"/>
              </a:rPr>
              <a:t>15</a:t>
            </a:r>
            <a:endParaRPr sz="2000">
              <a:solidFill>
                <a:srgbClr val="000000"/>
              </a:solidFill>
              <a:latin typeface="Kalam"/>
              <a:ea typeface="Kalam"/>
              <a:cs typeface="Kalam"/>
              <a:sym typeface="Kalam"/>
            </a:endParaRPr>
          </a:p>
        </p:txBody>
      </p:sp>
      <p:sp>
        <p:nvSpPr>
          <p:cNvPr id="1207" name="Google Shape;1207;p89"/>
          <p:cNvSpPr txBox="1"/>
          <p:nvPr/>
        </p:nvSpPr>
        <p:spPr>
          <a:xfrm>
            <a:off x="5350272" y="387477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1000 × 100</a:t>
            </a:r>
            <a:endParaRPr sz="2000">
              <a:solidFill>
                <a:srgbClr val="000000"/>
              </a:solidFill>
              <a:latin typeface="Kalam"/>
              <a:ea typeface="Kalam"/>
              <a:cs typeface="Kalam"/>
              <a:sym typeface="Kalam"/>
            </a:endParaRPr>
          </a:p>
        </p:txBody>
      </p:sp>
      <p:sp>
        <p:nvSpPr>
          <p:cNvPr id="1208" name="Google Shape;1208;p89"/>
          <p:cNvSpPr txBox="1"/>
          <p:nvPr/>
        </p:nvSpPr>
        <p:spPr>
          <a:xfrm>
            <a:off x="4874640"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09" name="Google Shape;1209;p89"/>
          <p:cNvSpPr txBox="1"/>
          <p:nvPr/>
        </p:nvSpPr>
        <p:spPr>
          <a:xfrm>
            <a:off x="2219112" y="414909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60</a:t>
            </a:r>
            <a:endParaRPr sz="2000">
              <a:solidFill>
                <a:srgbClr val="000000"/>
              </a:solidFill>
              <a:latin typeface="Kalam"/>
              <a:ea typeface="Kalam"/>
              <a:cs typeface="Kalam"/>
              <a:sym typeface="Kalam"/>
            </a:endParaRPr>
          </a:p>
        </p:txBody>
      </p:sp>
      <p:sp>
        <p:nvSpPr>
          <p:cNvPr id="1210" name="Google Shape;1210;p89"/>
          <p:cNvSpPr txBox="1"/>
          <p:nvPr/>
        </p:nvSpPr>
        <p:spPr>
          <a:xfrm>
            <a:off x="411480"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100 000</a:t>
            </a:r>
            <a:endParaRPr sz="2000">
              <a:solidFill>
                <a:srgbClr val="000000"/>
              </a:solidFill>
              <a:latin typeface="Kalam"/>
              <a:ea typeface="Kalam"/>
              <a:cs typeface="Kalam"/>
              <a:sym typeface="Kalam"/>
            </a:endParaRPr>
          </a:p>
        </p:txBody>
      </p:sp>
      <p:sp>
        <p:nvSpPr>
          <p:cNvPr id="1211" name="Google Shape;1211;p89"/>
          <p:cNvSpPr txBox="1"/>
          <p:nvPr/>
        </p:nvSpPr>
        <p:spPr>
          <a:xfrm>
            <a:off x="8205036" y="387477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12" name="Google Shape;1212;p89"/>
          <p:cNvSpPr txBox="1"/>
          <p:nvPr/>
        </p:nvSpPr>
        <p:spPr>
          <a:xfrm>
            <a:off x="5092308" y="4149090"/>
            <a:ext cx="3339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60</a:t>
            </a:r>
            <a:endParaRPr sz="2000">
              <a:solidFill>
                <a:srgbClr val="000000"/>
              </a:solidFill>
              <a:latin typeface="Kalam"/>
              <a:ea typeface="Kalam"/>
              <a:cs typeface="Kalam"/>
              <a:sym typeface="Kalam"/>
            </a:endParaRPr>
          </a:p>
        </p:txBody>
      </p:sp>
      <p:sp>
        <p:nvSpPr>
          <p:cNvPr id="1213" name="Google Shape;1213;p89"/>
          <p:cNvSpPr txBox="1"/>
          <p:nvPr/>
        </p:nvSpPr>
        <p:spPr>
          <a:xfrm>
            <a:off x="3284676"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5</a:t>
            </a:r>
            <a:endParaRPr baseline="30000" sz="2000">
              <a:solidFill>
                <a:srgbClr val="000000"/>
              </a:solidFill>
              <a:latin typeface="Kalam"/>
              <a:ea typeface="Kalam"/>
              <a:cs typeface="Kalam"/>
              <a:sym typeface="Kalam"/>
            </a:endParaRPr>
          </a:p>
        </p:txBody>
      </p:sp>
      <p:sp>
        <p:nvSpPr>
          <p:cNvPr id="1214" name="Google Shape;1214;p89"/>
          <p:cNvSpPr txBox="1"/>
          <p:nvPr/>
        </p:nvSpPr>
        <p:spPr>
          <a:xfrm>
            <a:off x="2809044" y="414909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cxnSp>
        <p:nvCxnSpPr>
          <p:cNvPr id="1215" name="Google Shape;1215;p89"/>
          <p:cNvCxnSpPr/>
          <p:nvPr/>
        </p:nvCxnSpPr>
        <p:spPr>
          <a:xfrm flipH="1">
            <a:off x="2595000" y="1725313"/>
            <a:ext cx="485100" cy="483900"/>
          </a:xfrm>
          <a:prstGeom prst="straightConnector1">
            <a:avLst/>
          </a:prstGeom>
          <a:noFill/>
          <a:ln cap="flat" cmpd="sng" w="38100">
            <a:solidFill>
              <a:srgbClr val="808080"/>
            </a:solidFill>
            <a:prstDash val="solid"/>
            <a:round/>
            <a:headEnd len="med" w="med" type="none"/>
            <a:tailEnd len="med" w="med" type="triangle"/>
          </a:ln>
        </p:spPr>
      </p:cxnSp>
      <p:cxnSp>
        <p:nvCxnSpPr>
          <p:cNvPr id="1216" name="Google Shape;1216;p89"/>
          <p:cNvCxnSpPr/>
          <p:nvPr/>
        </p:nvCxnSpPr>
        <p:spPr>
          <a:xfrm>
            <a:off x="3988450" y="1737038"/>
            <a:ext cx="388200" cy="414000"/>
          </a:xfrm>
          <a:prstGeom prst="straightConnector1">
            <a:avLst/>
          </a:prstGeom>
          <a:noFill/>
          <a:ln cap="flat" cmpd="sng" w="38100">
            <a:solidFill>
              <a:srgbClr val="808080"/>
            </a:solidFill>
            <a:prstDash val="solid"/>
            <a:round/>
            <a:headEnd len="med" w="med" type="none"/>
            <a:tailEnd len="med" w="med" type="triangle"/>
          </a:ln>
        </p:spPr>
      </p:cxnSp>
      <p:sp>
        <p:nvSpPr>
          <p:cNvPr id="1217" name="Google Shape;1217;p89"/>
          <p:cNvSpPr txBox="1"/>
          <p:nvPr/>
        </p:nvSpPr>
        <p:spPr>
          <a:xfrm>
            <a:off x="411480" y="4423410"/>
            <a:ext cx="10167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 </a:t>
            </a:r>
            <a:r>
              <a:rPr lang="en-GB" sz="1100">
                <a:solidFill>
                  <a:schemeClr val="dk1"/>
                </a:solidFill>
                <a:latin typeface="Kalam"/>
                <a:ea typeface="Kalam"/>
                <a:cs typeface="Kalam"/>
                <a:sym typeface="Kalam"/>
              </a:rPr>
              <a:t>× 10</a:t>
            </a:r>
            <a:endParaRPr sz="2000">
              <a:solidFill>
                <a:srgbClr val="000000"/>
              </a:solidFill>
              <a:latin typeface="Kalam"/>
              <a:ea typeface="Kalam"/>
              <a:cs typeface="Kalam"/>
              <a:sym typeface="Kalam"/>
            </a:endParaRPr>
          </a:p>
        </p:txBody>
      </p:sp>
      <p:sp>
        <p:nvSpPr>
          <p:cNvPr id="1218" name="Google Shape;1218;p89"/>
          <p:cNvSpPr txBox="1"/>
          <p:nvPr/>
        </p:nvSpPr>
        <p:spPr>
          <a:xfrm>
            <a:off x="6157872" y="414909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5</a:t>
            </a:r>
            <a:endParaRPr baseline="30000" sz="2000">
              <a:solidFill>
                <a:srgbClr val="000000"/>
              </a:solidFill>
              <a:latin typeface="Kalam"/>
              <a:ea typeface="Kalam"/>
              <a:cs typeface="Kalam"/>
              <a:sym typeface="Kalam"/>
            </a:endParaRPr>
          </a:p>
        </p:txBody>
      </p:sp>
      <p:sp>
        <p:nvSpPr>
          <p:cNvPr id="1219" name="Google Shape;1219;p89"/>
          <p:cNvSpPr txBox="1"/>
          <p:nvPr/>
        </p:nvSpPr>
        <p:spPr>
          <a:xfrm>
            <a:off x="5682240" y="414909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20" name="Google Shape;1220;p89"/>
          <p:cNvSpPr txBox="1"/>
          <p:nvPr/>
        </p:nvSpPr>
        <p:spPr>
          <a:xfrm>
            <a:off x="3967476" y="4423410"/>
            <a:ext cx="465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 </a:t>
            </a:r>
            <a:endParaRPr sz="2000">
              <a:solidFill>
                <a:srgbClr val="000000"/>
              </a:solidFill>
              <a:latin typeface="Kalam"/>
              <a:ea typeface="Kalam"/>
              <a:cs typeface="Kalam"/>
              <a:sym typeface="Kalam"/>
            </a:endParaRPr>
          </a:p>
        </p:txBody>
      </p:sp>
      <p:sp>
        <p:nvSpPr>
          <p:cNvPr id="1221" name="Google Shape;1221;p89"/>
          <p:cNvSpPr txBox="1"/>
          <p:nvPr/>
        </p:nvSpPr>
        <p:spPr>
          <a:xfrm>
            <a:off x="2159844" y="442341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 </a:t>
            </a:r>
            <a:r>
              <a:rPr lang="en-GB" sz="1100">
                <a:solidFill>
                  <a:schemeClr val="dk1"/>
                </a:solidFill>
                <a:latin typeface="Kalam"/>
                <a:ea typeface="Kalam"/>
                <a:cs typeface="Kalam"/>
                <a:sym typeface="Kalam"/>
              </a:rPr>
              <a:t>× </a:t>
            </a:r>
            <a:r>
              <a:rPr lang="en-GB" sz="1100">
                <a:latin typeface="Kalam"/>
                <a:ea typeface="Kalam"/>
                <a:cs typeface="Kalam"/>
                <a:sym typeface="Kalam"/>
              </a:rPr>
              <a:t>10</a:t>
            </a:r>
            <a:r>
              <a:rPr baseline="30000" lang="en-GB" sz="1100">
                <a:latin typeface="Kalam"/>
                <a:ea typeface="Kalam"/>
                <a:cs typeface="Kalam"/>
                <a:sym typeface="Kalam"/>
              </a:rPr>
              <a:t>5</a:t>
            </a:r>
            <a:endParaRPr baseline="30000" sz="2000">
              <a:solidFill>
                <a:srgbClr val="000000"/>
              </a:solidFill>
              <a:latin typeface="Kalam"/>
              <a:ea typeface="Kalam"/>
              <a:cs typeface="Kalam"/>
              <a:sym typeface="Kalam"/>
            </a:endParaRPr>
          </a:p>
        </p:txBody>
      </p:sp>
      <p:sp>
        <p:nvSpPr>
          <p:cNvPr id="1222" name="Google Shape;1222;p89"/>
          <p:cNvSpPr txBox="1"/>
          <p:nvPr/>
        </p:nvSpPr>
        <p:spPr>
          <a:xfrm>
            <a:off x="1684212" y="442341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23" name="Google Shape;1223;p89"/>
          <p:cNvSpPr txBox="1"/>
          <p:nvPr/>
        </p:nvSpPr>
        <p:spPr>
          <a:xfrm>
            <a:off x="6972072" y="4423410"/>
            <a:ext cx="465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6</a:t>
            </a:r>
            <a:r>
              <a:rPr lang="en-GB" sz="1100">
                <a:latin typeface="Kalam"/>
                <a:ea typeface="Kalam"/>
                <a:cs typeface="Kalam"/>
                <a:sym typeface="Kalam"/>
              </a:rPr>
              <a:t> </a:t>
            </a:r>
            <a:endParaRPr sz="2000">
              <a:solidFill>
                <a:srgbClr val="000000"/>
              </a:solidFill>
              <a:latin typeface="Kalam"/>
              <a:ea typeface="Kalam"/>
              <a:cs typeface="Kalam"/>
              <a:sym typeface="Kalam"/>
            </a:endParaRPr>
          </a:p>
        </p:txBody>
      </p:sp>
      <p:sp>
        <p:nvSpPr>
          <p:cNvPr id="1224" name="Google Shape;1224;p89"/>
          <p:cNvSpPr txBox="1"/>
          <p:nvPr/>
        </p:nvSpPr>
        <p:spPr>
          <a:xfrm>
            <a:off x="5164440" y="4423410"/>
            <a:ext cx="1551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10</a:t>
            </a:r>
            <a:r>
              <a:rPr baseline="30000" lang="en-GB" sz="1100">
                <a:latin typeface="Kalam"/>
                <a:ea typeface="Kalam"/>
                <a:cs typeface="Kalam"/>
                <a:sym typeface="Kalam"/>
              </a:rPr>
              <a:t>6</a:t>
            </a:r>
            <a:endParaRPr baseline="30000" sz="2000">
              <a:solidFill>
                <a:srgbClr val="000000"/>
              </a:solidFill>
              <a:latin typeface="Kalam"/>
              <a:ea typeface="Kalam"/>
              <a:cs typeface="Kalam"/>
              <a:sym typeface="Kalam"/>
            </a:endParaRPr>
          </a:p>
        </p:txBody>
      </p:sp>
      <p:sp>
        <p:nvSpPr>
          <p:cNvPr id="1225" name="Google Shape;1225;p89"/>
          <p:cNvSpPr txBox="1"/>
          <p:nvPr/>
        </p:nvSpPr>
        <p:spPr>
          <a:xfrm>
            <a:off x="4688808" y="442341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226" name="Google Shape;1226;p89"/>
          <p:cNvSpPr txBox="1"/>
          <p:nvPr/>
        </p:nvSpPr>
        <p:spPr>
          <a:xfrm>
            <a:off x="411480" y="3874770"/>
            <a:ext cx="4011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5</a:t>
            </a:r>
            <a:endParaRPr/>
          </a:p>
        </p:txBody>
      </p:sp>
      <p:sp>
        <p:nvSpPr>
          <p:cNvPr id="1227" name="Google Shape;1227;p89"/>
          <p:cNvSpPr txBox="1"/>
          <p:nvPr/>
        </p:nvSpPr>
        <p:spPr>
          <a:xfrm>
            <a:off x="1068612" y="3874770"/>
            <a:ext cx="4011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6</a:t>
            </a:r>
            <a:endParaRPr/>
          </a:p>
        </p:txBody>
      </p:sp>
      <p:sp>
        <p:nvSpPr>
          <p:cNvPr id="1228" name="TextBox 1227"/>
          <p:cNvSpPr txBox="1"/>
          <p:nvPr/>
        </p:nvSpPr>
        <p:spPr>
          <a:xfrm>
            <a:off x="411480" y="360045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1" name="Shape 1231"/>
        <p:cNvGrpSpPr/>
        <p:nvPr/>
      </p:nvGrpSpPr>
      <p:grpSpPr>
        <a:xfrm>
          <a:off x="0" y="0"/>
          <a:ext cx="0" cy="0"/>
          <a:chOff x="0" y="0"/>
          <a:chExt cx="0" cy="0"/>
        </a:xfrm>
      </p:grpSpPr>
      <p:sp>
        <p:nvSpPr>
          <p:cNvPr id="1232" name="Google Shape;1232;p90"/>
          <p:cNvSpPr txBox="1"/>
          <p:nvPr/>
        </p:nvSpPr>
        <p:spPr>
          <a:xfrm>
            <a:off x="572250" y="2838725"/>
            <a:ext cx="2225100" cy="45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E.g. 240 × 10</a:t>
            </a:r>
            <a:r>
              <a:rPr baseline="30000" lang="en-GB" sz="1100">
                <a:latin typeface="Kalam"/>
                <a:ea typeface="Kalam"/>
                <a:cs typeface="Kalam"/>
                <a:sym typeface="Kalam"/>
              </a:rPr>
              <a:t>2</a:t>
            </a:r>
            <a:r>
              <a:rPr lang="en-GB" sz="1100">
                <a:latin typeface="Kalam"/>
                <a:ea typeface="Kalam"/>
                <a:cs typeface="Kalam"/>
                <a:sym typeface="Kalam"/>
              </a:rPr>
              <a:t> </a:t>
            </a:r>
            <a:endParaRPr sz="2200">
              <a:solidFill>
                <a:srgbClr val="000000"/>
              </a:solidFill>
              <a:latin typeface="Kalam"/>
              <a:ea typeface="Kalam"/>
              <a:cs typeface="Kalam"/>
              <a:sym typeface="Kalam"/>
            </a:endParaRPr>
          </a:p>
        </p:txBody>
      </p:sp>
      <p:sp>
        <p:nvSpPr>
          <p:cNvPr id="1233" name="Google Shape;1233;p90"/>
          <p:cNvSpPr txBox="1"/>
          <p:nvPr/>
        </p:nvSpPr>
        <p:spPr>
          <a:xfrm>
            <a:off x="735125" y="1855725"/>
            <a:ext cx="2225100" cy="45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E.g. 6 × 4 × 10</a:t>
            </a:r>
            <a:r>
              <a:rPr baseline="30000" lang="en-GB" sz="1100">
                <a:latin typeface="Kalam"/>
                <a:ea typeface="Kalam"/>
                <a:cs typeface="Kalam"/>
                <a:sym typeface="Kalam"/>
              </a:rPr>
              <a:t>3</a:t>
            </a:r>
            <a:r>
              <a:rPr lang="en-GB" sz="1100">
                <a:latin typeface="Kalam"/>
                <a:ea typeface="Kalam"/>
                <a:cs typeface="Kalam"/>
                <a:sym typeface="Kalam"/>
              </a:rPr>
              <a:t> </a:t>
            </a:r>
            <a:endParaRPr sz="2200">
              <a:solidFill>
                <a:srgbClr val="000000"/>
              </a:solidFill>
              <a:latin typeface="Kalam"/>
              <a:ea typeface="Kalam"/>
              <a:cs typeface="Kalam"/>
              <a:sym typeface="Kalam"/>
            </a:endParaRPr>
          </a:p>
        </p:txBody>
      </p:sp>
      <p:sp>
        <p:nvSpPr>
          <p:cNvPr id="1234" name="Google Shape;1234;p90"/>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4) Geli calaamad (tick) xisaabaha saxda ah oo samee laba xisaab oo sax ah oo adeegsanaya awoodaha 10 (powers of 10).</a:t>
            </a:r>
            <a:endParaRPr sz="2100"/>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235" name="Google Shape;1235;p9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236" name="Google Shape;1236;p90"/>
          <p:cNvSpPr/>
          <p:nvPr/>
        </p:nvSpPr>
        <p:spPr>
          <a:xfrm>
            <a:off x="3326323" y="2381277"/>
            <a:ext cx="208191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2800">
                <a:latin typeface="Lexend"/>
                <a:ea typeface="Lexend"/>
                <a:cs typeface="Lexend"/>
                <a:sym typeface="Lexend"/>
              </a:rPr>
              <a:t>24 000</a:t>
            </a:r>
            <a:endParaRPr sz="2800">
              <a:latin typeface="Lexend"/>
              <a:ea typeface="Lexend"/>
              <a:cs typeface="Lexend"/>
              <a:sym typeface="Lexend"/>
            </a:endParaRPr>
          </a:p>
        </p:txBody>
      </p:sp>
      <p:cxnSp>
        <p:nvCxnSpPr>
          <p:cNvPr id="1237" name="Google Shape;1237;p90"/>
          <p:cNvCxnSpPr/>
          <p:nvPr/>
        </p:nvCxnSpPr>
        <p:spPr>
          <a:xfrm>
            <a:off x="2669350" y="2242725"/>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238" name="Google Shape;1238;p90"/>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239" name="Google Shape;1239;p90"/>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240" name="Google Shape;1240;p90"/>
          <p:cNvCxnSpPr/>
          <p:nvPr/>
        </p:nvCxnSpPr>
        <p:spPr>
          <a:xfrm rot="10800000">
            <a:off x="4409825" y="3779975"/>
            <a:ext cx="91200" cy="459000"/>
          </a:xfrm>
          <a:prstGeom prst="straightConnector1">
            <a:avLst/>
          </a:prstGeom>
          <a:noFill/>
          <a:ln cap="flat" cmpd="sng" w="28575">
            <a:solidFill>
              <a:schemeClr val="dk1"/>
            </a:solidFill>
            <a:prstDash val="solid"/>
            <a:round/>
            <a:headEnd len="med" w="med" type="none"/>
            <a:tailEnd len="med" w="med" type="none"/>
          </a:ln>
        </p:spPr>
      </p:cxnSp>
      <p:cxnSp>
        <p:nvCxnSpPr>
          <p:cNvPr id="1241" name="Google Shape;1241;p90"/>
          <p:cNvCxnSpPr/>
          <p:nvPr/>
        </p:nvCxnSpPr>
        <p:spPr>
          <a:xfrm rot="10800000">
            <a:off x="5028725" y="3527725"/>
            <a:ext cx="583500" cy="359100"/>
          </a:xfrm>
          <a:prstGeom prst="straightConnector1">
            <a:avLst/>
          </a:prstGeom>
          <a:noFill/>
          <a:ln cap="flat" cmpd="sng" w="28575">
            <a:solidFill>
              <a:schemeClr val="dk1"/>
            </a:solidFill>
            <a:prstDash val="solid"/>
            <a:round/>
            <a:headEnd len="med" w="med" type="none"/>
            <a:tailEnd len="med" w="med" type="none"/>
          </a:ln>
        </p:spPr>
      </p:cxnSp>
      <p:cxnSp>
        <p:nvCxnSpPr>
          <p:cNvPr id="1242" name="Google Shape;1242;p90"/>
          <p:cNvCxnSpPr/>
          <p:nvPr/>
        </p:nvCxnSpPr>
        <p:spPr>
          <a:xfrm flipH="1">
            <a:off x="5408175" y="2892150"/>
            <a:ext cx="854700" cy="234900"/>
          </a:xfrm>
          <a:prstGeom prst="straightConnector1">
            <a:avLst/>
          </a:prstGeom>
          <a:noFill/>
          <a:ln cap="flat" cmpd="sng" w="28575">
            <a:solidFill>
              <a:schemeClr val="dk1"/>
            </a:solidFill>
            <a:prstDash val="solid"/>
            <a:round/>
            <a:headEnd len="med" w="med" type="none"/>
            <a:tailEnd len="med" w="med" type="none"/>
          </a:ln>
        </p:spPr>
      </p:cxnSp>
      <p:cxnSp>
        <p:nvCxnSpPr>
          <p:cNvPr id="1243" name="Google Shape;1243;p90"/>
          <p:cNvCxnSpPr/>
          <p:nvPr/>
        </p:nvCxnSpPr>
        <p:spPr>
          <a:xfrm flipH="1">
            <a:off x="4751700" y="2034900"/>
            <a:ext cx="310500" cy="456600"/>
          </a:xfrm>
          <a:prstGeom prst="straightConnector1">
            <a:avLst/>
          </a:prstGeom>
          <a:noFill/>
          <a:ln cap="flat" cmpd="sng" w="28575">
            <a:solidFill>
              <a:schemeClr val="dk1"/>
            </a:solidFill>
            <a:prstDash val="solid"/>
            <a:round/>
            <a:headEnd len="med" w="med" type="none"/>
            <a:tailEnd len="med" w="med" type="none"/>
          </a:ln>
        </p:spPr>
      </p:cxnSp>
      <p:sp>
        <p:nvSpPr>
          <p:cNvPr id="1244" name="Google Shape;1244;p90"/>
          <p:cNvSpPr txBox="1"/>
          <p:nvPr/>
        </p:nvSpPr>
        <p:spPr>
          <a:xfrm>
            <a:off x="4699200" y="157645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240 × 10 </a:t>
            </a:r>
            <a:endParaRPr/>
          </a:p>
        </p:txBody>
      </p:sp>
      <p:sp>
        <p:nvSpPr>
          <p:cNvPr id="1245" name="Google Shape;1245;p90"/>
          <p:cNvSpPr txBox="1"/>
          <p:nvPr/>
        </p:nvSpPr>
        <p:spPr>
          <a:xfrm>
            <a:off x="6262875" y="249150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246" name="Google Shape;1246;p90"/>
          <p:cNvSpPr txBox="1"/>
          <p:nvPr/>
        </p:nvSpPr>
        <p:spPr>
          <a:xfrm>
            <a:off x="5612225" y="3568525"/>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2.4 × 10</a:t>
            </a:r>
            <a:r>
              <a:rPr baseline="30000" lang="en-GB" sz="1800">
                <a:solidFill>
                  <a:schemeClr val="dk1"/>
                </a:solidFill>
                <a:latin typeface="Lexend"/>
                <a:ea typeface="Lexend"/>
                <a:cs typeface="Lexend"/>
                <a:sym typeface="Lexend"/>
              </a:rPr>
              <a:t>4</a:t>
            </a:r>
            <a:r>
              <a:rPr lang="en-GB" sz="1800">
                <a:solidFill>
                  <a:schemeClr val="dk1"/>
                </a:solidFill>
                <a:latin typeface="Lexend"/>
                <a:ea typeface="Lexend"/>
                <a:cs typeface="Lexend"/>
                <a:sym typeface="Lexend"/>
              </a:rPr>
              <a:t> </a:t>
            </a:r>
            <a:endParaRPr/>
          </a:p>
        </p:txBody>
      </p:sp>
      <p:sp>
        <p:nvSpPr>
          <p:cNvPr id="1247" name="Google Shape;1247;p90"/>
          <p:cNvSpPr txBox="1"/>
          <p:nvPr/>
        </p:nvSpPr>
        <p:spPr>
          <a:xfrm>
            <a:off x="3937625" y="4139600"/>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8 × 3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248" name="Google Shape;1248;p90"/>
          <p:cNvSpPr txBox="1"/>
          <p:nvPr/>
        </p:nvSpPr>
        <p:spPr>
          <a:xfrm>
            <a:off x="2014425" y="3963725"/>
            <a:ext cx="16746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12 × 2 × 10</a:t>
            </a:r>
            <a:r>
              <a:rPr baseline="30000"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endParaRPr/>
          </a:p>
        </p:txBody>
      </p:sp>
      <p:sp>
        <p:nvSpPr>
          <p:cNvPr id="1249" name="Google Shape;1249;p90"/>
          <p:cNvSpPr txBox="1"/>
          <p:nvPr/>
        </p:nvSpPr>
        <p:spPr>
          <a:xfrm>
            <a:off x="797100" y="2984100"/>
            <a:ext cx="18189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baseline="30000" lang="en-GB" sz="1800">
                <a:solidFill>
                  <a:schemeClr val="dk1"/>
                </a:solidFill>
                <a:latin typeface="Lexend"/>
                <a:ea typeface="Lexend"/>
                <a:cs typeface="Lexend"/>
                <a:sym typeface="Lexend"/>
              </a:rPr>
              <a:t>_____________</a:t>
            </a:r>
            <a:r>
              <a:rPr lang="en-GB" sz="1800">
                <a:solidFill>
                  <a:schemeClr val="dk1"/>
                </a:solidFill>
                <a:latin typeface="Lexend"/>
                <a:ea typeface="Lexend"/>
                <a:cs typeface="Lexend"/>
                <a:sym typeface="Lexend"/>
              </a:rPr>
              <a:t> </a:t>
            </a:r>
            <a:endParaRPr/>
          </a:p>
        </p:txBody>
      </p:sp>
      <p:sp>
        <p:nvSpPr>
          <p:cNvPr id="1250" name="Google Shape;1250;p90"/>
          <p:cNvSpPr txBox="1"/>
          <p:nvPr/>
        </p:nvSpPr>
        <p:spPr>
          <a:xfrm>
            <a:off x="1068325" y="2004475"/>
            <a:ext cx="18189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baseline="30000" lang="en-GB" sz="1800">
                <a:solidFill>
                  <a:schemeClr val="dk1"/>
                </a:solidFill>
                <a:latin typeface="Lexend"/>
                <a:ea typeface="Lexend"/>
                <a:cs typeface="Lexend"/>
                <a:sym typeface="Lexend"/>
              </a:rPr>
              <a:t>_____________</a:t>
            </a:r>
            <a:r>
              <a:rPr lang="en-GB" sz="1800">
                <a:solidFill>
                  <a:schemeClr val="dk1"/>
                </a:solidFill>
                <a:latin typeface="Lexend"/>
                <a:ea typeface="Lexend"/>
                <a:cs typeface="Lexend"/>
                <a:sym typeface="Lexend"/>
              </a:rPr>
              <a:t> </a:t>
            </a:r>
            <a:endParaRPr/>
          </a:p>
        </p:txBody>
      </p:sp>
      <p:sp>
        <p:nvSpPr>
          <p:cNvPr id="1251" name="Google Shape;1251;p90"/>
          <p:cNvSpPr txBox="1"/>
          <p:nvPr/>
        </p:nvSpPr>
        <p:spPr>
          <a:xfrm>
            <a:off x="7420500" y="1924650"/>
            <a:ext cx="1399500" cy="189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Waxaa jira tiro aan dhammaad lahayn. Kaliya hubi in xisaabtaadu la mid tahay 24 000</a:t>
            </a:r>
            <a:r>
              <a:rPr lang="en-GB" sz="1100">
                <a:latin typeface="Kalam"/>
                <a:ea typeface="Kalam"/>
                <a:cs typeface="Kalam"/>
                <a:sym typeface="Kalam"/>
              </a:rPr>
              <a:t/>
            </a:r>
            <a:r>
              <a:rPr lang="en-GB" sz="1100">
                <a:latin typeface="Kalam"/>
                <a:ea typeface="Kalam"/>
                <a:cs typeface="Kalam"/>
                <a:sym typeface="Kalam"/>
              </a:rPr>
              <a:t/>
            </a:r>
            <a:r>
              <a:rPr lang="en-GB" sz="1100">
                <a:solidFill>
                  <a:schemeClr val="dk1"/>
                </a:solidFill>
                <a:latin typeface="Kalam"/>
                <a:ea typeface="Kalam"/>
                <a:cs typeface="Kalam"/>
                <a:sym typeface="Kalam"/>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grpSp>
        <p:nvGrpSpPr>
          <p:cNvPr id="1252" name="Google Shape;1252;p90"/>
          <p:cNvGrpSpPr/>
          <p:nvPr/>
        </p:nvGrpSpPr>
        <p:grpSpPr>
          <a:xfrm>
            <a:off x="2406733" y="2160000"/>
            <a:ext cx="4642375" cy="2145925"/>
            <a:chOff x="2406733" y="2160000"/>
            <a:chExt cx="4642375" cy="2145925"/>
          </a:xfrm>
        </p:grpSpPr>
        <p:pic>
          <p:nvPicPr>
            <p:cNvPr id="1253" name="Google Shape;1253;p90"/>
            <p:cNvPicPr preferRelativeResize="0"/>
            <p:nvPr/>
          </p:nvPicPr>
          <p:blipFill>
            <a:blip r:embed="rId3">
              <a:alphaModFix/>
            </a:blip>
            <a:stretch>
              <a:fillRect/>
            </a:stretch>
          </p:blipFill>
          <p:spPr>
            <a:xfrm>
              <a:off x="6653108" y="2160000"/>
              <a:ext cx="396000" cy="419100"/>
            </a:xfrm>
            <a:prstGeom prst="rect">
              <a:avLst/>
            </a:prstGeom>
            <a:noFill/>
            <a:ln>
              <a:noFill/>
            </a:ln>
          </p:spPr>
        </p:pic>
        <p:pic>
          <p:nvPicPr>
            <p:cNvPr id="1254" name="Google Shape;1254;p90"/>
            <p:cNvPicPr preferRelativeResize="0"/>
            <p:nvPr/>
          </p:nvPicPr>
          <p:blipFill>
            <a:blip r:embed="rId3">
              <a:alphaModFix/>
            </a:blip>
            <a:stretch>
              <a:fillRect/>
            </a:stretch>
          </p:blipFill>
          <p:spPr>
            <a:xfrm>
              <a:off x="6058808" y="3295325"/>
              <a:ext cx="396000" cy="419100"/>
            </a:xfrm>
            <a:prstGeom prst="rect">
              <a:avLst/>
            </a:prstGeom>
            <a:noFill/>
            <a:ln>
              <a:noFill/>
            </a:ln>
          </p:spPr>
        </p:pic>
        <p:pic>
          <p:nvPicPr>
            <p:cNvPr id="1255" name="Google Shape;1255;p90"/>
            <p:cNvPicPr preferRelativeResize="0"/>
            <p:nvPr/>
          </p:nvPicPr>
          <p:blipFill>
            <a:blip r:embed="rId3">
              <a:alphaModFix/>
            </a:blip>
            <a:stretch>
              <a:fillRect/>
            </a:stretch>
          </p:blipFill>
          <p:spPr>
            <a:xfrm>
              <a:off x="4699208" y="3886825"/>
              <a:ext cx="396000" cy="419100"/>
            </a:xfrm>
            <a:prstGeom prst="rect">
              <a:avLst/>
            </a:prstGeom>
            <a:noFill/>
            <a:ln>
              <a:noFill/>
            </a:ln>
          </p:spPr>
        </p:pic>
        <p:pic>
          <p:nvPicPr>
            <p:cNvPr id="1256" name="Google Shape;1256;p90"/>
            <p:cNvPicPr preferRelativeResize="0"/>
            <p:nvPr/>
          </p:nvPicPr>
          <p:blipFill>
            <a:blip r:embed="rId3">
              <a:alphaModFix/>
            </a:blip>
            <a:stretch>
              <a:fillRect/>
            </a:stretch>
          </p:blipFill>
          <p:spPr>
            <a:xfrm>
              <a:off x="2406733" y="3636975"/>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sp>
        <p:nvSpPr>
          <p:cNvPr id="1261" name="Google Shape;1261;p91"/>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awoodaha 10 (powers of 10) si loo fududeeyo xisaabinta</a:t>
            </a:r>
            <a:endParaRPr/>
          </a:p>
        </p:txBody>
      </p:sp>
      <p:sp>
        <p:nvSpPr>
          <p:cNvPr id="1262" name="Google Shape;1262;p91"/>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jajabyada u dhigma (equivalent fractions) si loo fududeeyo xisaabinta</a:t>
            </a:r>
            <a:endParaRPr/>
          </a:p>
        </p:txBody>
      </p:sp>
      <p:sp>
        <p:nvSpPr>
          <p:cNvPr id="1263" name="Google Shape;1263;p91"/>
          <p:cNvSpPr txBox="1"/>
          <p:nvPr>
            <p:ph idx="3" type="title"/>
          </p:nvPr>
        </p:nvSpPr>
        <p:spPr>
          <a:xfrm>
            <a:off x="324000" y="657600"/>
            <a:ext cx="61836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iyo xoojinta fahamka tirooyinka 10 (multiples of 10)</a:t>
            </a:r>
            <a:endParaRPr/>
          </a:p>
        </p:txBody>
      </p:sp>
      <p:pic>
        <p:nvPicPr>
          <p:cNvPr id="1264" name="Google Shape;1264;p91"/>
          <p:cNvPicPr preferRelativeResize="0"/>
          <p:nvPr/>
        </p:nvPicPr>
        <p:blipFill>
          <a:blip r:embed="rId3">
            <a:alphaModFix/>
          </a:blip>
          <a:stretch>
            <a:fillRect/>
          </a:stretch>
        </p:blipFill>
        <p:spPr>
          <a:xfrm>
            <a:off x="409500" y="2994530"/>
            <a:ext cx="450575" cy="4467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92"/>
          <p:cNvSpPr/>
          <p:nvPr/>
        </p:nvSpPr>
        <p:spPr>
          <a:xfrm>
            <a:off x="4946725" y="1546538"/>
            <a:ext cx="766500" cy="1793700"/>
          </a:xfrm>
          <a:prstGeom prst="bracePair">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270" name="Google Shape;1270;p92"/>
          <p:cNvSpPr/>
          <p:nvPr/>
        </p:nvSpPr>
        <p:spPr>
          <a:xfrm>
            <a:off x="4868975" y="1478890"/>
            <a:ext cx="346500" cy="1921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271" name="Google Shape;1271;p92"/>
          <p:cNvSpPr txBox="1"/>
          <p:nvPr>
            <p:ph idx="4294967295" type="subTitle"/>
          </p:nvPr>
        </p:nvSpPr>
        <p:spPr>
          <a:xfrm>
            <a:off x="4402175" y="34008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0.1</a:t>
            </a:r>
            <a:endParaRPr baseline="30000" sz="2400"/>
          </a:p>
        </p:txBody>
      </p:sp>
      <p:sp>
        <p:nvSpPr>
          <p:cNvPr id="1272" name="Google Shape;1272;p92"/>
          <p:cNvSpPr txBox="1"/>
          <p:nvPr>
            <p:ph idx="4294967295" type="subTitle"/>
          </p:nvPr>
        </p:nvSpPr>
        <p:spPr>
          <a:xfrm>
            <a:off x="4402175" y="1538438"/>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3</a:t>
            </a:r>
            <a:endParaRPr baseline="30000" sz="2400"/>
          </a:p>
        </p:txBody>
      </p:sp>
      <p:sp>
        <p:nvSpPr>
          <p:cNvPr id="1273" name="Google Shape;1273;p92"/>
          <p:cNvSpPr/>
          <p:nvPr/>
        </p:nvSpPr>
        <p:spPr>
          <a:xfrm>
            <a:off x="4946725" y="3405415"/>
            <a:ext cx="766500" cy="1396200"/>
          </a:xfrm>
          <a:prstGeom prst="bracePair">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274" name="Google Shape;1274;p92"/>
          <p:cNvSpPr/>
          <p:nvPr/>
        </p:nvSpPr>
        <p:spPr>
          <a:xfrm>
            <a:off x="4868975" y="3340301"/>
            <a:ext cx="346500" cy="1508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275" name="Google Shape;1275;p92"/>
          <p:cNvSpPr txBox="1"/>
          <p:nvPr>
            <p:ph idx="1" type="body"/>
          </p:nvPr>
        </p:nvSpPr>
        <p:spPr>
          <a:xfrm>
            <a:off x="5849200" y="2248260"/>
            <a:ext cx="1284300" cy="46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tirooyin dhammaystiran (integers)</a:t>
            </a:r>
            <a:endParaRPr/>
          </a:p>
        </p:txBody>
      </p:sp>
      <p:sp>
        <p:nvSpPr>
          <p:cNvPr id="1276" name="Google Shape;1276;p92"/>
          <p:cNvSpPr txBox="1"/>
          <p:nvPr>
            <p:ph idx="4294967295" type="subTitle"/>
          </p:nvPr>
        </p:nvSpPr>
        <p:spPr>
          <a:xfrm>
            <a:off x="4402175" y="24696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1</a:t>
            </a:r>
            <a:endParaRPr baseline="30000" sz="2400"/>
          </a:p>
        </p:txBody>
      </p:sp>
      <p:sp>
        <p:nvSpPr>
          <p:cNvPr id="1277" name="Google Shape;1277;p92"/>
          <p:cNvSpPr txBox="1"/>
          <p:nvPr>
            <p:ph idx="4294967295" type="subTitle"/>
          </p:nvPr>
        </p:nvSpPr>
        <p:spPr>
          <a:xfrm>
            <a:off x="4402175" y="29352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0</a:t>
            </a:r>
            <a:endParaRPr baseline="30000" sz="2400"/>
          </a:p>
        </p:txBody>
      </p:sp>
      <p:sp>
        <p:nvSpPr>
          <p:cNvPr id="1278" name="Google Shape;1278;p92"/>
          <p:cNvSpPr txBox="1"/>
          <p:nvPr>
            <p:ph idx="4294967295" type="subTitle"/>
          </p:nvPr>
        </p:nvSpPr>
        <p:spPr>
          <a:xfrm>
            <a:off x="4402175" y="20040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2</a:t>
            </a:r>
            <a:endParaRPr baseline="30000" sz="2400"/>
          </a:p>
        </p:txBody>
      </p:sp>
      <p:sp>
        <p:nvSpPr>
          <p:cNvPr id="1279" name="Google Shape;1279;p92"/>
          <p:cNvSpPr txBox="1"/>
          <p:nvPr>
            <p:ph idx="4294967295" type="subTitle"/>
          </p:nvPr>
        </p:nvSpPr>
        <p:spPr>
          <a:xfrm>
            <a:off x="4402175" y="3901011"/>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0.01</a:t>
            </a:r>
            <a:endParaRPr baseline="30000" sz="2400"/>
          </a:p>
        </p:txBody>
      </p:sp>
      <p:sp>
        <p:nvSpPr>
          <p:cNvPr id="1280" name="Google Shape;1280;p92"/>
          <p:cNvSpPr txBox="1"/>
          <p:nvPr>
            <p:ph idx="4294967295" type="subTitle"/>
          </p:nvPr>
        </p:nvSpPr>
        <p:spPr>
          <a:xfrm>
            <a:off x="4402175" y="4401198"/>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0.001</a:t>
            </a:r>
            <a:endParaRPr baseline="30000" sz="2400"/>
          </a:p>
        </p:txBody>
      </p:sp>
      <p:sp>
        <p:nvSpPr>
          <p:cNvPr id="1281" name="Google Shape;1281;p92"/>
          <p:cNvSpPr txBox="1"/>
          <p:nvPr>
            <p:ph idx="1" type="body"/>
          </p:nvPr>
        </p:nvSpPr>
        <p:spPr>
          <a:xfrm>
            <a:off x="5844025" y="3918656"/>
            <a:ext cx="2544600" cy="70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kuwa aan ahayn tiro dhammaystiran (non-integers)</a:t>
            </a:r>
            <a:endParaRPr/>
          </a:p>
        </p:txBody>
      </p:sp>
      <p:sp>
        <p:nvSpPr>
          <p:cNvPr id="1282" name="Google Shape;1282;p92"/>
          <p:cNvSpPr txBox="1"/>
          <p:nvPr>
            <p:ph idx="4294967295" type="subTitle"/>
          </p:nvPr>
        </p:nvSpPr>
        <p:spPr>
          <a:xfrm>
            <a:off x="3030575" y="24696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endParaRPr baseline="30000" sz="2400"/>
          </a:p>
        </p:txBody>
      </p:sp>
      <p:sp>
        <p:nvSpPr>
          <p:cNvPr id="1283" name="Google Shape;1283;p92"/>
          <p:cNvSpPr txBox="1"/>
          <p:nvPr>
            <p:ph idx="4294967295" type="subTitle"/>
          </p:nvPr>
        </p:nvSpPr>
        <p:spPr>
          <a:xfrm>
            <a:off x="3030575" y="1538438"/>
            <a:ext cx="1005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1000</a:t>
            </a:r>
            <a:endParaRPr baseline="30000" sz="2400"/>
          </a:p>
        </p:txBody>
      </p:sp>
      <p:sp>
        <p:nvSpPr>
          <p:cNvPr id="1284" name="Google Shape;1284;p92"/>
          <p:cNvSpPr txBox="1"/>
          <p:nvPr>
            <p:ph idx="4294967295" type="subTitle"/>
          </p:nvPr>
        </p:nvSpPr>
        <p:spPr>
          <a:xfrm>
            <a:off x="3030575" y="20040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100</a:t>
            </a:r>
            <a:endParaRPr baseline="30000" sz="2400"/>
          </a:p>
        </p:txBody>
      </p:sp>
      <p:pic>
        <p:nvPicPr>
          <p:cNvPr descr="&lt;math xmlns=&quot;http://www.w3.org/1998/Math/MathML&quot; display=&quot;block&quot; data-is-equatio=&quot;1&quot; data-latex=&quot;\frac{1}{10}&quot;&gt;&lt;mfrac&gt;&lt;mn&gt;1&lt;/mn&gt;&lt;mn&gt;10&lt;/mn&gt;&lt;/mfrac&gt;&lt;/math&gt;" id="1285" name="Google Shape;1285;p92" title="one tenth"/>
          <p:cNvPicPr preferRelativeResize="0"/>
          <p:nvPr/>
        </p:nvPicPr>
        <p:blipFill>
          <a:blip r:embed="rId3">
            <a:alphaModFix/>
          </a:blip>
          <a:stretch>
            <a:fillRect/>
          </a:stretch>
        </p:blipFill>
        <p:spPr>
          <a:xfrm>
            <a:off x="3003822" y="3369950"/>
            <a:ext cx="264350" cy="421873"/>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1286" name="Google Shape;1286;p92" title="1 over 1000"/>
          <p:cNvPicPr preferRelativeResize="0"/>
          <p:nvPr/>
        </p:nvPicPr>
        <p:blipFill>
          <a:blip r:embed="rId4">
            <a:alphaModFix/>
          </a:blip>
          <a:stretch>
            <a:fillRect/>
          </a:stretch>
        </p:blipFill>
        <p:spPr>
          <a:xfrm>
            <a:off x="2887201" y="4358477"/>
            <a:ext cx="497600" cy="421873"/>
          </a:xfrm>
          <a:prstGeom prst="rect">
            <a:avLst/>
          </a:prstGeom>
          <a:noFill/>
          <a:ln>
            <a:noFill/>
          </a:ln>
        </p:spPr>
      </p:pic>
      <p:pic>
        <p:nvPicPr>
          <p:cNvPr descr="&lt;math xmlns=&quot;http://www.w3.org/1998/Math/MathML&quot; display=&quot;block&quot; data-is-equatio=&quot;1&quot; data-latex=&quot;\frac{1}{100}&quot;&gt;&lt;mfrac&gt;&lt;mn&gt;1&lt;/mn&gt;&lt;mn&gt;100&lt;/mn&gt;&lt;/mfrac&gt;&lt;/math&gt;" id="1287" name="Google Shape;1287;p92" title="1 over 100"/>
          <p:cNvPicPr preferRelativeResize="0"/>
          <p:nvPr/>
        </p:nvPicPr>
        <p:blipFill>
          <a:blip r:embed="rId5">
            <a:alphaModFix/>
          </a:blip>
          <a:stretch>
            <a:fillRect/>
          </a:stretch>
        </p:blipFill>
        <p:spPr>
          <a:xfrm>
            <a:off x="2946809" y="3866455"/>
            <a:ext cx="378383" cy="417385"/>
          </a:xfrm>
          <a:prstGeom prst="rect">
            <a:avLst/>
          </a:prstGeom>
          <a:noFill/>
          <a:ln>
            <a:noFill/>
          </a:ln>
        </p:spPr>
      </p:pic>
      <p:sp>
        <p:nvSpPr>
          <p:cNvPr id="1288" name="Google Shape;1288;p92"/>
          <p:cNvSpPr txBox="1"/>
          <p:nvPr>
            <p:ph idx="4294967295" type="subTitle"/>
          </p:nvPr>
        </p:nvSpPr>
        <p:spPr>
          <a:xfrm>
            <a:off x="3030575" y="29352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a:t>
            </a:r>
            <a:endParaRPr baseline="30000" sz="2400"/>
          </a:p>
        </p:txBody>
      </p:sp>
      <p:sp>
        <p:nvSpPr>
          <p:cNvPr id="1289" name="Google Shape;1289;p92"/>
          <p:cNvSpPr txBox="1"/>
          <p:nvPr>
            <p:ph idx="1" type="body"/>
          </p:nvPr>
        </p:nvSpPr>
        <p:spPr>
          <a:xfrm>
            <a:off x="324000" y="669938"/>
            <a:ext cx="8237700" cy="952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Waxaan hore u ognahay awoodaha 10 (powers of 10) ee tirooyinka waaweyn.</a:t>
            </a:r>
            <a:endParaRPr sz="2000"/>
          </a:p>
          <a:p>
            <a:pPr indent="0" lvl="0" marL="0" rtl="0" algn="l">
              <a:spcBef>
                <a:spcPts val="1000"/>
              </a:spcBef>
              <a:spcAft>
                <a:spcPts val="1000"/>
              </a:spcAft>
              <a:buNone/>
            </a:pPr>
            <a:r>
              <a:rPr lang="en-GB" sz="1400">
                <a:latin typeface="Lexend"/>
              </a:rPr>
              <a:t>Ma buuxin kartaa qaabka jajabka (fractional form) ee tirooyinka jajabka tobanlaha (decimals) soo socda?</a:t>
            </a:r>
            <a:endParaRPr sz="2000"/>
          </a:p>
        </p:txBody>
      </p:sp>
      <p:sp>
        <p:nvSpPr>
          <p:cNvPr id="1290" name="Google Shape;129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jajabyada u dhigma (equivalent fractions) si loo fududeeyo xisaabinta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4" name="Shape 1294"/>
        <p:cNvGrpSpPr/>
        <p:nvPr/>
      </p:nvGrpSpPr>
      <p:grpSpPr>
        <a:xfrm>
          <a:off x="0" y="0"/>
          <a:ext cx="0" cy="0"/>
          <a:chOff x="0" y="0"/>
          <a:chExt cx="0" cy="0"/>
        </a:xfrm>
      </p:grpSpPr>
      <p:pic>
        <p:nvPicPr>
          <p:cNvPr descr="&lt;math xmlns=&quot;http://www.w3.org/1998/Math/MathML&quot; display=&quot;block&quot; data-is-equatio=&quot;1&quot; data-latex=&quot;\frac{1}{100}&quot;&gt;&lt;mfrac&gt;&lt;mn&gt;1&lt;/mn&gt;&lt;mn&gt;100&lt;/mn&gt;&lt;/mfrac&gt;&lt;/math&gt;" id="1295" name="Google Shape;1295;p93" title="1 over 100"/>
          <p:cNvPicPr preferRelativeResize="0"/>
          <p:nvPr/>
        </p:nvPicPr>
        <p:blipFill>
          <a:blip r:embed="rId3">
            <a:alphaModFix/>
          </a:blip>
          <a:stretch>
            <a:fillRect/>
          </a:stretch>
        </p:blipFill>
        <p:spPr>
          <a:xfrm>
            <a:off x="2946809" y="3842496"/>
            <a:ext cx="378383" cy="417385"/>
          </a:xfrm>
          <a:prstGeom prst="rect">
            <a:avLst/>
          </a:prstGeom>
          <a:noFill/>
          <a:ln>
            <a:noFill/>
          </a:ln>
        </p:spPr>
      </p:pic>
      <p:pic>
        <p:nvPicPr>
          <p:cNvPr descr="&lt;math xmlns=&quot;http://www.w3.org/1998/Math/MathML&quot; display=&quot;block&quot; data-is-equatio=&quot;1&quot; data-latex=&quot;\frac{1}{1000}&quot;&gt;&lt;mfrac&gt;&lt;mn&gt;1&lt;/mn&gt;&lt;mn&gt;1000&lt;/mn&gt;&lt;/mfrac&gt;&lt;/math&gt;" id="1296" name="Google Shape;1296;p93" title="1 over 1000"/>
          <p:cNvPicPr preferRelativeResize="0"/>
          <p:nvPr/>
        </p:nvPicPr>
        <p:blipFill>
          <a:blip r:embed="rId4">
            <a:alphaModFix/>
          </a:blip>
          <a:stretch>
            <a:fillRect/>
          </a:stretch>
        </p:blipFill>
        <p:spPr>
          <a:xfrm>
            <a:off x="2903801" y="4358477"/>
            <a:ext cx="497600" cy="421873"/>
          </a:xfrm>
          <a:prstGeom prst="rect">
            <a:avLst/>
          </a:prstGeom>
          <a:noFill/>
          <a:ln>
            <a:noFill/>
          </a:ln>
        </p:spPr>
      </p:pic>
      <p:sp>
        <p:nvSpPr>
          <p:cNvPr id="1297" name="Google Shape;1297;p93"/>
          <p:cNvSpPr txBox="1"/>
          <p:nvPr>
            <p:ph idx="1" type="body"/>
          </p:nvPr>
        </p:nvSpPr>
        <p:spPr>
          <a:xfrm>
            <a:off x="324000" y="669938"/>
            <a:ext cx="8237700" cy="95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sidoo kale aqoonsan karnaa jajabyo u dhigma (equivalent fractions) iyadoo la adeegsanayo awoodaha 10 (powers of 10).</a:t>
            </a:r>
            <a:endParaRPr sz="2000"/>
          </a:p>
        </p:txBody>
      </p:sp>
      <p:sp>
        <p:nvSpPr>
          <p:cNvPr id="1298" name="Google Shape;1298;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jajabyada u dhigma (equivalent fractions) si loo fududeeyo xisaabinta</a:t>
            </a:r>
            <a:endParaRPr/>
          </a:p>
        </p:txBody>
      </p:sp>
      <p:pic>
        <p:nvPicPr>
          <p:cNvPr descr="&lt;math xmlns=&quot;http://www.w3.org/1998/Math/MathML&quot; display=&quot;block&quot; data-is-equatio=&quot;1&quot; data-latex=&quot;\frac{1}{10^2}\ \ \frac{1}{10^3}&quot;&gt;&lt;mfrac&gt;&lt;mn&gt;1&lt;/mn&gt;&lt;msup&gt;&lt;mn&gt;10&lt;/mn&gt;&lt;mn&gt;2&lt;/mn&gt;&lt;/msup&gt;&lt;/mfrac&gt;&lt;mtext&gt;&lt;/mtext&gt;&lt;mtext&gt;&lt;/mtext&gt;&lt;mfrac&gt;&lt;mn&gt;1&lt;/mn&gt;&lt;msup&gt;&lt;mn&gt;10&lt;/mn&gt;&lt;mn&gt;3&lt;/mn&gt;&lt;/msup&gt;&lt;/mfrac&gt;&lt;/math&gt;" id="1299" name="Google Shape;1299;p93" title="the fraction with numerator 1 and denominator 10 squared the fraction with numerator 1 and denominator 10 cubed"/>
          <p:cNvPicPr preferRelativeResize="0"/>
          <p:nvPr/>
        </p:nvPicPr>
        <p:blipFill rotWithShape="1">
          <a:blip r:embed="rId5">
            <a:alphaModFix/>
          </a:blip>
          <a:srcRect b="0" l="0" r="50502" t="0"/>
          <a:stretch/>
        </p:blipFill>
        <p:spPr>
          <a:xfrm>
            <a:off x="2967183" y="3828697"/>
            <a:ext cx="396144" cy="469500"/>
          </a:xfrm>
          <a:prstGeom prst="rect">
            <a:avLst/>
          </a:prstGeom>
          <a:noFill/>
          <a:ln>
            <a:noFill/>
          </a:ln>
        </p:spPr>
      </p:pic>
      <p:pic>
        <p:nvPicPr>
          <p:cNvPr descr="&lt;math xmlns=&quot;http://www.w3.org/1998/Math/MathML&quot; display=&quot;block&quot; data-is-equatio=&quot;1&quot; data-latex=&quot;\frac{1}{10^2}\ \ \frac{1}{10^3}&quot;&gt;&lt;mfrac&gt;&lt;mn&gt;1&lt;/mn&gt;&lt;msup&gt;&lt;mn&gt;10&lt;/mn&gt;&lt;mn&gt;2&lt;/mn&gt;&lt;/msup&gt;&lt;/mfrac&gt;&lt;mtext&gt;&lt;/mtext&gt;&lt;mtext&gt;&lt;/mtext&gt;&lt;mfrac&gt;&lt;mn&gt;1&lt;/mn&gt;&lt;msup&gt;&lt;mn&gt;10&lt;/mn&gt;&lt;mn&gt;3&lt;/mn&gt;&lt;/msup&gt;&lt;/mfrac&gt;&lt;/math&gt;" id="1300" name="Google Shape;1300;p93" title="the fraction with numerator 1 and denominator 10 squared the fraction with numerator 1 and denominator 10 cubed"/>
          <p:cNvPicPr preferRelativeResize="0"/>
          <p:nvPr/>
        </p:nvPicPr>
        <p:blipFill rotWithShape="1">
          <a:blip r:embed="rId5">
            <a:alphaModFix/>
          </a:blip>
          <a:srcRect b="-7236" l="58768" r="-8266" t="-12768"/>
          <a:stretch/>
        </p:blipFill>
        <p:spPr>
          <a:xfrm>
            <a:off x="2986804" y="4287138"/>
            <a:ext cx="378400" cy="538196"/>
          </a:xfrm>
          <a:prstGeom prst="rect">
            <a:avLst/>
          </a:prstGeom>
          <a:noFill/>
          <a:ln>
            <a:noFill/>
          </a:ln>
        </p:spPr>
      </p:pic>
      <p:sp>
        <p:nvSpPr>
          <p:cNvPr id="1301" name="Google Shape;1301;p93"/>
          <p:cNvSpPr/>
          <p:nvPr/>
        </p:nvSpPr>
        <p:spPr>
          <a:xfrm>
            <a:off x="4946725" y="1546538"/>
            <a:ext cx="766500" cy="1793700"/>
          </a:xfrm>
          <a:prstGeom prst="bracePair">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302" name="Google Shape;1302;p93"/>
          <p:cNvSpPr/>
          <p:nvPr/>
        </p:nvSpPr>
        <p:spPr>
          <a:xfrm>
            <a:off x="4868975" y="1478890"/>
            <a:ext cx="346500" cy="1921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303" name="Google Shape;1303;p93"/>
          <p:cNvSpPr txBox="1"/>
          <p:nvPr>
            <p:ph idx="4294967295" type="subTitle"/>
          </p:nvPr>
        </p:nvSpPr>
        <p:spPr>
          <a:xfrm>
            <a:off x="4402175" y="34008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0.1</a:t>
            </a:r>
            <a:endParaRPr baseline="30000" sz="2400"/>
          </a:p>
        </p:txBody>
      </p:sp>
      <p:sp>
        <p:nvSpPr>
          <p:cNvPr id="1304" name="Google Shape;1304;p93"/>
          <p:cNvSpPr txBox="1"/>
          <p:nvPr>
            <p:ph idx="4294967295" type="subTitle"/>
          </p:nvPr>
        </p:nvSpPr>
        <p:spPr>
          <a:xfrm>
            <a:off x="4402175" y="1538438"/>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3</a:t>
            </a:r>
            <a:endParaRPr baseline="30000" sz="2400"/>
          </a:p>
        </p:txBody>
      </p:sp>
      <p:sp>
        <p:nvSpPr>
          <p:cNvPr id="1305" name="Google Shape;1305;p93"/>
          <p:cNvSpPr/>
          <p:nvPr/>
        </p:nvSpPr>
        <p:spPr>
          <a:xfrm>
            <a:off x="4946725" y="3405415"/>
            <a:ext cx="766500" cy="1396200"/>
          </a:xfrm>
          <a:prstGeom prst="bracePair">
            <a:avLst/>
          </a:prstGeom>
          <a:noFill/>
          <a:ln cap="flat" cmpd="sng" w="1905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306" name="Google Shape;1306;p93"/>
          <p:cNvSpPr/>
          <p:nvPr/>
        </p:nvSpPr>
        <p:spPr>
          <a:xfrm>
            <a:off x="4868975" y="3340301"/>
            <a:ext cx="346500" cy="1508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spcBef>
                <a:spcPts val="0"/>
              </a:spcBef>
              <a:spcAft>
                <a:spcPts val="0"/>
              </a:spcAft>
              <a:buNone/>
            </a:pPr>
            <a:r>
              <a:rPr>
                <a:latin typeface="Lexend"/>
              </a:rPr>
              <a:t/>
            </a:r>
            <a:endParaRPr/>
          </a:p>
        </p:txBody>
      </p:sp>
      <p:sp>
        <p:nvSpPr>
          <p:cNvPr id="1307" name="Google Shape;1307;p93"/>
          <p:cNvSpPr txBox="1"/>
          <p:nvPr>
            <p:ph idx="1" type="body"/>
          </p:nvPr>
        </p:nvSpPr>
        <p:spPr>
          <a:xfrm>
            <a:off x="5849200" y="2248260"/>
            <a:ext cx="1284300" cy="46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tirooyin dhammaystiran (integers)</a:t>
            </a:r>
            <a:endParaRPr/>
          </a:p>
        </p:txBody>
      </p:sp>
      <p:sp>
        <p:nvSpPr>
          <p:cNvPr id="1308" name="Google Shape;1308;p93"/>
          <p:cNvSpPr txBox="1"/>
          <p:nvPr>
            <p:ph idx="4294967295" type="subTitle"/>
          </p:nvPr>
        </p:nvSpPr>
        <p:spPr>
          <a:xfrm>
            <a:off x="4402175" y="24696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1</a:t>
            </a:r>
            <a:endParaRPr baseline="30000" sz="2400"/>
          </a:p>
        </p:txBody>
      </p:sp>
      <p:sp>
        <p:nvSpPr>
          <p:cNvPr id="1309" name="Google Shape;1309;p93"/>
          <p:cNvSpPr txBox="1"/>
          <p:nvPr>
            <p:ph idx="4294967295" type="subTitle"/>
          </p:nvPr>
        </p:nvSpPr>
        <p:spPr>
          <a:xfrm>
            <a:off x="4402175" y="29352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0</a:t>
            </a:r>
            <a:endParaRPr baseline="30000" sz="2400"/>
          </a:p>
        </p:txBody>
      </p:sp>
      <p:sp>
        <p:nvSpPr>
          <p:cNvPr id="1310" name="Google Shape;1310;p93"/>
          <p:cNvSpPr txBox="1"/>
          <p:nvPr>
            <p:ph idx="4294967295" type="subTitle"/>
          </p:nvPr>
        </p:nvSpPr>
        <p:spPr>
          <a:xfrm>
            <a:off x="4402175" y="20040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r>
              <a:rPr baseline="30000" lang="en-GB" sz="1800">
                <a:latin typeface="Lexend"/>
              </a:rPr>
              <a:t>2</a:t>
            </a:r>
            <a:endParaRPr baseline="30000" sz="2400"/>
          </a:p>
        </p:txBody>
      </p:sp>
      <p:sp>
        <p:nvSpPr>
          <p:cNvPr id="1311" name="Google Shape;1311;p93"/>
          <p:cNvSpPr txBox="1"/>
          <p:nvPr>
            <p:ph idx="4294967295" type="subTitle"/>
          </p:nvPr>
        </p:nvSpPr>
        <p:spPr>
          <a:xfrm>
            <a:off x="4402175" y="3901011"/>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0.01</a:t>
            </a:r>
            <a:endParaRPr baseline="30000" sz="2400"/>
          </a:p>
        </p:txBody>
      </p:sp>
      <p:sp>
        <p:nvSpPr>
          <p:cNvPr id="1312" name="Google Shape;1312;p93"/>
          <p:cNvSpPr txBox="1"/>
          <p:nvPr>
            <p:ph idx="4294967295" type="subTitle"/>
          </p:nvPr>
        </p:nvSpPr>
        <p:spPr>
          <a:xfrm>
            <a:off x="4402175" y="4401198"/>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0.001</a:t>
            </a:r>
            <a:endParaRPr baseline="30000" sz="2400"/>
          </a:p>
        </p:txBody>
      </p:sp>
      <p:sp>
        <p:nvSpPr>
          <p:cNvPr id="1313" name="Google Shape;1313;p93"/>
          <p:cNvSpPr txBox="1"/>
          <p:nvPr>
            <p:ph idx="1" type="body"/>
          </p:nvPr>
        </p:nvSpPr>
        <p:spPr>
          <a:xfrm>
            <a:off x="5844025" y="3918656"/>
            <a:ext cx="2544600" cy="70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kuwa aan ahayn tiro-dhammaystiran (non-integers)</a:t>
            </a:r>
            <a:endParaRPr/>
          </a:p>
        </p:txBody>
      </p:sp>
      <p:sp>
        <p:nvSpPr>
          <p:cNvPr id="1314" name="Google Shape;1314;p93"/>
          <p:cNvSpPr txBox="1"/>
          <p:nvPr>
            <p:ph idx="4294967295" type="subTitle"/>
          </p:nvPr>
        </p:nvSpPr>
        <p:spPr>
          <a:xfrm>
            <a:off x="3030575" y="24696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a:t>
            </a:r>
            <a:endParaRPr baseline="30000" sz="2400"/>
          </a:p>
        </p:txBody>
      </p:sp>
      <p:sp>
        <p:nvSpPr>
          <p:cNvPr id="1315" name="Google Shape;1315;p93"/>
          <p:cNvSpPr txBox="1"/>
          <p:nvPr>
            <p:ph idx="4294967295" type="subTitle"/>
          </p:nvPr>
        </p:nvSpPr>
        <p:spPr>
          <a:xfrm>
            <a:off x="3030575" y="1538438"/>
            <a:ext cx="1005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1000</a:t>
            </a:r>
            <a:endParaRPr baseline="30000" sz="2400"/>
          </a:p>
        </p:txBody>
      </p:sp>
      <p:sp>
        <p:nvSpPr>
          <p:cNvPr id="1316" name="Google Shape;1316;p93"/>
          <p:cNvSpPr txBox="1"/>
          <p:nvPr>
            <p:ph idx="4294967295" type="subTitle"/>
          </p:nvPr>
        </p:nvSpPr>
        <p:spPr>
          <a:xfrm>
            <a:off x="3030575" y="2004037"/>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100</a:t>
            </a:r>
            <a:endParaRPr baseline="30000" sz="2400"/>
          </a:p>
        </p:txBody>
      </p:sp>
      <p:pic>
        <p:nvPicPr>
          <p:cNvPr descr="&lt;math xmlns=&quot;http://www.w3.org/1998/Math/MathML&quot; display=&quot;block&quot; data-is-equatio=&quot;1&quot; data-latex=&quot;\frac{1}{10}&quot;&gt;&lt;mfrac&gt;&lt;mn&gt;1&lt;/mn&gt;&lt;mn&gt;10&lt;/mn&gt;&lt;/mfrac&gt;&lt;/math&gt;" id="1317" name="Google Shape;1317;p93" title="one tenth"/>
          <p:cNvPicPr preferRelativeResize="0"/>
          <p:nvPr/>
        </p:nvPicPr>
        <p:blipFill>
          <a:blip r:embed="rId6">
            <a:alphaModFix/>
          </a:blip>
          <a:stretch>
            <a:fillRect/>
          </a:stretch>
        </p:blipFill>
        <p:spPr>
          <a:xfrm>
            <a:off x="3003822" y="3369950"/>
            <a:ext cx="264350" cy="421873"/>
          </a:xfrm>
          <a:prstGeom prst="rect">
            <a:avLst/>
          </a:prstGeom>
          <a:noFill/>
          <a:ln>
            <a:noFill/>
          </a:ln>
        </p:spPr>
      </p:pic>
      <p:sp>
        <p:nvSpPr>
          <p:cNvPr id="1318" name="Google Shape;1318;p93"/>
          <p:cNvSpPr txBox="1"/>
          <p:nvPr>
            <p:ph idx="4294967295" type="subTitle"/>
          </p:nvPr>
        </p:nvSpPr>
        <p:spPr>
          <a:xfrm>
            <a:off x="3030575" y="2935236"/>
            <a:ext cx="1209300" cy="405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a:t>
            </a:r>
            <a:endParaRPr baseline="30000"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9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96"/>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2" name="Shape 1322"/>
        <p:cNvGrpSpPr/>
        <p:nvPr/>
      </p:nvGrpSpPr>
      <p:grpSpPr>
        <a:xfrm>
          <a:off x="0" y="0"/>
          <a:ext cx="0" cy="0"/>
          <a:chOff x="0" y="0"/>
          <a:chExt cx="0" cy="0"/>
        </a:xfrm>
      </p:grpSpPr>
      <p:sp>
        <p:nvSpPr>
          <p:cNvPr id="1323" name="Google Shape;1323;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Isticmaalka jajabyada u dhigma (equivalent fractions) si loo fududeeyo xisaabinta</a:t>
            </a:r>
            <a:endParaRPr/>
          </a:p>
        </p:txBody>
      </p:sp>
      <p:sp>
        <p:nvSpPr>
          <p:cNvPr id="1324" name="Google Shape;1324;p94"/>
          <p:cNvSpPr txBox="1"/>
          <p:nvPr>
            <p:ph idx="1" type="body"/>
          </p:nvPr>
        </p:nvSpPr>
        <p:spPr>
          <a:xfrm>
            <a:off x="324000" y="606900"/>
            <a:ext cx="8496000" cy="801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400">
                <a:latin typeface="Lexend"/>
              </a:rPr>
              <a:t>Aynu eegno xisaab kale oo isticmaalaysa kuwa aan ahayn tiro-dhammaystiran.</a:t>
            </a:r>
            <a:endParaRPr/>
          </a:p>
        </p:txBody>
      </p:sp>
      <p:sp>
        <p:nvSpPr>
          <p:cNvPr id="1325" name="Google Shape;1325;p94"/>
          <p:cNvSpPr txBox="1"/>
          <p:nvPr/>
        </p:nvSpPr>
        <p:spPr>
          <a:xfrm>
            <a:off x="2339830" y="1408823"/>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3.2 × 4.1</a:t>
            </a:r>
            <a:endParaRPr sz="2200">
              <a:latin typeface="Lexend"/>
              <a:ea typeface="Lexend"/>
              <a:cs typeface="Lexend"/>
              <a:sym typeface="Lexend"/>
            </a:endParaRPr>
          </a:p>
        </p:txBody>
      </p:sp>
      <p:sp>
        <p:nvSpPr>
          <p:cNvPr id="1326" name="Google Shape;1326;p94"/>
          <p:cNvSpPr txBox="1"/>
          <p:nvPr/>
        </p:nvSpPr>
        <p:spPr>
          <a:xfrm>
            <a:off x="4626050" y="1779450"/>
            <a:ext cx="3980100" cy="1243200"/>
          </a:xfrm>
          <a:prstGeom prst="rect">
            <a:avLst/>
          </a:prstGeom>
          <a:noFill/>
          <a:ln cap="flat" cmpd="sng" w="28575">
            <a:solidFill>
              <a:schemeClr val="accent5"/>
            </a:solidFill>
            <a:prstDash val="solid"/>
            <a:round/>
            <a:headEnd len="sm" w="sm" type="none"/>
            <a:tailEnd len="sm" w="sm" type="none"/>
          </a:ln>
        </p:spPr>
        <p:txBody>
          <a:bodyPr anchorCtr="0" anchor="b" bIns="0" lIns="0" spcFirstLastPara="1" rIns="0" wrap="square" tIns="0">
            <a:normAutofit/>
          </a:bodyPr>
          <a:lstStyle/>
          <a:p>
            <a:pPr indent="0" lvl="0" marL="0" rtl="0" algn="ctr">
              <a:lnSpc>
                <a:spcPct val="130000"/>
              </a:lnSpc>
              <a:spcBef>
                <a:spcPts val="0"/>
              </a:spcBef>
              <a:spcAft>
                <a:spcPts val="1000"/>
              </a:spcAft>
              <a:buNone/>
            </a:pPr>
            <a:r>
              <a:rPr lang="en-GB" sz="1400">
                <a:latin typeface="Lexend"/>
                <a:ea typeface="Lexend"/>
                <a:cs typeface="Lexend"/>
                <a:sym typeface="Lexend"/>
              </a:rPr>
              <a:t>Aqoonsiga jajabyada u dhigma (fractional equivalents)</a:t>
            </a:r>
            <a:endParaRPr sz="2000">
              <a:latin typeface="Lexend"/>
              <a:ea typeface="Lexend"/>
              <a:cs typeface="Lexend"/>
              <a:sym typeface="Lexend"/>
            </a:endParaRPr>
          </a:p>
        </p:txBody>
      </p:sp>
      <p:sp>
        <p:nvSpPr>
          <p:cNvPr id="1327" name="Google Shape;1327;p94"/>
          <p:cNvSpPr txBox="1"/>
          <p:nvPr/>
        </p:nvSpPr>
        <p:spPr>
          <a:xfrm>
            <a:off x="1497850" y="2269675"/>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32</a:t>
            </a:r>
            <a:r>
              <a:rPr lang="en-GB" sz="1400">
                <a:solidFill>
                  <a:srgbClr val="000000"/>
                </a:solidFill>
                <a:latin typeface="Lexend"/>
                <a:ea typeface="Lexend"/>
                <a:cs typeface="Lexend"/>
                <a:sym typeface="Lexend"/>
              </a:rPr>
              <a:t> × </a:t>
            </a:r>
            <a:r>
              <a:rPr lang="en-GB" sz="1400">
                <a:latin typeface="Lexend"/>
                <a:ea typeface="Lexend"/>
                <a:cs typeface="Lexend"/>
                <a:sym typeface="Lexend"/>
              </a:rPr>
              <a:t>0.1</a:t>
            </a:r>
            <a:endParaRPr sz="2000">
              <a:solidFill>
                <a:srgbClr val="000000"/>
              </a:solidFill>
              <a:latin typeface="Lexend"/>
              <a:ea typeface="Lexend"/>
              <a:cs typeface="Lexend"/>
              <a:sym typeface="Lexend"/>
            </a:endParaRPr>
          </a:p>
        </p:txBody>
      </p:sp>
      <p:sp>
        <p:nvSpPr>
          <p:cNvPr id="1328" name="Google Shape;1328;p94"/>
          <p:cNvSpPr txBox="1"/>
          <p:nvPr/>
        </p:nvSpPr>
        <p:spPr>
          <a:xfrm>
            <a:off x="3325200" y="2269675"/>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41</a:t>
            </a:r>
            <a:r>
              <a:rPr lang="en-GB" sz="1400">
                <a:solidFill>
                  <a:srgbClr val="000000"/>
                </a:solidFill>
                <a:latin typeface="Lexend"/>
                <a:ea typeface="Lexend"/>
                <a:cs typeface="Lexend"/>
                <a:sym typeface="Lexend"/>
              </a:rPr>
              <a:t> × </a:t>
            </a:r>
            <a:r>
              <a:rPr lang="en-GB" sz="1400">
                <a:latin typeface="Lexend"/>
                <a:ea typeface="Lexend"/>
                <a:cs typeface="Lexend"/>
                <a:sym typeface="Lexend"/>
              </a:rPr>
              <a:t>0.1</a:t>
            </a:r>
            <a:endParaRPr sz="2000">
              <a:solidFill>
                <a:srgbClr val="000000"/>
              </a:solidFill>
              <a:latin typeface="Lexend"/>
              <a:ea typeface="Lexend"/>
              <a:cs typeface="Lexend"/>
              <a:sym typeface="Lexend"/>
            </a:endParaRPr>
          </a:p>
        </p:txBody>
      </p:sp>
      <p:sp>
        <p:nvSpPr>
          <p:cNvPr id="1329" name="Google Shape;1329;p94"/>
          <p:cNvSpPr txBox="1"/>
          <p:nvPr/>
        </p:nvSpPr>
        <p:spPr>
          <a:xfrm>
            <a:off x="2870350" y="21934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cxnSp>
        <p:nvCxnSpPr>
          <p:cNvPr id="1330" name="Google Shape;1330;p94"/>
          <p:cNvCxnSpPr/>
          <p:nvPr/>
        </p:nvCxnSpPr>
        <p:spPr>
          <a:xfrm flipH="1">
            <a:off x="1946950" y="1745229"/>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1331" name="Google Shape;1331;p94"/>
          <p:cNvCxnSpPr/>
          <p:nvPr/>
        </p:nvCxnSpPr>
        <p:spPr>
          <a:xfrm>
            <a:off x="3249000" y="1727275"/>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1332" name="Google Shape;1332;p94"/>
          <p:cNvSpPr txBox="1"/>
          <p:nvPr/>
        </p:nvSpPr>
        <p:spPr>
          <a:xfrm>
            <a:off x="1497850" y="2662225"/>
            <a:ext cx="841800" cy="381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32 </a:t>
            </a:r>
            <a:r>
              <a:rPr lang="en-GB" sz="14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33" name="Google Shape;1333;p94"/>
          <p:cNvSpPr txBox="1"/>
          <p:nvPr/>
        </p:nvSpPr>
        <p:spPr>
          <a:xfrm>
            <a:off x="3325200" y="2633125"/>
            <a:ext cx="133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41 × </a:t>
            </a:r>
            <a:endParaRPr sz="2000">
              <a:solidFill>
                <a:srgbClr val="000000"/>
              </a:solidFill>
              <a:latin typeface="Lexend"/>
              <a:ea typeface="Lexend"/>
              <a:cs typeface="Lexend"/>
              <a:sym typeface="Lexend"/>
            </a:endParaRPr>
          </a:p>
        </p:txBody>
      </p:sp>
      <p:sp>
        <p:nvSpPr>
          <p:cNvPr id="1334" name="Google Shape;1334;p94"/>
          <p:cNvSpPr txBox="1"/>
          <p:nvPr/>
        </p:nvSpPr>
        <p:spPr>
          <a:xfrm>
            <a:off x="2870350" y="263312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1335" name="Google Shape;1335;p94"/>
          <p:cNvSpPr txBox="1"/>
          <p:nvPr/>
        </p:nvSpPr>
        <p:spPr>
          <a:xfrm>
            <a:off x="1524425" y="31600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32 </a:t>
            </a:r>
            <a:r>
              <a:rPr lang="en-GB" sz="1400">
                <a:solidFill>
                  <a:schemeClr val="dk1"/>
                </a:solidFill>
                <a:latin typeface="Lexend"/>
                <a:ea typeface="Lexend"/>
                <a:cs typeface="Lexend"/>
                <a:sym typeface="Lexend"/>
              </a:rPr>
              <a:t>× 41</a:t>
            </a:r>
            <a:r>
              <a:rPr lang="en-GB" sz="14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36" name="Google Shape;1336;p94"/>
          <p:cNvSpPr txBox="1"/>
          <p:nvPr/>
        </p:nvSpPr>
        <p:spPr>
          <a:xfrm>
            <a:off x="2870350" y="31309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1337" name="Google Shape;1337;p94"/>
          <p:cNvSpPr txBox="1"/>
          <p:nvPr/>
        </p:nvSpPr>
        <p:spPr>
          <a:xfrm>
            <a:off x="4655700" y="956838"/>
            <a:ext cx="3980100" cy="721800"/>
          </a:xfrm>
          <a:prstGeom prst="rect">
            <a:avLst/>
          </a:prstGeom>
          <a:noFill/>
          <a:ln cap="flat" cmpd="sng" w="28575">
            <a:solidFill>
              <a:schemeClr val="accent5"/>
            </a:solidFill>
            <a:prstDash val="solid"/>
            <a:round/>
            <a:headEnd len="sm" w="sm" type="none"/>
            <a:tailEnd len="sm" w="sm" type="none"/>
          </a:ln>
        </p:spPr>
        <p:txBody>
          <a:bodyPr anchorCtr="0" anchor="b" bIns="0" lIns="0" spcFirstLastPara="1" rIns="0" wrap="square" tIns="0">
            <a:normAutofit/>
          </a:bodyPr>
          <a:lstStyle/>
          <a:p>
            <a:pPr indent="0" lvl="0" marL="0" rtl="0" algn="l">
              <a:lnSpc>
                <a:spcPct val="130000"/>
              </a:lnSpc>
              <a:spcBef>
                <a:spcPts val="0"/>
              </a:spcBef>
              <a:spcAft>
                <a:spcPts val="0"/>
              </a:spcAft>
              <a:buClr>
                <a:schemeClr val="dk1"/>
              </a:buClr>
              <a:buSzPts val="1100"/>
              <a:buFont typeface="Arial"/>
              <a:buNone/>
            </a:pPr>
            <a:r>
              <a:rPr>
                <a:latin typeface="Lexend"/>
              </a:rPr>
              <a:t/>
            </a:r>
            <a:endParaRPr sz="2000">
              <a:solidFill>
                <a:schemeClr val="dk1"/>
              </a:solidFill>
              <a:latin typeface="Lexend"/>
              <a:ea typeface="Lexend"/>
              <a:cs typeface="Lexend"/>
              <a:sym typeface="Lexend"/>
            </a:endParaRPr>
          </a:p>
          <a:p>
            <a:pPr indent="0" lvl="0" marL="0" rtl="0" algn="ctr">
              <a:lnSpc>
                <a:spcPct val="130000"/>
              </a:lnSpc>
              <a:spcBef>
                <a:spcPts val="1000"/>
              </a:spcBef>
              <a:spcAft>
                <a:spcPts val="1000"/>
              </a:spcAft>
              <a:buNone/>
            </a:pPr>
            <a:r>
              <a:rPr lang="en-GB" sz="1400">
                <a:latin typeface="Lexend"/>
                <a:ea typeface="Lexend"/>
                <a:cs typeface="Lexend"/>
                <a:sym typeface="Lexend"/>
              </a:rPr>
              <a:t>Isticmaalka sharciga isku-xirka (associative law)</a:t>
            </a:r>
            <a:endParaRPr sz="2000">
              <a:latin typeface="Lexend"/>
              <a:ea typeface="Lexend"/>
              <a:cs typeface="Lexend"/>
              <a:sym typeface="Lexend"/>
            </a:endParaRPr>
          </a:p>
        </p:txBody>
      </p:sp>
      <p:sp>
        <p:nvSpPr>
          <p:cNvPr id="1338" name="Google Shape;1338;p94"/>
          <p:cNvSpPr txBox="1"/>
          <p:nvPr/>
        </p:nvSpPr>
        <p:spPr>
          <a:xfrm>
            <a:off x="4655700" y="3123450"/>
            <a:ext cx="3980100" cy="863400"/>
          </a:xfrm>
          <a:prstGeom prst="rect">
            <a:avLst/>
          </a:prstGeom>
          <a:noFill/>
          <a:ln cap="flat" cmpd="sng" w="28575">
            <a:solidFill>
              <a:schemeClr val="accent5"/>
            </a:solidFill>
            <a:prstDash val="solid"/>
            <a:round/>
            <a:headEnd len="sm" w="sm" type="none"/>
            <a:tailEnd len="sm" w="sm" type="none"/>
          </a:ln>
        </p:spPr>
        <p:txBody>
          <a:bodyPr anchorCtr="0" anchor="b" bIns="0" lIns="0" spcFirstLastPara="1" rIns="0" wrap="square" tIns="0">
            <a:normAutofit/>
          </a:bodyPr>
          <a:lstStyle/>
          <a:p>
            <a:pPr indent="0" lvl="0" marL="0" rtl="0" algn="ctr">
              <a:lnSpc>
                <a:spcPct val="130000"/>
              </a:lnSpc>
              <a:spcBef>
                <a:spcPts val="0"/>
              </a:spcBef>
              <a:spcAft>
                <a:spcPts val="1000"/>
              </a:spcAft>
              <a:buNone/>
            </a:pPr>
            <a:r>
              <a:rPr lang="en-GB" sz="1400">
                <a:latin typeface="Lexend"/>
                <a:ea typeface="Lexend"/>
                <a:cs typeface="Lexend"/>
                <a:sym typeface="Lexend"/>
              </a:rPr>
              <a:t>Isticmaalka sharciga beddelka (commutative law)</a:t>
            </a:r>
            <a:endParaRPr sz="2000">
              <a:latin typeface="Lexend"/>
              <a:ea typeface="Lexend"/>
              <a:cs typeface="Lexend"/>
              <a:sym typeface="Lexend"/>
            </a:endParaRPr>
          </a:p>
        </p:txBody>
      </p:sp>
      <p:sp>
        <p:nvSpPr>
          <p:cNvPr id="1339" name="Google Shape;1339;p94"/>
          <p:cNvSpPr txBox="1"/>
          <p:nvPr>
            <p:ph idx="1" type="body"/>
          </p:nvPr>
        </p:nvSpPr>
        <p:spPr>
          <a:xfrm>
            <a:off x="324000" y="4035900"/>
            <a:ext cx="8304000" cy="381900"/>
          </a:xfrm>
          <a:prstGeom prst="rect">
            <a:avLst/>
          </a:prstGeom>
        </p:spPr>
        <p:txBody>
          <a:bodyPr anchorCtr="0" anchor="t" bIns="0" lIns="0" spcFirstLastPara="1" rIns="0" wrap="square" tIns="0">
            <a:normAutofit/>
          </a:bodyPr>
          <a:lstStyle/>
          <a:p>
            <a:pPr indent="0" lvl="0" marL="0" rtl="0" algn="ctr">
              <a:spcBef>
                <a:spcPts val="0"/>
              </a:spcBef>
              <a:spcAft>
                <a:spcPts val="0"/>
              </a:spcAft>
              <a:buNone/>
              <a:defRPr/>
            </a:pPr>
            <a:r>
              <a:rPr lang="en-GB" sz="1400">
                <a:latin typeface="Lexend"/>
              </a:rPr>
              <a:t>Hadda waxaan haynaa xisaab isticmaalaysa tiro-dhammaystiran iyo awoodaha 10 (powers of 10)</a:t>
            </a:r>
            <a:endParaRPr/>
          </a:p>
        </p:txBody>
      </p:sp>
      <p:pic>
        <p:nvPicPr>
          <p:cNvPr descr="&lt;math xmlns=&quot;http://www.w3.org/1998/Math/MathML&quot; display=&quot;block&quot; data-is-equatio=&quot;1&quot; data-latex=&quot;\frac{1}{10}&quot;&gt;&lt;mfrac&gt;&lt;mn&gt;1&lt;/mn&gt;&lt;mn&gt;10&lt;/mn&gt;&lt;/mfrac&gt;&lt;/math&gt;" id="1340" name="Google Shape;1340;p94" title="one tenth"/>
          <p:cNvPicPr preferRelativeResize="0"/>
          <p:nvPr/>
        </p:nvPicPr>
        <p:blipFill>
          <a:blip r:embed="rId3">
            <a:alphaModFix/>
          </a:blip>
          <a:stretch>
            <a:fillRect/>
          </a:stretch>
        </p:blipFill>
        <p:spPr>
          <a:xfrm>
            <a:off x="2107272" y="2646513"/>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341" name="Google Shape;1341;p94" title="one tenth"/>
          <p:cNvPicPr preferRelativeResize="0"/>
          <p:nvPr/>
        </p:nvPicPr>
        <p:blipFill>
          <a:blip r:embed="rId3">
            <a:alphaModFix/>
          </a:blip>
          <a:stretch>
            <a:fillRect/>
          </a:stretch>
        </p:blipFill>
        <p:spPr>
          <a:xfrm>
            <a:off x="3938472" y="2642238"/>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342" name="Google Shape;1342;p94" title="one tenth"/>
          <p:cNvPicPr preferRelativeResize="0"/>
          <p:nvPr/>
        </p:nvPicPr>
        <p:blipFill>
          <a:blip r:embed="rId3">
            <a:alphaModFix/>
          </a:blip>
          <a:stretch>
            <a:fillRect/>
          </a:stretch>
        </p:blipFill>
        <p:spPr>
          <a:xfrm>
            <a:off x="3255372" y="3022238"/>
            <a:ext cx="264350" cy="421873"/>
          </a:xfrm>
          <a:prstGeom prst="rect">
            <a:avLst/>
          </a:prstGeom>
          <a:noFill/>
          <a:ln>
            <a:noFill/>
          </a:ln>
        </p:spPr>
      </p:pic>
      <p:sp>
        <p:nvSpPr>
          <p:cNvPr id="1343" name="Google Shape;1343;p94"/>
          <p:cNvSpPr txBox="1"/>
          <p:nvPr/>
        </p:nvSpPr>
        <p:spPr>
          <a:xfrm>
            <a:off x="3494089" y="2986875"/>
            <a:ext cx="3414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t>
            </a:r>
            <a:endParaRPr/>
          </a:p>
        </p:txBody>
      </p:sp>
      <p:pic>
        <p:nvPicPr>
          <p:cNvPr descr="&lt;math xmlns=&quot;http://www.w3.org/1998/Math/MathML&quot; display=&quot;block&quot; data-is-equatio=&quot;1&quot; data-latex=&quot;\frac{1}{10}&quot;&gt;&lt;mfrac&gt;&lt;mn&gt;1&lt;/mn&gt;&lt;mn&gt;10&lt;/mn&gt;&lt;/mfrac&gt;&lt;/math&gt;" id="1344" name="Google Shape;1344;p94" title="one tenth"/>
          <p:cNvPicPr preferRelativeResize="0"/>
          <p:nvPr/>
        </p:nvPicPr>
        <p:blipFill>
          <a:blip r:embed="rId3">
            <a:alphaModFix/>
          </a:blip>
          <a:stretch>
            <a:fillRect/>
          </a:stretch>
        </p:blipFill>
        <p:spPr>
          <a:xfrm>
            <a:off x="3784222" y="3022238"/>
            <a:ext cx="264350" cy="421873"/>
          </a:xfrm>
          <a:prstGeom prst="rect">
            <a:avLst/>
          </a:prstGeom>
          <a:noFill/>
          <a:ln>
            <a:noFill/>
          </a:ln>
        </p:spPr>
      </p:pic>
      <p:sp>
        <p:nvSpPr>
          <p:cNvPr id="1345" name="Google Shape;1345;p94"/>
          <p:cNvSpPr txBox="1"/>
          <p:nvPr/>
        </p:nvSpPr>
        <p:spPr>
          <a:xfrm>
            <a:off x="1524425" y="35410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32 </a:t>
            </a:r>
            <a:r>
              <a:rPr lang="en-GB" sz="1400">
                <a:solidFill>
                  <a:schemeClr val="dk1"/>
                </a:solidFill>
                <a:latin typeface="Lexend"/>
                <a:ea typeface="Lexend"/>
                <a:cs typeface="Lexend"/>
                <a:sym typeface="Lexend"/>
              </a:rPr>
              <a:t>× 41</a:t>
            </a:r>
            <a:r>
              <a:rPr lang="en-GB" sz="14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46" name="Google Shape;1346;p94"/>
          <p:cNvSpPr txBox="1"/>
          <p:nvPr/>
        </p:nvSpPr>
        <p:spPr>
          <a:xfrm>
            <a:off x="2870350" y="35119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347" name="Google Shape;1347;p94" title="1 over 100"/>
          <p:cNvPicPr preferRelativeResize="0"/>
          <p:nvPr/>
        </p:nvPicPr>
        <p:blipFill>
          <a:blip r:embed="rId4">
            <a:alphaModFix/>
          </a:blip>
          <a:stretch>
            <a:fillRect/>
          </a:stretch>
        </p:blipFill>
        <p:spPr>
          <a:xfrm>
            <a:off x="3255384" y="3510892"/>
            <a:ext cx="378383" cy="417385"/>
          </a:xfrm>
          <a:prstGeom prst="rect">
            <a:avLst/>
          </a:prstGeom>
          <a:noFill/>
          <a:ln>
            <a:noFill/>
          </a:ln>
        </p:spPr>
      </p:pic>
      <p:sp>
        <p:nvSpPr>
          <p:cNvPr id="1348" name="Google Shape;1348;p94"/>
          <p:cNvSpPr txBox="1"/>
          <p:nvPr/>
        </p:nvSpPr>
        <p:spPr>
          <a:xfrm>
            <a:off x="3048425" y="44554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latin typeface="Lexend"/>
                <a:ea typeface="Lexend"/>
                <a:cs typeface="Lexend"/>
                <a:sym typeface="Lexend"/>
              </a:rPr>
              <a:t>32 </a:t>
            </a:r>
            <a:r>
              <a:rPr lang="en-GB" sz="1400">
                <a:solidFill>
                  <a:schemeClr val="dk1"/>
                </a:solidFill>
                <a:latin typeface="Lexend"/>
                <a:ea typeface="Lexend"/>
                <a:cs typeface="Lexend"/>
                <a:sym typeface="Lexend"/>
              </a:rPr>
              <a:t>× 41</a:t>
            </a:r>
            <a:r>
              <a:rPr lang="en-GB" sz="14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49" name="Google Shape;1349;p94"/>
          <p:cNvSpPr txBox="1"/>
          <p:nvPr/>
        </p:nvSpPr>
        <p:spPr>
          <a:xfrm>
            <a:off x="3937150" y="4426375"/>
            <a:ext cx="1709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350" name="Google Shape;1350;p94" title="1 over 100"/>
          <p:cNvPicPr preferRelativeResize="0"/>
          <p:nvPr/>
        </p:nvPicPr>
        <p:blipFill>
          <a:blip r:embed="rId4">
            <a:alphaModFix/>
          </a:blip>
          <a:stretch>
            <a:fillRect/>
          </a:stretch>
        </p:blipFill>
        <p:spPr>
          <a:xfrm>
            <a:off x="4169784" y="4425292"/>
            <a:ext cx="378383" cy="417385"/>
          </a:xfrm>
          <a:prstGeom prst="rect">
            <a:avLst/>
          </a:prstGeom>
          <a:noFill/>
          <a:ln>
            <a:noFill/>
          </a:ln>
        </p:spPr>
      </p:pic>
      <p:sp>
        <p:nvSpPr>
          <p:cNvPr id="1351" name="Google Shape;1351;p94"/>
          <p:cNvSpPr txBox="1"/>
          <p:nvPr/>
        </p:nvSpPr>
        <p:spPr>
          <a:xfrm>
            <a:off x="5054400" y="4404618"/>
            <a:ext cx="2404800" cy="381900"/>
          </a:xfrm>
          <a:prstGeom prst="rect">
            <a:avLst/>
          </a:prstGeom>
          <a:noFill/>
          <a:ln cap="flat" cmpd="sng" w="28575">
            <a:solidFill>
              <a:schemeClr val="accent5"/>
            </a:solidFill>
            <a:prstDash val="solid"/>
            <a:round/>
            <a:headEnd len="sm" w="sm" type="none"/>
            <a:tailEnd len="sm" w="sm" type="none"/>
          </a:ln>
        </p:spPr>
        <p:txBody>
          <a:bodyPr anchorCtr="0" anchor="t" bIns="0" lIns="0" spcFirstLastPara="1" rIns="0" wrap="square" tIns="0">
            <a:normAutofit/>
          </a:bodyPr>
          <a:lstStyle/>
          <a:p>
            <a:pPr indent="0" lvl="0" marL="0" rtl="0" algn="ctr">
              <a:lnSpc>
                <a:spcPct val="130000"/>
              </a:lnSpc>
              <a:spcBef>
                <a:spcPts val="0"/>
              </a:spcBef>
              <a:spcAft>
                <a:spcPts val="1000"/>
              </a:spcAft>
              <a:buNone/>
            </a:pPr>
            <a:r>
              <a:rPr lang="en-GB" sz="1400">
                <a:latin typeface="Lexend"/>
                <a:ea typeface="Lexend"/>
                <a:cs typeface="Lexend"/>
                <a:sym typeface="Lexend"/>
              </a:rPr>
              <a:t>Fududaynta</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2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37"/>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2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3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5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Isticmaalka jajabyada u dhigma si loo fududeeyo xisaabinta</a:t>
            </a:r>
            <a:endParaRPr/>
          </a:p>
        </p:txBody>
      </p:sp>
      <p:sp>
        <p:nvSpPr>
          <p:cNvPr id="1357" name="Google Shape;1357;p95"/>
          <p:cNvSpPr txBox="1"/>
          <p:nvPr>
            <p:ph idx="1" type="body"/>
          </p:nvPr>
        </p:nvSpPr>
        <p:spPr>
          <a:xfrm>
            <a:off x="324000" y="606900"/>
            <a:ext cx="8496000" cy="801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latin typeface="Lexend"/>
              </a:rPr>
              <a:t>Aynu eegno xisaab kale oo isticmaalaysa kuwa aan ahayn tiro-dhammaystiran oo sii wadno kala-qaybinta iyadoo la isticmaalayo awoodaha 10.</a:t>
            </a:r>
            <a:endParaRPr/>
          </a:p>
        </p:txBody>
      </p:sp>
      <p:sp>
        <p:nvSpPr>
          <p:cNvPr id="1358" name="Google Shape;1358;p95"/>
          <p:cNvSpPr txBox="1"/>
          <p:nvPr/>
        </p:nvSpPr>
        <p:spPr>
          <a:xfrm>
            <a:off x="2339830" y="1408823"/>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800">
                <a:latin typeface="Lexend"/>
                <a:ea typeface="Lexend"/>
                <a:cs typeface="Lexend"/>
                <a:sym typeface="Lexend"/>
              </a:rPr>
              <a:t>3.2 × 4.1</a:t>
            </a:r>
            <a:endParaRPr sz="2200">
              <a:latin typeface="Lexend"/>
              <a:ea typeface="Lexend"/>
              <a:cs typeface="Lexend"/>
              <a:sym typeface="Lexend"/>
            </a:endParaRPr>
          </a:p>
        </p:txBody>
      </p:sp>
      <p:sp>
        <p:nvSpPr>
          <p:cNvPr id="1359" name="Google Shape;1359;p95"/>
          <p:cNvSpPr txBox="1"/>
          <p:nvPr/>
        </p:nvSpPr>
        <p:spPr>
          <a:xfrm>
            <a:off x="1497850" y="2269675"/>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a:t>
            </a:r>
            <a:r>
              <a:rPr lang="en-GB" sz="1800">
                <a:solidFill>
                  <a:srgbClr val="000000"/>
                </a:solidFill>
                <a:latin typeface="Lexend"/>
                <a:ea typeface="Lexend"/>
                <a:cs typeface="Lexend"/>
                <a:sym typeface="Lexend"/>
              </a:rPr>
              <a:t> × </a:t>
            </a:r>
            <a:r>
              <a:rPr lang="en-GB" sz="1800">
                <a:latin typeface="Lexend"/>
                <a:ea typeface="Lexend"/>
                <a:cs typeface="Lexend"/>
                <a:sym typeface="Lexend"/>
              </a:rPr>
              <a:t>0.1</a:t>
            </a:r>
            <a:endParaRPr sz="2000">
              <a:solidFill>
                <a:srgbClr val="000000"/>
              </a:solidFill>
              <a:latin typeface="Lexend"/>
              <a:ea typeface="Lexend"/>
              <a:cs typeface="Lexend"/>
              <a:sym typeface="Lexend"/>
            </a:endParaRPr>
          </a:p>
        </p:txBody>
      </p:sp>
      <p:sp>
        <p:nvSpPr>
          <p:cNvPr id="1360" name="Google Shape;1360;p95"/>
          <p:cNvSpPr txBox="1"/>
          <p:nvPr/>
        </p:nvSpPr>
        <p:spPr>
          <a:xfrm>
            <a:off x="3325200" y="2269675"/>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41</a:t>
            </a:r>
            <a:r>
              <a:rPr lang="en-GB" sz="1800">
                <a:solidFill>
                  <a:srgbClr val="000000"/>
                </a:solidFill>
                <a:latin typeface="Lexend"/>
                <a:ea typeface="Lexend"/>
                <a:cs typeface="Lexend"/>
                <a:sym typeface="Lexend"/>
              </a:rPr>
              <a:t> × </a:t>
            </a:r>
            <a:r>
              <a:rPr lang="en-GB" sz="1800">
                <a:latin typeface="Lexend"/>
                <a:ea typeface="Lexend"/>
                <a:cs typeface="Lexend"/>
                <a:sym typeface="Lexend"/>
              </a:rPr>
              <a:t>0.1</a:t>
            </a:r>
            <a:endParaRPr sz="2000">
              <a:solidFill>
                <a:srgbClr val="000000"/>
              </a:solidFill>
              <a:latin typeface="Lexend"/>
              <a:ea typeface="Lexend"/>
              <a:cs typeface="Lexend"/>
              <a:sym typeface="Lexend"/>
            </a:endParaRPr>
          </a:p>
        </p:txBody>
      </p:sp>
      <p:sp>
        <p:nvSpPr>
          <p:cNvPr id="1361" name="Google Shape;1361;p95"/>
          <p:cNvSpPr txBox="1"/>
          <p:nvPr/>
        </p:nvSpPr>
        <p:spPr>
          <a:xfrm>
            <a:off x="2870350" y="21934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cxnSp>
        <p:nvCxnSpPr>
          <p:cNvPr id="1362" name="Google Shape;1362;p95"/>
          <p:cNvCxnSpPr/>
          <p:nvPr/>
        </p:nvCxnSpPr>
        <p:spPr>
          <a:xfrm flipH="1">
            <a:off x="1946950" y="1745229"/>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1363" name="Google Shape;1363;p95"/>
          <p:cNvCxnSpPr/>
          <p:nvPr/>
        </p:nvCxnSpPr>
        <p:spPr>
          <a:xfrm>
            <a:off x="3249000" y="1727275"/>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1364" name="Google Shape;1364;p95"/>
          <p:cNvSpPr txBox="1"/>
          <p:nvPr/>
        </p:nvSpPr>
        <p:spPr>
          <a:xfrm>
            <a:off x="1497850" y="2662225"/>
            <a:ext cx="841800" cy="381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rgbClr val="000000"/>
                </a:solidFill>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65" name="Google Shape;1365;p95"/>
          <p:cNvSpPr txBox="1"/>
          <p:nvPr/>
        </p:nvSpPr>
        <p:spPr>
          <a:xfrm>
            <a:off x="3325200" y="2633125"/>
            <a:ext cx="133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41 × </a:t>
            </a:r>
            <a:endParaRPr sz="2000">
              <a:solidFill>
                <a:srgbClr val="000000"/>
              </a:solidFill>
              <a:latin typeface="Lexend"/>
              <a:ea typeface="Lexend"/>
              <a:cs typeface="Lexend"/>
              <a:sym typeface="Lexend"/>
            </a:endParaRPr>
          </a:p>
        </p:txBody>
      </p:sp>
      <p:sp>
        <p:nvSpPr>
          <p:cNvPr id="1366" name="Google Shape;1366;p95"/>
          <p:cNvSpPr txBox="1"/>
          <p:nvPr/>
        </p:nvSpPr>
        <p:spPr>
          <a:xfrm>
            <a:off x="2870350" y="263312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1367" name="Google Shape;1367;p95"/>
          <p:cNvSpPr txBox="1"/>
          <p:nvPr/>
        </p:nvSpPr>
        <p:spPr>
          <a:xfrm>
            <a:off x="1524425" y="31600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68" name="Google Shape;1368;p95"/>
          <p:cNvSpPr txBox="1"/>
          <p:nvPr/>
        </p:nvSpPr>
        <p:spPr>
          <a:xfrm>
            <a:off x="2870350" y="31309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sp>
        <p:nvSpPr>
          <p:cNvPr id="1369" name="Google Shape;1369;p95"/>
          <p:cNvSpPr txBox="1"/>
          <p:nvPr>
            <p:ph idx="1" type="body"/>
          </p:nvPr>
        </p:nvSpPr>
        <p:spPr>
          <a:xfrm>
            <a:off x="324000" y="4035900"/>
            <a:ext cx="8006400" cy="381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Waxaan kaloo isticmaali karnaa aqoonteena ku saabsan qorista jajabka qaab jibbaar ah (exponential form)</a:t>
            </a:r>
            <a:endParaRPr/>
          </a:p>
        </p:txBody>
      </p:sp>
      <p:pic>
        <p:nvPicPr>
          <p:cNvPr descr="&lt;math xmlns=&quot;http://www.w3.org/1998/Math/MathML&quot; display=&quot;block&quot; data-is-equatio=&quot;1&quot; data-latex=&quot;\frac{1}{10}&quot;&gt;&lt;mfrac&gt;&lt;mn&gt;1&lt;/mn&gt;&lt;mn&gt;10&lt;/mn&gt;&lt;/mfrac&gt;&lt;/math&gt;" id="1370" name="Google Shape;1370;p95" title="one tenth"/>
          <p:cNvPicPr preferRelativeResize="0"/>
          <p:nvPr/>
        </p:nvPicPr>
        <p:blipFill>
          <a:blip r:embed="rId3">
            <a:alphaModFix/>
          </a:blip>
          <a:stretch>
            <a:fillRect/>
          </a:stretch>
        </p:blipFill>
        <p:spPr>
          <a:xfrm>
            <a:off x="2107272" y="2646513"/>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371" name="Google Shape;1371;p95" title="one tenth"/>
          <p:cNvPicPr preferRelativeResize="0"/>
          <p:nvPr/>
        </p:nvPicPr>
        <p:blipFill>
          <a:blip r:embed="rId3">
            <a:alphaModFix/>
          </a:blip>
          <a:stretch>
            <a:fillRect/>
          </a:stretch>
        </p:blipFill>
        <p:spPr>
          <a:xfrm>
            <a:off x="3938472" y="2642238"/>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372" name="Google Shape;1372;p95" title="one tenth"/>
          <p:cNvPicPr preferRelativeResize="0"/>
          <p:nvPr/>
        </p:nvPicPr>
        <p:blipFill>
          <a:blip r:embed="rId3">
            <a:alphaModFix/>
          </a:blip>
          <a:stretch>
            <a:fillRect/>
          </a:stretch>
        </p:blipFill>
        <p:spPr>
          <a:xfrm>
            <a:off x="3255372" y="3022238"/>
            <a:ext cx="264350" cy="421873"/>
          </a:xfrm>
          <a:prstGeom prst="rect">
            <a:avLst/>
          </a:prstGeom>
          <a:noFill/>
          <a:ln>
            <a:noFill/>
          </a:ln>
        </p:spPr>
      </p:pic>
      <p:sp>
        <p:nvSpPr>
          <p:cNvPr id="1373" name="Google Shape;1373;p95"/>
          <p:cNvSpPr txBox="1"/>
          <p:nvPr/>
        </p:nvSpPr>
        <p:spPr>
          <a:xfrm>
            <a:off x="3494089" y="2986875"/>
            <a:ext cx="3414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a:t>
            </a:r>
            <a:endParaRPr/>
          </a:p>
        </p:txBody>
      </p:sp>
      <p:pic>
        <p:nvPicPr>
          <p:cNvPr descr="&lt;math xmlns=&quot;http://www.w3.org/1998/Math/MathML&quot; display=&quot;block&quot; data-is-equatio=&quot;1&quot; data-latex=&quot;\frac{1}{10}&quot;&gt;&lt;mfrac&gt;&lt;mn&gt;1&lt;/mn&gt;&lt;mn&gt;10&lt;/mn&gt;&lt;/mfrac&gt;&lt;/math&gt;" id="1374" name="Google Shape;1374;p95" title="one tenth"/>
          <p:cNvPicPr preferRelativeResize="0"/>
          <p:nvPr/>
        </p:nvPicPr>
        <p:blipFill>
          <a:blip r:embed="rId3">
            <a:alphaModFix/>
          </a:blip>
          <a:stretch>
            <a:fillRect/>
          </a:stretch>
        </p:blipFill>
        <p:spPr>
          <a:xfrm>
            <a:off x="3784222" y="3022238"/>
            <a:ext cx="264350" cy="421873"/>
          </a:xfrm>
          <a:prstGeom prst="rect">
            <a:avLst/>
          </a:prstGeom>
          <a:noFill/>
          <a:ln>
            <a:noFill/>
          </a:ln>
        </p:spPr>
      </p:pic>
      <p:sp>
        <p:nvSpPr>
          <p:cNvPr id="1375" name="Google Shape;1375;p95"/>
          <p:cNvSpPr txBox="1"/>
          <p:nvPr/>
        </p:nvSpPr>
        <p:spPr>
          <a:xfrm>
            <a:off x="1524425" y="35410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76" name="Google Shape;1376;p95"/>
          <p:cNvSpPr txBox="1"/>
          <p:nvPr/>
        </p:nvSpPr>
        <p:spPr>
          <a:xfrm>
            <a:off x="2870350" y="3511975"/>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377" name="Google Shape;1377;p95" title="1 over 100"/>
          <p:cNvPicPr preferRelativeResize="0"/>
          <p:nvPr/>
        </p:nvPicPr>
        <p:blipFill>
          <a:blip r:embed="rId4">
            <a:alphaModFix/>
          </a:blip>
          <a:stretch>
            <a:fillRect/>
          </a:stretch>
        </p:blipFill>
        <p:spPr>
          <a:xfrm>
            <a:off x="3255384" y="3510892"/>
            <a:ext cx="378383" cy="417385"/>
          </a:xfrm>
          <a:prstGeom prst="rect">
            <a:avLst/>
          </a:prstGeom>
          <a:noFill/>
          <a:ln>
            <a:noFill/>
          </a:ln>
        </p:spPr>
      </p:pic>
      <p:sp>
        <p:nvSpPr>
          <p:cNvPr id="1378" name="Google Shape;1378;p95"/>
          <p:cNvSpPr txBox="1"/>
          <p:nvPr/>
        </p:nvSpPr>
        <p:spPr>
          <a:xfrm>
            <a:off x="3048425" y="4455475"/>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79" name="Google Shape;1379;p95"/>
          <p:cNvSpPr txBox="1"/>
          <p:nvPr/>
        </p:nvSpPr>
        <p:spPr>
          <a:xfrm>
            <a:off x="3937150" y="4426375"/>
            <a:ext cx="1709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380" name="Google Shape;1380;p95" title="1 over 100"/>
          <p:cNvPicPr preferRelativeResize="0"/>
          <p:nvPr/>
        </p:nvPicPr>
        <p:blipFill>
          <a:blip r:embed="rId4">
            <a:alphaModFix/>
          </a:blip>
          <a:stretch>
            <a:fillRect/>
          </a:stretch>
        </p:blipFill>
        <p:spPr>
          <a:xfrm>
            <a:off x="4169784" y="4425292"/>
            <a:ext cx="378383" cy="417385"/>
          </a:xfrm>
          <a:prstGeom prst="rect">
            <a:avLst/>
          </a:prstGeom>
          <a:noFill/>
          <a:ln>
            <a:noFill/>
          </a:ln>
        </p:spPr>
      </p:pic>
      <p:sp>
        <p:nvSpPr>
          <p:cNvPr id="1381" name="Google Shape;1381;p95"/>
          <p:cNvSpPr txBox="1"/>
          <p:nvPr/>
        </p:nvSpPr>
        <p:spPr>
          <a:xfrm>
            <a:off x="4648625" y="4455475"/>
            <a:ext cx="1904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 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82" name="Google Shape;1382;p95"/>
          <p:cNvSpPr txBox="1"/>
          <p:nvPr/>
        </p:nvSpPr>
        <p:spPr>
          <a:xfrm>
            <a:off x="5765950" y="4426375"/>
            <a:ext cx="264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2}\ \ \frac{1}{10^3}&quot;&gt;&lt;mfrac&gt;&lt;mn&gt;1&lt;/mn&gt;&lt;msup&gt;&lt;mn&gt;10&lt;/mn&gt;&lt;mn&gt;2&lt;/mn&gt;&lt;/msup&gt;&lt;/mfrac&gt;&lt;mtext&gt;&lt;/mtext&gt;&lt;mtext&gt;&lt;/mtext&gt;&lt;mfrac&gt;&lt;mn&gt;1&lt;/mn&gt;&lt;msup&gt;&lt;mn&gt;10&lt;/mn&gt;&lt;mn&gt;3&lt;/mn&gt;&lt;/msup&gt;&lt;/mfrac&gt;&lt;/math&gt;" id="1383" name="Google Shape;1383;p95" title="the fraction with numerator 1 and denominator 10 squared the fraction with numerator 1 and denominator 10 cubed"/>
          <p:cNvPicPr preferRelativeResize="0"/>
          <p:nvPr/>
        </p:nvPicPr>
        <p:blipFill rotWithShape="1">
          <a:blip r:embed="rId5">
            <a:alphaModFix/>
          </a:blip>
          <a:srcRect b="0" l="0" r="50502" t="0"/>
          <a:stretch/>
        </p:blipFill>
        <p:spPr>
          <a:xfrm>
            <a:off x="5962325" y="4369183"/>
            <a:ext cx="446875" cy="529617"/>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7" name="Shape 1387"/>
        <p:cNvGrpSpPr/>
        <p:nvPr/>
      </p:nvGrpSpPr>
      <p:grpSpPr>
        <a:xfrm>
          <a:off x="0" y="0"/>
          <a:ext cx="0" cy="0"/>
          <a:chOff x="0" y="0"/>
          <a:chExt cx="0" cy="0"/>
        </a:xfrm>
      </p:grpSpPr>
      <p:sp>
        <p:nvSpPr>
          <p:cNvPr id="1388" name="Google Shape;1388;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jajabyada u dhigma si loo fududeeyo xisaabinta</a:t>
            </a:r>
            <a:endParaRPr/>
          </a:p>
        </p:txBody>
      </p:sp>
      <p:sp>
        <p:nvSpPr>
          <p:cNvPr id="1389" name="Google Shape;1389;p96"/>
          <p:cNvSpPr txBox="1"/>
          <p:nvPr>
            <p:ph idx="1" type="body"/>
          </p:nvPr>
        </p:nvSpPr>
        <p:spPr>
          <a:xfrm>
            <a:off x="324000" y="606900"/>
            <a:ext cx="8496000" cy="801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Xisaabtan waxaa loo qori karaa siyaabo kala duwan, iyadoo la isticmaalayo aqoonta ku saabsan isku-dhufashada jajabyada.</a:t>
            </a:r>
            <a:r>
              <a:rPr lang="en-GB">
                <a:latin typeface="Lexend"/>
              </a:rPr>
              <a:t/>
            </a:r>
            <a:endParaRPr/>
          </a:p>
        </p:txBody>
      </p:sp>
      <p:sp>
        <p:nvSpPr>
          <p:cNvPr id="1390" name="Google Shape;1390;p96"/>
          <p:cNvSpPr txBox="1"/>
          <p:nvPr>
            <p:ph idx="1" type="body"/>
          </p:nvPr>
        </p:nvSpPr>
        <p:spPr>
          <a:xfrm>
            <a:off x="316800" y="1489800"/>
            <a:ext cx="8006400" cy="381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Ilaa hadda, waxaan ognahay</a:t>
            </a:r>
            <a:endParaRPr/>
          </a:p>
        </p:txBody>
      </p:sp>
      <p:sp>
        <p:nvSpPr>
          <p:cNvPr id="1391" name="Google Shape;1391;p96"/>
          <p:cNvSpPr txBox="1"/>
          <p:nvPr/>
        </p:nvSpPr>
        <p:spPr>
          <a:xfrm>
            <a:off x="3683123" y="2041995"/>
            <a:ext cx="186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200">
              <a:solidFill>
                <a:srgbClr val="000000"/>
              </a:solidFill>
              <a:latin typeface="Lexend"/>
              <a:ea typeface="Lexend"/>
              <a:cs typeface="Lexend"/>
              <a:sym typeface="Lexend"/>
            </a:endParaRPr>
          </a:p>
        </p:txBody>
      </p:sp>
      <p:sp>
        <p:nvSpPr>
          <p:cNvPr id="1392" name="Google Shape;1392;p96"/>
          <p:cNvSpPr txBox="1"/>
          <p:nvPr/>
        </p:nvSpPr>
        <p:spPr>
          <a:xfrm>
            <a:off x="4715662" y="2060701"/>
            <a:ext cx="1709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393" name="Google Shape;1393;p96" title="1 over 100"/>
          <p:cNvPicPr preferRelativeResize="0"/>
          <p:nvPr/>
        </p:nvPicPr>
        <p:blipFill>
          <a:blip r:embed="rId3">
            <a:alphaModFix/>
          </a:blip>
          <a:stretch>
            <a:fillRect/>
          </a:stretch>
        </p:blipFill>
        <p:spPr>
          <a:xfrm>
            <a:off x="4922671" y="2012513"/>
            <a:ext cx="378383" cy="417385"/>
          </a:xfrm>
          <a:prstGeom prst="rect">
            <a:avLst/>
          </a:prstGeom>
          <a:noFill/>
          <a:ln>
            <a:noFill/>
          </a:ln>
        </p:spPr>
      </p:pic>
      <p:sp>
        <p:nvSpPr>
          <p:cNvPr id="1394" name="Google Shape;1394;p96"/>
          <p:cNvSpPr txBox="1"/>
          <p:nvPr/>
        </p:nvSpPr>
        <p:spPr>
          <a:xfrm>
            <a:off x="5349150" y="2038988"/>
            <a:ext cx="1904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 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sp>
        <p:nvSpPr>
          <p:cNvPr id="1395" name="Google Shape;1395;p96"/>
          <p:cNvSpPr txBox="1"/>
          <p:nvPr/>
        </p:nvSpPr>
        <p:spPr>
          <a:xfrm>
            <a:off x="6466475" y="2009888"/>
            <a:ext cx="2643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2}\ \ \frac{1}{10^3}&quot;&gt;&lt;mfrac&gt;&lt;mn&gt;1&lt;/mn&gt;&lt;msup&gt;&lt;mn&gt;10&lt;/mn&gt;&lt;mn&gt;2&lt;/mn&gt;&lt;/msup&gt;&lt;/mfrac&gt;&lt;mtext&gt;&lt;/mtext&gt;&lt;mtext&gt;&lt;/mtext&gt;&lt;mfrac&gt;&lt;mn&gt;1&lt;/mn&gt;&lt;msup&gt;&lt;mn&gt;10&lt;/mn&gt;&lt;mn&gt;3&lt;/mn&gt;&lt;/msup&gt;&lt;/mfrac&gt;&lt;/math&gt;" id="1396" name="Google Shape;1396;p96" title="the fraction with numerator 1 and denominator 10 squared the fraction with numerator 1 and denominator 10 cubed"/>
          <p:cNvPicPr preferRelativeResize="0"/>
          <p:nvPr/>
        </p:nvPicPr>
        <p:blipFill rotWithShape="1">
          <a:blip r:embed="rId4">
            <a:alphaModFix/>
          </a:blip>
          <a:srcRect b="0" l="0" r="50502" t="0"/>
          <a:stretch/>
        </p:blipFill>
        <p:spPr>
          <a:xfrm>
            <a:off x="6662850" y="1952695"/>
            <a:ext cx="446875" cy="529617"/>
          </a:xfrm>
          <a:prstGeom prst="rect">
            <a:avLst/>
          </a:prstGeom>
          <a:noFill/>
          <a:ln>
            <a:noFill/>
          </a:ln>
        </p:spPr>
      </p:pic>
      <p:sp>
        <p:nvSpPr>
          <p:cNvPr id="1397" name="Google Shape;1397;p96"/>
          <p:cNvSpPr txBox="1"/>
          <p:nvPr>
            <p:ph idx="1" type="body"/>
          </p:nvPr>
        </p:nvSpPr>
        <p:spPr>
          <a:xfrm>
            <a:off x="324000" y="2588100"/>
            <a:ext cx="8496000" cy="4575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Isticmaalka isku-dhufashada jajabyada, waxaan ognahay</a:t>
            </a:r>
            <a:r>
              <a:rPr lang="en-GB">
                <a:latin typeface="Lexend"/>
              </a:rPr>
              <a:t/>
            </a:r>
            <a:r>
              <a:rPr lang="en-GB">
                <a:latin typeface="Lexend"/>
              </a:rPr>
              <a:t/>
            </a:r>
            <a:r>
              <a:rPr lang="en-GB">
                <a:latin typeface="Lexend"/>
              </a:rPr>
              <a:t/>
            </a:r>
            <a:endParaRPr/>
          </a:p>
        </p:txBody>
      </p:sp>
      <p:sp>
        <p:nvSpPr>
          <p:cNvPr id="1398" name="Google Shape;1398;p96"/>
          <p:cNvSpPr txBox="1"/>
          <p:nvPr/>
        </p:nvSpPr>
        <p:spPr>
          <a:xfrm>
            <a:off x="2153375" y="1968300"/>
            <a:ext cx="1603800" cy="523200"/>
          </a:xfrm>
          <a:prstGeom prst="rect">
            <a:avLst/>
          </a:prstGeom>
          <a:noFill/>
          <a:ln>
            <a:noFill/>
          </a:ln>
        </p:spPr>
        <p:txBody>
          <a:bodyPr anchorCtr="0" anchor="t" bIns="91425" lIns="91425" spcFirstLastPara="1" rIns="91425" wrap="square" tIns="91425">
            <a:normAutofit/>
          </a:bodyPr>
          <a:lstStyle/>
          <a:p>
            <a:pPr indent="0" lvl="0" marL="0" rtl="0" algn="l">
              <a:lnSpc>
                <a:spcPct val="130000"/>
              </a:lnSpc>
              <a:spcBef>
                <a:spcPts val="0"/>
              </a:spcBef>
              <a:spcAft>
                <a:spcPts val="1000"/>
              </a:spcAft>
              <a:buNone/>
            </a:pPr>
            <a:r>
              <a:rPr lang="en-GB" sz="1800">
                <a:solidFill>
                  <a:schemeClr val="dk1"/>
                </a:solidFill>
                <a:latin typeface="Lexend"/>
                <a:ea typeface="Lexend"/>
                <a:cs typeface="Lexend"/>
                <a:sym typeface="Lexend"/>
              </a:rPr>
              <a:t>3.2 × 4.1 =</a:t>
            </a:r>
            <a:endParaRPr/>
          </a:p>
        </p:txBody>
      </p:sp>
      <p:sp>
        <p:nvSpPr>
          <p:cNvPr id="1399" name="Google Shape;1399;p96"/>
          <p:cNvSpPr txBox="1"/>
          <p:nvPr/>
        </p:nvSpPr>
        <p:spPr>
          <a:xfrm>
            <a:off x="1600623" y="3348895"/>
            <a:ext cx="186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          =</a:t>
            </a:r>
            <a:r>
              <a:rPr lang="en-GB" sz="1800">
                <a:latin typeface="Lexend"/>
                <a:ea typeface="Lexend"/>
                <a:cs typeface="Lexend"/>
                <a:sym typeface="Lexend"/>
              </a:rPr>
              <a:t> </a:t>
            </a:r>
            <a:endParaRPr sz="2200">
              <a:solidFill>
                <a:srgbClr val="000000"/>
              </a:solidFill>
              <a:latin typeface="Lexend"/>
              <a:ea typeface="Lexend"/>
              <a:cs typeface="Lexend"/>
              <a:sym typeface="Lexend"/>
            </a:endParaRPr>
          </a:p>
        </p:txBody>
      </p:sp>
      <p:sp>
        <p:nvSpPr>
          <p:cNvPr id="1400" name="Google Shape;1400;p96"/>
          <p:cNvSpPr txBox="1"/>
          <p:nvPr/>
        </p:nvSpPr>
        <p:spPr>
          <a:xfrm>
            <a:off x="2633162" y="3367601"/>
            <a:ext cx="17091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solidFill>
                  <a:srgbClr val="000000"/>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401" name="Google Shape;1401;p96" title="1 over 100"/>
          <p:cNvPicPr preferRelativeResize="0"/>
          <p:nvPr/>
        </p:nvPicPr>
        <p:blipFill>
          <a:blip r:embed="rId3">
            <a:alphaModFix/>
          </a:blip>
          <a:stretch>
            <a:fillRect/>
          </a:stretch>
        </p:blipFill>
        <p:spPr>
          <a:xfrm>
            <a:off x="2840171" y="3319413"/>
            <a:ext cx="378383" cy="417385"/>
          </a:xfrm>
          <a:prstGeom prst="rect">
            <a:avLst/>
          </a:prstGeom>
          <a:noFill/>
          <a:ln>
            <a:noFill/>
          </a:ln>
        </p:spPr>
      </p:pic>
      <p:pic>
        <p:nvPicPr>
          <p:cNvPr descr="&lt;math xmlns=&quot;http://www.w3.org/1998/Math/MathML&quot; display=&quot;block&quot; data-is-equatio=&quot;1&quot; data-latex=&quot;\frac{32}{1}\times\frac{41}{1}\times\frac{1}{100}=\frac{32\ \times41}{1\times1\ \times100}=\ \frac{32\ \times41}{10^2}=\frac{32\ \times41}{10^2}&quot;&gt;&lt;mfrac&gt;&lt;mn&gt;32&lt;/mn&gt;&lt;mn&gt;1&lt;/mn&gt;&lt;/mfrac&gt;&lt;mo&gt;×&lt;/mo&gt;&lt;mfrac&gt;&lt;mn&gt;41&lt;/mn&gt;&lt;mn&gt;1&lt;/mn&gt;&lt;/mfrac&gt;&lt;mo&gt;×&lt;/mo&gt;&lt;mfrac&gt;&lt;mn&gt;1&lt;/mn&gt;&lt;mn&gt;100&lt;/mn&gt;&lt;/mfrac&gt;&lt;mo&gt;=&lt;/mo&gt;&lt;mfrac&gt;&lt;mrow&gt;&lt;mn&gt;32&lt;/mn&gt;&lt;mtext&gt;&lt;/mtext&gt;&lt;mo&gt;×&lt;/mo&gt;&lt;mn&gt;41&lt;/mn&gt;&lt;/mrow&gt;&lt;mrow&gt;&lt;mn&gt;1&lt;/mn&gt;&lt;mo&gt;×&lt;/mo&gt;&lt;mn&gt;1&lt;/mn&gt;&lt;mtext&gt;&lt;/mtext&gt;&lt;mo&gt;×&lt;/mo&gt;&lt;mn&gt;100&lt;/mn&gt;&lt;/mrow&gt;&lt;/mfrac&gt;&lt;mo&gt;=&lt;/mo&gt;&lt;mtext&gt;&lt;/mtext&gt;&lt;mfrac&gt;&lt;mrow&gt;&lt;mn&gt;32&lt;/mn&gt;&lt;mtext&gt;&lt;/mtext&gt;&lt;mo&gt;×&lt;/mo&gt;&lt;mn&gt;41&lt;/mn&gt;&lt;/mrow&gt;&lt;msup&gt;&lt;mn&gt;10&lt;/mn&gt;&lt;mn&gt;2&lt;/mn&gt;&lt;/msup&gt;&lt;/mfrac&gt;&lt;mo&gt;=&lt;/mo&gt;&lt;mfrac&gt;&lt;mrow&gt;&lt;mn&gt;32&lt;/mn&gt;&lt;mtext&gt;&lt;/mtext&gt;&lt;mo&gt;×&lt;/mo&gt;&lt;mn&gt;41&lt;/mn&gt;&lt;/mrow&gt;&lt;msup&gt;&lt;mn&gt;10&lt;/mn&gt;&lt;mn&gt;2&lt;/mn&gt;&lt;/msup&gt;&lt;/mfrac&gt;&lt;/math&gt;" id="1402" name="Google Shape;1402;p96" title="32 over 1 times 41 over 1 times 1 over 100 equals the fraction with numerator 32 times 41 and denominator 1 times 1 times 100 equals the fraction with numerator 32 times 41 and denominator 10 squared equals the fraction with numerator 32 times 41 and denominator 10 squared"/>
          <p:cNvPicPr preferRelativeResize="0"/>
          <p:nvPr/>
        </p:nvPicPr>
        <p:blipFill rotWithShape="1">
          <a:blip r:embed="rId5">
            <a:alphaModFix/>
          </a:blip>
          <a:srcRect b="0" l="29152" r="42411" t="0"/>
          <a:stretch/>
        </p:blipFill>
        <p:spPr>
          <a:xfrm>
            <a:off x="5199975" y="3253288"/>
            <a:ext cx="1524163" cy="529625"/>
          </a:xfrm>
          <a:prstGeom prst="rect">
            <a:avLst/>
          </a:prstGeom>
          <a:noFill/>
          <a:ln>
            <a:noFill/>
          </a:ln>
        </p:spPr>
      </p:pic>
      <p:pic>
        <p:nvPicPr>
          <p:cNvPr descr="&lt;math xmlns=&quot;http://www.w3.org/1998/Math/MathML&quot; display=&quot;block&quot; data-is-equatio=&quot;1&quot; data-latex=&quot;\frac{32}{1}\times\frac{41}{1}\times\frac{1}{100}=\frac{32\ \times41}{1\times1\ \times100}=\ \frac{32\ \times41}{10^2}=\frac{32\ \times41}{10^2}&quot;&gt;&lt;mfrac&gt;&lt;mn&gt;32&lt;/mn&gt;&lt;mn&gt;1&lt;/mn&gt;&lt;/mfrac&gt;&lt;mo&gt;×&lt;/mo&gt;&lt;mfrac&gt;&lt;mn&gt;41&lt;/mn&gt;&lt;mn&gt;1&lt;/mn&gt;&lt;/mfrac&gt;&lt;mo&gt;×&lt;/mo&gt;&lt;mfrac&gt;&lt;mn&gt;1&lt;/mn&gt;&lt;mn&gt;100&lt;/mn&gt;&lt;/mfrac&gt;&lt;mo&gt;=&lt;/mo&gt;&lt;mfrac&gt;&lt;mrow&gt;&lt;mn&gt;32&lt;/mn&gt;&lt;mtext&gt;&lt;/mtext&gt;&lt;mo&gt;×&lt;/mo&gt;&lt;mn&gt;41&lt;/mn&gt;&lt;/mrow&gt;&lt;mrow&gt;&lt;mn&gt;1&lt;/mn&gt;&lt;mo&gt;×&lt;/mo&gt;&lt;mn&gt;1&lt;/mn&gt;&lt;mtext&gt;&lt;/mtext&gt;&lt;mo&gt;×&lt;/mo&gt;&lt;mn&gt;100&lt;/mn&gt;&lt;/mrow&gt;&lt;/mfrac&gt;&lt;mo&gt;=&lt;/mo&gt;&lt;mtext&gt;&lt;/mtext&gt;&lt;mfrac&gt;&lt;mrow&gt;&lt;mn&gt;32&lt;/mn&gt;&lt;mtext&gt;&lt;/mtext&gt;&lt;mo&gt;×&lt;/mo&gt;&lt;mn&gt;41&lt;/mn&gt;&lt;/mrow&gt;&lt;msup&gt;&lt;mn&gt;10&lt;/mn&gt;&lt;mn&gt;2&lt;/mn&gt;&lt;/msup&gt;&lt;/mfrac&gt;&lt;mo&gt;=&lt;/mo&gt;&lt;mfrac&gt;&lt;mrow&gt;&lt;mn&gt;32&lt;/mn&gt;&lt;mtext&gt;&lt;/mtext&gt;&lt;mo&gt;×&lt;/mo&gt;&lt;mn&gt;41&lt;/mn&gt;&lt;/mrow&gt;&lt;msup&gt;&lt;mn&gt;10&lt;/mn&gt;&lt;mn&gt;2&lt;/mn&gt;&lt;/msup&gt;&lt;/mfrac&gt;&lt;/math&gt;" id="1403" name="Google Shape;1403;p96" title="32 over 1 times 41 over 1 times 1 over 100 equals the fraction with numerator 32 times 41 and denominator 1 times 1 times 100 equals the fraction with numerator 32 times 41 and denominator 10 squared equals the fraction with numerator 32 times 41 and denominator 10 squared"/>
          <p:cNvPicPr preferRelativeResize="0"/>
          <p:nvPr/>
        </p:nvPicPr>
        <p:blipFill rotWithShape="1">
          <a:blip r:embed="rId5">
            <a:alphaModFix/>
          </a:blip>
          <a:srcRect b="0" l="57371" r="20152" t="0"/>
          <a:stretch/>
        </p:blipFill>
        <p:spPr>
          <a:xfrm>
            <a:off x="6739899" y="3253300"/>
            <a:ext cx="1204727" cy="529600"/>
          </a:xfrm>
          <a:prstGeom prst="rect">
            <a:avLst/>
          </a:prstGeom>
          <a:noFill/>
          <a:ln>
            <a:noFill/>
          </a:ln>
        </p:spPr>
      </p:pic>
      <p:pic>
        <p:nvPicPr>
          <p:cNvPr descr="&lt;math xmlns=&quot;http://www.w3.org/1998/Math/MathML&quot; display=&quot;block&quot; data-is-equatio=&quot;1&quot; data-latex=&quot;\frac{32}{1}\times\frac{41}{1}\times\frac{1}{100}=\frac{32\ \times41}{1\times1\ \times100}=\ \frac{32\ \times41}{10^2}=\frac{32\ \times41}{10^2}&quot;&gt;&lt;mfrac&gt;&lt;mn&gt;32&lt;/mn&gt;&lt;mn&gt;1&lt;/mn&gt;&lt;/mfrac&gt;&lt;mo&gt;×&lt;/mo&gt;&lt;mfrac&gt;&lt;mn&gt;41&lt;/mn&gt;&lt;mn&gt;1&lt;/mn&gt;&lt;/mfrac&gt;&lt;mo&gt;×&lt;/mo&gt;&lt;mfrac&gt;&lt;mn&gt;1&lt;/mn&gt;&lt;mn&gt;100&lt;/mn&gt;&lt;/mfrac&gt;&lt;mo&gt;=&lt;/mo&gt;&lt;mfrac&gt;&lt;mrow&gt;&lt;mn&gt;32&lt;/mn&gt;&lt;mtext&gt;&lt;/mtext&gt;&lt;mo&gt;×&lt;/mo&gt;&lt;mn&gt;41&lt;/mn&gt;&lt;/mrow&gt;&lt;mrow&gt;&lt;mn&gt;1&lt;/mn&gt;&lt;mo&gt;×&lt;/mo&gt;&lt;mn&gt;1&lt;/mn&gt;&lt;mtext&gt;&lt;/mtext&gt;&lt;mo&gt;×&lt;/mo&gt;&lt;mn&gt;100&lt;/mn&gt;&lt;/mrow&gt;&lt;/mfrac&gt;&lt;mo&gt;=&lt;/mo&gt;&lt;mtext&gt;&lt;/mtext&gt;&lt;mfrac&gt;&lt;mrow&gt;&lt;mn&gt;32&lt;/mn&gt;&lt;mtext&gt;&lt;/mtext&gt;&lt;mo&gt;×&lt;/mo&gt;&lt;mn&gt;41&lt;/mn&gt;&lt;/mrow&gt;&lt;msup&gt;&lt;mn&gt;10&lt;/mn&gt;&lt;mn&gt;2&lt;/mn&gt;&lt;/msup&gt;&lt;/mfrac&gt;&lt;mo&gt;=&lt;/mo&gt;&lt;mfrac&gt;&lt;mrow&gt;&lt;mn&gt;32&lt;/mn&gt;&lt;mtext&gt;&lt;/mtext&gt;&lt;mo&gt;×&lt;/mo&gt;&lt;mn&gt;41&lt;/mn&gt;&lt;/mrow&gt;&lt;msup&gt;&lt;mn&gt;10&lt;/mn&gt;&lt;mn&gt;2&lt;/mn&gt;&lt;/msup&gt;&lt;/mfrac&gt;&lt;/math&gt;" id="1404" name="Google Shape;1404;p96" title="32 over 1 times 41 over 1 times 1 over 100 equals the fraction with numerator 32 times 41 and denominator 1 times 1 times 100 equals the fraction with numerator 32 times 41 and denominator 10 squared equals the fraction with numerator 32 times 41 and denominator 10 squared"/>
          <p:cNvPicPr preferRelativeResize="0"/>
          <p:nvPr/>
        </p:nvPicPr>
        <p:blipFill rotWithShape="1">
          <a:blip r:embed="rId5">
            <a:alphaModFix/>
          </a:blip>
          <a:srcRect b="0" l="0" r="70223" t="0"/>
          <a:stretch/>
        </p:blipFill>
        <p:spPr>
          <a:xfrm>
            <a:off x="3546812" y="3256500"/>
            <a:ext cx="1576580" cy="523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p97"/>
          <p:cNvSpPr txBox="1"/>
          <p:nvPr>
            <p:ph type="title"/>
          </p:nvPr>
        </p:nvSpPr>
        <p:spPr>
          <a:xfrm>
            <a:off x="324000" y="809988"/>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Kee ka mid ah kuwan soo socda waa xisaabo u dhigma 5.6 × 2.7?</a:t>
            </a:r>
            <a:r>
              <a:rPr lang="en-GB" sz="1800">
                <a:latin typeface="Lexend"/>
              </a:rPr>
              <a:t/>
            </a:r>
            <a:r>
              <a:rPr lang="en-GB" sz="1800">
                <a:latin typeface="Lexend"/>
              </a:rPr>
              <a:t/>
            </a:r>
            <a:r>
              <a:rPr lang="en-GB" sz="1800">
                <a:latin typeface="Lexend"/>
              </a:rPr>
              <a:t/>
            </a:r>
            <a:r>
              <a:rPr lang="en-GB" sz="1800">
                <a:latin typeface="Lexend"/>
              </a:rPr>
              <a:t/>
            </a:r>
            <a:r>
              <a:rPr lang="en-GB" sz="1800">
                <a:latin typeface="Lexend"/>
              </a:rPr>
              <a:t/>
            </a:r>
            <a:r>
              <a:rPr lang="en-GB" sz="1800">
                <a:latin typeface="Lexend"/>
              </a:rPr>
              <a:t/>
            </a:r>
            <a:endParaRPr sz="2100"/>
          </a:p>
        </p:txBody>
      </p:sp>
      <p:sp>
        <p:nvSpPr>
          <p:cNvPr id="1410" name="Google Shape;1410;p97"/>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Isticmaalka jajabyada u dhigma si loo fududeeyo xisaabinta</a:t>
            </a:r>
            <a:endParaRPr/>
          </a:p>
        </p:txBody>
      </p:sp>
      <p:pic>
        <p:nvPicPr>
          <p:cNvPr descr="&lt;math xmlns=&quot;http://www.w3.org/1998/Math/MathML&quot; display=&quot;block&quot; data-is-equatio=&quot;1&quot; data-latex=&quot;56\ \times27\ \times\frac{1}{10^2}\ \ \ \ \ \ \frac{56\times27}{100}\ \ \ \ \ \ \frac{56\times27}{10^2}\ \ \ \ \ \frac{56\times27}{1000}\ \ \ \ &quot;&gt;&lt;mn&gt;56&lt;/mn&gt;&lt;mtext&gt;&lt;/mtext&gt;&lt;mo&gt;×&lt;/mo&gt;&lt;mn&gt;27&lt;/mn&gt;&lt;mtext&gt;&lt;/mtext&gt;&lt;mo&gt;×&lt;/mo&gt;&lt;mfrac&gt;&lt;mn&gt;1&lt;/mn&gt;&lt;msup&gt;&lt;mn&gt;10&lt;/mn&gt;&lt;mn&gt;2&lt;/mn&gt;&lt;/msup&gt;&lt;/mfrac&gt;&lt;mtext&gt;&lt;/mtext&gt;&lt;mtext&gt;&lt;/mtext&gt;&lt;mtext&gt;&lt;/mtext&gt;&lt;mtext&gt;&lt;/mtext&gt;&lt;mtext&gt;&lt;/mtext&gt;&lt;mtext&gt;&lt;/mtext&gt;&lt;mfrac&gt;&lt;mrow&gt;&lt;mn&gt;56&lt;/mn&gt;&lt;mo&gt;×&lt;/mo&gt;&lt;mn&gt;27&lt;/mn&gt;&lt;/mrow&gt;&lt;mn&gt;100&lt;/mn&gt;&lt;/mfrac&gt;&lt;mtext&gt;&lt;/mtext&gt;&lt;mtext&gt;&lt;/mtext&gt;&lt;mtext&gt;&lt;/mtext&gt;&lt;mtext&gt;&lt;/mtext&gt;&lt;mtext&gt;&lt;/mtext&gt;&lt;mtext&gt;&lt;/mtext&gt;&lt;mfrac&gt;&lt;mrow&gt;&lt;mn&gt;56&lt;/mn&gt;&lt;mo&gt;×&lt;/mo&gt;&lt;mn&gt;27&lt;/mn&gt;&lt;/mrow&gt;&lt;msup&gt;&lt;mn&gt;10&lt;/mn&gt;&lt;mn&gt;2&lt;/mn&gt;&lt;/msup&gt;&lt;/mfrac&gt;&lt;mtext&gt;&lt;/mtext&gt;&lt;mtext&gt;&lt;/mtext&gt;&lt;mtext&gt;&lt;/mtext&gt;&lt;mtext&gt;&lt;/mtext&gt;&lt;mtext&gt;&lt;/mtext&gt;&lt;mfrac&gt;&lt;mrow&gt;&lt;mn&gt;56&lt;/mn&gt;&lt;mo&gt;×&lt;/mo&gt;&lt;mn&gt;27&lt;/mn&gt;&lt;/mrow&gt;&lt;mn&gt;1000&lt;/mn&gt;&lt;/mfrac&gt;&lt;mtext&gt;&lt;/mtext&gt;&lt;mtext&gt;&lt;/mtext&gt;&lt;mtext&gt;&lt;/mtext&gt;&lt;mtext&gt;&lt;/mtext&gt;&lt;/math&gt;" id="1411" name="Google Shape;1411;p97" title="56 times 27 times the fraction with numerator 1 and denominator 10 squared the fraction with numerator 56 times 27 and denominator 100 the fraction with numerator 56 times 27 and denominator 10 squared the fraction with numerator 56 times 27 and denominator 1000"/>
          <p:cNvPicPr preferRelativeResize="0"/>
          <p:nvPr/>
        </p:nvPicPr>
        <p:blipFill rotWithShape="1">
          <a:blip r:embed="rId3">
            <a:alphaModFix/>
          </a:blip>
          <a:srcRect b="0" l="0" r="68457" t="0"/>
          <a:stretch/>
        </p:blipFill>
        <p:spPr>
          <a:xfrm>
            <a:off x="1016175" y="1358125"/>
            <a:ext cx="2110924" cy="733525"/>
          </a:xfrm>
          <a:prstGeom prst="rect">
            <a:avLst/>
          </a:prstGeom>
          <a:noFill/>
          <a:ln>
            <a:noFill/>
          </a:ln>
        </p:spPr>
      </p:pic>
      <p:pic>
        <p:nvPicPr>
          <p:cNvPr descr="&lt;math xmlns=&quot;http://www.w3.org/1998/Math/MathML&quot; display=&quot;block&quot; data-is-equatio=&quot;1&quot; data-latex=&quot;56\ \times27\ \times\frac{1}{10^2}\ \ \ \ \ \ \frac{56\times27}{100}\ \ \ \ \ \ \frac{56\times27}{10^2}\ \ \ \ \ \frac{56\times27}{1000}\ \ \ \ &quot;&gt;&lt;mn&gt;56&lt;/mn&gt;&lt;mtext&gt;&lt;/mtext&gt;&lt;mo&gt;×&lt;/mo&gt;&lt;mn&gt;27&lt;/mn&gt;&lt;mtext&gt;&lt;/mtext&gt;&lt;mo&gt;×&lt;/mo&gt;&lt;mfrac&gt;&lt;mn&gt;1&lt;/mn&gt;&lt;msup&gt;&lt;mn&gt;10&lt;/mn&gt;&lt;mn&gt;2&lt;/mn&gt;&lt;/msup&gt;&lt;/mfrac&gt;&lt;mtext&gt;&lt;/mtext&gt;&lt;mtext&gt;&lt;/mtext&gt;&lt;mtext&gt;&lt;/mtext&gt;&lt;mtext&gt;&lt;/mtext&gt;&lt;mtext&gt;&lt;/mtext&gt;&lt;mtext&gt;&lt;/mtext&gt;&lt;mfrac&gt;&lt;mrow&gt;&lt;mn&gt;56&lt;/mn&gt;&lt;mo&gt;×&lt;/mo&gt;&lt;mn&gt;27&lt;/mn&gt;&lt;/mrow&gt;&lt;mn&gt;100&lt;/mn&gt;&lt;/mfrac&gt;&lt;mtext&gt;&lt;/mtext&gt;&lt;mtext&gt;&lt;/mtext&gt;&lt;mtext&gt;&lt;/mtext&gt;&lt;mtext&gt;&lt;/mtext&gt;&lt;mtext&gt;&lt;/mtext&gt;&lt;mtext&gt;&lt;/mtext&gt;&lt;mfrac&gt;&lt;mrow&gt;&lt;mn&gt;56&lt;/mn&gt;&lt;mo&gt;×&lt;/mo&gt;&lt;mn&gt;27&lt;/mn&gt;&lt;/mrow&gt;&lt;msup&gt;&lt;mn&gt;10&lt;/mn&gt;&lt;mn&gt;2&lt;/mn&gt;&lt;/msup&gt;&lt;/mfrac&gt;&lt;mtext&gt;&lt;/mtext&gt;&lt;mtext&gt;&lt;/mtext&gt;&lt;mtext&gt;&lt;/mtext&gt;&lt;mtext&gt;&lt;/mtext&gt;&lt;mtext&gt;&lt;/mtext&gt;&lt;mfrac&gt;&lt;mrow&gt;&lt;mn&gt;56&lt;/mn&gt;&lt;mo&gt;×&lt;/mo&gt;&lt;mn&gt;27&lt;/mn&gt;&lt;/mrow&gt;&lt;mn&gt;1000&lt;/mn&gt;&lt;/mfrac&gt;&lt;mtext&gt;&lt;/mtext&gt;&lt;mtext&gt;&lt;/mtext&gt;&lt;mtext&gt;&lt;/mtext&gt;&lt;mtext&gt;&lt;/mtext&gt;&lt;/math&gt;" id="1412" name="Google Shape;1412;p97" title="56 times 27 times the fraction with numerator 1 and denominator 10 squared the fraction with numerator 56 times 27 and denominator 100 the fraction with numerator 56 times 27 and denominator 10 squared the fraction with numerator 56 times 27 and denominator 1000"/>
          <p:cNvPicPr preferRelativeResize="0"/>
          <p:nvPr/>
        </p:nvPicPr>
        <p:blipFill rotWithShape="1">
          <a:blip r:embed="rId3">
            <a:alphaModFix/>
          </a:blip>
          <a:srcRect b="0" l="35166" r="41844" t="0"/>
          <a:stretch/>
        </p:blipFill>
        <p:spPr>
          <a:xfrm>
            <a:off x="990549" y="2260625"/>
            <a:ext cx="1538477" cy="733525"/>
          </a:xfrm>
          <a:prstGeom prst="rect">
            <a:avLst/>
          </a:prstGeom>
          <a:noFill/>
          <a:ln>
            <a:noFill/>
          </a:ln>
        </p:spPr>
      </p:pic>
      <p:pic>
        <p:nvPicPr>
          <p:cNvPr descr="&lt;math xmlns=&quot;http://www.w3.org/1998/Math/MathML&quot; display=&quot;block&quot; data-is-equatio=&quot;1&quot; data-latex=&quot;56\ \times27\ \times\frac{1}{10^2}\ \ \ \ \ \ \frac{56\times27}{100}\ \ \ \ \ \ \frac{56\times27}{10^2}\ \ \ \ \ \frac{56\times27}{1000}\ \ \ \ &quot;&gt;&lt;mn&gt;56&lt;/mn&gt;&lt;mtext&gt;&lt;/mtext&gt;&lt;mo&gt;×&lt;/mo&gt;&lt;mn&gt;27&lt;/mn&gt;&lt;mtext&gt;&lt;/mtext&gt;&lt;mo&gt;×&lt;/mo&gt;&lt;mfrac&gt;&lt;mn&gt;1&lt;/mn&gt;&lt;msup&gt;&lt;mn&gt;10&lt;/mn&gt;&lt;mn&gt;2&lt;/mn&gt;&lt;/msup&gt;&lt;/mfrac&gt;&lt;mtext&gt;&lt;/mtext&gt;&lt;mtext&gt;&lt;/mtext&gt;&lt;mtext&gt;&lt;/mtext&gt;&lt;mtext&gt;&lt;/mtext&gt;&lt;mtext&gt;&lt;/mtext&gt;&lt;mtext&gt;&lt;/mtext&gt;&lt;mfrac&gt;&lt;mrow&gt;&lt;mn&gt;56&lt;/mn&gt;&lt;mo&gt;×&lt;/mo&gt;&lt;mn&gt;27&lt;/mn&gt;&lt;/mrow&gt;&lt;mn&gt;100&lt;/mn&gt;&lt;/mfrac&gt;&lt;mtext&gt;&lt;/mtext&gt;&lt;mtext&gt;&lt;/mtext&gt;&lt;mtext&gt;&lt;/mtext&gt;&lt;mtext&gt;&lt;/mtext&gt;&lt;mtext&gt;&lt;/mtext&gt;&lt;mtext&gt;&lt;/mtext&gt;&lt;mfrac&gt;&lt;mrow&gt;&lt;mn&gt;56&lt;/mn&gt;&lt;mo&gt;×&lt;/mo&gt;&lt;mn&gt;27&lt;/mn&gt;&lt;/mrow&gt;&lt;msup&gt;&lt;mn&gt;10&lt;/mn&gt;&lt;mn&gt;2&lt;/mn&gt;&lt;/msup&gt;&lt;/mfrac&gt;&lt;mtext&gt;&lt;/mtext&gt;&lt;mtext&gt;&lt;/mtext&gt;&lt;mtext&gt;&lt;/mtext&gt;&lt;mtext&gt;&lt;/mtext&gt;&lt;mtext&gt;&lt;/mtext&gt;&lt;mfrac&gt;&lt;mrow&gt;&lt;mn&gt;56&lt;/mn&gt;&lt;mo&gt;×&lt;/mo&gt;&lt;mn&gt;27&lt;/mn&gt;&lt;/mrow&gt;&lt;mn&gt;1000&lt;/mn&gt;&lt;/mfrac&gt;&lt;mtext&gt;&lt;/mtext&gt;&lt;mtext&gt;&lt;/mtext&gt;&lt;mtext&gt;&lt;/mtext&gt;&lt;mtext&gt;&lt;/mtext&gt;&lt;/math&gt;" id="1413" name="Google Shape;1413;p97" title="56 times 27 times the fraction with numerator 1 and denominator 10 squared the fraction with numerator 56 times 27 and denominator 100 the fraction with numerator 56 times 27 and denominator 10 squared the fraction with numerator 56 times 27 and denominator 1000"/>
          <p:cNvPicPr preferRelativeResize="0"/>
          <p:nvPr/>
        </p:nvPicPr>
        <p:blipFill rotWithShape="1">
          <a:blip r:embed="rId3">
            <a:alphaModFix/>
          </a:blip>
          <a:srcRect b="0" l="60326" r="20905" t="0"/>
          <a:stretch/>
        </p:blipFill>
        <p:spPr>
          <a:xfrm>
            <a:off x="1131789" y="3148150"/>
            <a:ext cx="1255976" cy="733525"/>
          </a:xfrm>
          <a:prstGeom prst="rect">
            <a:avLst/>
          </a:prstGeom>
          <a:noFill/>
          <a:ln>
            <a:noFill/>
          </a:ln>
        </p:spPr>
      </p:pic>
      <p:pic>
        <p:nvPicPr>
          <p:cNvPr descr="&lt;math xmlns=&quot;http://www.w3.org/1998/Math/MathML&quot; display=&quot;block&quot; data-is-equatio=&quot;1&quot; data-latex=&quot;56\ \times27\ \times\frac{1}{10^2}\ \ \ \ \ \ \frac{56\times27}{100}\ \ \ \ \ \ \frac{56\times27}{10^2}\ \ \ \ \ \frac{56\times27}{1000}\ \ \ \ &quot;&gt;&lt;mn&gt;56&lt;/mn&gt;&lt;mtext&gt;&lt;/mtext&gt;&lt;mo&gt;×&lt;/mo&gt;&lt;mn&gt;27&lt;/mn&gt;&lt;mtext&gt;&lt;/mtext&gt;&lt;mo&gt;×&lt;/mo&gt;&lt;mfrac&gt;&lt;mn&gt;1&lt;/mn&gt;&lt;msup&gt;&lt;mn&gt;10&lt;/mn&gt;&lt;mn&gt;2&lt;/mn&gt;&lt;/msup&gt;&lt;/mfrac&gt;&lt;mtext&gt;&lt;/mtext&gt;&lt;mtext&gt;&lt;/mtext&gt;&lt;mtext&gt;&lt;/mtext&gt;&lt;mtext&gt;&lt;/mtext&gt;&lt;mtext&gt;&lt;/mtext&gt;&lt;mtext&gt;&lt;/mtext&gt;&lt;mfrac&gt;&lt;mrow&gt;&lt;mn&gt;56&lt;/mn&gt;&lt;mo&gt;×&lt;/mo&gt;&lt;mn&gt;27&lt;/mn&gt;&lt;/mrow&gt;&lt;mn&gt;100&lt;/mn&gt;&lt;/mfrac&gt;&lt;mtext&gt;&lt;/mtext&gt;&lt;mtext&gt;&lt;/mtext&gt;&lt;mtext&gt;&lt;/mtext&gt;&lt;mtext&gt;&lt;/mtext&gt;&lt;mtext&gt;&lt;/mtext&gt;&lt;mtext&gt;&lt;/mtext&gt;&lt;mfrac&gt;&lt;mrow&gt;&lt;mn&gt;56&lt;/mn&gt;&lt;mo&gt;×&lt;/mo&gt;&lt;mn&gt;27&lt;/mn&gt;&lt;/mrow&gt;&lt;msup&gt;&lt;mn&gt;10&lt;/mn&gt;&lt;mn&gt;2&lt;/mn&gt;&lt;/msup&gt;&lt;/mfrac&gt;&lt;mtext&gt;&lt;/mtext&gt;&lt;mtext&gt;&lt;/mtext&gt;&lt;mtext&gt;&lt;/mtext&gt;&lt;mtext&gt;&lt;/mtext&gt;&lt;mtext&gt;&lt;/mtext&gt;&lt;mfrac&gt;&lt;mrow&gt;&lt;mn&gt;56&lt;/mn&gt;&lt;mo&gt;×&lt;/mo&gt;&lt;mn&gt;27&lt;/mn&gt;&lt;/mrow&gt;&lt;mn&gt;1000&lt;/mn&gt;&lt;/mfrac&gt;&lt;mtext&gt;&lt;/mtext&gt;&lt;mtext&gt;&lt;/mtext&gt;&lt;mtext&gt;&lt;/mtext&gt;&lt;mtext&gt;&lt;/mtext&gt;&lt;/math&gt;" id="1414" name="Google Shape;1414;p97" title="56 times 27 times the fraction with numerator 1 and denominator 10 squared the fraction with numerator 56 times 27 and denominator 100 the fraction with numerator 56 times 27 and denominator 10 squared the fraction with numerator 56 times 27 and denominator 1000"/>
          <p:cNvPicPr preferRelativeResize="0"/>
          <p:nvPr/>
        </p:nvPicPr>
        <p:blipFill rotWithShape="1">
          <a:blip r:embed="rId3">
            <a:alphaModFix/>
          </a:blip>
          <a:srcRect b="0" l="81863" r="-1396" t="0"/>
          <a:stretch/>
        </p:blipFill>
        <p:spPr>
          <a:xfrm>
            <a:off x="1031199" y="4086875"/>
            <a:ext cx="1307225" cy="733525"/>
          </a:xfrm>
          <a:prstGeom prst="rect">
            <a:avLst/>
          </a:prstGeom>
          <a:noFill/>
          <a:ln>
            <a:noFill/>
          </a:ln>
        </p:spPr>
      </p:pic>
      <p:pic>
        <p:nvPicPr>
          <p:cNvPr id="1415" name="Google Shape;1415;p97"/>
          <p:cNvPicPr preferRelativeResize="0"/>
          <p:nvPr/>
        </p:nvPicPr>
        <p:blipFill>
          <a:blip r:embed="rId4">
            <a:alphaModFix/>
          </a:blip>
          <a:stretch>
            <a:fillRect/>
          </a:stretch>
        </p:blipFill>
        <p:spPr>
          <a:xfrm>
            <a:off x="3171608" y="1410450"/>
            <a:ext cx="396000" cy="419100"/>
          </a:xfrm>
          <a:prstGeom prst="rect">
            <a:avLst/>
          </a:prstGeom>
          <a:noFill/>
          <a:ln>
            <a:noFill/>
          </a:ln>
        </p:spPr>
      </p:pic>
      <p:pic>
        <p:nvPicPr>
          <p:cNvPr id="1416" name="Google Shape;1416;p97"/>
          <p:cNvPicPr preferRelativeResize="0"/>
          <p:nvPr/>
        </p:nvPicPr>
        <p:blipFill>
          <a:blip r:embed="rId4">
            <a:alphaModFix/>
          </a:blip>
          <a:stretch>
            <a:fillRect/>
          </a:stretch>
        </p:blipFill>
        <p:spPr>
          <a:xfrm>
            <a:off x="2435433" y="2323275"/>
            <a:ext cx="396000" cy="419100"/>
          </a:xfrm>
          <a:prstGeom prst="rect">
            <a:avLst/>
          </a:prstGeom>
          <a:noFill/>
          <a:ln>
            <a:noFill/>
          </a:ln>
        </p:spPr>
      </p:pic>
      <p:pic>
        <p:nvPicPr>
          <p:cNvPr id="1417" name="Google Shape;1417;p97"/>
          <p:cNvPicPr preferRelativeResize="0"/>
          <p:nvPr/>
        </p:nvPicPr>
        <p:blipFill>
          <a:blip r:embed="rId4">
            <a:alphaModFix/>
          </a:blip>
          <a:stretch>
            <a:fillRect/>
          </a:stretch>
        </p:blipFill>
        <p:spPr>
          <a:xfrm>
            <a:off x="2435433" y="3305363"/>
            <a:ext cx="396000" cy="419100"/>
          </a:xfrm>
          <a:prstGeom prst="rect">
            <a:avLst/>
          </a:prstGeom>
          <a:noFill/>
          <a:ln>
            <a:noFill/>
          </a:ln>
        </p:spPr>
      </p:pic>
      <p:sp>
        <p:nvSpPr>
          <p:cNvPr id="1418" name="Google Shape;1418;p97"/>
          <p:cNvSpPr txBox="1"/>
          <p:nvPr/>
        </p:nvSpPr>
        <p:spPr>
          <a:xfrm>
            <a:off x="5834305" y="1656598"/>
            <a:ext cx="1521300" cy="381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1000"/>
              </a:spcAft>
              <a:buNone/>
            </a:pPr>
            <a:r>
              <a:rPr lang="en-GB" sz="1100">
                <a:latin typeface="Kalam"/>
                <a:ea typeface="Kalam"/>
                <a:cs typeface="Kalam"/>
                <a:sym typeface="Kalam"/>
              </a:rPr>
              <a:t>5.6</a:t>
            </a:r>
            <a:r>
              <a:rPr lang="en-GB" sz="1100">
                <a:latin typeface="Kalam"/>
                <a:ea typeface="Kalam"/>
                <a:cs typeface="Kalam"/>
                <a:sym typeface="Kalam"/>
              </a:rPr>
              <a:t> × 2.7</a:t>
            </a:r>
            <a:endParaRPr sz="2200">
              <a:latin typeface="Kalam"/>
              <a:ea typeface="Kalam"/>
              <a:cs typeface="Kalam"/>
              <a:sym typeface="Kalam"/>
            </a:endParaRPr>
          </a:p>
        </p:txBody>
      </p:sp>
      <p:sp>
        <p:nvSpPr>
          <p:cNvPr id="1419" name="Google Shape;1419;p97"/>
          <p:cNvSpPr txBox="1"/>
          <p:nvPr/>
        </p:nvSpPr>
        <p:spPr>
          <a:xfrm>
            <a:off x="4992325" y="2517450"/>
            <a:ext cx="109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56</a:t>
            </a:r>
            <a:r>
              <a:rPr lang="en-GB" sz="1100">
                <a:solidFill>
                  <a:srgbClr val="000000"/>
                </a:solidFill>
                <a:latin typeface="Kalam"/>
                <a:ea typeface="Kalam"/>
                <a:cs typeface="Kalam"/>
                <a:sym typeface="Kalam"/>
              </a:rPr>
              <a:t> × </a:t>
            </a:r>
            <a:r>
              <a:rPr lang="en-GB" sz="1100">
                <a:latin typeface="Kalam"/>
                <a:ea typeface="Kalam"/>
                <a:cs typeface="Kalam"/>
                <a:sym typeface="Kalam"/>
              </a:rPr>
              <a:t>0.1</a:t>
            </a:r>
            <a:endParaRPr sz="2000">
              <a:solidFill>
                <a:srgbClr val="000000"/>
              </a:solidFill>
              <a:latin typeface="Kalam"/>
              <a:ea typeface="Kalam"/>
              <a:cs typeface="Kalam"/>
              <a:sym typeface="Kalam"/>
            </a:endParaRPr>
          </a:p>
        </p:txBody>
      </p:sp>
      <p:sp>
        <p:nvSpPr>
          <p:cNvPr id="1420" name="Google Shape;1420;p97"/>
          <p:cNvSpPr txBox="1"/>
          <p:nvPr/>
        </p:nvSpPr>
        <p:spPr>
          <a:xfrm>
            <a:off x="6819675" y="2517450"/>
            <a:ext cx="1065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27</a:t>
            </a:r>
            <a:r>
              <a:rPr lang="en-GB" sz="1100">
                <a:solidFill>
                  <a:srgbClr val="000000"/>
                </a:solidFill>
                <a:latin typeface="Kalam"/>
                <a:ea typeface="Kalam"/>
                <a:cs typeface="Kalam"/>
                <a:sym typeface="Kalam"/>
              </a:rPr>
              <a:t> × </a:t>
            </a:r>
            <a:r>
              <a:rPr lang="en-GB" sz="1100">
                <a:latin typeface="Kalam"/>
                <a:ea typeface="Kalam"/>
                <a:cs typeface="Kalam"/>
                <a:sym typeface="Kalam"/>
              </a:rPr>
              <a:t>0.1</a:t>
            </a:r>
            <a:endParaRPr sz="2000">
              <a:solidFill>
                <a:srgbClr val="000000"/>
              </a:solidFill>
              <a:latin typeface="Kalam"/>
              <a:ea typeface="Kalam"/>
              <a:cs typeface="Kalam"/>
              <a:sym typeface="Kalam"/>
            </a:endParaRPr>
          </a:p>
        </p:txBody>
      </p:sp>
      <p:sp>
        <p:nvSpPr>
          <p:cNvPr id="1421" name="Google Shape;1421;p97"/>
          <p:cNvSpPr txBox="1"/>
          <p:nvPr/>
        </p:nvSpPr>
        <p:spPr>
          <a:xfrm>
            <a:off x="6364825" y="24412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cxnSp>
        <p:nvCxnSpPr>
          <p:cNvPr id="1422" name="Google Shape;1422;p97"/>
          <p:cNvCxnSpPr/>
          <p:nvPr/>
        </p:nvCxnSpPr>
        <p:spPr>
          <a:xfrm flipH="1">
            <a:off x="5441425" y="1993004"/>
            <a:ext cx="585000" cy="486000"/>
          </a:xfrm>
          <a:prstGeom prst="straightConnector1">
            <a:avLst/>
          </a:prstGeom>
          <a:noFill/>
          <a:ln cap="flat" cmpd="sng" w="38100">
            <a:solidFill>
              <a:srgbClr val="808080"/>
            </a:solidFill>
            <a:prstDash val="solid"/>
            <a:round/>
            <a:headEnd len="med" w="med" type="none"/>
            <a:tailEnd len="med" w="med" type="triangle"/>
          </a:ln>
        </p:spPr>
      </p:cxnSp>
      <p:cxnSp>
        <p:nvCxnSpPr>
          <p:cNvPr id="1423" name="Google Shape;1423;p97"/>
          <p:cNvCxnSpPr/>
          <p:nvPr/>
        </p:nvCxnSpPr>
        <p:spPr>
          <a:xfrm>
            <a:off x="6743475" y="1975050"/>
            <a:ext cx="415200" cy="504000"/>
          </a:xfrm>
          <a:prstGeom prst="straightConnector1">
            <a:avLst/>
          </a:prstGeom>
          <a:noFill/>
          <a:ln cap="flat" cmpd="sng" w="38100">
            <a:solidFill>
              <a:srgbClr val="808080"/>
            </a:solidFill>
            <a:prstDash val="solid"/>
            <a:round/>
            <a:headEnd len="med" w="med" type="none"/>
            <a:tailEnd len="med" w="med" type="triangle"/>
          </a:ln>
        </p:spPr>
      </p:cxnSp>
      <p:sp>
        <p:nvSpPr>
          <p:cNvPr id="1424" name="Google Shape;1424;p97"/>
          <p:cNvSpPr txBox="1"/>
          <p:nvPr/>
        </p:nvSpPr>
        <p:spPr>
          <a:xfrm>
            <a:off x="4992325" y="2910000"/>
            <a:ext cx="841800" cy="3819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56</a:t>
            </a:r>
            <a:r>
              <a:rPr lang="en-GB" sz="1100">
                <a:latin typeface="Kalam"/>
                <a:ea typeface="Kalam"/>
                <a:cs typeface="Kalam"/>
                <a:sym typeface="Kalam"/>
              </a:rPr>
              <a:t> </a:t>
            </a:r>
            <a:r>
              <a:rPr lang="en-GB" sz="1100">
                <a:solidFill>
                  <a:srgbClr val="000000"/>
                </a:solidFill>
                <a:latin typeface="Kalam"/>
                <a:ea typeface="Kalam"/>
                <a:cs typeface="Kalam"/>
                <a:sym typeface="Kalam"/>
              </a:rPr>
              <a:t>× </a:t>
            </a:r>
            <a:endParaRPr sz="2000">
              <a:solidFill>
                <a:srgbClr val="000000"/>
              </a:solidFill>
              <a:latin typeface="Kalam"/>
              <a:ea typeface="Kalam"/>
              <a:cs typeface="Kalam"/>
              <a:sym typeface="Kalam"/>
            </a:endParaRPr>
          </a:p>
        </p:txBody>
      </p:sp>
      <p:sp>
        <p:nvSpPr>
          <p:cNvPr id="1425" name="Google Shape;1425;p97"/>
          <p:cNvSpPr txBox="1"/>
          <p:nvPr/>
        </p:nvSpPr>
        <p:spPr>
          <a:xfrm>
            <a:off x="6819675" y="2880900"/>
            <a:ext cx="133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27</a:t>
            </a:r>
            <a:r>
              <a:rPr lang="en-GB" sz="1100">
                <a:latin typeface="Kalam"/>
                <a:ea typeface="Kalam"/>
                <a:cs typeface="Kalam"/>
                <a:sym typeface="Kalam"/>
              </a:rPr>
              <a:t> × </a:t>
            </a:r>
            <a:endParaRPr sz="2000">
              <a:solidFill>
                <a:srgbClr val="000000"/>
              </a:solidFill>
              <a:latin typeface="Kalam"/>
              <a:ea typeface="Kalam"/>
              <a:cs typeface="Kalam"/>
              <a:sym typeface="Kalam"/>
            </a:endParaRPr>
          </a:p>
        </p:txBody>
      </p:sp>
      <p:sp>
        <p:nvSpPr>
          <p:cNvPr id="1426" name="Google Shape;1426;p97"/>
          <p:cNvSpPr txBox="1"/>
          <p:nvPr/>
        </p:nvSpPr>
        <p:spPr>
          <a:xfrm>
            <a:off x="6364825" y="288090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sp>
        <p:nvSpPr>
          <p:cNvPr id="1427" name="Google Shape;1427;p97"/>
          <p:cNvSpPr txBox="1"/>
          <p:nvPr/>
        </p:nvSpPr>
        <p:spPr>
          <a:xfrm>
            <a:off x="5018900" y="3407850"/>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56</a:t>
            </a:r>
            <a:r>
              <a:rPr lang="en-GB" sz="1100">
                <a:latin typeface="Kalam"/>
                <a:ea typeface="Kalam"/>
                <a:cs typeface="Kalam"/>
                <a:sym typeface="Kalam"/>
              </a:rPr>
              <a:t> </a:t>
            </a:r>
            <a:r>
              <a:rPr lang="en-GB" sz="1100">
                <a:solidFill>
                  <a:schemeClr val="dk1"/>
                </a:solidFill>
                <a:latin typeface="Kalam"/>
                <a:ea typeface="Kalam"/>
                <a:cs typeface="Kalam"/>
                <a:sym typeface="Kalam"/>
              </a:rPr>
              <a:t>× 27</a:t>
            </a:r>
            <a:r>
              <a:rPr lang="en-GB" sz="1100">
                <a:latin typeface="Kalam"/>
                <a:ea typeface="Kalam"/>
                <a:cs typeface="Kalam"/>
                <a:sym typeface="Kalam"/>
              </a:rPr>
              <a:t> </a:t>
            </a:r>
            <a:endParaRPr sz="2000">
              <a:solidFill>
                <a:srgbClr val="000000"/>
              </a:solidFill>
              <a:latin typeface="Kalam"/>
              <a:ea typeface="Kalam"/>
              <a:cs typeface="Kalam"/>
              <a:sym typeface="Kalam"/>
            </a:endParaRPr>
          </a:p>
        </p:txBody>
      </p:sp>
      <p:sp>
        <p:nvSpPr>
          <p:cNvPr id="1428" name="Google Shape;1428;p97"/>
          <p:cNvSpPr txBox="1"/>
          <p:nvPr/>
        </p:nvSpPr>
        <p:spPr>
          <a:xfrm>
            <a:off x="6364825" y="33787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pic>
        <p:nvPicPr>
          <p:cNvPr descr="&lt;math xmlns=&quot;http://www.w3.org/1998/Math/MathML&quot; display=&quot;block&quot; data-is-equatio=&quot;1&quot; data-latex=&quot;\frac{1}{10}&quot;&gt;&lt;mfrac&gt;&lt;mn&gt;1&lt;/mn&gt;&lt;mn&gt;10&lt;/mn&gt;&lt;/mfrac&gt;&lt;/math&gt;" id="1429" name="Google Shape;1429;p97" title="one tenth"/>
          <p:cNvPicPr preferRelativeResize="0"/>
          <p:nvPr/>
        </p:nvPicPr>
        <p:blipFill>
          <a:blip r:embed="rId5">
            <a:alphaModFix/>
          </a:blip>
          <a:stretch>
            <a:fillRect/>
          </a:stretch>
        </p:blipFill>
        <p:spPr>
          <a:xfrm>
            <a:off x="5601747" y="2894288"/>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430" name="Google Shape;1430;p97" title="one tenth"/>
          <p:cNvPicPr preferRelativeResize="0"/>
          <p:nvPr/>
        </p:nvPicPr>
        <p:blipFill>
          <a:blip r:embed="rId5">
            <a:alphaModFix/>
          </a:blip>
          <a:stretch>
            <a:fillRect/>
          </a:stretch>
        </p:blipFill>
        <p:spPr>
          <a:xfrm>
            <a:off x="7432947" y="2890013"/>
            <a:ext cx="264350" cy="421873"/>
          </a:xfrm>
          <a:prstGeom prst="rect">
            <a:avLst/>
          </a:prstGeom>
          <a:noFill/>
          <a:ln>
            <a:noFill/>
          </a:ln>
        </p:spPr>
      </p:pic>
      <p:pic>
        <p:nvPicPr>
          <p:cNvPr descr="&lt;math xmlns=&quot;http://www.w3.org/1998/Math/MathML&quot; display=&quot;block&quot; data-is-equatio=&quot;1&quot; data-latex=&quot;\frac{1}{10}&quot;&gt;&lt;mfrac&gt;&lt;mn&gt;1&lt;/mn&gt;&lt;mn&gt;10&lt;/mn&gt;&lt;/mfrac&gt;&lt;/math&gt;" id="1431" name="Google Shape;1431;p97" title="one tenth"/>
          <p:cNvPicPr preferRelativeResize="0"/>
          <p:nvPr/>
        </p:nvPicPr>
        <p:blipFill>
          <a:blip r:embed="rId5">
            <a:alphaModFix/>
          </a:blip>
          <a:stretch>
            <a:fillRect/>
          </a:stretch>
        </p:blipFill>
        <p:spPr>
          <a:xfrm>
            <a:off x="6749847" y="3270013"/>
            <a:ext cx="264350" cy="421873"/>
          </a:xfrm>
          <a:prstGeom prst="rect">
            <a:avLst/>
          </a:prstGeom>
          <a:noFill/>
          <a:ln>
            <a:noFill/>
          </a:ln>
        </p:spPr>
      </p:pic>
      <p:sp>
        <p:nvSpPr>
          <p:cNvPr id="1432" name="Google Shape;1432;p97"/>
          <p:cNvSpPr txBox="1"/>
          <p:nvPr/>
        </p:nvSpPr>
        <p:spPr>
          <a:xfrm>
            <a:off x="6988564" y="3234650"/>
            <a:ext cx="3414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Kalam"/>
                <a:ea typeface="Kalam"/>
                <a:cs typeface="Kalam"/>
                <a:sym typeface="Kalam"/>
              </a:rPr>
              <a:t>×</a:t>
            </a:r>
            <a:endParaRPr>
              <a:latin typeface="Kalam"/>
              <a:ea typeface="Kalam"/>
              <a:cs typeface="Kalam"/>
              <a:sym typeface="Kalam"/>
            </a:endParaRPr>
          </a:p>
        </p:txBody>
      </p:sp>
      <p:pic>
        <p:nvPicPr>
          <p:cNvPr descr="&lt;math xmlns=&quot;http://www.w3.org/1998/Math/MathML&quot; display=&quot;block&quot; data-is-equatio=&quot;1&quot; data-latex=&quot;\frac{1}{10}&quot;&gt;&lt;mfrac&gt;&lt;mn&gt;1&lt;/mn&gt;&lt;mn&gt;10&lt;/mn&gt;&lt;/mfrac&gt;&lt;/math&gt;" id="1433" name="Google Shape;1433;p97" title="one tenth"/>
          <p:cNvPicPr preferRelativeResize="0"/>
          <p:nvPr/>
        </p:nvPicPr>
        <p:blipFill>
          <a:blip r:embed="rId5">
            <a:alphaModFix/>
          </a:blip>
          <a:stretch>
            <a:fillRect/>
          </a:stretch>
        </p:blipFill>
        <p:spPr>
          <a:xfrm>
            <a:off x="7278697" y="3270013"/>
            <a:ext cx="264350" cy="421873"/>
          </a:xfrm>
          <a:prstGeom prst="rect">
            <a:avLst/>
          </a:prstGeom>
          <a:noFill/>
          <a:ln>
            <a:noFill/>
          </a:ln>
        </p:spPr>
      </p:pic>
      <p:sp>
        <p:nvSpPr>
          <p:cNvPr id="1434" name="Google Shape;1434;p97"/>
          <p:cNvSpPr txBox="1"/>
          <p:nvPr/>
        </p:nvSpPr>
        <p:spPr>
          <a:xfrm>
            <a:off x="5184150" y="3798163"/>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56</a:t>
            </a:r>
            <a:r>
              <a:rPr lang="en-GB" sz="1100">
                <a:latin typeface="Kalam"/>
                <a:ea typeface="Kalam"/>
                <a:cs typeface="Kalam"/>
                <a:sym typeface="Kalam"/>
              </a:rPr>
              <a:t> </a:t>
            </a:r>
            <a:r>
              <a:rPr lang="en-GB" sz="1100">
                <a:solidFill>
                  <a:schemeClr val="dk1"/>
                </a:solidFill>
                <a:latin typeface="Kalam"/>
                <a:ea typeface="Kalam"/>
                <a:cs typeface="Kalam"/>
                <a:sym typeface="Kalam"/>
              </a:rPr>
              <a:t>× 27</a:t>
            </a:r>
            <a:r>
              <a:rPr lang="en-GB" sz="1100">
                <a:latin typeface="Kalam"/>
                <a:ea typeface="Kalam"/>
                <a:cs typeface="Kalam"/>
                <a:sym typeface="Kalam"/>
              </a:rPr>
              <a:t> </a:t>
            </a:r>
            <a:endParaRPr sz="2000">
              <a:solidFill>
                <a:srgbClr val="000000"/>
              </a:solidFill>
              <a:latin typeface="Kalam"/>
              <a:ea typeface="Kalam"/>
              <a:cs typeface="Kalam"/>
              <a:sym typeface="Kalam"/>
            </a:endParaRPr>
          </a:p>
        </p:txBody>
      </p:sp>
      <p:sp>
        <p:nvSpPr>
          <p:cNvPr id="1435" name="Google Shape;1435;p97"/>
          <p:cNvSpPr txBox="1"/>
          <p:nvPr/>
        </p:nvSpPr>
        <p:spPr>
          <a:xfrm>
            <a:off x="6364825" y="3759750"/>
            <a:ext cx="2196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solidFill>
                  <a:srgbClr val="000000"/>
                </a:solidFill>
                <a:latin typeface="Kalam"/>
                <a:ea typeface="Kalam"/>
                <a:cs typeface="Kalam"/>
                <a:sym typeface="Kalam"/>
              </a:rPr>
              <a:t>×</a:t>
            </a:r>
            <a:endParaRPr sz="2000">
              <a:solidFill>
                <a:srgbClr val="000000"/>
              </a:solidFill>
              <a:latin typeface="Kalam"/>
              <a:ea typeface="Kalam"/>
              <a:cs typeface="Kalam"/>
              <a:sym typeface="Kalam"/>
            </a:endParaRPr>
          </a:p>
        </p:txBody>
      </p:sp>
      <p:pic>
        <p:nvPicPr>
          <p:cNvPr descr="&lt;math xmlns=&quot;http://www.w3.org/1998/Math/MathML&quot; display=&quot;block&quot; data-is-equatio=&quot;1&quot; data-latex=&quot;\frac{1}{100}&quot;&gt;&lt;mfrac&gt;&lt;mn&gt;1&lt;/mn&gt;&lt;mn&gt;100&lt;/mn&gt;&lt;/mfrac&gt;&lt;/math&gt;" id="1436" name="Google Shape;1436;p97" title="1 over 100"/>
          <p:cNvPicPr preferRelativeResize="0"/>
          <p:nvPr/>
        </p:nvPicPr>
        <p:blipFill>
          <a:blip r:embed="rId6">
            <a:alphaModFix/>
          </a:blip>
          <a:stretch>
            <a:fillRect/>
          </a:stretch>
        </p:blipFill>
        <p:spPr>
          <a:xfrm>
            <a:off x="6749859" y="3758667"/>
            <a:ext cx="378383" cy="41738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9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jajabyada u dhigma si loo fududeeyo xisaabinta</a:t>
            </a:r>
            <a:endParaRPr/>
          </a:p>
        </p:txBody>
      </p:sp>
      <p:sp>
        <p:nvSpPr>
          <p:cNvPr id="1442" name="Google Shape;1442;p98"/>
          <p:cNvSpPr txBox="1"/>
          <p:nvPr>
            <p:ph idx="4294967295" type="subTitle"/>
          </p:nvPr>
        </p:nvSpPr>
        <p:spPr>
          <a:xfrm>
            <a:off x="337825" y="810000"/>
            <a:ext cx="8565000" cy="40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1) Aqoonso xisaabaha u dhigma 3.4 × 9.3</a:t>
            </a:r>
            <a:r>
              <a:rPr lang="en-GB">
                <a:latin typeface="Lexend"/>
              </a:rPr>
              <a:t/>
            </a:r>
            <a:r>
              <a:rPr lang="en-GB">
                <a:latin typeface="Lexend"/>
              </a:rPr>
              <a:t/>
            </a:r>
            <a:r>
              <a:rPr lang="en-GB">
                <a:latin typeface="Lexend"/>
              </a:rPr>
              <a:t/>
            </a:r>
            <a:endParaRPr/>
          </a:p>
        </p:txBody>
      </p:sp>
      <p:grpSp>
        <p:nvGrpSpPr>
          <p:cNvPr id="1443" name="Google Shape;1443;p98"/>
          <p:cNvGrpSpPr/>
          <p:nvPr/>
        </p:nvGrpSpPr>
        <p:grpSpPr>
          <a:xfrm>
            <a:off x="677941" y="1325225"/>
            <a:ext cx="457200" cy="457200"/>
            <a:chOff x="1020916" y="1442088"/>
            <a:chExt cx="457200" cy="457200"/>
          </a:xfrm>
        </p:grpSpPr>
        <p:pic>
          <p:nvPicPr>
            <p:cNvPr id="1444" name="Google Shape;1444;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45" name="Google Shape;1445;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46" name="Google Shape;1446;p98"/>
          <p:cNvGrpSpPr/>
          <p:nvPr/>
        </p:nvGrpSpPr>
        <p:grpSpPr>
          <a:xfrm>
            <a:off x="677941" y="2044528"/>
            <a:ext cx="457200" cy="457200"/>
            <a:chOff x="1020916" y="1442088"/>
            <a:chExt cx="457200" cy="457200"/>
          </a:xfrm>
        </p:grpSpPr>
        <p:pic>
          <p:nvPicPr>
            <p:cNvPr id="1447" name="Google Shape;1447;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48" name="Google Shape;1448;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49" name="Google Shape;1449;p98"/>
          <p:cNvGrpSpPr/>
          <p:nvPr/>
        </p:nvGrpSpPr>
        <p:grpSpPr>
          <a:xfrm>
            <a:off x="677941" y="2763831"/>
            <a:ext cx="457200" cy="457200"/>
            <a:chOff x="1020916" y="1442088"/>
            <a:chExt cx="457200" cy="457200"/>
          </a:xfrm>
        </p:grpSpPr>
        <p:pic>
          <p:nvPicPr>
            <p:cNvPr id="1450" name="Google Shape;1450;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1" name="Google Shape;1451;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52" name="Google Shape;1452;p98"/>
          <p:cNvGrpSpPr/>
          <p:nvPr/>
        </p:nvGrpSpPr>
        <p:grpSpPr>
          <a:xfrm>
            <a:off x="677941" y="3483134"/>
            <a:ext cx="457200" cy="457200"/>
            <a:chOff x="1020916" y="1442088"/>
            <a:chExt cx="457200" cy="457200"/>
          </a:xfrm>
        </p:grpSpPr>
        <p:pic>
          <p:nvPicPr>
            <p:cNvPr id="1453" name="Google Shape;1453;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4" name="Google Shape;1454;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55" name="Google Shape;1455;p98"/>
          <p:cNvGrpSpPr/>
          <p:nvPr/>
        </p:nvGrpSpPr>
        <p:grpSpPr>
          <a:xfrm>
            <a:off x="677941" y="4202438"/>
            <a:ext cx="457200" cy="457200"/>
            <a:chOff x="1020916" y="1442088"/>
            <a:chExt cx="457200" cy="457200"/>
          </a:xfrm>
        </p:grpSpPr>
        <p:pic>
          <p:nvPicPr>
            <p:cNvPr id="1456" name="Google Shape;1456;p9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57" name="Google Shape;145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458" name="Google Shape;1458;p98"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0" r="73627" t="0"/>
          <a:stretch/>
        </p:blipFill>
        <p:spPr>
          <a:xfrm>
            <a:off x="1375550" y="1211200"/>
            <a:ext cx="1686992" cy="581150"/>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459" name="Google Shape;1459;p98"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27190" r="46437" t="0"/>
          <a:stretch/>
        </p:blipFill>
        <p:spPr>
          <a:xfrm>
            <a:off x="1315775" y="1968325"/>
            <a:ext cx="1686992" cy="581150"/>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460" name="Google Shape;1460;p98"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54380" r="29982" t="0"/>
          <a:stretch/>
        </p:blipFill>
        <p:spPr>
          <a:xfrm>
            <a:off x="1375550" y="2725450"/>
            <a:ext cx="1000196" cy="581125"/>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461" name="Google Shape;1461;p98"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71437" r="14326" t="0"/>
          <a:stretch/>
        </p:blipFill>
        <p:spPr>
          <a:xfrm>
            <a:off x="1375550" y="3447400"/>
            <a:ext cx="910650" cy="581139"/>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462" name="Google Shape;1462;p98"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86839" r="-1076" t="0"/>
          <a:stretch/>
        </p:blipFill>
        <p:spPr>
          <a:xfrm>
            <a:off x="1426801" y="4169350"/>
            <a:ext cx="910650" cy="5811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9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Isticmaalka jajabyada u dhigma si loo fududeeyo xisaabinta</a:t>
            </a:r>
            <a:endParaRPr/>
          </a:p>
        </p:txBody>
      </p:sp>
      <p:sp>
        <p:nvSpPr>
          <p:cNvPr id="1468" name="Google Shape;1468;p99"/>
          <p:cNvSpPr txBox="1"/>
          <p:nvPr>
            <p:ph idx="4294967295" type="subTitle"/>
          </p:nvPr>
        </p:nvSpPr>
        <p:spPr>
          <a:xfrm>
            <a:off x="324000" y="810000"/>
            <a:ext cx="7135200" cy="40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2) Aqoonso xisaabaha u dhigma 0.4 × 3.8</a:t>
            </a:r>
            <a:r>
              <a:rPr lang="en-GB">
                <a:latin typeface="Lexend"/>
              </a:rPr>
              <a:t/>
            </a:r>
            <a:endParaRPr/>
          </a:p>
        </p:txBody>
      </p:sp>
      <p:grpSp>
        <p:nvGrpSpPr>
          <p:cNvPr id="1469" name="Google Shape;1469;p99"/>
          <p:cNvGrpSpPr/>
          <p:nvPr/>
        </p:nvGrpSpPr>
        <p:grpSpPr>
          <a:xfrm>
            <a:off x="797566" y="1248350"/>
            <a:ext cx="457200" cy="457200"/>
            <a:chOff x="1020916" y="1442088"/>
            <a:chExt cx="457200" cy="457200"/>
          </a:xfrm>
        </p:grpSpPr>
        <p:pic>
          <p:nvPicPr>
            <p:cNvPr id="1470" name="Google Shape;1470;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1" name="Google Shape;1471;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72" name="Google Shape;1472;p99"/>
          <p:cNvGrpSpPr/>
          <p:nvPr/>
        </p:nvGrpSpPr>
        <p:grpSpPr>
          <a:xfrm>
            <a:off x="797566" y="1967653"/>
            <a:ext cx="457200" cy="457200"/>
            <a:chOff x="1020916" y="1442088"/>
            <a:chExt cx="457200" cy="457200"/>
          </a:xfrm>
        </p:grpSpPr>
        <p:pic>
          <p:nvPicPr>
            <p:cNvPr id="1473" name="Google Shape;1473;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4" name="Google Shape;1474;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75" name="Google Shape;1475;p99"/>
          <p:cNvGrpSpPr/>
          <p:nvPr/>
        </p:nvGrpSpPr>
        <p:grpSpPr>
          <a:xfrm>
            <a:off x="797566" y="2686956"/>
            <a:ext cx="457200" cy="457200"/>
            <a:chOff x="1020916" y="1442088"/>
            <a:chExt cx="457200" cy="457200"/>
          </a:xfrm>
        </p:grpSpPr>
        <p:pic>
          <p:nvPicPr>
            <p:cNvPr id="1476" name="Google Shape;1476;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77" name="Google Shape;147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78" name="Google Shape;1478;p99"/>
          <p:cNvGrpSpPr/>
          <p:nvPr/>
        </p:nvGrpSpPr>
        <p:grpSpPr>
          <a:xfrm>
            <a:off x="797566" y="3406259"/>
            <a:ext cx="457200" cy="457200"/>
            <a:chOff x="1020916" y="1442088"/>
            <a:chExt cx="457200" cy="457200"/>
          </a:xfrm>
        </p:grpSpPr>
        <p:pic>
          <p:nvPicPr>
            <p:cNvPr id="1479" name="Google Shape;1479;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0" name="Google Shape;1480;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81" name="Google Shape;1481;p99"/>
          <p:cNvGrpSpPr/>
          <p:nvPr/>
        </p:nvGrpSpPr>
        <p:grpSpPr>
          <a:xfrm>
            <a:off x="797566" y="4125563"/>
            <a:ext cx="457200" cy="457200"/>
            <a:chOff x="1020916" y="1442088"/>
            <a:chExt cx="457200" cy="457200"/>
          </a:xfrm>
        </p:grpSpPr>
        <p:pic>
          <p:nvPicPr>
            <p:cNvPr id="1482" name="Google Shape;1482;p99"/>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3" name="Google Shape;148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484" name="Google Shape;1484;p99"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0" r="72740" t="0"/>
          <a:stretch/>
        </p:blipFill>
        <p:spPr>
          <a:xfrm>
            <a:off x="1479299" y="1192000"/>
            <a:ext cx="146837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485" name="Google Shape;1485;p99"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27258" r="42588" t="0"/>
          <a:stretch/>
        </p:blipFill>
        <p:spPr>
          <a:xfrm>
            <a:off x="1443926" y="1911300"/>
            <a:ext cx="1624326"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486" name="Google Shape;1486;p99"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58642" r="25813" t="0"/>
          <a:stretch/>
        </p:blipFill>
        <p:spPr>
          <a:xfrm>
            <a:off x="1325499" y="2582575"/>
            <a:ext cx="83732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487" name="Google Shape;1487;p99"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75908" r="8547" t="0"/>
          <a:stretch/>
        </p:blipFill>
        <p:spPr>
          <a:xfrm>
            <a:off x="1367026" y="3330050"/>
            <a:ext cx="83732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488" name="Google Shape;1488;p99"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92245" r="-3167" t="0"/>
          <a:stretch/>
        </p:blipFill>
        <p:spPr>
          <a:xfrm>
            <a:off x="1491525" y="4153725"/>
            <a:ext cx="588325" cy="5699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2" name="Shape 1492"/>
        <p:cNvGrpSpPr/>
        <p:nvPr/>
      </p:nvGrpSpPr>
      <p:grpSpPr>
        <a:xfrm>
          <a:off x="0" y="0"/>
          <a:ext cx="0" cy="0"/>
          <a:chOff x="0" y="0"/>
          <a:chExt cx="0" cy="0"/>
        </a:xfrm>
      </p:grpSpPr>
      <p:sp>
        <p:nvSpPr>
          <p:cNvPr id="1493" name="Google Shape;1493;p100"/>
          <p:cNvSpPr txBox="1"/>
          <p:nvPr>
            <p:ph idx="1" type="body"/>
          </p:nvPr>
        </p:nvSpPr>
        <p:spPr>
          <a:xfrm>
            <a:off x="324000" y="7593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3) Geli calaamad (tick) agtooda xisaabaha saxda ah oo samee laba xisaab oo adiga kuu gaar ah oo sax ah iyadoo la isticmaalayo awoodaha 10</a:t>
            </a:r>
            <a:r>
              <a:rPr lang="en-GB" sz="1800">
                <a:latin typeface="Lexend"/>
              </a:rPr>
              <a:t/>
            </a:r>
            <a:endParaRPr sz="2000"/>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494" name="Google Shape;1494;p10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jajabka u dhigma (equivalent fractions) si loo fududeeyo xisaabinta</a:t>
            </a:r>
            <a:endParaRPr/>
          </a:p>
        </p:txBody>
      </p:sp>
      <p:sp>
        <p:nvSpPr>
          <p:cNvPr id="1495" name="Google Shape;1495;p100"/>
          <p:cNvSpPr/>
          <p:nvPr/>
        </p:nvSpPr>
        <p:spPr>
          <a:xfrm>
            <a:off x="3326325" y="2381275"/>
            <a:ext cx="232977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0"/>
              </a:spcBef>
              <a:spcAft>
                <a:spcPts val="0"/>
              </a:spcAft>
              <a:buClr>
                <a:schemeClr val="dk1"/>
              </a:buClr>
              <a:buSzPts val="1100"/>
              <a:buFont typeface="Arial"/>
              <a:buNone/>
            </a:pPr>
            <a:r>
              <a:rPr lang="en-GB" sz="1800">
                <a:solidFill>
                  <a:schemeClr val="dk1"/>
                </a:solidFill>
                <a:latin typeface="Lexend"/>
                <a:ea typeface="Lexend"/>
                <a:cs typeface="Lexend"/>
                <a:sym typeface="Lexend"/>
              </a:rPr>
              <a:t>1.2</a:t>
            </a:r>
            <a:r>
              <a:rPr lang="en-GB" sz="1800">
                <a:solidFill>
                  <a:schemeClr val="dk1"/>
                </a:solidFill>
                <a:latin typeface="Lexend"/>
                <a:ea typeface="Lexend"/>
                <a:cs typeface="Lexend"/>
                <a:sym typeface="Lexend"/>
              </a:rPr>
              <a:t> × 0.03</a:t>
            </a:r>
            <a:endParaRPr sz="3100">
              <a:latin typeface="Lexend"/>
              <a:ea typeface="Lexend"/>
              <a:cs typeface="Lexend"/>
              <a:sym typeface="Lexend"/>
            </a:endParaRPr>
          </a:p>
        </p:txBody>
      </p:sp>
      <p:cxnSp>
        <p:nvCxnSpPr>
          <p:cNvPr id="1496" name="Google Shape;1496;p100"/>
          <p:cNvCxnSpPr/>
          <p:nvPr/>
        </p:nvCxnSpPr>
        <p:spPr>
          <a:xfrm>
            <a:off x="3113750" y="2164288"/>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497" name="Google Shape;1497;p100"/>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498" name="Google Shape;1498;p100"/>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499" name="Google Shape;1499;p100"/>
          <p:cNvCxnSpPr/>
          <p:nvPr/>
        </p:nvCxnSpPr>
        <p:spPr>
          <a:xfrm rot="10800000">
            <a:off x="5656075" y="3198175"/>
            <a:ext cx="939900" cy="210900"/>
          </a:xfrm>
          <a:prstGeom prst="straightConnector1">
            <a:avLst/>
          </a:prstGeom>
          <a:noFill/>
          <a:ln cap="flat" cmpd="sng" w="28575">
            <a:solidFill>
              <a:schemeClr val="dk1"/>
            </a:solidFill>
            <a:prstDash val="solid"/>
            <a:round/>
            <a:headEnd len="med" w="med" type="none"/>
            <a:tailEnd len="med" w="med" type="none"/>
          </a:ln>
        </p:spPr>
      </p:cxnSp>
      <p:cxnSp>
        <p:nvCxnSpPr>
          <p:cNvPr id="1500" name="Google Shape;1500;p100"/>
          <p:cNvCxnSpPr/>
          <p:nvPr/>
        </p:nvCxnSpPr>
        <p:spPr>
          <a:xfrm flipH="1">
            <a:off x="4888475" y="2033475"/>
            <a:ext cx="947100" cy="3801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frac{1}{10}&quot;&gt;&lt;mfrac&gt;&lt;mn&gt;1&lt;/mn&gt;&lt;mn&gt;10&lt;/mn&gt;&lt;/mfrac&gt;&lt;/math&gt;" id="1501" name="Google Shape;1501;p100" title="one tenth"/>
          <p:cNvPicPr preferRelativeResize="0"/>
          <p:nvPr/>
        </p:nvPicPr>
        <p:blipFill>
          <a:blip r:embed="rId3">
            <a:alphaModFix/>
          </a:blip>
          <a:stretch>
            <a:fillRect/>
          </a:stretch>
        </p:blipFill>
        <p:spPr>
          <a:xfrm>
            <a:off x="6952522" y="1080000"/>
            <a:ext cx="264350" cy="421873"/>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502" name="Google Shape;1502;p100"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0" l="0" r="71434" t="0"/>
          <a:stretch/>
        </p:blipFill>
        <p:spPr>
          <a:xfrm>
            <a:off x="5835575" y="1701750"/>
            <a:ext cx="1787299" cy="636800"/>
          </a:xfrm>
          <a:prstGeom prst="rect">
            <a:avLst/>
          </a:prstGeom>
          <a:noFill/>
          <a:ln>
            <a:noFill/>
          </a:ln>
        </p:spPr>
      </p:pic>
      <p:cxnSp>
        <p:nvCxnSpPr>
          <p:cNvPr id="1503" name="Google Shape;1503;p100"/>
          <p:cNvCxnSpPr/>
          <p:nvPr/>
        </p:nvCxnSpPr>
        <p:spPr>
          <a:xfrm rot="10800000">
            <a:off x="5007550" y="3586650"/>
            <a:ext cx="631500" cy="2667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504" name="Google Shape;1504;p100"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26900" r="44533" t="0"/>
          <a:stretch/>
        </p:blipFill>
        <p:spPr>
          <a:xfrm>
            <a:off x="6565550" y="3072175"/>
            <a:ext cx="1787299" cy="739975"/>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505" name="Google Shape;1505;p100"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56632" r="32852" t="0"/>
          <a:stretch/>
        </p:blipFill>
        <p:spPr>
          <a:xfrm>
            <a:off x="5656087" y="3671938"/>
            <a:ext cx="657874" cy="739975"/>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506" name="Google Shape;1506;p100"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90981" r="-755" t="0"/>
          <a:stretch/>
        </p:blipFill>
        <p:spPr>
          <a:xfrm>
            <a:off x="4512638" y="3950025"/>
            <a:ext cx="611549" cy="739950"/>
          </a:xfrm>
          <a:prstGeom prst="rect">
            <a:avLst/>
          </a:prstGeom>
          <a:noFill/>
          <a:ln>
            <a:noFill/>
          </a:ln>
        </p:spPr>
      </p:pic>
      <p:pic>
        <p:nvPicPr>
          <p:cNvPr descr="&lt;math xmlns=&quot;http://www.w3.org/1998/Math/MathML&quot; display=&quot;block&quot; data-is-equatio=&quot;1&quot; data-latex=&quot;\frac{36}{1000}&quot;&gt;&lt;mfrac&gt;&lt;mn&gt;36&lt;/mn&gt;&lt;mn&gt;1000&lt;/mn&gt;&lt;/mfrac&gt;&lt;/math&gt;" id="1507" name="Google Shape;1507;p100" title="36 over 1000"/>
          <p:cNvPicPr preferRelativeResize="0"/>
          <p:nvPr/>
        </p:nvPicPr>
        <p:blipFill>
          <a:blip r:embed="rId5">
            <a:alphaModFix/>
          </a:blip>
          <a:stretch>
            <a:fillRect/>
          </a:stretch>
        </p:blipFill>
        <p:spPr>
          <a:xfrm>
            <a:off x="1771549" y="2924500"/>
            <a:ext cx="554400" cy="542690"/>
          </a:xfrm>
          <a:prstGeom prst="rect">
            <a:avLst/>
          </a:prstGeom>
          <a:noFill/>
          <a:ln>
            <a:noFill/>
          </a:ln>
        </p:spPr>
      </p:pic>
      <p:cxnSp>
        <p:nvCxnSpPr>
          <p:cNvPr id="1508" name="Google Shape;1508;p100"/>
          <p:cNvCxnSpPr/>
          <p:nvPr/>
        </p:nvCxnSpPr>
        <p:spPr>
          <a:xfrm rot="10800000">
            <a:off x="4502200" y="3762575"/>
            <a:ext cx="77400" cy="347100"/>
          </a:xfrm>
          <a:prstGeom prst="straightConnector1">
            <a:avLst/>
          </a:prstGeom>
          <a:noFill/>
          <a:ln cap="flat" cmpd="sng" w="28575">
            <a:solidFill>
              <a:schemeClr val="dk1"/>
            </a:solidFill>
            <a:prstDash val="solid"/>
            <a:round/>
            <a:headEnd len="med" w="med" type="none"/>
            <a:tailEnd len="med" w="med" type="none"/>
          </a:ln>
        </p:spPr>
      </p:cxnSp>
      <p:sp>
        <p:nvSpPr>
          <p:cNvPr id="1509" name="Google Shape;1509;p100"/>
          <p:cNvSpPr txBox="1"/>
          <p:nvPr/>
        </p:nvSpPr>
        <p:spPr>
          <a:xfrm>
            <a:off x="1609550" y="431998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10" name="Google Shape;1510;p100"/>
          <p:cNvSpPr txBox="1"/>
          <p:nvPr/>
        </p:nvSpPr>
        <p:spPr>
          <a:xfrm>
            <a:off x="1828050" y="173393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4" name="Shape 1514"/>
        <p:cNvGrpSpPr/>
        <p:nvPr/>
      </p:nvGrpSpPr>
      <p:grpSpPr>
        <a:xfrm>
          <a:off x="0" y="0"/>
          <a:ext cx="0" cy="0"/>
          <a:chOff x="0" y="0"/>
          <a:chExt cx="0" cy="0"/>
        </a:xfrm>
      </p:grpSpPr>
      <p:sp>
        <p:nvSpPr>
          <p:cNvPr id="1515" name="Google Shape;1515;p101"/>
          <p:cNvSpPr txBox="1"/>
          <p:nvPr>
            <p:ph idx="1" type="body"/>
          </p:nvPr>
        </p:nvSpPr>
        <p:spPr>
          <a:xfrm>
            <a:off x="372363" y="741900"/>
            <a:ext cx="8237700" cy="86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4) Abuur xisaabtaada iyo lix xisaabood oo u dhigma (equivalent) adigoo isticmaalaya awoodaha (powers of)</a:t>
            </a:r>
            <a:r>
              <a:rPr lang="en-GB" sz="1100">
                <a:latin typeface="Lexend"/>
              </a:rPr>
              <a:t/>
            </a:r>
            <a:r>
              <a:rPr lang="en-GB" sz="1100">
                <a:latin typeface="Lexend"/>
              </a:rPr>
              <a:t/>
            </a:r>
            <a:r>
              <a:rPr lang="en-GB" sz="1100">
                <a:latin typeface="Lexend"/>
              </a:rPr>
              <a:t/>
            </a:r>
            <a:r>
              <a:rPr lang="en-GB" sz="1100">
                <a:latin typeface="Lexend"/>
              </a:rPr>
              <a:t/>
            </a:r>
            <a:r>
              <a:rPr lang="en-GB" sz="1100">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516" name="Google Shape;1516;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jajabka u dhigma (equivalent fractions) si loo fududeeyo xisaabinta</a:t>
            </a:r>
            <a:endParaRPr/>
          </a:p>
        </p:txBody>
      </p:sp>
      <p:sp>
        <p:nvSpPr>
          <p:cNvPr id="1517" name="Google Shape;1517;p101"/>
          <p:cNvSpPr/>
          <p:nvPr/>
        </p:nvSpPr>
        <p:spPr>
          <a:xfrm>
            <a:off x="3326325" y="2381275"/>
            <a:ext cx="232977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0"/>
              </a:spcBef>
              <a:spcAft>
                <a:spcPts val="0"/>
              </a:spcAft>
              <a:buNone/>
            </a:pPr>
            <a:r>
              <a:rPr>
                <a:latin typeface="Lexend"/>
              </a:rPr>
              <a:t/>
            </a:r>
            <a:endParaRPr sz="3100">
              <a:latin typeface="Lexend"/>
              <a:ea typeface="Lexend"/>
              <a:cs typeface="Lexend"/>
              <a:sym typeface="Lexend"/>
            </a:endParaRPr>
          </a:p>
        </p:txBody>
      </p:sp>
      <p:cxnSp>
        <p:nvCxnSpPr>
          <p:cNvPr id="1518" name="Google Shape;1518;p101"/>
          <p:cNvCxnSpPr/>
          <p:nvPr/>
        </p:nvCxnSpPr>
        <p:spPr>
          <a:xfrm>
            <a:off x="3113750" y="2164288"/>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519" name="Google Shape;1519;p101"/>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520" name="Google Shape;1520;p101"/>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521" name="Google Shape;1521;p101"/>
          <p:cNvCxnSpPr/>
          <p:nvPr/>
        </p:nvCxnSpPr>
        <p:spPr>
          <a:xfrm rot="10800000">
            <a:off x="5656075" y="3198175"/>
            <a:ext cx="939900" cy="210900"/>
          </a:xfrm>
          <a:prstGeom prst="straightConnector1">
            <a:avLst/>
          </a:prstGeom>
          <a:noFill/>
          <a:ln cap="flat" cmpd="sng" w="28575">
            <a:solidFill>
              <a:schemeClr val="dk1"/>
            </a:solidFill>
            <a:prstDash val="solid"/>
            <a:round/>
            <a:headEnd len="med" w="med" type="none"/>
            <a:tailEnd len="med" w="med" type="none"/>
          </a:ln>
        </p:spPr>
      </p:cxnSp>
      <p:cxnSp>
        <p:nvCxnSpPr>
          <p:cNvPr id="1522" name="Google Shape;1522;p101"/>
          <p:cNvCxnSpPr/>
          <p:nvPr/>
        </p:nvCxnSpPr>
        <p:spPr>
          <a:xfrm flipH="1">
            <a:off x="4888475" y="2033475"/>
            <a:ext cx="947100" cy="3801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frac{1}{10}&quot;&gt;&lt;mfrac&gt;&lt;mn&gt;1&lt;/mn&gt;&lt;mn&gt;10&lt;/mn&gt;&lt;/mfrac&gt;&lt;/math&gt;" id="1523" name="Google Shape;1523;p101" title="one tenth"/>
          <p:cNvPicPr preferRelativeResize="0"/>
          <p:nvPr/>
        </p:nvPicPr>
        <p:blipFill>
          <a:blip r:embed="rId3">
            <a:alphaModFix/>
          </a:blip>
          <a:stretch>
            <a:fillRect/>
          </a:stretch>
        </p:blipFill>
        <p:spPr>
          <a:xfrm>
            <a:off x="4319997" y="1080000"/>
            <a:ext cx="264350" cy="421873"/>
          </a:xfrm>
          <a:prstGeom prst="rect">
            <a:avLst/>
          </a:prstGeom>
          <a:noFill/>
          <a:ln>
            <a:noFill/>
          </a:ln>
        </p:spPr>
      </p:pic>
      <p:cxnSp>
        <p:nvCxnSpPr>
          <p:cNvPr id="1524" name="Google Shape;1524;p101"/>
          <p:cNvCxnSpPr/>
          <p:nvPr/>
        </p:nvCxnSpPr>
        <p:spPr>
          <a:xfrm rot="10800000">
            <a:off x="5007550" y="3586650"/>
            <a:ext cx="631500" cy="266700"/>
          </a:xfrm>
          <a:prstGeom prst="straightConnector1">
            <a:avLst/>
          </a:prstGeom>
          <a:noFill/>
          <a:ln cap="flat" cmpd="sng" w="28575">
            <a:solidFill>
              <a:schemeClr val="dk1"/>
            </a:solidFill>
            <a:prstDash val="solid"/>
            <a:round/>
            <a:headEnd len="med" w="med" type="none"/>
            <a:tailEnd len="med" w="med" type="none"/>
          </a:ln>
        </p:spPr>
      </p:cxnSp>
      <p:sp>
        <p:nvSpPr>
          <p:cNvPr id="1525" name="Google Shape;1525;p101"/>
          <p:cNvSpPr txBox="1"/>
          <p:nvPr/>
        </p:nvSpPr>
        <p:spPr>
          <a:xfrm>
            <a:off x="1828050" y="389388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26" name="Google Shape;1526;p101"/>
          <p:cNvSpPr txBox="1"/>
          <p:nvPr/>
        </p:nvSpPr>
        <p:spPr>
          <a:xfrm>
            <a:off x="1828050" y="173393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27" name="Google Shape;1527;p101"/>
          <p:cNvSpPr txBox="1"/>
          <p:nvPr/>
        </p:nvSpPr>
        <p:spPr>
          <a:xfrm>
            <a:off x="1091775" y="29442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28" name="Google Shape;1528;p101"/>
          <p:cNvSpPr txBox="1"/>
          <p:nvPr/>
        </p:nvSpPr>
        <p:spPr>
          <a:xfrm>
            <a:off x="4929925" y="16200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29" name="Google Shape;1529;p101"/>
          <p:cNvSpPr txBox="1"/>
          <p:nvPr/>
        </p:nvSpPr>
        <p:spPr>
          <a:xfrm>
            <a:off x="4745825" y="37037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530" name="Google Shape;1530;p101"/>
          <p:cNvSpPr txBox="1"/>
          <p:nvPr/>
        </p:nvSpPr>
        <p:spPr>
          <a:xfrm>
            <a:off x="6150325" y="3072175"/>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4" name="Shape 1534"/>
        <p:cNvGrpSpPr/>
        <p:nvPr/>
      </p:nvGrpSpPr>
      <p:grpSpPr>
        <a:xfrm>
          <a:off x="0" y="0"/>
          <a:ext cx="0" cy="0"/>
          <a:chOff x="0" y="0"/>
          <a:chExt cx="0" cy="0"/>
        </a:xfrm>
      </p:grpSpPr>
      <p:sp>
        <p:nvSpPr>
          <p:cNvPr id="1535" name="Google Shape;1535;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jajabka u dhigma (equivalent fractions) si loo fududeeyo xisaabinta</a:t>
            </a:r>
            <a:endParaRPr/>
          </a:p>
        </p:txBody>
      </p:sp>
      <p:sp>
        <p:nvSpPr>
          <p:cNvPr id="1536" name="Google Shape;1536;p102"/>
          <p:cNvSpPr txBox="1"/>
          <p:nvPr>
            <p:ph idx="4294967295" type="subTitle"/>
          </p:nvPr>
        </p:nvSpPr>
        <p:spPr>
          <a:xfrm>
            <a:off x="337825" y="810000"/>
            <a:ext cx="8565000" cy="40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 Aqoonso xisaabaha u dhigma (equivalent) ee 3.4 × 9.3</a:t>
            </a:r>
            <a:r>
              <a:rPr lang="en-GB" sz="1400">
                <a:latin typeface="Lexend"/>
              </a:rPr>
              <a:t/>
            </a:r>
            <a:endParaRPr/>
          </a:p>
        </p:txBody>
      </p:sp>
      <p:grpSp>
        <p:nvGrpSpPr>
          <p:cNvPr id="1537" name="Google Shape;1537;p102"/>
          <p:cNvGrpSpPr/>
          <p:nvPr/>
        </p:nvGrpSpPr>
        <p:grpSpPr>
          <a:xfrm>
            <a:off x="677941" y="1325225"/>
            <a:ext cx="457200" cy="457200"/>
            <a:chOff x="1020916" y="1442088"/>
            <a:chExt cx="457200" cy="457200"/>
          </a:xfrm>
        </p:grpSpPr>
        <p:pic>
          <p:nvPicPr>
            <p:cNvPr id="1538" name="Google Shape;1538;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39" name="Google Shape;153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40" name="Google Shape;1540;p102"/>
          <p:cNvGrpSpPr/>
          <p:nvPr/>
        </p:nvGrpSpPr>
        <p:grpSpPr>
          <a:xfrm>
            <a:off x="677941" y="2044528"/>
            <a:ext cx="457200" cy="457200"/>
            <a:chOff x="1020916" y="1442088"/>
            <a:chExt cx="457200" cy="457200"/>
          </a:xfrm>
        </p:grpSpPr>
        <p:pic>
          <p:nvPicPr>
            <p:cNvPr id="1541" name="Google Shape;1541;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42" name="Google Shape;154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43" name="Google Shape;1543;p102"/>
          <p:cNvGrpSpPr/>
          <p:nvPr/>
        </p:nvGrpSpPr>
        <p:grpSpPr>
          <a:xfrm>
            <a:off x="677941" y="2763831"/>
            <a:ext cx="457200" cy="457200"/>
            <a:chOff x="1020916" y="1442088"/>
            <a:chExt cx="457200" cy="457200"/>
          </a:xfrm>
        </p:grpSpPr>
        <p:pic>
          <p:nvPicPr>
            <p:cNvPr id="1544" name="Google Shape;1544;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45" name="Google Shape;154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46" name="Google Shape;1546;p102"/>
          <p:cNvGrpSpPr/>
          <p:nvPr/>
        </p:nvGrpSpPr>
        <p:grpSpPr>
          <a:xfrm>
            <a:off x="677941" y="3483134"/>
            <a:ext cx="457200" cy="457200"/>
            <a:chOff x="1020916" y="1442088"/>
            <a:chExt cx="457200" cy="457200"/>
          </a:xfrm>
        </p:grpSpPr>
        <p:pic>
          <p:nvPicPr>
            <p:cNvPr id="1547" name="Google Shape;1547;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48" name="Google Shape;154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49" name="Google Shape;1549;p102"/>
          <p:cNvGrpSpPr/>
          <p:nvPr/>
        </p:nvGrpSpPr>
        <p:grpSpPr>
          <a:xfrm>
            <a:off x="677941" y="4202438"/>
            <a:ext cx="457200" cy="457200"/>
            <a:chOff x="1020916" y="1442088"/>
            <a:chExt cx="457200" cy="457200"/>
          </a:xfrm>
        </p:grpSpPr>
        <p:pic>
          <p:nvPicPr>
            <p:cNvPr id="1550" name="Google Shape;1550;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51" name="Google Shape;1551;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552" name="Google Shape;1552;p102"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0" r="73627" t="0"/>
          <a:stretch/>
        </p:blipFill>
        <p:spPr>
          <a:xfrm>
            <a:off x="1375550" y="1211200"/>
            <a:ext cx="1686992" cy="581150"/>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553" name="Google Shape;1553;p102"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27190" r="46437" t="0"/>
          <a:stretch/>
        </p:blipFill>
        <p:spPr>
          <a:xfrm>
            <a:off x="1315775" y="1968325"/>
            <a:ext cx="1686992" cy="581150"/>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554" name="Google Shape;1554;p102"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54380" r="29982" t="0"/>
          <a:stretch/>
        </p:blipFill>
        <p:spPr>
          <a:xfrm>
            <a:off x="1375550" y="2725450"/>
            <a:ext cx="1000196" cy="581125"/>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555" name="Google Shape;1555;p102"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71437" r="14326" t="0"/>
          <a:stretch/>
        </p:blipFill>
        <p:spPr>
          <a:xfrm>
            <a:off x="1375550" y="3447400"/>
            <a:ext cx="910650" cy="581139"/>
          </a:xfrm>
          <a:prstGeom prst="rect">
            <a:avLst/>
          </a:prstGeom>
          <a:noFill/>
          <a:ln>
            <a:noFill/>
          </a:ln>
        </p:spPr>
      </p:pic>
      <p:pic>
        <p:nvPicPr>
          <p:cNvPr descr="&lt;math xmlns=&quot;http://www.w3.org/1998/Math/MathML&quot; display=&quot;block&quot; data-is-equatio=&quot;1&quot; data-latex=&quot;34\times93\ \times\frac{1}{100}\ \ \ 34\times93\ \times\frac{1}{10^2}\ \ \ \frac{34\times93}{100}\ \ \ \frac{34\times93}{1000}\ \frac{34\times93}{10^2}&quot;&gt;&lt;mn&gt;34&lt;/mn&gt;&lt;mo&gt;×&lt;/mo&gt;&lt;mn&gt;93&lt;/mn&gt;&lt;mtext&gt;&lt;/mtext&gt;&lt;mo&gt;×&lt;/mo&gt;&lt;mfrac&gt;&lt;mn&gt;1&lt;/mn&gt;&lt;mn&gt;100&lt;/mn&gt;&lt;/mfrac&gt;&lt;mtext&gt;&lt;/mtext&gt;&lt;mtext&gt;&lt;/mtext&gt;&lt;mtext&gt;&lt;/mtext&gt;&lt;mn&gt;34&lt;/mn&gt;&lt;mo&gt;×&lt;/mo&gt;&lt;mn&gt;93&lt;/mn&gt;&lt;mtext&gt;&lt;/mtext&gt;&lt;mo&gt;×&lt;/mo&gt;&lt;mfrac&gt;&lt;mn&gt;1&lt;/mn&gt;&lt;msup&gt;&lt;mn&gt;10&lt;/mn&gt;&lt;mn&gt;2&lt;/mn&gt;&lt;/msup&gt;&lt;/mfrac&gt;&lt;mtext&gt;&lt;/mtext&gt;&lt;mtext&gt;&lt;/mtext&gt;&lt;mtext&gt;&lt;/mtext&gt;&lt;mfrac&gt;&lt;mrow&gt;&lt;mn&gt;34&lt;/mn&gt;&lt;mo&gt;×&lt;/mo&gt;&lt;mn&gt;93&lt;/mn&gt;&lt;/mrow&gt;&lt;mn&gt;100&lt;/mn&gt;&lt;/mfrac&gt;&lt;mtext&gt;&lt;/mtext&gt;&lt;mtext&gt;&lt;/mtext&gt;&lt;mtext&gt;&lt;/mtext&gt;&lt;mfrac&gt;&lt;mrow&gt;&lt;mn&gt;34&lt;/mn&gt;&lt;mo&gt;×&lt;/mo&gt;&lt;mn&gt;93&lt;/mn&gt;&lt;/mrow&gt;&lt;mn&gt;1000&lt;/mn&gt;&lt;/mfrac&gt;&lt;mtext&gt;&lt;/mtext&gt;&lt;mfrac&gt;&lt;mrow&gt;&lt;mn&gt;34&lt;/mn&gt;&lt;mo&gt;×&lt;/mo&gt;&lt;mn&gt;93&lt;/mn&gt;&lt;/mrow&gt;&lt;msup&gt;&lt;mn&gt;10&lt;/mn&gt;&lt;mn&gt;2&lt;/mn&gt;&lt;/msup&gt;&lt;/mfrac&gt;&lt;/math&gt;" id="1556" name="Google Shape;1556;p102" title="34 times 93 times 1 over 100 34 times 93 times the fraction with numerator 1 and denominator 10 squared the fraction with numerator 34 times 93 and denominator 100 the fraction with numerator 34 times 93 and denominator 1000 the fraction with numerator 34 times 93 and denominator 10 squared"/>
          <p:cNvPicPr preferRelativeResize="0"/>
          <p:nvPr/>
        </p:nvPicPr>
        <p:blipFill rotWithShape="1">
          <a:blip r:embed="rId4">
            <a:alphaModFix/>
          </a:blip>
          <a:srcRect b="0" l="86839" r="-1076" t="0"/>
          <a:stretch/>
        </p:blipFill>
        <p:spPr>
          <a:xfrm>
            <a:off x="1426801" y="4169350"/>
            <a:ext cx="910650" cy="581125"/>
          </a:xfrm>
          <a:prstGeom prst="rect">
            <a:avLst/>
          </a:prstGeom>
          <a:noFill/>
          <a:ln>
            <a:noFill/>
          </a:ln>
        </p:spPr>
      </p:pic>
      <p:pic>
        <p:nvPicPr>
          <p:cNvPr id="1557" name="Google Shape;1557;p102"/>
          <p:cNvPicPr preferRelativeResize="0"/>
          <p:nvPr/>
        </p:nvPicPr>
        <p:blipFill>
          <a:blip r:embed="rId5">
            <a:alphaModFix/>
          </a:blip>
          <a:stretch>
            <a:fillRect/>
          </a:stretch>
        </p:blipFill>
        <p:spPr>
          <a:xfrm>
            <a:off x="3137408" y="1253925"/>
            <a:ext cx="396000" cy="419100"/>
          </a:xfrm>
          <a:prstGeom prst="rect">
            <a:avLst/>
          </a:prstGeom>
          <a:noFill/>
          <a:ln>
            <a:noFill/>
          </a:ln>
        </p:spPr>
      </p:pic>
      <p:pic>
        <p:nvPicPr>
          <p:cNvPr id="1558" name="Google Shape;1558;p102"/>
          <p:cNvPicPr preferRelativeResize="0"/>
          <p:nvPr/>
        </p:nvPicPr>
        <p:blipFill>
          <a:blip r:embed="rId5">
            <a:alphaModFix/>
          </a:blip>
          <a:stretch>
            <a:fillRect/>
          </a:stretch>
        </p:blipFill>
        <p:spPr>
          <a:xfrm>
            <a:off x="3002783" y="2063575"/>
            <a:ext cx="396000" cy="419100"/>
          </a:xfrm>
          <a:prstGeom prst="rect">
            <a:avLst/>
          </a:prstGeom>
          <a:noFill/>
          <a:ln>
            <a:noFill/>
          </a:ln>
        </p:spPr>
      </p:pic>
      <p:pic>
        <p:nvPicPr>
          <p:cNvPr id="1559" name="Google Shape;1559;p102"/>
          <p:cNvPicPr preferRelativeResize="0"/>
          <p:nvPr/>
        </p:nvPicPr>
        <p:blipFill>
          <a:blip r:embed="rId5">
            <a:alphaModFix/>
          </a:blip>
          <a:stretch>
            <a:fillRect/>
          </a:stretch>
        </p:blipFill>
        <p:spPr>
          <a:xfrm>
            <a:off x="2428958" y="2725450"/>
            <a:ext cx="396000" cy="419100"/>
          </a:xfrm>
          <a:prstGeom prst="rect">
            <a:avLst/>
          </a:prstGeom>
          <a:noFill/>
          <a:ln>
            <a:noFill/>
          </a:ln>
        </p:spPr>
      </p:pic>
      <p:pic>
        <p:nvPicPr>
          <p:cNvPr id="1560" name="Google Shape;1560;p102"/>
          <p:cNvPicPr preferRelativeResize="0"/>
          <p:nvPr/>
        </p:nvPicPr>
        <p:blipFill>
          <a:blip r:embed="rId5">
            <a:alphaModFix/>
          </a:blip>
          <a:stretch>
            <a:fillRect/>
          </a:stretch>
        </p:blipFill>
        <p:spPr>
          <a:xfrm>
            <a:off x="2375758" y="42215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4" name="Shape 1564"/>
        <p:cNvGrpSpPr/>
        <p:nvPr/>
      </p:nvGrpSpPr>
      <p:grpSpPr>
        <a:xfrm>
          <a:off x="0" y="0"/>
          <a:ext cx="0" cy="0"/>
          <a:chOff x="0" y="0"/>
          <a:chExt cx="0" cy="0"/>
        </a:xfrm>
      </p:grpSpPr>
      <p:sp>
        <p:nvSpPr>
          <p:cNvPr id="1565" name="Google Shape;1565;p10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jajabka u dhigma (equivalent fractions) si loo fududeeyo xisaabinta</a:t>
            </a:r>
            <a:endParaRPr/>
          </a:p>
        </p:txBody>
      </p:sp>
      <p:sp>
        <p:nvSpPr>
          <p:cNvPr id="1566" name="Google Shape;1566;p103"/>
          <p:cNvSpPr txBox="1"/>
          <p:nvPr>
            <p:ph idx="4294967295" type="subTitle"/>
          </p:nvPr>
        </p:nvSpPr>
        <p:spPr>
          <a:xfrm>
            <a:off x="324000" y="810000"/>
            <a:ext cx="7135200" cy="401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 Aqoonso xisaabaha u dhigma (equivalent) ee 0.4 × 3.8</a:t>
            </a:r>
            <a:endParaRPr/>
          </a:p>
        </p:txBody>
      </p:sp>
      <p:grpSp>
        <p:nvGrpSpPr>
          <p:cNvPr id="1567" name="Google Shape;1567;p103"/>
          <p:cNvGrpSpPr/>
          <p:nvPr/>
        </p:nvGrpSpPr>
        <p:grpSpPr>
          <a:xfrm>
            <a:off x="797566" y="1248350"/>
            <a:ext cx="457200" cy="457200"/>
            <a:chOff x="1020916" y="1442088"/>
            <a:chExt cx="457200" cy="457200"/>
          </a:xfrm>
        </p:grpSpPr>
        <p:pic>
          <p:nvPicPr>
            <p:cNvPr id="1568" name="Google Shape;1568;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69" name="Google Shape;1569;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70" name="Google Shape;1570;p103"/>
          <p:cNvGrpSpPr/>
          <p:nvPr/>
        </p:nvGrpSpPr>
        <p:grpSpPr>
          <a:xfrm>
            <a:off x="797566" y="1967653"/>
            <a:ext cx="457200" cy="457200"/>
            <a:chOff x="1020916" y="1442088"/>
            <a:chExt cx="457200" cy="457200"/>
          </a:xfrm>
        </p:grpSpPr>
        <p:pic>
          <p:nvPicPr>
            <p:cNvPr id="1571" name="Google Shape;1571;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72" name="Google Shape;1572;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73" name="Google Shape;1573;p103"/>
          <p:cNvGrpSpPr/>
          <p:nvPr/>
        </p:nvGrpSpPr>
        <p:grpSpPr>
          <a:xfrm>
            <a:off x="797566" y="2686956"/>
            <a:ext cx="457200" cy="457200"/>
            <a:chOff x="1020916" y="1442088"/>
            <a:chExt cx="457200" cy="457200"/>
          </a:xfrm>
        </p:grpSpPr>
        <p:pic>
          <p:nvPicPr>
            <p:cNvPr id="1574" name="Google Shape;1574;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75" name="Google Shape;1575;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76" name="Google Shape;1576;p103"/>
          <p:cNvGrpSpPr/>
          <p:nvPr/>
        </p:nvGrpSpPr>
        <p:grpSpPr>
          <a:xfrm>
            <a:off x="797566" y="3406259"/>
            <a:ext cx="457200" cy="457200"/>
            <a:chOff x="1020916" y="1442088"/>
            <a:chExt cx="457200" cy="457200"/>
          </a:xfrm>
        </p:grpSpPr>
        <p:pic>
          <p:nvPicPr>
            <p:cNvPr id="1577" name="Google Shape;1577;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78" name="Google Shape;1578;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79" name="Google Shape;1579;p103"/>
          <p:cNvGrpSpPr/>
          <p:nvPr/>
        </p:nvGrpSpPr>
        <p:grpSpPr>
          <a:xfrm>
            <a:off x="797566" y="4125563"/>
            <a:ext cx="457200" cy="457200"/>
            <a:chOff x="1020916" y="1442088"/>
            <a:chExt cx="457200" cy="457200"/>
          </a:xfrm>
        </p:grpSpPr>
        <p:pic>
          <p:nvPicPr>
            <p:cNvPr id="1580" name="Google Shape;1580;p10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81" name="Google Shape;158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5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582" name="Google Shape;1582;p103"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0" r="72740" t="0"/>
          <a:stretch/>
        </p:blipFill>
        <p:spPr>
          <a:xfrm>
            <a:off x="1479299" y="1192000"/>
            <a:ext cx="146837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583" name="Google Shape;1583;p103"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27258" r="42588" t="0"/>
          <a:stretch/>
        </p:blipFill>
        <p:spPr>
          <a:xfrm>
            <a:off x="1443926" y="1911300"/>
            <a:ext cx="1624326"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584" name="Google Shape;1584;p103"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58642" r="25813" t="0"/>
          <a:stretch/>
        </p:blipFill>
        <p:spPr>
          <a:xfrm>
            <a:off x="1325499" y="2582575"/>
            <a:ext cx="83732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585" name="Google Shape;1585;p103"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75908" r="8547" t="0"/>
          <a:stretch/>
        </p:blipFill>
        <p:spPr>
          <a:xfrm>
            <a:off x="1367026" y="3330050"/>
            <a:ext cx="837325" cy="569900"/>
          </a:xfrm>
          <a:prstGeom prst="rect">
            <a:avLst/>
          </a:prstGeom>
          <a:noFill/>
          <a:ln>
            <a:noFill/>
          </a:ln>
        </p:spPr>
      </p:pic>
      <p:pic>
        <p:nvPicPr>
          <p:cNvPr descr="&lt;math xmlns=&quot;http://www.w3.org/1998/Math/MathML&quot; display=&quot;block&quot; data-is-equatio=&quot;1&quot; data-latex=&quot;4\times38\times\frac{1}{100}\ \ 4\times38\ \times\frac{1}{1000}\ \ \ \frac{4\times38}{100}\ \ \ \frac{4\times38}{10^2}\ \frac{152}{100^{ }}&quot;&gt;&lt;mn&gt;4&lt;/mn&gt;&lt;mo&gt;×&lt;/mo&gt;&lt;mn&gt;38&lt;/mn&gt;&lt;mo&gt;×&lt;/mo&gt;&lt;mfrac&gt;&lt;mn&gt;1&lt;/mn&gt;&lt;mn&gt;100&lt;/mn&gt;&lt;/mfrac&gt;&lt;mtext&gt;&lt;/mtext&gt;&lt;mtext&gt;&lt;/mtext&gt;&lt;mn&gt;4&lt;/mn&gt;&lt;mo&gt;×&lt;/mo&gt;&lt;mn&gt;38&lt;/mn&gt;&lt;mtext&gt;&lt;/mtext&gt;&lt;mo&gt;×&lt;/mo&gt;&lt;mfrac&gt;&lt;mn&gt;1&lt;/mn&gt;&lt;mn&gt;1000&lt;/mn&gt;&lt;/mfrac&gt;&lt;mtext&gt;&lt;/mtext&gt;&lt;mtext&gt;&lt;/mtext&gt;&lt;mtext&gt;&lt;/mtext&gt;&lt;mfrac&gt;&lt;mrow&gt;&lt;mn&gt;4&lt;/mn&gt;&lt;mo&gt;×&lt;/mo&gt;&lt;mn&gt;38&lt;/mn&gt;&lt;/mrow&gt;&lt;mn&gt;100&lt;/mn&gt;&lt;/mfrac&gt;&lt;mtext&gt;&lt;/mtext&gt;&lt;mtext&gt;&lt;/mtext&gt;&lt;mtext&gt;&lt;/mtext&gt;&lt;mfrac&gt;&lt;mrow&gt;&lt;mn&gt;4&lt;/mn&gt;&lt;mo&gt;×&lt;/mo&gt;&lt;mn&gt;38&lt;/mn&gt;&lt;/mrow&gt;&lt;msup&gt;&lt;mn&gt;10&lt;/mn&gt;&lt;mn&gt;2&lt;/mn&gt;&lt;/msup&gt;&lt;/mfrac&gt;&lt;mtext&gt;&lt;/mtext&gt;&lt;mfrac&gt;&lt;mn&gt;152&lt;/mn&gt;&lt;msup&gt;&lt;mn&gt;100&lt;/mn&gt;&lt;mrow data-mjx-texclass=&quot;ORD&quot;/&gt;&lt;/msup&gt;&lt;/mfrac&gt;&lt;/math&gt;" id="1586" name="Google Shape;1586;p103" title="4 times 38 times 1 over 100 4 times 38 times 1 over 1000 the fraction with numerator 4 times 38 and denominator 100 the fraction with numerator 4 times 38 and denominator 10 squared the fraction with numerator 152 and denominator 100 raised to the power"/>
          <p:cNvPicPr preferRelativeResize="0"/>
          <p:nvPr/>
        </p:nvPicPr>
        <p:blipFill rotWithShape="1">
          <a:blip r:embed="rId4">
            <a:alphaModFix/>
          </a:blip>
          <a:srcRect b="0" l="92245" r="-3167" t="0"/>
          <a:stretch/>
        </p:blipFill>
        <p:spPr>
          <a:xfrm>
            <a:off x="1491525" y="4153725"/>
            <a:ext cx="588325" cy="569900"/>
          </a:xfrm>
          <a:prstGeom prst="rect">
            <a:avLst/>
          </a:prstGeom>
          <a:noFill/>
          <a:ln>
            <a:noFill/>
          </a:ln>
        </p:spPr>
      </p:pic>
      <p:pic>
        <p:nvPicPr>
          <p:cNvPr id="1587" name="Google Shape;1587;p103"/>
          <p:cNvPicPr preferRelativeResize="0"/>
          <p:nvPr/>
        </p:nvPicPr>
        <p:blipFill>
          <a:blip r:embed="rId5">
            <a:alphaModFix/>
          </a:blip>
          <a:stretch>
            <a:fillRect/>
          </a:stretch>
        </p:blipFill>
        <p:spPr>
          <a:xfrm>
            <a:off x="2947683" y="1267400"/>
            <a:ext cx="396000" cy="419100"/>
          </a:xfrm>
          <a:prstGeom prst="rect">
            <a:avLst/>
          </a:prstGeom>
          <a:noFill/>
          <a:ln>
            <a:noFill/>
          </a:ln>
        </p:spPr>
      </p:pic>
      <p:pic>
        <p:nvPicPr>
          <p:cNvPr id="1588" name="Google Shape;1588;p103"/>
          <p:cNvPicPr preferRelativeResize="0"/>
          <p:nvPr/>
        </p:nvPicPr>
        <p:blipFill>
          <a:blip r:embed="rId5">
            <a:alphaModFix/>
          </a:blip>
          <a:stretch>
            <a:fillRect/>
          </a:stretch>
        </p:blipFill>
        <p:spPr>
          <a:xfrm>
            <a:off x="2204358" y="2630600"/>
            <a:ext cx="396000" cy="419100"/>
          </a:xfrm>
          <a:prstGeom prst="rect">
            <a:avLst/>
          </a:prstGeom>
          <a:noFill/>
          <a:ln>
            <a:noFill/>
          </a:ln>
        </p:spPr>
      </p:pic>
      <p:pic>
        <p:nvPicPr>
          <p:cNvPr id="1589" name="Google Shape;1589;p103"/>
          <p:cNvPicPr preferRelativeResize="0"/>
          <p:nvPr/>
        </p:nvPicPr>
        <p:blipFill>
          <a:blip r:embed="rId5">
            <a:alphaModFix/>
          </a:blip>
          <a:stretch>
            <a:fillRect/>
          </a:stretch>
        </p:blipFill>
        <p:spPr>
          <a:xfrm>
            <a:off x="2254233" y="3330050"/>
            <a:ext cx="396000" cy="419100"/>
          </a:xfrm>
          <a:prstGeom prst="rect">
            <a:avLst/>
          </a:prstGeom>
          <a:noFill/>
          <a:ln>
            <a:noFill/>
          </a:ln>
        </p:spPr>
      </p:pic>
      <p:pic>
        <p:nvPicPr>
          <p:cNvPr id="1590" name="Google Shape;1590;p103"/>
          <p:cNvPicPr preferRelativeResize="0"/>
          <p:nvPr/>
        </p:nvPicPr>
        <p:blipFill>
          <a:blip r:embed="rId5">
            <a:alphaModFix/>
          </a:blip>
          <a:stretch>
            <a:fillRect/>
          </a:stretch>
        </p:blipFill>
        <p:spPr>
          <a:xfrm>
            <a:off x="2015496" y="4180300"/>
            <a:ext cx="396000" cy="419100"/>
          </a:xfrm>
          <a:prstGeom prst="rect">
            <a:avLst/>
          </a:prstGeom>
          <a:noFill/>
          <a:ln>
            <a:noFill/>
          </a:ln>
        </p:spPr>
      </p:pic>
      <p:sp>
        <p:nvSpPr>
          <p:cNvPr id="1591" name="Google Shape;1591;p103"/>
          <p:cNvSpPr txBox="1"/>
          <p:nvPr/>
        </p:nvSpPr>
        <p:spPr>
          <a:xfrm>
            <a:off x="2600350" y="4202100"/>
            <a:ext cx="5851800" cy="6183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Tani waxay kaa rabtay inaad xisaabiso jawaabta 4 × 38 = 152</a:t>
            </a:r>
            <a:r>
              <a:rPr lang="en-GB" sz="1100">
                <a:latin typeface="Kalam"/>
                <a:ea typeface="Kalam"/>
                <a:cs typeface="Kalam"/>
                <a:sym typeface="Kalam"/>
              </a:rPr>
              <a:t/>
            </a:r>
            <a:r>
              <a:rPr lang="en-GB" sz="1100">
                <a:latin typeface="Kalam"/>
                <a:ea typeface="Kalam"/>
                <a:cs typeface="Kalam"/>
                <a:sym typeface="Kalam"/>
              </a:rPr>
              <a:t/>
            </a:r>
            <a:endParaRPr sz="18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10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800">
                <a:latin typeface="Lexend"/>
              </a:rPr>
              <a:t>3) Geli calaamad (tick) xisaabaha saxda ah oo abuur laba xisaabood oo sax ah adigoo isticmaalaya awoodaha (powers of)</a:t>
            </a:r>
            <a:endParaRPr sz="2000"/>
          </a:p>
          <a:p>
            <a:pPr indent="0" lvl="0" marL="0" rtl="0" algn="l">
              <a:spcBef>
                <a:spcPts val="1000"/>
              </a:spcBef>
              <a:spcAft>
                <a:spcPts val="0"/>
              </a:spcAft>
              <a:buNone/>
            </a:pPr>
            <a:r>
              <a:rPr>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597" name="Google Shape;1597;p10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Isticmaalka jajabka u dhigma (equivalent fractions) si loo fududeeyo xisaabinta</a:t>
            </a:r>
            <a:endParaRPr/>
          </a:p>
        </p:txBody>
      </p:sp>
      <p:sp>
        <p:nvSpPr>
          <p:cNvPr id="1598" name="Google Shape;1598;p104"/>
          <p:cNvSpPr/>
          <p:nvPr/>
        </p:nvSpPr>
        <p:spPr>
          <a:xfrm>
            <a:off x="3326325" y="2381275"/>
            <a:ext cx="232977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1.2 × 0.03</a:t>
            </a:r>
            <a:endParaRPr sz="3100">
              <a:latin typeface="Lexend"/>
              <a:ea typeface="Lexend"/>
              <a:cs typeface="Lexend"/>
              <a:sym typeface="Lexend"/>
            </a:endParaRPr>
          </a:p>
        </p:txBody>
      </p:sp>
      <p:cxnSp>
        <p:nvCxnSpPr>
          <p:cNvPr id="1599" name="Google Shape;1599;p104"/>
          <p:cNvCxnSpPr/>
          <p:nvPr/>
        </p:nvCxnSpPr>
        <p:spPr>
          <a:xfrm>
            <a:off x="3113750" y="2164288"/>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600" name="Google Shape;1600;p104"/>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601" name="Google Shape;1601;p104"/>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602" name="Google Shape;1602;p104"/>
          <p:cNvCxnSpPr/>
          <p:nvPr/>
        </p:nvCxnSpPr>
        <p:spPr>
          <a:xfrm rot="10800000">
            <a:off x="5656075" y="3198175"/>
            <a:ext cx="939900" cy="210900"/>
          </a:xfrm>
          <a:prstGeom prst="straightConnector1">
            <a:avLst/>
          </a:prstGeom>
          <a:noFill/>
          <a:ln cap="flat" cmpd="sng" w="28575">
            <a:solidFill>
              <a:schemeClr val="dk1"/>
            </a:solidFill>
            <a:prstDash val="solid"/>
            <a:round/>
            <a:headEnd len="med" w="med" type="none"/>
            <a:tailEnd len="med" w="med" type="none"/>
          </a:ln>
        </p:spPr>
      </p:cxnSp>
      <p:cxnSp>
        <p:nvCxnSpPr>
          <p:cNvPr id="1603" name="Google Shape;1603;p104"/>
          <p:cNvCxnSpPr/>
          <p:nvPr/>
        </p:nvCxnSpPr>
        <p:spPr>
          <a:xfrm flipH="1">
            <a:off x="4888475" y="2033475"/>
            <a:ext cx="947100" cy="3801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frac{1}{10}&quot;&gt;&lt;mfrac&gt;&lt;mn&gt;1&lt;/mn&gt;&lt;mn&gt;10&lt;/mn&gt;&lt;/mfrac&gt;&lt;/math&gt;" id="1604" name="Google Shape;1604;p104" title="one tenth"/>
          <p:cNvPicPr preferRelativeResize="0"/>
          <p:nvPr/>
        </p:nvPicPr>
        <p:blipFill>
          <a:blip r:embed="rId3">
            <a:alphaModFix/>
          </a:blip>
          <a:stretch>
            <a:fillRect/>
          </a:stretch>
        </p:blipFill>
        <p:spPr>
          <a:xfrm>
            <a:off x="6936372" y="1080000"/>
            <a:ext cx="264350" cy="421873"/>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05" name="Google Shape;1605;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0" l="0" r="71434" t="0"/>
          <a:stretch/>
        </p:blipFill>
        <p:spPr>
          <a:xfrm>
            <a:off x="5835575" y="1701750"/>
            <a:ext cx="1787299" cy="636800"/>
          </a:xfrm>
          <a:prstGeom prst="rect">
            <a:avLst/>
          </a:prstGeom>
          <a:noFill/>
          <a:ln>
            <a:noFill/>
          </a:ln>
        </p:spPr>
      </p:pic>
      <p:cxnSp>
        <p:nvCxnSpPr>
          <p:cNvPr id="1606" name="Google Shape;1606;p104"/>
          <p:cNvCxnSpPr/>
          <p:nvPr/>
        </p:nvCxnSpPr>
        <p:spPr>
          <a:xfrm rot="10800000">
            <a:off x="5007550" y="3586650"/>
            <a:ext cx="631500" cy="2667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07" name="Google Shape;1607;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26900" r="44533" t="0"/>
          <a:stretch/>
        </p:blipFill>
        <p:spPr>
          <a:xfrm>
            <a:off x="6565550" y="3072175"/>
            <a:ext cx="1787299" cy="739975"/>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08" name="Google Shape;1608;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56632" r="32852" t="0"/>
          <a:stretch/>
        </p:blipFill>
        <p:spPr>
          <a:xfrm>
            <a:off x="5656087" y="3671938"/>
            <a:ext cx="657874" cy="739975"/>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09" name="Google Shape;1609;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67639" r="23499" t="0"/>
          <a:stretch/>
        </p:blipFill>
        <p:spPr>
          <a:xfrm>
            <a:off x="2402449" y="1650163"/>
            <a:ext cx="554399" cy="739975"/>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10" name="Google Shape;1610;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76899" r="8077" t="0"/>
          <a:stretch/>
        </p:blipFill>
        <p:spPr>
          <a:xfrm>
            <a:off x="2173850" y="4061125"/>
            <a:ext cx="939899" cy="739950"/>
          </a:xfrm>
          <a:prstGeom prst="rect">
            <a:avLst/>
          </a:prstGeom>
          <a:noFill/>
          <a:ln>
            <a:noFill/>
          </a:ln>
        </p:spPr>
      </p:pic>
      <p:pic>
        <p:nvPicPr>
          <p:cNvPr descr="&lt;math xmlns=&quot;http://www.w3.org/1998/Math/MathML&quot; display=&quot;block&quot; data-is-equatio=&quot;1&quot; data-latex=&quot;12\times3\times\frac{1}{1000}\ \ 12\times3\ \times\frac{1}{10^3}\ \ \ \frac{36}{100}\ \ \frac{36}{10^3}\ \frac{1.2\times3}{10^2}\ \frac{36}{10^2}&quot;&gt;&lt;mn&gt;12&lt;/mn&gt;&lt;mo&gt;×&lt;/mo&gt;&lt;mn&gt;3&lt;/mn&gt;&lt;mo&gt;×&lt;/mo&gt;&lt;mfrac&gt;&lt;mn&gt;1&lt;/mn&gt;&lt;mn&gt;1000&lt;/mn&gt;&lt;/mfrac&gt;&lt;mtext&gt;&lt;/mtext&gt;&lt;mtext&gt;&lt;/mtext&gt;&lt;mn&gt;12&lt;/mn&gt;&lt;mo&gt;×&lt;/mo&gt;&lt;mn&gt;3&lt;/mn&gt;&lt;mtext&gt;&lt;/mtext&gt;&lt;mo&gt;×&lt;/mo&gt;&lt;mfrac&gt;&lt;mn&gt;1&lt;/mn&gt;&lt;msup&gt;&lt;mn&gt;10&lt;/mn&gt;&lt;mn&gt;3&lt;/mn&gt;&lt;/msup&gt;&lt;/mfrac&gt;&lt;mtext&gt;&lt;/mtext&gt;&lt;mtext&gt;&lt;/mtext&gt;&lt;mtext&gt;&lt;/mtext&gt;&lt;mfrac&gt;&lt;mn&gt;36&lt;/mn&gt;&lt;mn&gt;100&lt;/mn&gt;&lt;/mfrac&gt;&lt;mtext&gt;&lt;/mtext&gt;&lt;mtext&gt;&lt;/mtext&gt;&lt;mfrac&gt;&lt;mn&gt;36&lt;/mn&gt;&lt;msup&gt;&lt;mn&gt;10&lt;/mn&gt;&lt;mn&gt;3&lt;/mn&gt;&lt;/msup&gt;&lt;/mfrac&gt;&lt;mtext&gt;&lt;/mtext&gt;&lt;mfrac&gt;&lt;mrow&gt;&lt;mn&gt;1.2&lt;/mn&gt;&lt;mo&gt;×&lt;/mo&gt;&lt;mn&gt;3&lt;/mn&gt;&lt;/mrow&gt;&lt;msup&gt;&lt;mn&gt;10&lt;/mn&gt;&lt;mn&gt;2&lt;/mn&gt;&lt;/msup&gt;&lt;/mfrac&gt;&lt;mtext&gt;&lt;/mtext&gt;&lt;mfrac&gt;&lt;mn&gt;36&lt;/mn&gt;&lt;msup&gt;&lt;mn&gt;10&lt;/mn&gt;&lt;mn&gt;2&lt;/mn&gt;&lt;/msup&gt;&lt;/mfrac&gt;&lt;/math&gt;" id="1611" name="Google Shape;1611;p104" title="12 times 3 times 1 over 1000 12 times 3 times the fraction with numerator 1 and denominator 10 cubed 36 over 100 the fraction with numerator 36 and denominator 10 cubed the fraction with numerator 1.2 times 3 and denominator 10 squared the fraction with numerator 36 and denominator 10 squared"/>
          <p:cNvPicPr preferRelativeResize="0"/>
          <p:nvPr/>
        </p:nvPicPr>
        <p:blipFill rotWithShape="1">
          <a:blip r:embed="rId4">
            <a:alphaModFix/>
          </a:blip>
          <a:srcRect b="-16198" l="90981" r="-755" t="0"/>
          <a:stretch/>
        </p:blipFill>
        <p:spPr>
          <a:xfrm>
            <a:off x="4512638" y="3950025"/>
            <a:ext cx="611549" cy="739950"/>
          </a:xfrm>
          <a:prstGeom prst="rect">
            <a:avLst/>
          </a:prstGeom>
          <a:noFill/>
          <a:ln>
            <a:noFill/>
          </a:ln>
        </p:spPr>
      </p:pic>
      <p:pic>
        <p:nvPicPr>
          <p:cNvPr id="1612" name="Google Shape;1612;p104"/>
          <p:cNvPicPr preferRelativeResize="0"/>
          <p:nvPr/>
        </p:nvPicPr>
        <p:blipFill>
          <a:blip r:embed="rId5">
            <a:alphaModFix/>
          </a:blip>
          <a:stretch>
            <a:fillRect/>
          </a:stretch>
        </p:blipFill>
        <p:spPr>
          <a:xfrm>
            <a:off x="7459208" y="1740900"/>
            <a:ext cx="396000" cy="419100"/>
          </a:xfrm>
          <a:prstGeom prst="rect">
            <a:avLst/>
          </a:prstGeom>
          <a:noFill/>
          <a:ln>
            <a:noFill/>
          </a:ln>
        </p:spPr>
      </p:pic>
      <p:pic>
        <p:nvPicPr>
          <p:cNvPr id="1613" name="Google Shape;1613;p104"/>
          <p:cNvPicPr preferRelativeResize="0"/>
          <p:nvPr/>
        </p:nvPicPr>
        <p:blipFill>
          <a:blip r:embed="rId5">
            <a:alphaModFix/>
          </a:blip>
          <a:stretch>
            <a:fillRect/>
          </a:stretch>
        </p:blipFill>
        <p:spPr>
          <a:xfrm>
            <a:off x="8081533" y="2871075"/>
            <a:ext cx="396000" cy="419100"/>
          </a:xfrm>
          <a:prstGeom prst="rect">
            <a:avLst/>
          </a:prstGeom>
          <a:noFill/>
          <a:ln>
            <a:noFill/>
          </a:ln>
        </p:spPr>
      </p:pic>
      <p:sp>
        <p:nvSpPr>
          <p:cNvPr id="1614" name="Google Shape;1614;p104"/>
          <p:cNvSpPr txBox="1"/>
          <p:nvPr/>
        </p:nvSpPr>
        <p:spPr>
          <a:xfrm>
            <a:off x="324000" y="1922050"/>
            <a:ext cx="1083300" cy="189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Waxaa jira tiro aan dhammaad lahayn. Hubi in xisaabtaadu u dhiganto 0.036</a:t>
            </a:r>
            <a:endParaRPr sz="1800">
              <a:solidFill>
                <a:srgbClr val="000000"/>
              </a:solidFill>
              <a:latin typeface="Kalam"/>
              <a:ea typeface="Kalam"/>
              <a:cs typeface="Kalam"/>
              <a:sym typeface="Kalam"/>
            </a:endParaRPr>
          </a:p>
        </p:txBody>
      </p:sp>
      <p:sp>
        <p:nvSpPr>
          <p:cNvPr id="1615" name="Google Shape;1615;p104"/>
          <p:cNvSpPr txBox="1"/>
          <p:nvPr/>
        </p:nvSpPr>
        <p:spPr>
          <a:xfrm>
            <a:off x="1954681" y="1758325"/>
            <a:ext cx="611700" cy="45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E.g. </a:t>
            </a:r>
            <a:endParaRPr sz="2200">
              <a:solidFill>
                <a:srgbClr val="000000"/>
              </a:solidFill>
              <a:latin typeface="Kalam"/>
              <a:ea typeface="Kalam"/>
              <a:cs typeface="Kalam"/>
              <a:sym typeface="Kalam"/>
            </a:endParaRPr>
          </a:p>
        </p:txBody>
      </p:sp>
      <p:sp>
        <p:nvSpPr>
          <p:cNvPr id="1616" name="Google Shape;1616;p104"/>
          <p:cNvSpPr txBox="1"/>
          <p:nvPr/>
        </p:nvSpPr>
        <p:spPr>
          <a:xfrm>
            <a:off x="1771550" y="4001575"/>
            <a:ext cx="2068200" cy="4566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E.g. </a:t>
            </a:r>
            <a:endParaRPr sz="2200">
              <a:solidFill>
                <a:srgbClr val="000000"/>
              </a:solidFill>
              <a:latin typeface="Kalam"/>
              <a:ea typeface="Kalam"/>
              <a:cs typeface="Kalam"/>
              <a:sym typeface="Kalam"/>
            </a:endParaRPr>
          </a:p>
        </p:txBody>
      </p:sp>
      <p:pic>
        <p:nvPicPr>
          <p:cNvPr descr="&lt;math xmlns=&quot;http://www.w3.org/1998/Math/MathML&quot; display=&quot;block&quot; data-is-equatio=&quot;1&quot; data-latex=&quot;\frac{36}{1000}&quot;&gt;&lt;mfrac&gt;&lt;mn&gt;36&lt;/mn&gt;&lt;mn&gt;1000&lt;/mn&gt;&lt;/mfrac&gt;&lt;/math&gt;" id="1617" name="Google Shape;1617;p104" title="36 over 1000"/>
          <p:cNvPicPr preferRelativeResize="0"/>
          <p:nvPr/>
        </p:nvPicPr>
        <p:blipFill>
          <a:blip r:embed="rId6">
            <a:alphaModFix/>
          </a:blip>
          <a:stretch>
            <a:fillRect/>
          </a:stretch>
        </p:blipFill>
        <p:spPr>
          <a:xfrm>
            <a:off x="1771549" y="2924500"/>
            <a:ext cx="554400" cy="542690"/>
          </a:xfrm>
          <a:prstGeom prst="rect">
            <a:avLst/>
          </a:prstGeom>
          <a:noFill/>
          <a:ln>
            <a:noFill/>
          </a:ln>
        </p:spPr>
      </p:pic>
      <p:pic>
        <p:nvPicPr>
          <p:cNvPr id="1618" name="Google Shape;1618;p104"/>
          <p:cNvPicPr preferRelativeResize="0"/>
          <p:nvPr/>
        </p:nvPicPr>
        <p:blipFill>
          <a:blip r:embed="rId5">
            <a:alphaModFix/>
          </a:blip>
          <a:stretch>
            <a:fillRect/>
          </a:stretch>
        </p:blipFill>
        <p:spPr>
          <a:xfrm>
            <a:off x="2325958" y="2689375"/>
            <a:ext cx="396000" cy="419100"/>
          </a:xfrm>
          <a:prstGeom prst="rect">
            <a:avLst/>
          </a:prstGeom>
          <a:noFill/>
          <a:ln>
            <a:noFill/>
          </a:ln>
        </p:spPr>
      </p:pic>
      <p:cxnSp>
        <p:nvCxnSpPr>
          <p:cNvPr id="1619" name="Google Shape;1619;p104"/>
          <p:cNvCxnSpPr/>
          <p:nvPr/>
        </p:nvCxnSpPr>
        <p:spPr>
          <a:xfrm rot="10800000">
            <a:off x="4502200" y="3762575"/>
            <a:ext cx="77400" cy="347100"/>
          </a:xfrm>
          <a:prstGeom prst="straightConnector1">
            <a:avLst/>
          </a:prstGeom>
          <a:noFill/>
          <a:ln cap="flat" cmpd="sng" w="28575">
            <a:solidFill>
              <a:schemeClr val="dk1"/>
            </a:solidFill>
            <a:prstDash val="solid"/>
            <a:round/>
            <a:headEnd len="med" w="med" type="none"/>
            <a:tailEnd len="med" w="med" type="none"/>
          </a:ln>
        </p:spPr>
      </p:cxnSp>
      <p:sp>
        <p:nvSpPr>
          <p:cNvPr id="1620" name="Google Shape;1620;p104"/>
          <p:cNvSpPr txBox="1"/>
          <p:nvPr/>
        </p:nvSpPr>
        <p:spPr>
          <a:xfrm>
            <a:off x="1655625" y="1945313"/>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21" name="Google Shape;1621;p104"/>
          <p:cNvSpPr txBox="1"/>
          <p:nvPr/>
        </p:nvSpPr>
        <p:spPr>
          <a:xfrm>
            <a:off x="1609550" y="431998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10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4) Abuur xisaabtaada iyo lix xisaabood oo u dhigma (equivalent) adigoo isticmaalaya awoodaha (powers of)</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pPr>
            <a:r>
              <a:rPr>
                <a:latin typeface="Lexend"/>
              </a:rPr>
              <a:t/>
            </a:r>
            <a:endParaRPr/>
          </a:p>
        </p:txBody>
      </p:sp>
      <p:sp>
        <p:nvSpPr>
          <p:cNvPr id="1627" name="Google Shape;1627;p10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Isticmaalka jajabka u dhigma (equivalent fractions) si loo fududeeyo xisaabinta</a:t>
            </a:r>
            <a:endParaRPr/>
          </a:p>
        </p:txBody>
      </p:sp>
      <p:sp>
        <p:nvSpPr>
          <p:cNvPr id="1628" name="Google Shape;1628;p105"/>
          <p:cNvSpPr/>
          <p:nvPr/>
        </p:nvSpPr>
        <p:spPr>
          <a:xfrm>
            <a:off x="3326325" y="2381275"/>
            <a:ext cx="2329776" cy="1398708"/>
          </a:xfrm>
          <a:prstGeom prst="cloud">
            <a:avLst/>
          </a:prstGeom>
          <a:no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l">
              <a:lnSpc>
                <a:spcPct val="115000"/>
              </a:lnSpc>
              <a:spcBef>
                <a:spcPts val="0"/>
              </a:spcBef>
              <a:spcAft>
                <a:spcPts val="0"/>
              </a:spcAft>
              <a:buNone/>
            </a:pPr>
            <a:r>
              <a:rPr>
                <a:latin typeface="Lexend"/>
              </a:rPr>
              <a:t/>
            </a:r>
            <a:endParaRPr sz="3100">
              <a:latin typeface="Lexend"/>
              <a:ea typeface="Lexend"/>
              <a:cs typeface="Lexend"/>
              <a:sym typeface="Lexend"/>
            </a:endParaRPr>
          </a:p>
        </p:txBody>
      </p:sp>
      <p:cxnSp>
        <p:nvCxnSpPr>
          <p:cNvPr id="1629" name="Google Shape;1629;p105"/>
          <p:cNvCxnSpPr/>
          <p:nvPr/>
        </p:nvCxnSpPr>
        <p:spPr>
          <a:xfrm>
            <a:off x="3113750" y="2164288"/>
            <a:ext cx="891900" cy="363600"/>
          </a:xfrm>
          <a:prstGeom prst="straightConnector1">
            <a:avLst/>
          </a:prstGeom>
          <a:noFill/>
          <a:ln cap="flat" cmpd="sng" w="28575">
            <a:solidFill>
              <a:schemeClr val="dk1"/>
            </a:solidFill>
            <a:prstDash val="solid"/>
            <a:round/>
            <a:headEnd len="med" w="med" type="none"/>
            <a:tailEnd len="med" w="med" type="none"/>
          </a:ln>
        </p:spPr>
      </p:cxnSp>
      <p:cxnSp>
        <p:nvCxnSpPr>
          <p:cNvPr id="1630" name="Google Shape;1630;p105"/>
          <p:cNvCxnSpPr/>
          <p:nvPr/>
        </p:nvCxnSpPr>
        <p:spPr>
          <a:xfrm flipH="1" rot="10800000">
            <a:off x="2377125" y="3072175"/>
            <a:ext cx="949200" cy="131700"/>
          </a:xfrm>
          <a:prstGeom prst="straightConnector1">
            <a:avLst/>
          </a:prstGeom>
          <a:noFill/>
          <a:ln cap="flat" cmpd="sng" w="28575">
            <a:solidFill>
              <a:schemeClr val="dk1"/>
            </a:solidFill>
            <a:prstDash val="solid"/>
            <a:round/>
            <a:headEnd len="med" w="med" type="none"/>
            <a:tailEnd len="med" w="med" type="none"/>
          </a:ln>
        </p:spPr>
      </p:cxnSp>
      <p:cxnSp>
        <p:nvCxnSpPr>
          <p:cNvPr id="1631" name="Google Shape;1631;p105"/>
          <p:cNvCxnSpPr/>
          <p:nvPr/>
        </p:nvCxnSpPr>
        <p:spPr>
          <a:xfrm flipH="1" rot="10800000">
            <a:off x="2802725" y="3527725"/>
            <a:ext cx="809400" cy="533400"/>
          </a:xfrm>
          <a:prstGeom prst="straightConnector1">
            <a:avLst/>
          </a:prstGeom>
          <a:noFill/>
          <a:ln cap="flat" cmpd="sng" w="28575">
            <a:solidFill>
              <a:schemeClr val="dk1"/>
            </a:solidFill>
            <a:prstDash val="solid"/>
            <a:round/>
            <a:headEnd len="med" w="med" type="none"/>
            <a:tailEnd len="med" w="med" type="none"/>
          </a:ln>
        </p:spPr>
      </p:cxnSp>
      <p:cxnSp>
        <p:nvCxnSpPr>
          <p:cNvPr id="1632" name="Google Shape;1632;p105"/>
          <p:cNvCxnSpPr/>
          <p:nvPr/>
        </p:nvCxnSpPr>
        <p:spPr>
          <a:xfrm rot="10800000">
            <a:off x="5656075" y="3198175"/>
            <a:ext cx="939900" cy="210900"/>
          </a:xfrm>
          <a:prstGeom prst="straightConnector1">
            <a:avLst/>
          </a:prstGeom>
          <a:noFill/>
          <a:ln cap="flat" cmpd="sng" w="28575">
            <a:solidFill>
              <a:schemeClr val="dk1"/>
            </a:solidFill>
            <a:prstDash val="solid"/>
            <a:round/>
            <a:headEnd len="med" w="med" type="none"/>
            <a:tailEnd len="med" w="med" type="none"/>
          </a:ln>
        </p:spPr>
      </p:cxnSp>
      <p:cxnSp>
        <p:nvCxnSpPr>
          <p:cNvPr id="1633" name="Google Shape;1633;p105"/>
          <p:cNvCxnSpPr/>
          <p:nvPr/>
        </p:nvCxnSpPr>
        <p:spPr>
          <a:xfrm flipH="1">
            <a:off x="4888475" y="2033475"/>
            <a:ext cx="947100" cy="380100"/>
          </a:xfrm>
          <a:prstGeom prst="straightConnector1">
            <a:avLst/>
          </a:prstGeom>
          <a:noFill/>
          <a:ln cap="flat" cmpd="sng" w="28575">
            <a:solidFill>
              <a:schemeClr val="dk1"/>
            </a:solidFill>
            <a:prstDash val="solid"/>
            <a:round/>
            <a:headEnd len="med" w="med" type="none"/>
            <a:tailEnd len="med" w="med" type="none"/>
          </a:ln>
        </p:spPr>
      </p:cxnSp>
      <p:pic>
        <p:nvPicPr>
          <p:cNvPr descr="&lt;math xmlns=&quot;http://www.w3.org/1998/Math/MathML&quot; display=&quot;block&quot; data-is-equatio=&quot;1&quot; data-latex=&quot;\frac{1}{10}&quot;&gt;&lt;mfrac&gt;&lt;mn&gt;1&lt;/mn&gt;&lt;mn&gt;10&lt;/mn&gt;&lt;/mfrac&gt;&lt;/math&gt;" id="1634" name="Google Shape;1634;p105" title="one tenth"/>
          <p:cNvPicPr preferRelativeResize="0"/>
          <p:nvPr/>
        </p:nvPicPr>
        <p:blipFill>
          <a:blip r:embed="rId3">
            <a:alphaModFix/>
          </a:blip>
          <a:stretch>
            <a:fillRect/>
          </a:stretch>
        </p:blipFill>
        <p:spPr>
          <a:xfrm>
            <a:off x="4319997" y="1080000"/>
            <a:ext cx="264350" cy="421873"/>
          </a:xfrm>
          <a:prstGeom prst="rect">
            <a:avLst/>
          </a:prstGeom>
          <a:noFill/>
          <a:ln>
            <a:noFill/>
          </a:ln>
        </p:spPr>
      </p:pic>
      <p:cxnSp>
        <p:nvCxnSpPr>
          <p:cNvPr id="1635" name="Google Shape;1635;p105"/>
          <p:cNvCxnSpPr/>
          <p:nvPr/>
        </p:nvCxnSpPr>
        <p:spPr>
          <a:xfrm rot="10800000">
            <a:off x="5007550" y="3586650"/>
            <a:ext cx="631500" cy="266700"/>
          </a:xfrm>
          <a:prstGeom prst="straightConnector1">
            <a:avLst/>
          </a:prstGeom>
          <a:noFill/>
          <a:ln cap="flat" cmpd="sng" w="28575">
            <a:solidFill>
              <a:schemeClr val="dk1"/>
            </a:solidFill>
            <a:prstDash val="solid"/>
            <a:round/>
            <a:headEnd len="med" w="med" type="none"/>
            <a:tailEnd len="med" w="med" type="none"/>
          </a:ln>
        </p:spPr>
      </p:cxnSp>
      <p:sp>
        <p:nvSpPr>
          <p:cNvPr id="1636" name="Google Shape;1636;p105"/>
          <p:cNvSpPr txBox="1"/>
          <p:nvPr/>
        </p:nvSpPr>
        <p:spPr>
          <a:xfrm>
            <a:off x="7138025" y="855000"/>
            <a:ext cx="1747800" cy="18927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Kalam"/>
                <a:ea typeface="Kalam"/>
                <a:cs typeface="Kalam"/>
                <a:sym typeface="Kalam"/>
              </a:rPr>
              <a:t>Waxaa jira tiro aan dhammaad lahayn oo jawaab ah. Hubi adigoo isticmaalaya xisaabiyaha (calculator) ama hababka qoraalka.</a:t>
            </a:r>
            <a:endParaRPr sz="1800">
              <a:solidFill>
                <a:srgbClr val="000000"/>
              </a:solidFill>
              <a:latin typeface="Kalam"/>
              <a:ea typeface="Kalam"/>
              <a:cs typeface="Kalam"/>
              <a:sym typeface="Kalam"/>
            </a:endParaRPr>
          </a:p>
        </p:txBody>
      </p:sp>
      <p:sp>
        <p:nvSpPr>
          <p:cNvPr id="1637" name="Google Shape;1637;p105"/>
          <p:cNvSpPr txBox="1"/>
          <p:nvPr/>
        </p:nvSpPr>
        <p:spPr>
          <a:xfrm>
            <a:off x="1828050" y="389388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38" name="Google Shape;1638;p105"/>
          <p:cNvSpPr txBox="1"/>
          <p:nvPr/>
        </p:nvSpPr>
        <p:spPr>
          <a:xfrm>
            <a:off x="1828050" y="1733938"/>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39" name="Google Shape;1639;p105"/>
          <p:cNvSpPr txBox="1"/>
          <p:nvPr/>
        </p:nvSpPr>
        <p:spPr>
          <a:xfrm>
            <a:off x="1091775" y="29442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40" name="Google Shape;1640;p105"/>
          <p:cNvSpPr txBox="1"/>
          <p:nvPr/>
        </p:nvSpPr>
        <p:spPr>
          <a:xfrm>
            <a:off x="4929925" y="16200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41" name="Google Shape;1641;p105"/>
          <p:cNvSpPr txBox="1"/>
          <p:nvPr/>
        </p:nvSpPr>
        <p:spPr>
          <a:xfrm>
            <a:off x="4745825" y="3703700"/>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
        <p:nvSpPr>
          <p:cNvPr id="1642" name="Google Shape;1642;p105"/>
          <p:cNvSpPr txBox="1"/>
          <p:nvPr/>
        </p:nvSpPr>
        <p:spPr>
          <a:xfrm>
            <a:off x="6150325" y="3072175"/>
            <a:ext cx="2392200" cy="5334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________</a:t>
            </a:r>
            <a:endParaRPr sz="2200">
              <a:solidFill>
                <a:schemeClr val="dk1"/>
              </a:solidFill>
              <a:latin typeface="Lexend"/>
              <a:ea typeface="Lexend"/>
              <a:cs typeface="Lexend"/>
              <a:sym typeface="Lexend"/>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6" name="Shape 1646"/>
        <p:cNvGrpSpPr/>
        <p:nvPr/>
      </p:nvGrpSpPr>
      <p:grpSpPr>
        <a:xfrm>
          <a:off x="0" y="0"/>
          <a:ext cx="0" cy="0"/>
          <a:chOff x="0" y="0"/>
          <a:chExt cx="0" cy="0"/>
        </a:xfrm>
      </p:grpSpPr>
      <p:sp>
        <p:nvSpPr>
          <p:cNvPr id="1647" name="Google Shape;1647;p106"/>
          <p:cNvSpPr txBox="1"/>
          <p:nvPr>
            <p:ph idx="1" type="body"/>
          </p:nvPr>
        </p:nvSpPr>
        <p:spPr>
          <a:xfrm>
            <a:off x="324000" y="810000"/>
            <a:ext cx="8113800" cy="401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Waxaan eegnay isku dhufashada tirooyinka waaweyn (integers) iyadoo la kala saarayo (factorising) tirooyinka 10n si loo fududeeyo isku dhufashada.</a:t>
            </a:r>
            <a:r>
              <a:rPr baseline="30000" lang="en-GB" sz="1400">
                <a:latin typeface="Lexend"/>
              </a:rPr>
              <a:t/>
            </a:r>
            <a:r>
              <a:rPr lang="en-GB" sz="1400">
                <a:latin typeface="Lexend"/>
              </a:rPr>
              <a:t/>
            </a:r>
            <a:endParaRPr/>
          </a:p>
          <a:p>
            <a:pPr indent="0" lvl="0" marL="0" rtl="0" algn="l">
              <a:spcBef>
                <a:spcPts val="1000"/>
              </a:spcBef>
              <a:spcAft>
                <a:spcPts val="0"/>
              </a:spcAft>
              <a:buNone/>
            </a:pPr>
            <a:r>
              <a:rPr lang="en-GB">
                <a:latin typeface="Lexend"/>
              </a:rPr>
              <a:t>Tusaale ahaan, 2000 × 4000 = 2 × 103 × 4 × 103 = 8 × 106</a:t>
            </a:r>
            <a:r>
              <a:rPr lang="en-GB">
                <a:latin typeface="Lexend"/>
              </a:rPr>
              <a:t/>
            </a:r>
            <a:r>
              <a:rPr lang="en-GB" sz="1800">
                <a:latin typeface="Lexend"/>
              </a:rPr>
              <a:t/>
            </a:r>
            <a:r>
              <a:rPr baseline="30000" lang="en-GB" sz="1800">
                <a:latin typeface="Lexend"/>
              </a:rPr>
              <a:t/>
            </a:r>
            <a:r>
              <a:rPr lang="en-GB">
                <a:latin typeface="Lexend"/>
              </a:rPr>
              <a:t/>
            </a:r>
            <a:r>
              <a:rPr lang="en-GB" sz="1800">
                <a:latin typeface="Lexend"/>
              </a:rPr>
              <a:t/>
            </a:r>
            <a:r>
              <a:rPr baseline="30000" lang="en-GB" sz="1800">
                <a:latin typeface="Lexend"/>
              </a:rPr>
              <a:t/>
            </a:r>
            <a:r>
              <a:rPr lang="en-GB">
                <a:latin typeface="Lexend"/>
              </a:rPr>
              <a:t/>
            </a:r>
            <a:r>
              <a:rPr lang="en-GB" sz="1800">
                <a:latin typeface="Lexend"/>
              </a:rPr>
              <a:t/>
            </a:r>
            <a:r>
              <a:rPr baseline="30000" lang="en-GB" sz="1800">
                <a:latin typeface="Lexend"/>
              </a:rPr>
              <a:t/>
            </a:r>
            <a:r>
              <a:rPr lang="en-GB">
                <a:latin typeface="Lexend"/>
              </a:rPr>
              <a:t/>
            </a:r>
            <a:endParaRPr/>
          </a:p>
          <a:p>
            <a:pPr indent="0" lvl="0" marL="0" rtl="0" algn="l">
              <a:spcBef>
                <a:spcPts val="1000"/>
              </a:spcBef>
              <a:spcAft>
                <a:spcPts val="0"/>
              </a:spcAft>
              <a:buNone/>
              <a:defRPr/>
            </a:pPr>
            <a:r>
              <a:rPr lang="en-GB" sz="1400">
                <a:latin typeface="Lexend"/>
              </a:rPr>
              <a:t>Waxaan isticmaali karnaa hab la mid ah marka la isku dhufanayo tiro kasta, anagoo isticmaalaya aqoonta jajabka tobanle (decimal) iyo jajabka (fractional) u dhigma.</a:t>
            </a:r>
            <a:endParaRPr/>
          </a:p>
          <a:p>
            <a:pPr indent="0" lvl="0" marL="0" rtl="0" algn="l">
              <a:spcBef>
                <a:spcPts val="1000"/>
              </a:spcBef>
              <a:spcAft>
                <a:spcPts val="0"/>
              </a:spcAft>
              <a:buNone/>
            </a:pPr>
            <a:r>
              <a:rPr>
                <a:latin typeface="Lexend"/>
              </a:rPr>
              <a:t/>
            </a:r>
            <a:endParaRPr sz="1500"/>
          </a:p>
          <a:p>
            <a:pPr indent="0" lvl="0" marL="0" rtl="0" algn="l">
              <a:spcBef>
                <a:spcPts val="1000"/>
              </a:spcBef>
              <a:spcAft>
                <a:spcPts val="0"/>
              </a:spcAft>
              <a:buClr>
                <a:schemeClr val="dk1"/>
              </a:buClr>
              <a:buSzPts val="1100"/>
              <a:buFont typeface="Arial"/>
              <a:buNone/>
              <a:defRPr/>
            </a:pPr>
            <a:r>
              <a:rPr lang="en-GB" sz="1400">
                <a:latin typeface="Lexend"/>
              </a:rPr>
              <a:t>Tusaale ahaan, 3.2 × 4.1 =</a:t>
            </a:r>
            <a:endParaRPr/>
          </a:p>
          <a:p>
            <a:pPr indent="0" lvl="0" marL="0" rtl="0" algn="l">
              <a:spcBef>
                <a:spcPts val="1000"/>
              </a:spcBef>
              <a:spcAft>
                <a:spcPts val="1000"/>
              </a:spcAft>
              <a:buNone/>
            </a:pPr>
            <a:r>
              <a:rPr>
                <a:latin typeface="Lexend"/>
              </a:rPr>
              <a:t/>
            </a:r>
            <a:endParaRPr/>
          </a:p>
        </p:txBody>
      </p:sp>
      <p:sp>
        <p:nvSpPr>
          <p:cNvPr id="1648" name="Google Shape;1648;p106"/>
          <p:cNvSpPr txBox="1"/>
          <p:nvPr>
            <p:ph type="title"/>
          </p:nvPr>
        </p:nvSpPr>
        <p:spPr>
          <a:xfrm>
            <a:off x="1684800" y="43825"/>
            <a:ext cx="71352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Hubinta iyo xoojinta fahamka tirooyinka 10 (multiples of 10)</a:t>
            </a:r>
            <a:endParaRPr/>
          </a:p>
        </p:txBody>
      </p:sp>
      <p:sp>
        <p:nvSpPr>
          <p:cNvPr id="1649" name="Google Shape;1649;p106"/>
          <p:cNvSpPr txBox="1"/>
          <p:nvPr/>
        </p:nvSpPr>
        <p:spPr>
          <a:xfrm>
            <a:off x="3630756" y="3908324"/>
            <a:ext cx="11805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32 </a:t>
            </a:r>
            <a:r>
              <a:rPr lang="en-GB" sz="1800">
                <a:solidFill>
                  <a:schemeClr val="dk1"/>
                </a:solidFill>
                <a:latin typeface="Lexend"/>
                <a:ea typeface="Lexend"/>
                <a:cs typeface="Lexend"/>
                <a:sym typeface="Lexend"/>
              </a:rPr>
              <a:t>× 41</a:t>
            </a:r>
            <a:r>
              <a:rPr lang="en-GB" sz="1800">
                <a:latin typeface="Lexend"/>
                <a:ea typeface="Lexend"/>
                <a:cs typeface="Lexend"/>
                <a:sym typeface="Lexend"/>
              </a:rPr>
              <a:t> </a:t>
            </a:r>
            <a:r>
              <a:rPr lang="en-GB" sz="1800">
                <a:solidFill>
                  <a:schemeClr val="dk1"/>
                </a:solidFill>
                <a:latin typeface="Lexend"/>
                <a:ea typeface="Lexend"/>
                <a:cs typeface="Lexend"/>
                <a:sym typeface="Lexend"/>
              </a:rPr>
              <a:t>×</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0}&quot;&gt;&lt;mfrac&gt;&lt;mn&gt;1&lt;/mn&gt;&lt;mn&gt;100&lt;/mn&gt;&lt;/mfrac&gt;&lt;/math&gt;" id="1650" name="Google Shape;1650;p106" title="1 over 100"/>
          <p:cNvPicPr preferRelativeResize="0"/>
          <p:nvPr/>
        </p:nvPicPr>
        <p:blipFill>
          <a:blip r:embed="rId3">
            <a:alphaModFix/>
          </a:blip>
          <a:stretch>
            <a:fillRect/>
          </a:stretch>
        </p:blipFill>
        <p:spPr>
          <a:xfrm>
            <a:off x="4752115" y="3878141"/>
            <a:ext cx="378383" cy="417385"/>
          </a:xfrm>
          <a:prstGeom prst="rect">
            <a:avLst/>
          </a:prstGeom>
          <a:noFill/>
          <a:ln>
            <a:noFill/>
          </a:ln>
        </p:spPr>
      </p:pic>
      <p:sp>
        <p:nvSpPr>
          <p:cNvPr id="1651" name="Google Shape;1651;p106"/>
          <p:cNvSpPr txBox="1"/>
          <p:nvPr/>
        </p:nvSpPr>
        <p:spPr>
          <a:xfrm>
            <a:off x="5230946" y="3908325"/>
            <a:ext cx="3142200" cy="3384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800">
                <a:latin typeface="Lexend"/>
                <a:ea typeface="Lexend"/>
                <a:cs typeface="Lexend"/>
                <a:sym typeface="Lexend"/>
              </a:rPr>
              <a:t>= 32 </a:t>
            </a:r>
            <a:r>
              <a:rPr lang="en-GB" sz="1800">
                <a:solidFill>
                  <a:schemeClr val="dk1"/>
                </a:solidFill>
                <a:latin typeface="Lexend"/>
                <a:ea typeface="Lexend"/>
                <a:cs typeface="Lexend"/>
                <a:sym typeface="Lexend"/>
              </a:rPr>
              <a:t>× 41 ×</a:t>
            </a:r>
            <a:r>
              <a:rPr lang="en-GB" sz="1800">
                <a:latin typeface="Lexend"/>
                <a:ea typeface="Lexend"/>
                <a:cs typeface="Lexend"/>
                <a:sym typeface="Lexend"/>
              </a:rPr>
              <a:t>        =</a:t>
            </a:r>
            <a:endParaRPr sz="2000">
              <a:solidFill>
                <a:srgbClr val="000000"/>
              </a:solidFill>
              <a:latin typeface="Lexend"/>
              <a:ea typeface="Lexend"/>
              <a:cs typeface="Lexend"/>
              <a:sym typeface="Lexend"/>
            </a:endParaRPr>
          </a:p>
        </p:txBody>
      </p:sp>
      <p:pic>
        <p:nvPicPr>
          <p:cNvPr descr="&lt;math xmlns=&quot;http://www.w3.org/1998/Math/MathML&quot; display=&quot;block&quot; data-is-equatio=&quot;1&quot; data-latex=&quot;\frac{1}{10^2}\ \ \frac{1}{10^3}&quot;&gt;&lt;mfrac&gt;&lt;mn&gt;1&lt;/mn&gt;&lt;msup&gt;&lt;mn&gt;10&lt;/mn&gt;&lt;mn&gt;2&lt;/mn&gt;&lt;/msup&gt;&lt;/mfrac&gt;&lt;mtext&gt;&lt;/mtext&gt;&lt;mtext&gt;&lt;/mtext&gt;&lt;mfrac&gt;&lt;mn&gt;1&lt;/mn&gt;&lt;msup&gt;&lt;mn&gt;10&lt;/mn&gt;&lt;mn&gt;3&lt;/mn&gt;&lt;/msup&gt;&lt;/mfrac&gt;&lt;/math&gt;" id="1652" name="Google Shape;1652;p106" title="the fraction with numerator 1 and denominator 10 squared the fraction with numerator 1 and denominator 10 cubed"/>
          <p:cNvPicPr preferRelativeResize="0"/>
          <p:nvPr/>
        </p:nvPicPr>
        <p:blipFill rotWithShape="1">
          <a:blip r:embed="rId4">
            <a:alphaModFix/>
          </a:blip>
          <a:srcRect b="0" l="0" r="50502" t="0"/>
          <a:stretch/>
        </p:blipFill>
        <p:spPr>
          <a:xfrm>
            <a:off x="6544656" y="3822032"/>
            <a:ext cx="446875" cy="529617"/>
          </a:xfrm>
          <a:prstGeom prst="rect">
            <a:avLst/>
          </a:prstGeom>
          <a:noFill/>
          <a:ln>
            <a:noFill/>
          </a:ln>
        </p:spPr>
      </p:pic>
      <p:pic>
        <p:nvPicPr>
          <p:cNvPr descr="&lt;math xmlns=&quot;http://www.w3.org/1998/Math/MathML&quot; display=&quot;block&quot; data-is-equatio=&quot;1&quot; data-latex=&quot;\frac{32\times41}{10^2}&quot;&gt;&lt;mfrac&gt;&lt;mrow&gt;&lt;mn&gt;32&lt;/mn&gt;&lt;mo&gt;×&lt;/mo&gt;&lt;mn&gt;41&lt;/mn&gt;&lt;/mrow&gt;&lt;msup&gt;&lt;mn&gt;10&lt;/mn&gt;&lt;mn&gt;2&lt;/mn&gt;&lt;/msup&gt;&lt;/mfrac&gt;&lt;/math&gt;" id="1653" name="Google Shape;1653;p106" title="the fraction with numerator 32 times 41 and denominator 10 squared"/>
          <p:cNvPicPr preferRelativeResize="0"/>
          <p:nvPr/>
        </p:nvPicPr>
        <p:blipFill>
          <a:blip r:embed="rId5">
            <a:alphaModFix/>
          </a:blip>
          <a:stretch>
            <a:fillRect/>
          </a:stretch>
        </p:blipFill>
        <p:spPr>
          <a:xfrm>
            <a:off x="7279975" y="3822025"/>
            <a:ext cx="741479" cy="5296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