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1f1e71168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1f1e71168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ba6e42511a_0_29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ba6e42511a_0_2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1f1e711688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1f1e711688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1f1e7116881_0_60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1f1e7116881_0_60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1f1e7116881_0_6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1f1e7116881_0_6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2ba6e42511a_0_37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2ba6e42511a_0_3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f1e7116881_0_78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f1e7116881_0_7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1f1e7116881_0_8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1f1e7116881_0_8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1f1e7116881_0_70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1f1e7116881_0_7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1f1e7116881_0_7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1f1e7116881_0_7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1f1e7116881_0_7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1f1e7116881_0_7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1f1e7116881_0_7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1f1e7116881_0_7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1f1e7116881_0_7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1f1e7116881_0_7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1f1e7116881_0_7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1f1e7116881_0_7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1f1e7116881_0_7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1f1e7116881_0_7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1f1e7116881_0_7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1f1e7116881_0_7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1f1e7116881_0_8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1f1e7116881_0_8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1f1e7116881_0_7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1f1e7116881_0_7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1f1e7116881_0_8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1f1e7116881_0_8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8" name="Shape 1448"/>
        <p:cNvGrpSpPr/>
        <p:nvPr/>
      </p:nvGrpSpPr>
      <p:grpSpPr>
        <a:xfrm>
          <a:off x="0" y="0"/>
          <a:ext cx="0" cy="0"/>
          <a:chOff x="0" y="0"/>
          <a:chExt cx="0" cy="0"/>
        </a:xfrm>
      </p:grpSpPr>
      <p:sp>
        <p:nvSpPr>
          <p:cNvPr id="1449" name="Google Shape;1449;g2ba6e42511a_0_28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0" name="Google Shape;1450;g2ba6e42511a_0_2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2ba6e42511a_0_28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2ba6e42511a_0_28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2ba6e42511a_0_17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2ba6e42511a_0_1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3" name="Shape 1603"/>
        <p:cNvGrpSpPr/>
        <p:nvPr/>
      </p:nvGrpSpPr>
      <p:grpSpPr>
        <a:xfrm>
          <a:off x="0" y="0"/>
          <a:ext cx="0" cy="0"/>
          <a:chOff x="0" y="0"/>
          <a:chExt cx="0" cy="0"/>
        </a:xfrm>
      </p:grpSpPr>
      <p:sp>
        <p:nvSpPr>
          <p:cNvPr id="1604" name="Google Shape;1604;g2ba6e42511a_0_1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5" name="Google Shape;1605;g2ba6e42511a_0_1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2ba6e42511a_0_1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2ba6e42511a_0_1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3" name="Shape 1673"/>
        <p:cNvGrpSpPr/>
        <p:nvPr/>
      </p:nvGrpSpPr>
      <p:grpSpPr>
        <a:xfrm>
          <a:off x="0" y="0"/>
          <a:ext cx="0" cy="0"/>
          <a:chOff x="0" y="0"/>
          <a:chExt cx="0" cy="0"/>
        </a:xfrm>
      </p:grpSpPr>
      <p:sp>
        <p:nvSpPr>
          <p:cNvPr id="1674" name="Google Shape;1674;g2ba6e42511a_0_1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5" name="Google Shape;1675;g2ba6e42511a_0_1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2ba6e42511a_0_1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2" name="Google Shape;1712;g2ba6e42511a_0_1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2ba6e42511a_0_1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2ba6e42511a_0_1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2" name="Shape 1782"/>
        <p:cNvGrpSpPr/>
        <p:nvPr/>
      </p:nvGrpSpPr>
      <p:grpSpPr>
        <a:xfrm>
          <a:off x="0" y="0"/>
          <a:ext cx="0" cy="0"/>
          <a:chOff x="0" y="0"/>
          <a:chExt cx="0" cy="0"/>
        </a:xfrm>
      </p:grpSpPr>
      <p:sp>
        <p:nvSpPr>
          <p:cNvPr id="1783" name="Google Shape;1783;g2ba6e42511a_0_1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4" name="Google Shape;1784;g2ba6e42511a_0_1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2ba6e42511a_0_19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2ba6e42511a_0_1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g2ba6e42511a_0_19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1" name="Google Shape;1851;g2ba6e42511a_0_19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8" name="Shape 1878"/>
        <p:cNvGrpSpPr/>
        <p:nvPr/>
      </p:nvGrpSpPr>
      <p:grpSpPr>
        <a:xfrm>
          <a:off x="0" y="0"/>
          <a:ext cx="0" cy="0"/>
          <a:chOff x="0" y="0"/>
          <a:chExt cx="0" cy="0"/>
        </a:xfrm>
      </p:grpSpPr>
      <p:sp>
        <p:nvSpPr>
          <p:cNvPr id="1879" name="Google Shape;1879;g2ba6e42511a_0_1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0" name="Google Shape;1880;g2ba6e42511a_0_1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g2ba6e42511a_0_1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g2ba6e42511a_0_1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7" name="Shape 1987"/>
        <p:cNvGrpSpPr/>
        <p:nvPr/>
      </p:nvGrpSpPr>
      <p:grpSpPr>
        <a:xfrm>
          <a:off x="0" y="0"/>
          <a:ext cx="0" cy="0"/>
          <a:chOff x="0" y="0"/>
          <a:chExt cx="0" cy="0"/>
        </a:xfrm>
      </p:grpSpPr>
      <p:sp>
        <p:nvSpPr>
          <p:cNvPr id="1988" name="Google Shape;1988;g2ba6e42511a_0_1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9" name="Google Shape;1989;g2ba6e42511a_0_1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2ba6e42511a_0_1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2ba6e42511a_0_1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8" name="Shape 2028"/>
        <p:cNvGrpSpPr/>
        <p:nvPr/>
      </p:nvGrpSpPr>
      <p:grpSpPr>
        <a:xfrm>
          <a:off x="0" y="0"/>
          <a:ext cx="0" cy="0"/>
          <a:chOff x="0" y="0"/>
          <a:chExt cx="0" cy="0"/>
        </a:xfrm>
      </p:grpSpPr>
      <p:sp>
        <p:nvSpPr>
          <p:cNvPr id="2029" name="Google Shape;2029;g2ba6e42511a_0_1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0" name="Google Shape;2030;g2ba6e42511a_0_1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5" name="Shape 2055"/>
        <p:cNvGrpSpPr/>
        <p:nvPr/>
      </p:nvGrpSpPr>
      <p:grpSpPr>
        <a:xfrm>
          <a:off x="0" y="0"/>
          <a:ext cx="0" cy="0"/>
          <a:chOff x="0" y="0"/>
          <a:chExt cx="0" cy="0"/>
        </a:xfrm>
      </p:grpSpPr>
      <p:sp>
        <p:nvSpPr>
          <p:cNvPr id="2056" name="Google Shape;2056;g2ba6e42511a_0_1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7" name="Google Shape;2057;g2ba6e42511a_0_1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g2ba6e42511a_0_20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8" name="Google Shape;2088;g2ba6e42511a_0_20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9" name="Shape 2109"/>
        <p:cNvGrpSpPr/>
        <p:nvPr/>
      </p:nvGrpSpPr>
      <p:grpSpPr>
        <a:xfrm>
          <a:off x="0" y="0"/>
          <a:ext cx="0" cy="0"/>
          <a:chOff x="0" y="0"/>
          <a:chExt cx="0" cy="0"/>
        </a:xfrm>
      </p:grpSpPr>
      <p:sp>
        <p:nvSpPr>
          <p:cNvPr id="2110" name="Google Shape;2110;g2ba6e42511a_0_2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1" name="Google Shape;2111;g2ba6e42511a_0_2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6" name="Shape 2196"/>
        <p:cNvGrpSpPr/>
        <p:nvPr/>
      </p:nvGrpSpPr>
      <p:grpSpPr>
        <a:xfrm>
          <a:off x="0" y="0"/>
          <a:ext cx="0" cy="0"/>
          <a:chOff x="0" y="0"/>
          <a:chExt cx="0" cy="0"/>
        </a:xfrm>
      </p:grpSpPr>
      <p:sp>
        <p:nvSpPr>
          <p:cNvPr id="2197" name="Google Shape;2197;g2ba6e42511a_0_2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8" name="Google Shape;2198;g2ba6e42511a_0_2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g2ba6e42511a_0_2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1" name="Google Shape;2241;g2ba6e42511a_0_2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6" name="Shape 2336"/>
        <p:cNvGrpSpPr/>
        <p:nvPr/>
      </p:nvGrpSpPr>
      <p:grpSpPr>
        <a:xfrm>
          <a:off x="0" y="0"/>
          <a:ext cx="0" cy="0"/>
          <a:chOff x="0" y="0"/>
          <a:chExt cx="0" cy="0"/>
        </a:xfrm>
      </p:grpSpPr>
      <p:sp>
        <p:nvSpPr>
          <p:cNvPr id="2337" name="Google Shape;2337;g2ba6e42511a_0_2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8" name="Google Shape;2338;g2ba6e42511a_0_2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2" name="Shape 2382"/>
        <p:cNvGrpSpPr/>
        <p:nvPr/>
      </p:nvGrpSpPr>
      <p:grpSpPr>
        <a:xfrm>
          <a:off x="0" y="0"/>
          <a:ext cx="0" cy="0"/>
          <a:chOff x="0" y="0"/>
          <a:chExt cx="0" cy="0"/>
        </a:xfrm>
      </p:grpSpPr>
      <p:sp>
        <p:nvSpPr>
          <p:cNvPr id="2383" name="Google Shape;2383;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4" name="Google Shape;2384;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5.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3.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8.png"/><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21.png"/><Relationship Id="rId7"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5.png"/><Relationship Id="rId4" Type="http://schemas.openxmlformats.org/officeDocument/2006/relationships/image" Target="../media/image65.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5.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30.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5.png"/><Relationship Id="rId4" Type="http://schemas.openxmlformats.org/officeDocument/2006/relationships/image" Target="../media/image31.png"/><Relationship Id="rId5" Type="http://schemas.openxmlformats.org/officeDocument/2006/relationships/image" Target="../media/image22.png"/><Relationship Id="rId6" Type="http://schemas.openxmlformats.org/officeDocument/2006/relationships/image" Target="../media/image25.png"/><Relationship Id="rId7" Type="http://schemas.openxmlformats.org/officeDocument/2006/relationships/image" Target="../media/image30.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7.png"/><Relationship Id="rId11"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26.png"/><Relationship Id="rId7" Type="http://schemas.openxmlformats.org/officeDocument/2006/relationships/image" Target="../media/image32.png"/><Relationship Id="rId8" Type="http://schemas.openxmlformats.org/officeDocument/2006/relationships/image" Target="../media/image34.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4.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26.png"/><Relationship Id="rId7" Type="http://schemas.openxmlformats.org/officeDocument/2006/relationships/image" Target="../media/image32.png"/><Relationship Id="rId8" Type="http://schemas.openxmlformats.org/officeDocument/2006/relationships/image" Target="../media/image34.pn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7.png"/><Relationship Id="rId4" Type="http://schemas.openxmlformats.org/officeDocument/2006/relationships/image" Target="../media/image53.png"/><Relationship Id="rId5" Type="http://schemas.openxmlformats.org/officeDocument/2006/relationships/image" Target="../media/image56.png"/><Relationship Id="rId6" Type="http://schemas.openxmlformats.org/officeDocument/2006/relationships/image" Target="../media/image33.png"/><Relationship Id="rId7" Type="http://schemas.openxmlformats.org/officeDocument/2006/relationships/image" Target="../media/image32.png"/><Relationship Id="rId8" Type="http://schemas.openxmlformats.org/officeDocument/2006/relationships/image" Target="../media/image45.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7.png"/><Relationship Id="rId4" Type="http://schemas.openxmlformats.org/officeDocument/2006/relationships/image" Target="../media/image53.png"/><Relationship Id="rId5" Type="http://schemas.openxmlformats.org/officeDocument/2006/relationships/image" Target="../media/image56.png"/><Relationship Id="rId6" Type="http://schemas.openxmlformats.org/officeDocument/2006/relationships/image" Target="../media/image33.png"/><Relationship Id="rId7" Type="http://schemas.openxmlformats.org/officeDocument/2006/relationships/image" Target="../media/image32.png"/><Relationship Id="rId8" Type="http://schemas.openxmlformats.org/officeDocument/2006/relationships/image" Target="../media/image45.png"/><Relationship Id="rId9"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53.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33.png"/><Relationship Id="rId9" Type="http://schemas.openxmlformats.org/officeDocument/2006/relationships/image" Target="../media/image32.png"/><Relationship Id="rId10" Type="http://schemas.openxmlformats.org/officeDocument/2006/relationships/image" Target="../media/image26.png"/><Relationship Id="rId11" Type="http://schemas.openxmlformats.org/officeDocument/2006/relationships/image" Target="../media/image45.png"/><Relationship Id="rId12" Type="http://schemas.openxmlformats.org/officeDocument/2006/relationships/image" Target="../media/image41.png"/><Relationship Id="rId13"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53.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33.png"/><Relationship Id="rId9" Type="http://schemas.openxmlformats.org/officeDocument/2006/relationships/image" Target="../media/image32.png"/><Relationship Id="rId10" Type="http://schemas.openxmlformats.org/officeDocument/2006/relationships/image" Target="../media/image26.png"/><Relationship Id="rId11" Type="http://schemas.openxmlformats.org/officeDocument/2006/relationships/image" Target="../media/image45.png"/><Relationship Id="rId12" Type="http://schemas.openxmlformats.org/officeDocument/2006/relationships/image" Target="../media/image41.png"/><Relationship Id="rId1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62.png"/><Relationship Id="rId4" Type="http://schemas.openxmlformats.org/officeDocument/2006/relationships/image" Target="../media/image59.png"/><Relationship Id="rId5" Type="http://schemas.openxmlformats.org/officeDocument/2006/relationships/image" Target="../media/image61.png"/><Relationship Id="rId6" Type="http://schemas.openxmlformats.org/officeDocument/2006/relationships/image" Target="../media/image60.png"/><Relationship Id="rId7" Type="http://schemas.openxmlformats.org/officeDocument/2006/relationships/image" Target="../media/image33.png"/><Relationship Id="rId8" Type="http://schemas.openxmlformats.org/officeDocument/2006/relationships/image" Target="../media/image32.png"/><Relationship Id="rId9" Type="http://schemas.openxmlformats.org/officeDocument/2006/relationships/image" Target="../media/image26.png"/><Relationship Id="rId10" Type="http://schemas.openxmlformats.org/officeDocument/2006/relationships/image" Target="../media/image45.png"/><Relationship Id="rId11" Type="http://schemas.openxmlformats.org/officeDocument/2006/relationships/image" Target="../media/image41.png"/><Relationship Id="rId12"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 Id="rId3" Type="http://schemas.openxmlformats.org/officeDocument/2006/relationships/image" Target="../media/image6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6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6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63.png"/><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6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6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 Id="rId3" Type="http://schemas.openxmlformats.org/officeDocument/2006/relationships/image" Target="../media/image57.png"/><Relationship Id="rId4" Type="http://schemas.openxmlformats.org/officeDocument/2006/relationships/image" Target="../media/image53.png"/><Relationship Id="rId5"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57.png"/><Relationship Id="rId4" Type="http://schemas.openxmlformats.org/officeDocument/2006/relationships/image" Target="../media/image53.png"/><Relationship Id="rId5"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7.xml"/><Relationship Id="rId3" Type="http://schemas.openxmlformats.org/officeDocument/2006/relationships/image" Target="../media/image53.png"/><Relationship Id="rId4" Type="http://schemas.openxmlformats.org/officeDocument/2006/relationships/image" Target="../media/image57.png"/><Relationship Id="rId5" Type="http://schemas.openxmlformats.org/officeDocument/2006/relationships/image" Target="../media/image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8.xml"/><Relationship Id="rId3" Type="http://schemas.openxmlformats.org/officeDocument/2006/relationships/image" Target="../media/image53.png"/><Relationship Id="rId4" Type="http://schemas.openxmlformats.org/officeDocument/2006/relationships/image" Target="../media/image57.png"/><Relationship Id="rId5"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 Id="rId3" Type="http://schemas.openxmlformats.org/officeDocument/2006/relationships/image" Target="../media/image6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Hubinta iyo xaqiijinta fahamka saddexagallada isku midka ah (similar triangles)</a:t>
            </a:r>
            <a:endParaRPr/>
          </a:p>
        </p:txBody>
      </p:sp>
      <p:sp>
        <p:nvSpPr>
          <p:cNvPr id="754" name="Google Shape;754;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Trigonometry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8" name="Shape 758"/>
        <p:cNvGrpSpPr/>
        <p:nvPr/>
      </p:nvGrpSpPr>
      <p:grpSpPr>
        <a:xfrm>
          <a:off x="0" y="0"/>
          <a:ext cx="0" cy="0"/>
          <a:chOff x="0" y="0"/>
          <a:chExt cx="0" cy="0"/>
        </a:xfrm>
      </p:grpSpPr>
      <p:sp>
        <p:nvSpPr>
          <p:cNvPr id="759" name="Google Shape;759;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 qaabeeyey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garan karaa in qaababka isku midka ah (similar shapes) ay leeyihiin dhinacyo isku saami ah (proportion) laakiin cabbirka xaglaha (angles) waa la ilaaliyaa.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subTitle"/>
          </p:nvPr>
        </p:nvSpPr>
        <p:spPr>
          <a:xfrm>
            <a:off x="324000" y="2173438"/>
            <a:ext cx="8496000" cy="826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Weyneyn (Enlargement) waa isbeddel (transformation) keenaya isbeddel cabbirka.</a:t>
            </a:r>
            <a:endParaRPr sz="2000"/>
          </a:p>
        </p:txBody>
      </p:sp>
      <p:sp>
        <p:nvSpPr>
          <p:cNvPr id="770" name="Google Shape;770;p66"/>
          <p:cNvSpPr txBox="1"/>
          <p:nvPr>
            <p:ph idx="1" type="subTitle"/>
          </p:nvPr>
        </p:nvSpPr>
        <p:spPr>
          <a:xfrm>
            <a:off x="324000" y="3020131"/>
            <a:ext cx="8496000" cy="834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Qiyaasta weyneyn (Scale factor) waa tirada lagu dhufto qaababka isku midka ah (similar shapes) oo qeexaysa inta uu qaabku ka weyn yahay kan kale.</a:t>
            </a:r>
            <a:endParaRPr sz="2000"/>
          </a:p>
        </p:txBody>
      </p:sp>
      <p:sp>
        <p:nvSpPr>
          <p:cNvPr id="771" name="Google Shape;771;p66"/>
          <p:cNvSpPr txBox="1"/>
          <p:nvPr>
            <p:ph idx="1" type="subTitle"/>
          </p:nvPr>
        </p:nvSpPr>
        <p:spPr>
          <a:xfrm>
            <a:off x="324000" y="1048850"/>
            <a:ext cx="8496000" cy="735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Laba qaab (shapes) waa isku mid (similar) haddii farqiga ugu weyn ee u dhexeeya ay tahay cabbirkooda. Dhererka dhinacyadoodu waa isku saami (proportion).</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saddexagallada isku midka ah (similar triangles)</a:t>
            </a:r>
            <a:endParaRPr/>
          </a:p>
        </p:txBody>
      </p:sp>
      <p:sp>
        <p:nvSpPr>
          <p:cNvPr id="777" name="Google Shape;777;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Helista dhererka maqan ee saddexagallada isku midka ah (similar triangles)</a:t>
            </a:r>
            <a:endParaRPr/>
          </a:p>
        </p:txBody>
      </p:sp>
      <p:sp>
        <p:nvSpPr>
          <p:cNvPr id="778" name="Google Shape;778;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xaqiijinta fahamka saddexagallada isku midka ah (similar triangles)</a:t>
            </a:r>
            <a:endParaRPr/>
          </a:p>
        </p:txBody>
      </p:sp>
      <p:pic>
        <p:nvPicPr>
          <p:cNvPr id="779" name="Google Shape;779;p67"/>
          <p:cNvPicPr preferRelativeResize="0"/>
          <p:nvPr/>
        </p:nvPicPr>
        <p:blipFill>
          <a:blip r:embed="rId3">
            <a:alphaModFix/>
          </a:blip>
          <a:stretch>
            <a:fillRect/>
          </a:stretch>
        </p:blipFill>
        <p:spPr>
          <a:xfrm>
            <a:off x="40515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sp>
        <p:nvSpPr>
          <p:cNvPr id="784" name="Google Shape;784;p68"/>
          <p:cNvSpPr/>
          <p:nvPr/>
        </p:nvSpPr>
        <p:spPr>
          <a:xfrm flipH="1" rot="10800000">
            <a:off x="735035" y="2674502"/>
            <a:ext cx="1317718" cy="989457"/>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785" name="Google Shape;785;p68"/>
          <p:cNvSpPr txBox="1"/>
          <p:nvPr>
            <p:ph idx="1" type="body"/>
          </p:nvPr>
        </p:nvSpPr>
        <p:spPr>
          <a:xfrm>
            <a:off x="324000" y="759300"/>
            <a:ext cx="8237700" cy="399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Marka qaab la weyneeyo (enlarged), xaglaha (angles) ma beddelmaan.</a:t>
            </a:r>
            <a:r>
              <a:rPr lang="en-GB" sz="1400">
                <a:solidFill>
                  <a:schemeClr val="accent4"/>
                </a:solidFill>
                <a:latin typeface="Lexend"/>
              </a:rPr>
              <a:t/>
            </a:r>
            <a:r>
              <a:rPr lang="en-GB" sz="1400">
                <a:latin typeface="Lexend"/>
              </a:rPr>
              <a:t/>
            </a:r>
            <a:endParaRPr sz="2000"/>
          </a:p>
        </p:txBody>
      </p:sp>
      <p:sp>
        <p:nvSpPr>
          <p:cNvPr id="786" name="Google Shape;786;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787" name="Google Shape;787;p68"/>
          <p:cNvSpPr/>
          <p:nvPr/>
        </p:nvSpPr>
        <p:spPr>
          <a:xfrm>
            <a:off x="1887573" y="3503682"/>
            <a:ext cx="160200" cy="160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8" name="Google Shape;788;p68"/>
          <p:cNvSpPr/>
          <p:nvPr/>
        </p:nvSpPr>
        <p:spPr>
          <a:xfrm>
            <a:off x="505725" y="3368052"/>
            <a:ext cx="564000" cy="56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89" name="Google Shape;789;p68"/>
          <p:cNvSpPr/>
          <p:nvPr/>
        </p:nvSpPr>
        <p:spPr>
          <a:xfrm>
            <a:off x="1793820" y="2479022"/>
            <a:ext cx="470400" cy="4704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0" name="Google Shape;790;p68"/>
          <p:cNvSpPr txBox="1"/>
          <p:nvPr>
            <p:ph idx="1" type="body"/>
          </p:nvPr>
        </p:nvSpPr>
        <p:spPr>
          <a:xfrm>
            <a:off x="1121674" y="340930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791" name="Google Shape;791;p68"/>
          <p:cNvSpPr txBox="1"/>
          <p:nvPr>
            <p:ph idx="1" type="body"/>
          </p:nvPr>
        </p:nvSpPr>
        <p:spPr>
          <a:xfrm>
            <a:off x="1698255" y="292189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grpSp>
        <p:nvGrpSpPr>
          <p:cNvPr id="792" name="Google Shape;792;p68"/>
          <p:cNvGrpSpPr/>
          <p:nvPr/>
        </p:nvGrpSpPr>
        <p:grpSpPr>
          <a:xfrm flipH="1" rot="10800000">
            <a:off x="668002" y="2589985"/>
            <a:ext cx="1514335" cy="1184101"/>
            <a:chOff x="4962363" y="3607551"/>
            <a:chExt cx="1213604" cy="948951"/>
          </a:xfrm>
        </p:grpSpPr>
        <p:cxnSp>
          <p:nvCxnSpPr>
            <p:cNvPr id="793" name="Google Shape;793;p68"/>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794" name="Google Shape;794;p68"/>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795" name="Google Shape;795;p68"/>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796" name="Google Shape;796;p68"/>
          <p:cNvSpPr txBox="1"/>
          <p:nvPr/>
        </p:nvSpPr>
        <p:spPr>
          <a:xfrm>
            <a:off x="2227375" y="3082775"/>
            <a:ext cx="470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797" name="Google Shape;797;p68"/>
          <p:cNvSpPr txBox="1"/>
          <p:nvPr/>
        </p:nvSpPr>
        <p:spPr>
          <a:xfrm>
            <a:off x="1136775" y="3752300"/>
            <a:ext cx="470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4 m </a:t>
            </a:r>
            <a:endParaRPr sz="1600">
              <a:solidFill>
                <a:srgbClr val="000000"/>
              </a:solidFill>
              <a:latin typeface="Lexend"/>
              <a:ea typeface="Lexend"/>
              <a:cs typeface="Lexend"/>
              <a:sym typeface="Lexend"/>
            </a:endParaRPr>
          </a:p>
        </p:txBody>
      </p:sp>
      <p:sp>
        <p:nvSpPr>
          <p:cNvPr id="798" name="Google Shape;798;p68"/>
          <p:cNvSpPr txBox="1"/>
          <p:nvPr/>
        </p:nvSpPr>
        <p:spPr>
          <a:xfrm>
            <a:off x="932483" y="2844025"/>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799" name="Google Shape;799;p68"/>
          <p:cNvSpPr/>
          <p:nvPr/>
        </p:nvSpPr>
        <p:spPr>
          <a:xfrm flipH="1" rot="10800000">
            <a:off x="4751222" y="2304827"/>
            <a:ext cx="2064737" cy="1550384"/>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800" name="Google Shape;800;p68"/>
          <p:cNvSpPr txBox="1"/>
          <p:nvPr>
            <p:ph idx="1" type="body"/>
          </p:nvPr>
        </p:nvSpPr>
        <p:spPr>
          <a:xfrm>
            <a:off x="5171974" y="3581219"/>
            <a:ext cx="548700" cy="4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801" name="Google Shape;801;p68"/>
          <p:cNvSpPr txBox="1"/>
          <p:nvPr>
            <p:ph idx="1" type="body"/>
          </p:nvPr>
        </p:nvSpPr>
        <p:spPr>
          <a:xfrm>
            <a:off x="6433497" y="2616302"/>
            <a:ext cx="548700" cy="4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sp>
        <p:nvSpPr>
          <p:cNvPr id="802" name="Google Shape;802;p68"/>
          <p:cNvSpPr/>
          <p:nvPr/>
        </p:nvSpPr>
        <p:spPr>
          <a:xfrm>
            <a:off x="6645764" y="3672000"/>
            <a:ext cx="174300" cy="17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3" name="Google Shape;803;p68"/>
          <p:cNvSpPr/>
          <p:nvPr/>
        </p:nvSpPr>
        <p:spPr>
          <a:xfrm>
            <a:off x="4511668" y="3528025"/>
            <a:ext cx="613500" cy="6135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4" name="Google Shape;804;p68"/>
          <p:cNvSpPr/>
          <p:nvPr/>
        </p:nvSpPr>
        <p:spPr>
          <a:xfrm>
            <a:off x="6543848" y="2103992"/>
            <a:ext cx="511500" cy="511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5" name="Google Shape;805;p68"/>
          <p:cNvSpPr/>
          <p:nvPr/>
        </p:nvSpPr>
        <p:spPr>
          <a:xfrm>
            <a:off x="3128400" y="3107875"/>
            <a:ext cx="737400" cy="427500"/>
          </a:xfrm>
          <a:prstGeom prst="rightArrow">
            <a:avLst>
              <a:gd fmla="val 50000" name="adj1"/>
              <a:gd fmla="val 50000" name="adj2"/>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6" name="Google Shape;806;p68"/>
          <p:cNvSpPr txBox="1"/>
          <p:nvPr>
            <p:ph idx="1" type="body"/>
          </p:nvPr>
        </p:nvSpPr>
        <p:spPr>
          <a:xfrm>
            <a:off x="324000" y="1292700"/>
            <a:ext cx="8237700" cy="36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Sidaas darteed, qaababka isku midka ah (similar shapes) waxay leeyihiin xaglo (angles) isku mid ah.</a:t>
            </a:r>
            <a:r>
              <a:rPr lang="en-GB" sz="1400">
                <a:solidFill>
                  <a:schemeClr val="accent4"/>
                </a:solidFill>
                <a:latin typeface="Lexend"/>
              </a:rPr>
              <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69"/>
          <p:cNvSpPr/>
          <p:nvPr/>
        </p:nvSpPr>
        <p:spPr>
          <a:xfrm flipH="1" rot="10800000">
            <a:off x="735035" y="2674502"/>
            <a:ext cx="1317718" cy="989457"/>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812" name="Google Shape;812;p69"/>
          <p:cNvSpPr txBox="1"/>
          <p:nvPr>
            <p:ph idx="1" type="body"/>
          </p:nvPr>
        </p:nvSpPr>
        <p:spPr>
          <a:xfrm>
            <a:off x="324000" y="759300"/>
            <a:ext cx="8237700" cy="646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Marka qaab la weyneeyo (enlarged), dhererka ayaa laga yaabaa inuu beddelmo. Tani waxay ku xiran tahay qiyaasta weyneyn (scale factor).</a:t>
            </a:r>
            <a:r>
              <a:rPr lang="en-GB" sz="1100">
                <a:solidFill>
                  <a:schemeClr val="accent4"/>
                </a:solidFill>
                <a:latin typeface="Lexend"/>
              </a:rPr>
              <a:t/>
            </a:r>
            <a:r>
              <a:rPr lang="en-GB" sz="1100">
                <a:latin typeface="Lexend"/>
              </a:rPr>
              <a:t/>
            </a:r>
            <a:br>
              <a:rPr lang="en-GB" sz="2000"/>
            </a:br>
            <a:r>
              <a:rPr lang="en-GB" sz="1100">
                <a:latin typeface="Lexend"/>
              </a:rPr>
              <a:t/>
            </a:r>
            <a:endParaRPr sz="2000"/>
          </a:p>
        </p:txBody>
      </p:sp>
      <p:sp>
        <p:nvSpPr>
          <p:cNvPr id="813" name="Google Shape;813;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814" name="Google Shape;814;p69"/>
          <p:cNvSpPr/>
          <p:nvPr/>
        </p:nvSpPr>
        <p:spPr>
          <a:xfrm>
            <a:off x="1887573" y="3503682"/>
            <a:ext cx="160200" cy="160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5" name="Google Shape;815;p69"/>
          <p:cNvSpPr/>
          <p:nvPr/>
        </p:nvSpPr>
        <p:spPr>
          <a:xfrm>
            <a:off x="505725" y="3368052"/>
            <a:ext cx="564000" cy="56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6" name="Google Shape;816;p69"/>
          <p:cNvSpPr/>
          <p:nvPr/>
        </p:nvSpPr>
        <p:spPr>
          <a:xfrm>
            <a:off x="1793820" y="2479022"/>
            <a:ext cx="470400" cy="4704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7" name="Google Shape;817;p69"/>
          <p:cNvSpPr txBox="1"/>
          <p:nvPr>
            <p:ph idx="1" type="body"/>
          </p:nvPr>
        </p:nvSpPr>
        <p:spPr>
          <a:xfrm>
            <a:off x="1121674" y="340930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818" name="Google Shape;818;p69"/>
          <p:cNvSpPr txBox="1"/>
          <p:nvPr>
            <p:ph idx="1" type="body"/>
          </p:nvPr>
        </p:nvSpPr>
        <p:spPr>
          <a:xfrm>
            <a:off x="1698255" y="292189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grpSp>
        <p:nvGrpSpPr>
          <p:cNvPr id="819" name="Google Shape;819;p69"/>
          <p:cNvGrpSpPr/>
          <p:nvPr/>
        </p:nvGrpSpPr>
        <p:grpSpPr>
          <a:xfrm flipH="1" rot="10800000">
            <a:off x="668002" y="2589985"/>
            <a:ext cx="1514335" cy="1184101"/>
            <a:chOff x="4962363" y="3607551"/>
            <a:chExt cx="1213604" cy="948951"/>
          </a:xfrm>
        </p:grpSpPr>
        <p:cxnSp>
          <p:nvCxnSpPr>
            <p:cNvPr id="820" name="Google Shape;820;p69"/>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821" name="Google Shape;821;p69"/>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822" name="Google Shape;822;p69"/>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823" name="Google Shape;823;p69"/>
          <p:cNvSpPr txBox="1"/>
          <p:nvPr/>
        </p:nvSpPr>
        <p:spPr>
          <a:xfrm>
            <a:off x="2227375" y="3082775"/>
            <a:ext cx="470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824" name="Google Shape;824;p69"/>
          <p:cNvSpPr txBox="1"/>
          <p:nvPr/>
        </p:nvSpPr>
        <p:spPr>
          <a:xfrm>
            <a:off x="1136775" y="3752300"/>
            <a:ext cx="470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4 m </a:t>
            </a:r>
            <a:endParaRPr sz="1600">
              <a:solidFill>
                <a:srgbClr val="000000"/>
              </a:solidFill>
              <a:latin typeface="Lexend"/>
              <a:ea typeface="Lexend"/>
              <a:cs typeface="Lexend"/>
              <a:sym typeface="Lexend"/>
            </a:endParaRPr>
          </a:p>
        </p:txBody>
      </p:sp>
      <p:sp>
        <p:nvSpPr>
          <p:cNvPr id="825" name="Google Shape;825;p69"/>
          <p:cNvSpPr txBox="1"/>
          <p:nvPr/>
        </p:nvSpPr>
        <p:spPr>
          <a:xfrm>
            <a:off x="932483" y="2844025"/>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826" name="Google Shape;826;p69"/>
          <p:cNvSpPr/>
          <p:nvPr/>
        </p:nvSpPr>
        <p:spPr>
          <a:xfrm flipH="1" rot="10800000">
            <a:off x="4751222" y="2304827"/>
            <a:ext cx="2064737" cy="1550384"/>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827" name="Google Shape;827;p69"/>
          <p:cNvSpPr txBox="1"/>
          <p:nvPr>
            <p:ph idx="1" type="body"/>
          </p:nvPr>
        </p:nvSpPr>
        <p:spPr>
          <a:xfrm>
            <a:off x="5171974" y="3581219"/>
            <a:ext cx="548700" cy="4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828" name="Google Shape;828;p69"/>
          <p:cNvSpPr txBox="1"/>
          <p:nvPr>
            <p:ph idx="1" type="body"/>
          </p:nvPr>
        </p:nvSpPr>
        <p:spPr>
          <a:xfrm>
            <a:off x="6433497" y="2616302"/>
            <a:ext cx="548700" cy="4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grpSp>
        <p:nvGrpSpPr>
          <p:cNvPr id="829" name="Google Shape;829;p69"/>
          <p:cNvGrpSpPr/>
          <p:nvPr/>
        </p:nvGrpSpPr>
        <p:grpSpPr>
          <a:xfrm flipH="1" rot="10800000">
            <a:off x="4673758" y="2226555"/>
            <a:ext cx="2263982" cy="1724760"/>
            <a:chOff x="4976282" y="3646524"/>
            <a:chExt cx="1157928" cy="882140"/>
          </a:xfrm>
        </p:grpSpPr>
        <p:cxnSp>
          <p:nvCxnSpPr>
            <p:cNvPr id="830" name="Google Shape;830;p69"/>
            <p:cNvCxnSpPr/>
            <p:nvPr/>
          </p:nvCxnSpPr>
          <p:spPr>
            <a:xfrm>
              <a:off x="5050725" y="3646524"/>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831" name="Google Shape;831;p69"/>
            <p:cNvCxnSpPr/>
            <p:nvPr/>
          </p:nvCxnSpPr>
          <p:spPr>
            <a:xfrm>
              <a:off x="6134211"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832" name="Google Shape;832;p69"/>
            <p:cNvCxnSpPr/>
            <p:nvPr/>
          </p:nvCxnSpPr>
          <p:spPr>
            <a:xfrm>
              <a:off x="4976282" y="3747464"/>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833" name="Google Shape;833;p69"/>
          <p:cNvSpPr txBox="1"/>
          <p:nvPr/>
        </p:nvSpPr>
        <p:spPr>
          <a:xfrm>
            <a:off x="6964318" y="3020772"/>
            <a:ext cx="574200" cy="264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834" name="Google Shape;834;p69"/>
          <p:cNvSpPr txBox="1"/>
          <p:nvPr/>
        </p:nvSpPr>
        <p:spPr>
          <a:xfrm>
            <a:off x="5609275" y="3966429"/>
            <a:ext cx="613500" cy="264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835" name="Google Shape;835;p69"/>
          <p:cNvSpPr txBox="1"/>
          <p:nvPr/>
        </p:nvSpPr>
        <p:spPr>
          <a:xfrm>
            <a:off x="5237125" y="2726325"/>
            <a:ext cx="511500" cy="29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836" name="Google Shape;836;p69"/>
          <p:cNvSpPr/>
          <p:nvPr/>
        </p:nvSpPr>
        <p:spPr>
          <a:xfrm>
            <a:off x="6645764" y="3672000"/>
            <a:ext cx="174300" cy="17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7" name="Google Shape;837;p69"/>
          <p:cNvSpPr/>
          <p:nvPr/>
        </p:nvSpPr>
        <p:spPr>
          <a:xfrm>
            <a:off x="4511668" y="3528025"/>
            <a:ext cx="613500" cy="6135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38" name="Google Shape;838;p69"/>
          <p:cNvSpPr/>
          <p:nvPr/>
        </p:nvSpPr>
        <p:spPr>
          <a:xfrm>
            <a:off x="6543848" y="2103992"/>
            <a:ext cx="511500" cy="511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39" name="Google Shape;839;p69"/>
          <p:cNvCxnSpPr>
            <a:endCxn id="835" idx="1"/>
          </p:cNvCxnSpPr>
          <p:nvPr/>
        </p:nvCxnSpPr>
        <p:spPr>
          <a:xfrm flipH="1" rot="10800000">
            <a:off x="1306225" y="2874675"/>
            <a:ext cx="3930900" cy="76800"/>
          </a:xfrm>
          <a:prstGeom prst="straightConnector1">
            <a:avLst/>
          </a:prstGeom>
          <a:noFill/>
          <a:ln cap="flat" cmpd="sng" w="38100">
            <a:solidFill>
              <a:schemeClr val="accent4"/>
            </a:solidFill>
            <a:prstDash val="solid"/>
            <a:round/>
            <a:headEnd len="med" w="med" type="none"/>
            <a:tailEnd len="med" w="med" type="triangle"/>
          </a:ln>
        </p:spPr>
      </p:cxnSp>
      <p:cxnSp>
        <p:nvCxnSpPr>
          <p:cNvPr id="840" name="Google Shape;840;p69"/>
          <p:cNvCxnSpPr>
            <a:endCxn id="833" idx="1"/>
          </p:cNvCxnSpPr>
          <p:nvPr/>
        </p:nvCxnSpPr>
        <p:spPr>
          <a:xfrm flipH="1" rot="10800000">
            <a:off x="2612818" y="3152922"/>
            <a:ext cx="4351500" cy="84900"/>
          </a:xfrm>
          <a:prstGeom prst="straightConnector1">
            <a:avLst/>
          </a:prstGeom>
          <a:noFill/>
          <a:ln cap="flat" cmpd="sng" w="38100">
            <a:solidFill>
              <a:schemeClr val="accent4"/>
            </a:solidFill>
            <a:prstDash val="solid"/>
            <a:round/>
            <a:headEnd len="med" w="med" type="none"/>
            <a:tailEnd len="med" w="med" type="triangle"/>
          </a:ln>
        </p:spPr>
      </p:cxnSp>
      <p:cxnSp>
        <p:nvCxnSpPr>
          <p:cNvPr id="841" name="Google Shape;841;p69"/>
          <p:cNvCxnSpPr>
            <a:endCxn id="834" idx="1"/>
          </p:cNvCxnSpPr>
          <p:nvPr/>
        </p:nvCxnSpPr>
        <p:spPr>
          <a:xfrm>
            <a:off x="1557775" y="3893979"/>
            <a:ext cx="4051500" cy="204600"/>
          </a:xfrm>
          <a:prstGeom prst="straightConnector1">
            <a:avLst/>
          </a:prstGeom>
          <a:noFill/>
          <a:ln cap="flat" cmpd="sng" w="38100">
            <a:solidFill>
              <a:schemeClr val="accent4"/>
            </a:solidFill>
            <a:prstDash val="solid"/>
            <a:round/>
            <a:headEnd len="med" w="med" type="none"/>
            <a:tailEnd len="med" w="med" type="triangle"/>
          </a:ln>
        </p:spPr>
      </p:cxnSp>
      <p:sp>
        <p:nvSpPr>
          <p:cNvPr id="842" name="Google Shape;842;p69"/>
          <p:cNvSpPr txBox="1"/>
          <p:nvPr/>
        </p:nvSpPr>
        <p:spPr>
          <a:xfrm>
            <a:off x="3745939" y="2667010"/>
            <a:ext cx="425700" cy="27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  2</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843" name="Google Shape;843;p69"/>
          <p:cNvSpPr txBox="1"/>
          <p:nvPr/>
        </p:nvSpPr>
        <p:spPr>
          <a:xfrm>
            <a:off x="3735053" y="2993581"/>
            <a:ext cx="425700" cy="27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  2</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844" name="Google Shape;844;p69"/>
          <p:cNvSpPr txBox="1"/>
          <p:nvPr/>
        </p:nvSpPr>
        <p:spPr>
          <a:xfrm>
            <a:off x="3686067" y="3777352"/>
            <a:ext cx="425700" cy="27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  2</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845" name="Google Shape;845;p69"/>
          <p:cNvSpPr txBox="1"/>
          <p:nvPr>
            <p:ph idx="1" type="body"/>
          </p:nvPr>
        </p:nvSpPr>
        <p:spPr>
          <a:xfrm>
            <a:off x="324000" y="1597500"/>
            <a:ext cx="8237700" cy="36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Sidaas darteed, qaababka isku midka ah (similar shapes) waxay yeelan karaan dhererro kala duwan.</a:t>
            </a:r>
            <a:r>
              <a:rPr lang="en-GB" sz="1100">
                <a:solidFill>
                  <a:schemeClr val="accent4"/>
                </a:solidFill>
                <a:latin typeface="Lexend"/>
              </a:rPr>
              <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3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4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4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4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4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4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70"/>
          <p:cNvSpPr/>
          <p:nvPr/>
        </p:nvSpPr>
        <p:spPr>
          <a:xfrm flipH="1" rot="10800000">
            <a:off x="735035" y="2674502"/>
            <a:ext cx="1317718" cy="989457"/>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851" name="Google Shape;851;p70"/>
          <p:cNvSpPr txBox="1"/>
          <p:nvPr>
            <p:ph idx="1" type="body"/>
          </p:nvPr>
        </p:nvSpPr>
        <p:spPr>
          <a:xfrm>
            <a:off x="324000" y="759300"/>
            <a:ext cx="7550100" cy="70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qaab la weyneeyo (enlarged), saamiyada (proportions) u dhexeeya labada dherer kama beddelmaan.</a:t>
            </a:r>
            <a:r>
              <a:rPr lang="en-GB" sz="1100">
                <a:solidFill>
                  <a:schemeClr val="accent4"/>
                </a:solidFill>
                <a:latin typeface="Lexend"/>
              </a:rPr>
              <a:t/>
            </a:r>
            <a:r>
              <a:rPr lang="en-GB" sz="1100">
                <a:latin typeface="Lexend"/>
              </a:rPr>
              <a:t/>
            </a:r>
            <a:endParaRPr sz="2000"/>
          </a:p>
        </p:txBody>
      </p:sp>
      <p:sp>
        <p:nvSpPr>
          <p:cNvPr id="852" name="Google Shape;852;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saddexagallada isku midka ah (similar triangles)</a:t>
            </a:r>
            <a:endParaRPr/>
          </a:p>
        </p:txBody>
      </p:sp>
      <p:sp>
        <p:nvSpPr>
          <p:cNvPr id="853" name="Google Shape;853;p70"/>
          <p:cNvSpPr/>
          <p:nvPr/>
        </p:nvSpPr>
        <p:spPr>
          <a:xfrm>
            <a:off x="1887573" y="3503682"/>
            <a:ext cx="160200" cy="160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4" name="Google Shape;854;p70"/>
          <p:cNvSpPr/>
          <p:nvPr/>
        </p:nvSpPr>
        <p:spPr>
          <a:xfrm>
            <a:off x="505725" y="3368052"/>
            <a:ext cx="564000" cy="56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5" name="Google Shape;855;p70"/>
          <p:cNvSpPr/>
          <p:nvPr/>
        </p:nvSpPr>
        <p:spPr>
          <a:xfrm>
            <a:off x="1793820" y="2479022"/>
            <a:ext cx="470400" cy="4704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6" name="Google Shape;856;p70"/>
          <p:cNvSpPr txBox="1"/>
          <p:nvPr>
            <p:ph idx="1" type="body"/>
          </p:nvPr>
        </p:nvSpPr>
        <p:spPr>
          <a:xfrm>
            <a:off x="1121674" y="340930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857" name="Google Shape;857;p70"/>
          <p:cNvSpPr txBox="1"/>
          <p:nvPr>
            <p:ph idx="1" type="body"/>
          </p:nvPr>
        </p:nvSpPr>
        <p:spPr>
          <a:xfrm>
            <a:off x="1698255" y="292189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grpSp>
        <p:nvGrpSpPr>
          <p:cNvPr id="858" name="Google Shape;858;p70"/>
          <p:cNvGrpSpPr/>
          <p:nvPr/>
        </p:nvGrpSpPr>
        <p:grpSpPr>
          <a:xfrm flipH="1" rot="10800000">
            <a:off x="668002" y="2589985"/>
            <a:ext cx="1514335" cy="1184101"/>
            <a:chOff x="4962363" y="3607551"/>
            <a:chExt cx="1213604" cy="948951"/>
          </a:xfrm>
        </p:grpSpPr>
        <p:cxnSp>
          <p:nvCxnSpPr>
            <p:cNvPr id="859" name="Google Shape;859;p70"/>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860" name="Google Shape;860;p70"/>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861" name="Google Shape;861;p70"/>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862" name="Google Shape;862;p70"/>
          <p:cNvSpPr txBox="1"/>
          <p:nvPr/>
        </p:nvSpPr>
        <p:spPr>
          <a:xfrm>
            <a:off x="2227375" y="3082775"/>
            <a:ext cx="470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863" name="Google Shape;863;p70"/>
          <p:cNvSpPr txBox="1"/>
          <p:nvPr/>
        </p:nvSpPr>
        <p:spPr>
          <a:xfrm>
            <a:off x="1136775" y="3752300"/>
            <a:ext cx="470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4 m </a:t>
            </a:r>
            <a:endParaRPr sz="1600">
              <a:solidFill>
                <a:srgbClr val="000000"/>
              </a:solidFill>
              <a:latin typeface="Lexend"/>
              <a:ea typeface="Lexend"/>
              <a:cs typeface="Lexend"/>
              <a:sym typeface="Lexend"/>
            </a:endParaRPr>
          </a:p>
        </p:txBody>
      </p:sp>
      <p:sp>
        <p:nvSpPr>
          <p:cNvPr id="864" name="Google Shape;864;p70"/>
          <p:cNvSpPr txBox="1"/>
          <p:nvPr/>
        </p:nvSpPr>
        <p:spPr>
          <a:xfrm>
            <a:off x="932483" y="2844025"/>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865" name="Google Shape;865;p70"/>
          <p:cNvSpPr/>
          <p:nvPr/>
        </p:nvSpPr>
        <p:spPr>
          <a:xfrm flipH="1" rot="10800000">
            <a:off x="4751222" y="2304827"/>
            <a:ext cx="2064737" cy="1550384"/>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866" name="Google Shape;866;p70"/>
          <p:cNvSpPr txBox="1"/>
          <p:nvPr>
            <p:ph idx="1" type="body"/>
          </p:nvPr>
        </p:nvSpPr>
        <p:spPr>
          <a:xfrm>
            <a:off x="5171974" y="3581219"/>
            <a:ext cx="548700" cy="4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867" name="Google Shape;867;p70"/>
          <p:cNvSpPr txBox="1"/>
          <p:nvPr>
            <p:ph idx="1" type="body"/>
          </p:nvPr>
        </p:nvSpPr>
        <p:spPr>
          <a:xfrm>
            <a:off x="6433497" y="2616302"/>
            <a:ext cx="548700" cy="42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grpSp>
        <p:nvGrpSpPr>
          <p:cNvPr id="868" name="Google Shape;868;p70"/>
          <p:cNvGrpSpPr/>
          <p:nvPr/>
        </p:nvGrpSpPr>
        <p:grpSpPr>
          <a:xfrm flipH="1" rot="10800000">
            <a:off x="4673758" y="2226555"/>
            <a:ext cx="2263982" cy="1724760"/>
            <a:chOff x="4976282" y="3646524"/>
            <a:chExt cx="1157928" cy="882140"/>
          </a:xfrm>
        </p:grpSpPr>
        <p:cxnSp>
          <p:nvCxnSpPr>
            <p:cNvPr id="869" name="Google Shape;869;p70"/>
            <p:cNvCxnSpPr/>
            <p:nvPr/>
          </p:nvCxnSpPr>
          <p:spPr>
            <a:xfrm>
              <a:off x="5050725" y="3646524"/>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870" name="Google Shape;870;p70"/>
            <p:cNvCxnSpPr/>
            <p:nvPr/>
          </p:nvCxnSpPr>
          <p:spPr>
            <a:xfrm>
              <a:off x="6134211"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871" name="Google Shape;871;p70"/>
            <p:cNvCxnSpPr/>
            <p:nvPr/>
          </p:nvCxnSpPr>
          <p:spPr>
            <a:xfrm>
              <a:off x="4976282" y="3747464"/>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872" name="Google Shape;872;p70"/>
          <p:cNvSpPr txBox="1"/>
          <p:nvPr/>
        </p:nvSpPr>
        <p:spPr>
          <a:xfrm>
            <a:off x="6964318" y="3020772"/>
            <a:ext cx="574200" cy="264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873" name="Google Shape;873;p70"/>
          <p:cNvSpPr txBox="1"/>
          <p:nvPr/>
        </p:nvSpPr>
        <p:spPr>
          <a:xfrm>
            <a:off x="5609275" y="3966429"/>
            <a:ext cx="613500" cy="264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874" name="Google Shape;874;p70"/>
          <p:cNvSpPr txBox="1"/>
          <p:nvPr/>
        </p:nvSpPr>
        <p:spPr>
          <a:xfrm>
            <a:off x="5237125" y="2726325"/>
            <a:ext cx="511500" cy="29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875" name="Google Shape;875;p70"/>
          <p:cNvSpPr/>
          <p:nvPr/>
        </p:nvSpPr>
        <p:spPr>
          <a:xfrm>
            <a:off x="6645764" y="3672000"/>
            <a:ext cx="174300" cy="17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6" name="Google Shape;876;p70"/>
          <p:cNvSpPr/>
          <p:nvPr/>
        </p:nvSpPr>
        <p:spPr>
          <a:xfrm>
            <a:off x="4511668" y="3528025"/>
            <a:ext cx="613500" cy="6135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7" name="Google Shape;877;p70"/>
          <p:cNvSpPr/>
          <p:nvPr/>
        </p:nvSpPr>
        <p:spPr>
          <a:xfrm>
            <a:off x="6543848" y="2103992"/>
            <a:ext cx="511500" cy="511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descr="&lt;math xmlns=&quot;http://www.w3.org/1998/Math/MathML&quot; display=&quot;block&quot; data-is-equatio=&quot;1&quot; data-latex=&quot;\begin{array}{l}\frac{\text{AB}}{\text{BC}}=\frac{3}{4}=0.75\\&amp;#13;&amp;#10;\frac{\text{AB}}{\text{AC}}=\frac{3}{5}=0.6\\&amp;#13;&amp;#10;\frac{\text{BC}}{\text{AC}}=\frac{4}{5}=0.8\\&amp;#13;&amp;#10;\begin{array}{l}\frac{\text{DE}}{\text{EF}}=\frac{6}{8}=0.75\\&amp;#13;&amp;#10;\frac{\text{DE}}{\text{FD}}=\frac{6}{10}=0.6\\&amp;#13;&amp;#10;\frac{\text{EF}}{\text{DF}}=\frac{8}{10}=0.8\end{array}\end{array}&quot;&gt;&lt;mtable columnalign=&quot;left&quot; columnspacing=&quot;1em&quot; rowspacing=&quot;4pt&quot;&gt;&lt;mtr&gt;&lt;mtd&gt;&lt;mfrac&gt;&lt;mtext&gt;AB&lt;/mtext&gt;&lt;mtext&gt;BC&lt;/mtext&gt;&lt;/mfrac&gt;&lt;mo&gt;=&lt;/mo&gt;&lt;mfrac&gt;&lt;mn&gt;3&lt;/mn&gt;&lt;mn&gt;4&lt;/mn&gt;&lt;/mfrac&gt;&lt;mo&gt;=&lt;/mo&gt;&lt;mn&gt;0.75&lt;/mn&gt;&lt;/mtd&gt;&lt;/mtr&gt;&lt;mtr&gt;&lt;mtd&gt;&lt;mfrac&gt;&lt;mtext&gt;AB&lt;/mtext&gt;&lt;mtext&gt;AC&lt;/mtext&gt;&lt;/mfrac&gt;&lt;mo&gt;=&lt;/mo&gt;&lt;mfrac&gt;&lt;mn&gt;3&lt;/mn&gt;&lt;mn&gt;5&lt;/mn&gt;&lt;/mfrac&gt;&lt;mo&gt;=&lt;/mo&gt;&lt;mn&gt;0.6&lt;/mn&gt;&lt;/mtd&gt;&lt;/mtr&gt;&lt;mtr&gt;&lt;mtd&gt;&lt;mfrac&gt;&lt;mtext&gt;BC&lt;/mtext&gt;&lt;mtext&gt;AC&lt;/mtext&gt;&lt;/mfrac&gt;&lt;mo&gt;=&lt;/mo&gt;&lt;mfrac&gt;&lt;mn&gt;4&lt;/mn&gt;&lt;mn&gt;5&lt;/mn&gt;&lt;/mfrac&gt;&lt;mo&gt;=&lt;/mo&gt;&lt;mn&gt;0.8&lt;/mn&gt;&lt;/mtd&gt;&lt;/mtr&gt;&lt;mtr&gt;&lt;mtd&gt;&lt;mtable columnspacing=&quot;1em&quot; rowspacing=&quot;4pt&quot;&gt;&lt;mtr&gt;&lt;mtd&gt;&lt;mfrac&gt;&lt;mtext&gt;DE&lt;/mtext&gt;&lt;mtext&gt;EF&lt;/mtext&gt;&lt;/mfrac&gt;&lt;mo&gt;=&lt;/mo&gt;&lt;mfrac&gt;&lt;mn&gt;6&lt;/mn&gt;&lt;mn&gt;8&lt;/mn&gt;&lt;/mfrac&gt;&lt;mo&gt;=&lt;/mo&gt;&lt;mn&gt;0.75&lt;/mn&gt;&lt;/mtd&gt;&lt;/mtr&gt;&lt;mtr&gt;&lt;mtd&gt;&lt;mfrac&gt;&lt;mtext&gt;DE&lt;/mtext&gt;&lt;mtext&gt;FD&lt;/mtext&gt;&lt;/mfrac&gt;&lt;mo&gt;=&lt;/mo&gt;&lt;mfrac&gt;&lt;mn&gt;6&lt;/mn&gt;&lt;mn&gt;10&lt;/mn&gt;&lt;/mfrac&gt;&lt;mo&gt;=&lt;/mo&gt;&lt;mn&gt;0.6&lt;/mn&gt;&lt;/mtd&gt;&lt;/mtr&gt;&lt;mtr&gt;&lt;mtd&gt;&lt;mfrac&gt;&lt;mtext&gt;EF&lt;/mtext&gt;&lt;mtext&gt;DF&lt;/mtext&gt;&lt;/mfrac&gt;&lt;mo&gt;=&lt;/mo&gt;&lt;mfrac&gt;&lt;mn&gt;8&lt;/mn&gt;&lt;mn&gt;10&lt;/mn&gt;&lt;/mfrac&gt;&lt;mo&gt;=&lt;/mo&gt;&lt;mn&gt;0.8&lt;/mn&gt;&lt;/mtd&gt;&lt;/mtr&gt;&lt;/mtable&gt;&lt;/mtd&gt;&lt;/mtr&gt;&lt;/mtable&gt;&lt;/math&gt;" id="878" name="Google Shape;878;p70" title="4 lines Line 1: AB over BC equals three fourths equals 0.75 Line 2: AB over AC equals three fifths equals 0.6 Line 3: BC over AC equals four fifths equals 0.8 Line 4: Line 1: DE over EF equals six eighths equals 0.75 Line 2: DE over FD equals six tenths equals 0.6 Line 3: EF over DF equals eight tenths equals 0.8"/>
          <p:cNvPicPr preferRelativeResize="0"/>
          <p:nvPr/>
        </p:nvPicPr>
        <p:blipFill rotWithShape="1">
          <a:blip r:embed="rId3">
            <a:alphaModFix/>
          </a:blip>
          <a:srcRect b="50903" l="36801" r="6841" t="33053"/>
          <a:stretch/>
        </p:blipFill>
        <p:spPr>
          <a:xfrm>
            <a:off x="2941163" y="3047175"/>
            <a:ext cx="855300" cy="399900"/>
          </a:xfrm>
          <a:prstGeom prst="rect">
            <a:avLst/>
          </a:prstGeom>
          <a:noFill/>
          <a:ln>
            <a:noFill/>
          </a:ln>
        </p:spPr>
      </p:pic>
      <p:cxnSp>
        <p:nvCxnSpPr>
          <p:cNvPr id="879" name="Google Shape;879;p70"/>
          <p:cNvCxnSpPr>
            <a:stCxn id="863" idx="3"/>
            <a:endCxn id="862" idx="2"/>
          </p:cNvCxnSpPr>
          <p:nvPr/>
        </p:nvCxnSpPr>
        <p:spPr>
          <a:xfrm flipH="1" rot="10800000">
            <a:off x="1607175" y="3409100"/>
            <a:ext cx="855300" cy="506400"/>
          </a:xfrm>
          <a:prstGeom prst="curvedConnector2">
            <a:avLst/>
          </a:prstGeom>
          <a:noFill/>
          <a:ln cap="flat" cmpd="sng" w="38100">
            <a:solidFill>
              <a:schemeClr val="accent4"/>
            </a:solidFill>
            <a:prstDash val="solid"/>
            <a:round/>
            <a:headEnd len="med" w="med" type="none"/>
            <a:tailEnd len="med" w="med" type="triangle"/>
          </a:ln>
        </p:spPr>
      </p:cxnSp>
      <p:cxnSp>
        <p:nvCxnSpPr>
          <p:cNvPr id="880" name="Google Shape;880;p70"/>
          <p:cNvCxnSpPr>
            <a:stCxn id="864" idx="0"/>
            <a:endCxn id="862" idx="0"/>
          </p:cNvCxnSpPr>
          <p:nvPr/>
        </p:nvCxnSpPr>
        <p:spPr>
          <a:xfrm flipH="1" rot="-5400000">
            <a:off x="1734383" y="2354725"/>
            <a:ext cx="238800" cy="1217400"/>
          </a:xfrm>
          <a:prstGeom prst="curvedConnector3">
            <a:avLst>
              <a:gd fmla="val -99717" name="adj1"/>
            </a:avLst>
          </a:prstGeom>
          <a:noFill/>
          <a:ln cap="flat" cmpd="sng" w="38100">
            <a:solidFill>
              <a:schemeClr val="accent4"/>
            </a:solidFill>
            <a:prstDash val="solid"/>
            <a:round/>
            <a:headEnd len="med" w="med" type="none"/>
            <a:tailEnd len="med" w="med" type="triangle"/>
          </a:ln>
        </p:spPr>
      </p:cxnSp>
      <p:cxnSp>
        <p:nvCxnSpPr>
          <p:cNvPr id="881" name="Google Shape;881;p70"/>
          <p:cNvCxnSpPr>
            <a:stCxn id="863" idx="1"/>
            <a:endCxn id="864" idx="1"/>
          </p:cNvCxnSpPr>
          <p:nvPr/>
        </p:nvCxnSpPr>
        <p:spPr>
          <a:xfrm rot="10800000">
            <a:off x="932475" y="3044000"/>
            <a:ext cx="204300" cy="871500"/>
          </a:xfrm>
          <a:prstGeom prst="curvedConnector3">
            <a:avLst>
              <a:gd fmla="val 216553" name="adj1"/>
            </a:avLst>
          </a:prstGeom>
          <a:noFill/>
          <a:ln cap="flat" cmpd="sng" w="38100">
            <a:solidFill>
              <a:schemeClr val="accent4"/>
            </a:solidFill>
            <a:prstDash val="solid"/>
            <a:round/>
            <a:headEnd len="med" w="med" type="triangle"/>
            <a:tailEnd len="med" w="med" type="none"/>
          </a:ln>
        </p:spPr>
      </p:cxnSp>
      <p:pic>
        <p:nvPicPr>
          <p:cNvPr descr="&lt;math xmlns=&quot;http://www.w3.org/1998/Math/MathML&quot; display=&quot;block&quot; data-is-equatio=&quot;1&quot; data-latex=&quot;\begin{array}{l}\frac{\text{AB}}{\text{BC}}=\frac{3}{4}=0.75\\&amp;#13;&amp;#10;\frac{\text{AB}}{\text{AC}}=\frac{3}{5}=0.6\\&amp;#13;&amp;#10;\frac{\text{BC}}{\text{AC}}=\frac{4}{5}=0.8\\&amp;#13;&amp;#10;\begin{array}{l}\frac{\text{DE}}{\text{EF}}=\frac{6}{8}=0.75\\&amp;#13;&amp;#10;\frac{\text{DE}}{\text{FD}}=\frac{6}{10}=0.6\\&amp;#13;&amp;#10;\frac{\text{EF}}{\text{DF}}=\frac{8}{10}=0.8\end{array}\end{array}&quot;&gt;&lt;mtable columnalign=&quot;left&quot; columnspacing=&quot;1em&quot; rowspacing=&quot;4pt&quot;&gt;&lt;mtr&gt;&lt;mtd&gt;&lt;mfrac&gt;&lt;mtext&gt;AB&lt;/mtext&gt;&lt;mtext&gt;BC&lt;/mtext&gt;&lt;/mfrac&gt;&lt;mo&gt;=&lt;/mo&gt;&lt;mfrac&gt;&lt;mn&gt;3&lt;/mn&gt;&lt;mn&gt;4&lt;/mn&gt;&lt;/mfrac&gt;&lt;mo&gt;=&lt;/mo&gt;&lt;mn&gt;0.75&lt;/mn&gt;&lt;/mtd&gt;&lt;/mtr&gt;&lt;mtr&gt;&lt;mtd&gt;&lt;mfrac&gt;&lt;mtext&gt;AB&lt;/mtext&gt;&lt;mtext&gt;AC&lt;/mtext&gt;&lt;/mfrac&gt;&lt;mo&gt;=&lt;/mo&gt;&lt;mfrac&gt;&lt;mn&gt;3&lt;/mn&gt;&lt;mn&gt;5&lt;/mn&gt;&lt;/mfrac&gt;&lt;mo&gt;=&lt;/mo&gt;&lt;mn&gt;0.6&lt;/mn&gt;&lt;/mtd&gt;&lt;/mtr&gt;&lt;mtr&gt;&lt;mtd&gt;&lt;mfrac&gt;&lt;mtext&gt;BC&lt;/mtext&gt;&lt;mtext&gt;AC&lt;/mtext&gt;&lt;/mfrac&gt;&lt;mo&gt;=&lt;/mo&gt;&lt;mfrac&gt;&lt;mn&gt;4&lt;/mn&gt;&lt;mn&gt;5&lt;/mn&gt;&lt;/mfrac&gt;&lt;mo&gt;=&lt;/mo&gt;&lt;mn&gt;0.8&lt;/mn&gt;&lt;/mtd&gt;&lt;/mtr&gt;&lt;mtr&gt;&lt;mtd&gt;&lt;mtable columnspacing=&quot;1em&quot; rowspacing=&quot;4pt&quot;&gt;&lt;mtr&gt;&lt;mtd&gt;&lt;mfrac&gt;&lt;mtext&gt;DE&lt;/mtext&gt;&lt;mtext&gt;EF&lt;/mtext&gt;&lt;/mfrac&gt;&lt;mo&gt;=&lt;/mo&gt;&lt;mfrac&gt;&lt;mn&gt;6&lt;/mn&gt;&lt;mn&gt;8&lt;/mn&gt;&lt;/mfrac&gt;&lt;mo&gt;=&lt;/mo&gt;&lt;mn&gt;0.75&lt;/mn&gt;&lt;/mtd&gt;&lt;/mtr&gt;&lt;mtr&gt;&lt;mtd&gt;&lt;mfrac&gt;&lt;mtext&gt;DE&lt;/mtext&gt;&lt;mtext&gt;FD&lt;/mtext&gt;&lt;/mfrac&gt;&lt;mo&gt;=&lt;/mo&gt;&lt;mfrac&gt;&lt;mn&gt;6&lt;/mn&gt;&lt;mn&gt;10&lt;/mn&gt;&lt;/mfrac&gt;&lt;mo&gt;=&lt;/mo&gt;&lt;mn&gt;0.6&lt;/mn&gt;&lt;/mtd&gt;&lt;/mtr&gt;&lt;mtr&gt;&lt;mtd&gt;&lt;mfrac&gt;&lt;mtext&gt;EF&lt;/mtext&gt;&lt;mtext&gt;DF&lt;/mtext&gt;&lt;/mfrac&gt;&lt;mo&gt;=&lt;/mo&gt;&lt;mfrac&gt;&lt;mn&gt;8&lt;/mn&gt;&lt;mn&gt;10&lt;/mn&gt;&lt;/mfrac&gt;&lt;mo&gt;=&lt;/mo&gt;&lt;mn&gt;0.8&lt;/mn&gt;&lt;/mtd&gt;&lt;/mtr&gt;&lt;/mtable&gt;&lt;/mtd&gt;&lt;/mtr&gt;&lt;/mtable&gt;&lt;/math&gt;" id="882" name="Google Shape;882;p70" title="4 lines Line 1: AB over BC equals three fourths equals 0.75 Line 2: AB over AC equals three fifths equals 0.6 Line 3: BC over AC equals four fifths equals 0.8 Line 4: Line 1: DE over EF equals six eighths equals 0.75 Line 2: DE over FD equals six tenths equals 0.6 Line 3: EF over DF equals eight tenths equals 0.8"/>
          <p:cNvPicPr preferRelativeResize="0"/>
          <p:nvPr/>
        </p:nvPicPr>
        <p:blipFill rotWithShape="1">
          <a:blip r:embed="rId3">
            <a:alphaModFix/>
          </a:blip>
          <a:srcRect b="68591" l="38301" r="2735" t="15895"/>
          <a:stretch/>
        </p:blipFill>
        <p:spPr>
          <a:xfrm>
            <a:off x="2959984" y="2509732"/>
            <a:ext cx="894850" cy="386701"/>
          </a:xfrm>
          <a:prstGeom prst="rect">
            <a:avLst/>
          </a:prstGeom>
          <a:noFill/>
          <a:ln>
            <a:noFill/>
          </a:ln>
        </p:spPr>
      </p:pic>
      <p:pic>
        <p:nvPicPr>
          <p:cNvPr descr="&lt;math xmlns=&quot;http://www.w3.org/1998/Math/MathML&quot; display=&quot;block&quot; data-is-equatio=&quot;1&quot; data-latex=&quot;\begin{array}{l}\frac{\text{AB}}{\text{BC}}=\frac{3}{4}=0.75\\&amp;#13;&amp;#10;\frac{\text{AB}}{\text{AC}}=\frac{3}{5}=0.6\\&amp;#13;&amp;#10;\frac{\text{BC}}{\text{AC}}=\frac{4}{5}=0.8\\&amp;#13;&amp;#10;\begin{array}{l}\frac{\text{DE}}{\text{EF}}=\frac{6}{8}=0.75\\&amp;#13;&amp;#10;\frac{\text{DE}}{\text{FD}}=\frac{6}{10}=0.6\\&amp;#13;&amp;#10;\frac{\text{EF}}{\text{DF}}=\frac{8}{10}=0.8\end{array}\end{array}&quot;&gt;&lt;mtable columnalign=&quot;left&quot; columnspacing=&quot;1em&quot; rowspacing=&quot;4pt&quot;&gt;&lt;mtr&gt;&lt;mtd&gt;&lt;mfrac&gt;&lt;mtext&gt;AB&lt;/mtext&gt;&lt;mtext&gt;BC&lt;/mtext&gt;&lt;/mfrac&gt;&lt;mo&gt;=&lt;/mo&gt;&lt;mfrac&gt;&lt;mn&gt;3&lt;/mn&gt;&lt;mn&gt;4&lt;/mn&gt;&lt;/mfrac&gt;&lt;mo&gt;=&lt;/mo&gt;&lt;mn&gt;0.75&lt;/mn&gt;&lt;/mtd&gt;&lt;/mtr&gt;&lt;mtr&gt;&lt;mtd&gt;&lt;mfrac&gt;&lt;mtext&gt;AB&lt;/mtext&gt;&lt;mtext&gt;AC&lt;/mtext&gt;&lt;/mfrac&gt;&lt;mo&gt;=&lt;/mo&gt;&lt;mfrac&gt;&lt;mn&gt;3&lt;/mn&gt;&lt;mn&gt;5&lt;/mn&gt;&lt;/mfrac&gt;&lt;mo&gt;=&lt;/mo&gt;&lt;mn&gt;0.6&lt;/mn&gt;&lt;/mtd&gt;&lt;/mtr&gt;&lt;mtr&gt;&lt;mtd&gt;&lt;mfrac&gt;&lt;mtext&gt;BC&lt;/mtext&gt;&lt;mtext&gt;AC&lt;/mtext&gt;&lt;/mfrac&gt;&lt;mo&gt;=&lt;/mo&gt;&lt;mfrac&gt;&lt;mn&gt;4&lt;/mn&gt;&lt;mn&gt;5&lt;/mn&gt;&lt;/mfrac&gt;&lt;mo&gt;=&lt;/mo&gt;&lt;mn&gt;0.8&lt;/mn&gt;&lt;/mtd&gt;&lt;/mtr&gt;&lt;mtr&gt;&lt;mtd&gt;&lt;mtable columnspacing=&quot;1em&quot; rowspacing=&quot;4pt&quot;&gt;&lt;mtr&gt;&lt;mtd&gt;&lt;mfrac&gt;&lt;mtext&gt;DE&lt;/mtext&gt;&lt;mtext&gt;EF&lt;/mtext&gt;&lt;/mfrac&gt;&lt;mo&gt;=&lt;/mo&gt;&lt;mfrac&gt;&lt;mn&gt;6&lt;/mn&gt;&lt;mn&gt;8&lt;/mn&gt;&lt;/mfrac&gt;&lt;mo&gt;=&lt;/mo&gt;&lt;mn&gt;0.75&lt;/mn&gt;&lt;/mtd&gt;&lt;/mtr&gt;&lt;mtr&gt;&lt;mtd&gt;&lt;mfrac&gt;&lt;mtext&gt;DE&lt;/mtext&gt;&lt;mtext&gt;FD&lt;/mtext&gt;&lt;/mfrac&gt;&lt;mo&gt;=&lt;/mo&gt;&lt;mfrac&gt;&lt;mn&gt;6&lt;/mn&gt;&lt;mn&gt;10&lt;/mn&gt;&lt;/mfrac&gt;&lt;mo&gt;=&lt;/mo&gt;&lt;mn&gt;0.6&lt;/mn&gt;&lt;/mtd&gt;&lt;/mtr&gt;&lt;mtr&gt;&lt;mtd&gt;&lt;mfrac&gt;&lt;mtext&gt;EF&lt;/mtext&gt;&lt;mtext&gt;DF&lt;/mtext&gt;&lt;/mfrac&gt;&lt;mo&gt;=&lt;/mo&gt;&lt;mfrac&gt;&lt;mn&gt;8&lt;/mn&gt;&lt;mn&gt;10&lt;/mn&gt;&lt;/mfrac&gt;&lt;mo&gt;=&lt;/mo&gt;&lt;mn&gt;0.8&lt;/mn&gt;&lt;/mtd&gt;&lt;/mtr&gt;&lt;/mtable&gt;&lt;/mtd&gt;&lt;/mtr&gt;&lt;/mtable&gt;&lt;/math&gt;" id="883" name="Google Shape;883;p70" title="4 lines Line 1: AB over BC equals three fourths equals 0.75 Line 2: AB over AC equals three fifths equals 0.6 Line 3: BC over AC equals four fifths equals 0.8 Line 4: Line 1: DE over EF equals six eighths equals 0.75 Line 2: DE over FD equals six tenths equals 0.6 Line 3: EF over DF equals eight tenths equals 0.8"/>
          <p:cNvPicPr preferRelativeResize="0"/>
          <p:nvPr/>
        </p:nvPicPr>
        <p:blipFill rotWithShape="1">
          <a:blip r:embed="rId3">
            <a:alphaModFix/>
          </a:blip>
          <a:srcRect b="84486" l="38488" r="214" t="0"/>
          <a:stretch/>
        </p:blipFill>
        <p:spPr>
          <a:xfrm>
            <a:off x="2959985" y="3607064"/>
            <a:ext cx="930275" cy="386701"/>
          </a:xfrm>
          <a:prstGeom prst="rect">
            <a:avLst/>
          </a:prstGeom>
          <a:noFill/>
          <a:ln>
            <a:noFill/>
          </a:ln>
        </p:spPr>
      </p:pic>
      <p:sp>
        <p:nvSpPr>
          <p:cNvPr id="884" name="Google Shape;884;p70"/>
          <p:cNvSpPr txBox="1"/>
          <p:nvPr/>
        </p:nvSpPr>
        <p:spPr>
          <a:xfrm>
            <a:off x="1713435" y="2338279"/>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0.6 </a:t>
            </a:r>
            <a:endParaRPr sz="1600">
              <a:solidFill>
                <a:schemeClr val="accent4"/>
              </a:solidFill>
              <a:latin typeface="Lexend"/>
              <a:ea typeface="Lexend"/>
              <a:cs typeface="Lexend"/>
              <a:sym typeface="Lexend"/>
            </a:endParaRPr>
          </a:p>
        </p:txBody>
      </p:sp>
      <p:sp>
        <p:nvSpPr>
          <p:cNvPr id="885" name="Google Shape;885;p70"/>
          <p:cNvSpPr txBox="1"/>
          <p:nvPr/>
        </p:nvSpPr>
        <p:spPr>
          <a:xfrm>
            <a:off x="2018235" y="3769750"/>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0.75 </a:t>
            </a:r>
            <a:endParaRPr sz="1600">
              <a:solidFill>
                <a:schemeClr val="accent4"/>
              </a:solidFill>
              <a:latin typeface="Lexend"/>
              <a:ea typeface="Lexend"/>
              <a:cs typeface="Lexend"/>
              <a:sym typeface="Lexend"/>
            </a:endParaRPr>
          </a:p>
        </p:txBody>
      </p:sp>
      <p:sp>
        <p:nvSpPr>
          <p:cNvPr id="886" name="Google Shape;886;p70"/>
          <p:cNvSpPr txBox="1"/>
          <p:nvPr/>
        </p:nvSpPr>
        <p:spPr>
          <a:xfrm>
            <a:off x="336410" y="3747429"/>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0.8 </a:t>
            </a:r>
            <a:endParaRPr sz="1600">
              <a:solidFill>
                <a:schemeClr val="accent4"/>
              </a:solidFill>
              <a:latin typeface="Lexend"/>
              <a:ea typeface="Lexend"/>
              <a:cs typeface="Lexend"/>
              <a:sym typeface="Lexend"/>
            </a:endParaRPr>
          </a:p>
        </p:txBody>
      </p:sp>
      <p:cxnSp>
        <p:nvCxnSpPr>
          <p:cNvPr id="887" name="Google Shape;887;p70"/>
          <p:cNvCxnSpPr>
            <a:endCxn id="872" idx="2"/>
          </p:cNvCxnSpPr>
          <p:nvPr/>
        </p:nvCxnSpPr>
        <p:spPr>
          <a:xfrm flipH="1" rot="10800000">
            <a:off x="6065218" y="3285072"/>
            <a:ext cx="1186200" cy="849000"/>
          </a:xfrm>
          <a:prstGeom prst="curvedConnector2">
            <a:avLst/>
          </a:prstGeom>
          <a:noFill/>
          <a:ln cap="flat" cmpd="sng" w="38100">
            <a:solidFill>
              <a:schemeClr val="accent4"/>
            </a:solidFill>
            <a:prstDash val="solid"/>
            <a:round/>
            <a:headEnd len="med" w="med" type="none"/>
            <a:tailEnd len="med" w="med" type="triangle"/>
          </a:ln>
        </p:spPr>
      </p:cxnSp>
      <p:cxnSp>
        <p:nvCxnSpPr>
          <p:cNvPr id="888" name="Google Shape;888;p70"/>
          <p:cNvCxnSpPr>
            <a:stCxn id="874" idx="0"/>
            <a:endCxn id="872" idx="0"/>
          </p:cNvCxnSpPr>
          <p:nvPr/>
        </p:nvCxnSpPr>
        <p:spPr>
          <a:xfrm flipH="1" rot="-5400000">
            <a:off x="6225025" y="1994175"/>
            <a:ext cx="294300" cy="1758600"/>
          </a:xfrm>
          <a:prstGeom prst="curvedConnector3">
            <a:avLst>
              <a:gd fmla="val -80912" name="adj1"/>
            </a:avLst>
          </a:prstGeom>
          <a:noFill/>
          <a:ln cap="flat" cmpd="sng" w="38100">
            <a:solidFill>
              <a:schemeClr val="accent4"/>
            </a:solidFill>
            <a:prstDash val="solid"/>
            <a:round/>
            <a:headEnd len="med" w="med" type="none"/>
            <a:tailEnd len="med" w="med" type="triangle"/>
          </a:ln>
        </p:spPr>
      </p:cxnSp>
      <p:cxnSp>
        <p:nvCxnSpPr>
          <p:cNvPr id="889" name="Google Shape;889;p70"/>
          <p:cNvCxnSpPr>
            <a:stCxn id="873" idx="1"/>
            <a:endCxn id="874" idx="1"/>
          </p:cNvCxnSpPr>
          <p:nvPr/>
        </p:nvCxnSpPr>
        <p:spPr>
          <a:xfrm rot="10800000">
            <a:off x="5236975" y="2874579"/>
            <a:ext cx="372300" cy="1224000"/>
          </a:xfrm>
          <a:prstGeom prst="curvedConnector3">
            <a:avLst>
              <a:gd fmla="val 163920" name="adj1"/>
            </a:avLst>
          </a:prstGeom>
          <a:noFill/>
          <a:ln cap="flat" cmpd="sng" w="38100">
            <a:solidFill>
              <a:schemeClr val="accent4"/>
            </a:solidFill>
            <a:prstDash val="solid"/>
            <a:round/>
            <a:headEnd len="med" w="med" type="triangle"/>
            <a:tailEnd len="med" w="med" type="none"/>
          </a:ln>
        </p:spPr>
      </p:cxnSp>
      <p:sp>
        <p:nvSpPr>
          <p:cNvPr id="890" name="Google Shape;890;p70"/>
          <p:cNvSpPr txBox="1"/>
          <p:nvPr/>
        </p:nvSpPr>
        <p:spPr>
          <a:xfrm>
            <a:off x="5904435" y="2185879"/>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0.6 </a:t>
            </a:r>
            <a:endParaRPr sz="1600">
              <a:solidFill>
                <a:schemeClr val="accent4"/>
              </a:solidFill>
              <a:latin typeface="Lexend"/>
              <a:ea typeface="Lexend"/>
              <a:cs typeface="Lexend"/>
              <a:sym typeface="Lexend"/>
            </a:endParaRPr>
          </a:p>
        </p:txBody>
      </p:sp>
      <p:sp>
        <p:nvSpPr>
          <p:cNvPr id="891" name="Google Shape;891;p70"/>
          <p:cNvSpPr txBox="1"/>
          <p:nvPr/>
        </p:nvSpPr>
        <p:spPr>
          <a:xfrm>
            <a:off x="6742635" y="3905822"/>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0.75 </a:t>
            </a:r>
            <a:endParaRPr sz="1600">
              <a:solidFill>
                <a:schemeClr val="accent4"/>
              </a:solidFill>
              <a:latin typeface="Lexend"/>
              <a:ea typeface="Lexend"/>
              <a:cs typeface="Lexend"/>
              <a:sym typeface="Lexend"/>
            </a:endParaRPr>
          </a:p>
        </p:txBody>
      </p:sp>
      <p:sp>
        <p:nvSpPr>
          <p:cNvPr id="892" name="Google Shape;892;p70"/>
          <p:cNvSpPr txBox="1"/>
          <p:nvPr/>
        </p:nvSpPr>
        <p:spPr>
          <a:xfrm>
            <a:off x="4783210" y="4035904"/>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0.8 </a:t>
            </a:r>
            <a:endParaRPr sz="1600">
              <a:solidFill>
                <a:schemeClr val="accent4"/>
              </a:solidFill>
              <a:latin typeface="Lexend"/>
              <a:ea typeface="Lexend"/>
              <a:cs typeface="Lexend"/>
              <a:sym typeface="Lexend"/>
            </a:endParaRPr>
          </a:p>
        </p:txBody>
      </p:sp>
      <p:pic>
        <p:nvPicPr>
          <p:cNvPr descr="&lt;math xmlns=&quot;http://www.w3.org/1998/Math/MathML&quot; display=&quot;block&quot; data-is-equatio=&quot;1&quot; data-latex=&quot;\begin{array}{l}\frac{\text{AB}}{\text{BC}}=\frac{3}{4}=0.75\\&amp;#13;&amp;#10;\frac{\text{AB}}{\text{AC}}=\frac{3}{5}=0.6\\&amp;#13;&amp;#10;\frac{\text{BC}}{\text{AC}}=\frac{4}{5}=0.8\\&amp;#13;&amp;#10;\begin{array}{l}\frac{\text{DE}}{\text{EF}}=\frac{6}{8}=0.75\\&amp;#13;&amp;#10;\frac{\text{DE}}{\text{FD}}=\frac{6}{10}=0.6\\&amp;#13;&amp;#10;\frac{\text{EF}}{\text{DF}}=\frac{8}{10}=0.8\end{array}\end{array}&quot;&gt;&lt;mtable columnalign=&quot;left&quot; columnspacing=&quot;1em&quot; rowspacing=&quot;4pt&quot;&gt;&lt;mtr&gt;&lt;mtd&gt;&lt;mfrac&gt;&lt;mtext&gt;AB&lt;/mtext&gt;&lt;mtext&gt;BC&lt;/mtext&gt;&lt;/mfrac&gt;&lt;mo&gt;=&lt;/mo&gt;&lt;mfrac&gt;&lt;mn&gt;3&lt;/mn&gt;&lt;mn&gt;4&lt;/mn&gt;&lt;/mfrac&gt;&lt;mo&gt;=&lt;/mo&gt;&lt;mn&gt;0.75&lt;/mn&gt;&lt;/mtd&gt;&lt;/mtr&gt;&lt;mtr&gt;&lt;mtd&gt;&lt;mfrac&gt;&lt;mtext&gt;AB&lt;/mtext&gt;&lt;mtext&gt;AC&lt;/mtext&gt;&lt;/mfrac&gt;&lt;mo&gt;=&lt;/mo&gt;&lt;mfrac&gt;&lt;mn&gt;3&lt;/mn&gt;&lt;mn&gt;5&lt;/mn&gt;&lt;/mfrac&gt;&lt;mo&gt;=&lt;/mo&gt;&lt;mn&gt;0.6&lt;/mn&gt;&lt;/mtd&gt;&lt;/mtr&gt;&lt;mtr&gt;&lt;mtd&gt;&lt;mfrac&gt;&lt;mtext&gt;BC&lt;/mtext&gt;&lt;mtext&gt;AC&lt;/mtext&gt;&lt;/mfrac&gt;&lt;mo&gt;=&lt;/mo&gt;&lt;mfrac&gt;&lt;mn&gt;4&lt;/mn&gt;&lt;mn&gt;5&lt;/mn&gt;&lt;/mfrac&gt;&lt;mo&gt;=&lt;/mo&gt;&lt;mn&gt;0.8&lt;/mn&gt;&lt;/mtd&gt;&lt;/mtr&gt;&lt;mtr&gt;&lt;mtd&gt;&lt;mtable columnspacing=&quot;1em&quot; rowspacing=&quot;4pt&quot;&gt;&lt;mtr&gt;&lt;mtd&gt;&lt;mfrac&gt;&lt;mtext&gt;DE&lt;/mtext&gt;&lt;mtext&gt;EF&lt;/mtext&gt;&lt;/mfrac&gt;&lt;mo&gt;=&lt;/mo&gt;&lt;mfrac&gt;&lt;mn&gt;6&lt;/mn&gt;&lt;mn&gt;8&lt;/mn&gt;&lt;/mfrac&gt;&lt;mo&gt;=&lt;/mo&gt;&lt;mn&gt;0.75&lt;/mn&gt;&lt;/mtd&gt;&lt;/mtr&gt;&lt;mtr&gt;&lt;mtd&gt;&lt;mfrac&gt;&lt;mtext&gt;DE&lt;/mtext&gt;&lt;mtext&gt;FD&lt;/mtext&gt;&lt;/mfrac&gt;&lt;mo&gt;=&lt;/mo&gt;&lt;mfrac&gt;&lt;mn&gt;6&lt;/mn&gt;&lt;mn&gt;10&lt;/mn&gt;&lt;/mfrac&gt;&lt;mo&gt;=&lt;/mo&gt;&lt;mn&gt;0.6&lt;/mn&gt;&lt;/mtd&gt;&lt;/mtr&gt;&lt;mtr&gt;&lt;mtd&gt;&lt;mfrac&gt;&lt;mtext&gt;EF&lt;/mtext&gt;&lt;mtext&gt;DF&lt;/mtext&gt;&lt;/mfrac&gt;&lt;mo&gt;=&lt;/mo&gt;&lt;mfrac&gt;&lt;mn&gt;8&lt;/mn&gt;&lt;mn&gt;10&lt;/mn&gt;&lt;/mfrac&gt;&lt;mo&gt;=&lt;/mo&gt;&lt;mn&gt;0.8&lt;/mn&gt;&lt;/mtd&gt;&lt;/mtr&gt;&lt;/mtable&gt;&lt;/mtd&gt;&lt;/mtr&gt;&lt;/mtable&gt;&lt;/math&gt;" id="893" name="Google Shape;893;p70" title="4 lines Line 1: AB over BC equals three fourths equals 0.75 Line 2: AB over AC equals three fifths equals 0.6 Line 3: BC over AC equals four fifths equals 0.8 Line 4: Line 1: DE over EF equals six eighths equals 0.75 Line 2: DE over FD equals six tenths equals 0.6 Line 3: EF over DF equals eight tenths equals 0.8"/>
          <p:cNvPicPr preferRelativeResize="0"/>
          <p:nvPr/>
        </p:nvPicPr>
        <p:blipFill rotWithShape="1">
          <a:blip r:embed="rId3">
            <a:alphaModFix/>
          </a:blip>
          <a:srcRect b="-498" l="36800" r="0" t="84455"/>
          <a:stretch/>
        </p:blipFill>
        <p:spPr>
          <a:xfrm>
            <a:off x="7669950" y="3036290"/>
            <a:ext cx="959125" cy="399899"/>
          </a:xfrm>
          <a:prstGeom prst="rect">
            <a:avLst/>
          </a:prstGeom>
          <a:noFill/>
          <a:ln>
            <a:noFill/>
          </a:ln>
        </p:spPr>
      </p:pic>
      <p:pic>
        <p:nvPicPr>
          <p:cNvPr descr="&lt;math xmlns=&quot;http://www.w3.org/1998/Math/MathML&quot; display=&quot;block&quot; data-is-equatio=&quot;1&quot; data-latex=&quot;\begin{array}{l}\frac{\text{AB}}{\text{BC}}=\frac{3}{4}=0.75\\&amp;#13;&amp;#10;\frac{\text{AB}}{\text{AC}}=\frac{3}{5}=0.6\\&amp;#13;&amp;#10;\frac{\text{BC}}{\text{AC}}=\frac{4}{5}=0.8\\&amp;#13;&amp;#10;\begin{array}{l}\frac{\text{DE}}{\text{EF}}=\frac{6}{8}=0.75\\&amp;#13;&amp;#10;\frac{\text{DE}}{\text{FD}}=\frac{6}{10}=0.6\\&amp;#13;&amp;#10;\frac{\text{EF}}{\text{DF}}=\frac{8}{10}=0.8\end{array}\end{array}&quot;&gt;&lt;mtable columnalign=&quot;left&quot; columnspacing=&quot;1em&quot; rowspacing=&quot;4pt&quot;&gt;&lt;mtr&gt;&lt;mtd&gt;&lt;mfrac&gt;&lt;mtext&gt;AB&lt;/mtext&gt;&lt;mtext&gt;BC&lt;/mtext&gt;&lt;/mfrac&gt;&lt;mo&gt;=&lt;/mo&gt;&lt;mfrac&gt;&lt;mn&gt;3&lt;/mn&gt;&lt;mn&gt;4&lt;/mn&gt;&lt;/mfrac&gt;&lt;mo&gt;=&lt;/mo&gt;&lt;mn&gt;0.75&lt;/mn&gt;&lt;/mtd&gt;&lt;/mtr&gt;&lt;mtr&gt;&lt;mtd&gt;&lt;mfrac&gt;&lt;mtext&gt;AB&lt;/mtext&gt;&lt;mtext&gt;AC&lt;/mtext&gt;&lt;/mfrac&gt;&lt;mo&gt;=&lt;/mo&gt;&lt;mfrac&gt;&lt;mn&gt;3&lt;/mn&gt;&lt;mn&gt;5&lt;/mn&gt;&lt;/mfrac&gt;&lt;mo&gt;=&lt;/mo&gt;&lt;mn&gt;0.6&lt;/mn&gt;&lt;/mtd&gt;&lt;/mtr&gt;&lt;mtr&gt;&lt;mtd&gt;&lt;mfrac&gt;&lt;mtext&gt;BC&lt;/mtext&gt;&lt;mtext&gt;AC&lt;/mtext&gt;&lt;/mfrac&gt;&lt;mo&gt;=&lt;/mo&gt;&lt;mfrac&gt;&lt;mn&gt;4&lt;/mn&gt;&lt;mn&gt;5&lt;/mn&gt;&lt;/mfrac&gt;&lt;mo&gt;=&lt;/mo&gt;&lt;mn&gt;0.8&lt;/mn&gt;&lt;/mtd&gt;&lt;/mtr&gt;&lt;mtr&gt;&lt;mtd&gt;&lt;mtable columnspacing=&quot;1em&quot; rowspacing=&quot;4pt&quot;&gt;&lt;mtr&gt;&lt;mtd&gt;&lt;mfrac&gt;&lt;mtext&gt;DE&lt;/mtext&gt;&lt;mtext&gt;EF&lt;/mtext&gt;&lt;/mfrac&gt;&lt;mo&gt;=&lt;/mo&gt;&lt;mfrac&gt;&lt;mn&gt;6&lt;/mn&gt;&lt;mn&gt;8&lt;/mn&gt;&lt;/mfrac&gt;&lt;mo&gt;=&lt;/mo&gt;&lt;mn&gt;0.75&lt;/mn&gt;&lt;/mtd&gt;&lt;/mtr&gt;&lt;mtr&gt;&lt;mtd&gt;&lt;mfrac&gt;&lt;mtext&gt;DE&lt;/mtext&gt;&lt;mtext&gt;FD&lt;/mtext&gt;&lt;/mfrac&gt;&lt;mo&gt;=&lt;/mo&gt;&lt;mfrac&gt;&lt;mn&gt;6&lt;/mn&gt;&lt;mn&gt;10&lt;/mn&gt;&lt;/mfrac&gt;&lt;mo&gt;=&lt;/mo&gt;&lt;mn&gt;0.6&lt;/mn&gt;&lt;/mtd&gt;&lt;/mtr&gt;&lt;mtr&gt;&lt;mtd&gt;&lt;mfrac&gt;&lt;mtext&gt;EF&lt;/mtext&gt;&lt;mtext&gt;DF&lt;/mtext&gt;&lt;/mfrac&gt;&lt;mo&gt;=&lt;/mo&gt;&lt;mfrac&gt;&lt;mn&gt;8&lt;/mn&gt;&lt;mn&gt;10&lt;/mn&gt;&lt;/mfrac&gt;&lt;mo&gt;=&lt;/mo&gt;&lt;mn&gt;0.8&lt;/mn&gt;&lt;/mtd&gt;&lt;/mtr&gt;&lt;/mtable&gt;&lt;/mtd&gt;&lt;/mtr&gt;&lt;/mtable&gt;&lt;/math&gt;" id="894" name="Google Shape;894;p70" title="4 lines Line 1: AB over BC equals three fourths equals 0.75 Line 2: AB over AC equals three fifths equals 0.6 Line 3: BC over AC equals four fifths equals 0.8 Line 4: Line 1: DE over EF equals six eighths equals 0.75 Line 2: DE over FD equals six tenths equals 0.6 Line 3: EF over DF equals eight tenths equals 0.8"/>
          <p:cNvPicPr preferRelativeResize="0"/>
          <p:nvPr/>
        </p:nvPicPr>
        <p:blipFill rotWithShape="1">
          <a:blip r:embed="rId3">
            <a:alphaModFix/>
          </a:blip>
          <a:srcRect b="14912" l="38304" r="398" t="66216"/>
          <a:stretch/>
        </p:blipFill>
        <p:spPr>
          <a:xfrm>
            <a:off x="7669938" y="2472501"/>
            <a:ext cx="930275" cy="470400"/>
          </a:xfrm>
          <a:prstGeom prst="rect">
            <a:avLst/>
          </a:prstGeom>
          <a:noFill/>
          <a:ln>
            <a:noFill/>
          </a:ln>
        </p:spPr>
      </p:pic>
      <p:pic>
        <p:nvPicPr>
          <p:cNvPr descr="&lt;math xmlns=&quot;http://www.w3.org/1998/Math/MathML&quot; display=&quot;block&quot; data-is-equatio=&quot;1&quot; data-latex=&quot;\begin{array}{l}\frac{\text{AB}}{\text{BC}}=\frac{3}{4}=0.75\\&amp;#13;&amp;#10;\frac{\text{AB}}{\text{AC}}=\frac{3}{5}=0.6\\&amp;#13;&amp;#10;\frac{\text{BC}}{\text{AC}}=\frac{4}{5}=0.8\\&amp;#13;&amp;#10;\begin{array}{l}\frac{\text{DE}}{\text{EF}}=\frac{6}{8}=0.75\\&amp;#13;&amp;#10;\frac{\text{DE}}{\text{FD}}=\frac{6}{10}=0.6\\&amp;#13;&amp;#10;\frac{\text{EF}}{\text{DF}}=\frac{8}{10}=0.8\end{array}\end{array}&quot;&gt;&lt;mtable columnalign=&quot;left&quot; columnspacing=&quot;1em&quot; rowspacing=&quot;4pt&quot;&gt;&lt;mtr&gt;&lt;mtd&gt;&lt;mfrac&gt;&lt;mtext&gt;AB&lt;/mtext&gt;&lt;mtext&gt;BC&lt;/mtext&gt;&lt;/mfrac&gt;&lt;mo&gt;=&lt;/mo&gt;&lt;mfrac&gt;&lt;mn&gt;3&lt;/mn&gt;&lt;mn&gt;4&lt;/mn&gt;&lt;/mfrac&gt;&lt;mo&gt;=&lt;/mo&gt;&lt;mn&gt;0.75&lt;/mn&gt;&lt;/mtd&gt;&lt;/mtr&gt;&lt;mtr&gt;&lt;mtd&gt;&lt;mfrac&gt;&lt;mtext&gt;AB&lt;/mtext&gt;&lt;mtext&gt;AC&lt;/mtext&gt;&lt;/mfrac&gt;&lt;mo&gt;=&lt;/mo&gt;&lt;mfrac&gt;&lt;mn&gt;3&lt;/mn&gt;&lt;mn&gt;5&lt;/mn&gt;&lt;/mfrac&gt;&lt;mo&gt;=&lt;/mo&gt;&lt;mn&gt;0.6&lt;/mn&gt;&lt;/mtd&gt;&lt;/mtr&gt;&lt;mtr&gt;&lt;mtd&gt;&lt;mfrac&gt;&lt;mtext&gt;BC&lt;/mtext&gt;&lt;mtext&gt;AC&lt;/mtext&gt;&lt;/mfrac&gt;&lt;mo&gt;=&lt;/mo&gt;&lt;mfrac&gt;&lt;mn&gt;4&lt;/mn&gt;&lt;mn&gt;5&lt;/mn&gt;&lt;/mfrac&gt;&lt;mo&gt;=&lt;/mo&gt;&lt;mn&gt;0.8&lt;/mn&gt;&lt;/mtd&gt;&lt;/mtr&gt;&lt;mtr&gt;&lt;mtd&gt;&lt;mtable columnspacing=&quot;1em&quot; rowspacing=&quot;4pt&quot;&gt;&lt;mtr&gt;&lt;mtd&gt;&lt;mfrac&gt;&lt;mtext&gt;DE&lt;/mtext&gt;&lt;mtext&gt;EF&lt;/mtext&gt;&lt;/mfrac&gt;&lt;mo&gt;=&lt;/mo&gt;&lt;mfrac&gt;&lt;mn&gt;6&lt;/mn&gt;&lt;mn&gt;8&lt;/mn&gt;&lt;/mfrac&gt;&lt;mo&gt;=&lt;/mo&gt;&lt;mn&gt;0.75&lt;/mn&gt;&lt;/mtd&gt;&lt;/mtr&gt;&lt;mtr&gt;&lt;mtd&gt;&lt;mfrac&gt;&lt;mtext&gt;DE&lt;/mtext&gt;&lt;mtext&gt;FD&lt;/mtext&gt;&lt;/mfrac&gt;&lt;mo&gt;=&lt;/mo&gt;&lt;mfrac&gt;&lt;mn&gt;6&lt;/mn&gt;&lt;mn&gt;10&lt;/mn&gt;&lt;/mfrac&gt;&lt;mo&gt;=&lt;/mo&gt;&lt;mn&gt;0.6&lt;/mn&gt;&lt;/mtd&gt;&lt;/mtr&gt;&lt;mtr&gt;&lt;mtd&gt;&lt;mfrac&gt;&lt;mtext&gt;EF&lt;/mtext&gt;&lt;mtext&gt;DF&lt;/mtext&gt;&lt;/mfrac&gt;&lt;mo&gt;=&lt;/mo&gt;&lt;mfrac&gt;&lt;mn&gt;8&lt;/mn&gt;&lt;mn&gt;10&lt;/mn&gt;&lt;/mfrac&gt;&lt;mo&gt;=&lt;/mo&gt;&lt;mn&gt;0.8&lt;/mn&gt;&lt;/mtd&gt;&lt;/mtr&gt;&lt;/mtable&gt;&lt;/mtd&gt;&lt;/mtr&gt;&lt;/mtable&gt;&lt;/math&gt;" id="895" name="Google Shape;895;p70" title="4 lines Line 1: AB over BC equals three fourths equals 0.75 Line 2: AB over AC equals three fifths equals 0.6 Line 3: BC over AC equals four fifths equals 0.8 Line 4: Line 1: DE over EF equals six eighths equals 0.75 Line 2: DE over FD equals six tenths equals 0.6 Line 3: EF over DF equals eight tenths equals 0.8"/>
          <p:cNvPicPr preferRelativeResize="0"/>
          <p:nvPr/>
        </p:nvPicPr>
        <p:blipFill rotWithShape="1">
          <a:blip r:embed="rId3">
            <a:alphaModFix/>
          </a:blip>
          <a:srcRect b="33785" l="40646" r="-1943" t="50701"/>
          <a:stretch/>
        </p:blipFill>
        <p:spPr>
          <a:xfrm>
            <a:off x="7796685" y="3563771"/>
            <a:ext cx="930275" cy="386701"/>
          </a:xfrm>
          <a:prstGeom prst="rect">
            <a:avLst/>
          </a:prstGeom>
          <a:noFill/>
          <a:ln>
            <a:noFill/>
          </a:ln>
        </p:spPr>
      </p:pic>
      <p:sp>
        <p:nvSpPr>
          <p:cNvPr id="896" name="Google Shape;896;p70"/>
          <p:cNvSpPr txBox="1"/>
          <p:nvPr>
            <p:ph idx="1" type="body"/>
          </p:nvPr>
        </p:nvSpPr>
        <p:spPr>
          <a:xfrm>
            <a:off x="324000" y="1599000"/>
            <a:ext cx="8237700" cy="29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Sidaas darteed, qaababka isku midka ah (similar shapes) waxay leeyihiin dhererro isku saami ah (proportions).</a:t>
            </a:r>
            <a:r>
              <a:rPr lang="en-GB" sz="1100">
                <a:solidFill>
                  <a:schemeClr val="accent4"/>
                </a:solidFill>
                <a:latin typeface="Lexend"/>
              </a:rPr>
              <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902" name="Google Shape;902;p71"/>
          <p:cNvSpPr txBox="1"/>
          <p:nvPr>
            <p:ph idx="1" type="body"/>
          </p:nvPr>
        </p:nvSpPr>
        <p:spPr>
          <a:xfrm>
            <a:off x="324000" y="759300"/>
            <a:ext cx="8496000" cy="66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Shuruudaha saddexagallada isku eg (congruent triangles) waxaa loo isticmaali karaa in lagu muujiyo in dhererrada iyo xaglaha aan la garanayn ay go'an yihiin cabbirada la yaqaan.</a:t>
            </a:r>
            <a:endParaRPr sz="2000"/>
          </a:p>
        </p:txBody>
      </p:sp>
      <p:sp>
        <p:nvSpPr>
          <p:cNvPr id="903" name="Google Shape;903;p71"/>
          <p:cNvSpPr/>
          <p:nvPr/>
        </p:nvSpPr>
        <p:spPr>
          <a:xfrm flipH="1" rot="10800000">
            <a:off x="672770" y="263308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904" name="Google Shape;904;p71"/>
          <p:cNvGrpSpPr/>
          <p:nvPr/>
        </p:nvGrpSpPr>
        <p:grpSpPr>
          <a:xfrm flipH="1" rot="10800000">
            <a:off x="615052" y="2564820"/>
            <a:ext cx="1056921" cy="839289"/>
            <a:chOff x="4950125" y="3595313"/>
            <a:chExt cx="1225842" cy="973427"/>
          </a:xfrm>
        </p:grpSpPr>
        <p:cxnSp>
          <p:nvCxnSpPr>
            <p:cNvPr id="905" name="Google Shape;905;p71"/>
            <p:cNvCxnSpPr/>
            <p:nvPr/>
          </p:nvCxnSpPr>
          <p:spPr>
            <a:xfrm>
              <a:off x="5050725" y="3595313"/>
              <a:ext cx="1028100" cy="0"/>
            </a:xfrm>
            <a:prstGeom prst="straightConnector1">
              <a:avLst/>
            </a:prstGeom>
            <a:noFill/>
            <a:ln cap="flat" cmpd="sng" w="19050">
              <a:solidFill>
                <a:srgbClr val="000000"/>
              </a:solidFill>
              <a:prstDash val="solid"/>
              <a:round/>
              <a:headEnd len="med" w="med" type="triangle"/>
              <a:tailEnd len="med" w="med" type="triangle"/>
            </a:ln>
          </p:spPr>
        </p:cxnSp>
        <p:cxnSp>
          <p:nvCxnSpPr>
            <p:cNvPr id="906" name="Google Shape;906;p71"/>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907" name="Google Shape;907;p71"/>
            <p:cNvCxnSpPr/>
            <p:nvPr/>
          </p:nvCxnSpPr>
          <p:spPr>
            <a:xfrm>
              <a:off x="4950125" y="3787540"/>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908" name="Google Shape;908;p71"/>
          <p:cNvSpPr txBox="1"/>
          <p:nvPr/>
        </p:nvSpPr>
        <p:spPr>
          <a:xfrm>
            <a:off x="1704142" y="2894124"/>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09" name="Google Shape;909;p71"/>
          <p:cNvSpPr txBox="1"/>
          <p:nvPr/>
        </p:nvSpPr>
        <p:spPr>
          <a:xfrm>
            <a:off x="950405" y="3377940"/>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4 m </a:t>
            </a:r>
            <a:endParaRPr sz="1600">
              <a:solidFill>
                <a:srgbClr val="000000"/>
              </a:solidFill>
              <a:latin typeface="Lexend"/>
              <a:ea typeface="Lexend"/>
              <a:cs typeface="Lexend"/>
              <a:sym typeface="Lexend"/>
            </a:endParaRPr>
          </a:p>
        </p:txBody>
      </p:sp>
      <p:sp>
        <p:nvSpPr>
          <p:cNvPr id="910" name="Google Shape;910;p71"/>
          <p:cNvSpPr txBox="1"/>
          <p:nvPr/>
        </p:nvSpPr>
        <p:spPr>
          <a:xfrm>
            <a:off x="732824" y="2667887"/>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11" name="Google Shape;911;p71"/>
          <p:cNvSpPr/>
          <p:nvPr/>
        </p:nvSpPr>
        <p:spPr>
          <a:xfrm flipH="1" rot="10800000">
            <a:off x="3200016" y="26962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12" name="Google Shape;912;p71"/>
          <p:cNvSpPr/>
          <p:nvPr/>
        </p:nvSpPr>
        <p:spPr>
          <a:xfrm>
            <a:off x="3041537" y="3175502"/>
            <a:ext cx="390000" cy="390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3" name="Google Shape;913;p71"/>
          <p:cNvSpPr/>
          <p:nvPr/>
        </p:nvSpPr>
        <p:spPr>
          <a:xfrm>
            <a:off x="3931755" y="2561092"/>
            <a:ext cx="325500" cy="325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4" name="Google Shape;914;p71"/>
          <p:cNvSpPr txBox="1"/>
          <p:nvPr>
            <p:ph idx="1" type="body"/>
          </p:nvPr>
        </p:nvSpPr>
        <p:spPr>
          <a:xfrm>
            <a:off x="3457461" y="3148707"/>
            <a:ext cx="3900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915" name="Google Shape;915;p71"/>
          <p:cNvSpPr txBox="1"/>
          <p:nvPr>
            <p:ph idx="1" type="body"/>
          </p:nvPr>
        </p:nvSpPr>
        <p:spPr>
          <a:xfrm>
            <a:off x="3774159" y="2892568"/>
            <a:ext cx="3900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916" name="Google Shape;916;p71"/>
          <p:cNvCxnSpPr/>
          <p:nvPr/>
        </p:nvCxnSpPr>
        <p:spPr>
          <a:xfrm flipH="1" rot="10800000">
            <a:off x="3153669" y="2637661"/>
            <a:ext cx="900600" cy="673800"/>
          </a:xfrm>
          <a:prstGeom prst="straightConnector1">
            <a:avLst/>
          </a:prstGeom>
          <a:noFill/>
          <a:ln cap="flat" cmpd="sng" w="19050">
            <a:solidFill>
              <a:srgbClr val="000000"/>
            </a:solidFill>
            <a:prstDash val="solid"/>
            <a:round/>
            <a:headEnd len="med" w="med" type="triangle"/>
            <a:tailEnd len="med" w="med" type="triangle"/>
          </a:ln>
        </p:spPr>
      </p:cxnSp>
      <p:sp>
        <p:nvSpPr>
          <p:cNvPr id="917" name="Google Shape;917;p71"/>
          <p:cNvSpPr txBox="1"/>
          <p:nvPr/>
        </p:nvSpPr>
        <p:spPr>
          <a:xfrm>
            <a:off x="3287620" y="2748665"/>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18" name="Google Shape;918;p71"/>
          <p:cNvSpPr/>
          <p:nvPr/>
        </p:nvSpPr>
        <p:spPr>
          <a:xfrm flipH="1" rot="10800000">
            <a:off x="5200914" y="26962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19" name="Google Shape;919;p71"/>
          <p:cNvSpPr/>
          <p:nvPr/>
        </p:nvSpPr>
        <p:spPr>
          <a:xfrm>
            <a:off x="5042435" y="3175502"/>
            <a:ext cx="390000" cy="390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0" name="Google Shape;920;p71"/>
          <p:cNvSpPr/>
          <p:nvPr/>
        </p:nvSpPr>
        <p:spPr>
          <a:xfrm>
            <a:off x="5932653" y="2561092"/>
            <a:ext cx="325500" cy="325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1" name="Google Shape;921;p71"/>
          <p:cNvSpPr txBox="1"/>
          <p:nvPr>
            <p:ph idx="1" type="body"/>
          </p:nvPr>
        </p:nvSpPr>
        <p:spPr>
          <a:xfrm>
            <a:off x="5457947" y="3158879"/>
            <a:ext cx="3948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922" name="Google Shape;922;p71"/>
          <p:cNvSpPr txBox="1"/>
          <p:nvPr>
            <p:ph idx="1" type="body"/>
          </p:nvPr>
        </p:nvSpPr>
        <p:spPr>
          <a:xfrm>
            <a:off x="5779512" y="2898710"/>
            <a:ext cx="3657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923" name="Google Shape;923;p71"/>
          <p:cNvCxnSpPr/>
          <p:nvPr/>
        </p:nvCxnSpPr>
        <p:spPr>
          <a:xfrm rot="10800000">
            <a:off x="6201137" y="2695721"/>
            <a:ext cx="0" cy="677700"/>
          </a:xfrm>
          <a:prstGeom prst="straightConnector1">
            <a:avLst/>
          </a:prstGeom>
          <a:noFill/>
          <a:ln cap="flat" cmpd="sng" w="19050">
            <a:solidFill>
              <a:srgbClr val="000000"/>
            </a:solidFill>
            <a:prstDash val="solid"/>
            <a:round/>
            <a:headEnd len="med" w="med" type="triangle"/>
            <a:tailEnd len="med" w="med" type="triangle"/>
          </a:ln>
        </p:spPr>
      </p:cxnSp>
      <p:sp>
        <p:nvSpPr>
          <p:cNvPr id="924" name="Google Shape;924;p71"/>
          <p:cNvSpPr txBox="1"/>
          <p:nvPr/>
        </p:nvSpPr>
        <p:spPr>
          <a:xfrm>
            <a:off x="6232295" y="2947876"/>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25" name="Google Shape;925;p71"/>
          <p:cNvSpPr/>
          <p:nvPr/>
        </p:nvSpPr>
        <p:spPr>
          <a:xfrm flipH="1" rot="10800000">
            <a:off x="7370639" y="26962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26" name="Google Shape;926;p71"/>
          <p:cNvSpPr/>
          <p:nvPr/>
        </p:nvSpPr>
        <p:spPr>
          <a:xfrm>
            <a:off x="8167171" y="3269236"/>
            <a:ext cx="111000" cy="111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27" name="Google Shape;927;p71"/>
          <p:cNvGrpSpPr/>
          <p:nvPr/>
        </p:nvGrpSpPr>
        <p:grpSpPr>
          <a:xfrm flipH="1" rot="10800000">
            <a:off x="7323473" y="2638491"/>
            <a:ext cx="1046370" cy="735500"/>
            <a:chOff x="4962363" y="3703451"/>
            <a:chExt cx="1213604" cy="853051"/>
          </a:xfrm>
        </p:grpSpPr>
        <p:cxnSp>
          <p:nvCxnSpPr>
            <p:cNvPr id="928" name="Google Shape;928;p71"/>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929" name="Google Shape;929;p71"/>
            <p:cNvCxnSpPr/>
            <p:nvPr/>
          </p:nvCxnSpPr>
          <p:spPr>
            <a:xfrm>
              <a:off x="4962363" y="3775302"/>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930" name="Google Shape;930;p71"/>
          <p:cNvSpPr txBox="1"/>
          <p:nvPr/>
        </p:nvSpPr>
        <p:spPr>
          <a:xfrm>
            <a:off x="8402021" y="2943514"/>
            <a:ext cx="4317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31" name="Google Shape;931;p71"/>
          <p:cNvSpPr txBox="1"/>
          <p:nvPr/>
        </p:nvSpPr>
        <p:spPr>
          <a:xfrm>
            <a:off x="7465260" y="2736034"/>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32" name="Google Shape;932;p71"/>
          <p:cNvSpPr txBox="1"/>
          <p:nvPr>
            <p:ph idx="1" type="body"/>
          </p:nvPr>
        </p:nvSpPr>
        <p:spPr>
          <a:xfrm>
            <a:off x="313125" y="2352128"/>
            <a:ext cx="4389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SSS</a:t>
            </a:r>
            <a:endParaRPr sz="1900"/>
          </a:p>
        </p:txBody>
      </p:sp>
      <p:sp>
        <p:nvSpPr>
          <p:cNvPr id="933" name="Google Shape;933;p71"/>
          <p:cNvSpPr txBox="1"/>
          <p:nvPr>
            <p:ph idx="1" type="body"/>
          </p:nvPr>
        </p:nvSpPr>
        <p:spPr>
          <a:xfrm>
            <a:off x="2890062" y="2352135"/>
            <a:ext cx="5673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ASA</a:t>
            </a:r>
            <a:endParaRPr sz="1900"/>
          </a:p>
        </p:txBody>
      </p:sp>
      <p:sp>
        <p:nvSpPr>
          <p:cNvPr id="934" name="Google Shape;934;p71"/>
          <p:cNvSpPr txBox="1"/>
          <p:nvPr>
            <p:ph idx="1" type="body"/>
          </p:nvPr>
        </p:nvSpPr>
        <p:spPr>
          <a:xfrm>
            <a:off x="4960524" y="2352135"/>
            <a:ext cx="5673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AAS</a:t>
            </a:r>
            <a:endParaRPr sz="1900"/>
          </a:p>
        </p:txBody>
      </p:sp>
      <p:sp>
        <p:nvSpPr>
          <p:cNvPr id="935" name="Google Shape;935;p71"/>
          <p:cNvSpPr txBox="1"/>
          <p:nvPr>
            <p:ph idx="1" type="body"/>
          </p:nvPr>
        </p:nvSpPr>
        <p:spPr>
          <a:xfrm>
            <a:off x="7141778" y="2352135"/>
            <a:ext cx="5673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RHS</a:t>
            </a:r>
            <a:endParaRPr sz="1900"/>
          </a:p>
        </p:txBody>
      </p:sp>
      <p:sp>
        <p:nvSpPr>
          <p:cNvPr id="936" name="Google Shape;936;p71"/>
          <p:cNvSpPr txBox="1"/>
          <p:nvPr>
            <p:ph idx="1" type="body"/>
          </p:nvPr>
        </p:nvSpPr>
        <p:spPr>
          <a:xfrm>
            <a:off x="324000" y="1477757"/>
            <a:ext cx="8496000" cy="33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Shuruudahan waa la habeyn karaa si loo go'aamiyo isku ekaanshaha (similarity) saddexagallada.</a:t>
            </a:r>
            <a:r>
              <a:rPr lang="en-GB" sz="1400">
                <a:solidFill>
                  <a:schemeClr val="accent4"/>
                </a:solidFill>
                <a:latin typeface="Lexend"/>
              </a:rPr>
              <a:t/>
            </a:r>
            <a:r>
              <a:rPr lang="en-GB" sz="1400">
                <a:latin typeface="Lexend"/>
              </a:rPr>
              <a:t/>
            </a:r>
            <a:endParaRPr sz="2000"/>
          </a:p>
        </p:txBody>
      </p:sp>
      <p:sp>
        <p:nvSpPr>
          <p:cNvPr id="937" name="Google Shape;937;p71"/>
          <p:cNvSpPr/>
          <p:nvPr/>
        </p:nvSpPr>
        <p:spPr>
          <a:xfrm flipH="1" rot="10800000">
            <a:off x="672770" y="385228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938" name="Google Shape;938;p71"/>
          <p:cNvGrpSpPr/>
          <p:nvPr/>
        </p:nvGrpSpPr>
        <p:grpSpPr>
          <a:xfrm flipH="1" rot="10800000">
            <a:off x="615052" y="3784020"/>
            <a:ext cx="1056921" cy="839289"/>
            <a:chOff x="4950125" y="3595313"/>
            <a:chExt cx="1225842" cy="973427"/>
          </a:xfrm>
        </p:grpSpPr>
        <p:cxnSp>
          <p:nvCxnSpPr>
            <p:cNvPr id="939" name="Google Shape;939;p71"/>
            <p:cNvCxnSpPr/>
            <p:nvPr/>
          </p:nvCxnSpPr>
          <p:spPr>
            <a:xfrm>
              <a:off x="5050725" y="3595313"/>
              <a:ext cx="1028100" cy="0"/>
            </a:xfrm>
            <a:prstGeom prst="straightConnector1">
              <a:avLst/>
            </a:prstGeom>
            <a:noFill/>
            <a:ln cap="flat" cmpd="sng" w="19050">
              <a:solidFill>
                <a:srgbClr val="000000"/>
              </a:solidFill>
              <a:prstDash val="solid"/>
              <a:round/>
              <a:headEnd len="med" w="med" type="triangle"/>
              <a:tailEnd len="med" w="med" type="triangle"/>
            </a:ln>
          </p:spPr>
        </p:cxnSp>
        <p:cxnSp>
          <p:nvCxnSpPr>
            <p:cNvPr id="940" name="Google Shape;940;p71"/>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941" name="Google Shape;941;p71"/>
            <p:cNvCxnSpPr/>
            <p:nvPr/>
          </p:nvCxnSpPr>
          <p:spPr>
            <a:xfrm>
              <a:off x="4950125" y="3787540"/>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942" name="Google Shape;942;p71"/>
          <p:cNvSpPr txBox="1"/>
          <p:nvPr/>
        </p:nvSpPr>
        <p:spPr>
          <a:xfrm>
            <a:off x="1704142" y="4113324"/>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43" name="Google Shape;943;p71"/>
          <p:cNvSpPr txBox="1"/>
          <p:nvPr/>
        </p:nvSpPr>
        <p:spPr>
          <a:xfrm>
            <a:off x="950405" y="4597140"/>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4 m </a:t>
            </a:r>
            <a:endParaRPr sz="1600">
              <a:solidFill>
                <a:srgbClr val="000000"/>
              </a:solidFill>
              <a:latin typeface="Lexend"/>
              <a:ea typeface="Lexend"/>
              <a:cs typeface="Lexend"/>
              <a:sym typeface="Lexend"/>
            </a:endParaRPr>
          </a:p>
        </p:txBody>
      </p:sp>
      <p:sp>
        <p:nvSpPr>
          <p:cNvPr id="944" name="Google Shape;944;p71"/>
          <p:cNvSpPr txBox="1"/>
          <p:nvPr/>
        </p:nvSpPr>
        <p:spPr>
          <a:xfrm>
            <a:off x="732824" y="3887087"/>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45" name="Google Shape;945;p71"/>
          <p:cNvSpPr/>
          <p:nvPr/>
        </p:nvSpPr>
        <p:spPr>
          <a:xfrm flipH="1" rot="10800000">
            <a:off x="3200016" y="39154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46" name="Google Shape;946;p71"/>
          <p:cNvSpPr/>
          <p:nvPr/>
        </p:nvSpPr>
        <p:spPr>
          <a:xfrm>
            <a:off x="3041537" y="4394702"/>
            <a:ext cx="390000" cy="390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7" name="Google Shape;947;p71"/>
          <p:cNvSpPr/>
          <p:nvPr/>
        </p:nvSpPr>
        <p:spPr>
          <a:xfrm>
            <a:off x="3931755" y="3780292"/>
            <a:ext cx="325500" cy="325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8" name="Google Shape;948;p71"/>
          <p:cNvSpPr txBox="1"/>
          <p:nvPr>
            <p:ph idx="1" type="body"/>
          </p:nvPr>
        </p:nvSpPr>
        <p:spPr>
          <a:xfrm>
            <a:off x="3457461" y="4367907"/>
            <a:ext cx="3900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949" name="Google Shape;949;p71"/>
          <p:cNvSpPr txBox="1"/>
          <p:nvPr>
            <p:ph idx="1" type="body"/>
          </p:nvPr>
        </p:nvSpPr>
        <p:spPr>
          <a:xfrm>
            <a:off x="3774159" y="4111768"/>
            <a:ext cx="3900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950" name="Google Shape;950;p71"/>
          <p:cNvCxnSpPr/>
          <p:nvPr/>
        </p:nvCxnSpPr>
        <p:spPr>
          <a:xfrm flipH="1" rot="10800000">
            <a:off x="3153669" y="3856861"/>
            <a:ext cx="900600" cy="673800"/>
          </a:xfrm>
          <a:prstGeom prst="straightConnector1">
            <a:avLst/>
          </a:prstGeom>
          <a:noFill/>
          <a:ln cap="flat" cmpd="sng" w="19050">
            <a:solidFill>
              <a:srgbClr val="000000"/>
            </a:solidFill>
            <a:prstDash val="solid"/>
            <a:round/>
            <a:headEnd len="med" w="med" type="triangle"/>
            <a:tailEnd len="med" w="med" type="triangle"/>
          </a:ln>
        </p:spPr>
      </p:cxnSp>
      <p:sp>
        <p:nvSpPr>
          <p:cNvPr id="951" name="Google Shape;951;p71"/>
          <p:cNvSpPr txBox="1"/>
          <p:nvPr/>
        </p:nvSpPr>
        <p:spPr>
          <a:xfrm>
            <a:off x="3287620" y="3967865"/>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52" name="Google Shape;952;p71"/>
          <p:cNvSpPr/>
          <p:nvPr/>
        </p:nvSpPr>
        <p:spPr>
          <a:xfrm flipH="1" rot="10800000">
            <a:off x="5200914" y="39154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53" name="Google Shape;953;p71"/>
          <p:cNvSpPr/>
          <p:nvPr/>
        </p:nvSpPr>
        <p:spPr>
          <a:xfrm>
            <a:off x="5042435" y="4394702"/>
            <a:ext cx="390000" cy="390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4" name="Google Shape;954;p71"/>
          <p:cNvSpPr/>
          <p:nvPr/>
        </p:nvSpPr>
        <p:spPr>
          <a:xfrm>
            <a:off x="5932653" y="3780292"/>
            <a:ext cx="325500" cy="325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5" name="Google Shape;955;p71"/>
          <p:cNvSpPr txBox="1"/>
          <p:nvPr>
            <p:ph idx="1" type="body"/>
          </p:nvPr>
        </p:nvSpPr>
        <p:spPr>
          <a:xfrm>
            <a:off x="5457947" y="4378079"/>
            <a:ext cx="3948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956" name="Google Shape;956;p71"/>
          <p:cNvSpPr txBox="1"/>
          <p:nvPr>
            <p:ph idx="1" type="body"/>
          </p:nvPr>
        </p:nvSpPr>
        <p:spPr>
          <a:xfrm>
            <a:off x="5779512" y="4117910"/>
            <a:ext cx="3657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957" name="Google Shape;957;p71"/>
          <p:cNvCxnSpPr/>
          <p:nvPr/>
        </p:nvCxnSpPr>
        <p:spPr>
          <a:xfrm rot="10800000">
            <a:off x="6201137" y="3914921"/>
            <a:ext cx="0" cy="677700"/>
          </a:xfrm>
          <a:prstGeom prst="straightConnector1">
            <a:avLst/>
          </a:prstGeom>
          <a:noFill/>
          <a:ln cap="flat" cmpd="sng" w="19050">
            <a:solidFill>
              <a:srgbClr val="000000"/>
            </a:solidFill>
            <a:prstDash val="solid"/>
            <a:round/>
            <a:headEnd len="med" w="med" type="triangle"/>
            <a:tailEnd len="med" w="med" type="triangle"/>
          </a:ln>
        </p:spPr>
      </p:cxnSp>
      <p:sp>
        <p:nvSpPr>
          <p:cNvPr id="958" name="Google Shape;958;p71"/>
          <p:cNvSpPr txBox="1"/>
          <p:nvPr/>
        </p:nvSpPr>
        <p:spPr>
          <a:xfrm>
            <a:off x="6232295" y="4167076"/>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59" name="Google Shape;959;p71"/>
          <p:cNvSpPr/>
          <p:nvPr/>
        </p:nvSpPr>
        <p:spPr>
          <a:xfrm flipH="1" rot="10800000">
            <a:off x="7370639" y="39154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60" name="Google Shape;960;p71"/>
          <p:cNvSpPr/>
          <p:nvPr/>
        </p:nvSpPr>
        <p:spPr>
          <a:xfrm>
            <a:off x="8167171" y="4488436"/>
            <a:ext cx="111000" cy="111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61" name="Google Shape;961;p71"/>
          <p:cNvGrpSpPr/>
          <p:nvPr/>
        </p:nvGrpSpPr>
        <p:grpSpPr>
          <a:xfrm flipH="1" rot="10800000">
            <a:off x="7323473" y="3857691"/>
            <a:ext cx="1046370" cy="735500"/>
            <a:chOff x="4962363" y="3703451"/>
            <a:chExt cx="1213604" cy="853051"/>
          </a:xfrm>
        </p:grpSpPr>
        <p:cxnSp>
          <p:nvCxnSpPr>
            <p:cNvPr id="962" name="Google Shape;962;p71"/>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963" name="Google Shape;963;p71"/>
            <p:cNvCxnSpPr/>
            <p:nvPr/>
          </p:nvCxnSpPr>
          <p:spPr>
            <a:xfrm>
              <a:off x="4962363" y="3775302"/>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964" name="Google Shape;964;p71"/>
          <p:cNvSpPr txBox="1"/>
          <p:nvPr/>
        </p:nvSpPr>
        <p:spPr>
          <a:xfrm>
            <a:off x="8402021" y="4162714"/>
            <a:ext cx="4317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65" name="Google Shape;965;p71"/>
          <p:cNvSpPr txBox="1"/>
          <p:nvPr/>
        </p:nvSpPr>
        <p:spPr>
          <a:xfrm>
            <a:off x="7465260" y="3955234"/>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saddexagallada isku eg (similar triangles)</a:t>
            </a:r>
            <a:endParaRPr/>
          </a:p>
        </p:txBody>
      </p:sp>
      <p:sp>
        <p:nvSpPr>
          <p:cNvPr id="971" name="Google Shape;971;p72"/>
          <p:cNvSpPr txBox="1"/>
          <p:nvPr>
            <p:ph idx="1" type="body"/>
          </p:nvPr>
        </p:nvSpPr>
        <p:spPr>
          <a:xfrm>
            <a:off x="324000" y="759300"/>
            <a:ext cx="8496000" cy="66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Shuruudaha saddexagallada isku midka ah (congruent triangles) waxaa loo isticmaali karaa in la muujiyo in dhererka iyo xaglaha aan la aqoon ay go'an yihiin cabbirada la yaqaan.</a:t>
            </a:r>
            <a:endParaRPr sz="2000"/>
          </a:p>
        </p:txBody>
      </p:sp>
      <p:sp>
        <p:nvSpPr>
          <p:cNvPr id="972" name="Google Shape;972;p72"/>
          <p:cNvSpPr/>
          <p:nvPr/>
        </p:nvSpPr>
        <p:spPr>
          <a:xfrm flipH="1" rot="10800000">
            <a:off x="672770" y="263308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973" name="Google Shape;973;p72"/>
          <p:cNvGrpSpPr/>
          <p:nvPr/>
        </p:nvGrpSpPr>
        <p:grpSpPr>
          <a:xfrm flipH="1" rot="10800000">
            <a:off x="615052" y="2564820"/>
            <a:ext cx="1056921" cy="839289"/>
            <a:chOff x="4950125" y="3595313"/>
            <a:chExt cx="1225842" cy="973427"/>
          </a:xfrm>
        </p:grpSpPr>
        <p:cxnSp>
          <p:nvCxnSpPr>
            <p:cNvPr id="974" name="Google Shape;974;p72"/>
            <p:cNvCxnSpPr/>
            <p:nvPr/>
          </p:nvCxnSpPr>
          <p:spPr>
            <a:xfrm>
              <a:off x="5050725" y="3595313"/>
              <a:ext cx="1028100" cy="0"/>
            </a:xfrm>
            <a:prstGeom prst="straightConnector1">
              <a:avLst/>
            </a:prstGeom>
            <a:noFill/>
            <a:ln cap="flat" cmpd="sng" w="19050">
              <a:solidFill>
                <a:srgbClr val="000000"/>
              </a:solidFill>
              <a:prstDash val="solid"/>
              <a:round/>
              <a:headEnd len="med" w="med" type="triangle"/>
              <a:tailEnd len="med" w="med" type="triangle"/>
            </a:ln>
          </p:spPr>
        </p:cxnSp>
        <p:cxnSp>
          <p:nvCxnSpPr>
            <p:cNvPr id="975" name="Google Shape;975;p72"/>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976" name="Google Shape;976;p72"/>
            <p:cNvCxnSpPr/>
            <p:nvPr/>
          </p:nvCxnSpPr>
          <p:spPr>
            <a:xfrm>
              <a:off x="4950125" y="3787540"/>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977" name="Google Shape;977;p72"/>
          <p:cNvSpPr txBox="1"/>
          <p:nvPr/>
        </p:nvSpPr>
        <p:spPr>
          <a:xfrm>
            <a:off x="1704142" y="2894124"/>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78" name="Google Shape;978;p72"/>
          <p:cNvSpPr txBox="1"/>
          <p:nvPr/>
        </p:nvSpPr>
        <p:spPr>
          <a:xfrm>
            <a:off x="950405" y="3377940"/>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4 m </a:t>
            </a:r>
            <a:endParaRPr sz="1600">
              <a:solidFill>
                <a:srgbClr val="000000"/>
              </a:solidFill>
              <a:latin typeface="Lexend"/>
              <a:ea typeface="Lexend"/>
              <a:cs typeface="Lexend"/>
              <a:sym typeface="Lexend"/>
            </a:endParaRPr>
          </a:p>
        </p:txBody>
      </p:sp>
      <p:sp>
        <p:nvSpPr>
          <p:cNvPr id="979" name="Google Shape;979;p72"/>
          <p:cNvSpPr txBox="1"/>
          <p:nvPr/>
        </p:nvSpPr>
        <p:spPr>
          <a:xfrm>
            <a:off x="732824" y="2667887"/>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80" name="Google Shape;980;p72"/>
          <p:cNvSpPr/>
          <p:nvPr/>
        </p:nvSpPr>
        <p:spPr>
          <a:xfrm flipH="1" rot="10800000">
            <a:off x="3200016" y="26962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81" name="Google Shape;981;p72"/>
          <p:cNvSpPr/>
          <p:nvPr/>
        </p:nvSpPr>
        <p:spPr>
          <a:xfrm>
            <a:off x="3041537" y="3175502"/>
            <a:ext cx="390000" cy="390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2" name="Google Shape;982;p72"/>
          <p:cNvSpPr/>
          <p:nvPr/>
        </p:nvSpPr>
        <p:spPr>
          <a:xfrm>
            <a:off x="3931755" y="2561092"/>
            <a:ext cx="325500" cy="325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3" name="Google Shape;983;p72"/>
          <p:cNvSpPr txBox="1"/>
          <p:nvPr>
            <p:ph idx="1" type="body"/>
          </p:nvPr>
        </p:nvSpPr>
        <p:spPr>
          <a:xfrm>
            <a:off x="3457461" y="3148707"/>
            <a:ext cx="3900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984" name="Google Shape;984;p72"/>
          <p:cNvSpPr txBox="1"/>
          <p:nvPr>
            <p:ph idx="1" type="body"/>
          </p:nvPr>
        </p:nvSpPr>
        <p:spPr>
          <a:xfrm>
            <a:off x="3774159" y="2892568"/>
            <a:ext cx="3900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985" name="Google Shape;985;p72"/>
          <p:cNvCxnSpPr/>
          <p:nvPr/>
        </p:nvCxnSpPr>
        <p:spPr>
          <a:xfrm flipH="1" rot="10800000">
            <a:off x="3153669" y="2637661"/>
            <a:ext cx="900600" cy="673800"/>
          </a:xfrm>
          <a:prstGeom prst="straightConnector1">
            <a:avLst/>
          </a:prstGeom>
          <a:noFill/>
          <a:ln cap="flat" cmpd="sng" w="19050">
            <a:solidFill>
              <a:srgbClr val="000000"/>
            </a:solidFill>
            <a:prstDash val="solid"/>
            <a:round/>
            <a:headEnd len="med" w="med" type="triangle"/>
            <a:tailEnd len="med" w="med" type="triangle"/>
          </a:ln>
        </p:spPr>
      </p:cxnSp>
      <p:sp>
        <p:nvSpPr>
          <p:cNvPr id="986" name="Google Shape;986;p72"/>
          <p:cNvSpPr txBox="1"/>
          <p:nvPr/>
        </p:nvSpPr>
        <p:spPr>
          <a:xfrm>
            <a:off x="3287620" y="2748665"/>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987" name="Google Shape;987;p72"/>
          <p:cNvSpPr/>
          <p:nvPr/>
        </p:nvSpPr>
        <p:spPr>
          <a:xfrm flipH="1" rot="10800000">
            <a:off x="5200914" y="26962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88" name="Google Shape;988;p72"/>
          <p:cNvSpPr/>
          <p:nvPr/>
        </p:nvSpPr>
        <p:spPr>
          <a:xfrm>
            <a:off x="5042435" y="3175502"/>
            <a:ext cx="390000" cy="390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9" name="Google Shape;989;p72"/>
          <p:cNvSpPr/>
          <p:nvPr/>
        </p:nvSpPr>
        <p:spPr>
          <a:xfrm>
            <a:off x="5932653" y="2561092"/>
            <a:ext cx="325500" cy="3255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0" name="Google Shape;990;p72"/>
          <p:cNvSpPr txBox="1"/>
          <p:nvPr>
            <p:ph idx="1" type="body"/>
          </p:nvPr>
        </p:nvSpPr>
        <p:spPr>
          <a:xfrm>
            <a:off x="5457947" y="3158879"/>
            <a:ext cx="3948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991" name="Google Shape;991;p72"/>
          <p:cNvSpPr txBox="1"/>
          <p:nvPr>
            <p:ph idx="1" type="body"/>
          </p:nvPr>
        </p:nvSpPr>
        <p:spPr>
          <a:xfrm>
            <a:off x="5779512" y="2898710"/>
            <a:ext cx="365700" cy="188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992" name="Google Shape;992;p72"/>
          <p:cNvCxnSpPr/>
          <p:nvPr/>
        </p:nvCxnSpPr>
        <p:spPr>
          <a:xfrm rot="10800000">
            <a:off x="6201137" y="2695721"/>
            <a:ext cx="0" cy="677700"/>
          </a:xfrm>
          <a:prstGeom prst="straightConnector1">
            <a:avLst/>
          </a:prstGeom>
          <a:noFill/>
          <a:ln cap="flat" cmpd="sng" w="19050">
            <a:solidFill>
              <a:srgbClr val="000000"/>
            </a:solidFill>
            <a:prstDash val="solid"/>
            <a:round/>
            <a:headEnd len="med" w="med" type="triangle"/>
            <a:tailEnd len="med" w="med" type="triangle"/>
          </a:ln>
        </p:spPr>
      </p:cxnSp>
      <p:sp>
        <p:nvSpPr>
          <p:cNvPr id="993" name="Google Shape;993;p72"/>
          <p:cNvSpPr txBox="1"/>
          <p:nvPr/>
        </p:nvSpPr>
        <p:spPr>
          <a:xfrm>
            <a:off x="6232295" y="2947876"/>
            <a:ext cx="4389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994" name="Google Shape;994;p72"/>
          <p:cNvSpPr/>
          <p:nvPr/>
        </p:nvSpPr>
        <p:spPr>
          <a:xfrm flipH="1" rot="10800000">
            <a:off x="7370639" y="2696204"/>
            <a:ext cx="910656" cy="683800"/>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995" name="Google Shape;995;p72"/>
          <p:cNvSpPr/>
          <p:nvPr/>
        </p:nvSpPr>
        <p:spPr>
          <a:xfrm>
            <a:off x="8167171" y="3269236"/>
            <a:ext cx="111000" cy="111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96" name="Google Shape;996;p72"/>
          <p:cNvGrpSpPr/>
          <p:nvPr/>
        </p:nvGrpSpPr>
        <p:grpSpPr>
          <a:xfrm flipH="1" rot="10800000">
            <a:off x="7323473" y="2638491"/>
            <a:ext cx="1046370" cy="735500"/>
            <a:chOff x="4962363" y="3703451"/>
            <a:chExt cx="1213604" cy="853051"/>
          </a:xfrm>
        </p:grpSpPr>
        <p:cxnSp>
          <p:nvCxnSpPr>
            <p:cNvPr id="997" name="Google Shape;997;p72"/>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998" name="Google Shape;998;p72"/>
            <p:cNvCxnSpPr/>
            <p:nvPr/>
          </p:nvCxnSpPr>
          <p:spPr>
            <a:xfrm>
              <a:off x="4962363" y="3775302"/>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999" name="Google Shape;999;p72"/>
          <p:cNvSpPr txBox="1"/>
          <p:nvPr/>
        </p:nvSpPr>
        <p:spPr>
          <a:xfrm>
            <a:off x="8402021" y="2943514"/>
            <a:ext cx="431700" cy="225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3 m </a:t>
            </a:r>
            <a:endParaRPr sz="1600">
              <a:solidFill>
                <a:srgbClr val="000000"/>
              </a:solidFill>
              <a:latin typeface="Lexend"/>
              <a:ea typeface="Lexend"/>
              <a:cs typeface="Lexend"/>
              <a:sym typeface="Lexend"/>
            </a:endParaRPr>
          </a:p>
        </p:txBody>
      </p:sp>
      <p:sp>
        <p:nvSpPr>
          <p:cNvPr id="1000" name="Google Shape;1000;p72"/>
          <p:cNvSpPr txBox="1"/>
          <p:nvPr/>
        </p:nvSpPr>
        <p:spPr>
          <a:xfrm>
            <a:off x="7465260" y="2736034"/>
            <a:ext cx="431700" cy="27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5 m </a:t>
            </a:r>
            <a:endParaRPr sz="1600">
              <a:solidFill>
                <a:srgbClr val="000000"/>
              </a:solidFill>
              <a:latin typeface="Lexend"/>
              <a:ea typeface="Lexend"/>
              <a:cs typeface="Lexend"/>
              <a:sym typeface="Lexend"/>
            </a:endParaRPr>
          </a:p>
        </p:txBody>
      </p:sp>
      <p:sp>
        <p:nvSpPr>
          <p:cNvPr id="1001" name="Google Shape;1001;p72"/>
          <p:cNvSpPr/>
          <p:nvPr/>
        </p:nvSpPr>
        <p:spPr>
          <a:xfrm flipH="1" rot="10800000">
            <a:off x="470404" y="3722500"/>
            <a:ext cx="1107020" cy="831151"/>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1002" name="Google Shape;1002;p72"/>
          <p:cNvGrpSpPr/>
          <p:nvPr/>
        </p:nvGrpSpPr>
        <p:grpSpPr>
          <a:xfrm flipH="1" rot="10800000">
            <a:off x="413803" y="3652199"/>
            <a:ext cx="1272100" cy="994595"/>
            <a:chOff x="4962363" y="3607551"/>
            <a:chExt cx="1213604" cy="948951"/>
          </a:xfrm>
        </p:grpSpPr>
        <p:cxnSp>
          <p:nvCxnSpPr>
            <p:cNvPr id="1003" name="Google Shape;1003;p72"/>
            <p:cNvCxnSpPr/>
            <p:nvPr/>
          </p:nvCxnSpPr>
          <p:spPr>
            <a:xfrm>
              <a:off x="5050725" y="3607551"/>
              <a:ext cx="1028100" cy="0"/>
            </a:xfrm>
            <a:prstGeom prst="straightConnector1">
              <a:avLst/>
            </a:prstGeom>
            <a:noFill/>
            <a:ln cap="flat" cmpd="sng" w="19050">
              <a:solidFill>
                <a:srgbClr val="000000"/>
              </a:solidFill>
              <a:prstDash val="solid"/>
              <a:round/>
              <a:headEnd len="med" w="med" type="triangle"/>
              <a:tailEnd len="med" w="med" type="triangle"/>
            </a:ln>
          </p:spPr>
        </p:cxnSp>
        <p:cxnSp>
          <p:nvCxnSpPr>
            <p:cNvPr id="1004" name="Google Shape;1004;p72"/>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1005" name="Google Shape;1005;p72"/>
            <p:cNvCxnSpPr/>
            <p:nvPr/>
          </p:nvCxnSpPr>
          <p:spPr>
            <a:xfrm>
              <a:off x="4962363" y="3775302"/>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1006" name="Google Shape;1006;p72"/>
          <p:cNvSpPr txBox="1"/>
          <p:nvPr/>
        </p:nvSpPr>
        <p:spPr>
          <a:xfrm>
            <a:off x="1724096" y="4065401"/>
            <a:ext cx="3948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07" name="Google Shape;1007;p72"/>
          <p:cNvSpPr txBox="1"/>
          <p:nvPr/>
        </p:nvSpPr>
        <p:spPr>
          <a:xfrm>
            <a:off x="887037" y="4617315"/>
            <a:ext cx="3948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08" name="Google Shape;1008;p72"/>
          <p:cNvSpPr txBox="1"/>
          <p:nvPr/>
        </p:nvSpPr>
        <p:spPr>
          <a:xfrm>
            <a:off x="520209" y="3833097"/>
            <a:ext cx="525600" cy="336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09" name="Google Shape;1009;p72"/>
          <p:cNvSpPr/>
          <p:nvPr/>
        </p:nvSpPr>
        <p:spPr>
          <a:xfrm flipH="1" rot="10800000">
            <a:off x="2996211" y="3722500"/>
            <a:ext cx="1107020" cy="831151"/>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010" name="Google Shape;1010;p72"/>
          <p:cNvSpPr/>
          <p:nvPr/>
        </p:nvSpPr>
        <p:spPr>
          <a:xfrm>
            <a:off x="2803572" y="4305061"/>
            <a:ext cx="474000" cy="47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1" name="Google Shape;1011;p72"/>
          <p:cNvSpPr/>
          <p:nvPr/>
        </p:nvSpPr>
        <p:spPr>
          <a:xfrm>
            <a:off x="3885681" y="3558189"/>
            <a:ext cx="394800" cy="3948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2" name="Google Shape;1012;p72"/>
          <p:cNvSpPr txBox="1"/>
          <p:nvPr>
            <p:ph idx="1" type="body"/>
          </p:nvPr>
        </p:nvSpPr>
        <p:spPr>
          <a:xfrm>
            <a:off x="3315590" y="4312510"/>
            <a:ext cx="354300" cy="22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1013" name="Google Shape;1013;p72"/>
          <p:cNvSpPr txBox="1"/>
          <p:nvPr>
            <p:ph idx="1" type="body"/>
          </p:nvPr>
        </p:nvSpPr>
        <p:spPr>
          <a:xfrm>
            <a:off x="3762684" y="3935547"/>
            <a:ext cx="354300" cy="22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1014" name="Google Shape;1014;p72"/>
          <p:cNvCxnSpPr/>
          <p:nvPr/>
        </p:nvCxnSpPr>
        <p:spPr>
          <a:xfrm flipH="1" rot="10800000">
            <a:off x="2939874" y="3651031"/>
            <a:ext cx="1094700" cy="819300"/>
          </a:xfrm>
          <a:prstGeom prst="straightConnector1">
            <a:avLst/>
          </a:prstGeom>
          <a:noFill/>
          <a:ln cap="flat" cmpd="sng" w="19050">
            <a:solidFill>
              <a:srgbClr val="000000"/>
            </a:solidFill>
            <a:prstDash val="solid"/>
            <a:round/>
            <a:headEnd len="med" w="med" type="triangle"/>
            <a:tailEnd len="med" w="med" type="triangle"/>
          </a:ln>
        </p:spPr>
      </p:cxnSp>
      <p:sp>
        <p:nvSpPr>
          <p:cNvPr id="1015" name="Google Shape;1015;p72"/>
          <p:cNvSpPr txBox="1"/>
          <p:nvPr/>
        </p:nvSpPr>
        <p:spPr>
          <a:xfrm>
            <a:off x="3019637" y="3843056"/>
            <a:ext cx="525600" cy="336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16" name="Google Shape;1016;p72"/>
          <p:cNvSpPr/>
          <p:nvPr/>
        </p:nvSpPr>
        <p:spPr>
          <a:xfrm flipH="1" rot="10800000">
            <a:off x="4995141" y="3722500"/>
            <a:ext cx="1107020" cy="831151"/>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017" name="Google Shape;1017;p72"/>
          <p:cNvSpPr/>
          <p:nvPr/>
        </p:nvSpPr>
        <p:spPr>
          <a:xfrm>
            <a:off x="4802501" y="4305061"/>
            <a:ext cx="474000" cy="47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72"/>
          <p:cNvSpPr/>
          <p:nvPr/>
        </p:nvSpPr>
        <p:spPr>
          <a:xfrm>
            <a:off x="5884611" y="3558189"/>
            <a:ext cx="394800" cy="394800"/>
          </a:xfrm>
          <a:prstGeom prst="arc">
            <a:avLst>
              <a:gd fmla="val 5102859" name="adj1"/>
              <a:gd fmla="val 8891972"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9" name="Google Shape;1019;p72"/>
          <p:cNvSpPr txBox="1"/>
          <p:nvPr>
            <p:ph idx="1" type="body"/>
          </p:nvPr>
        </p:nvSpPr>
        <p:spPr>
          <a:xfrm>
            <a:off x="5309063" y="4307067"/>
            <a:ext cx="394800" cy="22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37°</a:t>
            </a:r>
            <a:endParaRPr sz="1600"/>
          </a:p>
        </p:txBody>
      </p:sp>
      <p:sp>
        <p:nvSpPr>
          <p:cNvPr id="1020" name="Google Shape;1020;p72"/>
          <p:cNvSpPr txBox="1"/>
          <p:nvPr>
            <p:ph idx="1" type="body"/>
          </p:nvPr>
        </p:nvSpPr>
        <p:spPr>
          <a:xfrm>
            <a:off x="5778024" y="3930256"/>
            <a:ext cx="354300" cy="22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53°</a:t>
            </a:r>
            <a:endParaRPr sz="1600"/>
          </a:p>
        </p:txBody>
      </p:sp>
      <p:cxnSp>
        <p:nvCxnSpPr>
          <p:cNvPr id="1021" name="Google Shape;1021;p72"/>
          <p:cNvCxnSpPr/>
          <p:nvPr/>
        </p:nvCxnSpPr>
        <p:spPr>
          <a:xfrm rot="10800000">
            <a:off x="6210968" y="3721850"/>
            <a:ext cx="0" cy="823800"/>
          </a:xfrm>
          <a:prstGeom prst="straightConnector1">
            <a:avLst/>
          </a:prstGeom>
          <a:noFill/>
          <a:ln cap="flat" cmpd="sng" w="19050">
            <a:solidFill>
              <a:srgbClr val="000000"/>
            </a:solidFill>
            <a:prstDash val="solid"/>
            <a:round/>
            <a:headEnd len="med" w="med" type="triangle"/>
            <a:tailEnd len="med" w="med" type="triangle"/>
          </a:ln>
        </p:spPr>
      </p:cxnSp>
      <p:sp>
        <p:nvSpPr>
          <p:cNvPr id="1022" name="Google Shape;1022;p72"/>
          <p:cNvSpPr txBox="1"/>
          <p:nvPr/>
        </p:nvSpPr>
        <p:spPr>
          <a:xfrm>
            <a:off x="6248833" y="4028364"/>
            <a:ext cx="3948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23" name="Google Shape;1023;p72"/>
          <p:cNvSpPr/>
          <p:nvPr/>
        </p:nvSpPr>
        <p:spPr>
          <a:xfrm flipH="1" rot="10800000">
            <a:off x="7168173" y="3722500"/>
            <a:ext cx="1107020" cy="831151"/>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024" name="Google Shape;1024;p72"/>
          <p:cNvSpPr/>
          <p:nvPr/>
        </p:nvSpPr>
        <p:spPr>
          <a:xfrm>
            <a:off x="8136402" y="4419004"/>
            <a:ext cx="134700" cy="134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25" name="Google Shape;1025;p72"/>
          <p:cNvGrpSpPr/>
          <p:nvPr/>
        </p:nvGrpSpPr>
        <p:grpSpPr>
          <a:xfrm flipH="1" rot="10800000">
            <a:off x="7111572" y="3652199"/>
            <a:ext cx="1272100" cy="894082"/>
            <a:chOff x="4962363" y="3703451"/>
            <a:chExt cx="1213604" cy="853051"/>
          </a:xfrm>
        </p:grpSpPr>
        <p:cxnSp>
          <p:nvCxnSpPr>
            <p:cNvPr id="1026" name="Google Shape;1026;p72"/>
            <p:cNvCxnSpPr/>
            <p:nvPr/>
          </p:nvCxnSpPr>
          <p:spPr>
            <a:xfrm>
              <a:off x="6175967" y="3703451"/>
              <a:ext cx="0" cy="786000"/>
            </a:xfrm>
            <a:prstGeom prst="straightConnector1">
              <a:avLst/>
            </a:prstGeom>
            <a:noFill/>
            <a:ln cap="flat" cmpd="sng" w="19050">
              <a:solidFill>
                <a:srgbClr val="000000"/>
              </a:solidFill>
              <a:prstDash val="solid"/>
              <a:round/>
              <a:headEnd len="med" w="med" type="triangle"/>
              <a:tailEnd len="med" w="med" type="triangle"/>
            </a:ln>
          </p:spPr>
        </p:cxnSp>
        <p:cxnSp>
          <p:nvCxnSpPr>
            <p:cNvPr id="1027" name="Google Shape;1027;p72"/>
            <p:cNvCxnSpPr/>
            <p:nvPr/>
          </p:nvCxnSpPr>
          <p:spPr>
            <a:xfrm>
              <a:off x="4962363" y="3775302"/>
              <a:ext cx="1044300" cy="781200"/>
            </a:xfrm>
            <a:prstGeom prst="straightConnector1">
              <a:avLst/>
            </a:prstGeom>
            <a:noFill/>
            <a:ln cap="flat" cmpd="sng" w="19050">
              <a:solidFill>
                <a:srgbClr val="000000"/>
              </a:solidFill>
              <a:prstDash val="solid"/>
              <a:round/>
              <a:headEnd len="med" w="med" type="triangle"/>
              <a:tailEnd len="med" w="med" type="triangle"/>
            </a:ln>
          </p:spPr>
        </p:cxnSp>
      </p:grpSp>
      <p:sp>
        <p:nvSpPr>
          <p:cNvPr id="1028" name="Google Shape;1028;p72"/>
          <p:cNvSpPr txBox="1"/>
          <p:nvPr/>
        </p:nvSpPr>
        <p:spPr>
          <a:xfrm>
            <a:off x="8421865" y="4023073"/>
            <a:ext cx="3948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29" name="Google Shape;1029;p72"/>
          <p:cNvSpPr txBox="1"/>
          <p:nvPr/>
        </p:nvSpPr>
        <p:spPr>
          <a:xfrm>
            <a:off x="7270675" y="3806703"/>
            <a:ext cx="525600" cy="336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030" name="Google Shape;1030;p72"/>
          <p:cNvSpPr txBox="1"/>
          <p:nvPr>
            <p:ph idx="1" type="body"/>
          </p:nvPr>
        </p:nvSpPr>
        <p:spPr>
          <a:xfrm>
            <a:off x="313125" y="2352128"/>
            <a:ext cx="4389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SSS</a:t>
            </a:r>
            <a:endParaRPr sz="1900"/>
          </a:p>
        </p:txBody>
      </p:sp>
      <p:sp>
        <p:nvSpPr>
          <p:cNvPr id="1031" name="Google Shape;1031;p72"/>
          <p:cNvSpPr txBox="1"/>
          <p:nvPr>
            <p:ph idx="1" type="body"/>
          </p:nvPr>
        </p:nvSpPr>
        <p:spPr>
          <a:xfrm>
            <a:off x="2890062" y="2352135"/>
            <a:ext cx="5673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ASA</a:t>
            </a:r>
            <a:endParaRPr sz="1900"/>
          </a:p>
        </p:txBody>
      </p:sp>
      <p:sp>
        <p:nvSpPr>
          <p:cNvPr id="1032" name="Google Shape;1032;p72"/>
          <p:cNvSpPr txBox="1"/>
          <p:nvPr>
            <p:ph idx="1" type="body"/>
          </p:nvPr>
        </p:nvSpPr>
        <p:spPr>
          <a:xfrm>
            <a:off x="4960524" y="2352135"/>
            <a:ext cx="5673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AAS</a:t>
            </a:r>
            <a:endParaRPr sz="1900"/>
          </a:p>
        </p:txBody>
      </p:sp>
      <p:sp>
        <p:nvSpPr>
          <p:cNvPr id="1033" name="Google Shape;1033;p72"/>
          <p:cNvSpPr txBox="1"/>
          <p:nvPr>
            <p:ph idx="1" type="body"/>
          </p:nvPr>
        </p:nvSpPr>
        <p:spPr>
          <a:xfrm>
            <a:off x="7141778" y="2352135"/>
            <a:ext cx="567300" cy="27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RHS</a:t>
            </a:r>
            <a:endParaRPr sz="1900"/>
          </a:p>
        </p:txBody>
      </p:sp>
      <p:sp>
        <p:nvSpPr>
          <p:cNvPr id="1034" name="Google Shape;1034;p72"/>
          <p:cNvSpPr txBox="1"/>
          <p:nvPr>
            <p:ph idx="1" type="body"/>
          </p:nvPr>
        </p:nvSpPr>
        <p:spPr>
          <a:xfrm>
            <a:off x="324000" y="1477757"/>
            <a:ext cx="8496000" cy="33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Shuruudahan waa la habeyn karaa si loo go'aamiyo isku ekaanshaha (similarity) saddexagallada.</a:t>
            </a:r>
            <a:r>
              <a:rPr lang="en-GB" sz="1400">
                <a:solidFill>
                  <a:schemeClr val="accent4"/>
                </a:solidFill>
                <a:latin typeface="Lexend"/>
              </a:rPr>
              <a:t/>
            </a:r>
            <a:r>
              <a:rPr lang="en-GB" sz="1400">
                <a:latin typeface="Lexend"/>
              </a:rPr>
              <a:t/>
            </a:r>
            <a:endParaRPr sz="2000"/>
          </a:p>
        </p:txBody>
      </p:sp>
      <p:sp>
        <p:nvSpPr>
          <p:cNvPr id="1035" name="Google Shape;1035;p72"/>
          <p:cNvSpPr txBox="1"/>
          <p:nvPr>
            <p:ph idx="1" type="body"/>
          </p:nvPr>
        </p:nvSpPr>
        <p:spPr>
          <a:xfrm>
            <a:off x="324000" y="1902300"/>
            <a:ext cx="8496000" cy="33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Dhererku way kala duwan yihiin laakiin lammaanaha dhererka ayaa isku saami (proportions) ah.</a:t>
            </a:r>
            <a:r>
              <a:rPr lang="en-GB" sz="1400">
                <a:solidFill>
                  <a:schemeClr val="accent4"/>
                </a:solidFill>
                <a:latin typeface="Lexend"/>
              </a:rPr>
              <a:t/>
            </a:r>
            <a:r>
              <a:rPr lang="en-GB" sz="1400">
                <a:latin typeface="Lexend"/>
              </a:rPr>
              <a:t/>
            </a:r>
            <a:endParaRPr sz="2000"/>
          </a:p>
        </p:txBody>
      </p:sp>
      <p:grpSp>
        <p:nvGrpSpPr>
          <p:cNvPr id="1036" name="Google Shape;1036;p72"/>
          <p:cNvGrpSpPr/>
          <p:nvPr/>
        </p:nvGrpSpPr>
        <p:grpSpPr>
          <a:xfrm>
            <a:off x="1032596" y="2822874"/>
            <a:ext cx="7406679" cy="1379776"/>
            <a:chOff x="1032596" y="2822874"/>
            <a:chExt cx="7406679" cy="1379776"/>
          </a:xfrm>
        </p:grpSpPr>
        <p:cxnSp>
          <p:nvCxnSpPr>
            <p:cNvPr id="1037" name="Google Shape;1037;p72"/>
            <p:cNvCxnSpPr>
              <a:endCxn id="977" idx="1"/>
            </p:cNvCxnSpPr>
            <p:nvPr/>
          </p:nvCxnSpPr>
          <p:spPr>
            <a:xfrm>
              <a:off x="1105942" y="2822874"/>
              <a:ext cx="598200" cy="183900"/>
            </a:xfrm>
            <a:prstGeom prst="straightConnector1">
              <a:avLst/>
            </a:prstGeom>
            <a:noFill/>
            <a:ln cap="flat" cmpd="sng" w="38100">
              <a:solidFill>
                <a:schemeClr val="accent4"/>
              </a:solidFill>
              <a:prstDash val="solid"/>
              <a:round/>
              <a:headEnd len="med" w="med" type="none"/>
              <a:tailEnd len="med" w="med" type="triangle"/>
            </a:ln>
          </p:spPr>
        </p:cxnSp>
        <p:cxnSp>
          <p:nvCxnSpPr>
            <p:cNvPr id="1038" name="Google Shape;1038;p72"/>
            <p:cNvCxnSpPr>
              <a:endCxn id="1006" idx="1"/>
            </p:cNvCxnSpPr>
            <p:nvPr/>
          </p:nvCxnSpPr>
          <p:spPr>
            <a:xfrm>
              <a:off x="1032596" y="3974351"/>
              <a:ext cx="691500" cy="228300"/>
            </a:xfrm>
            <a:prstGeom prst="straightConnector1">
              <a:avLst/>
            </a:prstGeom>
            <a:noFill/>
            <a:ln cap="flat" cmpd="sng" w="38100">
              <a:solidFill>
                <a:schemeClr val="accent4"/>
              </a:solidFill>
              <a:prstDash val="solid"/>
              <a:round/>
              <a:headEnd len="med" w="med" type="none"/>
              <a:tailEnd len="med" w="med" type="triangle"/>
            </a:ln>
          </p:spPr>
        </p:cxnSp>
        <p:cxnSp>
          <p:nvCxnSpPr>
            <p:cNvPr id="1039" name="Google Shape;1039;p72"/>
            <p:cNvCxnSpPr/>
            <p:nvPr/>
          </p:nvCxnSpPr>
          <p:spPr>
            <a:xfrm>
              <a:off x="7827363" y="2888300"/>
              <a:ext cx="598200" cy="183900"/>
            </a:xfrm>
            <a:prstGeom prst="straightConnector1">
              <a:avLst/>
            </a:prstGeom>
            <a:noFill/>
            <a:ln cap="flat" cmpd="sng" w="38100">
              <a:solidFill>
                <a:schemeClr val="accent4"/>
              </a:solidFill>
              <a:prstDash val="solid"/>
              <a:round/>
              <a:headEnd len="med" w="med" type="none"/>
              <a:tailEnd len="med" w="med" type="triangle"/>
            </a:ln>
          </p:spPr>
        </p:cxnSp>
        <p:cxnSp>
          <p:nvCxnSpPr>
            <p:cNvPr id="1040" name="Google Shape;1040;p72"/>
            <p:cNvCxnSpPr/>
            <p:nvPr/>
          </p:nvCxnSpPr>
          <p:spPr>
            <a:xfrm>
              <a:off x="7713575" y="4003850"/>
              <a:ext cx="725700" cy="138900"/>
            </a:xfrm>
            <a:prstGeom prst="straightConnector1">
              <a:avLst/>
            </a:prstGeom>
            <a:noFill/>
            <a:ln cap="flat" cmpd="sng" w="38100">
              <a:solidFill>
                <a:schemeClr val="accent4"/>
              </a:solidFill>
              <a:prstDash val="solid"/>
              <a:round/>
              <a:headEnd len="med" w="med" type="none"/>
              <a:tailEnd len="med" w="med" type="triangle"/>
            </a:ln>
          </p:spPr>
        </p:cxnSp>
      </p:grpSp>
      <p:grpSp>
        <p:nvGrpSpPr>
          <p:cNvPr id="1041" name="Google Shape;1041;p72"/>
          <p:cNvGrpSpPr/>
          <p:nvPr/>
        </p:nvGrpSpPr>
        <p:grpSpPr>
          <a:xfrm>
            <a:off x="670137" y="2888300"/>
            <a:ext cx="336813" cy="1719565"/>
            <a:chOff x="670137" y="2888300"/>
            <a:chExt cx="336813" cy="1719565"/>
          </a:xfrm>
        </p:grpSpPr>
        <p:cxnSp>
          <p:nvCxnSpPr>
            <p:cNvPr id="1042" name="Google Shape;1042;p72"/>
            <p:cNvCxnSpPr/>
            <p:nvPr/>
          </p:nvCxnSpPr>
          <p:spPr>
            <a:xfrm>
              <a:off x="830250" y="2888300"/>
              <a:ext cx="176700" cy="468000"/>
            </a:xfrm>
            <a:prstGeom prst="straightConnector1">
              <a:avLst/>
            </a:prstGeom>
            <a:noFill/>
            <a:ln cap="flat" cmpd="sng" w="38100">
              <a:solidFill>
                <a:schemeClr val="accent4"/>
              </a:solidFill>
              <a:prstDash val="solid"/>
              <a:round/>
              <a:headEnd len="med" w="med" type="none"/>
              <a:tailEnd len="med" w="med" type="triangle"/>
            </a:ln>
          </p:spPr>
        </p:cxnSp>
        <p:cxnSp>
          <p:nvCxnSpPr>
            <p:cNvPr id="1043" name="Google Shape;1043;p72"/>
            <p:cNvCxnSpPr/>
            <p:nvPr/>
          </p:nvCxnSpPr>
          <p:spPr>
            <a:xfrm>
              <a:off x="670137" y="4085865"/>
              <a:ext cx="221100" cy="522000"/>
            </a:xfrm>
            <a:prstGeom prst="straightConnector1">
              <a:avLst/>
            </a:prstGeom>
            <a:noFill/>
            <a:ln cap="flat" cmpd="sng" w="38100">
              <a:solidFill>
                <a:schemeClr val="accent4"/>
              </a:solidFill>
              <a:prstDash val="solid"/>
              <a:round/>
              <a:headEnd len="med" w="med" type="none"/>
              <a:tailEnd len="med" w="med" type="triangle"/>
            </a:ln>
          </p:spPr>
        </p:cxnSp>
      </p:grpSp>
      <p:grpSp>
        <p:nvGrpSpPr>
          <p:cNvPr id="1044" name="Google Shape;1044;p72"/>
          <p:cNvGrpSpPr/>
          <p:nvPr/>
        </p:nvGrpSpPr>
        <p:grpSpPr>
          <a:xfrm>
            <a:off x="1281896" y="3119490"/>
            <a:ext cx="641709" cy="1658711"/>
            <a:chOff x="1281896" y="3119490"/>
            <a:chExt cx="641709" cy="1658711"/>
          </a:xfrm>
        </p:grpSpPr>
        <p:cxnSp>
          <p:nvCxnSpPr>
            <p:cNvPr id="1045" name="Google Shape;1045;p72"/>
            <p:cNvCxnSpPr>
              <a:stCxn id="978" idx="3"/>
              <a:endCxn id="977" idx="2"/>
            </p:cNvCxnSpPr>
            <p:nvPr/>
          </p:nvCxnSpPr>
          <p:spPr>
            <a:xfrm flipH="1" rot="10800000">
              <a:off x="1389305" y="3119490"/>
              <a:ext cx="534300" cy="371100"/>
            </a:xfrm>
            <a:prstGeom prst="curvedConnector2">
              <a:avLst/>
            </a:prstGeom>
            <a:noFill/>
            <a:ln cap="flat" cmpd="sng" w="38100">
              <a:solidFill>
                <a:schemeClr val="accent4"/>
              </a:solidFill>
              <a:prstDash val="solid"/>
              <a:round/>
              <a:headEnd len="med" w="med" type="none"/>
              <a:tailEnd len="med" w="med" type="triangle"/>
            </a:ln>
          </p:spPr>
        </p:cxnSp>
        <p:cxnSp>
          <p:nvCxnSpPr>
            <p:cNvPr id="1046" name="Google Shape;1046;p72"/>
            <p:cNvCxnSpPr>
              <a:endCxn id="1006" idx="2"/>
            </p:cNvCxnSpPr>
            <p:nvPr/>
          </p:nvCxnSpPr>
          <p:spPr>
            <a:xfrm flipH="1" rot="10800000">
              <a:off x="1281896" y="4339901"/>
              <a:ext cx="639600" cy="438300"/>
            </a:xfrm>
            <a:prstGeom prst="curvedConnector2">
              <a:avLst/>
            </a:prstGeom>
            <a:noFill/>
            <a:ln cap="flat" cmpd="sng" w="38100">
              <a:solidFill>
                <a:schemeClr val="accent4"/>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3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4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73"/>
          <p:cNvSpPr/>
          <p:nvPr/>
        </p:nvSpPr>
        <p:spPr>
          <a:xfrm flipH="1" rot="10800000">
            <a:off x="3544088" y="2020041"/>
            <a:ext cx="3503851" cy="2630996"/>
          </a:xfrm>
          <a:custGeom>
            <a:rect b="b" l="l" r="r" t="t"/>
            <a:pathLst>
              <a:path extrusionOk="0" h="38100" w="50740">
                <a:moveTo>
                  <a:pt x="0" y="0"/>
                </a:moveTo>
                <a:lnTo>
                  <a:pt x="50740" y="0"/>
                </a:lnTo>
                <a:lnTo>
                  <a:pt x="50740" y="38100"/>
                </a:lnTo>
                <a:close/>
              </a:path>
            </a:pathLst>
          </a:custGeom>
          <a:solidFill>
            <a:srgbClr val="EBEDFE"/>
          </a:solidFill>
          <a:ln cap="flat" cmpd="sng" w="38100">
            <a:solidFill>
              <a:schemeClr val="dk1"/>
            </a:solidFill>
            <a:prstDash val="solid"/>
            <a:round/>
            <a:headEnd len="med" w="med" type="none"/>
            <a:tailEnd len="med" w="med" type="none"/>
          </a:ln>
        </p:spPr>
        <p:txBody>
          <a:bodyPr wrap="square">
            <a:normAutofit/>
          </a:bodyPr>
          <a:p/>
        </p:txBody>
      </p:sp>
      <p:sp>
        <p:nvSpPr>
          <p:cNvPr id="1052" name="Google Shape;1052;p73"/>
          <p:cNvSpPr txBox="1"/>
          <p:nvPr>
            <p:ph idx="1" type="body"/>
          </p:nvPr>
        </p:nvSpPr>
        <p:spPr>
          <a:xfrm>
            <a:off x="324000" y="759300"/>
            <a:ext cx="8496000" cy="39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Isku ekaanshaha (similarity) saddexagallada waxaa sidoo kale lagu go'aamin karaa saddexda xagal oo dhan.</a:t>
            </a:r>
            <a:r>
              <a:rPr lang="en-GB" sz="1400">
                <a:latin typeface="Lexend"/>
              </a:rPr>
              <a:t/>
            </a:r>
            <a:r>
              <a:rPr lang="en-GB" sz="1400">
                <a:latin typeface="Lexend"/>
              </a:rPr>
              <a:t/>
            </a:r>
            <a:r>
              <a:rPr lang="en-GB" sz="1400">
                <a:latin typeface="Lexend"/>
              </a:rPr>
              <a:t/>
            </a:r>
            <a:endParaRPr sz="1900"/>
          </a:p>
        </p:txBody>
      </p:sp>
      <p:sp>
        <p:nvSpPr>
          <p:cNvPr id="1053" name="Google Shape;1053;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saddexagallada isku eg (similar triangles)</a:t>
            </a:r>
            <a:endParaRPr/>
          </a:p>
        </p:txBody>
      </p:sp>
      <p:sp>
        <p:nvSpPr>
          <p:cNvPr id="1054" name="Google Shape;1054;p73"/>
          <p:cNvSpPr/>
          <p:nvPr/>
        </p:nvSpPr>
        <p:spPr>
          <a:xfrm flipH="1" rot="10800000">
            <a:off x="1655688" y="2553411"/>
            <a:ext cx="1166132" cy="875633"/>
          </a:xfrm>
          <a:custGeom>
            <a:rect b="b" l="l" r="r" t="t"/>
            <a:pathLst>
              <a:path extrusionOk="0" h="38100" w="50740">
                <a:moveTo>
                  <a:pt x="0" y="0"/>
                </a:moveTo>
                <a:lnTo>
                  <a:pt x="50740" y="0"/>
                </a:lnTo>
                <a:lnTo>
                  <a:pt x="50740" y="38100"/>
                </a:lnTo>
                <a:close/>
              </a:path>
            </a:pathLst>
          </a:custGeom>
          <a:noFill/>
          <a:ln cap="flat" cmpd="sng" w="38100">
            <a:solidFill>
              <a:schemeClr val="dk2"/>
            </a:solidFill>
            <a:prstDash val="dash"/>
            <a:round/>
            <a:headEnd len="med" w="med" type="none"/>
            <a:tailEnd len="med" w="med" type="none"/>
          </a:ln>
        </p:spPr>
        <p:txBody>
          <a:bodyPr wrap="square">
            <a:normAutofit/>
          </a:bodyPr>
          <a:p/>
        </p:txBody>
      </p:sp>
      <p:sp>
        <p:nvSpPr>
          <p:cNvPr id="1055" name="Google Shape;1055;p73"/>
          <p:cNvSpPr/>
          <p:nvPr/>
        </p:nvSpPr>
        <p:spPr>
          <a:xfrm flipH="1" rot="10800000">
            <a:off x="1655688" y="2553411"/>
            <a:ext cx="1166132" cy="875633"/>
          </a:xfrm>
          <a:custGeom>
            <a:rect b="b" l="l" r="r" t="t"/>
            <a:pathLst>
              <a:path extrusionOk="0" h="38100" w="50740">
                <a:moveTo>
                  <a:pt x="0" y="0"/>
                </a:moveTo>
                <a:lnTo>
                  <a:pt x="50740" y="0"/>
                </a:lnTo>
                <a:lnTo>
                  <a:pt x="50740" y="38100"/>
                </a:lnTo>
                <a:close/>
              </a:path>
            </a:pathLst>
          </a:custGeom>
          <a:solidFill>
            <a:srgbClr val="EBEDFE"/>
          </a:solidFill>
          <a:ln cap="flat" cmpd="sng" w="38100">
            <a:solidFill>
              <a:schemeClr val="dk1"/>
            </a:solidFill>
            <a:prstDash val="solid"/>
            <a:round/>
            <a:headEnd len="med" w="med" type="none"/>
            <a:tailEnd len="med" w="med" type="none"/>
          </a:ln>
        </p:spPr>
        <p:txBody>
          <a:bodyPr wrap="square">
            <a:normAutofit/>
          </a:bodyPr>
          <a:p/>
        </p:txBody>
      </p:sp>
      <p:sp>
        <p:nvSpPr>
          <p:cNvPr id="1056" name="Google Shape;1056;p73"/>
          <p:cNvSpPr/>
          <p:nvPr/>
        </p:nvSpPr>
        <p:spPr>
          <a:xfrm flipH="1" rot="10800000">
            <a:off x="2561736" y="2286139"/>
            <a:ext cx="515400" cy="5154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7" name="Google Shape;1057;p73"/>
          <p:cNvSpPr/>
          <p:nvPr/>
        </p:nvSpPr>
        <p:spPr>
          <a:xfrm flipH="1" rot="10800000">
            <a:off x="2594116" y="2287750"/>
            <a:ext cx="470100" cy="4701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8" name="Google Shape;1058;p73"/>
          <p:cNvSpPr/>
          <p:nvPr/>
        </p:nvSpPr>
        <p:spPr>
          <a:xfrm flipH="1" rot="10800000">
            <a:off x="2660945" y="3263325"/>
            <a:ext cx="160800" cy="160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9" name="Google Shape;1059;p73"/>
          <p:cNvSpPr/>
          <p:nvPr/>
        </p:nvSpPr>
        <p:spPr>
          <a:xfrm flipH="1" rot="10800000">
            <a:off x="1474254" y="3157778"/>
            <a:ext cx="498600" cy="498600"/>
          </a:xfrm>
          <a:prstGeom prst="arc">
            <a:avLst>
              <a:gd fmla="val 21594268" name="adj1"/>
              <a:gd fmla="val 2353713"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73"/>
          <p:cNvSpPr/>
          <p:nvPr/>
        </p:nvSpPr>
        <p:spPr>
          <a:xfrm flipH="1" rot="10800000">
            <a:off x="6771428" y="4372060"/>
            <a:ext cx="275700" cy="275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1" name="Google Shape;1061;p73"/>
          <p:cNvSpPr/>
          <p:nvPr/>
        </p:nvSpPr>
        <p:spPr>
          <a:xfrm flipH="1" rot="10800000">
            <a:off x="3130164" y="4185899"/>
            <a:ext cx="927000" cy="927000"/>
          </a:xfrm>
          <a:prstGeom prst="arc">
            <a:avLst>
              <a:gd fmla="val 21594268" name="adj1"/>
              <a:gd fmla="val 2353713"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62" name="Google Shape;1062;p73"/>
          <p:cNvGrpSpPr/>
          <p:nvPr/>
        </p:nvGrpSpPr>
        <p:grpSpPr>
          <a:xfrm rot="10800000">
            <a:off x="5704688" y="3506950"/>
            <a:ext cx="1602884" cy="1372384"/>
            <a:chOff x="494192" y="1733866"/>
            <a:chExt cx="1602884" cy="1372384"/>
          </a:xfrm>
        </p:grpSpPr>
        <p:grpSp>
          <p:nvGrpSpPr>
            <p:cNvPr id="1063" name="Google Shape;1063;p73"/>
            <p:cNvGrpSpPr/>
            <p:nvPr/>
          </p:nvGrpSpPr>
          <p:grpSpPr>
            <a:xfrm flipH="1">
              <a:off x="494192" y="1733866"/>
              <a:ext cx="1602884" cy="1370243"/>
              <a:chOff x="5028525" y="3653404"/>
              <a:chExt cx="1427451" cy="1220272"/>
            </a:xfrm>
          </p:grpSpPr>
          <p:sp>
            <p:nvSpPr>
              <p:cNvPr id="1064" name="Google Shape;1064;p73"/>
              <p:cNvSpPr/>
              <p:nvPr/>
            </p:nvSpPr>
            <p:spPr>
              <a:xfrm>
                <a:off x="5190100" y="3855854"/>
                <a:ext cx="1038521" cy="779812"/>
              </a:xfrm>
              <a:custGeom>
                <a:rect b="b" l="l" r="r" t="t"/>
                <a:pathLst>
                  <a:path extrusionOk="0" h="38100" w="50740">
                    <a:moveTo>
                      <a:pt x="0" y="0"/>
                    </a:moveTo>
                    <a:lnTo>
                      <a:pt x="50740" y="0"/>
                    </a:lnTo>
                    <a:lnTo>
                      <a:pt x="50740" y="38100"/>
                    </a:lnTo>
                    <a:close/>
                  </a:path>
                </a:pathLst>
              </a:custGeom>
              <a:solidFill>
                <a:srgbClr val="EBEDFE"/>
              </a:solidFill>
              <a:ln cap="flat" cmpd="sng" w="38100">
                <a:solidFill>
                  <a:schemeClr val="dk1"/>
                </a:solidFill>
                <a:prstDash val="solid"/>
                <a:round/>
                <a:headEnd len="med" w="med" type="none"/>
                <a:tailEnd len="med" w="med" type="none"/>
              </a:ln>
            </p:spPr>
            <p:txBody>
              <a:bodyPr/>
              <a:p/>
            </p:txBody>
          </p:sp>
          <p:sp>
            <p:nvSpPr>
              <p:cNvPr id="1065" name="Google Shape;1065;p73"/>
              <p:cNvSpPr/>
              <p:nvPr/>
            </p:nvSpPr>
            <p:spPr>
              <a:xfrm>
                <a:off x="6085325" y="3864750"/>
                <a:ext cx="143100" cy="143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6" name="Google Shape;1066;p73"/>
              <p:cNvSpPr/>
              <p:nvPr/>
            </p:nvSpPr>
            <p:spPr>
              <a:xfrm>
                <a:off x="5028525" y="3653404"/>
                <a:ext cx="444000" cy="444000"/>
              </a:xfrm>
              <a:prstGeom prst="arc">
                <a:avLst>
                  <a:gd fmla="val 21594268" name="adj1"/>
                  <a:gd fmla="val 2353713"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7" name="Google Shape;1067;p73"/>
              <p:cNvSpPr/>
              <p:nvPr/>
            </p:nvSpPr>
            <p:spPr>
              <a:xfrm>
                <a:off x="5996975" y="4414676"/>
                <a:ext cx="459000" cy="4590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68" name="Google Shape;1068;p73"/>
            <p:cNvSpPr/>
            <p:nvPr/>
          </p:nvSpPr>
          <p:spPr>
            <a:xfrm flipH="1">
              <a:off x="508601" y="2636149"/>
              <a:ext cx="470100" cy="4701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69" name="Google Shape;1069;p73"/>
          <p:cNvGrpSpPr/>
          <p:nvPr/>
        </p:nvGrpSpPr>
        <p:grpSpPr>
          <a:xfrm rot="10800000">
            <a:off x="3369070" y="3509091"/>
            <a:ext cx="1602884" cy="1370243"/>
            <a:chOff x="2829811" y="1733866"/>
            <a:chExt cx="1602884" cy="1370243"/>
          </a:xfrm>
        </p:grpSpPr>
        <p:grpSp>
          <p:nvGrpSpPr>
            <p:cNvPr id="1070" name="Google Shape;1070;p73"/>
            <p:cNvGrpSpPr/>
            <p:nvPr/>
          </p:nvGrpSpPr>
          <p:grpSpPr>
            <a:xfrm flipH="1">
              <a:off x="2829811" y="1733866"/>
              <a:ext cx="1602884" cy="1370243"/>
              <a:chOff x="5028525" y="3653404"/>
              <a:chExt cx="1427451" cy="1220272"/>
            </a:xfrm>
          </p:grpSpPr>
          <p:sp>
            <p:nvSpPr>
              <p:cNvPr id="1071" name="Google Shape;1071;p73"/>
              <p:cNvSpPr/>
              <p:nvPr/>
            </p:nvSpPr>
            <p:spPr>
              <a:xfrm>
                <a:off x="5190100" y="3855854"/>
                <a:ext cx="1038521" cy="779812"/>
              </a:xfrm>
              <a:custGeom>
                <a:rect b="b" l="l" r="r" t="t"/>
                <a:pathLst>
                  <a:path extrusionOk="0" h="38100" w="50740">
                    <a:moveTo>
                      <a:pt x="0" y="0"/>
                    </a:moveTo>
                    <a:lnTo>
                      <a:pt x="50740" y="0"/>
                    </a:lnTo>
                    <a:lnTo>
                      <a:pt x="50740" y="38100"/>
                    </a:lnTo>
                    <a:close/>
                  </a:path>
                </a:pathLst>
              </a:custGeom>
              <a:solidFill>
                <a:srgbClr val="EBEDFE"/>
              </a:solidFill>
              <a:ln cap="flat" cmpd="sng" w="38100">
                <a:solidFill>
                  <a:schemeClr val="dk1"/>
                </a:solidFill>
                <a:prstDash val="solid"/>
                <a:round/>
                <a:headEnd len="med" w="med" type="none"/>
                <a:tailEnd len="med" w="med" type="none"/>
              </a:ln>
            </p:spPr>
            <p:txBody>
              <a:bodyPr/>
              <a:p/>
            </p:txBody>
          </p:sp>
          <p:sp>
            <p:nvSpPr>
              <p:cNvPr id="1072" name="Google Shape;1072;p73"/>
              <p:cNvSpPr/>
              <p:nvPr/>
            </p:nvSpPr>
            <p:spPr>
              <a:xfrm>
                <a:off x="6085325" y="3864750"/>
                <a:ext cx="143100" cy="143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3" name="Google Shape;1073;p73"/>
              <p:cNvSpPr/>
              <p:nvPr/>
            </p:nvSpPr>
            <p:spPr>
              <a:xfrm>
                <a:off x="5028525" y="3653404"/>
                <a:ext cx="444000" cy="444000"/>
              </a:xfrm>
              <a:prstGeom prst="arc">
                <a:avLst>
                  <a:gd fmla="val 21594268" name="adj1"/>
                  <a:gd fmla="val 2353713"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4" name="Google Shape;1074;p73"/>
              <p:cNvSpPr/>
              <p:nvPr/>
            </p:nvSpPr>
            <p:spPr>
              <a:xfrm>
                <a:off x="5996975" y="4414676"/>
                <a:ext cx="459000" cy="4590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75" name="Google Shape;1075;p73"/>
            <p:cNvSpPr/>
            <p:nvPr/>
          </p:nvSpPr>
          <p:spPr>
            <a:xfrm flipH="1">
              <a:off x="2840199" y="2632324"/>
              <a:ext cx="470100" cy="4701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76" name="Google Shape;1076;p73"/>
          <p:cNvGrpSpPr/>
          <p:nvPr/>
        </p:nvGrpSpPr>
        <p:grpSpPr>
          <a:xfrm rot="10800000">
            <a:off x="6612300" y="1576501"/>
            <a:ext cx="878700" cy="878700"/>
            <a:chOff x="310764" y="4157999"/>
            <a:chExt cx="878700" cy="878700"/>
          </a:xfrm>
        </p:grpSpPr>
        <p:sp>
          <p:nvSpPr>
            <p:cNvPr id="1077" name="Google Shape;1077;p73"/>
            <p:cNvSpPr/>
            <p:nvPr/>
          </p:nvSpPr>
          <p:spPr>
            <a:xfrm flipH="1">
              <a:off x="310764" y="4157999"/>
              <a:ext cx="878700" cy="8787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8" name="Google Shape;1078;p73"/>
            <p:cNvSpPr/>
            <p:nvPr/>
          </p:nvSpPr>
          <p:spPr>
            <a:xfrm flipH="1">
              <a:off x="379548" y="4226625"/>
              <a:ext cx="741300" cy="7413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79" name="Google Shape;1079;p73"/>
          <p:cNvGrpSpPr/>
          <p:nvPr/>
        </p:nvGrpSpPr>
        <p:grpSpPr>
          <a:xfrm rot="10800000">
            <a:off x="5704688" y="1757835"/>
            <a:ext cx="1602884" cy="1370243"/>
            <a:chOff x="494192" y="3485122"/>
            <a:chExt cx="1602884" cy="1370243"/>
          </a:xfrm>
        </p:grpSpPr>
        <p:grpSp>
          <p:nvGrpSpPr>
            <p:cNvPr id="1080" name="Google Shape;1080;p73"/>
            <p:cNvGrpSpPr/>
            <p:nvPr/>
          </p:nvGrpSpPr>
          <p:grpSpPr>
            <a:xfrm flipH="1">
              <a:off x="494192" y="3485122"/>
              <a:ext cx="1602884" cy="1370243"/>
              <a:chOff x="5028525" y="3653404"/>
              <a:chExt cx="1427451" cy="1220272"/>
            </a:xfrm>
          </p:grpSpPr>
          <p:sp>
            <p:nvSpPr>
              <p:cNvPr id="1081" name="Google Shape;1081;p73"/>
              <p:cNvSpPr/>
              <p:nvPr/>
            </p:nvSpPr>
            <p:spPr>
              <a:xfrm>
                <a:off x="5190100" y="3855854"/>
                <a:ext cx="1038521" cy="779812"/>
              </a:xfrm>
              <a:custGeom>
                <a:rect b="b" l="l" r="r" t="t"/>
                <a:pathLst>
                  <a:path extrusionOk="0" h="38100" w="50740">
                    <a:moveTo>
                      <a:pt x="0" y="0"/>
                    </a:moveTo>
                    <a:lnTo>
                      <a:pt x="50740" y="0"/>
                    </a:lnTo>
                    <a:lnTo>
                      <a:pt x="50740" y="38100"/>
                    </a:lnTo>
                    <a:close/>
                  </a:path>
                </a:pathLst>
              </a:custGeom>
              <a:solidFill>
                <a:srgbClr val="EBEDFE"/>
              </a:solidFill>
              <a:ln cap="flat" cmpd="sng" w="38100">
                <a:solidFill>
                  <a:schemeClr val="dk1"/>
                </a:solidFill>
                <a:prstDash val="solid"/>
                <a:round/>
                <a:headEnd len="med" w="med" type="none"/>
                <a:tailEnd len="med" w="med" type="none"/>
              </a:ln>
            </p:spPr>
            <p:txBody>
              <a:bodyPr/>
              <a:p/>
            </p:txBody>
          </p:sp>
          <p:sp>
            <p:nvSpPr>
              <p:cNvPr id="1082" name="Google Shape;1082;p73"/>
              <p:cNvSpPr/>
              <p:nvPr/>
            </p:nvSpPr>
            <p:spPr>
              <a:xfrm>
                <a:off x="6085325" y="3864750"/>
                <a:ext cx="143100" cy="143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3" name="Google Shape;1083;p73"/>
              <p:cNvSpPr/>
              <p:nvPr/>
            </p:nvSpPr>
            <p:spPr>
              <a:xfrm>
                <a:off x="5028525" y="3653404"/>
                <a:ext cx="444000" cy="444000"/>
              </a:xfrm>
              <a:prstGeom prst="arc">
                <a:avLst>
                  <a:gd fmla="val 21594268" name="adj1"/>
                  <a:gd fmla="val 2353713"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4" name="Google Shape;1084;p73"/>
              <p:cNvSpPr/>
              <p:nvPr/>
            </p:nvSpPr>
            <p:spPr>
              <a:xfrm>
                <a:off x="5996975" y="4414676"/>
                <a:ext cx="459000" cy="4590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85" name="Google Shape;1085;p73"/>
            <p:cNvSpPr/>
            <p:nvPr/>
          </p:nvSpPr>
          <p:spPr>
            <a:xfrm flipH="1">
              <a:off x="504776" y="4381099"/>
              <a:ext cx="470100" cy="470100"/>
            </a:xfrm>
            <a:prstGeom prst="arc">
              <a:avLst>
                <a:gd fmla="val 13190205" name="adj1"/>
                <a:gd fmla="val 1607183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86" name="Google Shape;1086;p73"/>
          <p:cNvSpPr txBox="1"/>
          <p:nvPr>
            <p:ph idx="1" type="body"/>
          </p:nvPr>
        </p:nvSpPr>
        <p:spPr>
          <a:xfrm>
            <a:off x="324000" y="1599794"/>
            <a:ext cx="8496000" cy="39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laba saddexagal ay leeyihiin xaglo isku mid ah, waxay isku eg yihiin (similar).</a:t>
            </a:r>
            <a:r>
              <a:rPr lang="en-GB" sz="1400">
                <a:latin typeface="Lexend"/>
              </a:rPr>
              <a:t/>
            </a:r>
            <a:endParaRPr sz="1900"/>
          </a:p>
        </p:txBody>
      </p:sp>
      <p:sp>
        <p:nvSpPr>
          <p:cNvPr id="1087" name="Google Shape;1087;p73"/>
          <p:cNvSpPr txBox="1"/>
          <p:nvPr>
            <p:ph idx="1" type="body"/>
          </p:nvPr>
        </p:nvSpPr>
        <p:spPr>
          <a:xfrm>
            <a:off x="324000" y="1179547"/>
            <a:ext cx="8496000" cy="39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laba saddexagal isku eg yihiin (similar), waxay leeyihiin xaglo isku mid ah.</a:t>
            </a:r>
            <a:r>
              <a:rPr lang="en-GB" sz="1400">
                <a:solidFill>
                  <a:schemeClr val="accent4"/>
                </a:solidFill>
                <a:latin typeface="Lexend"/>
              </a:rPr>
              <a:t/>
            </a:r>
            <a:r>
              <a:rPr lang="en-GB" sz="1400">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5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6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6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saddexagallada isku eg (similar triangles)</a:t>
            </a:r>
            <a:endParaRPr/>
          </a:p>
        </p:txBody>
      </p:sp>
      <p:sp>
        <p:nvSpPr>
          <p:cNvPr id="1093" name="Google Shape;1093;p74"/>
          <p:cNvSpPr/>
          <p:nvPr/>
        </p:nvSpPr>
        <p:spPr>
          <a:xfrm flipH="1">
            <a:off x="1104101" y="2105756"/>
            <a:ext cx="1412602" cy="930592"/>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1094" name="Google Shape;1094;p74"/>
          <p:cNvGrpSpPr/>
          <p:nvPr/>
        </p:nvGrpSpPr>
        <p:grpSpPr>
          <a:xfrm flipH="1">
            <a:off x="964979" y="2002309"/>
            <a:ext cx="1623438" cy="1113689"/>
            <a:chOff x="4962363" y="3607551"/>
            <a:chExt cx="1213604" cy="948951"/>
          </a:xfrm>
        </p:grpSpPr>
        <p:cxnSp>
          <p:nvCxnSpPr>
            <p:cNvPr id="1095" name="Google Shape;1095;p74"/>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1096" name="Google Shape;1096;p74"/>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097" name="Google Shape;1097;p74"/>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098" name="Google Shape;1098;p74"/>
          <p:cNvSpPr txBox="1"/>
          <p:nvPr/>
        </p:nvSpPr>
        <p:spPr>
          <a:xfrm>
            <a:off x="412600" y="2345382"/>
            <a:ext cx="5043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 cm</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099" name="Google Shape;1099;p74"/>
          <p:cNvSpPr txBox="1"/>
          <p:nvPr/>
        </p:nvSpPr>
        <p:spPr>
          <a:xfrm>
            <a:off x="1581748" y="1715689"/>
            <a:ext cx="5043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5 cm</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00" name="Google Shape;1100;p74"/>
          <p:cNvSpPr txBox="1"/>
          <p:nvPr/>
        </p:nvSpPr>
        <p:spPr>
          <a:xfrm>
            <a:off x="1885356" y="2639594"/>
            <a:ext cx="477000" cy="24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 cm</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cxnSp>
        <p:nvCxnSpPr>
          <p:cNvPr id="1101" name="Google Shape;1101;p74"/>
          <p:cNvCxnSpPr>
            <a:stCxn id="1099" idx="3"/>
            <a:endCxn id="1100" idx="3"/>
          </p:cNvCxnSpPr>
          <p:nvPr/>
        </p:nvCxnSpPr>
        <p:spPr>
          <a:xfrm>
            <a:off x="2086048" y="1869139"/>
            <a:ext cx="276300" cy="894900"/>
          </a:xfrm>
          <a:prstGeom prst="curvedConnector3">
            <a:avLst>
              <a:gd fmla="val 186186" name="adj1"/>
            </a:avLst>
          </a:prstGeom>
          <a:noFill/>
          <a:ln cap="flat" cmpd="sng" w="38100">
            <a:solidFill>
              <a:schemeClr val="accent4"/>
            </a:solidFill>
            <a:prstDash val="solid"/>
            <a:round/>
            <a:headEnd len="med" w="med" type="triangle"/>
            <a:tailEnd len="med" w="med" type="none"/>
          </a:ln>
        </p:spPr>
      </p:cxnSp>
      <p:cxnSp>
        <p:nvCxnSpPr>
          <p:cNvPr id="1102" name="Google Shape;1102;p74"/>
          <p:cNvCxnSpPr>
            <a:stCxn id="1099" idx="1"/>
            <a:endCxn id="1098" idx="0"/>
          </p:cNvCxnSpPr>
          <p:nvPr/>
        </p:nvCxnSpPr>
        <p:spPr>
          <a:xfrm flipH="1">
            <a:off x="664648" y="1869139"/>
            <a:ext cx="917100" cy="476100"/>
          </a:xfrm>
          <a:prstGeom prst="curvedConnector2">
            <a:avLst/>
          </a:prstGeom>
          <a:noFill/>
          <a:ln cap="flat" cmpd="sng" w="38100">
            <a:solidFill>
              <a:schemeClr val="accent4"/>
            </a:solidFill>
            <a:prstDash val="solid"/>
            <a:round/>
            <a:headEnd len="med" w="med" type="none"/>
            <a:tailEnd len="med" w="med" type="triangle"/>
          </a:ln>
        </p:spPr>
      </p:cxnSp>
      <p:cxnSp>
        <p:nvCxnSpPr>
          <p:cNvPr id="1103" name="Google Shape;1103;p74"/>
          <p:cNvCxnSpPr>
            <a:stCxn id="1100" idx="2"/>
            <a:endCxn id="1098" idx="2"/>
          </p:cNvCxnSpPr>
          <p:nvPr/>
        </p:nvCxnSpPr>
        <p:spPr>
          <a:xfrm flipH="1" rot="5400000">
            <a:off x="1276206" y="2040644"/>
            <a:ext cx="236100" cy="1459200"/>
          </a:xfrm>
          <a:prstGeom prst="curvedConnector3">
            <a:avLst>
              <a:gd fmla="val -100858" name="adj1"/>
            </a:avLst>
          </a:prstGeom>
          <a:noFill/>
          <a:ln cap="flat" cmpd="sng" w="38100">
            <a:solidFill>
              <a:schemeClr val="accent4"/>
            </a:solidFill>
            <a:prstDash val="solid"/>
            <a:round/>
            <a:headEnd len="med" w="med" type="none"/>
            <a:tailEnd len="med" w="med" type="triangle"/>
          </a:ln>
        </p:spPr>
      </p:cxnSp>
      <p:sp>
        <p:nvSpPr>
          <p:cNvPr id="1104" name="Google Shape;1104;p74"/>
          <p:cNvSpPr txBox="1"/>
          <p:nvPr/>
        </p:nvSpPr>
        <p:spPr>
          <a:xfrm>
            <a:off x="797606" y="3119792"/>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4"/>
                </a:solidFill>
                <a:latin typeface="Lexend"/>
                <a:ea typeface="Lexend"/>
                <a:cs typeface="Lexend"/>
                <a:sym typeface="Lexend"/>
              </a:rPr>
              <a:t>× 0.5 </a:t>
            </a:r>
            <a:endParaRPr sz="1600">
              <a:solidFill>
                <a:schemeClr val="accent4"/>
              </a:solidFill>
              <a:latin typeface="Lexend"/>
              <a:ea typeface="Lexend"/>
              <a:cs typeface="Lexend"/>
              <a:sym typeface="Lexend"/>
            </a:endParaRPr>
          </a:p>
        </p:txBody>
      </p:sp>
      <p:sp>
        <p:nvSpPr>
          <p:cNvPr id="1105" name="Google Shape;1105;p74"/>
          <p:cNvSpPr txBox="1"/>
          <p:nvPr/>
        </p:nvSpPr>
        <p:spPr>
          <a:xfrm>
            <a:off x="596040" y="1733564"/>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4"/>
                </a:solidFill>
                <a:latin typeface="Lexend"/>
                <a:ea typeface="Lexend"/>
                <a:cs typeface="Lexend"/>
                <a:sym typeface="Lexend"/>
              </a:rPr>
              <a:t>× 0.8 </a:t>
            </a:r>
            <a:endParaRPr sz="1600">
              <a:solidFill>
                <a:schemeClr val="accent4"/>
              </a:solidFill>
              <a:latin typeface="Lexend"/>
              <a:ea typeface="Lexend"/>
              <a:cs typeface="Lexend"/>
              <a:sym typeface="Lexend"/>
            </a:endParaRPr>
          </a:p>
        </p:txBody>
      </p:sp>
      <p:sp>
        <p:nvSpPr>
          <p:cNvPr id="1106" name="Google Shape;1106;p74"/>
          <p:cNvSpPr txBox="1"/>
          <p:nvPr/>
        </p:nvSpPr>
        <p:spPr>
          <a:xfrm>
            <a:off x="2595074" y="1946877"/>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4"/>
                </a:solidFill>
                <a:latin typeface="Lexend"/>
                <a:ea typeface="Lexend"/>
                <a:cs typeface="Lexend"/>
                <a:sym typeface="Lexend"/>
              </a:rPr>
              <a:t>× 0.625 </a:t>
            </a:r>
            <a:endParaRPr sz="1600">
              <a:solidFill>
                <a:schemeClr val="accent4"/>
              </a:solidFill>
              <a:latin typeface="Lexend"/>
              <a:ea typeface="Lexend"/>
              <a:cs typeface="Lexend"/>
              <a:sym typeface="Lexend"/>
            </a:endParaRPr>
          </a:p>
        </p:txBody>
      </p:sp>
      <p:sp>
        <p:nvSpPr>
          <p:cNvPr id="1107" name="Google Shape;1107;p74"/>
          <p:cNvSpPr txBox="1"/>
          <p:nvPr/>
        </p:nvSpPr>
        <p:spPr>
          <a:xfrm flipH="1">
            <a:off x="4983275" y="3385050"/>
            <a:ext cx="4770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6 cm</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08" name="Google Shape;1108;p74"/>
          <p:cNvSpPr txBox="1"/>
          <p:nvPr/>
        </p:nvSpPr>
        <p:spPr>
          <a:xfrm flipH="1">
            <a:off x="3188142" y="3249376"/>
            <a:ext cx="684900" cy="41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7.5 cm</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09" name="Google Shape;1109;p74"/>
          <p:cNvSpPr txBox="1"/>
          <p:nvPr/>
        </p:nvSpPr>
        <p:spPr>
          <a:xfrm flipH="1" rot="1767">
            <a:off x="3934200" y="4365773"/>
            <a:ext cx="583800" cy="24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12 cm</a:t>
            </a:r>
            <a:r>
              <a:rPr lang="en-GB" sz="11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10" name="Google Shape;1110;p74"/>
          <p:cNvSpPr/>
          <p:nvPr/>
        </p:nvSpPr>
        <p:spPr>
          <a:xfrm rot="-2021215">
            <a:off x="3050817" y="3601310"/>
            <a:ext cx="1918115" cy="1263474"/>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1111" name="Google Shape;1111;p74"/>
          <p:cNvGrpSpPr/>
          <p:nvPr/>
        </p:nvGrpSpPr>
        <p:grpSpPr>
          <a:xfrm rot="-2021247">
            <a:off x="2937227" y="3438077"/>
            <a:ext cx="2204416" cy="1512167"/>
            <a:chOff x="4962363" y="3607551"/>
            <a:chExt cx="1213604" cy="948951"/>
          </a:xfrm>
        </p:grpSpPr>
        <p:cxnSp>
          <p:nvCxnSpPr>
            <p:cNvPr id="1112" name="Google Shape;1112;p74"/>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1113" name="Google Shape;1113;p74"/>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114" name="Google Shape;1114;p74"/>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115" name="Google Shape;1115;p74"/>
          <p:cNvSpPr txBox="1"/>
          <p:nvPr/>
        </p:nvSpPr>
        <p:spPr>
          <a:xfrm>
            <a:off x="400200" y="3513375"/>
            <a:ext cx="1623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 8 = 0.625</a:t>
            </a:r>
            <a:endParaRPr sz="1600">
              <a:solidFill>
                <a:schemeClr val="dk1"/>
              </a:solidFill>
              <a:latin typeface="Lexend"/>
              <a:ea typeface="Lexend"/>
              <a:cs typeface="Lexend"/>
              <a:sym typeface="Lexend"/>
            </a:endParaRPr>
          </a:p>
        </p:txBody>
      </p:sp>
      <p:sp>
        <p:nvSpPr>
          <p:cNvPr id="1116" name="Google Shape;1116;p74"/>
          <p:cNvSpPr txBox="1"/>
          <p:nvPr/>
        </p:nvSpPr>
        <p:spPr>
          <a:xfrm>
            <a:off x="400200" y="3932475"/>
            <a:ext cx="1623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 ÷ 8 = 0.5</a:t>
            </a:r>
            <a:endParaRPr sz="1600">
              <a:solidFill>
                <a:schemeClr val="dk1"/>
              </a:solidFill>
              <a:latin typeface="Lexend"/>
              <a:ea typeface="Lexend"/>
              <a:cs typeface="Lexend"/>
              <a:sym typeface="Lexend"/>
            </a:endParaRPr>
          </a:p>
        </p:txBody>
      </p:sp>
      <p:sp>
        <p:nvSpPr>
          <p:cNvPr id="1117" name="Google Shape;1117;p74"/>
          <p:cNvSpPr txBox="1"/>
          <p:nvPr/>
        </p:nvSpPr>
        <p:spPr>
          <a:xfrm>
            <a:off x="400200" y="4351575"/>
            <a:ext cx="1623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4 ÷ 5 = 0.8</a:t>
            </a:r>
            <a:endParaRPr sz="1600">
              <a:solidFill>
                <a:schemeClr val="dk1"/>
              </a:solidFill>
              <a:latin typeface="Lexend"/>
              <a:ea typeface="Lexend"/>
              <a:cs typeface="Lexend"/>
              <a:sym typeface="Lexend"/>
            </a:endParaRPr>
          </a:p>
        </p:txBody>
      </p:sp>
      <p:pic>
        <p:nvPicPr>
          <p:cNvPr id="1118" name="Google Shape;1118;p74"/>
          <p:cNvPicPr preferRelativeResize="0"/>
          <p:nvPr/>
        </p:nvPicPr>
        <p:blipFill>
          <a:blip r:embed="rId8">
            <a:alphaModFix/>
          </a:blip>
          <a:stretch>
            <a:fillRect/>
          </a:stretch>
        </p:blipFill>
        <p:spPr>
          <a:xfrm flipH="1">
            <a:off x="8320418" y="2367414"/>
            <a:ext cx="420908" cy="794787"/>
          </a:xfrm>
          <a:prstGeom prst="rect">
            <a:avLst/>
          </a:prstGeom>
          <a:noFill/>
          <a:ln>
            <a:noFill/>
          </a:ln>
        </p:spPr>
      </p:pic>
      <p:pic>
        <p:nvPicPr>
          <p:cNvPr id="1119" name="Google Shape;1119;p74"/>
          <p:cNvPicPr preferRelativeResize="0"/>
          <p:nvPr/>
        </p:nvPicPr>
        <p:blipFill>
          <a:blip r:embed="rId9">
            <a:alphaModFix/>
          </a:blip>
          <a:stretch>
            <a:fillRect/>
          </a:stretch>
        </p:blipFill>
        <p:spPr>
          <a:xfrm flipH="1">
            <a:off x="7904400" y="3909890"/>
            <a:ext cx="539055" cy="605096"/>
          </a:xfrm>
          <a:prstGeom prst="rect">
            <a:avLst/>
          </a:prstGeom>
          <a:noFill/>
          <a:ln>
            <a:noFill/>
          </a:ln>
        </p:spPr>
      </p:pic>
      <p:pic>
        <p:nvPicPr>
          <p:cNvPr id="1120" name="Google Shape;1120;p74"/>
          <p:cNvPicPr preferRelativeResize="0"/>
          <p:nvPr/>
        </p:nvPicPr>
        <p:blipFill rotWithShape="1">
          <a:blip r:embed="rId5">
            <a:alphaModFix/>
          </a:blip>
          <a:srcRect b="43690" l="0" r="57905" t="0"/>
          <a:stretch/>
        </p:blipFill>
        <p:spPr>
          <a:xfrm>
            <a:off x="5731425" y="1325425"/>
            <a:ext cx="2710523" cy="1425226"/>
          </a:xfrm>
          <a:prstGeom prst="rect">
            <a:avLst/>
          </a:prstGeom>
          <a:noFill/>
          <a:ln>
            <a:noFill/>
          </a:ln>
        </p:spPr>
      </p:pic>
      <p:sp>
        <p:nvSpPr>
          <p:cNvPr id="1121" name="Google Shape;1121;p74"/>
          <p:cNvSpPr txBox="1"/>
          <p:nvPr>
            <p:ph idx="1" type="body"/>
          </p:nvPr>
        </p:nvSpPr>
        <p:spPr>
          <a:xfrm>
            <a:off x="5806725" y="1393432"/>
            <a:ext cx="2461200" cy="106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Sidee ayaan u ogaan karnaa isku ekaansho (similarity) iyada oo aanan ognayn in xagluhu isku mid yihiin?</a:t>
            </a:r>
            <a:r>
              <a:rPr lang="en-GB" sz="1100">
                <a:latin typeface="Lexend"/>
              </a:rPr>
              <a:t/>
            </a:r>
            <a:r>
              <a:rPr lang="en-GB" sz="1100">
                <a:latin typeface="Lexend"/>
              </a:rPr>
              <a:t/>
            </a:r>
            <a:endParaRPr sz="1600"/>
          </a:p>
        </p:txBody>
      </p:sp>
      <p:pic>
        <p:nvPicPr>
          <p:cNvPr id="1122" name="Google Shape;1122;p74"/>
          <p:cNvPicPr preferRelativeResize="0"/>
          <p:nvPr/>
        </p:nvPicPr>
        <p:blipFill rotWithShape="1">
          <a:blip r:embed="rId5">
            <a:alphaModFix/>
          </a:blip>
          <a:srcRect b="43690" l="0" r="57905" t="0"/>
          <a:stretch/>
        </p:blipFill>
        <p:spPr>
          <a:xfrm>
            <a:off x="5729350" y="2764050"/>
            <a:ext cx="2391076" cy="1479750"/>
          </a:xfrm>
          <a:prstGeom prst="rect">
            <a:avLst/>
          </a:prstGeom>
          <a:noFill/>
          <a:ln>
            <a:noFill/>
          </a:ln>
        </p:spPr>
      </p:pic>
      <p:sp>
        <p:nvSpPr>
          <p:cNvPr id="1123" name="Google Shape;1123;p74"/>
          <p:cNvSpPr txBox="1"/>
          <p:nvPr>
            <p:ph idx="1" type="body"/>
          </p:nvPr>
        </p:nvSpPr>
        <p:spPr>
          <a:xfrm>
            <a:off x="5867475" y="2841225"/>
            <a:ext cx="2095500" cy="106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heli karnaa saamiyada (proportions) u dhexeeya labada dherer oo saddexagalka ah.</a:t>
            </a:r>
            <a:endParaRPr sz="1600"/>
          </a:p>
        </p:txBody>
      </p:sp>
      <p:sp>
        <p:nvSpPr>
          <p:cNvPr id="1124" name="Google Shape;1124;p74"/>
          <p:cNvSpPr txBox="1"/>
          <p:nvPr>
            <p:ph idx="1" type="body"/>
          </p:nvPr>
        </p:nvSpPr>
        <p:spPr>
          <a:xfrm>
            <a:off x="8224232" y="3179671"/>
            <a:ext cx="759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Caasha</a:t>
            </a:r>
            <a:endParaRPr sz="1600"/>
          </a:p>
        </p:txBody>
      </p:sp>
      <p:sp>
        <p:nvSpPr>
          <p:cNvPr id="1125" name="Google Shape;1125;p74"/>
          <p:cNvSpPr txBox="1"/>
          <p:nvPr>
            <p:ph idx="1" type="body"/>
          </p:nvPr>
        </p:nvSpPr>
        <p:spPr>
          <a:xfrm>
            <a:off x="7843232" y="4551271"/>
            <a:ext cx="759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Cabdi</a:t>
            </a:r>
            <a:endParaRPr sz="1600"/>
          </a:p>
        </p:txBody>
      </p:sp>
      <p:sp>
        <p:nvSpPr>
          <p:cNvPr id="1126" name="Google Shape;1126;p74"/>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jiraan macluumaad ku filan oo lagu ogaan karo in saddexagalladu isku mid yihiin?</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2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2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75"/>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Ma jiraan macluumaad ku filan oo lagu ogaan karo in saddexagalladu isku mid yihiin?</a:t>
            </a:r>
            <a:endParaRPr sz="1900"/>
          </a:p>
        </p:txBody>
      </p:sp>
      <p:sp>
        <p:nvSpPr>
          <p:cNvPr id="1132" name="Google Shape;1132;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1133" name="Google Shape;1133;p75"/>
          <p:cNvSpPr/>
          <p:nvPr/>
        </p:nvSpPr>
        <p:spPr>
          <a:xfrm flipH="1">
            <a:off x="1104101" y="2105756"/>
            <a:ext cx="1412602" cy="930592"/>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1134" name="Google Shape;1134;p75"/>
          <p:cNvGrpSpPr/>
          <p:nvPr/>
        </p:nvGrpSpPr>
        <p:grpSpPr>
          <a:xfrm flipH="1">
            <a:off x="964979" y="2002309"/>
            <a:ext cx="1623438" cy="1113689"/>
            <a:chOff x="4962363" y="3607551"/>
            <a:chExt cx="1213604" cy="948951"/>
          </a:xfrm>
        </p:grpSpPr>
        <p:cxnSp>
          <p:nvCxnSpPr>
            <p:cNvPr id="1135" name="Google Shape;1135;p75"/>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1136" name="Google Shape;1136;p75"/>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137" name="Google Shape;1137;p75"/>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138" name="Google Shape;1138;p75"/>
          <p:cNvSpPr txBox="1"/>
          <p:nvPr/>
        </p:nvSpPr>
        <p:spPr>
          <a:xfrm>
            <a:off x="412600" y="2345382"/>
            <a:ext cx="5043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4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39" name="Google Shape;1139;p75"/>
          <p:cNvSpPr txBox="1"/>
          <p:nvPr/>
        </p:nvSpPr>
        <p:spPr>
          <a:xfrm>
            <a:off x="1581748" y="1715689"/>
            <a:ext cx="5043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5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40" name="Google Shape;1140;p75"/>
          <p:cNvSpPr txBox="1"/>
          <p:nvPr/>
        </p:nvSpPr>
        <p:spPr>
          <a:xfrm>
            <a:off x="1885356" y="2639594"/>
            <a:ext cx="477000" cy="24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cxnSp>
        <p:nvCxnSpPr>
          <p:cNvPr id="1141" name="Google Shape;1141;p75"/>
          <p:cNvCxnSpPr>
            <a:stCxn id="1139" idx="3"/>
            <a:endCxn id="1140" idx="3"/>
          </p:cNvCxnSpPr>
          <p:nvPr/>
        </p:nvCxnSpPr>
        <p:spPr>
          <a:xfrm>
            <a:off x="2086048" y="1869139"/>
            <a:ext cx="276300" cy="894900"/>
          </a:xfrm>
          <a:prstGeom prst="curvedConnector3">
            <a:avLst>
              <a:gd fmla="val 186186" name="adj1"/>
            </a:avLst>
          </a:prstGeom>
          <a:noFill/>
          <a:ln cap="flat" cmpd="sng" w="38100">
            <a:solidFill>
              <a:schemeClr val="accent4"/>
            </a:solidFill>
            <a:prstDash val="solid"/>
            <a:round/>
            <a:headEnd len="med" w="med" type="triangle"/>
            <a:tailEnd len="med" w="med" type="none"/>
          </a:ln>
        </p:spPr>
      </p:cxnSp>
      <p:cxnSp>
        <p:nvCxnSpPr>
          <p:cNvPr id="1142" name="Google Shape;1142;p75"/>
          <p:cNvCxnSpPr>
            <a:stCxn id="1139" idx="1"/>
            <a:endCxn id="1138" idx="0"/>
          </p:cNvCxnSpPr>
          <p:nvPr/>
        </p:nvCxnSpPr>
        <p:spPr>
          <a:xfrm flipH="1">
            <a:off x="664648" y="1869139"/>
            <a:ext cx="917100" cy="476100"/>
          </a:xfrm>
          <a:prstGeom prst="curvedConnector2">
            <a:avLst/>
          </a:prstGeom>
          <a:noFill/>
          <a:ln cap="flat" cmpd="sng" w="38100">
            <a:solidFill>
              <a:schemeClr val="accent4"/>
            </a:solidFill>
            <a:prstDash val="solid"/>
            <a:round/>
            <a:headEnd len="med" w="med" type="none"/>
            <a:tailEnd len="med" w="med" type="triangle"/>
          </a:ln>
        </p:spPr>
      </p:cxnSp>
      <p:cxnSp>
        <p:nvCxnSpPr>
          <p:cNvPr id="1143" name="Google Shape;1143;p75"/>
          <p:cNvCxnSpPr>
            <a:stCxn id="1140" idx="2"/>
            <a:endCxn id="1138" idx="2"/>
          </p:cNvCxnSpPr>
          <p:nvPr/>
        </p:nvCxnSpPr>
        <p:spPr>
          <a:xfrm flipH="1" rot="5400000">
            <a:off x="1276206" y="2040644"/>
            <a:ext cx="236100" cy="1459200"/>
          </a:xfrm>
          <a:prstGeom prst="curvedConnector3">
            <a:avLst>
              <a:gd fmla="val -100858" name="adj1"/>
            </a:avLst>
          </a:prstGeom>
          <a:noFill/>
          <a:ln cap="flat" cmpd="sng" w="38100">
            <a:solidFill>
              <a:schemeClr val="accent4"/>
            </a:solidFill>
            <a:prstDash val="solid"/>
            <a:round/>
            <a:headEnd len="med" w="med" type="none"/>
            <a:tailEnd len="med" w="med" type="triangle"/>
          </a:ln>
        </p:spPr>
      </p:cxnSp>
      <p:sp>
        <p:nvSpPr>
          <p:cNvPr id="1144" name="Google Shape;1144;p75"/>
          <p:cNvSpPr txBox="1"/>
          <p:nvPr/>
        </p:nvSpPr>
        <p:spPr>
          <a:xfrm>
            <a:off x="797606" y="3119792"/>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0.5 </a:t>
            </a:r>
            <a:endParaRPr sz="1600">
              <a:solidFill>
                <a:schemeClr val="accent4"/>
              </a:solidFill>
              <a:latin typeface="Lexend"/>
              <a:ea typeface="Lexend"/>
              <a:cs typeface="Lexend"/>
              <a:sym typeface="Lexend"/>
            </a:endParaRPr>
          </a:p>
        </p:txBody>
      </p:sp>
      <p:sp>
        <p:nvSpPr>
          <p:cNvPr id="1145" name="Google Shape;1145;p75"/>
          <p:cNvSpPr txBox="1"/>
          <p:nvPr/>
        </p:nvSpPr>
        <p:spPr>
          <a:xfrm>
            <a:off x="596040" y="1733564"/>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0.8 </a:t>
            </a:r>
            <a:endParaRPr sz="1600">
              <a:solidFill>
                <a:schemeClr val="accent4"/>
              </a:solidFill>
              <a:latin typeface="Lexend"/>
              <a:ea typeface="Lexend"/>
              <a:cs typeface="Lexend"/>
              <a:sym typeface="Lexend"/>
            </a:endParaRPr>
          </a:p>
        </p:txBody>
      </p:sp>
      <p:sp>
        <p:nvSpPr>
          <p:cNvPr id="1146" name="Google Shape;1146;p75"/>
          <p:cNvSpPr txBox="1"/>
          <p:nvPr/>
        </p:nvSpPr>
        <p:spPr>
          <a:xfrm>
            <a:off x="2595074" y="1946877"/>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0.625 </a:t>
            </a:r>
            <a:endParaRPr sz="1600">
              <a:solidFill>
                <a:schemeClr val="accent4"/>
              </a:solidFill>
              <a:latin typeface="Lexend"/>
              <a:ea typeface="Lexend"/>
              <a:cs typeface="Lexend"/>
              <a:sym typeface="Lexend"/>
            </a:endParaRPr>
          </a:p>
        </p:txBody>
      </p:sp>
      <p:sp>
        <p:nvSpPr>
          <p:cNvPr id="1147" name="Google Shape;1147;p75"/>
          <p:cNvSpPr txBox="1"/>
          <p:nvPr/>
        </p:nvSpPr>
        <p:spPr>
          <a:xfrm flipH="1">
            <a:off x="4983275" y="3385050"/>
            <a:ext cx="4770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48" name="Google Shape;1148;p75"/>
          <p:cNvSpPr txBox="1"/>
          <p:nvPr/>
        </p:nvSpPr>
        <p:spPr>
          <a:xfrm flipH="1">
            <a:off x="3188142" y="3249376"/>
            <a:ext cx="684900" cy="41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7.5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49" name="Google Shape;1149;p75"/>
          <p:cNvSpPr txBox="1"/>
          <p:nvPr/>
        </p:nvSpPr>
        <p:spPr>
          <a:xfrm flipH="1" rot="1767">
            <a:off x="3934200" y="4365773"/>
            <a:ext cx="583800" cy="24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12 cm</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150" name="Google Shape;1150;p75"/>
          <p:cNvSpPr/>
          <p:nvPr/>
        </p:nvSpPr>
        <p:spPr>
          <a:xfrm rot="-2021215">
            <a:off x="3050817" y="3601310"/>
            <a:ext cx="1918115" cy="1263474"/>
          </a:xfrm>
          <a:custGeom>
            <a:rect b="b" l="l" r="r" t="t"/>
            <a:pathLst>
              <a:path extrusionOk="0" h="38100" w="50740">
                <a:moveTo>
                  <a:pt x="0" y="0"/>
                </a:moveTo>
                <a:lnTo>
                  <a:pt x="50740" y="0"/>
                </a:lnTo>
                <a:lnTo>
                  <a:pt x="50740" y="3810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grpSp>
        <p:nvGrpSpPr>
          <p:cNvPr id="1151" name="Google Shape;1151;p75"/>
          <p:cNvGrpSpPr/>
          <p:nvPr/>
        </p:nvGrpSpPr>
        <p:grpSpPr>
          <a:xfrm rot="-2021247">
            <a:off x="2937227" y="3438077"/>
            <a:ext cx="2204416" cy="1512167"/>
            <a:chOff x="4962363" y="3607551"/>
            <a:chExt cx="1213604" cy="948951"/>
          </a:xfrm>
        </p:grpSpPr>
        <p:cxnSp>
          <p:nvCxnSpPr>
            <p:cNvPr id="1152" name="Google Shape;1152;p75"/>
            <p:cNvCxnSpPr/>
            <p:nvPr/>
          </p:nvCxnSpPr>
          <p:spPr>
            <a:xfrm>
              <a:off x="5050725" y="3607551"/>
              <a:ext cx="1028100" cy="0"/>
            </a:xfrm>
            <a:prstGeom prst="straightConnector1">
              <a:avLst/>
            </a:prstGeom>
            <a:noFill/>
            <a:ln cap="flat" cmpd="sng" w="28575">
              <a:solidFill>
                <a:srgbClr val="000000"/>
              </a:solidFill>
              <a:prstDash val="solid"/>
              <a:round/>
              <a:headEnd len="med" w="med" type="triangle"/>
              <a:tailEnd len="med" w="med" type="triangle"/>
            </a:ln>
          </p:spPr>
        </p:cxnSp>
        <p:cxnSp>
          <p:nvCxnSpPr>
            <p:cNvPr id="1153" name="Google Shape;1153;p75"/>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154" name="Google Shape;1154;p75"/>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cxnSp>
        <p:nvCxnSpPr>
          <p:cNvPr id="1155" name="Google Shape;1155;p75"/>
          <p:cNvCxnSpPr>
            <a:stCxn id="1148" idx="3"/>
            <a:endCxn id="1149" idx="3"/>
          </p:cNvCxnSpPr>
          <p:nvPr/>
        </p:nvCxnSpPr>
        <p:spPr>
          <a:xfrm>
            <a:off x="3188142" y="3457726"/>
            <a:ext cx="746100" cy="1032000"/>
          </a:xfrm>
          <a:prstGeom prst="curvedConnector3">
            <a:avLst>
              <a:gd fmla="val -31916" name="adj1"/>
            </a:avLst>
          </a:prstGeom>
          <a:noFill/>
          <a:ln cap="flat" cmpd="sng" w="38100">
            <a:solidFill>
              <a:schemeClr val="accent4"/>
            </a:solidFill>
            <a:prstDash val="solid"/>
            <a:round/>
            <a:headEnd len="med" w="med" type="triangle"/>
            <a:tailEnd len="med" w="med" type="none"/>
          </a:ln>
        </p:spPr>
      </p:cxnSp>
      <p:cxnSp>
        <p:nvCxnSpPr>
          <p:cNvPr id="1156" name="Google Shape;1156;p75"/>
          <p:cNvCxnSpPr>
            <a:stCxn id="1148" idx="0"/>
            <a:endCxn id="1147" idx="0"/>
          </p:cNvCxnSpPr>
          <p:nvPr/>
        </p:nvCxnSpPr>
        <p:spPr>
          <a:xfrm flipH="1" rot="-5400000">
            <a:off x="4308342" y="2471626"/>
            <a:ext cx="135600" cy="1691100"/>
          </a:xfrm>
          <a:prstGeom prst="curvedConnector3">
            <a:avLst>
              <a:gd fmla="val -175608" name="adj1"/>
            </a:avLst>
          </a:prstGeom>
          <a:noFill/>
          <a:ln cap="flat" cmpd="sng" w="38100">
            <a:solidFill>
              <a:schemeClr val="accent4"/>
            </a:solidFill>
            <a:prstDash val="solid"/>
            <a:round/>
            <a:headEnd len="med" w="med" type="none"/>
            <a:tailEnd len="med" w="med" type="triangle"/>
          </a:ln>
        </p:spPr>
      </p:cxnSp>
      <p:cxnSp>
        <p:nvCxnSpPr>
          <p:cNvPr id="1157" name="Google Shape;1157;p75"/>
          <p:cNvCxnSpPr>
            <a:stCxn id="1149" idx="1"/>
            <a:endCxn id="1147" idx="2"/>
          </p:cNvCxnSpPr>
          <p:nvPr/>
        </p:nvCxnSpPr>
        <p:spPr>
          <a:xfrm flipH="1" rot="10800000">
            <a:off x="4518000" y="3691823"/>
            <a:ext cx="703800" cy="798300"/>
          </a:xfrm>
          <a:prstGeom prst="curvedConnector2">
            <a:avLst/>
          </a:prstGeom>
          <a:noFill/>
          <a:ln cap="flat" cmpd="sng" w="38100">
            <a:solidFill>
              <a:schemeClr val="accent4"/>
            </a:solidFill>
            <a:prstDash val="solid"/>
            <a:round/>
            <a:headEnd len="med" w="med" type="none"/>
            <a:tailEnd len="med" w="med" type="triangle"/>
          </a:ln>
        </p:spPr>
      </p:cxnSp>
      <p:sp>
        <p:nvSpPr>
          <p:cNvPr id="1158" name="Google Shape;1158;p75"/>
          <p:cNvSpPr txBox="1"/>
          <p:nvPr/>
        </p:nvSpPr>
        <p:spPr>
          <a:xfrm flipH="1" rot="3399">
            <a:off x="4723011" y="4451953"/>
            <a:ext cx="910200" cy="511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0.5 </a:t>
            </a:r>
            <a:endParaRPr sz="1600">
              <a:solidFill>
                <a:schemeClr val="accent4"/>
              </a:solidFill>
              <a:latin typeface="Lexend"/>
              <a:ea typeface="Lexend"/>
              <a:cs typeface="Lexend"/>
              <a:sym typeface="Lexend"/>
            </a:endParaRPr>
          </a:p>
        </p:txBody>
      </p:sp>
      <p:sp>
        <p:nvSpPr>
          <p:cNvPr id="1159" name="Google Shape;1159;p75"/>
          <p:cNvSpPr txBox="1"/>
          <p:nvPr/>
        </p:nvSpPr>
        <p:spPr>
          <a:xfrm flipH="1" rot="3533">
            <a:off x="4135250" y="2733802"/>
            <a:ext cx="583800" cy="27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0.8 </a:t>
            </a:r>
            <a:endParaRPr sz="1600">
              <a:solidFill>
                <a:schemeClr val="accent4"/>
              </a:solidFill>
              <a:latin typeface="Lexend"/>
              <a:ea typeface="Lexend"/>
              <a:cs typeface="Lexend"/>
              <a:sym typeface="Lexend"/>
            </a:endParaRPr>
          </a:p>
        </p:txBody>
      </p:sp>
      <p:sp>
        <p:nvSpPr>
          <p:cNvPr id="1160" name="Google Shape;1160;p75"/>
          <p:cNvSpPr txBox="1"/>
          <p:nvPr/>
        </p:nvSpPr>
        <p:spPr>
          <a:xfrm>
            <a:off x="400200" y="3513375"/>
            <a:ext cx="1623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5 ÷ 8 = 0.625</a:t>
            </a:r>
            <a:endParaRPr sz="1600">
              <a:solidFill>
                <a:schemeClr val="dk1"/>
              </a:solidFill>
              <a:latin typeface="Lexend"/>
              <a:ea typeface="Lexend"/>
              <a:cs typeface="Lexend"/>
              <a:sym typeface="Lexend"/>
            </a:endParaRPr>
          </a:p>
        </p:txBody>
      </p:sp>
      <p:sp>
        <p:nvSpPr>
          <p:cNvPr id="1161" name="Google Shape;1161;p75"/>
          <p:cNvSpPr txBox="1"/>
          <p:nvPr/>
        </p:nvSpPr>
        <p:spPr>
          <a:xfrm>
            <a:off x="400200" y="3932475"/>
            <a:ext cx="1623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4 ÷ 8 = 0.5</a:t>
            </a:r>
            <a:endParaRPr sz="1600">
              <a:solidFill>
                <a:schemeClr val="dk1"/>
              </a:solidFill>
              <a:latin typeface="Lexend"/>
              <a:ea typeface="Lexend"/>
              <a:cs typeface="Lexend"/>
              <a:sym typeface="Lexend"/>
            </a:endParaRPr>
          </a:p>
        </p:txBody>
      </p:sp>
      <p:sp>
        <p:nvSpPr>
          <p:cNvPr id="1162" name="Google Shape;1162;p75"/>
          <p:cNvSpPr txBox="1"/>
          <p:nvPr/>
        </p:nvSpPr>
        <p:spPr>
          <a:xfrm>
            <a:off x="400200" y="4351575"/>
            <a:ext cx="1623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4 ÷ 5 = 0.8</a:t>
            </a:r>
            <a:endParaRPr sz="1600">
              <a:solidFill>
                <a:schemeClr val="dk1"/>
              </a:solidFill>
              <a:latin typeface="Lexend"/>
              <a:ea typeface="Lexend"/>
              <a:cs typeface="Lexend"/>
              <a:sym typeface="Lexend"/>
            </a:endParaRPr>
          </a:p>
        </p:txBody>
      </p:sp>
      <p:sp>
        <p:nvSpPr>
          <p:cNvPr id="1163" name="Google Shape;1163;p75"/>
          <p:cNvSpPr txBox="1"/>
          <p:nvPr/>
        </p:nvSpPr>
        <p:spPr>
          <a:xfrm flipH="1" rot="3399">
            <a:off x="3028073" y="4480580"/>
            <a:ext cx="910200" cy="511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4"/>
                </a:solidFill>
                <a:latin typeface="Lexend"/>
                <a:ea typeface="Lexend"/>
                <a:cs typeface="Lexend"/>
                <a:sym typeface="Lexend"/>
              </a:rPr>
              <a:t>× 0.625 </a:t>
            </a:r>
            <a:endParaRPr sz="1600">
              <a:solidFill>
                <a:schemeClr val="accent4"/>
              </a:solidFill>
              <a:latin typeface="Lexend"/>
              <a:ea typeface="Lexend"/>
              <a:cs typeface="Lexend"/>
              <a:sym typeface="Lexend"/>
            </a:endParaRPr>
          </a:p>
        </p:txBody>
      </p:sp>
      <p:pic>
        <p:nvPicPr>
          <p:cNvPr id="1164" name="Google Shape;1164;p75"/>
          <p:cNvPicPr preferRelativeResize="0"/>
          <p:nvPr/>
        </p:nvPicPr>
        <p:blipFill>
          <a:blip r:embed="rId8">
            <a:alphaModFix/>
          </a:blip>
          <a:stretch>
            <a:fillRect/>
          </a:stretch>
        </p:blipFill>
        <p:spPr>
          <a:xfrm flipH="1">
            <a:off x="8320418" y="2367414"/>
            <a:ext cx="420908" cy="794787"/>
          </a:xfrm>
          <a:prstGeom prst="rect">
            <a:avLst/>
          </a:prstGeom>
          <a:noFill/>
          <a:ln>
            <a:noFill/>
          </a:ln>
        </p:spPr>
      </p:pic>
      <p:pic>
        <p:nvPicPr>
          <p:cNvPr id="1165" name="Google Shape;1165;p75"/>
          <p:cNvPicPr preferRelativeResize="0"/>
          <p:nvPr/>
        </p:nvPicPr>
        <p:blipFill>
          <a:blip r:embed="rId9">
            <a:alphaModFix/>
          </a:blip>
          <a:stretch>
            <a:fillRect/>
          </a:stretch>
        </p:blipFill>
        <p:spPr>
          <a:xfrm flipH="1">
            <a:off x="7904400" y="3909890"/>
            <a:ext cx="539055" cy="605096"/>
          </a:xfrm>
          <a:prstGeom prst="rect">
            <a:avLst/>
          </a:prstGeom>
          <a:noFill/>
          <a:ln>
            <a:noFill/>
          </a:ln>
        </p:spPr>
      </p:pic>
      <p:pic>
        <p:nvPicPr>
          <p:cNvPr id="1166" name="Google Shape;1166;p75"/>
          <p:cNvPicPr preferRelativeResize="0"/>
          <p:nvPr/>
        </p:nvPicPr>
        <p:blipFill rotWithShape="1">
          <a:blip r:embed="rId5">
            <a:alphaModFix/>
          </a:blip>
          <a:srcRect b="43690" l="0" r="57905" t="0"/>
          <a:stretch/>
        </p:blipFill>
        <p:spPr>
          <a:xfrm>
            <a:off x="5729350" y="2764050"/>
            <a:ext cx="2391076" cy="1479750"/>
          </a:xfrm>
          <a:prstGeom prst="rect">
            <a:avLst/>
          </a:prstGeom>
          <a:noFill/>
          <a:ln>
            <a:noFill/>
          </a:ln>
        </p:spPr>
      </p:pic>
      <p:sp>
        <p:nvSpPr>
          <p:cNvPr id="1167" name="Google Shape;1167;p75"/>
          <p:cNvSpPr txBox="1"/>
          <p:nvPr>
            <p:ph idx="1" type="body"/>
          </p:nvPr>
        </p:nvSpPr>
        <p:spPr>
          <a:xfrm>
            <a:off x="5867475" y="2841225"/>
            <a:ext cx="2095500" cy="106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 dibna hubi in saamiyadaas laga heli karo saddexagalka kale.</a:t>
            </a:r>
            <a:endParaRPr sz="1600"/>
          </a:p>
        </p:txBody>
      </p:sp>
      <p:pic>
        <p:nvPicPr>
          <p:cNvPr id="1168" name="Google Shape;1168;p75"/>
          <p:cNvPicPr preferRelativeResize="0"/>
          <p:nvPr/>
        </p:nvPicPr>
        <p:blipFill rotWithShape="1">
          <a:blip r:embed="rId5">
            <a:alphaModFix/>
          </a:blip>
          <a:srcRect b="43690" l="0" r="57905" t="0"/>
          <a:stretch/>
        </p:blipFill>
        <p:spPr>
          <a:xfrm>
            <a:off x="5633450" y="1278150"/>
            <a:ext cx="2829875" cy="1479750"/>
          </a:xfrm>
          <a:prstGeom prst="rect">
            <a:avLst/>
          </a:prstGeom>
          <a:noFill/>
          <a:ln>
            <a:noFill/>
          </a:ln>
        </p:spPr>
      </p:pic>
      <p:sp>
        <p:nvSpPr>
          <p:cNvPr id="1169" name="Google Shape;1169;p75"/>
          <p:cNvSpPr txBox="1"/>
          <p:nvPr>
            <p:ph idx="1" type="body"/>
          </p:nvPr>
        </p:nvSpPr>
        <p:spPr>
          <a:xfrm>
            <a:off x="5747500" y="1355325"/>
            <a:ext cx="2558400" cy="106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Dhererka saddexagalladu waa isku saami (proportions), markaa xagluhu waa inay isku mid ahaadaan.</a:t>
            </a:r>
            <a:r>
              <a:rPr lang="en-GB" sz="1400">
                <a:solidFill>
                  <a:schemeClr val="accent4"/>
                </a:solidFill>
                <a:latin typeface="Lexend"/>
              </a:rPr>
              <a:t/>
            </a:r>
            <a:r>
              <a:rPr lang="en-GB" sz="1400">
                <a:latin typeface="Lexend"/>
              </a:rPr>
              <a:t/>
            </a:r>
            <a:endParaRPr sz="1600"/>
          </a:p>
        </p:txBody>
      </p:sp>
      <p:sp>
        <p:nvSpPr>
          <p:cNvPr id="1170" name="Google Shape;1170;p75"/>
          <p:cNvSpPr txBox="1"/>
          <p:nvPr>
            <p:ph idx="1" type="body"/>
          </p:nvPr>
        </p:nvSpPr>
        <p:spPr>
          <a:xfrm>
            <a:off x="8224232" y="3179671"/>
            <a:ext cx="759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Caasha</a:t>
            </a:r>
            <a:endParaRPr sz="1600"/>
          </a:p>
        </p:txBody>
      </p:sp>
      <p:sp>
        <p:nvSpPr>
          <p:cNvPr id="1171" name="Google Shape;1171;p75"/>
          <p:cNvSpPr txBox="1"/>
          <p:nvPr>
            <p:ph idx="1" type="body"/>
          </p:nvPr>
        </p:nvSpPr>
        <p:spPr>
          <a:xfrm>
            <a:off x="7843232" y="4551271"/>
            <a:ext cx="759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Cabdi</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6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6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pic>
        <p:nvPicPr>
          <p:cNvPr id="1176" name="Google Shape;1176;p76"/>
          <p:cNvPicPr preferRelativeResize="0"/>
          <p:nvPr/>
        </p:nvPicPr>
        <p:blipFill>
          <a:blip r:embed="rId8">
            <a:alphaModFix/>
          </a:blip>
          <a:stretch>
            <a:fillRect/>
          </a:stretch>
        </p:blipFill>
        <p:spPr>
          <a:xfrm flipH="1">
            <a:off x="7915378" y="3910279"/>
            <a:ext cx="451872" cy="650700"/>
          </a:xfrm>
          <a:prstGeom prst="rect">
            <a:avLst/>
          </a:prstGeom>
          <a:noFill/>
          <a:ln>
            <a:noFill/>
          </a:ln>
        </p:spPr>
      </p:pic>
      <p:pic>
        <p:nvPicPr>
          <p:cNvPr id="1177" name="Google Shape;1177;p76"/>
          <p:cNvPicPr preferRelativeResize="0"/>
          <p:nvPr/>
        </p:nvPicPr>
        <p:blipFill rotWithShape="1">
          <a:blip r:embed="rId4">
            <a:alphaModFix/>
          </a:blip>
          <a:srcRect b="4760" l="40550" r="0" t="13015"/>
          <a:stretch/>
        </p:blipFill>
        <p:spPr>
          <a:xfrm flipH="1">
            <a:off x="4878605" y="2559729"/>
            <a:ext cx="3438177" cy="1621976"/>
          </a:xfrm>
          <a:prstGeom prst="rect">
            <a:avLst/>
          </a:prstGeom>
          <a:noFill/>
          <a:ln>
            <a:noFill/>
          </a:ln>
        </p:spPr>
      </p:pic>
      <p:sp>
        <p:nvSpPr>
          <p:cNvPr id="1178" name="Google Shape;1178;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pic>
        <p:nvPicPr>
          <p:cNvPr id="1179" name="Google Shape;1179;p76"/>
          <p:cNvPicPr preferRelativeResize="0"/>
          <p:nvPr/>
        </p:nvPicPr>
        <p:blipFill rotWithShape="1">
          <a:blip r:embed="rId4">
            <a:alphaModFix/>
          </a:blip>
          <a:srcRect b="43690" l="0" r="57905" t="0"/>
          <a:stretch/>
        </p:blipFill>
        <p:spPr>
          <a:xfrm>
            <a:off x="5731425" y="1325425"/>
            <a:ext cx="2710523" cy="1207101"/>
          </a:xfrm>
          <a:prstGeom prst="rect">
            <a:avLst/>
          </a:prstGeom>
          <a:noFill/>
          <a:ln>
            <a:noFill/>
          </a:ln>
        </p:spPr>
      </p:pic>
      <p:sp>
        <p:nvSpPr>
          <p:cNvPr id="1180" name="Google Shape;1180;p76"/>
          <p:cNvSpPr txBox="1"/>
          <p:nvPr>
            <p:ph idx="1" type="body"/>
          </p:nvPr>
        </p:nvSpPr>
        <p:spPr>
          <a:xfrm>
            <a:off x="5806725" y="1393426"/>
            <a:ext cx="2461200" cy="88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Sidee ayaan u ogaan karnaa isku ekaansho (similarity) iyada oo aanan ognayn dherer kasta?</a:t>
            </a:r>
            <a:endParaRPr sz="1600"/>
          </a:p>
        </p:txBody>
      </p:sp>
      <p:sp>
        <p:nvSpPr>
          <p:cNvPr id="1181" name="Google Shape;1181;p76"/>
          <p:cNvSpPr txBox="1"/>
          <p:nvPr>
            <p:ph idx="1" type="body"/>
          </p:nvPr>
        </p:nvSpPr>
        <p:spPr>
          <a:xfrm>
            <a:off x="4959200" y="2677950"/>
            <a:ext cx="3165000" cy="133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Labada saddexagal waxay leeyihiin xaglo isku mid ah, sidaas darteed dhererkoodu waa inuu ahaadaa isku saami (proportion). Marka waa isku mid yihiin.</a:t>
            </a:r>
            <a:r>
              <a:rPr lang="en-GB" sz="1100">
                <a:solidFill>
                  <a:schemeClr val="accent4"/>
                </a:solidFill>
                <a:latin typeface="Lexend"/>
              </a:rPr>
              <a:t/>
            </a:r>
            <a:r>
              <a:rPr lang="en-GB" sz="1100">
                <a:latin typeface="Lexend"/>
              </a:rPr>
              <a:t/>
            </a:r>
            <a:r>
              <a:rPr lang="en-GB" sz="1100">
                <a:latin typeface="Lexend"/>
              </a:rPr>
              <a:t/>
            </a:r>
            <a:r>
              <a:rPr lang="en-GB" sz="1100">
                <a:latin typeface="Lexend"/>
              </a:rPr>
              <a:t/>
            </a:r>
            <a:endParaRPr sz="1600"/>
          </a:p>
        </p:txBody>
      </p:sp>
      <p:sp>
        <p:nvSpPr>
          <p:cNvPr id="1182" name="Google Shape;1182;p76"/>
          <p:cNvSpPr/>
          <p:nvPr/>
        </p:nvSpPr>
        <p:spPr>
          <a:xfrm rot="670846">
            <a:off x="567648" y="1633903"/>
            <a:ext cx="1902804" cy="2128935"/>
          </a:xfrm>
          <a:custGeom>
            <a:rect b="b" l="l" r="r" t="t"/>
            <a:pathLst>
              <a:path extrusionOk="0" h="58973" w="52709">
                <a:moveTo>
                  <a:pt x="0" y="58973"/>
                </a:moveTo>
                <a:lnTo>
                  <a:pt x="52709" y="58973"/>
                </a:lnTo>
                <a:lnTo>
                  <a:pt x="45278" y="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183" name="Google Shape;1183;p76"/>
          <p:cNvSpPr/>
          <p:nvPr/>
        </p:nvSpPr>
        <p:spPr>
          <a:xfrm>
            <a:off x="124725" y="3291852"/>
            <a:ext cx="564000" cy="564000"/>
          </a:xfrm>
          <a:prstGeom prst="arc">
            <a:avLst>
              <a:gd fmla="val 18945242" name="adj1"/>
              <a:gd fmla="val 56555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4" name="Google Shape;1184;p76"/>
          <p:cNvSpPr/>
          <p:nvPr/>
        </p:nvSpPr>
        <p:spPr>
          <a:xfrm>
            <a:off x="2030273" y="1474501"/>
            <a:ext cx="650700" cy="650700"/>
          </a:xfrm>
          <a:prstGeom prst="arc">
            <a:avLst>
              <a:gd fmla="val 5102859" name="adj1"/>
              <a:gd fmla="val 82258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5" name="Google Shape;1185;p76"/>
          <p:cNvSpPr txBox="1"/>
          <p:nvPr>
            <p:ph idx="1" type="body"/>
          </p:nvPr>
        </p:nvSpPr>
        <p:spPr>
          <a:xfrm>
            <a:off x="740674" y="333310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a:t>
            </a:r>
            <a:r>
              <a:rPr lang="en-GB" sz="1100">
                <a:latin typeface="Lexend"/>
              </a:rPr>
              <a:t>°</a:t>
            </a:r>
            <a:endParaRPr sz="1600"/>
          </a:p>
        </p:txBody>
      </p:sp>
      <p:sp>
        <p:nvSpPr>
          <p:cNvPr id="1186" name="Google Shape;1186;p76"/>
          <p:cNvSpPr txBox="1"/>
          <p:nvPr>
            <p:ph idx="1" type="body"/>
          </p:nvPr>
        </p:nvSpPr>
        <p:spPr>
          <a:xfrm>
            <a:off x="1960873" y="215989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r>
              <a:rPr lang="en-GB" sz="1100">
                <a:latin typeface="Lexend"/>
              </a:rPr>
              <a:t>°</a:t>
            </a:r>
            <a:endParaRPr sz="1600"/>
          </a:p>
        </p:txBody>
      </p:sp>
      <p:sp>
        <p:nvSpPr>
          <p:cNvPr id="1187" name="Google Shape;1187;p76"/>
          <p:cNvSpPr/>
          <p:nvPr/>
        </p:nvSpPr>
        <p:spPr>
          <a:xfrm>
            <a:off x="1942639" y="3672852"/>
            <a:ext cx="564000" cy="564000"/>
          </a:xfrm>
          <a:prstGeom prst="arc">
            <a:avLst>
              <a:gd fmla="val 11850733" name="adj1"/>
              <a:gd fmla="val 1681559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8" name="Google Shape;1188;p76"/>
          <p:cNvSpPr txBox="1"/>
          <p:nvPr>
            <p:ph idx="1" type="body"/>
          </p:nvPr>
        </p:nvSpPr>
        <p:spPr>
          <a:xfrm>
            <a:off x="1884673" y="345529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83</a:t>
            </a:r>
            <a:r>
              <a:rPr lang="en-GB" sz="1100">
                <a:latin typeface="Lexend"/>
              </a:rPr>
              <a:t>°</a:t>
            </a:r>
            <a:endParaRPr sz="1600"/>
          </a:p>
        </p:txBody>
      </p:sp>
      <p:sp>
        <p:nvSpPr>
          <p:cNvPr id="1189" name="Google Shape;1189;p76"/>
          <p:cNvSpPr/>
          <p:nvPr/>
        </p:nvSpPr>
        <p:spPr>
          <a:xfrm rot="-4729371">
            <a:off x="2860947" y="2427639"/>
            <a:ext cx="1405124" cy="1572110"/>
          </a:xfrm>
          <a:custGeom>
            <a:rect b="b" l="l" r="r" t="t"/>
            <a:pathLst>
              <a:path extrusionOk="0" h="58973" w="52709">
                <a:moveTo>
                  <a:pt x="0" y="58973"/>
                </a:moveTo>
                <a:lnTo>
                  <a:pt x="52709" y="58973"/>
                </a:lnTo>
                <a:lnTo>
                  <a:pt x="45278" y="0"/>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190" name="Google Shape;1190;p76"/>
          <p:cNvSpPr/>
          <p:nvPr/>
        </p:nvSpPr>
        <p:spPr>
          <a:xfrm rot="-5400000">
            <a:off x="4001847" y="3827009"/>
            <a:ext cx="416400" cy="416400"/>
          </a:xfrm>
          <a:prstGeom prst="arc">
            <a:avLst>
              <a:gd fmla="val 18945242" name="adj1"/>
              <a:gd fmla="val 56555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1" name="Google Shape;1191;p76"/>
          <p:cNvSpPr/>
          <p:nvPr/>
        </p:nvSpPr>
        <p:spPr>
          <a:xfrm rot="-5400000">
            <a:off x="2659777" y="2355602"/>
            <a:ext cx="480600" cy="480600"/>
          </a:xfrm>
          <a:prstGeom prst="arc">
            <a:avLst>
              <a:gd fmla="val 5102859" name="adj1"/>
              <a:gd fmla="val 82258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2" name="Google Shape;1192;p76"/>
          <p:cNvSpPr txBox="1"/>
          <p:nvPr>
            <p:ph idx="1" type="body"/>
          </p:nvPr>
        </p:nvSpPr>
        <p:spPr>
          <a:xfrm>
            <a:off x="3930074" y="3550832"/>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a:t>
            </a:r>
            <a:endParaRPr sz="1600"/>
          </a:p>
        </p:txBody>
      </p:sp>
      <p:sp>
        <p:nvSpPr>
          <p:cNvPr id="1193" name="Google Shape;1193;p76"/>
          <p:cNvSpPr txBox="1"/>
          <p:nvPr>
            <p:ph idx="1" type="body"/>
          </p:nvPr>
        </p:nvSpPr>
        <p:spPr>
          <a:xfrm>
            <a:off x="3120087" y="2611665"/>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600"/>
          </a:p>
        </p:txBody>
      </p:sp>
      <p:sp>
        <p:nvSpPr>
          <p:cNvPr id="1194" name="Google Shape;1194;p76"/>
          <p:cNvSpPr/>
          <p:nvPr/>
        </p:nvSpPr>
        <p:spPr>
          <a:xfrm rot="-5400000">
            <a:off x="4283206" y="2484518"/>
            <a:ext cx="416400" cy="416400"/>
          </a:xfrm>
          <a:prstGeom prst="arc">
            <a:avLst>
              <a:gd fmla="val 11850733" name="adj1"/>
              <a:gd fmla="val 1681559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5" name="Google Shape;1195;p76"/>
          <p:cNvSpPr txBox="1"/>
          <p:nvPr>
            <p:ph idx="1" type="body"/>
          </p:nvPr>
        </p:nvSpPr>
        <p:spPr>
          <a:xfrm>
            <a:off x="4007273" y="2758622"/>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83°</a:t>
            </a:r>
            <a:endParaRPr sz="1600"/>
          </a:p>
        </p:txBody>
      </p:sp>
      <p:pic>
        <p:nvPicPr>
          <p:cNvPr id="1196" name="Google Shape;1196;p76"/>
          <p:cNvPicPr preferRelativeResize="0"/>
          <p:nvPr/>
        </p:nvPicPr>
        <p:blipFill>
          <a:blip r:embed="rId9">
            <a:alphaModFix/>
          </a:blip>
          <a:stretch>
            <a:fillRect/>
          </a:stretch>
        </p:blipFill>
        <p:spPr>
          <a:xfrm>
            <a:off x="8231964" y="2279826"/>
            <a:ext cx="539050" cy="664016"/>
          </a:xfrm>
          <a:prstGeom prst="rect">
            <a:avLst/>
          </a:prstGeom>
          <a:noFill/>
          <a:ln>
            <a:noFill/>
          </a:ln>
        </p:spPr>
      </p:pic>
      <p:sp>
        <p:nvSpPr>
          <p:cNvPr id="1197" name="Google Shape;1197;p76"/>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jiraan macluumaad ku filan oo lagu ogaan karo in saddexagalladu isku mid yihiin?</a:t>
            </a:r>
            <a:endParaRPr sz="1900"/>
          </a:p>
        </p:txBody>
      </p:sp>
      <p:sp>
        <p:nvSpPr>
          <p:cNvPr id="1198" name="Google Shape;1198;p76"/>
          <p:cNvSpPr txBox="1"/>
          <p:nvPr>
            <p:ph idx="1" type="body"/>
          </p:nvPr>
        </p:nvSpPr>
        <p:spPr>
          <a:xfrm>
            <a:off x="8158918" y="2951071"/>
            <a:ext cx="759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Yacquub</a:t>
            </a:r>
            <a:endParaRPr sz="1600"/>
          </a:p>
        </p:txBody>
      </p:sp>
      <p:sp>
        <p:nvSpPr>
          <p:cNvPr id="1199" name="Google Shape;1199;p76"/>
          <p:cNvSpPr txBox="1"/>
          <p:nvPr>
            <p:ph idx="1" type="body"/>
          </p:nvPr>
        </p:nvSpPr>
        <p:spPr>
          <a:xfrm>
            <a:off x="7915376" y="4551275"/>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Saciid</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7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8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pic>
        <p:nvPicPr>
          <p:cNvPr id="1204" name="Google Shape;1204;p77"/>
          <p:cNvPicPr preferRelativeResize="0"/>
          <p:nvPr/>
        </p:nvPicPr>
        <p:blipFill>
          <a:blip r:embed="rId8">
            <a:alphaModFix/>
          </a:blip>
          <a:stretch>
            <a:fillRect/>
          </a:stretch>
        </p:blipFill>
        <p:spPr>
          <a:xfrm flipH="1">
            <a:off x="7915378" y="3910279"/>
            <a:ext cx="451872" cy="650700"/>
          </a:xfrm>
          <a:prstGeom prst="rect">
            <a:avLst/>
          </a:prstGeom>
          <a:noFill/>
          <a:ln>
            <a:noFill/>
          </a:ln>
        </p:spPr>
      </p:pic>
      <p:pic>
        <p:nvPicPr>
          <p:cNvPr id="1205" name="Google Shape;1205;p77"/>
          <p:cNvPicPr preferRelativeResize="0"/>
          <p:nvPr/>
        </p:nvPicPr>
        <p:blipFill rotWithShape="1">
          <a:blip r:embed="rId4">
            <a:alphaModFix/>
          </a:blip>
          <a:srcRect b="4760" l="40550" r="0" t="13015"/>
          <a:stretch/>
        </p:blipFill>
        <p:spPr>
          <a:xfrm flipH="1">
            <a:off x="4593849" y="1980850"/>
            <a:ext cx="3674051" cy="2292549"/>
          </a:xfrm>
          <a:prstGeom prst="rect">
            <a:avLst/>
          </a:prstGeom>
          <a:noFill/>
          <a:ln>
            <a:noFill/>
          </a:ln>
        </p:spPr>
      </p:pic>
      <p:sp>
        <p:nvSpPr>
          <p:cNvPr id="1206" name="Google Shape;1206;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saddex-xagalka isku midka ah (Identifying similar triangles)</a:t>
            </a:r>
            <a:endParaRPr/>
          </a:p>
        </p:txBody>
      </p:sp>
      <p:pic>
        <p:nvPicPr>
          <p:cNvPr id="1207" name="Google Shape;1207;p77"/>
          <p:cNvPicPr preferRelativeResize="0"/>
          <p:nvPr/>
        </p:nvPicPr>
        <p:blipFill rotWithShape="1">
          <a:blip r:embed="rId4">
            <a:alphaModFix/>
          </a:blip>
          <a:srcRect b="43690" l="0" r="57905" t="0"/>
          <a:stretch/>
        </p:blipFill>
        <p:spPr>
          <a:xfrm>
            <a:off x="5408900" y="1325425"/>
            <a:ext cx="3033052" cy="1207101"/>
          </a:xfrm>
          <a:prstGeom prst="rect">
            <a:avLst/>
          </a:prstGeom>
          <a:noFill/>
          <a:ln>
            <a:noFill/>
          </a:ln>
        </p:spPr>
      </p:pic>
      <p:sp>
        <p:nvSpPr>
          <p:cNvPr id="1208" name="Google Shape;1208;p77"/>
          <p:cNvSpPr txBox="1"/>
          <p:nvPr>
            <p:ph idx="1" type="body"/>
          </p:nvPr>
        </p:nvSpPr>
        <p:spPr>
          <a:xfrm>
            <a:off x="5557400" y="1393425"/>
            <a:ext cx="2710500" cy="88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ognahay laba xagal oo keliya markan. Miyaan wali go'aamin karnaa isku midnimada (similarity)?</a:t>
            </a:r>
            <a:r>
              <a:rPr lang="en-GB" sz="1100">
                <a:latin typeface="Lexend"/>
              </a:rPr>
              <a:t/>
            </a:r>
            <a:endParaRPr sz="1600"/>
          </a:p>
        </p:txBody>
      </p:sp>
      <p:sp>
        <p:nvSpPr>
          <p:cNvPr id="1209" name="Google Shape;1209;p77"/>
          <p:cNvSpPr txBox="1"/>
          <p:nvPr>
            <p:ph idx="1" type="body"/>
          </p:nvPr>
        </p:nvSpPr>
        <p:spPr>
          <a:xfrm>
            <a:off x="4670050" y="2068350"/>
            <a:ext cx="3386700" cy="200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arki karnaa laba ka mid ah xaglaha (angles) ayaa isku mid ah saddex-xagal kasta. Taas macneheedu waa in xagalka (angle) saddexaad uu sidoo kale isku mid yahay. Waxaan hubin karnaa anagoo helayna xagasha (angle) maqan mid kasta.</a:t>
            </a:r>
            <a:endParaRPr sz="1600"/>
          </a:p>
        </p:txBody>
      </p:sp>
      <p:sp>
        <p:nvSpPr>
          <p:cNvPr id="1210" name="Google Shape;1210;p77"/>
          <p:cNvSpPr/>
          <p:nvPr/>
        </p:nvSpPr>
        <p:spPr>
          <a:xfrm>
            <a:off x="381075" y="1911975"/>
            <a:ext cx="1829500" cy="1082450"/>
          </a:xfrm>
          <a:custGeom>
            <a:rect b="b" l="l" r="r" t="t"/>
            <a:pathLst>
              <a:path extrusionOk="0" h="43298" w="73180">
                <a:moveTo>
                  <a:pt x="64620" y="43298"/>
                </a:moveTo>
                <a:lnTo>
                  <a:pt x="73180" y="0"/>
                </a:lnTo>
                <a:lnTo>
                  <a:pt x="0" y="17202"/>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211" name="Google Shape;1211;p77"/>
          <p:cNvSpPr/>
          <p:nvPr/>
        </p:nvSpPr>
        <p:spPr>
          <a:xfrm rot="-5400000">
            <a:off x="1763877" y="2755236"/>
            <a:ext cx="464100" cy="464100"/>
          </a:xfrm>
          <a:prstGeom prst="arc">
            <a:avLst>
              <a:gd fmla="val 17351398" name="adj1"/>
              <a:gd fmla="val 56555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2" name="Google Shape;1212;p77"/>
          <p:cNvSpPr/>
          <p:nvPr/>
        </p:nvSpPr>
        <p:spPr>
          <a:xfrm rot="-5400000">
            <a:off x="110231" y="2067825"/>
            <a:ext cx="603000" cy="603000"/>
          </a:xfrm>
          <a:prstGeom prst="arc">
            <a:avLst>
              <a:gd fmla="val 4237565" name="adj1"/>
              <a:gd fmla="val 659013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3" name="Google Shape;1213;p77"/>
          <p:cNvSpPr txBox="1"/>
          <p:nvPr>
            <p:ph idx="1" type="body"/>
          </p:nvPr>
        </p:nvSpPr>
        <p:spPr>
          <a:xfrm>
            <a:off x="740674" y="226630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r>
              <a:rPr lang="en-GB" sz="1100">
                <a:latin typeface="Lexend"/>
              </a:rPr>
              <a:t>°</a:t>
            </a:r>
            <a:endParaRPr sz="1600"/>
          </a:p>
        </p:txBody>
      </p:sp>
      <p:sp>
        <p:nvSpPr>
          <p:cNvPr id="1214" name="Google Shape;1214;p77"/>
          <p:cNvSpPr txBox="1"/>
          <p:nvPr>
            <p:ph idx="1" type="body"/>
          </p:nvPr>
        </p:nvSpPr>
        <p:spPr>
          <a:xfrm>
            <a:off x="1666958" y="254089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75</a:t>
            </a:r>
            <a:r>
              <a:rPr lang="en-GB" sz="1100">
                <a:latin typeface="Lexend"/>
              </a:rPr>
              <a:t>°</a:t>
            </a:r>
            <a:endParaRPr sz="1600"/>
          </a:p>
        </p:txBody>
      </p:sp>
      <p:pic>
        <p:nvPicPr>
          <p:cNvPr id="1215" name="Google Shape;1215;p77"/>
          <p:cNvPicPr preferRelativeResize="0"/>
          <p:nvPr/>
        </p:nvPicPr>
        <p:blipFill>
          <a:blip r:embed="rId9">
            <a:alphaModFix/>
          </a:blip>
          <a:stretch>
            <a:fillRect/>
          </a:stretch>
        </p:blipFill>
        <p:spPr>
          <a:xfrm>
            <a:off x="8231964" y="2279826"/>
            <a:ext cx="539050" cy="664016"/>
          </a:xfrm>
          <a:prstGeom prst="rect">
            <a:avLst/>
          </a:prstGeom>
          <a:noFill/>
          <a:ln>
            <a:noFill/>
          </a:ln>
        </p:spPr>
      </p:pic>
      <p:sp>
        <p:nvSpPr>
          <p:cNvPr id="1216" name="Google Shape;1216;p77"/>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jiraan macluumaad ku filan oo lagu go'aamin karo in saddex-xagallada (triangles) ay isku mid yihiin (similar)?</a:t>
            </a:r>
            <a:endParaRPr sz="1900"/>
          </a:p>
        </p:txBody>
      </p:sp>
      <p:sp>
        <p:nvSpPr>
          <p:cNvPr id="1217" name="Google Shape;1217;p77"/>
          <p:cNvSpPr txBox="1"/>
          <p:nvPr>
            <p:ph idx="1" type="body"/>
          </p:nvPr>
        </p:nvSpPr>
        <p:spPr>
          <a:xfrm>
            <a:off x="8158918" y="2951071"/>
            <a:ext cx="759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Yacquub</a:t>
            </a:r>
            <a:endParaRPr sz="1600"/>
          </a:p>
        </p:txBody>
      </p:sp>
      <p:sp>
        <p:nvSpPr>
          <p:cNvPr id="1218" name="Google Shape;1218;p77"/>
          <p:cNvSpPr txBox="1"/>
          <p:nvPr>
            <p:ph idx="1" type="body"/>
          </p:nvPr>
        </p:nvSpPr>
        <p:spPr>
          <a:xfrm>
            <a:off x="7915376" y="4551275"/>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Saciid</a:t>
            </a:r>
            <a:endParaRPr sz="1600"/>
          </a:p>
        </p:txBody>
      </p:sp>
      <p:sp>
        <p:nvSpPr>
          <p:cNvPr id="1219" name="Google Shape;1219;p77"/>
          <p:cNvSpPr/>
          <p:nvPr/>
        </p:nvSpPr>
        <p:spPr>
          <a:xfrm flipH="1" rot="7653917">
            <a:off x="1716855" y="2833502"/>
            <a:ext cx="2514394" cy="1487677"/>
          </a:xfrm>
          <a:custGeom>
            <a:rect b="b" l="l" r="r" t="t"/>
            <a:pathLst>
              <a:path extrusionOk="0" h="43298" w="73180">
                <a:moveTo>
                  <a:pt x="64620" y="43298"/>
                </a:moveTo>
                <a:lnTo>
                  <a:pt x="73180" y="0"/>
                </a:lnTo>
                <a:lnTo>
                  <a:pt x="0" y="17202"/>
                </a:lnTo>
                <a:close/>
              </a:path>
            </a:pathLst>
          </a:custGeom>
          <a:solidFill>
            <a:srgbClr val="EBEDFE"/>
          </a:solidFill>
          <a:ln cap="flat" cmpd="sng" w="38100">
            <a:solidFill>
              <a:srgbClr val="000000"/>
            </a:solidFill>
            <a:prstDash val="solid"/>
            <a:round/>
            <a:headEnd len="med" w="med" type="none"/>
            <a:tailEnd len="med" w="med" type="none"/>
          </a:ln>
        </p:spPr>
        <p:txBody>
          <a:bodyPr wrap="square">
            <a:normAutofit/>
          </a:bodyPr>
          <a:p/>
        </p:txBody>
      </p:sp>
      <p:sp>
        <p:nvSpPr>
          <p:cNvPr id="1220" name="Google Shape;1220;p77"/>
          <p:cNvSpPr/>
          <p:nvPr/>
        </p:nvSpPr>
        <p:spPr>
          <a:xfrm flipH="1" rot="-8544347">
            <a:off x="2713438" y="2101397"/>
            <a:ext cx="531582" cy="531582"/>
          </a:xfrm>
          <a:prstGeom prst="arc">
            <a:avLst>
              <a:gd fmla="val 17351398" name="adj1"/>
              <a:gd fmla="val 56555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1" name="Google Shape;1221;p77"/>
          <p:cNvSpPr/>
          <p:nvPr/>
        </p:nvSpPr>
        <p:spPr>
          <a:xfrm flipH="1" rot="-8545792">
            <a:off x="1985916" y="4271909"/>
            <a:ext cx="677511" cy="677511"/>
          </a:xfrm>
          <a:prstGeom prst="arc">
            <a:avLst>
              <a:gd fmla="val 4237565" name="adj1"/>
              <a:gd fmla="val 659013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2" name="Google Shape;1222;p77"/>
          <p:cNvSpPr txBox="1"/>
          <p:nvPr>
            <p:ph idx="1" type="body"/>
          </p:nvPr>
        </p:nvSpPr>
        <p:spPr>
          <a:xfrm flipH="1" rot="2143">
            <a:off x="2523953" y="4052556"/>
            <a:ext cx="481200" cy="37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600"/>
          </a:p>
        </p:txBody>
      </p:sp>
      <p:sp>
        <p:nvSpPr>
          <p:cNvPr id="1223" name="Google Shape;1223;p77"/>
          <p:cNvSpPr txBox="1"/>
          <p:nvPr>
            <p:ph idx="1" type="body"/>
          </p:nvPr>
        </p:nvSpPr>
        <p:spPr>
          <a:xfrm flipH="1" rot="2143">
            <a:off x="2944009" y="2671282"/>
            <a:ext cx="481200" cy="37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75°</a:t>
            </a:r>
            <a:endParaRPr sz="1600"/>
          </a:p>
        </p:txBody>
      </p:sp>
      <p:sp>
        <p:nvSpPr>
          <p:cNvPr id="1224" name="Google Shape;1224;p77"/>
          <p:cNvSpPr txBox="1"/>
          <p:nvPr>
            <p:ph idx="1" type="body"/>
          </p:nvPr>
        </p:nvSpPr>
        <p:spPr>
          <a:xfrm>
            <a:off x="4675500" y="3536550"/>
            <a:ext cx="3291600" cy="3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saddex-xagalladu (triangles) waa isku mid (similar).</a:t>
            </a:r>
            <a:r>
              <a:rPr lang="en-GB" sz="1100">
                <a:latin typeface="Lexend"/>
              </a:rP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0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0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pic>
        <p:nvPicPr>
          <p:cNvPr id="1229" name="Google Shape;1229;p78"/>
          <p:cNvPicPr preferRelativeResize="0"/>
          <p:nvPr/>
        </p:nvPicPr>
        <p:blipFill rotWithShape="1">
          <a:blip r:embed="rId3">
            <a:alphaModFix/>
          </a:blip>
          <a:srcRect b="4760" l="40550" r="0" t="13015"/>
          <a:stretch/>
        </p:blipFill>
        <p:spPr>
          <a:xfrm flipH="1">
            <a:off x="3980748" y="2960725"/>
            <a:ext cx="3503252" cy="1512549"/>
          </a:xfrm>
          <a:prstGeom prst="rect">
            <a:avLst/>
          </a:prstGeom>
          <a:noFill/>
          <a:ln>
            <a:noFill/>
          </a:ln>
        </p:spPr>
      </p:pic>
      <p:pic>
        <p:nvPicPr>
          <p:cNvPr id="1230" name="Google Shape;1230;p78"/>
          <p:cNvPicPr preferRelativeResize="0"/>
          <p:nvPr/>
        </p:nvPicPr>
        <p:blipFill>
          <a:blip r:embed="rId4">
            <a:alphaModFix/>
          </a:blip>
          <a:stretch>
            <a:fillRect/>
          </a:stretch>
        </p:blipFill>
        <p:spPr>
          <a:xfrm flipH="1">
            <a:off x="4022352" y="2123200"/>
            <a:ext cx="4018048" cy="923125"/>
          </a:xfrm>
          <a:prstGeom prst="rect">
            <a:avLst/>
          </a:prstGeom>
          <a:noFill/>
          <a:ln>
            <a:noFill/>
          </a:ln>
        </p:spPr>
      </p:pic>
      <p:pic>
        <p:nvPicPr>
          <p:cNvPr id="1231" name="Google Shape;1231;p78"/>
          <p:cNvPicPr preferRelativeResize="0"/>
          <p:nvPr/>
        </p:nvPicPr>
        <p:blipFill>
          <a:blip r:embed="rId4">
            <a:alphaModFix/>
          </a:blip>
          <a:stretch>
            <a:fillRect/>
          </a:stretch>
        </p:blipFill>
        <p:spPr>
          <a:xfrm flipH="1">
            <a:off x="3766476" y="1208800"/>
            <a:ext cx="5035924" cy="923125"/>
          </a:xfrm>
          <a:prstGeom prst="rect">
            <a:avLst/>
          </a:prstGeom>
          <a:noFill/>
          <a:ln>
            <a:noFill/>
          </a:ln>
        </p:spPr>
      </p:pic>
      <p:sp>
        <p:nvSpPr>
          <p:cNvPr id="1232" name="Google Shape;1232;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saddex-xagalka isku midka ah (Identifying similar triangles)</a:t>
            </a:r>
            <a:endParaRPr/>
          </a:p>
        </p:txBody>
      </p:sp>
      <p:sp>
        <p:nvSpPr>
          <p:cNvPr id="1233" name="Google Shape;1233;p78"/>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jiraan macluumaad ku filan oo lagu go'aamin karo in saddex-xagallada (triangles) ay isku mid yihiin (similar)?</a:t>
            </a:r>
            <a:endParaRPr sz="1900"/>
          </a:p>
        </p:txBody>
      </p:sp>
      <p:sp>
        <p:nvSpPr>
          <p:cNvPr id="1234" name="Google Shape;1234;p78"/>
          <p:cNvSpPr txBox="1"/>
          <p:nvPr>
            <p:ph idx="1" type="body"/>
          </p:nvPr>
        </p:nvSpPr>
        <p:spPr>
          <a:xfrm>
            <a:off x="8274467" y="2646275"/>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Nuur</a:t>
            </a:r>
            <a:endParaRPr sz="1600"/>
          </a:p>
        </p:txBody>
      </p:sp>
      <p:sp>
        <p:nvSpPr>
          <p:cNvPr id="1235" name="Google Shape;1235;p78"/>
          <p:cNvSpPr txBox="1"/>
          <p:nvPr>
            <p:ph idx="1" type="body"/>
          </p:nvPr>
        </p:nvSpPr>
        <p:spPr>
          <a:xfrm>
            <a:off x="7278561" y="4573046"/>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Layla</a:t>
            </a:r>
            <a:endParaRPr sz="1600"/>
          </a:p>
        </p:txBody>
      </p:sp>
      <p:grpSp>
        <p:nvGrpSpPr>
          <p:cNvPr id="1236" name="Google Shape;1236;p78"/>
          <p:cNvGrpSpPr/>
          <p:nvPr/>
        </p:nvGrpSpPr>
        <p:grpSpPr>
          <a:xfrm>
            <a:off x="720862" y="1497191"/>
            <a:ext cx="1533628" cy="866827"/>
            <a:chOff x="720862" y="1725791"/>
            <a:chExt cx="1533628" cy="866827"/>
          </a:xfrm>
        </p:grpSpPr>
        <p:sp>
          <p:nvSpPr>
            <p:cNvPr id="1237" name="Google Shape;1237;p78"/>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8" name="Google Shape;1238;p78"/>
            <p:cNvSpPr/>
            <p:nvPr/>
          </p:nvSpPr>
          <p:spPr>
            <a:xfrm>
              <a:off x="2005792" y="2457618"/>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39" name="Google Shape;1239;p78"/>
            <p:cNvGrpSpPr/>
            <p:nvPr/>
          </p:nvGrpSpPr>
          <p:grpSpPr>
            <a:xfrm flipH="1" rot="10800000">
              <a:off x="720862" y="1725791"/>
              <a:ext cx="1533628" cy="858781"/>
              <a:chOff x="4718423" y="3703451"/>
              <a:chExt cx="1457544" cy="816177"/>
            </a:xfrm>
          </p:grpSpPr>
          <p:cxnSp>
            <p:nvCxnSpPr>
              <p:cNvPr id="1240" name="Google Shape;1240;p78"/>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241" name="Google Shape;1241;p78"/>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242" name="Google Shape;1242;p78"/>
          <p:cNvSpPr txBox="1"/>
          <p:nvPr/>
        </p:nvSpPr>
        <p:spPr>
          <a:xfrm>
            <a:off x="2292322" y="1874104"/>
            <a:ext cx="396600" cy="27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43" name="Google Shape;1243;p78"/>
          <p:cNvSpPr txBox="1"/>
          <p:nvPr/>
        </p:nvSpPr>
        <p:spPr>
          <a:xfrm>
            <a:off x="1122413" y="1596587"/>
            <a:ext cx="5271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6</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44" name="Google Shape;1244;p78"/>
          <p:cNvSpPr txBox="1"/>
          <p:nvPr/>
        </p:nvSpPr>
        <p:spPr>
          <a:xfrm>
            <a:off x="3229647" y="3604342"/>
            <a:ext cx="6690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45" name="Google Shape;1245;p78"/>
          <p:cNvSpPr txBox="1"/>
          <p:nvPr/>
        </p:nvSpPr>
        <p:spPr>
          <a:xfrm>
            <a:off x="1277975" y="3320552"/>
            <a:ext cx="4764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12</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246" name="Google Shape;1246;p78"/>
          <p:cNvGrpSpPr/>
          <p:nvPr/>
        </p:nvGrpSpPr>
        <p:grpSpPr>
          <a:xfrm>
            <a:off x="537680" y="2902660"/>
            <a:ext cx="2624921" cy="1512539"/>
            <a:chOff x="537680" y="3131260"/>
            <a:chExt cx="2624921" cy="1512539"/>
          </a:xfrm>
        </p:grpSpPr>
        <p:grpSp>
          <p:nvGrpSpPr>
            <p:cNvPr id="1247" name="Google Shape;1247;p78"/>
            <p:cNvGrpSpPr/>
            <p:nvPr/>
          </p:nvGrpSpPr>
          <p:grpSpPr>
            <a:xfrm>
              <a:off x="537680" y="3131260"/>
              <a:ext cx="2624921" cy="1512539"/>
              <a:chOff x="537680" y="3131260"/>
              <a:chExt cx="2624921" cy="1512539"/>
            </a:xfrm>
          </p:grpSpPr>
          <p:sp>
            <p:nvSpPr>
              <p:cNvPr id="1248" name="Google Shape;1248;p78"/>
              <p:cNvSpPr/>
              <p:nvPr/>
            </p:nvSpPr>
            <p:spPr>
              <a:xfrm flipH="1">
                <a:off x="650784" y="3214426"/>
                <a:ext cx="2397300" cy="1402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49" name="Google Shape;1249;p78"/>
              <p:cNvGrpSpPr/>
              <p:nvPr/>
            </p:nvGrpSpPr>
            <p:grpSpPr>
              <a:xfrm flipH="1" rot="10800000">
                <a:off x="537680" y="3131260"/>
                <a:ext cx="2624921" cy="1512539"/>
                <a:chOff x="4718423" y="3703451"/>
                <a:chExt cx="1416426" cy="816177"/>
              </a:xfrm>
            </p:grpSpPr>
            <p:cxnSp>
              <p:nvCxnSpPr>
                <p:cNvPr id="1250" name="Google Shape;1250;p78"/>
                <p:cNvCxnSpPr/>
                <p:nvPr/>
              </p:nvCxnSpPr>
              <p:spPr>
                <a:xfrm>
                  <a:off x="6134849"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251" name="Google Shape;1251;p78"/>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252" name="Google Shape;1252;p78"/>
            <p:cNvSpPr/>
            <p:nvPr/>
          </p:nvSpPr>
          <p:spPr>
            <a:xfrm>
              <a:off x="2912526" y="4475001"/>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53" name="Google Shape;1253;p78"/>
          <p:cNvGrpSpPr/>
          <p:nvPr/>
        </p:nvGrpSpPr>
        <p:grpSpPr>
          <a:xfrm>
            <a:off x="595676" y="3511048"/>
            <a:ext cx="1533628" cy="866827"/>
            <a:chOff x="720862" y="1725791"/>
            <a:chExt cx="1533628" cy="866827"/>
          </a:xfrm>
        </p:grpSpPr>
        <p:sp>
          <p:nvSpPr>
            <p:cNvPr id="1254" name="Google Shape;1254;p78"/>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5" name="Google Shape;1255;p78"/>
            <p:cNvSpPr/>
            <p:nvPr/>
          </p:nvSpPr>
          <p:spPr>
            <a:xfrm>
              <a:off x="2005792" y="2457618"/>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56" name="Google Shape;1256;p78"/>
            <p:cNvGrpSpPr/>
            <p:nvPr/>
          </p:nvGrpSpPr>
          <p:grpSpPr>
            <a:xfrm flipH="1" rot="10800000">
              <a:off x="720862" y="1725791"/>
              <a:ext cx="1533628" cy="858781"/>
              <a:chOff x="4718423" y="3703451"/>
              <a:chExt cx="1457544" cy="816177"/>
            </a:xfrm>
          </p:grpSpPr>
          <p:cxnSp>
            <p:nvCxnSpPr>
              <p:cNvPr id="1257" name="Google Shape;1257;p78"/>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258" name="Google Shape;1258;p78"/>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259" name="Google Shape;1259;p78"/>
          <p:cNvSpPr txBox="1"/>
          <p:nvPr/>
        </p:nvSpPr>
        <p:spPr>
          <a:xfrm>
            <a:off x="2167136" y="3887961"/>
            <a:ext cx="396600" cy="27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60" name="Google Shape;1260;p78"/>
          <p:cNvSpPr txBox="1"/>
          <p:nvPr/>
        </p:nvSpPr>
        <p:spPr>
          <a:xfrm>
            <a:off x="997227" y="3610445"/>
            <a:ext cx="5271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6</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61" name="Google Shape;1261;p78"/>
          <p:cNvSpPr txBox="1"/>
          <p:nvPr>
            <p:ph idx="1" type="body"/>
          </p:nvPr>
        </p:nvSpPr>
        <p:spPr>
          <a:xfrm>
            <a:off x="3898650" y="1300900"/>
            <a:ext cx="48369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haysannaa xagal qumman (right-angle) waxaana naqaan dhererka (lengths) hypotenuse-ka iyo dhinac kale (RHS).</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600"/>
          </a:p>
        </p:txBody>
      </p:sp>
      <p:sp>
        <p:nvSpPr>
          <p:cNvPr id="1262" name="Google Shape;1262;p78"/>
          <p:cNvSpPr txBox="1"/>
          <p:nvPr>
            <p:ph idx="1" type="body"/>
          </p:nvPr>
        </p:nvSpPr>
        <p:spPr>
          <a:xfrm>
            <a:off x="4181679" y="2209857"/>
            <a:ext cx="38031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dhererka (lengths) isku mid ahaan lahaa, markaas waxaan caddayn karnaa inay isku mid yihiin (congruent).</a:t>
            </a:r>
            <a:r>
              <a:rPr lang="en-GB" sz="1100">
                <a:latin typeface="Lexend"/>
              </a:rPr>
              <a:t/>
            </a:r>
            <a:endParaRPr sz="1600"/>
          </a:p>
        </p:txBody>
      </p:sp>
      <p:sp>
        <p:nvSpPr>
          <p:cNvPr id="1263" name="Google Shape;1263;p78"/>
          <p:cNvSpPr txBox="1"/>
          <p:nvPr>
            <p:ph idx="1" type="body"/>
          </p:nvPr>
        </p:nvSpPr>
        <p:spPr>
          <a:xfrm>
            <a:off x="4114800" y="3058943"/>
            <a:ext cx="3206100" cy="86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Taasi waxay ka dhigan tahay in saddex-xagallada (triangles) ay leeyihiin xaglo (angles) isku mid ah oo uu jiro hal dherer (length) oo keliya oo suurtogal ah oo cidhifka (edge) saddexaad.</a:t>
            </a:r>
            <a:endParaRPr sz="1600"/>
          </a:p>
        </p:txBody>
      </p:sp>
      <p:pic>
        <p:nvPicPr>
          <p:cNvPr id="1264" name="Google Shape;1264;p78"/>
          <p:cNvPicPr preferRelativeResize="0"/>
          <p:nvPr/>
        </p:nvPicPr>
        <p:blipFill>
          <a:blip r:embed="rId11">
            <a:alphaModFix/>
          </a:blip>
          <a:stretch>
            <a:fillRect/>
          </a:stretch>
        </p:blipFill>
        <p:spPr>
          <a:xfrm>
            <a:off x="7626846" y="2930111"/>
            <a:ext cx="470694" cy="542829"/>
          </a:xfrm>
          <a:prstGeom prst="rect">
            <a:avLst/>
          </a:prstGeom>
          <a:noFill/>
          <a:ln>
            <a:noFill/>
          </a:ln>
        </p:spPr>
      </p:pic>
      <p:pic>
        <p:nvPicPr>
          <p:cNvPr id="1265" name="Google Shape;1265;p78"/>
          <p:cNvPicPr preferRelativeResize="0"/>
          <p:nvPr/>
        </p:nvPicPr>
        <p:blipFill>
          <a:blip r:embed="rId12">
            <a:alphaModFix/>
          </a:blip>
          <a:stretch>
            <a:fillRect/>
          </a:stretch>
        </p:blipFill>
        <p:spPr>
          <a:xfrm flipH="1">
            <a:off x="8257488" y="2079799"/>
            <a:ext cx="440506" cy="550842"/>
          </a:xfrm>
          <a:prstGeom prst="rect">
            <a:avLst/>
          </a:prstGeom>
          <a:noFill/>
          <a:ln>
            <a:noFill/>
          </a:ln>
        </p:spPr>
      </p:pic>
      <p:pic>
        <p:nvPicPr>
          <p:cNvPr id="1266" name="Google Shape;1266;p78"/>
          <p:cNvPicPr preferRelativeResize="0"/>
          <p:nvPr/>
        </p:nvPicPr>
        <p:blipFill>
          <a:blip r:embed="rId13">
            <a:alphaModFix/>
          </a:blip>
          <a:stretch>
            <a:fillRect/>
          </a:stretch>
        </p:blipFill>
        <p:spPr>
          <a:xfrm flipH="1">
            <a:off x="7305781" y="3949295"/>
            <a:ext cx="489317" cy="640853"/>
          </a:xfrm>
          <a:prstGeom prst="rect">
            <a:avLst/>
          </a:prstGeom>
          <a:noFill/>
          <a:ln>
            <a:noFill/>
          </a:ln>
        </p:spPr>
      </p:pic>
      <p:sp>
        <p:nvSpPr>
          <p:cNvPr id="1267" name="Google Shape;1267;p78"/>
          <p:cNvSpPr txBox="1"/>
          <p:nvPr>
            <p:ph idx="1" type="body"/>
          </p:nvPr>
        </p:nvSpPr>
        <p:spPr>
          <a:xfrm>
            <a:off x="7594761" y="3485796"/>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Axmed</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4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4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id="1272" name="Google Shape;1272;p79"/>
          <p:cNvPicPr preferRelativeResize="0"/>
          <p:nvPr/>
        </p:nvPicPr>
        <p:blipFill rotWithShape="1">
          <a:blip r:embed="rId3">
            <a:alphaModFix/>
          </a:blip>
          <a:srcRect b="4760" l="40550" r="0" t="13015"/>
          <a:stretch/>
        </p:blipFill>
        <p:spPr>
          <a:xfrm flipH="1">
            <a:off x="4393076" y="3283625"/>
            <a:ext cx="3090924" cy="1189651"/>
          </a:xfrm>
          <a:prstGeom prst="rect">
            <a:avLst/>
          </a:prstGeom>
          <a:noFill/>
          <a:ln>
            <a:noFill/>
          </a:ln>
        </p:spPr>
      </p:pic>
      <p:pic>
        <p:nvPicPr>
          <p:cNvPr id="1273" name="Google Shape;1273;p79"/>
          <p:cNvPicPr preferRelativeResize="0"/>
          <p:nvPr/>
        </p:nvPicPr>
        <p:blipFill>
          <a:blip r:embed="rId4">
            <a:alphaModFix/>
          </a:blip>
          <a:stretch>
            <a:fillRect/>
          </a:stretch>
        </p:blipFill>
        <p:spPr>
          <a:xfrm flipH="1">
            <a:off x="3075225" y="1170700"/>
            <a:ext cx="5698975" cy="834825"/>
          </a:xfrm>
          <a:prstGeom prst="rect">
            <a:avLst/>
          </a:prstGeom>
          <a:noFill/>
          <a:ln>
            <a:noFill/>
          </a:ln>
        </p:spPr>
      </p:pic>
      <p:sp>
        <p:nvSpPr>
          <p:cNvPr id="1274" name="Google Shape;1274;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saddex-xagalka isku midka ah (Identifying similar triangles)</a:t>
            </a:r>
            <a:endParaRPr/>
          </a:p>
        </p:txBody>
      </p:sp>
      <p:sp>
        <p:nvSpPr>
          <p:cNvPr id="1275" name="Google Shape;1275;p79"/>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jiraan macluumaad ku filan oo lagu go'aamin karo in saddex-xagallada (triangles) ay isku mid yihiin (similar)?</a:t>
            </a:r>
            <a:endParaRPr sz="1900"/>
          </a:p>
        </p:txBody>
      </p:sp>
      <p:sp>
        <p:nvSpPr>
          <p:cNvPr id="1276" name="Google Shape;1276;p79"/>
          <p:cNvSpPr txBox="1"/>
          <p:nvPr>
            <p:ph idx="1" type="body"/>
          </p:nvPr>
        </p:nvSpPr>
        <p:spPr>
          <a:xfrm>
            <a:off x="8274467" y="2646275"/>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Nuur</a:t>
            </a:r>
            <a:endParaRPr sz="1600"/>
          </a:p>
        </p:txBody>
      </p:sp>
      <p:sp>
        <p:nvSpPr>
          <p:cNvPr id="1277" name="Google Shape;1277;p79"/>
          <p:cNvSpPr txBox="1"/>
          <p:nvPr>
            <p:ph idx="1" type="body"/>
          </p:nvPr>
        </p:nvSpPr>
        <p:spPr>
          <a:xfrm>
            <a:off x="7278561" y="4573046"/>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Layla</a:t>
            </a:r>
            <a:endParaRPr sz="1600"/>
          </a:p>
        </p:txBody>
      </p:sp>
      <p:grpSp>
        <p:nvGrpSpPr>
          <p:cNvPr id="1278" name="Google Shape;1278;p79"/>
          <p:cNvGrpSpPr/>
          <p:nvPr/>
        </p:nvGrpSpPr>
        <p:grpSpPr>
          <a:xfrm>
            <a:off x="720862" y="1497191"/>
            <a:ext cx="1533628" cy="866827"/>
            <a:chOff x="720862" y="1725791"/>
            <a:chExt cx="1533628" cy="866827"/>
          </a:xfrm>
        </p:grpSpPr>
        <p:sp>
          <p:nvSpPr>
            <p:cNvPr id="1279" name="Google Shape;1279;p79"/>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80" name="Google Shape;1280;p79"/>
            <p:cNvSpPr/>
            <p:nvPr/>
          </p:nvSpPr>
          <p:spPr>
            <a:xfrm>
              <a:off x="2005792" y="2457618"/>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81" name="Google Shape;1281;p79"/>
            <p:cNvGrpSpPr/>
            <p:nvPr/>
          </p:nvGrpSpPr>
          <p:grpSpPr>
            <a:xfrm flipH="1" rot="10800000">
              <a:off x="720862" y="1725791"/>
              <a:ext cx="1533628" cy="858781"/>
              <a:chOff x="4718423" y="3703451"/>
              <a:chExt cx="1457544" cy="816177"/>
            </a:xfrm>
          </p:grpSpPr>
          <p:cxnSp>
            <p:nvCxnSpPr>
              <p:cNvPr id="1282" name="Google Shape;1282;p79"/>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283" name="Google Shape;1283;p79"/>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284" name="Google Shape;1284;p79"/>
          <p:cNvSpPr txBox="1"/>
          <p:nvPr/>
        </p:nvSpPr>
        <p:spPr>
          <a:xfrm>
            <a:off x="2292322" y="1874104"/>
            <a:ext cx="396600" cy="27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85" name="Google Shape;1285;p79"/>
          <p:cNvSpPr txBox="1"/>
          <p:nvPr/>
        </p:nvSpPr>
        <p:spPr>
          <a:xfrm>
            <a:off x="1122413" y="1596587"/>
            <a:ext cx="5271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6</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86" name="Google Shape;1286;p79"/>
          <p:cNvSpPr txBox="1"/>
          <p:nvPr/>
        </p:nvSpPr>
        <p:spPr>
          <a:xfrm>
            <a:off x="3229647" y="3604342"/>
            <a:ext cx="6690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287" name="Google Shape;1287;p79"/>
          <p:cNvSpPr txBox="1"/>
          <p:nvPr/>
        </p:nvSpPr>
        <p:spPr>
          <a:xfrm>
            <a:off x="1277975" y="3320552"/>
            <a:ext cx="4764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12</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288" name="Google Shape;1288;p79"/>
          <p:cNvGrpSpPr/>
          <p:nvPr/>
        </p:nvGrpSpPr>
        <p:grpSpPr>
          <a:xfrm>
            <a:off x="537680" y="2902660"/>
            <a:ext cx="2624921" cy="1512539"/>
            <a:chOff x="537680" y="3131260"/>
            <a:chExt cx="2624921" cy="1512539"/>
          </a:xfrm>
        </p:grpSpPr>
        <p:grpSp>
          <p:nvGrpSpPr>
            <p:cNvPr id="1289" name="Google Shape;1289;p79"/>
            <p:cNvGrpSpPr/>
            <p:nvPr/>
          </p:nvGrpSpPr>
          <p:grpSpPr>
            <a:xfrm>
              <a:off x="537680" y="3131260"/>
              <a:ext cx="2624921" cy="1512539"/>
              <a:chOff x="537680" y="3131260"/>
              <a:chExt cx="2624921" cy="1512539"/>
            </a:xfrm>
          </p:grpSpPr>
          <p:sp>
            <p:nvSpPr>
              <p:cNvPr id="1290" name="Google Shape;1290;p79"/>
              <p:cNvSpPr/>
              <p:nvPr/>
            </p:nvSpPr>
            <p:spPr>
              <a:xfrm flipH="1">
                <a:off x="650784" y="3214426"/>
                <a:ext cx="2397300" cy="1402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91" name="Google Shape;1291;p79"/>
              <p:cNvGrpSpPr/>
              <p:nvPr/>
            </p:nvGrpSpPr>
            <p:grpSpPr>
              <a:xfrm flipH="1" rot="10800000">
                <a:off x="537680" y="3131260"/>
                <a:ext cx="2624921" cy="1512539"/>
                <a:chOff x="4718423" y="3703451"/>
                <a:chExt cx="1416426" cy="816177"/>
              </a:xfrm>
            </p:grpSpPr>
            <p:cxnSp>
              <p:nvCxnSpPr>
                <p:cNvPr id="1292" name="Google Shape;1292;p79"/>
                <p:cNvCxnSpPr/>
                <p:nvPr/>
              </p:nvCxnSpPr>
              <p:spPr>
                <a:xfrm>
                  <a:off x="6134849"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293" name="Google Shape;1293;p79"/>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294" name="Google Shape;1294;p79"/>
            <p:cNvSpPr/>
            <p:nvPr/>
          </p:nvSpPr>
          <p:spPr>
            <a:xfrm>
              <a:off x="2912526" y="4475001"/>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95" name="Google Shape;1295;p79"/>
          <p:cNvSpPr txBox="1"/>
          <p:nvPr>
            <p:ph idx="1" type="body"/>
          </p:nvPr>
        </p:nvSpPr>
        <p:spPr>
          <a:xfrm>
            <a:off x="3135100" y="1224700"/>
            <a:ext cx="56385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 dherer (lengths) oo la yaqaan oo ka mid ah saddex-xagalka (triangle) weyn ayaa labanlaab ah dhererkooda (lengths) u dhigma ee saddex-xagalka (triangle) yar.</a:t>
            </a:r>
            <a:r>
              <a:rPr lang="en-GB" sz="1100">
                <a:latin typeface="Lexend"/>
              </a:rPr>
              <a:t/>
            </a:r>
            <a:endParaRPr sz="1600"/>
          </a:p>
        </p:txBody>
      </p:sp>
      <p:sp>
        <p:nvSpPr>
          <p:cNvPr id="1296" name="Google Shape;1296;p79"/>
          <p:cNvSpPr txBox="1"/>
          <p:nvPr>
            <p:ph idx="1" type="body"/>
          </p:nvPr>
        </p:nvSpPr>
        <p:spPr>
          <a:xfrm>
            <a:off x="3734750" y="2057450"/>
            <a:ext cx="4010400" cy="80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isticmaali karnaa RHS si aan u ogaano in ay jirto hal dherer (length) oo keliya oo suurtogal ah oo loogu talagalay cidhifka (edge) haray ee saddexagalka weyn.</a:t>
            </a:r>
            <a:endParaRPr sz="1600"/>
          </a:p>
        </p:txBody>
      </p:sp>
      <p:sp>
        <p:nvSpPr>
          <p:cNvPr id="1297" name="Google Shape;1297;p79"/>
          <p:cNvSpPr txBox="1"/>
          <p:nvPr>
            <p:ph idx="1" type="body"/>
          </p:nvPr>
        </p:nvSpPr>
        <p:spPr>
          <a:xfrm>
            <a:off x="4495800" y="3396750"/>
            <a:ext cx="2862900" cy="80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 darteed cidhifkani (edge) waa inuu sidoo kale laba jibaar ku yahay dhererka (length) cidhifkiisa u dhigma.</a:t>
            </a:r>
            <a:endParaRPr sz="1600"/>
          </a:p>
        </p:txBody>
      </p:sp>
      <p:pic>
        <p:nvPicPr>
          <p:cNvPr id="1298" name="Google Shape;1298;p79"/>
          <p:cNvPicPr preferRelativeResize="0"/>
          <p:nvPr/>
        </p:nvPicPr>
        <p:blipFill>
          <a:blip r:embed="rId11">
            <a:alphaModFix/>
          </a:blip>
          <a:stretch>
            <a:fillRect/>
          </a:stretch>
        </p:blipFill>
        <p:spPr>
          <a:xfrm>
            <a:off x="7626846" y="2930111"/>
            <a:ext cx="470694" cy="542829"/>
          </a:xfrm>
          <a:prstGeom prst="rect">
            <a:avLst/>
          </a:prstGeom>
          <a:noFill/>
          <a:ln>
            <a:noFill/>
          </a:ln>
        </p:spPr>
      </p:pic>
      <p:pic>
        <p:nvPicPr>
          <p:cNvPr id="1299" name="Google Shape;1299;p79"/>
          <p:cNvPicPr preferRelativeResize="0"/>
          <p:nvPr/>
        </p:nvPicPr>
        <p:blipFill>
          <a:blip r:embed="rId12">
            <a:alphaModFix/>
          </a:blip>
          <a:stretch>
            <a:fillRect/>
          </a:stretch>
        </p:blipFill>
        <p:spPr>
          <a:xfrm flipH="1">
            <a:off x="8257488" y="2079799"/>
            <a:ext cx="440506" cy="550842"/>
          </a:xfrm>
          <a:prstGeom prst="rect">
            <a:avLst/>
          </a:prstGeom>
          <a:noFill/>
          <a:ln>
            <a:noFill/>
          </a:ln>
        </p:spPr>
      </p:pic>
      <p:pic>
        <p:nvPicPr>
          <p:cNvPr id="1300" name="Google Shape;1300;p79"/>
          <p:cNvPicPr preferRelativeResize="0"/>
          <p:nvPr/>
        </p:nvPicPr>
        <p:blipFill>
          <a:blip r:embed="rId13">
            <a:alphaModFix/>
          </a:blip>
          <a:stretch>
            <a:fillRect/>
          </a:stretch>
        </p:blipFill>
        <p:spPr>
          <a:xfrm flipH="1">
            <a:off x="7305781" y="3949295"/>
            <a:ext cx="489317" cy="640853"/>
          </a:xfrm>
          <a:prstGeom prst="rect">
            <a:avLst/>
          </a:prstGeom>
          <a:noFill/>
          <a:ln>
            <a:noFill/>
          </a:ln>
        </p:spPr>
      </p:pic>
      <p:sp>
        <p:nvSpPr>
          <p:cNvPr id="1301" name="Google Shape;1301;p79"/>
          <p:cNvSpPr txBox="1"/>
          <p:nvPr>
            <p:ph idx="1" type="body"/>
          </p:nvPr>
        </p:nvSpPr>
        <p:spPr>
          <a:xfrm>
            <a:off x="7594761" y="3485796"/>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Axmed</a:t>
            </a:r>
            <a:endParaRPr sz="1600"/>
          </a:p>
        </p:txBody>
      </p:sp>
      <p:cxnSp>
        <p:nvCxnSpPr>
          <p:cNvPr id="1302" name="Google Shape;1302;p79"/>
          <p:cNvCxnSpPr>
            <a:stCxn id="1284" idx="2"/>
          </p:cNvCxnSpPr>
          <p:nvPr/>
        </p:nvCxnSpPr>
        <p:spPr>
          <a:xfrm>
            <a:off x="2490622" y="2149204"/>
            <a:ext cx="813300" cy="1471800"/>
          </a:xfrm>
          <a:prstGeom prst="straightConnector1">
            <a:avLst/>
          </a:prstGeom>
          <a:noFill/>
          <a:ln cap="flat" cmpd="sng" w="38100">
            <a:solidFill>
              <a:schemeClr val="accent4"/>
            </a:solidFill>
            <a:prstDash val="solid"/>
            <a:round/>
            <a:headEnd len="med" w="med" type="none"/>
            <a:tailEnd len="med" w="med" type="triangle"/>
          </a:ln>
        </p:spPr>
      </p:cxnSp>
      <p:cxnSp>
        <p:nvCxnSpPr>
          <p:cNvPr id="1303" name="Google Shape;1303;p79"/>
          <p:cNvCxnSpPr>
            <a:stCxn id="1304" idx="2"/>
            <a:endCxn id="1305" idx="0"/>
          </p:cNvCxnSpPr>
          <p:nvPr/>
        </p:nvCxnSpPr>
        <p:spPr>
          <a:xfrm>
            <a:off x="1677311" y="2666745"/>
            <a:ext cx="534300" cy="1804200"/>
          </a:xfrm>
          <a:prstGeom prst="straightConnector1">
            <a:avLst/>
          </a:prstGeom>
          <a:noFill/>
          <a:ln cap="flat" cmpd="sng" w="38100">
            <a:solidFill>
              <a:schemeClr val="accent4"/>
            </a:solidFill>
            <a:prstDash val="solid"/>
            <a:round/>
            <a:headEnd len="med" w="med" type="none"/>
            <a:tailEnd len="med" w="med" type="triangle"/>
          </a:ln>
        </p:spPr>
      </p:cxnSp>
      <p:cxnSp>
        <p:nvCxnSpPr>
          <p:cNvPr id="1306" name="Google Shape;1306;p79"/>
          <p:cNvCxnSpPr/>
          <p:nvPr/>
        </p:nvCxnSpPr>
        <p:spPr>
          <a:xfrm rot="10800000">
            <a:off x="791200" y="2466661"/>
            <a:ext cx="1353300" cy="0"/>
          </a:xfrm>
          <a:prstGeom prst="straightConnector1">
            <a:avLst/>
          </a:prstGeom>
          <a:noFill/>
          <a:ln cap="flat" cmpd="sng" w="28575">
            <a:solidFill>
              <a:srgbClr val="000000"/>
            </a:solidFill>
            <a:prstDash val="solid"/>
            <a:round/>
            <a:headEnd len="med" w="med" type="triangle"/>
            <a:tailEnd len="med" w="med" type="triangle"/>
          </a:ln>
        </p:spPr>
      </p:cxnSp>
      <p:sp>
        <p:nvSpPr>
          <p:cNvPr id="1304" name="Google Shape;1304;p79"/>
          <p:cNvSpPr txBox="1"/>
          <p:nvPr/>
        </p:nvSpPr>
        <p:spPr>
          <a:xfrm>
            <a:off x="1479011" y="2391645"/>
            <a:ext cx="396600" cy="27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x</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cxnSp>
        <p:nvCxnSpPr>
          <p:cNvPr id="1307" name="Google Shape;1307;p79"/>
          <p:cNvCxnSpPr/>
          <p:nvPr/>
        </p:nvCxnSpPr>
        <p:spPr>
          <a:xfrm>
            <a:off x="1233275" y="1859552"/>
            <a:ext cx="149100" cy="1467600"/>
          </a:xfrm>
          <a:prstGeom prst="straightConnector1">
            <a:avLst/>
          </a:prstGeom>
          <a:noFill/>
          <a:ln cap="flat" cmpd="sng" w="38100">
            <a:solidFill>
              <a:schemeClr val="accent4"/>
            </a:solidFill>
            <a:prstDash val="solid"/>
            <a:round/>
            <a:headEnd len="med" w="med" type="none"/>
            <a:tailEnd len="med" w="med" type="triangle"/>
          </a:ln>
        </p:spPr>
      </p:cxnSp>
      <p:cxnSp>
        <p:nvCxnSpPr>
          <p:cNvPr id="1308" name="Google Shape;1308;p79"/>
          <p:cNvCxnSpPr/>
          <p:nvPr/>
        </p:nvCxnSpPr>
        <p:spPr>
          <a:xfrm rot="10800000">
            <a:off x="638725" y="4524050"/>
            <a:ext cx="2409300" cy="0"/>
          </a:xfrm>
          <a:prstGeom prst="straightConnector1">
            <a:avLst/>
          </a:prstGeom>
          <a:noFill/>
          <a:ln cap="flat" cmpd="sng" w="28575">
            <a:solidFill>
              <a:srgbClr val="000000"/>
            </a:solidFill>
            <a:prstDash val="solid"/>
            <a:round/>
            <a:headEnd len="med" w="med" type="triangle"/>
            <a:tailEnd len="med" w="med" type="triangle"/>
          </a:ln>
        </p:spPr>
      </p:cxnSp>
      <p:sp>
        <p:nvSpPr>
          <p:cNvPr id="1305" name="Google Shape;1305;p79"/>
          <p:cNvSpPr txBox="1"/>
          <p:nvPr/>
        </p:nvSpPr>
        <p:spPr>
          <a:xfrm>
            <a:off x="1936196" y="4470825"/>
            <a:ext cx="551100" cy="27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2</a:t>
            </a:r>
            <a:r>
              <a:rPr i="1" lang="en-GB" sz="1100">
                <a:latin typeface="Lexend"/>
                <a:ea typeface="Times New Roman"/>
                <a:cs typeface="Times New Roman"/>
                <a:sym typeface="Times New Roman"/>
              </a:rPr>
              <a:t>x</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309" name="Google Shape;1309;p79"/>
          <p:cNvSpPr txBox="1"/>
          <p:nvPr/>
        </p:nvSpPr>
        <p:spPr>
          <a:xfrm>
            <a:off x="2747474" y="2404075"/>
            <a:ext cx="3843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4"/>
                </a:solidFill>
                <a:latin typeface="Lexend"/>
                <a:ea typeface="Lexend"/>
                <a:cs typeface="Lexend"/>
                <a:sym typeface="Lexend"/>
              </a:rPr>
              <a:t>× 2</a:t>
            </a:r>
            <a:endParaRPr sz="1600">
              <a:solidFill>
                <a:schemeClr val="accent4"/>
              </a:solidFill>
              <a:latin typeface="Lexend"/>
              <a:ea typeface="Lexend"/>
              <a:cs typeface="Lexend"/>
              <a:sym typeface="Lexend"/>
            </a:endParaRPr>
          </a:p>
        </p:txBody>
      </p:sp>
      <p:sp>
        <p:nvSpPr>
          <p:cNvPr id="1310" name="Google Shape;1310;p79"/>
          <p:cNvSpPr txBox="1"/>
          <p:nvPr/>
        </p:nvSpPr>
        <p:spPr>
          <a:xfrm>
            <a:off x="1833074" y="2861275"/>
            <a:ext cx="3843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4"/>
                </a:solidFill>
                <a:latin typeface="Lexend"/>
                <a:ea typeface="Lexend"/>
                <a:cs typeface="Lexend"/>
                <a:sym typeface="Lexend"/>
              </a:rPr>
              <a:t>× 2</a:t>
            </a:r>
            <a:endParaRPr sz="1600">
              <a:solidFill>
                <a:schemeClr val="accent4"/>
              </a:solidFill>
              <a:latin typeface="Lexend"/>
              <a:ea typeface="Lexend"/>
              <a:cs typeface="Lexend"/>
              <a:sym typeface="Lexend"/>
            </a:endParaRPr>
          </a:p>
        </p:txBody>
      </p:sp>
      <p:sp>
        <p:nvSpPr>
          <p:cNvPr id="1311" name="Google Shape;1311;p79"/>
          <p:cNvSpPr txBox="1"/>
          <p:nvPr/>
        </p:nvSpPr>
        <p:spPr>
          <a:xfrm>
            <a:off x="1005760" y="2627232"/>
            <a:ext cx="3843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4"/>
                </a:solidFill>
                <a:latin typeface="Lexend"/>
                <a:ea typeface="Lexend"/>
                <a:cs typeface="Lexend"/>
                <a:sym typeface="Lexend"/>
              </a:rPr>
              <a:t>× 2</a:t>
            </a:r>
            <a:endParaRPr sz="1600">
              <a:solidFill>
                <a:schemeClr val="accent4"/>
              </a:solidFill>
              <a:latin typeface="Lexend"/>
              <a:ea typeface="Lexend"/>
              <a:cs typeface="Lexend"/>
              <a:sym typeface="Lexend"/>
            </a:endParaRPr>
          </a:p>
        </p:txBody>
      </p:sp>
      <p:pic>
        <p:nvPicPr>
          <p:cNvPr id="1312" name="Google Shape;1312;p79"/>
          <p:cNvPicPr preferRelativeResize="0"/>
          <p:nvPr/>
        </p:nvPicPr>
        <p:blipFill rotWithShape="1">
          <a:blip r:embed="rId3">
            <a:alphaModFix/>
          </a:blip>
          <a:srcRect b="4760" l="40550" r="0" t="13015"/>
          <a:stretch/>
        </p:blipFill>
        <p:spPr>
          <a:xfrm flipH="1">
            <a:off x="3593238" y="1976268"/>
            <a:ext cx="4299197" cy="11896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grpSp>
        <p:nvGrpSpPr>
          <p:cNvPr id="1317" name="Google Shape;1317;p80"/>
          <p:cNvGrpSpPr/>
          <p:nvPr/>
        </p:nvGrpSpPr>
        <p:grpSpPr>
          <a:xfrm flipH="1">
            <a:off x="5559871" y="1420224"/>
            <a:ext cx="2781253" cy="667911"/>
            <a:chOff x="402775" y="77554"/>
            <a:chExt cx="3996052" cy="848680"/>
          </a:xfrm>
        </p:grpSpPr>
        <p:grpSp>
          <p:nvGrpSpPr>
            <p:cNvPr id="1318" name="Google Shape;1318;p80"/>
            <p:cNvGrpSpPr/>
            <p:nvPr/>
          </p:nvGrpSpPr>
          <p:grpSpPr>
            <a:xfrm>
              <a:off x="402775" y="77554"/>
              <a:ext cx="3996052" cy="848680"/>
              <a:chOff x="402775" y="77554"/>
              <a:chExt cx="3996052" cy="848680"/>
            </a:xfrm>
          </p:grpSpPr>
          <p:pic>
            <p:nvPicPr>
              <p:cNvPr id="1319" name="Google Shape;1319;p80"/>
              <p:cNvPicPr preferRelativeResize="0"/>
              <p:nvPr/>
            </p:nvPicPr>
            <p:blipFill rotWithShape="1">
              <a:blip r:embed="rId3">
                <a:alphaModFix/>
              </a:blip>
              <a:srcRect b="30536" l="0" r="0" t="0"/>
              <a:stretch/>
            </p:blipFill>
            <p:spPr>
              <a:xfrm>
                <a:off x="402775" y="77554"/>
                <a:ext cx="3996052" cy="642450"/>
              </a:xfrm>
              <a:prstGeom prst="rect">
                <a:avLst/>
              </a:prstGeom>
              <a:noFill/>
              <a:ln>
                <a:noFill/>
              </a:ln>
            </p:spPr>
          </p:pic>
          <p:pic>
            <p:nvPicPr>
              <p:cNvPr id="1320" name="Google Shape;1320;p80"/>
              <p:cNvPicPr preferRelativeResize="0"/>
              <p:nvPr/>
            </p:nvPicPr>
            <p:blipFill rotWithShape="1">
              <a:blip r:embed="rId3">
                <a:alphaModFix/>
              </a:blip>
              <a:srcRect b="0" l="0" r="0" t="76845"/>
              <a:stretch/>
            </p:blipFill>
            <p:spPr>
              <a:xfrm>
                <a:off x="402775" y="712084"/>
                <a:ext cx="3996052" cy="214150"/>
              </a:xfrm>
              <a:prstGeom prst="rect">
                <a:avLst/>
              </a:prstGeom>
              <a:noFill/>
              <a:ln>
                <a:noFill/>
              </a:ln>
            </p:spPr>
          </p:pic>
          <p:sp>
            <p:nvSpPr>
              <p:cNvPr id="1321" name="Google Shape;1321;p80"/>
              <p:cNvSpPr/>
              <p:nvPr/>
            </p:nvSpPr>
            <p:spPr>
              <a:xfrm>
                <a:off x="476672" y="709050"/>
                <a:ext cx="468552"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322" name="Google Shape;1322;p80"/>
            <p:cNvSpPr/>
            <p:nvPr/>
          </p:nvSpPr>
          <p:spPr>
            <a:xfrm>
              <a:off x="1107425" y="709050"/>
              <a:ext cx="66400"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323" name="Google Shape;1323;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1324" name="Google Shape;1324;p80"/>
          <p:cNvSpPr txBox="1"/>
          <p:nvPr>
            <p:ph idx="1" type="body"/>
          </p:nvPr>
        </p:nvSpPr>
        <p:spPr>
          <a:xfrm>
            <a:off x="324000" y="759300"/>
            <a:ext cx="8496000" cy="3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jiraan macluumaad ku filan oo lagu ogaan karo in saddexagalladu ay isku mid yihiin (similar)?</a:t>
            </a:r>
            <a:endParaRPr sz="1900"/>
          </a:p>
        </p:txBody>
      </p:sp>
      <p:sp>
        <p:nvSpPr>
          <p:cNvPr id="1325" name="Google Shape;1325;p80"/>
          <p:cNvSpPr txBox="1"/>
          <p:nvPr>
            <p:ph idx="1" type="body"/>
          </p:nvPr>
        </p:nvSpPr>
        <p:spPr>
          <a:xfrm>
            <a:off x="8274467" y="2646275"/>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Nuur</a:t>
            </a:r>
            <a:endParaRPr sz="1600"/>
          </a:p>
        </p:txBody>
      </p:sp>
      <p:sp>
        <p:nvSpPr>
          <p:cNvPr id="1326" name="Google Shape;1326;p80"/>
          <p:cNvSpPr txBox="1"/>
          <p:nvPr>
            <p:ph idx="1" type="body"/>
          </p:nvPr>
        </p:nvSpPr>
        <p:spPr>
          <a:xfrm>
            <a:off x="7278561" y="4573046"/>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Layla</a:t>
            </a:r>
            <a:endParaRPr sz="1600"/>
          </a:p>
        </p:txBody>
      </p:sp>
      <p:grpSp>
        <p:nvGrpSpPr>
          <p:cNvPr id="1327" name="Google Shape;1327;p80"/>
          <p:cNvGrpSpPr/>
          <p:nvPr/>
        </p:nvGrpSpPr>
        <p:grpSpPr>
          <a:xfrm>
            <a:off x="720862" y="1497191"/>
            <a:ext cx="1533628" cy="866827"/>
            <a:chOff x="720862" y="1725791"/>
            <a:chExt cx="1533628" cy="866827"/>
          </a:xfrm>
        </p:grpSpPr>
        <p:sp>
          <p:nvSpPr>
            <p:cNvPr id="1328" name="Google Shape;1328;p80"/>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9" name="Google Shape;1329;p80"/>
            <p:cNvSpPr/>
            <p:nvPr/>
          </p:nvSpPr>
          <p:spPr>
            <a:xfrm>
              <a:off x="2005792" y="2457618"/>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330" name="Google Shape;1330;p80"/>
            <p:cNvGrpSpPr/>
            <p:nvPr/>
          </p:nvGrpSpPr>
          <p:grpSpPr>
            <a:xfrm flipH="1" rot="10800000">
              <a:off x="720862" y="1725791"/>
              <a:ext cx="1533628" cy="858781"/>
              <a:chOff x="4718423" y="3703451"/>
              <a:chExt cx="1457544" cy="816177"/>
            </a:xfrm>
          </p:grpSpPr>
          <p:cxnSp>
            <p:nvCxnSpPr>
              <p:cNvPr id="1331" name="Google Shape;1331;p80"/>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332" name="Google Shape;1332;p80"/>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333" name="Google Shape;1333;p80"/>
          <p:cNvSpPr txBox="1"/>
          <p:nvPr/>
        </p:nvSpPr>
        <p:spPr>
          <a:xfrm>
            <a:off x="2292322" y="1874104"/>
            <a:ext cx="396600" cy="27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334" name="Google Shape;1334;p80"/>
          <p:cNvSpPr txBox="1"/>
          <p:nvPr/>
        </p:nvSpPr>
        <p:spPr>
          <a:xfrm>
            <a:off x="1122413" y="1596587"/>
            <a:ext cx="5271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6</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335" name="Google Shape;1335;p80"/>
          <p:cNvSpPr txBox="1"/>
          <p:nvPr/>
        </p:nvSpPr>
        <p:spPr>
          <a:xfrm>
            <a:off x="3229647" y="3604342"/>
            <a:ext cx="6690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336" name="Google Shape;1336;p80"/>
          <p:cNvSpPr txBox="1"/>
          <p:nvPr/>
        </p:nvSpPr>
        <p:spPr>
          <a:xfrm>
            <a:off x="1277975" y="3320552"/>
            <a:ext cx="476400" cy="3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12</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337" name="Google Shape;1337;p80"/>
          <p:cNvGrpSpPr/>
          <p:nvPr/>
        </p:nvGrpSpPr>
        <p:grpSpPr>
          <a:xfrm>
            <a:off x="537680" y="2902660"/>
            <a:ext cx="2624921" cy="1512539"/>
            <a:chOff x="537680" y="3131260"/>
            <a:chExt cx="2624921" cy="1512539"/>
          </a:xfrm>
        </p:grpSpPr>
        <p:grpSp>
          <p:nvGrpSpPr>
            <p:cNvPr id="1338" name="Google Shape;1338;p80"/>
            <p:cNvGrpSpPr/>
            <p:nvPr/>
          </p:nvGrpSpPr>
          <p:grpSpPr>
            <a:xfrm>
              <a:off x="537680" y="3131260"/>
              <a:ext cx="2624921" cy="1512539"/>
              <a:chOff x="537680" y="3131260"/>
              <a:chExt cx="2624921" cy="1512539"/>
            </a:xfrm>
          </p:grpSpPr>
          <p:sp>
            <p:nvSpPr>
              <p:cNvPr id="1339" name="Google Shape;1339;p80"/>
              <p:cNvSpPr/>
              <p:nvPr/>
            </p:nvSpPr>
            <p:spPr>
              <a:xfrm flipH="1">
                <a:off x="650784" y="3214426"/>
                <a:ext cx="2397300" cy="1402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340" name="Google Shape;1340;p80"/>
              <p:cNvGrpSpPr/>
              <p:nvPr/>
            </p:nvGrpSpPr>
            <p:grpSpPr>
              <a:xfrm flipH="1" rot="10800000">
                <a:off x="537680" y="3131260"/>
                <a:ext cx="2624921" cy="1512539"/>
                <a:chOff x="4718423" y="3703451"/>
                <a:chExt cx="1416426" cy="816177"/>
              </a:xfrm>
            </p:grpSpPr>
            <p:cxnSp>
              <p:nvCxnSpPr>
                <p:cNvPr id="1341" name="Google Shape;1341;p80"/>
                <p:cNvCxnSpPr/>
                <p:nvPr/>
              </p:nvCxnSpPr>
              <p:spPr>
                <a:xfrm>
                  <a:off x="6134849"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342" name="Google Shape;1342;p80"/>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343" name="Google Shape;1343;p80"/>
            <p:cNvSpPr/>
            <p:nvPr/>
          </p:nvSpPr>
          <p:spPr>
            <a:xfrm>
              <a:off x="2912526" y="4475001"/>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44" name="Google Shape;1344;p80"/>
          <p:cNvSpPr txBox="1"/>
          <p:nvPr>
            <p:ph idx="1" type="body"/>
          </p:nvPr>
        </p:nvSpPr>
        <p:spPr>
          <a:xfrm>
            <a:off x="5774400" y="1529500"/>
            <a:ext cx="2474100" cy="3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waa isku mid yihiin (similar)!</a:t>
            </a:r>
            <a:endParaRPr sz="1600"/>
          </a:p>
        </p:txBody>
      </p:sp>
      <p:pic>
        <p:nvPicPr>
          <p:cNvPr id="1345" name="Google Shape;1345;p80"/>
          <p:cNvPicPr preferRelativeResize="0"/>
          <p:nvPr/>
        </p:nvPicPr>
        <p:blipFill>
          <a:blip r:embed="rId10">
            <a:alphaModFix/>
          </a:blip>
          <a:stretch>
            <a:fillRect/>
          </a:stretch>
        </p:blipFill>
        <p:spPr>
          <a:xfrm>
            <a:off x="7626846" y="2930111"/>
            <a:ext cx="470694" cy="542829"/>
          </a:xfrm>
          <a:prstGeom prst="rect">
            <a:avLst/>
          </a:prstGeom>
          <a:noFill/>
          <a:ln>
            <a:noFill/>
          </a:ln>
        </p:spPr>
      </p:pic>
      <p:pic>
        <p:nvPicPr>
          <p:cNvPr id="1346" name="Google Shape;1346;p80"/>
          <p:cNvPicPr preferRelativeResize="0"/>
          <p:nvPr/>
        </p:nvPicPr>
        <p:blipFill>
          <a:blip r:embed="rId11">
            <a:alphaModFix/>
          </a:blip>
          <a:stretch>
            <a:fillRect/>
          </a:stretch>
        </p:blipFill>
        <p:spPr>
          <a:xfrm flipH="1">
            <a:off x="8257488" y="2079799"/>
            <a:ext cx="440506" cy="550842"/>
          </a:xfrm>
          <a:prstGeom prst="rect">
            <a:avLst/>
          </a:prstGeom>
          <a:noFill/>
          <a:ln>
            <a:noFill/>
          </a:ln>
        </p:spPr>
      </p:pic>
      <p:pic>
        <p:nvPicPr>
          <p:cNvPr id="1347" name="Google Shape;1347;p80"/>
          <p:cNvPicPr preferRelativeResize="0"/>
          <p:nvPr/>
        </p:nvPicPr>
        <p:blipFill>
          <a:blip r:embed="rId12">
            <a:alphaModFix/>
          </a:blip>
          <a:stretch>
            <a:fillRect/>
          </a:stretch>
        </p:blipFill>
        <p:spPr>
          <a:xfrm flipH="1">
            <a:off x="7305781" y="3949295"/>
            <a:ext cx="489317" cy="640853"/>
          </a:xfrm>
          <a:prstGeom prst="rect">
            <a:avLst/>
          </a:prstGeom>
          <a:noFill/>
          <a:ln>
            <a:noFill/>
          </a:ln>
        </p:spPr>
      </p:pic>
      <p:sp>
        <p:nvSpPr>
          <p:cNvPr id="1348" name="Google Shape;1348;p80"/>
          <p:cNvSpPr txBox="1"/>
          <p:nvPr>
            <p:ph idx="1" type="body"/>
          </p:nvPr>
        </p:nvSpPr>
        <p:spPr>
          <a:xfrm>
            <a:off x="7594761" y="3485796"/>
            <a:ext cx="687300" cy="306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Axmed</a:t>
            </a:r>
            <a:endParaRPr sz="1600"/>
          </a:p>
        </p:txBody>
      </p:sp>
      <p:cxnSp>
        <p:nvCxnSpPr>
          <p:cNvPr id="1349" name="Google Shape;1349;p80"/>
          <p:cNvCxnSpPr/>
          <p:nvPr/>
        </p:nvCxnSpPr>
        <p:spPr>
          <a:xfrm rot="10800000">
            <a:off x="638725" y="4524050"/>
            <a:ext cx="2409300" cy="0"/>
          </a:xfrm>
          <a:prstGeom prst="straightConnector1">
            <a:avLst/>
          </a:prstGeom>
          <a:noFill/>
          <a:ln cap="flat" cmpd="sng" w="28575">
            <a:solidFill>
              <a:srgbClr val="000000"/>
            </a:solidFill>
            <a:prstDash val="solid"/>
            <a:round/>
            <a:headEnd len="med" w="med" type="triangle"/>
            <a:tailEnd len="med" w="med" type="triangle"/>
          </a:ln>
        </p:spPr>
      </p:cxnSp>
      <p:grpSp>
        <p:nvGrpSpPr>
          <p:cNvPr id="1350" name="Google Shape;1350;p80"/>
          <p:cNvGrpSpPr/>
          <p:nvPr/>
        </p:nvGrpSpPr>
        <p:grpSpPr>
          <a:xfrm flipH="1">
            <a:off x="4950271" y="2334624"/>
            <a:ext cx="2781253" cy="667911"/>
            <a:chOff x="402775" y="77554"/>
            <a:chExt cx="3996052" cy="848680"/>
          </a:xfrm>
        </p:grpSpPr>
        <p:grpSp>
          <p:nvGrpSpPr>
            <p:cNvPr id="1351" name="Google Shape;1351;p80"/>
            <p:cNvGrpSpPr/>
            <p:nvPr/>
          </p:nvGrpSpPr>
          <p:grpSpPr>
            <a:xfrm>
              <a:off x="402775" y="77554"/>
              <a:ext cx="3996052" cy="848680"/>
              <a:chOff x="402775" y="77554"/>
              <a:chExt cx="3996052" cy="848680"/>
            </a:xfrm>
          </p:grpSpPr>
          <p:pic>
            <p:nvPicPr>
              <p:cNvPr id="1352" name="Google Shape;1352;p80"/>
              <p:cNvPicPr preferRelativeResize="0"/>
              <p:nvPr/>
            </p:nvPicPr>
            <p:blipFill rotWithShape="1">
              <a:blip r:embed="rId3">
                <a:alphaModFix/>
              </a:blip>
              <a:srcRect b="30536" l="0" r="0" t="0"/>
              <a:stretch/>
            </p:blipFill>
            <p:spPr>
              <a:xfrm>
                <a:off x="402775" y="77554"/>
                <a:ext cx="3996052" cy="642450"/>
              </a:xfrm>
              <a:prstGeom prst="rect">
                <a:avLst/>
              </a:prstGeom>
              <a:noFill/>
              <a:ln>
                <a:noFill/>
              </a:ln>
            </p:spPr>
          </p:pic>
          <p:pic>
            <p:nvPicPr>
              <p:cNvPr id="1353" name="Google Shape;1353;p80"/>
              <p:cNvPicPr preferRelativeResize="0"/>
              <p:nvPr/>
            </p:nvPicPr>
            <p:blipFill rotWithShape="1">
              <a:blip r:embed="rId3">
                <a:alphaModFix/>
              </a:blip>
              <a:srcRect b="0" l="0" r="0" t="76845"/>
              <a:stretch/>
            </p:blipFill>
            <p:spPr>
              <a:xfrm>
                <a:off x="402775" y="712084"/>
                <a:ext cx="3996052" cy="214150"/>
              </a:xfrm>
              <a:prstGeom prst="rect">
                <a:avLst/>
              </a:prstGeom>
              <a:noFill/>
              <a:ln>
                <a:noFill/>
              </a:ln>
            </p:spPr>
          </p:pic>
          <p:sp>
            <p:nvSpPr>
              <p:cNvPr id="1354" name="Google Shape;1354;p80"/>
              <p:cNvSpPr/>
              <p:nvPr/>
            </p:nvSpPr>
            <p:spPr>
              <a:xfrm>
                <a:off x="476672" y="709050"/>
                <a:ext cx="468552"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355" name="Google Shape;1355;p80"/>
            <p:cNvSpPr/>
            <p:nvPr/>
          </p:nvSpPr>
          <p:spPr>
            <a:xfrm>
              <a:off x="1107425" y="709050"/>
              <a:ext cx="66400"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356" name="Google Shape;1356;p80"/>
          <p:cNvSpPr txBox="1"/>
          <p:nvPr>
            <p:ph idx="1" type="body"/>
          </p:nvPr>
        </p:nvSpPr>
        <p:spPr>
          <a:xfrm>
            <a:off x="5164800" y="2443900"/>
            <a:ext cx="2474100" cy="3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waa isku mid yihiin (similar)!</a:t>
            </a:r>
            <a:endParaRPr sz="1600"/>
          </a:p>
        </p:txBody>
      </p:sp>
      <p:grpSp>
        <p:nvGrpSpPr>
          <p:cNvPr id="1357" name="Google Shape;1357;p80"/>
          <p:cNvGrpSpPr/>
          <p:nvPr/>
        </p:nvGrpSpPr>
        <p:grpSpPr>
          <a:xfrm flipH="1">
            <a:off x="4569271" y="3477624"/>
            <a:ext cx="2781253" cy="667911"/>
            <a:chOff x="402775" y="77554"/>
            <a:chExt cx="3996052" cy="848680"/>
          </a:xfrm>
        </p:grpSpPr>
        <p:grpSp>
          <p:nvGrpSpPr>
            <p:cNvPr id="1358" name="Google Shape;1358;p80"/>
            <p:cNvGrpSpPr/>
            <p:nvPr/>
          </p:nvGrpSpPr>
          <p:grpSpPr>
            <a:xfrm>
              <a:off x="402775" y="77554"/>
              <a:ext cx="3996052" cy="848680"/>
              <a:chOff x="402775" y="77554"/>
              <a:chExt cx="3996052" cy="848680"/>
            </a:xfrm>
          </p:grpSpPr>
          <p:pic>
            <p:nvPicPr>
              <p:cNvPr id="1359" name="Google Shape;1359;p80"/>
              <p:cNvPicPr preferRelativeResize="0"/>
              <p:nvPr/>
            </p:nvPicPr>
            <p:blipFill rotWithShape="1">
              <a:blip r:embed="rId3">
                <a:alphaModFix/>
              </a:blip>
              <a:srcRect b="30536" l="0" r="0" t="0"/>
              <a:stretch/>
            </p:blipFill>
            <p:spPr>
              <a:xfrm>
                <a:off x="402775" y="77554"/>
                <a:ext cx="3996052" cy="642450"/>
              </a:xfrm>
              <a:prstGeom prst="rect">
                <a:avLst/>
              </a:prstGeom>
              <a:noFill/>
              <a:ln>
                <a:noFill/>
              </a:ln>
            </p:spPr>
          </p:pic>
          <p:pic>
            <p:nvPicPr>
              <p:cNvPr id="1360" name="Google Shape;1360;p80"/>
              <p:cNvPicPr preferRelativeResize="0"/>
              <p:nvPr/>
            </p:nvPicPr>
            <p:blipFill rotWithShape="1">
              <a:blip r:embed="rId3">
                <a:alphaModFix/>
              </a:blip>
              <a:srcRect b="0" l="0" r="0" t="76845"/>
              <a:stretch/>
            </p:blipFill>
            <p:spPr>
              <a:xfrm>
                <a:off x="402775" y="712084"/>
                <a:ext cx="3996052" cy="214150"/>
              </a:xfrm>
              <a:prstGeom prst="rect">
                <a:avLst/>
              </a:prstGeom>
              <a:noFill/>
              <a:ln>
                <a:noFill/>
              </a:ln>
            </p:spPr>
          </p:pic>
          <p:sp>
            <p:nvSpPr>
              <p:cNvPr id="1361" name="Google Shape;1361;p80"/>
              <p:cNvSpPr/>
              <p:nvPr/>
            </p:nvSpPr>
            <p:spPr>
              <a:xfrm>
                <a:off x="476672" y="709050"/>
                <a:ext cx="468552"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362" name="Google Shape;1362;p80"/>
            <p:cNvSpPr/>
            <p:nvPr/>
          </p:nvSpPr>
          <p:spPr>
            <a:xfrm>
              <a:off x="1107425" y="709050"/>
              <a:ext cx="66400" cy="7675"/>
            </a:xfrm>
            <a:custGeom>
              <a:rect b="b" l="l" r="r" t="t"/>
              <a:pathLst>
                <a:path extrusionOk="0" h="307" w="2656">
                  <a:moveTo>
                    <a:pt x="0" y="307"/>
                  </a:moveTo>
                  <a:cubicBezTo>
                    <a:pt x="443" y="256"/>
                    <a:pt x="2213" y="51"/>
                    <a:pt x="2656" y="0"/>
                  </a:cubicBezTo>
                </a:path>
              </a:pathLst>
            </a:custGeom>
            <a:noFill/>
            <a:ln cap="flat" cmpd="sng" w="19050">
              <a:solidFill>
                <a:srgbClr val="000000"/>
              </a:solidFill>
              <a:prstDash val="solid"/>
              <a:round/>
              <a:headEnd len="med" w="med" type="none"/>
              <a:tailEnd len="med" w="med" type="none"/>
            </a:ln>
          </p:spPr>
          <p:txBody>
            <a:bodyPr/>
            <a:p/>
          </p:txBody>
        </p:sp>
      </p:grpSp>
      <p:sp>
        <p:nvSpPr>
          <p:cNvPr id="1363" name="Google Shape;1363;p80"/>
          <p:cNvSpPr txBox="1"/>
          <p:nvPr>
            <p:ph idx="1" type="body"/>
          </p:nvPr>
        </p:nvSpPr>
        <p:spPr>
          <a:xfrm>
            <a:off x="4783800" y="3586900"/>
            <a:ext cx="2474100" cy="3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waa isku mid yihiin (similar)!</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sp>
        <p:nvSpPr>
          <p:cNvPr id="1368" name="Google Shape;1368;p81"/>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Yaa run ah?</a:t>
            </a:r>
            <a:endParaRPr/>
          </a:p>
        </p:txBody>
      </p:sp>
      <p:sp>
        <p:nvSpPr>
          <p:cNvPr id="1369" name="Google Shape;1369;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1370" name="Google Shape;1370;p81"/>
          <p:cNvSpPr txBox="1"/>
          <p:nvPr>
            <p:ph idx="1" type="subTitle"/>
          </p:nvPr>
        </p:nvSpPr>
        <p:spPr>
          <a:xfrm>
            <a:off x="1034425" y="1837775"/>
            <a:ext cx="4038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waa isku mid yihiin (similar).</a:t>
            </a:r>
            <a:endParaRPr sz="2000"/>
          </a:p>
        </p:txBody>
      </p:sp>
      <p:sp>
        <p:nvSpPr>
          <p:cNvPr id="1371" name="Google Shape;1371;p81"/>
          <p:cNvSpPr txBox="1"/>
          <p:nvPr>
            <p:ph idx="3" type="subTitle"/>
          </p:nvPr>
        </p:nvSpPr>
        <p:spPr>
          <a:xfrm>
            <a:off x="1034425" y="2794252"/>
            <a:ext cx="40383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ma aha kuwa isku mid ah (similar).</a:t>
            </a:r>
            <a:endParaRPr sz="2000"/>
          </a:p>
        </p:txBody>
      </p:sp>
      <p:sp>
        <p:nvSpPr>
          <p:cNvPr id="1372" name="Google Shape;1372;p81"/>
          <p:cNvSpPr txBox="1"/>
          <p:nvPr>
            <p:ph idx="4" type="subTitle"/>
          </p:nvPr>
        </p:nvSpPr>
        <p:spPr>
          <a:xfrm>
            <a:off x="1034425" y="3766975"/>
            <a:ext cx="4015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jiraan macluumaad ku filan oo lagu ogaan karo isku midnimada (similarity).</a:t>
            </a:r>
            <a:endParaRPr sz="2000"/>
          </a:p>
        </p:txBody>
      </p:sp>
      <p:grpSp>
        <p:nvGrpSpPr>
          <p:cNvPr id="1373" name="Google Shape;1373;p81"/>
          <p:cNvGrpSpPr/>
          <p:nvPr/>
        </p:nvGrpSpPr>
        <p:grpSpPr>
          <a:xfrm>
            <a:off x="6297548" y="1300232"/>
            <a:ext cx="1601444" cy="910065"/>
            <a:chOff x="784871" y="1757542"/>
            <a:chExt cx="1469619" cy="835075"/>
          </a:xfrm>
        </p:grpSpPr>
        <p:sp>
          <p:nvSpPr>
            <p:cNvPr id="1374" name="Google Shape;1374;p81"/>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5" name="Google Shape;1375;p81"/>
            <p:cNvSpPr/>
            <p:nvPr/>
          </p:nvSpPr>
          <p:spPr>
            <a:xfrm>
              <a:off x="2005792" y="2457618"/>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6" name="Google Shape;1376;p81"/>
            <p:cNvCxnSpPr/>
            <p:nvPr/>
          </p:nvCxnSpPr>
          <p:spPr>
            <a:xfrm rot="10800000">
              <a:off x="2254490" y="1757542"/>
              <a:ext cx="0" cy="827029"/>
            </a:xfrm>
            <a:prstGeom prst="straightConnector1">
              <a:avLst/>
            </a:prstGeom>
            <a:noFill/>
            <a:ln cap="flat" cmpd="sng" w="28575">
              <a:solidFill>
                <a:srgbClr val="000000"/>
              </a:solidFill>
              <a:prstDash val="solid"/>
              <a:round/>
              <a:headEnd len="med" w="med" type="triangle"/>
              <a:tailEnd len="med" w="med" type="triangle"/>
            </a:ln>
          </p:spPr>
        </p:cxnSp>
      </p:grpSp>
      <p:sp>
        <p:nvSpPr>
          <p:cNvPr id="1377" name="Google Shape;1377;p81"/>
          <p:cNvSpPr txBox="1"/>
          <p:nvPr/>
        </p:nvSpPr>
        <p:spPr>
          <a:xfrm>
            <a:off x="7940266" y="1676218"/>
            <a:ext cx="432300" cy="29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378" name="Google Shape;1378;p81"/>
          <p:cNvGrpSpPr/>
          <p:nvPr/>
        </p:nvGrpSpPr>
        <p:grpSpPr>
          <a:xfrm rot="10800000">
            <a:off x="6042407" y="2916121"/>
            <a:ext cx="2647005" cy="1547358"/>
            <a:chOff x="784871" y="1757542"/>
            <a:chExt cx="1428497" cy="835011"/>
          </a:xfrm>
        </p:grpSpPr>
        <p:sp>
          <p:nvSpPr>
            <p:cNvPr id="1379" name="Google Shape;1379;p81"/>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80" name="Google Shape;1380;p81"/>
            <p:cNvSpPr/>
            <p:nvPr/>
          </p:nvSpPr>
          <p:spPr>
            <a:xfrm>
              <a:off x="2039330" y="2491153"/>
              <a:ext cx="101400" cy="101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81" name="Google Shape;1381;p81"/>
            <p:cNvCxnSpPr/>
            <p:nvPr/>
          </p:nvCxnSpPr>
          <p:spPr>
            <a:xfrm rot="10800000">
              <a:off x="2213367" y="1757542"/>
              <a:ext cx="0" cy="827029"/>
            </a:xfrm>
            <a:prstGeom prst="straightConnector1">
              <a:avLst/>
            </a:prstGeom>
            <a:noFill/>
            <a:ln cap="flat" cmpd="sng" w="28575">
              <a:solidFill>
                <a:srgbClr val="000000"/>
              </a:solidFill>
              <a:prstDash val="solid"/>
              <a:round/>
              <a:headEnd len="med" w="med" type="triangle"/>
              <a:tailEnd len="med" w="med" type="triangle"/>
            </a:ln>
          </p:spPr>
        </p:cxnSp>
      </p:grpSp>
      <p:sp>
        <p:nvSpPr>
          <p:cNvPr id="1382" name="Google Shape;1382;p81"/>
          <p:cNvSpPr txBox="1"/>
          <p:nvPr/>
        </p:nvSpPr>
        <p:spPr>
          <a:xfrm flipH="1">
            <a:off x="5618099" y="3542490"/>
            <a:ext cx="735000" cy="51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9</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pic>
        <p:nvPicPr>
          <p:cNvPr id="1383" name="Google Shape;1383;p81"/>
          <p:cNvPicPr preferRelativeResize="0"/>
          <p:nvPr/>
        </p:nvPicPr>
        <p:blipFill>
          <a:blip r:embed="rId3">
            <a:alphaModFix/>
          </a:blip>
          <a:stretch>
            <a:fillRect/>
          </a:stretch>
        </p:blipFill>
        <p:spPr>
          <a:xfrm>
            <a:off x="4122008" y="1806763"/>
            <a:ext cx="396000" cy="419100"/>
          </a:xfrm>
          <a:prstGeom prst="rect">
            <a:avLst/>
          </a:prstGeom>
          <a:noFill/>
          <a:ln>
            <a:noFill/>
          </a:ln>
        </p:spPr>
      </p:pic>
      <p:sp>
        <p:nvSpPr>
          <p:cNvPr id="1384" name="Google Shape;1384;p81"/>
          <p:cNvSpPr/>
          <p:nvPr/>
        </p:nvSpPr>
        <p:spPr>
          <a:xfrm rot="-5400000">
            <a:off x="5798122" y="1741626"/>
            <a:ext cx="907500" cy="907500"/>
          </a:xfrm>
          <a:prstGeom prst="arc">
            <a:avLst>
              <a:gd fmla="val 3867844" name="adj1"/>
              <a:gd fmla="val 557049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5" name="Google Shape;1385;p81"/>
          <p:cNvSpPr/>
          <p:nvPr/>
        </p:nvSpPr>
        <p:spPr>
          <a:xfrm rot="-5400000">
            <a:off x="8297249" y="2617325"/>
            <a:ext cx="666300" cy="666300"/>
          </a:xfrm>
          <a:prstGeom prst="arc">
            <a:avLst>
              <a:gd fmla="val 14355800" name="adj1"/>
              <a:gd fmla="val 1649991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6" name="Google Shape;1386;p81"/>
          <p:cNvSpPr txBox="1"/>
          <p:nvPr>
            <p:ph idx="4294967295" type="body"/>
          </p:nvPr>
        </p:nvSpPr>
        <p:spPr>
          <a:xfrm>
            <a:off x="6744138" y="1951793"/>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r>
              <a:rPr lang="en-GB" sz="1400">
                <a:latin typeface="Lexend"/>
              </a:rPr>
              <a:t>°</a:t>
            </a:r>
            <a:endParaRPr sz="1600"/>
          </a:p>
        </p:txBody>
      </p:sp>
      <p:sp>
        <p:nvSpPr>
          <p:cNvPr id="1387" name="Google Shape;1387;p81"/>
          <p:cNvSpPr txBox="1"/>
          <p:nvPr>
            <p:ph idx="4294967295" type="body"/>
          </p:nvPr>
        </p:nvSpPr>
        <p:spPr>
          <a:xfrm>
            <a:off x="7947010" y="2942393"/>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82"/>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Yaa run ah?</a:t>
            </a:r>
            <a:endParaRPr/>
          </a:p>
        </p:txBody>
      </p:sp>
      <p:sp>
        <p:nvSpPr>
          <p:cNvPr id="1393" name="Google Shape;1393;p8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saddexagallada isku midka ah (similar triangles)</a:t>
            </a:r>
            <a:endParaRPr/>
          </a:p>
        </p:txBody>
      </p:sp>
      <p:sp>
        <p:nvSpPr>
          <p:cNvPr id="1394" name="Google Shape;1394;p82"/>
          <p:cNvSpPr txBox="1"/>
          <p:nvPr>
            <p:ph idx="1" type="subTitle"/>
          </p:nvPr>
        </p:nvSpPr>
        <p:spPr>
          <a:xfrm>
            <a:off x="1034425" y="1837775"/>
            <a:ext cx="4038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waa isku mid yihiin (similar).</a:t>
            </a:r>
            <a:endParaRPr sz="2000"/>
          </a:p>
        </p:txBody>
      </p:sp>
      <p:sp>
        <p:nvSpPr>
          <p:cNvPr id="1395" name="Google Shape;1395;p82"/>
          <p:cNvSpPr txBox="1"/>
          <p:nvPr>
            <p:ph idx="3" type="subTitle"/>
          </p:nvPr>
        </p:nvSpPr>
        <p:spPr>
          <a:xfrm>
            <a:off x="1034425" y="2794252"/>
            <a:ext cx="40383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Saddexagalladu ma aha kuwa isku mid ah (similar).</a:t>
            </a:r>
            <a:endParaRPr sz="2000"/>
          </a:p>
        </p:txBody>
      </p:sp>
      <p:sp>
        <p:nvSpPr>
          <p:cNvPr id="1396" name="Google Shape;1396;p82"/>
          <p:cNvSpPr txBox="1"/>
          <p:nvPr>
            <p:ph idx="4" type="subTitle"/>
          </p:nvPr>
        </p:nvSpPr>
        <p:spPr>
          <a:xfrm>
            <a:off x="1034425" y="3766975"/>
            <a:ext cx="4015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jiraan macluumaad ku filan oo lagu ogaan karo isku midnimada (similarity).</a:t>
            </a:r>
            <a:endParaRPr sz="2000"/>
          </a:p>
        </p:txBody>
      </p:sp>
      <p:grpSp>
        <p:nvGrpSpPr>
          <p:cNvPr id="1397" name="Google Shape;1397;p82"/>
          <p:cNvGrpSpPr/>
          <p:nvPr/>
        </p:nvGrpSpPr>
        <p:grpSpPr>
          <a:xfrm>
            <a:off x="6227798" y="1265629"/>
            <a:ext cx="1671194" cy="944668"/>
            <a:chOff x="720862" y="1725791"/>
            <a:chExt cx="1533628" cy="866827"/>
          </a:xfrm>
        </p:grpSpPr>
        <p:sp>
          <p:nvSpPr>
            <p:cNvPr id="1398" name="Google Shape;1398;p82"/>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9" name="Google Shape;1399;p82"/>
            <p:cNvSpPr/>
            <p:nvPr/>
          </p:nvSpPr>
          <p:spPr>
            <a:xfrm>
              <a:off x="2005792" y="2457618"/>
              <a:ext cx="135000" cy="1350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400" name="Google Shape;1400;p82"/>
            <p:cNvGrpSpPr/>
            <p:nvPr/>
          </p:nvGrpSpPr>
          <p:grpSpPr>
            <a:xfrm flipH="1" rot="10800000">
              <a:off x="720862" y="1725791"/>
              <a:ext cx="1533628" cy="858781"/>
              <a:chOff x="4718423" y="3703451"/>
              <a:chExt cx="1457544" cy="816177"/>
            </a:xfrm>
          </p:grpSpPr>
          <p:cxnSp>
            <p:nvCxnSpPr>
              <p:cNvPr id="1401" name="Google Shape;1401;p82"/>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402" name="Google Shape;1402;p82"/>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403" name="Google Shape;1403;p82"/>
          <p:cNvSpPr txBox="1"/>
          <p:nvPr/>
        </p:nvSpPr>
        <p:spPr>
          <a:xfrm>
            <a:off x="7940266" y="1676218"/>
            <a:ext cx="432300" cy="29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404" name="Google Shape;1404;p82"/>
          <p:cNvSpPr txBox="1"/>
          <p:nvPr/>
        </p:nvSpPr>
        <p:spPr>
          <a:xfrm>
            <a:off x="6669030" y="1427446"/>
            <a:ext cx="574500" cy="36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12</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405" name="Google Shape;1405;p82"/>
          <p:cNvGrpSpPr/>
          <p:nvPr/>
        </p:nvGrpSpPr>
        <p:grpSpPr>
          <a:xfrm rot="10800000">
            <a:off x="6042407" y="2916121"/>
            <a:ext cx="2765613" cy="1606197"/>
            <a:chOff x="720862" y="1725791"/>
            <a:chExt cx="1492505" cy="866762"/>
          </a:xfrm>
        </p:grpSpPr>
        <p:sp>
          <p:nvSpPr>
            <p:cNvPr id="1406" name="Google Shape;1406;p82"/>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7" name="Google Shape;1407;p82"/>
            <p:cNvSpPr/>
            <p:nvPr/>
          </p:nvSpPr>
          <p:spPr>
            <a:xfrm>
              <a:off x="2039330" y="2491153"/>
              <a:ext cx="101400" cy="101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408" name="Google Shape;1408;p82"/>
            <p:cNvGrpSpPr/>
            <p:nvPr/>
          </p:nvGrpSpPr>
          <p:grpSpPr>
            <a:xfrm flipH="1" rot="10800000">
              <a:off x="720862" y="1725791"/>
              <a:ext cx="1492505" cy="858781"/>
              <a:chOff x="4718423" y="3703451"/>
              <a:chExt cx="1418462" cy="816177"/>
            </a:xfrm>
          </p:grpSpPr>
          <p:cxnSp>
            <p:nvCxnSpPr>
              <p:cNvPr id="1409" name="Google Shape;1409;p82"/>
              <p:cNvCxnSpPr/>
              <p:nvPr/>
            </p:nvCxnSpPr>
            <p:spPr>
              <a:xfrm>
                <a:off x="6136885"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410" name="Google Shape;1410;p82"/>
              <p:cNvCxnSpPr/>
              <p:nvPr/>
            </p:nvCxnSpPr>
            <p:spPr>
              <a:xfrm>
                <a:off x="4718423" y="3763028"/>
                <a:ext cx="1293600" cy="756600"/>
              </a:xfrm>
              <a:prstGeom prst="straightConnector1">
                <a:avLst/>
              </a:prstGeom>
              <a:noFill/>
              <a:ln cap="flat" cmpd="sng" w="28575">
                <a:solidFill>
                  <a:srgbClr val="000000"/>
                </a:solidFill>
                <a:prstDash val="solid"/>
                <a:round/>
                <a:headEnd len="med" w="med" type="triangle"/>
                <a:tailEnd len="med" w="med" type="triangle"/>
              </a:ln>
            </p:spPr>
          </p:cxnSp>
        </p:grpSp>
      </p:grpSp>
      <p:sp>
        <p:nvSpPr>
          <p:cNvPr id="1411" name="Google Shape;1411;p82"/>
          <p:cNvSpPr txBox="1"/>
          <p:nvPr/>
        </p:nvSpPr>
        <p:spPr>
          <a:xfrm flipH="1">
            <a:off x="5618099" y="3542490"/>
            <a:ext cx="735000" cy="51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9</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412" name="Google Shape;1412;p82"/>
          <p:cNvSpPr txBox="1"/>
          <p:nvPr/>
        </p:nvSpPr>
        <p:spPr>
          <a:xfrm flipH="1">
            <a:off x="7528801" y="3825018"/>
            <a:ext cx="976800" cy="62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pic>
        <p:nvPicPr>
          <p:cNvPr id="1413" name="Google Shape;1413;p82"/>
          <p:cNvPicPr preferRelativeResize="0"/>
          <p:nvPr/>
        </p:nvPicPr>
        <p:blipFill>
          <a:blip r:embed="rId3">
            <a:alphaModFix/>
          </a:blip>
          <a:stretch>
            <a:fillRect/>
          </a:stretch>
        </p:blipFill>
        <p:spPr>
          <a:xfrm>
            <a:off x="4122008"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sp>
        <p:nvSpPr>
          <p:cNvPr id="1418" name="Google Shape;1418;p83"/>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Yaa run ah?</a:t>
            </a:r>
            <a:endParaRPr/>
          </a:p>
        </p:txBody>
      </p:sp>
      <p:sp>
        <p:nvSpPr>
          <p:cNvPr id="1419" name="Google Shape;1419;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saddex-xagallada isku midka ah (similar triangles)</a:t>
            </a:r>
            <a:endParaRPr/>
          </a:p>
        </p:txBody>
      </p:sp>
      <p:sp>
        <p:nvSpPr>
          <p:cNvPr id="1420" name="Google Shape;1420;p83"/>
          <p:cNvSpPr txBox="1"/>
          <p:nvPr>
            <p:ph idx="1" type="subTitle"/>
          </p:nvPr>
        </p:nvSpPr>
        <p:spPr>
          <a:xfrm>
            <a:off x="1034425" y="1837775"/>
            <a:ext cx="4038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Saddex-xagalladu waa isku mid (similar).</a:t>
            </a:r>
            <a:endParaRPr sz="2000"/>
          </a:p>
        </p:txBody>
      </p:sp>
      <p:sp>
        <p:nvSpPr>
          <p:cNvPr id="1421" name="Google Shape;1421;p83"/>
          <p:cNvSpPr txBox="1"/>
          <p:nvPr>
            <p:ph idx="3" type="subTitle"/>
          </p:nvPr>
        </p:nvSpPr>
        <p:spPr>
          <a:xfrm>
            <a:off x="1034425" y="2794252"/>
            <a:ext cx="40383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Saddex-xagalladu ma aha isku mid (similar).</a:t>
            </a:r>
            <a:endParaRPr sz="2000"/>
          </a:p>
        </p:txBody>
      </p:sp>
      <p:sp>
        <p:nvSpPr>
          <p:cNvPr id="1422" name="Google Shape;1422;p83"/>
          <p:cNvSpPr txBox="1"/>
          <p:nvPr>
            <p:ph idx="4" type="subTitle"/>
          </p:nvPr>
        </p:nvSpPr>
        <p:spPr>
          <a:xfrm>
            <a:off x="1034425" y="3766975"/>
            <a:ext cx="4015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jiro macluumaad ku filan oo lagu go'aamiyo isku midnimada (similarity).</a:t>
            </a:r>
            <a:endParaRPr sz="2000"/>
          </a:p>
        </p:txBody>
      </p:sp>
      <p:grpSp>
        <p:nvGrpSpPr>
          <p:cNvPr id="1423" name="Google Shape;1423;p83"/>
          <p:cNvGrpSpPr/>
          <p:nvPr/>
        </p:nvGrpSpPr>
        <p:grpSpPr>
          <a:xfrm>
            <a:off x="6297548" y="1300155"/>
            <a:ext cx="1601444" cy="908385"/>
            <a:chOff x="784871" y="1757472"/>
            <a:chExt cx="1469619" cy="833534"/>
          </a:xfrm>
        </p:grpSpPr>
        <p:sp>
          <p:nvSpPr>
            <p:cNvPr id="1424" name="Google Shape;1424;p83"/>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25" name="Google Shape;1425;p83"/>
            <p:cNvCxnSpPr/>
            <p:nvPr/>
          </p:nvCxnSpPr>
          <p:spPr>
            <a:xfrm rot="10800000">
              <a:off x="2254490" y="1757472"/>
              <a:ext cx="0" cy="827100"/>
            </a:xfrm>
            <a:prstGeom prst="straightConnector1">
              <a:avLst/>
            </a:prstGeom>
            <a:noFill/>
            <a:ln cap="flat" cmpd="sng" w="28575">
              <a:solidFill>
                <a:srgbClr val="000000"/>
              </a:solidFill>
              <a:prstDash val="solid"/>
              <a:round/>
              <a:headEnd len="med" w="med" type="triangle"/>
              <a:tailEnd len="med" w="med" type="triangle"/>
            </a:ln>
          </p:spPr>
        </p:cxnSp>
      </p:grpSp>
      <p:sp>
        <p:nvSpPr>
          <p:cNvPr id="1426" name="Google Shape;1426;p83"/>
          <p:cNvSpPr txBox="1"/>
          <p:nvPr/>
        </p:nvSpPr>
        <p:spPr>
          <a:xfrm>
            <a:off x="7940266" y="1676218"/>
            <a:ext cx="432300" cy="29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427" name="Google Shape;1427;p83"/>
          <p:cNvGrpSpPr/>
          <p:nvPr/>
        </p:nvGrpSpPr>
        <p:grpSpPr>
          <a:xfrm rot="10800000">
            <a:off x="6042407" y="2918989"/>
            <a:ext cx="2647005" cy="1544621"/>
            <a:chOff x="784871" y="1757472"/>
            <a:chExt cx="1428497" cy="833534"/>
          </a:xfrm>
        </p:grpSpPr>
        <p:sp>
          <p:nvSpPr>
            <p:cNvPr id="1428" name="Google Shape;1428;p83"/>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29" name="Google Shape;1429;p83"/>
            <p:cNvCxnSpPr/>
            <p:nvPr/>
          </p:nvCxnSpPr>
          <p:spPr>
            <a:xfrm rot="10800000">
              <a:off x="2213367" y="1757472"/>
              <a:ext cx="0" cy="827100"/>
            </a:xfrm>
            <a:prstGeom prst="straightConnector1">
              <a:avLst/>
            </a:prstGeom>
            <a:noFill/>
            <a:ln cap="flat" cmpd="sng" w="28575">
              <a:solidFill>
                <a:srgbClr val="000000"/>
              </a:solidFill>
              <a:prstDash val="solid"/>
              <a:round/>
              <a:headEnd len="med" w="med" type="triangle"/>
              <a:tailEnd len="med" w="med" type="triangle"/>
            </a:ln>
          </p:spPr>
        </p:cxnSp>
      </p:grpSp>
      <p:sp>
        <p:nvSpPr>
          <p:cNvPr id="1430" name="Google Shape;1430;p83"/>
          <p:cNvSpPr txBox="1"/>
          <p:nvPr/>
        </p:nvSpPr>
        <p:spPr>
          <a:xfrm flipH="1">
            <a:off x="5618099" y="3542490"/>
            <a:ext cx="735000" cy="51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9</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pic>
        <p:nvPicPr>
          <p:cNvPr id="1431" name="Google Shape;1431;p83"/>
          <p:cNvPicPr preferRelativeResize="0"/>
          <p:nvPr/>
        </p:nvPicPr>
        <p:blipFill>
          <a:blip r:embed="rId3">
            <a:alphaModFix/>
          </a:blip>
          <a:stretch>
            <a:fillRect/>
          </a:stretch>
        </p:blipFill>
        <p:spPr>
          <a:xfrm>
            <a:off x="4122008" y="4110450"/>
            <a:ext cx="396000" cy="419100"/>
          </a:xfrm>
          <a:prstGeom prst="rect">
            <a:avLst/>
          </a:prstGeom>
          <a:noFill/>
          <a:ln>
            <a:noFill/>
          </a:ln>
        </p:spPr>
      </p:pic>
      <p:sp>
        <p:nvSpPr>
          <p:cNvPr id="1432" name="Google Shape;1432;p83"/>
          <p:cNvSpPr/>
          <p:nvPr/>
        </p:nvSpPr>
        <p:spPr>
          <a:xfrm rot="-5400000">
            <a:off x="5798122" y="1741626"/>
            <a:ext cx="907500" cy="907500"/>
          </a:xfrm>
          <a:prstGeom prst="arc">
            <a:avLst>
              <a:gd fmla="val 3867844" name="adj1"/>
              <a:gd fmla="val 557049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3" name="Google Shape;1433;p83"/>
          <p:cNvSpPr/>
          <p:nvPr/>
        </p:nvSpPr>
        <p:spPr>
          <a:xfrm rot="-5400000">
            <a:off x="8297249" y="2617325"/>
            <a:ext cx="666300" cy="666300"/>
          </a:xfrm>
          <a:prstGeom prst="arc">
            <a:avLst>
              <a:gd fmla="val 14355800" name="adj1"/>
              <a:gd fmla="val 1649991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4" name="Google Shape;1434;p83"/>
          <p:cNvSpPr txBox="1"/>
          <p:nvPr>
            <p:ph idx="4294967295" type="body"/>
          </p:nvPr>
        </p:nvSpPr>
        <p:spPr>
          <a:xfrm>
            <a:off x="6744138" y="1951793"/>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435" name="Google Shape;1435;p83"/>
          <p:cNvSpPr txBox="1"/>
          <p:nvPr>
            <p:ph idx="4294967295" type="body"/>
          </p:nvPr>
        </p:nvSpPr>
        <p:spPr>
          <a:xfrm>
            <a:off x="7947010" y="2942393"/>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436" name="Google Shape;1436;p83"/>
          <p:cNvGrpSpPr/>
          <p:nvPr/>
        </p:nvGrpSpPr>
        <p:grpSpPr>
          <a:xfrm>
            <a:off x="6227798" y="1265629"/>
            <a:ext cx="1552941" cy="942911"/>
            <a:chOff x="720862" y="1725791"/>
            <a:chExt cx="1425109" cy="865215"/>
          </a:xfrm>
        </p:grpSpPr>
        <p:sp>
          <p:nvSpPr>
            <p:cNvPr id="1437" name="Google Shape;1437;p83"/>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38" name="Google Shape;1438;p83"/>
            <p:cNvCxnSpPr/>
            <p:nvPr/>
          </p:nvCxnSpPr>
          <p:spPr>
            <a:xfrm flipH="1" rot="10800000">
              <a:off x="720862" y="1725791"/>
              <a:ext cx="1361126" cy="796095"/>
            </a:xfrm>
            <a:prstGeom prst="straightConnector1">
              <a:avLst/>
            </a:prstGeom>
            <a:noFill/>
            <a:ln cap="flat" cmpd="sng" w="28575">
              <a:solidFill>
                <a:srgbClr val="000000"/>
              </a:solidFill>
              <a:prstDash val="solid"/>
              <a:round/>
              <a:headEnd len="med" w="med" type="triangle"/>
              <a:tailEnd len="med" w="med" type="triangle"/>
            </a:ln>
          </p:spPr>
        </p:cxnSp>
      </p:grpSp>
      <p:sp>
        <p:nvSpPr>
          <p:cNvPr id="1439" name="Google Shape;1439;p83"/>
          <p:cNvSpPr txBox="1"/>
          <p:nvPr/>
        </p:nvSpPr>
        <p:spPr>
          <a:xfrm>
            <a:off x="6669030" y="1427446"/>
            <a:ext cx="574500" cy="36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12</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grpSp>
        <p:nvGrpSpPr>
          <p:cNvPr id="1440" name="Google Shape;1440;p83"/>
          <p:cNvGrpSpPr/>
          <p:nvPr/>
        </p:nvGrpSpPr>
        <p:grpSpPr>
          <a:xfrm rot="10800000">
            <a:off x="6167293" y="2918989"/>
            <a:ext cx="2640726" cy="1603329"/>
            <a:chOff x="720862" y="1725791"/>
            <a:chExt cx="1425109" cy="865215"/>
          </a:xfrm>
        </p:grpSpPr>
        <p:sp>
          <p:nvSpPr>
            <p:cNvPr id="1441" name="Google Shape;1441;p83"/>
            <p:cNvSpPr/>
            <p:nvPr/>
          </p:nvSpPr>
          <p:spPr>
            <a:xfrm flipH="1">
              <a:off x="784871" y="1794805"/>
              <a:ext cx="1361100" cy="796200"/>
            </a:xfrm>
            <a:prstGeom prst="rtTriangle">
              <a:avLst/>
            </a:prstGeom>
            <a:solidFill>
              <a:srgbClr val="EBEDFE"/>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42" name="Google Shape;1442;p83"/>
            <p:cNvCxnSpPr/>
            <p:nvPr/>
          </p:nvCxnSpPr>
          <p:spPr>
            <a:xfrm flipH="1" rot="10800000">
              <a:off x="720862" y="1725791"/>
              <a:ext cx="1361126" cy="796095"/>
            </a:xfrm>
            <a:prstGeom prst="straightConnector1">
              <a:avLst/>
            </a:prstGeom>
            <a:noFill/>
            <a:ln cap="flat" cmpd="sng" w="28575">
              <a:solidFill>
                <a:srgbClr val="000000"/>
              </a:solidFill>
              <a:prstDash val="solid"/>
              <a:round/>
              <a:headEnd len="med" w="med" type="triangle"/>
              <a:tailEnd len="med" w="med" type="triangle"/>
            </a:ln>
          </p:spPr>
        </p:cxnSp>
      </p:grpSp>
      <p:sp>
        <p:nvSpPr>
          <p:cNvPr id="1443" name="Google Shape;1443;p83"/>
          <p:cNvSpPr txBox="1"/>
          <p:nvPr/>
        </p:nvSpPr>
        <p:spPr>
          <a:xfrm flipH="1">
            <a:off x="7528801" y="3825018"/>
            <a:ext cx="976800" cy="62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444" name="Google Shape;1444;p83"/>
          <p:cNvSpPr/>
          <p:nvPr/>
        </p:nvSpPr>
        <p:spPr>
          <a:xfrm rot="-5400000">
            <a:off x="5798122" y="1741626"/>
            <a:ext cx="907500" cy="907500"/>
          </a:xfrm>
          <a:prstGeom prst="arc">
            <a:avLst>
              <a:gd fmla="val 3867844" name="adj1"/>
              <a:gd fmla="val 557049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5" name="Google Shape;1445;p83"/>
          <p:cNvSpPr/>
          <p:nvPr/>
        </p:nvSpPr>
        <p:spPr>
          <a:xfrm rot="-5400000">
            <a:off x="8297249" y="2617325"/>
            <a:ext cx="666300" cy="666300"/>
          </a:xfrm>
          <a:prstGeom prst="arc">
            <a:avLst>
              <a:gd fmla="val 14355800" name="adj1"/>
              <a:gd fmla="val 16499916"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6" name="Google Shape;1446;p83"/>
          <p:cNvSpPr txBox="1"/>
          <p:nvPr>
            <p:ph idx="4294967295" type="body"/>
          </p:nvPr>
        </p:nvSpPr>
        <p:spPr>
          <a:xfrm>
            <a:off x="6744138" y="1951793"/>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447" name="Google Shape;1447;p83"/>
          <p:cNvSpPr txBox="1"/>
          <p:nvPr>
            <p:ph idx="4294967295" type="body"/>
          </p:nvPr>
        </p:nvSpPr>
        <p:spPr>
          <a:xfrm>
            <a:off x="7947010" y="2942393"/>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84"/>
          <p:cNvSpPr/>
          <p:nvPr/>
        </p:nvSpPr>
        <p:spPr>
          <a:xfrm>
            <a:off x="685175" y="1900450"/>
            <a:ext cx="1349400" cy="7971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3" name="Google Shape;1453;p84"/>
          <p:cNvSpPr/>
          <p:nvPr/>
        </p:nvSpPr>
        <p:spPr>
          <a:xfrm rot="-5400000">
            <a:off x="6986723" y="3398597"/>
            <a:ext cx="1414500" cy="8358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4" name="Google Shape;1454;p84"/>
          <p:cNvSpPr/>
          <p:nvPr/>
        </p:nvSpPr>
        <p:spPr>
          <a:xfrm>
            <a:off x="5505520" y="2039906"/>
            <a:ext cx="1108800" cy="65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5" name="Google Shape;1455;p84"/>
          <p:cNvSpPr/>
          <p:nvPr/>
        </p:nvSpPr>
        <p:spPr>
          <a:xfrm>
            <a:off x="2867744" y="1763023"/>
            <a:ext cx="1592700" cy="9408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6" name="Google Shape;1456;p84"/>
          <p:cNvSpPr/>
          <p:nvPr/>
        </p:nvSpPr>
        <p:spPr>
          <a:xfrm>
            <a:off x="691975" y="2561543"/>
            <a:ext cx="136200" cy="136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7" name="Google Shape;1457;p84"/>
          <p:cNvSpPr txBox="1"/>
          <p:nvPr>
            <p:ph idx="1" type="body"/>
          </p:nvPr>
        </p:nvSpPr>
        <p:spPr>
          <a:xfrm>
            <a:off x="324000" y="759300"/>
            <a:ext cx="8496000" cy="110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Saddex-xagal kasta, ku qor calaamad (tick) haddii uu la mid yahay △ABC, iskutallaab (cross) haddii aanu la mid ahayn, iyo su'aal (question mark) haddii aysan jirin macluumaad ku filan oo lagu go'aamiyo isku midnimada (similarity). Jaantusyada si sax ah looma sawirin, dhererka oo dhami waa isku halbeeg (same units).</a:t>
            </a:r>
            <a:r>
              <a:rPr lang="en-GB" sz="1100">
                <a:solidFill>
                  <a:srgbClr val="040C28"/>
                </a:solidFill>
                <a:latin typeface="Lexend"/>
              </a:rPr>
              <a:t/>
            </a:r>
            <a:br>
              <a:rPr lang="en-GB" sz="1600">
                <a:solidFill>
                  <a:srgbClr val="040C28"/>
                </a:solidFill>
              </a:rPr>
            </a:br>
            <a:r>
              <a:rPr lang="en-GB" sz="1100">
                <a:solidFill>
                  <a:srgbClr val="040C28"/>
                </a:solidFill>
                <a:latin typeface="Lexend"/>
              </a:rPr>
              <a:t/>
            </a:r>
            <a:br>
              <a:rPr lang="en-GB" sz="1600">
                <a:solidFill>
                  <a:srgbClr val="040C28"/>
                </a:solidFill>
              </a:rPr>
            </a:br>
            <a:r>
              <a:rPr lang="en-GB" sz="1100">
                <a:solidFill>
                  <a:srgbClr val="040C28"/>
                </a:solidFill>
                <a:latin typeface="Lexend"/>
              </a:rPr>
              <a:t/>
            </a:r>
            <a:endParaRPr sz="1700"/>
          </a:p>
        </p:txBody>
      </p:sp>
      <p:sp>
        <p:nvSpPr>
          <p:cNvPr id="1458" name="Google Shape;1458;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saddex-xagallada isku midka ah (similar triangles)</a:t>
            </a:r>
            <a:endParaRPr/>
          </a:p>
        </p:txBody>
      </p:sp>
      <p:sp>
        <p:nvSpPr>
          <p:cNvPr id="1459" name="Google Shape;1459;p84"/>
          <p:cNvSpPr/>
          <p:nvPr/>
        </p:nvSpPr>
        <p:spPr>
          <a:xfrm>
            <a:off x="1667650" y="2307150"/>
            <a:ext cx="763200" cy="763200"/>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0" name="Google Shape;1460;p84"/>
          <p:cNvSpPr txBox="1"/>
          <p:nvPr>
            <p:ph idx="1" type="body"/>
          </p:nvPr>
        </p:nvSpPr>
        <p:spPr>
          <a:xfrm>
            <a:off x="1348439" y="2462090"/>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461" name="Google Shape;1461;p84"/>
          <p:cNvCxnSpPr/>
          <p:nvPr/>
        </p:nvCxnSpPr>
        <p:spPr>
          <a:xfrm>
            <a:off x="653229" y="2777886"/>
            <a:ext cx="1367400" cy="0"/>
          </a:xfrm>
          <a:prstGeom prst="straightConnector1">
            <a:avLst/>
          </a:prstGeom>
          <a:noFill/>
          <a:ln cap="flat" cmpd="sng" w="19050">
            <a:solidFill>
              <a:schemeClr val="dk1"/>
            </a:solidFill>
            <a:prstDash val="solid"/>
            <a:round/>
            <a:headEnd len="med" w="med" type="triangle"/>
            <a:tailEnd len="med" w="med" type="triangle"/>
          </a:ln>
        </p:spPr>
      </p:cxnSp>
      <p:cxnSp>
        <p:nvCxnSpPr>
          <p:cNvPr id="1462" name="Google Shape;1462;p84"/>
          <p:cNvCxnSpPr/>
          <p:nvPr/>
        </p:nvCxnSpPr>
        <p:spPr>
          <a:xfrm rot="10800000">
            <a:off x="595368" y="1900450"/>
            <a:ext cx="6900" cy="797400"/>
          </a:xfrm>
          <a:prstGeom prst="straightConnector1">
            <a:avLst/>
          </a:prstGeom>
          <a:noFill/>
          <a:ln cap="flat" cmpd="sng" w="19050">
            <a:solidFill>
              <a:schemeClr val="dk1"/>
            </a:solidFill>
            <a:prstDash val="solid"/>
            <a:round/>
            <a:headEnd len="med" w="med" type="triangle"/>
            <a:tailEnd len="med" w="med" type="triangle"/>
          </a:ln>
        </p:spPr>
      </p:cxnSp>
      <p:cxnSp>
        <p:nvCxnSpPr>
          <p:cNvPr id="1463" name="Google Shape;1463;p84"/>
          <p:cNvCxnSpPr/>
          <p:nvPr/>
        </p:nvCxnSpPr>
        <p:spPr>
          <a:xfrm rot="10800000">
            <a:off x="747875" y="1817446"/>
            <a:ext cx="1362900" cy="797100"/>
          </a:xfrm>
          <a:prstGeom prst="straightConnector1">
            <a:avLst/>
          </a:prstGeom>
          <a:noFill/>
          <a:ln cap="flat" cmpd="sng" w="19050">
            <a:solidFill>
              <a:schemeClr val="dk1"/>
            </a:solidFill>
            <a:prstDash val="solid"/>
            <a:round/>
            <a:headEnd len="med" w="med" type="triangle"/>
            <a:tailEnd len="med" w="med" type="triangle"/>
          </a:ln>
        </p:spPr>
      </p:cxnSp>
      <p:sp>
        <p:nvSpPr>
          <p:cNvPr id="1464" name="Google Shape;1464;p84"/>
          <p:cNvSpPr txBox="1"/>
          <p:nvPr>
            <p:ph idx="1" type="body"/>
          </p:nvPr>
        </p:nvSpPr>
        <p:spPr>
          <a:xfrm>
            <a:off x="1377014" y="1964069"/>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endParaRPr sz="1700"/>
          </a:p>
        </p:txBody>
      </p:sp>
      <p:sp>
        <p:nvSpPr>
          <p:cNvPr id="1465" name="Google Shape;1465;p84"/>
          <p:cNvSpPr txBox="1"/>
          <p:nvPr>
            <p:ph idx="1" type="body"/>
          </p:nvPr>
        </p:nvSpPr>
        <p:spPr>
          <a:xfrm>
            <a:off x="1099428" y="2781858"/>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700"/>
          </a:p>
        </p:txBody>
      </p:sp>
      <p:sp>
        <p:nvSpPr>
          <p:cNvPr id="1466" name="Google Shape;1466;p84"/>
          <p:cNvSpPr txBox="1"/>
          <p:nvPr>
            <p:ph idx="1" type="body"/>
          </p:nvPr>
        </p:nvSpPr>
        <p:spPr>
          <a:xfrm>
            <a:off x="337428" y="2172258"/>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700"/>
          </a:p>
        </p:txBody>
      </p:sp>
      <p:sp>
        <p:nvSpPr>
          <p:cNvPr id="1467" name="Google Shape;1467;p84"/>
          <p:cNvSpPr/>
          <p:nvPr/>
        </p:nvSpPr>
        <p:spPr>
          <a:xfrm>
            <a:off x="4027407" y="2243066"/>
            <a:ext cx="900900" cy="900900"/>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8" name="Google Shape;1468;p84"/>
          <p:cNvSpPr txBox="1"/>
          <p:nvPr>
            <p:ph idx="1" type="body"/>
          </p:nvPr>
        </p:nvSpPr>
        <p:spPr>
          <a:xfrm>
            <a:off x="3650627" y="2425949"/>
            <a:ext cx="4431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469" name="Google Shape;1469;p84"/>
          <p:cNvCxnSpPr/>
          <p:nvPr/>
        </p:nvCxnSpPr>
        <p:spPr>
          <a:xfrm>
            <a:off x="2830036" y="2798694"/>
            <a:ext cx="1614000" cy="0"/>
          </a:xfrm>
          <a:prstGeom prst="straightConnector1">
            <a:avLst/>
          </a:prstGeom>
          <a:noFill/>
          <a:ln cap="flat" cmpd="sng" w="19050">
            <a:solidFill>
              <a:schemeClr val="dk1"/>
            </a:solidFill>
            <a:prstDash val="solid"/>
            <a:round/>
            <a:headEnd len="med" w="med" type="triangle"/>
            <a:tailEnd len="med" w="med" type="triangle"/>
          </a:ln>
        </p:spPr>
      </p:cxnSp>
      <p:cxnSp>
        <p:nvCxnSpPr>
          <p:cNvPr id="1470" name="Google Shape;1470;p84"/>
          <p:cNvCxnSpPr/>
          <p:nvPr/>
        </p:nvCxnSpPr>
        <p:spPr>
          <a:xfrm rot="10800000">
            <a:off x="2941850" y="1665098"/>
            <a:ext cx="1608600" cy="940800"/>
          </a:xfrm>
          <a:prstGeom prst="straightConnector1">
            <a:avLst/>
          </a:prstGeom>
          <a:noFill/>
          <a:ln cap="flat" cmpd="sng" w="19050">
            <a:solidFill>
              <a:schemeClr val="dk1"/>
            </a:solidFill>
            <a:prstDash val="solid"/>
            <a:round/>
            <a:headEnd len="med" w="med" type="triangle"/>
            <a:tailEnd len="med" w="med" type="triangle"/>
          </a:ln>
        </p:spPr>
      </p:cxnSp>
      <p:sp>
        <p:nvSpPr>
          <p:cNvPr id="1471" name="Google Shape;1471;p84"/>
          <p:cNvSpPr txBox="1"/>
          <p:nvPr>
            <p:ph idx="1" type="body"/>
          </p:nvPr>
        </p:nvSpPr>
        <p:spPr>
          <a:xfrm>
            <a:off x="3684356" y="1838115"/>
            <a:ext cx="4431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55</a:t>
            </a:r>
            <a:endParaRPr sz="1700"/>
          </a:p>
        </p:txBody>
      </p:sp>
      <p:sp>
        <p:nvSpPr>
          <p:cNvPr id="1472" name="Google Shape;1472;p84"/>
          <p:cNvSpPr txBox="1"/>
          <p:nvPr>
            <p:ph idx="1" type="body"/>
          </p:nvPr>
        </p:nvSpPr>
        <p:spPr>
          <a:xfrm>
            <a:off x="3446650" y="2803383"/>
            <a:ext cx="4431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44</a:t>
            </a:r>
            <a:endParaRPr sz="1700"/>
          </a:p>
        </p:txBody>
      </p:sp>
      <p:cxnSp>
        <p:nvCxnSpPr>
          <p:cNvPr id="1473" name="Google Shape;1473;p84"/>
          <p:cNvCxnSpPr/>
          <p:nvPr/>
        </p:nvCxnSpPr>
        <p:spPr>
          <a:xfrm>
            <a:off x="5479273" y="2760775"/>
            <a:ext cx="1123500" cy="0"/>
          </a:xfrm>
          <a:prstGeom prst="straightConnector1">
            <a:avLst/>
          </a:prstGeom>
          <a:noFill/>
          <a:ln cap="flat" cmpd="sng" w="19050">
            <a:solidFill>
              <a:schemeClr val="dk1"/>
            </a:solidFill>
            <a:prstDash val="solid"/>
            <a:round/>
            <a:headEnd len="med" w="med" type="triangle"/>
            <a:tailEnd len="med" w="med" type="triangle"/>
          </a:ln>
        </p:spPr>
      </p:cxnSp>
      <p:cxnSp>
        <p:nvCxnSpPr>
          <p:cNvPr id="1474" name="Google Shape;1474;p84"/>
          <p:cNvCxnSpPr/>
          <p:nvPr/>
        </p:nvCxnSpPr>
        <p:spPr>
          <a:xfrm rot="10800000">
            <a:off x="5431706" y="2040121"/>
            <a:ext cx="5700" cy="654900"/>
          </a:xfrm>
          <a:prstGeom prst="straightConnector1">
            <a:avLst/>
          </a:prstGeom>
          <a:noFill/>
          <a:ln cap="flat" cmpd="sng" w="19050">
            <a:solidFill>
              <a:schemeClr val="dk1"/>
            </a:solidFill>
            <a:prstDash val="solid"/>
            <a:round/>
            <a:headEnd len="med" w="med" type="triangle"/>
            <a:tailEnd len="med" w="med" type="triangle"/>
          </a:ln>
        </p:spPr>
      </p:cxnSp>
      <p:cxnSp>
        <p:nvCxnSpPr>
          <p:cNvPr id="1475" name="Google Shape;1475;p84"/>
          <p:cNvCxnSpPr/>
          <p:nvPr/>
        </p:nvCxnSpPr>
        <p:spPr>
          <a:xfrm rot="10800000">
            <a:off x="5556850" y="1971681"/>
            <a:ext cx="1119900" cy="654900"/>
          </a:xfrm>
          <a:prstGeom prst="straightConnector1">
            <a:avLst/>
          </a:prstGeom>
          <a:noFill/>
          <a:ln cap="flat" cmpd="sng" w="19050">
            <a:solidFill>
              <a:schemeClr val="dk1"/>
            </a:solidFill>
            <a:prstDash val="solid"/>
            <a:round/>
            <a:headEnd len="med" w="med" type="triangle"/>
            <a:tailEnd len="med" w="med" type="triangle"/>
          </a:ln>
        </p:spPr>
      </p:cxnSp>
      <p:sp>
        <p:nvSpPr>
          <p:cNvPr id="1476" name="Google Shape;1476;p84"/>
          <p:cNvSpPr txBox="1"/>
          <p:nvPr>
            <p:ph idx="1" type="body"/>
          </p:nvPr>
        </p:nvSpPr>
        <p:spPr>
          <a:xfrm>
            <a:off x="6114735" y="2071763"/>
            <a:ext cx="308400" cy="2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700"/>
          </a:p>
        </p:txBody>
      </p:sp>
      <p:sp>
        <p:nvSpPr>
          <p:cNvPr id="1477" name="Google Shape;1477;p84"/>
          <p:cNvSpPr txBox="1"/>
          <p:nvPr>
            <p:ph idx="1" type="body"/>
          </p:nvPr>
        </p:nvSpPr>
        <p:spPr>
          <a:xfrm>
            <a:off x="5908461" y="2764039"/>
            <a:ext cx="308400" cy="2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28</a:t>
            </a:r>
            <a:endParaRPr sz="1700"/>
          </a:p>
        </p:txBody>
      </p:sp>
      <p:sp>
        <p:nvSpPr>
          <p:cNvPr id="1478" name="Google Shape;1478;p84"/>
          <p:cNvSpPr txBox="1"/>
          <p:nvPr>
            <p:ph idx="1" type="body"/>
          </p:nvPr>
        </p:nvSpPr>
        <p:spPr>
          <a:xfrm>
            <a:off x="5178850" y="2263214"/>
            <a:ext cx="308400" cy="2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21</a:t>
            </a:r>
            <a:endParaRPr sz="1700"/>
          </a:p>
        </p:txBody>
      </p:sp>
      <p:sp>
        <p:nvSpPr>
          <p:cNvPr id="1479" name="Google Shape;1479;p84"/>
          <p:cNvSpPr/>
          <p:nvPr/>
        </p:nvSpPr>
        <p:spPr>
          <a:xfrm rot="-5400000">
            <a:off x="7727423" y="2820004"/>
            <a:ext cx="680700" cy="680700"/>
          </a:xfrm>
          <a:prstGeom prst="arc">
            <a:avLst>
              <a:gd fmla="val 10395350"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0" name="Google Shape;1480;p84"/>
          <p:cNvSpPr txBox="1"/>
          <p:nvPr>
            <p:ph idx="1" type="body"/>
          </p:nvPr>
        </p:nvSpPr>
        <p:spPr>
          <a:xfrm>
            <a:off x="7793591" y="3596528"/>
            <a:ext cx="39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481" name="Google Shape;1481;p84"/>
          <p:cNvCxnSpPr/>
          <p:nvPr/>
        </p:nvCxnSpPr>
        <p:spPr>
          <a:xfrm rot="-5400000">
            <a:off x="7479117" y="3840534"/>
            <a:ext cx="1433400" cy="0"/>
          </a:xfrm>
          <a:prstGeom prst="straightConnector1">
            <a:avLst/>
          </a:prstGeom>
          <a:noFill/>
          <a:ln cap="flat" cmpd="sng" w="19050">
            <a:solidFill>
              <a:schemeClr val="dk1"/>
            </a:solidFill>
            <a:prstDash val="solid"/>
            <a:round/>
            <a:headEnd len="med" w="med" type="triangle"/>
            <a:tailEnd len="med" w="med" type="triangle"/>
          </a:ln>
        </p:spPr>
      </p:cxnSp>
      <p:cxnSp>
        <p:nvCxnSpPr>
          <p:cNvPr id="1482" name="Google Shape;1482;p84"/>
          <p:cNvCxnSpPr/>
          <p:nvPr/>
        </p:nvCxnSpPr>
        <p:spPr>
          <a:xfrm rot="5400000">
            <a:off x="7690422" y="4196352"/>
            <a:ext cx="7200" cy="835800"/>
          </a:xfrm>
          <a:prstGeom prst="straightConnector1">
            <a:avLst/>
          </a:prstGeom>
          <a:noFill/>
          <a:ln cap="flat" cmpd="sng" w="19050">
            <a:solidFill>
              <a:schemeClr val="dk1"/>
            </a:solidFill>
            <a:prstDash val="solid"/>
            <a:round/>
            <a:headEnd len="med" w="med" type="triangle"/>
            <a:tailEnd len="med" w="med" type="triangle"/>
          </a:ln>
        </p:spPr>
      </p:cxnSp>
      <p:sp>
        <p:nvSpPr>
          <p:cNvPr id="1483" name="Google Shape;1483;p84"/>
          <p:cNvSpPr txBox="1"/>
          <p:nvPr>
            <p:ph idx="1" type="body"/>
          </p:nvPr>
        </p:nvSpPr>
        <p:spPr>
          <a:xfrm>
            <a:off x="8224989" y="3750586"/>
            <a:ext cx="39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a:t>
            </a:r>
            <a:endParaRPr sz="1700"/>
          </a:p>
        </p:txBody>
      </p:sp>
      <p:sp>
        <p:nvSpPr>
          <p:cNvPr id="1484" name="Google Shape;1484;p84"/>
          <p:cNvSpPr txBox="1"/>
          <p:nvPr>
            <p:ph idx="1" type="body"/>
          </p:nvPr>
        </p:nvSpPr>
        <p:spPr>
          <a:xfrm>
            <a:off x="7584481" y="4612544"/>
            <a:ext cx="39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39</a:t>
            </a:r>
            <a:endParaRPr sz="1700"/>
          </a:p>
        </p:txBody>
      </p:sp>
      <p:sp>
        <p:nvSpPr>
          <p:cNvPr id="1485" name="Google Shape;1485;p84"/>
          <p:cNvSpPr/>
          <p:nvPr/>
        </p:nvSpPr>
        <p:spPr>
          <a:xfrm flipH="1">
            <a:off x="4139876" y="4352125"/>
            <a:ext cx="151200" cy="151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6" name="Google Shape;1486;p84"/>
          <p:cNvSpPr/>
          <p:nvPr/>
        </p:nvSpPr>
        <p:spPr>
          <a:xfrm flipH="1">
            <a:off x="2800724" y="3618283"/>
            <a:ext cx="1497900" cy="8847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87" name="Google Shape;1487;p84"/>
          <p:cNvCxnSpPr/>
          <p:nvPr/>
        </p:nvCxnSpPr>
        <p:spPr>
          <a:xfrm rot="10800000">
            <a:off x="2816086" y="4592275"/>
            <a:ext cx="1518000" cy="0"/>
          </a:xfrm>
          <a:prstGeom prst="straightConnector1">
            <a:avLst/>
          </a:prstGeom>
          <a:noFill/>
          <a:ln cap="flat" cmpd="sng" w="19050">
            <a:solidFill>
              <a:schemeClr val="dk1"/>
            </a:solidFill>
            <a:prstDash val="solid"/>
            <a:round/>
            <a:headEnd len="med" w="med" type="triangle"/>
            <a:tailEnd len="med" w="med" type="triangle"/>
          </a:ln>
        </p:spPr>
      </p:cxnSp>
      <p:cxnSp>
        <p:nvCxnSpPr>
          <p:cNvPr id="1488" name="Google Shape;1488;p84"/>
          <p:cNvCxnSpPr/>
          <p:nvPr/>
        </p:nvCxnSpPr>
        <p:spPr>
          <a:xfrm flipH="1" rot="10800000">
            <a:off x="4390654" y="3618432"/>
            <a:ext cx="7500" cy="885000"/>
          </a:xfrm>
          <a:prstGeom prst="straightConnector1">
            <a:avLst/>
          </a:prstGeom>
          <a:noFill/>
          <a:ln cap="flat" cmpd="sng" w="19050">
            <a:solidFill>
              <a:schemeClr val="dk1"/>
            </a:solidFill>
            <a:prstDash val="solid"/>
            <a:round/>
            <a:headEnd len="med" w="med" type="triangle"/>
            <a:tailEnd len="med" w="med" type="triangle"/>
          </a:ln>
        </p:spPr>
      </p:cxnSp>
      <p:sp>
        <p:nvSpPr>
          <p:cNvPr id="1489" name="Google Shape;1489;p84"/>
          <p:cNvSpPr txBox="1"/>
          <p:nvPr>
            <p:ph idx="1" type="body"/>
          </p:nvPr>
        </p:nvSpPr>
        <p:spPr>
          <a:xfrm flipH="1">
            <a:off x="3489901" y="4596685"/>
            <a:ext cx="416700" cy="29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60</a:t>
            </a:r>
            <a:endParaRPr sz="1700"/>
          </a:p>
        </p:txBody>
      </p:sp>
      <p:sp>
        <p:nvSpPr>
          <p:cNvPr id="1490" name="Google Shape;1490;p84"/>
          <p:cNvSpPr txBox="1"/>
          <p:nvPr>
            <p:ph idx="1" type="body"/>
          </p:nvPr>
        </p:nvSpPr>
        <p:spPr>
          <a:xfrm flipH="1">
            <a:off x="4430327" y="3991664"/>
            <a:ext cx="416700" cy="29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48</a:t>
            </a:r>
            <a:endParaRPr sz="1700"/>
          </a:p>
        </p:txBody>
      </p:sp>
      <p:sp>
        <p:nvSpPr>
          <p:cNvPr id="1491" name="Google Shape;1491;p84"/>
          <p:cNvSpPr/>
          <p:nvPr/>
        </p:nvSpPr>
        <p:spPr>
          <a:xfrm flipH="1" rot="-8962118">
            <a:off x="1069502" y="3861368"/>
            <a:ext cx="141900" cy="1419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2" name="Google Shape;1492;p84"/>
          <p:cNvSpPr/>
          <p:nvPr/>
        </p:nvSpPr>
        <p:spPr>
          <a:xfrm flipH="1" rot="-8962922">
            <a:off x="799604" y="4132015"/>
            <a:ext cx="1406606" cy="830927"/>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3" name="Google Shape;1493;p84"/>
          <p:cNvSpPr/>
          <p:nvPr/>
        </p:nvSpPr>
        <p:spPr>
          <a:xfrm flipH="1" rot="-8963066">
            <a:off x="1930961" y="4165797"/>
            <a:ext cx="795837" cy="795837"/>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4" name="Google Shape;1494;p84"/>
          <p:cNvSpPr txBox="1"/>
          <p:nvPr>
            <p:ph idx="1" type="body"/>
          </p:nvPr>
        </p:nvSpPr>
        <p:spPr>
          <a:xfrm flipH="1">
            <a:off x="1603175" y="4306775"/>
            <a:ext cx="332400" cy="27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sp>
        <p:nvSpPr>
          <p:cNvPr id="1495" name="Google Shape;1495;p84"/>
          <p:cNvSpPr/>
          <p:nvPr/>
        </p:nvSpPr>
        <p:spPr>
          <a:xfrm rot="-3390289">
            <a:off x="5716988" y="4452588"/>
            <a:ext cx="146775" cy="146775"/>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6" name="Google Shape;1496;p84"/>
          <p:cNvSpPr/>
          <p:nvPr/>
        </p:nvSpPr>
        <p:spPr>
          <a:xfrm rot="-3390411">
            <a:off x="5123400" y="3361900"/>
            <a:ext cx="1452602" cy="858348"/>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97" name="Google Shape;1497;p84"/>
          <p:cNvCxnSpPr/>
          <p:nvPr/>
        </p:nvCxnSpPr>
        <p:spPr>
          <a:xfrm rot="-3390830">
            <a:off x="5529773" y="4095780"/>
            <a:ext cx="1472988" cy="0"/>
          </a:xfrm>
          <a:prstGeom prst="straightConnector1">
            <a:avLst/>
          </a:prstGeom>
          <a:noFill/>
          <a:ln cap="flat" cmpd="sng" w="19050">
            <a:solidFill>
              <a:schemeClr val="dk1"/>
            </a:solidFill>
            <a:prstDash val="solid"/>
            <a:round/>
            <a:headEnd len="med" w="med" type="triangle"/>
            <a:tailEnd len="med" w="med" type="triangle"/>
          </a:ln>
        </p:spPr>
      </p:cxnSp>
      <p:cxnSp>
        <p:nvCxnSpPr>
          <p:cNvPr id="1498" name="Google Shape;1498;p84"/>
          <p:cNvCxnSpPr/>
          <p:nvPr/>
        </p:nvCxnSpPr>
        <p:spPr>
          <a:xfrm rot="7411271">
            <a:off x="5084132" y="3280960"/>
            <a:ext cx="1467826" cy="858348"/>
          </a:xfrm>
          <a:prstGeom prst="straightConnector1">
            <a:avLst/>
          </a:prstGeom>
          <a:noFill/>
          <a:ln cap="flat" cmpd="sng" w="19050">
            <a:solidFill>
              <a:schemeClr val="dk1"/>
            </a:solidFill>
            <a:prstDash val="solid"/>
            <a:round/>
            <a:headEnd len="med" w="med" type="triangle"/>
            <a:tailEnd len="med" w="med" type="triangle"/>
          </a:ln>
        </p:spPr>
      </p:cxnSp>
      <p:sp>
        <p:nvSpPr>
          <p:cNvPr id="1499" name="Google Shape;1499;p84"/>
          <p:cNvSpPr txBox="1"/>
          <p:nvPr>
            <p:ph idx="1" type="body"/>
          </p:nvPr>
        </p:nvSpPr>
        <p:spPr>
          <a:xfrm rot="-2550">
            <a:off x="5564929" y="3498393"/>
            <a:ext cx="4044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60</a:t>
            </a:r>
            <a:endParaRPr sz="1700"/>
          </a:p>
        </p:txBody>
      </p:sp>
      <p:sp>
        <p:nvSpPr>
          <p:cNvPr id="1500" name="Google Shape;1500;p84"/>
          <p:cNvSpPr txBox="1"/>
          <p:nvPr>
            <p:ph idx="1" type="body"/>
          </p:nvPr>
        </p:nvSpPr>
        <p:spPr>
          <a:xfrm rot="-2550">
            <a:off x="6292306" y="4010886"/>
            <a:ext cx="4044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48</a:t>
            </a:r>
            <a:endParaRPr sz="1700"/>
          </a:p>
        </p:txBody>
      </p:sp>
      <p:sp>
        <p:nvSpPr>
          <p:cNvPr id="1501" name="Google Shape;1501;p84"/>
          <p:cNvSpPr txBox="1"/>
          <p:nvPr>
            <p:ph idx="1" type="body"/>
          </p:nvPr>
        </p:nvSpPr>
        <p:spPr>
          <a:xfrm>
            <a:off x="559225" y="1638858"/>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700"/>
          </a:p>
        </p:txBody>
      </p:sp>
      <p:sp>
        <p:nvSpPr>
          <p:cNvPr id="1502" name="Google Shape;1502;p84"/>
          <p:cNvSpPr txBox="1"/>
          <p:nvPr>
            <p:ph idx="1" type="body"/>
          </p:nvPr>
        </p:nvSpPr>
        <p:spPr>
          <a:xfrm>
            <a:off x="2047846" y="2663476"/>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700"/>
          </a:p>
        </p:txBody>
      </p:sp>
      <p:sp>
        <p:nvSpPr>
          <p:cNvPr id="1503" name="Google Shape;1503;p84"/>
          <p:cNvSpPr txBox="1"/>
          <p:nvPr>
            <p:ph idx="1" type="body"/>
          </p:nvPr>
        </p:nvSpPr>
        <p:spPr>
          <a:xfrm>
            <a:off x="510239" y="2663476"/>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700"/>
          </a:p>
        </p:txBody>
      </p:sp>
      <p:sp>
        <p:nvSpPr>
          <p:cNvPr id="1504" name="Google Shape;1504;p84"/>
          <p:cNvSpPr/>
          <p:nvPr/>
        </p:nvSpPr>
        <p:spPr>
          <a:xfrm>
            <a:off x="7300962" y="1894990"/>
            <a:ext cx="1263300" cy="7461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5" name="Google Shape;1505;p84"/>
          <p:cNvSpPr/>
          <p:nvPr/>
        </p:nvSpPr>
        <p:spPr>
          <a:xfrm>
            <a:off x="8220860" y="2275777"/>
            <a:ext cx="714600" cy="714600"/>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6" name="Google Shape;1506;p84"/>
          <p:cNvSpPr txBox="1"/>
          <p:nvPr>
            <p:ph idx="1" type="body"/>
          </p:nvPr>
        </p:nvSpPr>
        <p:spPr>
          <a:xfrm>
            <a:off x="7921980" y="2420845"/>
            <a:ext cx="351300" cy="24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507" name="Google Shape;1507;p84"/>
          <p:cNvCxnSpPr/>
          <p:nvPr/>
        </p:nvCxnSpPr>
        <p:spPr>
          <a:xfrm>
            <a:off x="7271050" y="2716519"/>
            <a:ext cx="1280400" cy="0"/>
          </a:xfrm>
          <a:prstGeom prst="straightConnector1">
            <a:avLst/>
          </a:prstGeom>
          <a:noFill/>
          <a:ln cap="flat" cmpd="sng" w="19050">
            <a:solidFill>
              <a:schemeClr val="dk1"/>
            </a:solidFill>
            <a:prstDash val="solid"/>
            <a:round/>
            <a:headEnd len="med" w="med" type="triangle"/>
            <a:tailEnd len="med" w="med" type="triangle"/>
          </a:ln>
        </p:spPr>
      </p:cxnSp>
      <p:cxnSp>
        <p:nvCxnSpPr>
          <p:cNvPr id="1508" name="Google Shape;1508;p84"/>
          <p:cNvCxnSpPr/>
          <p:nvPr/>
        </p:nvCxnSpPr>
        <p:spPr>
          <a:xfrm rot="10800000">
            <a:off x="7359861" y="1817487"/>
            <a:ext cx="1275900" cy="746100"/>
          </a:xfrm>
          <a:prstGeom prst="straightConnector1">
            <a:avLst/>
          </a:prstGeom>
          <a:noFill/>
          <a:ln cap="flat" cmpd="sng" w="19050">
            <a:solidFill>
              <a:schemeClr val="dk1"/>
            </a:solidFill>
            <a:prstDash val="solid"/>
            <a:round/>
            <a:headEnd len="med" w="med" type="triangle"/>
            <a:tailEnd len="med" w="med" type="triangle"/>
          </a:ln>
        </p:spPr>
      </p:cxnSp>
      <p:sp>
        <p:nvSpPr>
          <p:cNvPr id="1509" name="Google Shape;1509;p84"/>
          <p:cNvSpPr txBox="1"/>
          <p:nvPr>
            <p:ph idx="1" type="body"/>
          </p:nvPr>
        </p:nvSpPr>
        <p:spPr>
          <a:xfrm>
            <a:off x="7948735" y="1954556"/>
            <a:ext cx="351300" cy="24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r>
              <a:rPr lang="en-GB" sz="1100">
                <a:latin typeface="Lexend"/>
              </a:rPr>
              <a:t>5</a:t>
            </a:r>
            <a:endParaRPr sz="1700"/>
          </a:p>
        </p:txBody>
      </p:sp>
      <p:sp>
        <p:nvSpPr>
          <p:cNvPr id="1510" name="Google Shape;1510;p84"/>
          <p:cNvSpPr txBox="1"/>
          <p:nvPr>
            <p:ph idx="1" type="body"/>
          </p:nvPr>
        </p:nvSpPr>
        <p:spPr>
          <a:xfrm>
            <a:off x="7760176" y="2720239"/>
            <a:ext cx="351300" cy="24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32</a:t>
            </a:r>
            <a:endParaRPr sz="1700"/>
          </a:p>
        </p:txBody>
      </p:sp>
      <p:sp>
        <p:nvSpPr>
          <p:cNvPr id="1511" name="Google Shape;1511;p84"/>
          <p:cNvSpPr txBox="1"/>
          <p:nvPr/>
        </p:nvSpPr>
        <p:spPr>
          <a:xfrm>
            <a:off x="2432550" y="1620100"/>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512" name="Google Shape;1512;p84"/>
          <p:cNvSpPr txBox="1"/>
          <p:nvPr/>
        </p:nvSpPr>
        <p:spPr>
          <a:xfrm>
            <a:off x="4928300" y="1620100"/>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a:t>
            </a:r>
            <a:r>
              <a:rPr lang="en-GB" sz="11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
        <p:nvSpPr>
          <p:cNvPr id="1513" name="Google Shape;1513;p84"/>
          <p:cNvSpPr txBox="1"/>
          <p:nvPr/>
        </p:nvSpPr>
        <p:spPr>
          <a:xfrm>
            <a:off x="6953475" y="1620100"/>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t>
            </a:r>
            <a:r>
              <a:rPr lang="en-GB" sz="11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
        <p:nvSpPr>
          <p:cNvPr id="1514" name="Google Shape;1514;p84"/>
          <p:cNvSpPr txBox="1"/>
          <p:nvPr/>
        </p:nvSpPr>
        <p:spPr>
          <a:xfrm>
            <a:off x="636525"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a:t>
            </a:r>
            <a:r>
              <a:rPr lang="en-GB" sz="11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
        <p:nvSpPr>
          <p:cNvPr id="1515" name="Google Shape;1515;p84"/>
          <p:cNvSpPr txBox="1"/>
          <p:nvPr/>
        </p:nvSpPr>
        <p:spPr>
          <a:xfrm>
            <a:off x="3132275"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e</a:t>
            </a:r>
            <a:r>
              <a:rPr lang="en-GB" sz="11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
        <p:nvSpPr>
          <p:cNvPr id="1516" name="Google Shape;1516;p84"/>
          <p:cNvSpPr txBox="1"/>
          <p:nvPr/>
        </p:nvSpPr>
        <p:spPr>
          <a:xfrm>
            <a:off x="5081250"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a:t>
            </a:r>
            <a:r>
              <a:rPr lang="en-GB" sz="11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
        <p:nvSpPr>
          <p:cNvPr id="1517" name="Google Shape;1517;p84"/>
          <p:cNvSpPr txBox="1"/>
          <p:nvPr/>
        </p:nvSpPr>
        <p:spPr>
          <a:xfrm>
            <a:off x="7110025"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t>
            </a:r>
            <a:r>
              <a:rPr lang="en-GB" sz="1100">
                <a:solidFill>
                  <a:schemeClr val="dk1"/>
                </a:solidFill>
                <a:latin typeface="Lexend"/>
                <a:ea typeface="Lexend"/>
                <a:cs typeface="Lexend"/>
                <a:sym typeface="Lexend"/>
              </a:rPr>
              <a:t>)</a:t>
            </a:r>
            <a:endParaRPr sz="1600">
              <a:solidFill>
                <a:schemeClr val="dk1"/>
              </a:solidFill>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85"/>
          <p:cNvSpPr/>
          <p:nvPr/>
        </p:nvSpPr>
        <p:spPr>
          <a:xfrm>
            <a:off x="685175" y="1900450"/>
            <a:ext cx="1349400" cy="797100"/>
          </a:xfrm>
          <a:prstGeom prst="rtTriangle">
            <a:avLst/>
          </a:prstGeom>
          <a:solidFill>
            <a:srgbClr val="EBEDFE"/>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3" name="Google Shape;1523;p85"/>
          <p:cNvSpPr/>
          <p:nvPr/>
        </p:nvSpPr>
        <p:spPr>
          <a:xfrm rot="-5400000">
            <a:off x="6986723" y="3398597"/>
            <a:ext cx="1414500" cy="8358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4" name="Google Shape;1524;p85"/>
          <p:cNvSpPr/>
          <p:nvPr/>
        </p:nvSpPr>
        <p:spPr>
          <a:xfrm>
            <a:off x="5505520" y="2039906"/>
            <a:ext cx="1108800" cy="654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5" name="Google Shape;1525;p85"/>
          <p:cNvSpPr/>
          <p:nvPr/>
        </p:nvSpPr>
        <p:spPr>
          <a:xfrm>
            <a:off x="2867744" y="1763023"/>
            <a:ext cx="1592700" cy="9408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6" name="Google Shape;1526;p85"/>
          <p:cNvSpPr/>
          <p:nvPr/>
        </p:nvSpPr>
        <p:spPr>
          <a:xfrm>
            <a:off x="691975" y="2561543"/>
            <a:ext cx="136200" cy="136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7" name="Google Shape;1527;p85"/>
          <p:cNvSpPr txBox="1"/>
          <p:nvPr>
            <p:ph idx="1" type="body"/>
          </p:nvPr>
        </p:nvSpPr>
        <p:spPr>
          <a:xfrm>
            <a:off x="324000" y="759300"/>
            <a:ext cx="84960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Saddex-xagal kasta, ku qor calaamad (tick) haddii uu la mid yahay △ABC, iskutallaab (cross) haddii aanu la mid ahayn, iyo su'aal (question mark) haddii aysan jirin macluumaad ku filan oo lagu go'aamiyo isku midnimada (similarity). Jaantusyada si sax ah looma sawirin, dhererka oo dhami waa isku halbeeg (same units).</a:t>
            </a:r>
            <a:r>
              <a:rPr lang="en-GB" sz="1100">
                <a:solidFill>
                  <a:srgbClr val="040C28"/>
                </a:solidFill>
                <a:latin typeface="Lexend"/>
              </a:rPr>
              <a:t/>
            </a:r>
            <a:br>
              <a:rPr lang="en-GB" sz="1600">
                <a:solidFill>
                  <a:srgbClr val="040C28"/>
                </a:solidFill>
              </a:rPr>
            </a:br>
            <a:r>
              <a:rPr lang="en-GB" sz="1100">
                <a:solidFill>
                  <a:srgbClr val="040C28"/>
                </a:solidFill>
                <a:latin typeface="Lexend"/>
              </a:rPr>
              <a:t/>
            </a:r>
            <a:br>
              <a:rPr lang="en-GB" sz="1600">
                <a:solidFill>
                  <a:srgbClr val="040C28"/>
                </a:solidFill>
              </a:rPr>
            </a:br>
            <a:r>
              <a:rPr lang="en-GB" sz="1100">
                <a:solidFill>
                  <a:srgbClr val="040C28"/>
                </a:solidFill>
                <a:latin typeface="Lexend"/>
              </a:rPr>
              <a:t/>
            </a:r>
            <a:endParaRPr sz="1700"/>
          </a:p>
        </p:txBody>
      </p:sp>
      <p:sp>
        <p:nvSpPr>
          <p:cNvPr id="1528" name="Google Shape;1528;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saddex-xagallada isku midka ah (similar triangles)</a:t>
            </a:r>
            <a:endParaRPr/>
          </a:p>
        </p:txBody>
      </p:sp>
      <p:sp>
        <p:nvSpPr>
          <p:cNvPr id="1529" name="Google Shape;1529;p85"/>
          <p:cNvSpPr/>
          <p:nvPr/>
        </p:nvSpPr>
        <p:spPr>
          <a:xfrm>
            <a:off x="1667650" y="2307150"/>
            <a:ext cx="763200" cy="763200"/>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0" name="Google Shape;1530;p85"/>
          <p:cNvSpPr txBox="1"/>
          <p:nvPr>
            <p:ph idx="1" type="body"/>
          </p:nvPr>
        </p:nvSpPr>
        <p:spPr>
          <a:xfrm>
            <a:off x="1348439" y="2462090"/>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531" name="Google Shape;1531;p85"/>
          <p:cNvCxnSpPr/>
          <p:nvPr/>
        </p:nvCxnSpPr>
        <p:spPr>
          <a:xfrm>
            <a:off x="653229" y="2777886"/>
            <a:ext cx="1367400" cy="0"/>
          </a:xfrm>
          <a:prstGeom prst="straightConnector1">
            <a:avLst/>
          </a:prstGeom>
          <a:noFill/>
          <a:ln cap="flat" cmpd="sng" w="19050">
            <a:solidFill>
              <a:schemeClr val="dk1"/>
            </a:solidFill>
            <a:prstDash val="solid"/>
            <a:round/>
            <a:headEnd len="med" w="med" type="triangle"/>
            <a:tailEnd len="med" w="med" type="triangle"/>
          </a:ln>
        </p:spPr>
      </p:cxnSp>
      <p:cxnSp>
        <p:nvCxnSpPr>
          <p:cNvPr id="1532" name="Google Shape;1532;p85"/>
          <p:cNvCxnSpPr/>
          <p:nvPr/>
        </p:nvCxnSpPr>
        <p:spPr>
          <a:xfrm rot="10800000">
            <a:off x="595368" y="1900450"/>
            <a:ext cx="6900" cy="797400"/>
          </a:xfrm>
          <a:prstGeom prst="straightConnector1">
            <a:avLst/>
          </a:prstGeom>
          <a:noFill/>
          <a:ln cap="flat" cmpd="sng" w="19050">
            <a:solidFill>
              <a:schemeClr val="dk1"/>
            </a:solidFill>
            <a:prstDash val="solid"/>
            <a:round/>
            <a:headEnd len="med" w="med" type="triangle"/>
            <a:tailEnd len="med" w="med" type="triangle"/>
          </a:ln>
        </p:spPr>
      </p:cxnSp>
      <p:cxnSp>
        <p:nvCxnSpPr>
          <p:cNvPr id="1533" name="Google Shape;1533;p85"/>
          <p:cNvCxnSpPr/>
          <p:nvPr/>
        </p:nvCxnSpPr>
        <p:spPr>
          <a:xfrm rot="10800000">
            <a:off x="747875" y="1817446"/>
            <a:ext cx="1362900" cy="797100"/>
          </a:xfrm>
          <a:prstGeom prst="straightConnector1">
            <a:avLst/>
          </a:prstGeom>
          <a:noFill/>
          <a:ln cap="flat" cmpd="sng" w="19050">
            <a:solidFill>
              <a:schemeClr val="dk1"/>
            </a:solidFill>
            <a:prstDash val="solid"/>
            <a:round/>
            <a:headEnd len="med" w="med" type="triangle"/>
            <a:tailEnd len="med" w="med" type="triangle"/>
          </a:ln>
        </p:spPr>
      </p:cxnSp>
      <p:sp>
        <p:nvSpPr>
          <p:cNvPr id="1534" name="Google Shape;1534;p85"/>
          <p:cNvSpPr txBox="1"/>
          <p:nvPr>
            <p:ph idx="1" type="body"/>
          </p:nvPr>
        </p:nvSpPr>
        <p:spPr>
          <a:xfrm>
            <a:off x="1377014" y="1964069"/>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50</a:t>
            </a:r>
            <a:endParaRPr sz="1700"/>
          </a:p>
        </p:txBody>
      </p:sp>
      <p:sp>
        <p:nvSpPr>
          <p:cNvPr id="1535" name="Google Shape;1535;p85"/>
          <p:cNvSpPr txBox="1"/>
          <p:nvPr>
            <p:ph idx="1" type="body"/>
          </p:nvPr>
        </p:nvSpPr>
        <p:spPr>
          <a:xfrm>
            <a:off x="1099428" y="2781858"/>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40</a:t>
            </a:r>
            <a:endParaRPr sz="1700"/>
          </a:p>
        </p:txBody>
      </p:sp>
      <p:sp>
        <p:nvSpPr>
          <p:cNvPr id="1536" name="Google Shape;1536;p85"/>
          <p:cNvSpPr txBox="1"/>
          <p:nvPr>
            <p:ph idx="1" type="body"/>
          </p:nvPr>
        </p:nvSpPr>
        <p:spPr>
          <a:xfrm>
            <a:off x="337428" y="2172258"/>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30</a:t>
            </a:r>
            <a:endParaRPr sz="1700"/>
          </a:p>
        </p:txBody>
      </p:sp>
      <p:sp>
        <p:nvSpPr>
          <p:cNvPr id="1537" name="Google Shape;1537;p85"/>
          <p:cNvSpPr/>
          <p:nvPr/>
        </p:nvSpPr>
        <p:spPr>
          <a:xfrm>
            <a:off x="4027407" y="2243066"/>
            <a:ext cx="900900" cy="900900"/>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8" name="Google Shape;1538;p85"/>
          <p:cNvSpPr txBox="1"/>
          <p:nvPr>
            <p:ph idx="1" type="body"/>
          </p:nvPr>
        </p:nvSpPr>
        <p:spPr>
          <a:xfrm>
            <a:off x="3650627" y="2425949"/>
            <a:ext cx="4431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539" name="Google Shape;1539;p85"/>
          <p:cNvCxnSpPr/>
          <p:nvPr/>
        </p:nvCxnSpPr>
        <p:spPr>
          <a:xfrm>
            <a:off x="2830036" y="2798694"/>
            <a:ext cx="1614000" cy="0"/>
          </a:xfrm>
          <a:prstGeom prst="straightConnector1">
            <a:avLst/>
          </a:prstGeom>
          <a:noFill/>
          <a:ln cap="flat" cmpd="sng" w="19050">
            <a:solidFill>
              <a:schemeClr val="dk1"/>
            </a:solidFill>
            <a:prstDash val="solid"/>
            <a:round/>
            <a:headEnd len="med" w="med" type="triangle"/>
            <a:tailEnd len="med" w="med" type="triangle"/>
          </a:ln>
        </p:spPr>
      </p:cxnSp>
      <p:cxnSp>
        <p:nvCxnSpPr>
          <p:cNvPr id="1540" name="Google Shape;1540;p85"/>
          <p:cNvCxnSpPr/>
          <p:nvPr/>
        </p:nvCxnSpPr>
        <p:spPr>
          <a:xfrm rot="10800000">
            <a:off x="2941850" y="1665098"/>
            <a:ext cx="1608600" cy="940800"/>
          </a:xfrm>
          <a:prstGeom prst="straightConnector1">
            <a:avLst/>
          </a:prstGeom>
          <a:noFill/>
          <a:ln cap="flat" cmpd="sng" w="19050">
            <a:solidFill>
              <a:schemeClr val="dk1"/>
            </a:solidFill>
            <a:prstDash val="solid"/>
            <a:round/>
            <a:headEnd len="med" w="med" type="triangle"/>
            <a:tailEnd len="med" w="med" type="triangle"/>
          </a:ln>
        </p:spPr>
      </p:cxnSp>
      <p:sp>
        <p:nvSpPr>
          <p:cNvPr id="1541" name="Google Shape;1541;p85"/>
          <p:cNvSpPr txBox="1"/>
          <p:nvPr>
            <p:ph idx="1" type="body"/>
          </p:nvPr>
        </p:nvSpPr>
        <p:spPr>
          <a:xfrm>
            <a:off x="3684356" y="1838115"/>
            <a:ext cx="4431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55</a:t>
            </a:r>
            <a:endParaRPr sz="1700"/>
          </a:p>
        </p:txBody>
      </p:sp>
      <p:sp>
        <p:nvSpPr>
          <p:cNvPr id="1542" name="Google Shape;1542;p85"/>
          <p:cNvSpPr txBox="1"/>
          <p:nvPr>
            <p:ph idx="1" type="body"/>
          </p:nvPr>
        </p:nvSpPr>
        <p:spPr>
          <a:xfrm>
            <a:off x="3446650" y="2803383"/>
            <a:ext cx="443100" cy="31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44</a:t>
            </a:r>
            <a:endParaRPr sz="1700"/>
          </a:p>
        </p:txBody>
      </p:sp>
      <p:cxnSp>
        <p:nvCxnSpPr>
          <p:cNvPr id="1543" name="Google Shape;1543;p85"/>
          <p:cNvCxnSpPr/>
          <p:nvPr/>
        </p:nvCxnSpPr>
        <p:spPr>
          <a:xfrm>
            <a:off x="5479273" y="2760775"/>
            <a:ext cx="1123500" cy="0"/>
          </a:xfrm>
          <a:prstGeom prst="straightConnector1">
            <a:avLst/>
          </a:prstGeom>
          <a:noFill/>
          <a:ln cap="flat" cmpd="sng" w="19050">
            <a:solidFill>
              <a:schemeClr val="dk1"/>
            </a:solidFill>
            <a:prstDash val="solid"/>
            <a:round/>
            <a:headEnd len="med" w="med" type="triangle"/>
            <a:tailEnd len="med" w="med" type="triangle"/>
          </a:ln>
        </p:spPr>
      </p:cxnSp>
      <p:cxnSp>
        <p:nvCxnSpPr>
          <p:cNvPr id="1544" name="Google Shape;1544;p85"/>
          <p:cNvCxnSpPr/>
          <p:nvPr/>
        </p:nvCxnSpPr>
        <p:spPr>
          <a:xfrm rot="10800000">
            <a:off x="5431706" y="2040121"/>
            <a:ext cx="5700" cy="654900"/>
          </a:xfrm>
          <a:prstGeom prst="straightConnector1">
            <a:avLst/>
          </a:prstGeom>
          <a:noFill/>
          <a:ln cap="flat" cmpd="sng" w="19050">
            <a:solidFill>
              <a:schemeClr val="dk1"/>
            </a:solidFill>
            <a:prstDash val="solid"/>
            <a:round/>
            <a:headEnd len="med" w="med" type="triangle"/>
            <a:tailEnd len="med" w="med" type="triangle"/>
          </a:ln>
        </p:spPr>
      </p:cxnSp>
      <p:cxnSp>
        <p:nvCxnSpPr>
          <p:cNvPr id="1545" name="Google Shape;1545;p85"/>
          <p:cNvCxnSpPr/>
          <p:nvPr/>
        </p:nvCxnSpPr>
        <p:spPr>
          <a:xfrm rot="10800000">
            <a:off x="5556850" y="1971681"/>
            <a:ext cx="1119900" cy="654900"/>
          </a:xfrm>
          <a:prstGeom prst="straightConnector1">
            <a:avLst/>
          </a:prstGeom>
          <a:noFill/>
          <a:ln cap="flat" cmpd="sng" w="19050">
            <a:solidFill>
              <a:schemeClr val="dk1"/>
            </a:solidFill>
            <a:prstDash val="solid"/>
            <a:round/>
            <a:headEnd len="med" w="med" type="triangle"/>
            <a:tailEnd len="med" w="med" type="triangle"/>
          </a:ln>
        </p:spPr>
      </p:cxnSp>
      <p:sp>
        <p:nvSpPr>
          <p:cNvPr id="1546" name="Google Shape;1546;p85"/>
          <p:cNvSpPr txBox="1"/>
          <p:nvPr>
            <p:ph idx="1" type="body"/>
          </p:nvPr>
        </p:nvSpPr>
        <p:spPr>
          <a:xfrm>
            <a:off x="6114735" y="2071763"/>
            <a:ext cx="308400" cy="2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35</a:t>
            </a:r>
            <a:endParaRPr sz="1700"/>
          </a:p>
        </p:txBody>
      </p:sp>
      <p:sp>
        <p:nvSpPr>
          <p:cNvPr id="1547" name="Google Shape;1547;p85"/>
          <p:cNvSpPr txBox="1"/>
          <p:nvPr>
            <p:ph idx="1" type="body"/>
          </p:nvPr>
        </p:nvSpPr>
        <p:spPr>
          <a:xfrm>
            <a:off x="5908461" y="2764039"/>
            <a:ext cx="308400" cy="2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28</a:t>
            </a:r>
            <a:endParaRPr sz="1700"/>
          </a:p>
        </p:txBody>
      </p:sp>
      <p:sp>
        <p:nvSpPr>
          <p:cNvPr id="1548" name="Google Shape;1548;p85"/>
          <p:cNvSpPr txBox="1"/>
          <p:nvPr>
            <p:ph idx="1" type="body"/>
          </p:nvPr>
        </p:nvSpPr>
        <p:spPr>
          <a:xfrm>
            <a:off x="5178850" y="2263214"/>
            <a:ext cx="308400" cy="2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21</a:t>
            </a:r>
            <a:endParaRPr sz="1700"/>
          </a:p>
        </p:txBody>
      </p:sp>
      <p:sp>
        <p:nvSpPr>
          <p:cNvPr id="1549" name="Google Shape;1549;p85"/>
          <p:cNvSpPr/>
          <p:nvPr/>
        </p:nvSpPr>
        <p:spPr>
          <a:xfrm rot="-5400000">
            <a:off x="7727423" y="2820004"/>
            <a:ext cx="680700" cy="680700"/>
          </a:xfrm>
          <a:prstGeom prst="arc">
            <a:avLst>
              <a:gd fmla="val 10395350"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0" name="Google Shape;1550;p85"/>
          <p:cNvSpPr txBox="1"/>
          <p:nvPr>
            <p:ph idx="1" type="body"/>
          </p:nvPr>
        </p:nvSpPr>
        <p:spPr>
          <a:xfrm>
            <a:off x="7793591" y="3596528"/>
            <a:ext cx="39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551" name="Google Shape;1551;p85"/>
          <p:cNvCxnSpPr/>
          <p:nvPr/>
        </p:nvCxnSpPr>
        <p:spPr>
          <a:xfrm rot="-5400000">
            <a:off x="7479117" y="3840534"/>
            <a:ext cx="1433400" cy="0"/>
          </a:xfrm>
          <a:prstGeom prst="straightConnector1">
            <a:avLst/>
          </a:prstGeom>
          <a:noFill/>
          <a:ln cap="flat" cmpd="sng" w="19050">
            <a:solidFill>
              <a:schemeClr val="dk1"/>
            </a:solidFill>
            <a:prstDash val="solid"/>
            <a:round/>
            <a:headEnd len="med" w="med" type="triangle"/>
            <a:tailEnd len="med" w="med" type="triangle"/>
          </a:ln>
        </p:spPr>
      </p:cxnSp>
      <p:cxnSp>
        <p:nvCxnSpPr>
          <p:cNvPr id="1552" name="Google Shape;1552;p85"/>
          <p:cNvCxnSpPr/>
          <p:nvPr/>
        </p:nvCxnSpPr>
        <p:spPr>
          <a:xfrm rot="5400000">
            <a:off x="7690422" y="4196352"/>
            <a:ext cx="7200" cy="835800"/>
          </a:xfrm>
          <a:prstGeom prst="straightConnector1">
            <a:avLst/>
          </a:prstGeom>
          <a:noFill/>
          <a:ln cap="flat" cmpd="sng" w="19050">
            <a:solidFill>
              <a:schemeClr val="dk1"/>
            </a:solidFill>
            <a:prstDash val="solid"/>
            <a:round/>
            <a:headEnd len="med" w="med" type="triangle"/>
            <a:tailEnd len="med" w="med" type="triangle"/>
          </a:ln>
        </p:spPr>
      </p:cxnSp>
      <p:sp>
        <p:nvSpPr>
          <p:cNvPr id="1553" name="Google Shape;1553;p85"/>
          <p:cNvSpPr txBox="1"/>
          <p:nvPr>
            <p:ph idx="1" type="body"/>
          </p:nvPr>
        </p:nvSpPr>
        <p:spPr>
          <a:xfrm>
            <a:off x="8224989" y="3750586"/>
            <a:ext cx="39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52</a:t>
            </a:r>
            <a:endParaRPr sz="1700"/>
          </a:p>
        </p:txBody>
      </p:sp>
      <p:sp>
        <p:nvSpPr>
          <p:cNvPr id="1554" name="Google Shape;1554;p85"/>
          <p:cNvSpPr txBox="1"/>
          <p:nvPr>
            <p:ph idx="1" type="body"/>
          </p:nvPr>
        </p:nvSpPr>
        <p:spPr>
          <a:xfrm>
            <a:off x="7584481" y="4612544"/>
            <a:ext cx="393600" cy="2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39</a:t>
            </a:r>
            <a:endParaRPr sz="1700"/>
          </a:p>
        </p:txBody>
      </p:sp>
      <p:sp>
        <p:nvSpPr>
          <p:cNvPr id="1555" name="Google Shape;1555;p85"/>
          <p:cNvSpPr/>
          <p:nvPr/>
        </p:nvSpPr>
        <p:spPr>
          <a:xfrm flipH="1">
            <a:off x="4139876" y="4352125"/>
            <a:ext cx="151200" cy="151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6" name="Google Shape;1556;p85"/>
          <p:cNvSpPr/>
          <p:nvPr/>
        </p:nvSpPr>
        <p:spPr>
          <a:xfrm flipH="1">
            <a:off x="2800724" y="3618283"/>
            <a:ext cx="1497900" cy="8847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57" name="Google Shape;1557;p85"/>
          <p:cNvCxnSpPr/>
          <p:nvPr/>
        </p:nvCxnSpPr>
        <p:spPr>
          <a:xfrm rot="10800000">
            <a:off x="2816086" y="4592275"/>
            <a:ext cx="1518000" cy="0"/>
          </a:xfrm>
          <a:prstGeom prst="straightConnector1">
            <a:avLst/>
          </a:prstGeom>
          <a:noFill/>
          <a:ln cap="flat" cmpd="sng" w="19050">
            <a:solidFill>
              <a:schemeClr val="dk1"/>
            </a:solidFill>
            <a:prstDash val="solid"/>
            <a:round/>
            <a:headEnd len="med" w="med" type="triangle"/>
            <a:tailEnd len="med" w="med" type="triangle"/>
          </a:ln>
        </p:spPr>
      </p:cxnSp>
      <p:cxnSp>
        <p:nvCxnSpPr>
          <p:cNvPr id="1558" name="Google Shape;1558;p85"/>
          <p:cNvCxnSpPr/>
          <p:nvPr/>
        </p:nvCxnSpPr>
        <p:spPr>
          <a:xfrm flipH="1" rot="10800000">
            <a:off x="4390654" y="3618432"/>
            <a:ext cx="7500" cy="885000"/>
          </a:xfrm>
          <a:prstGeom prst="straightConnector1">
            <a:avLst/>
          </a:prstGeom>
          <a:noFill/>
          <a:ln cap="flat" cmpd="sng" w="19050">
            <a:solidFill>
              <a:schemeClr val="dk1"/>
            </a:solidFill>
            <a:prstDash val="solid"/>
            <a:round/>
            <a:headEnd len="med" w="med" type="triangle"/>
            <a:tailEnd len="med" w="med" type="triangle"/>
          </a:ln>
        </p:spPr>
      </p:cxnSp>
      <p:sp>
        <p:nvSpPr>
          <p:cNvPr id="1559" name="Google Shape;1559;p85"/>
          <p:cNvSpPr txBox="1"/>
          <p:nvPr>
            <p:ph idx="1" type="body"/>
          </p:nvPr>
        </p:nvSpPr>
        <p:spPr>
          <a:xfrm flipH="1">
            <a:off x="3489901" y="4596685"/>
            <a:ext cx="416700" cy="29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60</a:t>
            </a:r>
            <a:endParaRPr sz="1700"/>
          </a:p>
        </p:txBody>
      </p:sp>
      <p:sp>
        <p:nvSpPr>
          <p:cNvPr id="1560" name="Google Shape;1560;p85"/>
          <p:cNvSpPr txBox="1"/>
          <p:nvPr>
            <p:ph idx="1" type="body"/>
          </p:nvPr>
        </p:nvSpPr>
        <p:spPr>
          <a:xfrm flipH="1">
            <a:off x="4430327" y="3991664"/>
            <a:ext cx="416700" cy="29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48</a:t>
            </a:r>
            <a:endParaRPr sz="1700"/>
          </a:p>
        </p:txBody>
      </p:sp>
      <p:sp>
        <p:nvSpPr>
          <p:cNvPr id="1561" name="Google Shape;1561;p85"/>
          <p:cNvSpPr/>
          <p:nvPr/>
        </p:nvSpPr>
        <p:spPr>
          <a:xfrm flipH="1" rot="-8962118">
            <a:off x="1069502" y="3861368"/>
            <a:ext cx="141900" cy="1419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2" name="Google Shape;1562;p85"/>
          <p:cNvSpPr/>
          <p:nvPr/>
        </p:nvSpPr>
        <p:spPr>
          <a:xfrm flipH="1" rot="-8962922">
            <a:off x="799604" y="4132015"/>
            <a:ext cx="1406606" cy="830927"/>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3" name="Google Shape;1563;p85"/>
          <p:cNvSpPr/>
          <p:nvPr/>
        </p:nvSpPr>
        <p:spPr>
          <a:xfrm flipH="1" rot="-8963066">
            <a:off x="1930961" y="4165797"/>
            <a:ext cx="795837" cy="795837"/>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4" name="Google Shape;1564;p85"/>
          <p:cNvSpPr txBox="1"/>
          <p:nvPr>
            <p:ph idx="1" type="body"/>
          </p:nvPr>
        </p:nvSpPr>
        <p:spPr>
          <a:xfrm flipH="1">
            <a:off x="1603175" y="4306775"/>
            <a:ext cx="332400" cy="27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sp>
        <p:nvSpPr>
          <p:cNvPr id="1565" name="Google Shape;1565;p85"/>
          <p:cNvSpPr/>
          <p:nvPr/>
        </p:nvSpPr>
        <p:spPr>
          <a:xfrm rot="-3390289">
            <a:off x="5716988" y="4452588"/>
            <a:ext cx="146775" cy="146775"/>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6" name="Google Shape;1566;p85"/>
          <p:cNvSpPr/>
          <p:nvPr/>
        </p:nvSpPr>
        <p:spPr>
          <a:xfrm rot="-3390411">
            <a:off x="5123400" y="3361900"/>
            <a:ext cx="1452602" cy="858348"/>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7" name="Google Shape;1567;p85"/>
          <p:cNvCxnSpPr/>
          <p:nvPr/>
        </p:nvCxnSpPr>
        <p:spPr>
          <a:xfrm rot="-3390830">
            <a:off x="5529773" y="4095780"/>
            <a:ext cx="1472988" cy="0"/>
          </a:xfrm>
          <a:prstGeom prst="straightConnector1">
            <a:avLst/>
          </a:prstGeom>
          <a:noFill/>
          <a:ln cap="flat" cmpd="sng" w="19050">
            <a:solidFill>
              <a:schemeClr val="dk1"/>
            </a:solidFill>
            <a:prstDash val="solid"/>
            <a:round/>
            <a:headEnd len="med" w="med" type="triangle"/>
            <a:tailEnd len="med" w="med" type="triangle"/>
          </a:ln>
        </p:spPr>
      </p:cxnSp>
      <p:cxnSp>
        <p:nvCxnSpPr>
          <p:cNvPr id="1568" name="Google Shape;1568;p85"/>
          <p:cNvCxnSpPr/>
          <p:nvPr/>
        </p:nvCxnSpPr>
        <p:spPr>
          <a:xfrm rot="7411271">
            <a:off x="5084132" y="3280960"/>
            <a:ext cx="1467826" cy="858348"/>
          </a:xfrm>
          <a:prstGeom prst="straightConnector1">
            <a:avLst/>
          </a:prstGeom>
          <a:noFill/>
          <a:ln cap="flat" cmpd="sng" w="19050">
            <a:solidFill>
              <a:schemeClr val="dk1"/>
            </a:solidFill>
            <a:prstDash val="solid"/>
            <a:round/>
            <a:headEnd len="med" w="med" type="triangle"/>
            <a:tailEnd len="med" w="med" type="triangle"/>
          </a:ln>
        </p:spPr>
      </p:cxnSp>
      <p:sp>
        <p:nvSpPr>
          <p:cNvPr id="1569" name="Google Shape;1569;p85"/>
          <p:cNvSpPr txBox="1"/>
          <p:nvPr>
            <p:ph idx="1" type="body"/>
          </p:nvPr>
        </p:nvSpPr>
        <p:spPr>
          <a:xfrm rot="-2550">
            <a:off x="5564929" y="3498393"/>
            <a:ext cx="4044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60</a:t>
            </a:r>
            <a:endParaRPr sz="1700"/>
          </a:p>
        </p:txBody>
      </p:sp>
      <p:sp>
        <p:nvSpPr>
          <p:cNvPr id="1570" name="Google Shape;1570;p85"/>
          <p:cNvSpPr txBox="1"/>
          <p:nvPr>
            <p:ph idx="1" type="body"/>
          </p:nvPr>
        </p:nvSpPr>
        <p:spPr>
          <a:xfrm rot="-2550">
            <a:off x="6292306" y="4010886"/>
            <a:ext cx="404400" cy="28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48</a:t>
            </a:r>
            <a:endParaRPr sz="1700"/>
          </a:p>
        </p:txBody>
      </p:sp>
      <p:sp>
        <p:nvSpPr>
          <p:cNvPr id="1571" name="Google Shape;1571;p85"/>
          <p:cNvSpPr txBox="1"/>
          <p:nvPr>
            <p:ph idx="1" type="body"/>
          </p:nvPr>
        </p:nvSpPr>
        <p:spPr>
          <a:xfrm>
            <a:off x="559225" y="1638858"/>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endParaRPr sz="1700"/>
          </a:p>
        </p:txBody>
      </p:sp>
      <p:sp>
        <p:nvSpPr>
          <p:cNvPr id="1572" name="Google Shape;1572;p85"/>
          <p:cNvSpPr txBox="1"/>
          <p:nvPr>
            <p:ph idx="1" type="body"/>
          </p:nvPr>
        </p:nvSpPr>
        <p:spPr>
          <a:xfrm>
            <a:off x="2047846" y="2663476"/>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endParaRPr sz="1700"/>
          </a:p>
        </p:txBody>
      </p:sp>
      <p:sp>
        <p:nvSpPr>
          <p:cNvPr id="1573" name="Google Shape;1573;p85"/>
          <p:cNvSpPr txBox="1"/>
          <p:nvPr>
            <p:ph idx="1" type="body"/>
          </p:nvPr>
        </p:nvSpPr>
        <p:spPr>
          <a:xfrm>
            <a:off x="510239" y="2663476"/>
            <a:ext cx="375300" cy="26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endParaRPr sz="1700"/>
          </a:p>
        </p:txBody>
      </p:sp>
      <p:sp>
        <p:nvSpPr>
          <p:cNvPr id="1574" name="Google Shape;1574;p85"/>
          <p:cNvSpPr/>
          <p:nvPr/>
        </p:nvSpPr>
        <p:spPr>
          <a:xfrm>
            <a:off x="7300962" y="1894990"/>
            <a:ext cx="1263300" cy="7461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5" name="Google Shape;1575;p85"/>
          <p:cNvSpPr/>
          <p:nvPr/>
        </p:nvSpPr>
        <p:spPr>
          <a:xfrm>
            <a:off x="8220860" y="2275777"/>
            <a:ext cx="714600" cy="714600"/>
          </a:xfrm>
          <a:prstGeom prst="arc">
            <a:avLst>
              <a:gd fmla="val 10713113" name="adj1"/>
              <a:gd fmla="val 1253129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6" name="Google Shape;1576;p85"/>
          <p:cNvSpPr txBox="1"/>
          <p:nvPr>
            <p:ph idx="1" type="body"/>
          </p:nvPr>
        </p:nvSpPr>
        <p:spPr>
          <a:xfrm>
            <a:off x="7921980" y="2420845"/>
            <a:ext cx="351300" cy="24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37°</a:t>
            </a:r>
            <a:endParaRPr sz="1700"/>
          </a:p>
        </p:txBody>
      </p:sp>
      <p:cxnSp>
        <p:nvCxnSpPr>
          <p:cNvPr id="1577" name="Google Shape;1577;p85"/>
          <p:cNvCxnSpPr/>
          <p:nvPr/>
        </p:nvCxnSpPr>
        <p:spPr>
          <a:xfrm>
            <a:off x="7271050" y="2716519"/>
            <a:ext cx="1280400" cy="0"/>
          </a:xfrm>
          <a:prstGeom prst="straightConnector1">
            <a:avLst/>
          </a:prstGeom>
          <a:noFill/>
          <a:ln cap="flat" cmpd="sng" w="19050">
            <a:solidFill>
              <a:schemeClr val="dk1"/>
            </a:solidFill>
            <a:prstDash val="solid"/>
            <a:round/>
            <a:headEnd len="med" w="med" type="triangle"/>
            <a:tailEnd len="med" w="med" type="triangle"/>
          </a:ln>
        </p:spPr>
      </p:cxnSp>
      <p:cxnSp>
        <p:nvCxnSpPr>
          <p:cNvPr id="1578" name="Google Shape;1578;p85"/>
          <p:cNvCxnSpPr/>
          <p:nvPr/>
        </p:nvCxnSpPr>
        <p:spPr>
          <a:xfrm rot="10800000">
            <a:off x="7359861" y="1817487"/>
            <a:ext cx="1275900" cy="746100"/>
          </a:xfrm>
          <a:prstGeom prst="straightConnector1">
            <a:avLst/>
          </a:prstGeom>
          <a:noFill/>
          <a:ln cap="flat" cmpd="sng" w="19050">
            <a:solidFill>
              <a:schemeClr val="dk1"/>
            </a:solidFill>
            <a:prstDash val="solid"/>
            <a:round/>
            <a:headEnd len="med" w="med" type="triangle"/>
            <a:tailEnd len="med" w="med" type="triangle"/>
          </a:ln>
        </p:spPr>
      </p:cxnSp>
      <p:sp>
        <p:nvSpPr>
          <p:cNvPr id="1579" name="Google Shape;1579;p85"/>
          <p:cNvSpPr txBox="1"/>
          <p:nvPr>
            <p:ph idx="1" type="body"/>
          </p:nvPr>
        </p:nvSpPr>
        <p:spPr>
          <a:xfrm>
            <a:off x="7948735" y="1954556"/>
            <a:ext cx="351300" cy="24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45</a:t>
            </a:r>
            <a:endParaRPr sz="1700"/>
          </a:p>
        </p:txBody>
      </p:sp>
      <p:sp>
        <p:nvSpPr>
          <p:cNvPr id="1580" name="Google Shape;1580;p85"/>
          <p:cNvSpPr txBox="1"/>
          <p:nvPr>
            <p:ph idx="1" type="body"/>
          </p:nvPr>
        </p:nvSpPr>
        <p:spPr>
          <a:xfrm>
            <a:off x="7760176" y="2720239"/>
            <a:ext cx="351300" cy="24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32</a:t>
            </a:r>
            <a:endParaRPr sz="1700"/>
          </a:p>
        </p:txBody>
      </p:sp>
      <p:pic>
        <p:nvPicPr>
          <p:cNvPr id="1581" name="Google Shape;1581;p85"/>
          <p:cNvPicPr preferRelativeResize="0"/>
          <p:nvPr/>
        </p:nvPicPr>
        <p:blipFill>
          <a:blip r:embed="rId3">
            <a:alphaModFix/>
          </a:blip>
          <a:stretch>
            <a:fillRect/>
          </a:stretch>
        </p:blipFill>
        <p:spPr>
          <a:xfrm>
            <a:off x="3031133" y="2228963"/>
            <a:ext cx="396000" cy="419100"/>
          </a:xfrm>
          <a:prstGeom prst="rect">
            <a:avLst/>
          </a:prstGeom>
          <a:noFill/>
          <a:ln>
            <a:noFill/>
          </a:ln>
        </p:spPr>
      </p:pic>
      <p:pic>
        <p:nvPicPr>
          <p:cNvPr id="1582" name="Google Shape;1582;p85"/>
          <p:cNvPicPr preferRelativeResize="0"/>
          <p:nvPr/>
        </p:nvPicPr>
        <p:blipFill>
          <a:blip r:embed="rId4">
            <a:alphaModFix/>
          </a:blip>
          <a:stretch>
            <a:fillRect/>
          </a:stretch>
        </p:blipFill>
        <p:spPr>
          <a:xfrm>
            <a:off x="7397588" y="2193292"/>
            <a:ext cx="396000" cy="419760"/>
          </a:xfrm>
          <a:prstGeom prst="rect">
            <a:avLst/>
          </a:prstGeom>
          <a:noFill/>
          <a:ln>
            <a:noFill/>
          </a:ln>
        </p:spPr>
      </p:pic>
      <p:pic>
        <p:nvPicPr>
          <p:cNvPr id="1583" name="Google Shape;1583;p85"/>
          <p:cNvPicPr preferRelativeResize="0"/>
          <p:nvPr/>
        </p:nvPicPr>
        <p:blipFill>
          <a:blip r:embed="rId3">
            <a:alphaModFix/>
          </a:blip>
          <a:stretch>
            <a:fillRect/>
          </a:stretch>
        </p:blipFill>
        <p:spPr>
          <a:xfrm>
            <a:off x="5602983" y="2213813"/>
            <a:ext cx="396000" cy="419100"/>
          </a:xfrm>
          <a:prstGeom prst="rect">
            <a:avLst/>
          </a:prstGeom>
          <a:noFill/>
          <a:ln>
            <a:noFill/>
          </a:ln>
        </p:spPr>
      </p:pic>
      <p:pic>
        <p:nvPicPr>
          <p:cNvPr id="1584" name="Google Shape;1584;p85"/>
          <p:cNvPicPr preferRelativeResize="0"/>
          <p:nvPr/>
        </p:nvPicPr>
        <p:blipFill>
          <a:blip r:embed="rId3">
            <a:alphaModFix/>
          </a:blip>
          <a:stretch>
            <a:fillRect/>
          </a:stretch>
        </p:blipFill>
        <p:spPr>
          <a:xfrm>
            <a:off x="1116733" y="4083888"/>
            <a:ext cx="396000" cy="419100"/>
          </a:xfrm>
          <a:prstGeom prst="rect">
            <a:avLst/>
          </a:prstGeom>
          <a:noFill/>
          <a:ln>
            <a:noFill/>
          </a:ln>
        </p:spPr>
      </p:pic>
      <p:pic>
        <p:nvPicPr>
          <p:cNvPr id="1585" name="Google Shape;1585;p85"/>
          <p:cNvPicPr preferRelativeResize="0"/>
          <p:nvPr/>
        </p:nvPicPr>
        <p:blipFill>
          <a:blip r:embed="rId3">
            <a:alphaModFix/>
          </a:blip>
          <a:stretch>
            <a:fillRect/>
          </a:stretch>
        </p:blipFill>
        <p:spPr>
          <a:xfrm>
            <a:off x="5589358" y="3894513"/>
            <a:ext cx="396000" cy="419100"/>
          </a:xfrm>
          <a:prstGeom prst="rect">
            <a:avLst/>
          </a:prstGeom>
          <a:noFill/>
          <a:ln>
            <a:noFill/>
          </a:ln>
        </p:spPr>
      </p:pic>
      <p:pic>
        <p:nvPicPr>
          <p:cNvPr id="1586" name="Google Shape;1586;p85"/>
          <p:cNvPicPr preferRelativeResize="0"/>
          <p:nvPr/>
        </p:nvPicPr>
        <p:blipFill>
          <a:blip r:embed="rId4">
            <a:alphaModFix/>
          </a:blip>
          <a:stretch>
            <a:fillRect/>
          </a:stretch>
        </p:blipFill>
        <p:spPr>
          <a:xfrm>
            <a:off x="3564450" y="4044392"/>
            <a:ext cx="396000" cy="419760"/>
          </a:xfrm>
          <a:prstGeom prst="rect">
            <a:avLst/>
          </a:prstGeom>
          <a:noFill/>
          <a:ln>
            <a:noFill/>
          </a:ln>
        </p:spPr>
      </p:pic>
      <p:sp>
        <p:nvSpPr>
          <p:cNvPr id="1587" name="Google Shape;1587;p85"/>
          <p:cNvSpPr txBox="1"/>
          <p:nvPr/>
        </p:nvSpPr>
        <p:spPr>
          <a:xfrm>
            <a:off x="7609325" y="3974929"/>
            <a:ext cx="3084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Kalam"/>
                <a:ea typeface="Kalam"/>
                <a:cs typeface="Kalam"/>
                <a:sym typeface="Kalam"/>
              </a:rPr>
              <a:t>?</a:t>
            </a:r>
            <a:endParaRPr b="1" sz="2200">
              <a:solidFill>
                <a:schemeClr val="dk1"/>
              </a:solidFill>
              <a:latin typeface="Kalam"/>
              <a:ea typeface="Kalam"/>
              <a:cs typeface="Kalam"/>
              <a:sym typeface="Kalam"/>
            </a:endParaRPr>
          </a:p>
        </p:txBody>
      </p:sp>
      <p:sp>
        <p:nvSpPr>
          <p:cNvPr id="1588" name="Google Shape;1588;p85"/>
          <p:cNvSpPr txBox="1"/>
          <p:nvPr/>
        </p:nvSpPr>
        <p:spPr>
          <a:xfrm>
            <a:off x="2432550" y="1620100"/>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589" name="Google Shape;1589;p85"/>
          <p:cNvSpPr txBox="1"/>
          <p:nvPr/>
        </p:nvSpPr>
        <p:spPr>
          <a:xfrm>
            <a:off x="4928300" y="1620100"/>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sp>
        <p:nvSpPr>
          <p:cNvPr id="1590" name="Google Shape;1590;p85"/>
          <p:cNvSpPr txBox="1"/>
          <p:nvPr/>
        </p:nvSpPr>
        <p:spPr>
          <a:xfrm>
            <a:off x="6953475" y="1620100"/>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591" name="Google Shape;1591;p85"/>
          <p:cNvSpPr txBox="1"/>
          <p:nvPr/>
        </p:nvSpPr>
        <p:spPr>
          <a:xfrm>
            <a:off x="636525"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1592" name="Google Shape;1592;p85"/>
          <p:cNvSpPr txBox="1"/>
          <p:nvPr/>
        </p:nvSpPr>
        <p:spPr>
          <a:xfrm>
            <a:off x="3132275"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e)</a:t>
            </a:r>
            <a:endParaRPr sz="1600">
              <a:solidFill>
                <a:schemeClr val="dk1"/>
              </a:solidFill>
              <a:latin typeface="Lexend"/>
              <a:ea typeface="Lexend"/>
              <a:cs typeface="Lexend"/>
              <a:sym typeface="Lexend"/>
            </a:endParaRPr>
          </a:p>
        </p:txBody>
      </p:sp>
      <p:sp>
        <p:nvSpPr>
          <p:cNvPr id="1593" name="Google Shape;1593;p85"/>
          <p:cNvSpPr txBox="1"/>
          <p:nvPr/>
        </p:nvSpPr>
        <p:spPr>
          <a:xfrm>
            <a:off x="5081250"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f)</a:t>
            </a:r>
            <a:endParaRPr sz="1600">
              <a:solidFill>
                <a:schemeClr val="dk1"/>
              </a:solidFill>
              <a:latin typeface="Lexend"/>
              <a:ea typeface="Lexend"/>
              <a:cs typeface="Lexend"/>
              <a:sym typeface="Lexend"/>
            </a:endParaRPr>
          </a:p>
        </p:txBody>
      </p:sp>
      <p:sp>
        <p:nvSpPr>
          <p:cNvPr id="1594" name="Google Shape;1594;p85"/>
          <p:cNvSpPr txBox="1"/>
          <p:nvPr/>
        </p:nvSpPr>
        <p:spPr>
          <a:xfrm>
            <a:off x="7110025" y="3386213"/>
            <a:ext cx="332400" cy="27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t>
            </a:r>
            <a:endParaRPr sz="16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8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saddex-xagallada isku midka ah (similar triangles)</a:t>
            </a:r>
            <a:endParaRPr/>
          </a:p>
        </p:txBody>
      </p:sp>
      <p:sp>
        <p:nvSpPr>
          <p:cNvPr id="1600" name="Google Shape;1600;p8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maqan iyadoo la adeegsanayo saddex-xagallada isku midka ah (similar triangles)</a:t>
            </a:r>
            <a:endParaRPr/>
          </a:p>
        </p:txBody>
      </p:sp>
      <p:sp>
        <p:nvSpPr>
          <p:cNvPr id="1601" name="Google Shape;1601;p8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Hubinta iyo xoojinta fahamka saddex-xagallada isku midka ah (similar triangles)</a:t>
            </a:r>
            <a:endParaRPr/>
          </a:p>
        </p:txBody>
      </p:sp>
      <p:pic>
        <p:nvPicPr>
          <p:cNvPr id="1602" name="Google Shape;1602;p86"/>
          <p:cNvPicPr preferRelativeResize="0"/>
          <p:nvPr/>
        </p:nvPicPr>
        <p:blipFill>
          <a:blip r:embed="rId3">
            <a:alphaModFix/>
          </a:blip>
          <a:stretch>
            <a:fillRect/>
          </a:stretch>
        </p:blipFill>
        <p:spPr>
          <a:xfrm>
            <a:off x="418793" y="2988375"/>
            <a:ext cx="450575" cy="446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6" name="Shape 1606"/>
        <p:cNvGrpSpPr/>
        <p:nvPr/>
      </p:nvGrpSpPr>
      <p:grpSpPr>
        <a:xfrm>
          <a:off x="0" y="0"/>
          <a:ext cx="0" cy="0"/>
          <a:chOff x="0" y="0"/>
          <a:chExt cx="0" cy="0"/>
        </a:xfrm>
      </p:grpSpPr>
      <p:pic>
        <p:nvPicPr>
          <p:cNvPr descr="&lt;math xmlns=&quot;http://www.w3.org/1998/Math/MathML&quot; display=&quot;block&quot; data-is-equatio=&quot;1&quot; data-latex=&quot;\begin{array}{l}\frac{20}{16}\\&amp;#13;&amp;#10;\end{array}&quot;&gt;&lt;mtable columnalign=&quot;left&quot; columnspacing=&quot;1em&quot; rowspacing=&quot;4pt&quot;&gt;&lt;mtr&gt;&lt;mtd&gt;&lt;mfrac&gt;&lt;mn&gt;20&lt;/mn&gt;&lt;mn&gt;16&lt;/mn&gt;&lt;/mfrac&gt;&lt;/mtd&gt;&lt;/mtr&gt;&lt;/mtable&gt;&lt;/math&gt;" id="1607" name="Google Shape;1607;p87" title="1 lines Line 1: 20 over 16"/>
          <p:cNvPicPr preferRelativeResize="0"/>
          <p:nvPr/>
        </p:nvPicPr>
        <p:blipFill>
          <a:blip r:embed="rId3">
            <a:alphaModFix/>
          </a:blip>
          <a:stretch>
            <a:fillRect/>
          </a:stretch>
        </p:blipFill>
        <p:spPr>
          <a:xfrm>
            <a:off x="6673350" y="2908625"/>
            <a:ext cx="295350" cy="481594"/>
          </a:xfrm>
          <a:prstGeom prst="rect">
            <a:avLst/>
          </a:prstGeom>
          <a:noFill/>
          <a:ln>
            <a:noFill/>
          </a:ln>
        </p:spPr>
      </p:pic>
      <p:sp>
        <p:nvSpPr>
          <p:cNvPr id="1608" name="Google Shape;1608;p87"/>
          <p:cNvSpPr/>
          <p:nvPr/>
        </p:nvSpPr>
        <p:spPr>
          <a:xfrm flipH="1" rot="10800000">
            <a:off x="1192235" y="3311317"/>
            <a:ext cx="1317718" cy="989457"/>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609" name="Google Shape;1609;p87"/>
          <p:cNvSpPr txBox="1"/>
          <p:nvPr>
            <p:ph idx="1" type="body"/>
          </p:nvPr>
        </p:nvSpPr>
        <p:spPr>
          <a:xfrm>
            <a:off x="324000" y="759300"/>
            <a:ext cx="8237700" cy="37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 saddex-xagal ee hoose waa isku mid (similar).</a:t>
            </a:r>
            <a:endParaRPr sz="2000"/>
          </a:p>
        </p:txBody>
      </p:sp>
      <p:sp>
        <p:nvSpPr>
          <p:cNvPr id="1610" name="Google Shape;1610;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Helista dhererka maqan iyadoo la adeegsanayo saddex-xagallada isku midka ah (similar triangles)</a:t>
            </a:r>
            <a:endParaRPr/>
          </a:p>
        </p:txBody>
      </p:sp>
      <p:sp>
        <p:nvSpPr>
          <p:cNvPr id="1611" name="Google Shape;1611;p87"/>
          <p:cNvSpPr/>
          <p:nvPr/>
        </p:nvSpPr>
        <p:spPr>
          <a:xfrm>
            <a:off x="2344773" y="4140497"/>
            <a:ext cx="160200" cy="160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2" name="Google Shape;1612;p87"/>
          <p:cNvSpPr/>
          <p:nvPr/>
        </p:nvSpPr>
        <p:spPr>
          <a:xfrm>
            <a:off x="962925" y="4004867"/>
            <a:ext cx="564000" cy="56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3" name="Google Shape;1613;p87"/>
          <p:cNvSpPr txBox="1"/>
          <p:nvPr>
            <p:ph idx="1" type="body"/>
          </p:nvPr>
        </p:nvSpPr>
        <p:spPr>
          <a:xfrm>
            <a:off x="1578874" y="4046122"/>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cxnSp>
        <p:nvCxnSpPr>
          <p:cNvPr id="1614" name="Google Shape;1614;p87"/>
          <p:cNvCxnSpPr/>
          <p:nvPr/>
        </p:nvCxnSpPr>
        <p:spPr>
          <a:xfrm rot="10800000">
            <a:off x="2639538" y="3310465"/>
            <a:ext cx="0" cy="980771"/>
          </a:xfrm>
          <a:prstGeom prst="straightConnector1">
            <a:avLst/>
          </a:prstGeom>
          <a:noFill/>
          <a:ln cap="flat" cmpd="sng" w="28575">
            <a:solidFill>
              <a:srgbClr val="000000"/>
            </a:solidFill>
            <a:prstDash val="solid"/>
            <a:round/>
            <a:headEnd len="med" w="med" type="triangle"/>
            <a:tailEnd len="med" w="med" type="triangle"/>
          </a:ln>
        </p:spPr>
      </p:cxnSp>
      <p:cxnSp>
        <p:nvCxnSpPr>
          <p:cNvPr id="1615" name="Google Shape;1615;p87"/>
          <p:cNvCxnSpPr/>
          <p:nvPr/>
        </p:nvCxnSpPr>
        <p:spPr>
          <a:xfrm flipH="1" rot="10800000">
            <a:off x="1125202" y="3226800"/>
            <a:ext cx="1303078" cy="974781"/>
          </a:xfrm>
          <a:prstGeom prst="straightConnector1">
            <a:avLst/>
          </a:prstGeom>
          <a:noFill/>
          <a:ln cap="flat" cmpd="sng" w="28575">
            <a:solidFill>
              <a:srgbClr val="000000"/>
            </a:solidFill>
            <a:prstDash val="solid"/>
            <a:round/>
            <a:headEnd len="med" w="med" type="triangle"/>
            <a:tailEnd len="med" w="med" type="triangle"/>
          </a:ln>
        </p:spPr>
      </p:cxnSp>
      <p:sp>
        <p:nvSpPr>
          <p:cNvPr id="1616" name="Google Shape;1616;p87"/>
          <p:cNvSpPr txBox="1"/>
          <p:nvPr/>
        </p:nvSpPr>
        <p:spPr>
          <a:xfrm>
            <a:off x="2684575" y="3719600"/>
            <a:ext cx="4398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17" name="Google Shape;1617;p87"/>
          <p:cNvSpPr txBox="1"/>
          <p:nvPr/>
        </p:nvSpPr>
        <p:spPr>
          <a:xfrm>
            <a:off x="1313483" y="3480840"/>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18" name="Google Shape;1618;p87"/>
          <p:cNvSpPr/>
          <p:nvPr/>
        </p:nvSpPr>
        <p:spPr>
          <a:xfrm flipH="1" rot="10800000">
            <a:off x="4205746" y="3147029"/>
            <a:ext cx="1557464" cy="1169479"/>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619" name="Google Shape;1619;p87"/>
          <p:cNvSpPr/>
          <p:nvPr/>
        </p:nvSpPr>
        <p:spPr>
          <a:xfrm>
            <a:off x="5567931" y="4127075"/>
            <a:ext cx="189300" cy="189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0" name="Google Shape;1620;p87"/>
          <p:cNvSpPr/>
          <p:nvPr/>
        </p:nvSpPr>
        <p:spPr>
          <a:xfrm>
            <a:off x="3934725" y="3966772"/>
            <a:ext cx="666600" cy="6666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1" name="Google Shape;1621;p87"/>
          <p:cNvSpPr txBox="1"/>
          <p:nvPr>
            <p:ph idx="1" type="body"/>
          </p:nvPr>
        </p:nvSpPr>
        <p:spPr>
          <a:xfrm>
            <a:off x="4662715" y="4015532"/>
            <a:ext cx="413700" cy="32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cxnSp>
        <p:nvCxnSpPr>
          <p:cNvPr id="1622" name="Google Shape;1622;p87"/>
          <p:cNvCxnSpPr/>
          <p:nvPr/>
        </p:nvCxnSpPr>
        <p:spPr>
          <a:xfrm rot="10800000">
            <a:off x="5916468" y="3146022"/>
            <a:ext cx="0" cy="1159193"/>
          </a:xfrm>
          <a:prstGeom prst="straightConnector1">
            <a:avLst/>
          </a:prstGeom>
          <a:noFill/>
          <a:ln cap="flat" cmpd="sng" w="28575">
            <a:solidFill>
              <a:srgbClr val="000000"/>
            </a:solidFill>
            <a:prstDash val="solid"/>
            <a:round/>
            <a:headEnd len="med" w="med" type="triangle"/>
            <a:tailEnd len="med" w="med" type="triangle"/>
          </a:ln>
        </p:spPr>
      </p:cxnSp>
      <p:cxnSp>
        <p:nvCxnSpPr>
          <p:cNvPr id="1623" name="Google Shape;1623;p87"/>
          <p:cNvCxnSpPr/>
          <p:nvPr/>
        </p:nvCxnSpPr>
        <p:spPr>
          <a:xfrm flipH="1" rot="10800000">
            <a:off x="4126644" y="3047136"/>
            <a:ext cx="1540134" cy="1152114"/>
          </a:xfrm>
          <a:prstGeom prst="straightConnector1">
            <a:avLst/>
          </a:prstGeom>
          <a:noFill/>
          <a:ln cap="flat" cmpd="sng" w="28575">
            <a:solidFill>
              <a:srgbClr val="000000"/>
            </a:solidFill>
            <a:prstDash val="solid"/>
            <a:round/>
            <a:headEnd len="med" w="med" type="triangle"/>
            <a:tailEnd len="med" w="med" type="triangle"/>
          </a:ln>
        </p:spPr>
      </p:cxnSp>
      <p:sp>
        <p:nvSpPr>
          <p:cNvPr id="1624" name="Google Shape;1624;p87"/>
          <p:cNvSpPr txBox="1"/>
          <p:nvPr/>
        </p:nvSpPr>
        <p:spPr>
          <a:xfrm>
            <a:off x="5969548" y="3629586"/>
            <a:ext cx="496800" cy="38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y</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25" name="Google Shape;1625;p87"/>
          <p:cNvSpPr txBox="1"/>
          <p:nvPr/>
        </p:nvSpPr>
        <p:spPr>
          <a:xfrm>
            <a:off x="4496176" y="3343409"/>
            <a:ext cx="648900" cy="41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26" name="Google Shape;1626;p87"/>
          <p:cNvSpPr txBox="1"/>
          <p:nvPr>
            <p:ph idx="1" type="body"/>
          </p:nvPr>
        </p:nvSpPr>
        <p:spPr>
          <a:xfrm>
            <a:off x="324000" y="1162071"/>
            <a:ext cx="8237700" cy="39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 waxaa lagu caddayn karaa iyadoo la helo xagasha (angle) hadhay.</a:t>
            </a:r>
            <a:endParaRPr sz="2000"/>
          </a:p>
        </p:txBody>
      </p:sp>
      <p:sp>
        <p:nvSpPr>
          <p:cNvPr id="1627" name="Google Shape;1627;p87"/>
          <p:cNvSpPr/>
          <p:nvPr/>
        </p:nvSpPr>
        <p:spPr>
          <a:xfrm>
            <a:off x="2299544" y="3153463"/>
            <a:ext cx="416100" cy="416400"/>
          </a:xfrm>
          <a:prstGeom prst="arc">
            <a:avLst>
              <a:gd fmla="val 5250655" name="adj1"/>
              <a:gd fmla="val 899974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8" name="Google Shape;1628;p87"/>
          <p:cNvSpPr txBox="1"/>
          <p:nvPr>
            <p:ph idx="1" type="body"/>
          </p:nvPr>
        </p:nvSpPr>
        <p:spPr>
          <a:xfrm>
            <a:off x="2134045" y="3588922"/>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60°</a:t>
            </a:r>
            <a:endParaRPr sz="1600"/>
          </a:p>
        </p:txBody>
      </p:sp>
      <p:sp>
        <p:nvSpPr>
          <p:cNvPr id="1629" name="Google Shape;1629;p87"/>
          <p:cNvSpPr/>
          <p:nvPr/>
        </p:nvSpPr>
        <p:spPr>
          <a:xfrm>
            <a:off x="5559816" y="2984734"/>
            <a:ext cx="416100" cy="416400"/>
          </a:xfrm>
          <a:prstGeom prst="arc">
            <a:avLst>
              <a:gd fmla="val 5250655" name="adj1"/>
              <a:gd fmla="val 899974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0" name="Google Shape;1630;p87"/>
          <p:cNvSpPr txBox="1"/>
          <p:nvPr>
            <p:ph idx="1" type="body"/>
          </p:nvPr>
        </p:nvSpPr>
        <p:spPr>
          <a:xfrm>
            <a:off x="5388874" y="3409307"/>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60°</a:t>
            </a:r>
            <a:endParaRPr sz="1600"/>
          </a:p>
        </p:txBody>
      </p:sp>
      <p:sp>
        <p:nvSpPr>
          <p:cNvPr id="1631" name="Google Shape;1631;p87"/>
          <p:cNvSpPr txBox="1"/>
          <p:nvPr>
            <p:ph idx="1" type="body"/>
          </p:nvPr>
        </p:nvSpPr>
        <p:spPr>
          <a:xfrm>
            <a:off x="324000" y="1597500"/>
            <a:ext cx="8496000" cy="73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dherer labaad laga ogaado hal saddex-xagal, dhererka u dhigma (corresponding length) ee saddex-xagalka kale waxaa laga heli karaa iyadoo la adeegsanayo sababaynta saami (proportional reasoning).</a:t>
            </a:r>
            <a:endParaRPr sz="2000"/>
          </a:p>
        </p:txBody>
      </p:sp>
      <p:sp>
        <p:nvSpPr>
          <p:cNvPr id="1632" name="Google Shape;1632;p87"/>
          <p:cNvSpPr txBox="1"/>
          <p:nvPr/>
        </p:nvSpPr>
        <p:spPr>
          <a:xfrm>
            <a:off x="3012949" y="3283103"/>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1.25</a:t>
            </a:r>
            <a:endParaRPr sz="1600">
              <a:solidFill>
                <a:schemeClr val="accent5"/>
              </a:solidFill>
              <a:latin typeface="Lexend"/>
              <a:ea typeface="Lexend"/>
              <a:cs typeface="Lexend"/>
              <a:sym typeface="Lexend"/>
            </a:endParaRPr>
          </a:p>
        </p:txBody>
      </p:sp>
      <p:sp>
        <p:nvSpPr>
          <p:cNvPr id="1633" name="Google Shape;1633;p87"/>
          <p:cNvSpPr txBox="1"/>
          <p:nvPr>
            <p:ph idx="1" type="body"/>
          </p:nvPr>
        </p:nvSpPr>
        <p:spPr>
          <a:xfrm>
            <a:off x="324000" y="2435700"/>
            <a:ext cx="1606200" cy="3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Habka 1aad (Method 1):</a:t>
            </a:r>
            <a:endParaRPr sz="1800"/>
          </a:p>
        </p:txBody>
      </p:sp>
      <p:sp>
        <p:nvSpPr>
          <p:cNvPr id="1634" name="Google Shape;1634;p87"/>
          <p:cNvSpPr txBox="1"/>
          <p:nvPr>
            <p:ph idx="1" type="body"/>
          </p:nvPr>
        </p:nvSpPr>
        <p:spPr>
          <a:xfrm>
            <a:off x="6801000" y="36549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sz="1100">
                <a:latin typeface="Lexend"/>
                <a:ea typeface="Times New Roman"/>
                <a:cs typeface="Times New Roman"/>
                <a:sym typeface="Times New Roman"/>
              </a:rPr>
              <a:t>y</a:t>
            </a:r>
            <a:r>
              <a:rPr lang="en-GB" sz="1100">
                <a:latin typeface="Lexend"/>
                <a:ea typeface="Times New Roman"/>
                <a:cs typeface="Times New Roman"/>
                <a:sym typeface="Times New Roman"/>
              </a:rPr>
              <a:t> = 8 × 1.25 </a:t>
            </a:r>
            <a:br>
              <a:rPr lang="en-GB">
                <a:latin typeface="Times New Roman"/>
                <a:ea typeface="Times New Roman"/>
                <a:cs typeface="Times New Roman"/>
                <a:sym typeface="Times New Roman"/>
              </a:rPr>
            </a:br>
            <a:r>
              <a:rPr lang="en-GB" sz="1100">
                <a:latin typeface="Lexend"/>
                <a:ea typeface="Times New Roman"/>
                <a:cs typeface="Times New Roman"/>
                <a:sym typeface="Times New Roman"/>
              </a:rPr>
              <a:t>  = 10</a:t>
            </a:r>
            <a:endParaRPr>
              <a:latin typeface="Times New Roman"/>
              <a:ea typeface="Times New Roman"/>
              <a:cs typeface="Times New Roman"/>
              <a:sym typeface="Times New Roman"/>
            </a:endParaRPr>
          </a:p>
        </p:txBody>
      </p:sp>
      <p:sp>
        <p:nvSpPr>
          <p:cNvPr id="1635" name="Google Shape;1635;p87"/>
          <p:cNvSpPr txBox="1"/>
          <p:nvPr>
            <p:ph idx="1" type="body"/>
          </p:nvPr>
        </p:nvSpPr>
        <p:spPr>
          <a:xfrm>
            <a:off x="7062257" y="2969100"/>
            <a:ext cx="1673700" cy="3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 1.25</a:t>
            </a:r>
            <a:endParaRPr>
              <a:latin typeface="Times New Roman"/>
              <a:ea typeface="Times New Roman"/>
              <a:cs typeface="Times New Roman"/>
              <a:sym typeface="Times New Roman"/>
            </a:endParaRPr>
          </a:p>
        </p:txBody>
      </p:sp>
      <p:cxnSp>
        <p:nvCxnSpPr>
          <p:cNvPr id="1636" name="Google Shape;1636;p87"/>
          <p:cNvCxnSpPr/>
          <p:nvPr/>
        </p:nvCxnSpPr>
        <p:spPr>
          <a:xfrm flipH="1" rot="10800000">
            <a:off x="1798950" y="3463288"/>
            <a:ext cx="2702400" cy="116700"/>
          </a:xfrm>
          <a:prstGeom prst="straightConnector1">
            <a:avLst/>
          </a:prstGeom>
          <a:noFill/>
          <a:ln cap="flat" cmpd="sng" w="38100">
            <a:solidFill>
              <a:schemeClr val="accent5"/>
            </a:solidFill>
            <a:prstDash val="solid"/>
            <a:round/>
            <a:headEnd len="med" w="med" type="none"/>
            <a:tailEnd len="med" w="med" type="triangle"/>
          </a:ln>
        </p:spPr>
      </p:cxnSp>
      <p:sp>
        <p:nvSpPr>
          <p:cNvPr id="1637" name="Google Shape;1637;p87"/>
          <p:cNvSpPr txBox="1"/>
          <p:nvPr/>
        </p:nvSpPr>
        <p:spPr>
          <a:xfrm>
            <a:off x="3317749" y="3642332"/>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1.25</a:t>
            </a:r>
            <a:endParaRPr sz="1600">
              <a:solidFill>
                <a:schemeClr val="accent5"/>
              </a:solidFill>
              <a:latin typeface="Lexend"/>
              <a:ea typeface="Lexend"/>
              <a:cs typeface="Lexend"/>
              <a:sym typeface="Lexend"/>
            </a:endParaRPr>
          </a:p>
        </p:txBody>
      </p:sp>
      <p:cxnSp>
        <p:nvCxnSpPr>
          <p:cNvPr id="1638" name="Google Shape;1638;p87"/>
          <p:cNvCxnSpPr/>
          <p:nvPr/>
        </p:nvCxnSpPr>
        <p:spPr>
          <a:xfrm flipH="1" rot="10800000">
            <a:off x="3170550" y="3816988"/>
            <a:ext cx="2786700" cy="67800"/>
          </a:xfrm>
          <a:prstGeom prst="straightConnector1">
            <a:avLst/>
          </a:prstGeom>
          <a:noFill/>
          <a:ln cap="flat" cmpd="sng" w="38100">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62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62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63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62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6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8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 saddex-xagal ee hoose waa isku mid (similar).</a:t>
            </a:r>
            <a:endParaRPr sz="2000"/>
          </a:p>
        </p:txBody>
      </p:sp>
      <p:sp>
        <p:nvSpPr>
          <p:cNvPr id="1644" name="Google Shape;1644;p88"/>
          <p:cNvSpPr/>
          <p:nvPr/>
        </p:nvSpPr>
        <p:spPr>
          <a:xfrm flipH="1" rot="10800000">
            <a:off x="1192235" y="3311317"/>
            <a:ext cx="1317718" cy="989457"/>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645" name="Google Shape;164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maqan iyadoo la adeegsanayo saddex-xagallada isku midka ah (similar triangles)</a:t>
            </a:r>
            <a:endParaRPr/>
          </a:p>
        </p:txBody>
      </p:sp>
      <p:sp>
        <p:nvSpPr>
          <p:cNvPr id="1646" name="Google Shape;1646;p88"/>
          <p:cNvSpPr/>
          <p:nvPr/>
        </p:nvSpPr>
        <p:spPr>
          <a:xfrm>
            <a:off x="2344773" y="4140497"/>
            <a:ext cx="160200" cy="160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7" name="Google Shape;1647;p88"/>
          <p:cNvSpPr/>
          <p:nvPr/>
        </p:nvSpPr>
        <p:spPr>
          <a:xfrm>
            <a:off x="962925" y="4004867"/>
            <a:ext cx="564000" cy="5640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8" name="Google Shape;1648;p88"/>
          <p:cNvSpPr txBox="1"/>
          <p:nvPr>
            <p:ph idx="1" type="body"/>
          </p:nvPr>
        </p:nvSpPr>
        <p:spPr>
          <a:xfrm>
            <a:off x="1578874" y="4046122"/>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649" name="Google Shape;1649;p88"/>
          <p:cNvGrpSpPr/>
          <p:nvPr/>
        </p:nvGrpSpPr>
        <p:grpSpPr>
          <a:xfrm flipH="1" rot="10800000">
            <a:off x="1125202" y="3226800"/>
            <a:ext cx="1514335" cy="1064437"/>
            <a:chOff x="4962363" y="3703451"/>
            <a:chExt cx="1213604" cy="853051"/>
          </a:xfrm>
        </p:grpSpPr>
        <p:cxnSp>
          <p:nvCxnSpPr>
            <p:cNvPr id="1650" name="Google Shape;1650;p88"/>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651" name="Google Shape;1651;p88"/>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652" name="Google Shape;1652;p88"/>
          <p:cNvSpPr txBox="1"/>
          <p:nvPr/>
        </p:nvSpPr>
        <p:spPr>
          <a:xfrm>
            <a:off x="2684575" y="3719600"/>
            <a:ext cx="4398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53" name="Google Shape;1653;p88"/>
          <p:cNvSpPr txBox="1"/>
          <p:nvPr/>
        </p:nvSpPr>
        <p:spPr>
          <a:xfrm>
            <a:off x="1313483" y="3480840"/>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54" name="Google Shape;1654;p88"/>
          <p:cNvSpPr/>
          <p:nvPr/>
        </p:nvSpPr>
        <p:spPr>
          <a:xfrm flipH="1" rot="10800000">
            <a:off x="4205746" y="3147029"/>
            <a:ext cx="1557464" cy="1169479"/>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655" name="Google Shape;1655;p88"/>
          <p:cNvSpPr/>
          <p:nvPr/>
        </p:nvSpPr>
        <p:spPr>
          <a:xfrm>
            <a:off x="5567931" y="4127075"/>
            <a:ext cx="189300" cy="189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6" name="Google Shape;1656;p88"/>
          <p:cNvSpPr/>
          <p:nvPr/>
        </p:nvSpPr>
        <p:spPr>
          <a:xfrm>
            <a:off x="3934725" y="3966772"/>
            <a:ext cx="666600" cy="6666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7" name="Google Shape;1657;p88"/>
          <p:cNvSpPr txBox="1"/>
          <p:nvPr>
            <p:ph idx="1" type="body"/>
          </p:nvPr>
        </p:nvSpPr>
        <p:spPr>
          <a:xfrm>
            <a:off x="4662715" y="4015532"/>
            <a:ext cx="413700" cy="32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658" name="Google Shape;1658;p88"/>
          <p:cNvGrpSpPr/>
          <p:nvPr/>
        </p:nvGrpSpPr>
        <p:grpSpPr>
          <a:xfrm flipH="1" rot="10800000">
            <a:off x="4126644" y="3047136"/>
            <a:ext cx="1789823" cy="1258079"/>
            <a:chOff x="4962363" y="3703451"/>
            <a:chExt cx="1213604" cy="853051"/>
          </a:xfrm>
        </p:grpSpPr>
        <p:cxnSp>
          <p:nvCxnSpPr>
            <p:cNvPr id="1659" name="Google Shape;1659;p88"/>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660" name="Google Shape;1660;p88"/>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661" name="Google Shape;1661;p88"/>
          <p:cNvSpPr txBox="1"/>
          <p:nvPr/>
        </p:nvSpPr>
        <p:spPr>
          <a:xfrm>
            <a:off x="5969548" y="3629586"/>
            <a:ext cx="496800" cy="38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y</a:t>
            </a:r>
            <a:r>
              <a:rPr lang="en-GB" sz="11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62" name="Google Shape;1662;p88"/>
          <p:cNvSpPr txBox="1"/>
          <p:nvPr>
            <p:ph idx="1" type="body"/>
          </p:nvPr>
        </p:nvSpPr>
        <p:spPr>
          <a:xfrm>
            <a:off x="324000" y="1162071"/>
            <a:ext cx="8237700" cy="39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 waxaa lagu caddayn karaa iyadoo la helo xagasha (angle) hadhay.</a:t>
            </a:r>
            <a:endParaRPr sz="2000"/>
          </a:p>
        </p:txBody>
      </p:sp>
      <p:sp>
        <p:nvSpPr>
          <p:cNvPr id="1663" name="Google Shape;1663;p88"/>
          <p:cNvSpPr txBox="1"/>
          <p:nvPr>
            <p:ph idx="1" type="body"/>
          </p:nvPr>
        </p:nvSpPr>
        <p:spPr>
          <a:xfrm>
            <a:off x="324000" y="1597500"/>
            <a:ext cx="8496000" cy="73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Haddii dherer labaad laga ogaado hal saddex-xagal, dhererka u dhigma (corresponding length) ee saddex-xagalka kale waxaa laga heli karaa iyadoo la adeegsanayo sababaynta saami (proportional reasoning).</a:t>
            </a:r>
            <a:endParaRPr sz="2000"/>
          </a:p>
        </p:txBody>
      </p:sp>
      <p:cxnSp>
        <p:nvCxnSpPr>
          <p:cNvPr id="1664" name="Google Shape;1664;p88"/>
          <p:cNvCxnSpPr>
            <a:stCxn id="1652" idx="0"/>
            <a:endCxn id="1653" idx="0"/>
          </p:cNvCxnSpPr>
          <p:nvPr/>
        </p:nvCxnSpPr>
        <p:spPr>
          <a:xfrm flipH="1" rot="5400000">
            <a:off x="2145925" y="2961050"/>
            <a:ext cx="238800" cy="1278300"/>
          </a:xfrm>
          <a:prstGeom prst="curvedConnector3">
            <a:avLst>
              <a:gd fmla="val 199701" name="adj1"/>
            </a:avLst>
          </a:prstGeom>
          <a:noFill/>
          <a:ln cap="flat" cmpd="sng" w="38100">
            <a:solidFill>
              <a:schemeClr val="accent5"/>
            </a:solidFill>
            <a:prstDash val="solid"/>
            <a:round/>
            <a:headEnd len="med" w="med" type="triangle"/>
            <a:tailEnd len="med" w="med" type="none"/>
          </a:ln>
        </p:spPr>
      </p:cxnSp>
      <p:sp>
        <p:nvSpPr>
          <p:cNvPr id="1665" name="Google Shape;1665;p88"/>
          <p:cNvSpPr txBox="1"/>
          <p:nvPr/>
        </p:nvSpPr>
        <p:spPr>
          <a:xfrm>
            <a:off x="1978459" y="2999103"/>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cxnSp>
        <p:nvCxnSpPr>
          <p:cNvPr id="1666" name="Google Shape;1666;p88"/>
          <p:cNvCxnSpPr>
            <a:stCxn id="1661" idx="0"/>
            <a:endCxn id="1667" idx="0"/>
          </p:cNvCxnSpPr>
          <p:nvPr/>
        </p:nvCxnSpPr>
        <p:spPr>
          <a:xfrm flipH="1" rot="5400000">
            <a:off x="5376148" y="2787786"/>
            <a:ext cx="286200" cy="1397400"/>
          </a:xfrm>
          <a:prstGeom prst="curvedConnector3">
            <a:avLst>
              <a:gd fmla="val 183194" name="adj1"/>
            </a:avLst>
          </a:prstGeom>
          <a:noFill/>
          <a:ln cap="flat" cmpd="sng" w="38100">
            <a:solidFill>
              <a:schemeClr val="accent5"/>
            </a:solidFill>
            <a:prstDash val="solid"/>
            <a:round/>
            <a:headEnd len="med" w="med" type="triangle"/>
            <a:tailEnd len="med" w="med" type="none"/>
          </a:ln>
        </p:spPr>
      </p:cxnSp>
      <p:sp>
        <p:nvSpPr>
          <p:cNvPr id="1668" name="Google Shape;1668;p88"/>
          <p:cNvSpPr txBox="1"/>
          <p:nvPr/>
        </p:nvSpPr>
        <p:spPr>
          <a:xfrm>
            <a:off x="5093449" y="2872170"/>
            <a:ext cx="670200" cy="37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sp>
        <p:nvSpPr>
          <p:cNvPr id="1669" name="Google Shape;1669;p88"/>
          <p:cNvSpPr txBox="1"/>
          <p:nvPr>
            <p:ph idx="1" type="body"/>
          </p:nvPr>
        </p:nvSpPr>
        <p:spPr>
          <a:xfrm>
            <a:off x="324000" y="2435700"/>
            <a:ext cx="1606200" cy="3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Habka 2aad (Method 2):</a:t>
            </a:r>
            <a:endParaRPr sz="1800"/>
          </a:p>
        </p:txBody>
      </p:sp>
      <p:sp>
        <p:nvSpPr>
          <p:cNvPr id="1670" name="Google Shape;1670;p88"/>
          <p:cNvSpPr txBox="1"/>
          <p:nvPr>
            <p:ph idx="1" type="body"/>
          </p:nvPr>
        </p:nvSpPr>
        <p:spPr>
          <a:xfrm>
            <a:off x="6801000" y="36549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sz="1100">
                <a:latin typeface="Lexend"/>
                <a:ea typeface="Times New Roman"/>
                <a:cs typeface="Times New Roman"/>
                <a:sym typeface="Times New Roman"/>
              </a:rPr>
              <a:t>y</a:t>
            </a:r>
            <a:r>
              <a:rPr lang="en-GB" sz="1100">
                <a:latin typeface="Lexend"/>
                <a:ea typeface="Times New Roman"/>
                <a:cs typeface="Times New Roman"/>
                <a:sym typeface="Times New Roman"/>
              </a:rPr>
              <a:t> = 20 × 0.5 </a:t>
            </a:r>
            <a:br>
              <a:rPr lang="en-GB">
                <a:latin typeface="Times New Roman"/>
                <a:ea typeface="Times New Roman"/>
                <a:cs typeface="Times New Roman"/>
                <a:sym typeface="Times New Roman"/>
              </a:rPr>
            </a:br>
            <a:r>
              <a:rPr lang="en-GB" sz="1100">
                <a:latin typeface="Lexend"/>
                <a:ea typeface="Times New Roman"/>
                <a:cs typeface="Times New Roman"/>
                <a:sym typeface="Times New Roman"/>
              </a:rPr>
              <a:t>  = 10</a:t>
            </a:r>
            <a:endParaRPr>
              <a:latin typeface="Times New Roman"/>
              <a:ea typeface="Times New Roman"/>
              <a:cs typeface="Times New Roman"/>
              <a:sym typeface="Times New Roman"/>
            </a:endParaRPr>
          </a:p>
        </p:txBody>
      </p:sp>
      <p:sp>
        <p:nvSpPr>
          <p:cNvPr id="1671" name="Google Shape;1671;p88"/>
          <p:cNvSpPr txBox="1"/>
          <p:nvPr>
            <p:ph idx="1" type="body"/>
          </p:nvPr>
        </p:nvSpPr>
        <p:spPr>
          <a:xfrm>
            <a:off x="6999374" y="2969100"/>
            <a:ext cx="1673700" cy="3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 0.5</a:t>
            </a:r>
            <a:endParaRPr>
              <a:latin typeface="Times New Roman"/>
              <a:ea typeface="Times New Roman"/>
              <a:cs typeface="Times New Roman"/>
              <a:sym typeface="Times New Roman"/>
            </a:endParaRPr>
          </a:p>
        </p:txBody>
      </p:sp>
      <p:sp>
        <p:nvSpPr>
          <p:cNvPr id="1667" name="Google Shape;1667;p88"/>
          <p:cNvSpPr txBox="1"/>
          <p:nvPr/>
        </p:nvSpPr>
        <p:spPr>
          <a:xfrm>
            <a:off x="4496176" y="3343409"/>
            <a:ext cx="648900" cy="41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8}{16}&quot;&gt;&lt;mfrac&gt;&lt;mn&gt;8&lt;/mn&gt;&lt;mn&gt;16&lt;/mn&gt;&lt;/mfrac&gt;&lt;/math&gt;" id="1672" name="Google Shape;1672;p88" title="8 over 16"/>
          <p:cNvPicPr preferRelativeResize="0"/>
          <p:nvPr/>
        </p:nvPicPr>
        <p:blipFill>
          <a:blip r:embed="rId3">
            <a:alphaModFix/>
          </a:blip>
          <a:stretch>
            <a:fillRect/>
          </a:stretch>
        </p:blipFill>
        <p:spPr>
          <a:xfrm>
            <a:off x="6679966" y="2893311"/>
            <a:ext cx="263520" cy="480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6" name="Shape 1676"/>
        <p:cNvGrpSpPr/>
        <p:nvPr/>
      </p:nvGrpSpPr>
      <p:grpSpPr>
        <a:xfrm>
          <a:off x="0" y="0"/>
          <a:ext cx="0" cy="0"/>
          <a:chOff x="0" y="0"/>
          <a:chExt cx="0" cy="0"/>
        </a:xfrm>
      </p:grpSpPr>
      <p:sp>
        <p:nvSpPr>
          <p:cNvPr id="1677" name="Google Shape;1677;p89"/>
          <p:cNvSpPr txBox="1"/>
          <p:nvPr>
            <p:ph idx="1" type="body"/>
          </p:nvPr>
        </p:nvSpPr>
        <p:spPr>
          <a:xfrm>
            <a:off x="324000" y="759300"/>
            <a:ext cx="8237700" cy="76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Cabbiraadaha isku dhufashada (scale factors) iyo tiro-dhufashada (multipliers) gudaha saddex-xagallada ayaa noqon kara kuwa fudud in la helo marka ay jirto gees (edge) dhererkeedu yahay 1 halbeeg (unit).</a:t>
            </a:r>
            <a:r>
              <a:rPr lang="en-GB" sz="1400">
                <a:solidFill>
                  <a:schemeClr val="accent5"/>
                </a:solidFill>
                <a:latin typeface="Lexend"/>
              </a:rPr>
              <a:t/>
            </a:r>
            <a:r>
              <a:rPr lang="en-GB" sz="1400">
                <a:latin typeface="Lexend"/>
              </a:rPr>
              <a:t/>
            </a:r>
            <a:endParaRPr sz="2000"/>
          </a:p>
        </p:txBody>
      </p:sp>
      <p:sp>
        <p:nvSpPr>
          <p:cNvPr id="1678" name="Google Shape;1678;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Helista dhererka maqan ee saddexagallada isku qaabka (similar triangles)</a:t>
            </a:r>
            <a:endParaRPr/>
          </a:p>
        </p:txBody>
      </p:sp>
      <p:sp>
        <p:nvSpPr>
          <p:cNvPr id="1679" name="Google Shape;1679;p89"/>
          <p:cNvSpPr/>
          <p:nvPr/>
        </p:nvSpPr>
        <p:spPr>
          <a:xfrm flipH="1" rot="10800000">
            <a:off x="1085633" y="3249425"/>
            <a:ext cx="1143045" cy="858298"/>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680" name="Google Shape;1680;p89"/>
          <p:cNvSpPr/>
          <p:nvPr/>
        </p:nvSpPr>
        <p:spPr>
          <a:xfrm>
            <a:off x="2085365" y="3968695"/>
            <a:ext cx="138900" cy="1389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1" name="Google Shape;1681;p89"/>
          <p:cNvSpPr/>
          <p:nvPr/>
        </p:nvSpPr>
        <p:spPr>
          <a:xfrm>
            <a:off x="886725" y="3851045"/>
            <a:ext cx="489300" cy="4893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82" name="Google Shape;1682;p89"/>
          <p:cNvSpPr txBox="1"/>
          <p:nvPr>
            <p:ph idx="1" type="body"/>
          </p:nvPr>
        </p:nvSpPr>
        <p:spPr>
          <a:xfrm>
            <a:off x="1420996" y="3873218"/>
            <a:ext cx="416100" cy="23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683" name="Google Shape;1683;p89"/>
          <p:cNvGrpSpPr/>
          <p:nvPr/>
        </p:nvGrpSpPr>
        <p:grpSpPr>
          <a:xfrm flipH="1" rot="10800000">
            <a:off x="1027665" y="3176013"/>
            <a:ext cx="1313605" cy="923342"/>
            <a:chOff x="4962363" y="3703451"/>
            <a:chExt cx="1213604" cy="853051"/>
          </a:xfrm>
        </p:grpSpPr>
        <p:cxnSp>
          <p:nvCxnSpPr>
            <p:cNvPr id="1684" name="Google Shape;1684;p89"/>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685" name="Google Shape;1685;p89"/>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686" name="Google Shape;1686;p89"/>
          <p:cNvSpPr txBox="1"/>
          <p:nvPr/>
        </p:nvSpPr>
        <p:spPr>
          <a:xfrm>
            <a:off x="2456325" y="3603600"/>
            <a:ext cx="374700" cy="283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a:t>
            </a:r>
            <a:endParaRPr sz="1600">
              <a:solidFill>
                <a:srgbClr val="000000"/>
              </a:solidFill>
              <a:latin typeface="Lexend"/>
              <a:ea typeface="Lexend"/>
              <a:cs typeface="Lexend"/>
              <a:sym typeface="Lexend"/>
            </a:endParaRPr>
          </a:p>
        </p:txBody>
      </p:sp>
      <p:sp>
        <p:nvSpPr>
          <p:cNvPr id="1687" name="Google Shape;1687;p89"/>
          <p:cNvSpPr txBox="1"/>
          <p:nvPr/>
        </p:nvSpPr>
        <p:spPr>
          <a:xfrm>
            <a:off x="1381500" y="3396500"/>
            <a:ext cx="189300" cy="27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688" name="Google Shape;1688;p89"/>
          <p:cNvSpPr/>
          <p:nvPr/>
        </p:nvSpPr>
        <p:spPr>
          <a:xfrm flipH="1" rot="10800000">
            <a:off x="4055832" y="2764454"/>
            <a:ext cx="1787697" cy="1342358"/>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689" name="Google Shape;1689;p89"/>
          <p:cNvSpPr/>
          <p:nvPr/>
        </p:nvSpPr>
        <p:spPr>
          <a:xfrm>
            <a:off x="5619475" y="3889362"/>
            <a:ext cx="217200" cy="217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0" name="Google Shape;1690;p89"/>
          <p:cNvSpPr/>
          <p:nvPr/>
        </p:nvSpPr>
        <p:spPr>
          <a:xfrm>
            <a:off x="3744728" y="3705349"/>
            <a:ext cx="765300" cy="7653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91" name="Google Shape;1691;p89"/>
          <p:cNvCxnSpPr/>
          <p:nvPr/>
        </p:nvCxnSpPr>
        <p:spPr>
          <a:xfrm rot="10800000">
            <a:off x="6019474" y="2763314"/>
            <a:ext cx="0" cy="1330619"/>
          </a:xfrm>
          <a:prstGeom prst="straightConnector1">
            <a:avLst/>
          </a:prstGeom>
          <a:noFill/>
          <a:ln cap="flat" cmpd="sng" w="28575">
            <a:solidFill>
              <a:srgbClr val="000000"/>
            </a:solidFill>
            <a:prstDash val="solid"/>
            <a:round/>
            <a:headEnd len="med" w="med" type="triangle"/>
            <a:tailEnd len="med" w="med" type="triangle"/>
          </a:ln>
        </p:spPr>
      </p:cxnSp>
      <p:cxnSp>
        <p:nvCxnSpPr>
          <p:cNvPr id="1692" name="Google Shape;1692;p89"/>
          <p:cNvCxnSpPr/>
          <p:nvPr/>
        </p:nvCxnSpPr>
        <p:spPr>
          <a:xfrm flipH="1" rot="10800000">
            <a:off x="3964964" y="2649803"/>
            <a:ext cx="1767895" cy="1322493"/>
          </a:xfrm>
          <a:prstGeom prst="straightConnector1">
            <a:avLst/>
          </a:prstGeom>
          <a:noFill/>
          <a:ln cap="flat" cmpd="sng" w="28575">
            <a:solidFill>
              <a:srgbClr val="000000"/>
            </a:solidFill>
            <a:prstDash val="solid"/>
            <a:round/>
            <a:headEnd len="med" w="med" type="triangle"/>
            <a:tailEnd len="med" w="med" type="triangle"/>
          </a:ln>
        </p:spPr>
      </p:cxnSp>
      <p:sp>
        <p:nvSpPr>
          <p:cNvPr id="1693" name="Google Shape;1693;p89"/>
          <p:cNvSpPr txBox="1"/>
          <p:nvPr/>
        </p:nvSpPr>
        <p:spPr>
          <a:xfrm>
            <a:off x="6080500" y="3318300"/>
            <a:ext cx="4749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y</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94" name="Google Shape;1694;p89"/>
          <p:cNvSpPr txBox="1"/>
          <p:nvPr/>
        </p:nvSpPr>
        <p:spPr>
          <a:xfrm>
            <a:off x="4339232" y="3014783"/>
            <a:ext cx="744900" cy="47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695" name="Google Shape;1695;p89"/>
          <p:cNvSpPr txBox="1"/>
          <p:nvPr>
            <p:ph idx="1" type="body"/>
          </p:nvPr>
        </p:nvSpPr>
        <p:spPr>
          <a:xfrm>
            <a:off x="324000" y="1597500"/>
            <a:ext cx="8496000" cy="47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hel qiimaha (value) x iyo y.</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rPr>
              <a:t/>
            </a:r>
            <a:endParaRPr sz="2000"/>
          </a:p>
        </p:txBody>
      </p:sp>
      <p:sp>
        <p:nvSpPr>
          <p:cNvPr id="1696" name="Google Shape;1696;p89"/>
          <p:cNvSpPr txBox="1"/>
          <p:nvPr/>
        </p:nvSpPr>
        <p:spPr>
          <a:xfrm>
            <a:off x="2761441" y="3041988"/>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20</a:t>
            </a:r>
            <a:endParaRPr sz="1600">
              <a:solidFill>
                <a:schemeClr val="accent5"/>
              </a:solidFill>
              <a:latin typeface="Lexend"/>
              <a:ea typeface="Lexend"/>
              <a:cs typeface="Lexend"/>
              <a:sym typeface="Lexend"/>
            </a:endParaRPr>
          </a:p>
        </p:txBody>
      </p:sp>
      <p:sp>
        <p:nvSpPr>
          <p:cNvPr id="1697" name="Google Shape;1697;p89"/>
          <p:cNvSpPr txBox="1"/>
          <p:nvPr/>
        </p:nvSpPr>
        <p:spPr>
          <a:xfrm>
            <a:off x="1449396" y="4213200"/>
            <a:ext cx="496800" cy="283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0.87</a:t>
            </a:r>
            <a:endParaRPr sz="1600">
              <a:solidFill>
                <a:srgbClr val="000000"/>
              </a:solidFill>
              <a:latin typeface="Lexend"/>
              <a:ea typeface="Lexend"/>
              <a:cs typeface="Lexend"/>
              <a:sym typeface="Lexend"/>
            </a:endParaRPr>
          </a:p>
        </p:txBody>
      </p:sp>
      <p:cxnSp>
        <p:nvCxnSpPr>
          <p:cNvPr id="1698" name="Google Shape;1698;p89"/>
          <p:cNvCxnSpPr/>
          <p:nvPr/>
        </p:nvCxnSpPr>
        <p:spPr>
          <a:xfrm rot="10800000">
            <a:off x="1083270" y="4213205"/>
            <a:ext cx="1145400" cy="0"/>
          </a:xfrm>
          <a:prstGeom prst="straightConnector1">
            <a:avLst/>
          </a:prstGeom>
          <a:noFill/>
          <a:ln cap="flat" cmpd="sng" w="28575">
            <a:solidFill>
              <a:srgbClr val="000000"/>
            </a:solidFill>
            <a:prstDash val="solid"/>
            <a:round/>
            <a:headEnd len="med" w="med" type="triangle"/>
            <a:tailEnd len="med" w="med" type="triangle"/>
          </a:ln>
        </p:spPr>
      </p:cxnSp>
      <p:cxnSp>
        <p:nvCxnSpPr>
          <p:cNvPr id="1699" name="Google Shape;1699;p89"/>
          <p:cNvCxnSpPr/>
          <p:nvPr/>
        </p:nvCxnSpPr>
        <p:spPr>
          <a:xfrm rot="10800000">
            <a:off x="4070281" y="4214398"/>
            <a:ext cx="1778700" cy="0"/>
          </a:xfrm>
          <a:prstGeom prst="straightConnector1">
            <a:avLst/>
          </a:prstGeom>
          <a:noFill/>
          <a:ln cap="flat" cmpd="sng" w="28575">
            <a:solidFill>
              <a:srgbClr val="000000"/>
            </a:solidFill>
            <a:prstDash val="solid"/>
            <a:round/>
            <a:headEnd len="med" w="med" type="triangle"/>
            <a:tailEnd len="med" w="med" type="triangle"/>
          </a:ln>
        </p:spPr>
      </p:cxnSp>
      <p:sp>
        <p:nvSpPr>
          <p:cNvPr id="1700" name="Google Shape;1700;p89"/>
          <p:cNvSpPr txBox="1"/>
          <p:nvPr/>
        </p:nvSpPr>
        <p:spPr>
          <a:xfrm>
            <a:off x="4855916" y="4157308"/>
            <a:ext cx="570300" cy="442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x</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701" name="Google Shape;1701;p89"/>
          <p:cNvSpPr txBox="1"/>
          <p:nvPr>
            <p:ph idx="1" type="body"/>
          </p:nvPr>
        </p:nvSpPr>
        <p:spPr>
          <a:xfrm>
            <a:off x="324000" y="2130900"/>
            <a:ext cx="1606200" cy="3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Habka 1aad:</a:t>
            </a:r>
            <a:endParaRPr sz="1800"/>
          </a:p>
        </p:txBody>
      </p:sp>
      <p:cxnSp>
        <p:nvCxnSpPr>
          <p:cNvPr id="1702" name="Google Shape;1702;p89"/>
          <p:cNvCxnSpPr>
            <a:stCxn id="1687" idx="3"/>
          </p:cNvCxnSpPr>
          <p:nvPr/>
        </p:nvCxnSpPr>
        <p:spPr>
          <a:xfrm flipH="1" rot="10800000">
            <a:off x="1570800" y="3136550"/>
            <a:ext cx="2707200" cy="396300"/>
          </a:xfrm>
          <a:prstGeom prst="straightConnector1">
            <a:avLst/>
          </a:prstGeom>
          <a:noFill/>
          <a:ln cap="flat" cmpd="sng" w="38100">
            <a:solidFill>
              <a:schemeClr val="accent5"/>
            </a:solidFill>
            <a:prstDash val="solid"/>
            <a:round/>
            <a:headEnd len="med" w="med" type="none"/>
            <a:tailEnd len="med" w="med" type="triangle"/>
          </a:ln>
        </p:spPr>
      </p:cxnSp>
      <p:cxnSp>
        <p:nvCxnSpPr>
          <p:cNvPr id="1703" name="Google Shape;1703;p89"/>
          <p:cNvCxnSpPr/>
          <p:nvPr/>
        </p:nvCxnSpPr>
        <p:spPr>
          <a:xfrm flipH="1" rot="10800000">
            <a:off x="2773775" y="3501250"/>
            <a:ext cx="3137100" cy="234300"/>
          </a:xfrm>
          <a:prstGeom prst="straightConnector1">
            <a:avLst/>
          </a:prstGeom>
          <a:noFill/>
          <a:ln cap="flat" cmpd="sng" w="38100">
            <a:solidFill>
              <a:schemeClr val="accent5"/>
            </a:solidFill>
            <a:prstDash val="solid"/>
            <a:round/>
            <a:headEnd len="med" w="med" type="none"/>
            <a:tailEnd len="med" w="med" type="triangle"/>
          </a:ln>
        </p:spPr>
      </p:cxnSp>
      <p:sp>
        <p:nvSpPr>
          <p:cNvPr id="1704" name="Google Shape;1704;p89"/>
          <p:cNvSpPr txBox="1"/>
          <p:nvPr/>
        </p:nvSpPr>
        <p:spPr>
          <a:xfrm>
            <a:off x="2908398" y="3466531"/>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20</a:t>
            </a:r>
            <a:endParaRPr sz="1600">
              <a:solidFill>
                <a:schemeClr val="accent5"/>
              </a:solidFill>
              <a:latin typeface="Lexend"/>
              <a:ea typeface="Lexend"/>
              <a:cs typeface="Lexend"/>
              <a:sym typeface="Lexend"/>
            </a:endParaRPr>
          </a:p>
        </p:txBody>
      </p:sp>
      <p:cxnSp>
        <p:nvCxnSpPr>
          <p:cNvPr id="1705" name="Google Shape;1705;p89"/>
          <p:cNvCxnSpPr/>
          <p:nvPr/>
        </p:nvCxnSpPr>
        <p:spPr>
          <a:xfrm>
            <a:off x="1935716" y="4345108"/>
            <a:ext cx="2815800" cy="0"/>
          </a:xfrm>
          <a:prstGeom prst="straightConnector1">
            <a:avLst/>
          </a:prstGeom>
          <a:noFill/>
          <a:ln cap="flat" cmpd="sng" w="38100">
            <a:solidFill>
              <a:schemeClr val="accent5"/>
            </a:solidFill>
            <a:prstDash val="solid"/>
            <a:round/>
            <a:headEnd len="med" w="med" type="none"/>
            <a:tailEnd len="med" w="med" type="triangle"/>
          </a:ln>
        </p:spPr>
      </p:cxnSp>
      <p:sp>
        <p:nvSpPr>
          <p:cNvPr id="1706" name="Google Shape;1706;p89"/>
          <p:cNvSpPr txBox="1"/>
          <p:nvPr/>
        </p:nvSpPr>
        <p:spPr>
          <a:xfrm>
            <a:off x="2864855" y="4114231"/>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20</a:t>
            </a:r>
            <a:endParaRPr sz="1600">
              <a:solidFill>
                <a:schemeClr val="accent5"/>
              </a:solidFill>
              <a:latin typeface="Lexend"/>
              <a:ea typeface="Lexend"/>
              <a:cs typeface="Lexend"/>
              <a:sym typeface="Lexend"/>
            </a:endParaRPr>
          </a:p>
        </p:txBody>
      </p:sp>
      <p:sp>
        <p:nvSpPr>
          <p:cNvPr id="1707" name="Google Shape;1707;p89"/>
          <p:cNvSpPr txBox="1"/>
          <p:nvPr>
            <p:ph idx="1" type="body"/>
          </p:nvPr>
        </p:nvSpPr>
        <p:spPr>
          <a:xfrm>
            <a:off x="6801000" y="26643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x</a:t>
            </a:r>
            <a:r>
              <a:rPr lang="en-GB">
                <a:latin typeface="Lexend"/>
                <a:ea typeface="Times New Roman"/>
                <a:cs typeface="Times New Roman"/>
                <a:sym typeface="Times New Roman"/>
              </a:rPr>
              <a:t> = 0.87 × 20 </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17.4</a:t>
            </a:r>
            <a:endParaRPr>
              <a:latin typeface="Times New Roman"/>
              <a:ea typeface="Times New Roman"/>
              <a:cs typeface="Times New Roman"/>
              <a:sym typeface="Times New Roman"/>
            </a:endParaRPr>
          </a:p>
        </p:txBody>
      </p:sp>
      <p:sp>
        <p:nvSpPr>
          <p:cNvPr id="1708" name="Google Shape;1708;p89"/>
          <p:cNvSpPr txBox="1"/>
          <p:nvPr>
            <p:ph idx="1" type="body"/>
          </p:nvPr>
        </p:nvSpPr>
        <p:spPr>
          <a:xfrm>
            <a:off x="6801000" y="36549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y</a:t>
            </a:r>
            <a:r>
              <a:rPr lang="en-GB">
                <a:latin typeface="Lexend"/>
                <a:ea typeface="Times New Roman"/>
                <a:cs typeface="Times New Roman"/>
                <a:sym typeface="Times New Roman"/>
              </a:rPr>
              <a:t> = 0.5 × 20 </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10</a:t>
            </a:r>
            <a:endParaRPr>
              <a:latin typeface="Times New Roman"/>
              <a:ea typeface="Times New Roman"/>
              <a:cs typeface="Times New Roman"/>
              <a:sym typeface="Times New Roman"/>
            </a:endParaRPr>
          </a:p>
        </p:txBody>
      </p:sp>
      <p:sp>
        <p:nvSpPr>
          <p:cNvPr id="1709" name="Google Shape;1709;p89"/>
          <p:cNvSpPr txBox="1"/>
          <p:nvPr>
            <p:ph idx="1" type="body"/>
          </p:nvPr>
        </p:nvSpPr>
        <p:spPr>
          <a:xfrm>
            <a:off x="4553169" y="3837521"/>
            <a:ext cx="474900" cy="370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3" name="Shape 1713"/>
        <p:cNvGrpSpPr/>
        <p:nvPr/>
      </p:nvGrpSpPr>
      <p:grpSpPr>
        <a:xfrm>
          <a:off x="0" y="0"/>
          <a:ext cx="0" cy="0"/>
          <a:chOff x="0" y="0"/>
          <a:chExt cx="0" cy="0"/>
        </a:xfrm>
      </p:grpSpPr>
      <p:sp>
        <p:nvSpPr>
          <p:cNvPr id="1714" name="Google Shape;1714;p9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Qiyaasaha (scale factors) iyo isku dhufashada (multipliers) gudaha saddexagallada way fududaan karaan in la helo marka ay jirto gees dhererkiisu yahay 1 halbeeg (unit).</a:t>
            </a:r>
            <a:r>
              <a:rPr lang="en-GB" sz="1400">
                <a:solidFill>
                  <a:schemeClr val="accent5"/>
                </a:solidFill>
                <a:latin typeface="Lexend"/>
              </a:rPr>
              <a:t/>
            </a:r>
            <a:r>
              <a:rPr lang="en-GB" sz="1400">
                <a:latin typeface="Lexend"/>
              </a:rPr>
              <a:t/>
            </a:r>
            <a:endParaRPr sz="2000"/>
          </a:p>
        </p:txBody>
      </p:sp>
      <p:sp>
        <p:nvSpPr>
          <p:cNvPr id="1715" name="Google Shape;1715;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Helista dhererka maqan ee saddexagallada isku qaabka (similar triangles)</a:t>
            </a:r>
            <a:endParaRPr/>
          </a:p>
        </p:txBody>
      </p:sp>
      <p:sp>
        <p:nvSpPr>
          <p:cNvPr id="1716" name="Google Shape;1716;p90"/>
          <p:cNvSpPr/>
          <p:nvPr/>
        </p:nvSpPr>
        <p:spPr>
          <a:xfrm flipH="1" rot="10800000">
            <a:off x="1085633" y="3249425"/>
            <a:ext cx="1143045" cy="858298"/>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717" name="Google Shape;1717;p90"/>
          <p:cNvSpPr/>
          <p:nvPr/>
        </p:nvSpPr>
        <p:spPr>
          <a:xfrm>
            <a:off x="2085365" y="3968695"/>
            <a:ext cx="138900" cy="1389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8" name="Google Shape;1718;p90"/>
          <p:cNvSpPr/>
          <p:nvPr/>
        </p:nvSpPr>
        <p:spPr>
          <a:xfrm>
            <a:off x="886725" y="3851045"/>
            <a:ext cx="489300" cy="4893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9" name="Google Shape;1719;p90"/>
          <p:cNvSpPr txBox="1"/>
          <p:nvPr>
            <p:ph idx="1" type="body"/>
          </p:nvPr>
        </p:nvSpPr>
        <p:spPr>
          <a:xfrm>
            <a:off x="1420996" y="3873218"/>
            <a:ext cx="416100" cy="23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720" name="Google Shape;1720;p90"/>
          <p:cNvGrpSpPr/>
          <p:nvPr/>
        </p:nvGrpSpPr>
        <p:grpSpPr>
          <a:xfrm flipH="1" rot="10800000">
            <a:off x="1027665" y="3176013"/>
            <a:ext cx="1313605" cy="923342"/>
            <a:chOff x="4962363" y="3703451"/>
            <a:chExt cx="1213604" cy="853051"/>
          </a:xfrm>
        </p:grpSpPr>
        <p:cxnSp>
          <p:nvCxnSpPr>
            <p:cNvPr id="1721" name="Google Shape;1721;p90"/>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722" name="Google Shape;1722;p90"/>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723" name="Google Shape;1723;p90"/>
          <p:cNvSpPr txBox="1"/>
          <p:nvPr/>
        </p:nvSpPr>
        <p:spPr>
          <a:xfrm>
            <a:off x="2456325" y="3603600"/>
            <a:ext cx="374700" cy="283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a:t>
            </a:r>
            <a:endParaRPr sz="1600">
              <a:solidFill>
                <a:srgbClr val="000000"/>
              </a:solidFill>
              <a:latin typeface="Lexend"/>
              <a:ea typeface="Lexend"/>
              <a:cs typeface="Lexend"/>
              <a:sym typeface="Lexend"/>
            </a:endParaRPr>
          </a:p>
        </p:txBody>
      </p:sp>
      <p:sp>
        <p:nvSpPr>
          <p:cNvPr id="1724" name="Google Shape;1724;p90"/>
          <p:cNvSpPr txBox="1"/>
          <p:nvPr/>
        </p:nvSpPr>
        <p:spPr>
          <a:xfrm>
            <a:off x="1381500" y="3396500"/>
            <a:ext cx="189300" cy="27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725" name="Google Shape;1725;p90"/>
          <p:cNvSpPr/>
          <p:nvPr/>
        </p:nvSpPr>
        <p:spPr>
          <a:xfrm flipH="1" rot="10800000">
            <a:off x="4055832" y="2764454"/>
            <a:ext cx="1787697" cy="1342358"/>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726" name="Google Shape;1726;p90"/>
          <p:cNvSpPr/>
          <p:nvPr/>
        </p:nvSpPr>
        <p:spPr>
          <a:xfrm>
            <a:off x="5619475" y="3889362"/>
            <a:ext cx="217200" cy="217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7" name="Google Shape;1727;p90"/>
          <p:cNvSpPr/>
          <p:nvPr/>
        </p:nvSpPr>
        <p:spPr>
          <a:xfrm>
            <a:off x="3744728" y="3705349"/>
            <a:ext cx="765300" cy="7653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28" name="Google Shape;1728;p90"/>
          <p:cNvGrpSpPr/>
          <p:nvPr/>
        </p:nvGrpSpPr>
        <p:grpSpPr>
          <a:xfrm flipH="1" rot="10800000">
            <a:off x="3964964" y="2649803"/>
            <a:ext cx="2054511" cy="1444130"/>
            <a:chOff x="4962363" y="3703451"/>
            <a:chExt cx="1213604" cy="853051"/>
          </a:xfrm>
        </p:grpSpPr>
        <p:cxnSp>
          <p:nvCxnSpPr>
            <p:cNvPr id="1729" name="Google Shape;1729;p90"/>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730" name="Google Shape;1730;p90"/>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731" name="Google Shape;1731;p90"/>
          <p:cNvSpPr txBox="1"/>
          <p:nvPr/>
        </p:nvSpPr>
        <p:spPr>
          <a:xfrm>
            <a:off x="6080500" y="3318300"/>
            <a:ext cx="4749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y</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732" name="Google Shape;1732;p90"/>
          <p:cNvSpPr txBox="1"/>
          <p:nvPr/>
        </p:nvSpPr>
        <p:spPr>
          <a:xfrm>
            <a:off x="4339232" y="3014783"/>
            <a:ext cx="744900" cy="476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20</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733" name="Google Shape;1733;p90"/>
          <p:cNvSpPr txBox="1"/>
          <p:nvPr>
            <p:ph idx="1" type="body"/>
          </p:nvPr>
        </p:nvSpPr>
        <p:spPr>
          <a:xfrm>
            <a:off x="324000" y="1597500"/>
            <a:ext cx="8496000" cy="73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hel qiimaha (value) x iyo y.</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rPr>
              <a:t/>
            </a:r>
            <a:endParaRPr sz="2000"/>
          </a:p>
        </p:txBody>
      </p:sp>
      <p:cxnSp>
        <p:nvCxnSpPr>
          <p:cNvPr id="1734" name="Google Shape;1734;p90"/>
          <p:cNvCxnSpPr>
            <a:stCxn id="1723" idx="0"/>
            <a:endCxn id="1724" idx="0"/>
          </p:cNvCxnSpPr>
          <p:nvPr/>
        </p:nvCxnSpPr>
        <p:spPr>
          <a:xfrm flipH="1" rot="5400000">
            <a:off x="1956375" y="2916300"/>
            <a:ext cx="207000" cy="1167600"/>
          </a:xfrm>
          <a:prstGeom prst="curvedConnector3">
            <a:avLst>
              <a:gd fmla="val 215085" name="adj1"/>
            </a:avLst>
          </a:prstGeom>
          <a:noFill/>
          <a:ln cap="flat" cmpd="sng" w="38100">
            <a:solidFill>
              <a:schemeClr val="accent5"/>
            </a:solidFill>
            <a:prstDash val="solid"/>
            <a:round/>
            <a:headEnd len="med" w="med" type="triangle"/>
            <a:tailEnd len="med" w="med" type="none"/>
          </a:ln>
        </p:spPr>
      </p:cxnSp>
      <p:sp>
        <p:nvSpPr>
          <p:cNvPr id="1735" name="Google Shape;1735;p90"/>
          <p:cNvSpPr txBox="1"/>
          <p:nvPr/>
        </p:nvSpPr>
        <p:spPr>
          <a:xfrm>
            <a:off x="1989516" y="2918424"/>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cxnSp>
        <p:nvCxnSpPr>
          <p:cNvPr id="1736" name="Google Shape;1736;p90"/>
          <p:cNvCxnSpPr>
            <a:stCxn id="1731" idx="0"/>
            <a:endCxn id="1732" idx="0"/>
          </p:cNvCxnSpPr>
          <p:nvPr/>
        </p:nvCxnSpPr>
        <p:spPr>
          <a:xfrm flipH="1" rot="5400000">
            <a:off x="5363050" y="2363400"/>
            <a:ext cx="303600" cy="1606200"/>
          </a:xfrm>
          <a:prstGeom prst="curvedConnector3">
            <a:avLst>
              <a:gd fmla="val 178406" name="adj1"/>
            </a:avLst>
          </a:prstGeom>
          <a:noFill/>
          <a:ln cap="flat" cmpd="sng" w="38100">
            <a:solidFill>
              <a:schemeClr val="accent5"/>
            </a:solidFill>
            <a:prstDash val="solid"/>
            <a:round/>
            <a:headEnd len="med" w="med" type="triangle"/>
            <a:tailEnd len="med" w="med" type="none"/>
          </a:ln>
        </p:spPr>
      </p:cxnSp>
      <p:sp>
        <p:nvSpPr>
          <p:cNvPr id="1737" name="Google Shape;1737;p90"/>
          <p:cNvSpPr txBox="1"/>
          <p:nvPr/>
        </p:nvSpPr>
        <p:spPr>
          <a:xfrm>
            <a:off x="5108628" y="2513786"/>
            <a:ext cx="769500" cy="431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sp>
        <p:nvSpPr>
          <p:cNvPr id="1738" name="Google Shape;1738;p90"/>
          <p:cNvSpPr txBox="1"/>
          <p:nvPr/>
        </p:nvSpPr>
        <p:spPr>
          <a:xfrm>
            <a:off x="1449396" y="4213200"/>
            <a:ext cx="496800" cy="283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0.87</a:t>
            </a:r>
            <a:endParaRPr sz="1600">
              <a:solidFill>
                <a:srgbClr val="000000"/>
              </a:solidFill>
              <a:latin typeface="Lexend"/>
              <a:ea typeface="Lexend"/>
              <a:cs typeface="Lexend"/>
              <a:sym typeface="Lexend"/>
            </a:endParaRPr>
          </a:p>
        </p:txBody>
      </p:sp>
      <p:cxnSp>
        <p:nvCxnSpPr>
          <p:cNvPr id="1739" name="Google Shape;1739;p90"/>
          <p:cNvCxnSpPr/>
          <p:nvPr/>
        </p:nvCxnSpPr>
        <p:spPr>
          <a:xfrm rot="10800000">
            <a:off x="1083270" y="4213205"/>
            <a:ext cx="1145400" cy="0"/>
          </a:xfrm>
          <a:prstGeom prst="straightConnector1">
            <a:avLst/>
          </a:prstGeom>
          <a:noFill/>
          <a:ln cap="flat" cmpd="sng" w="28575">
            <a:solidFill>
              <a:srgbClr val="000000"/>
            </a:solidFill>
            <a:prstDash val="solid"/>
            <a:round/>
            <a:headEnd len="med" w="med" type="triangle"/>
            <a:tailEnd len="med" w="med" type="triangle"/>
          </a:ln>
        </p:spPr>
      </p:cxnSp>
      <p:cxnSp>
        <p:nvCxnSpPr>
          <p:cNvPr id="1740" name="Google Shape;1740;p90"/>
          <p:cNvCxnSpPr>
            <a:stCxn id="1738" idx="1"/>
            <a:endCxn id="1724" idx="1"/>
          </p:cNvCxnSpPr>
          <p:nvPr/>
        </p:nvCxnSpPr>
        <p:spPr>
          <a:xfrm rot="10800000">
            <a:off x="1381596" y="3532800"/>
            <a:ext cx="67800" cy="822000"/>
          </a:xfrm>
          <a:prstGeom prst="curvedConnector3">
            <a:avLst>
              <a:gd fmla="val 451359" name="adj1"/>
            </a:avLst>
          </a:prstGeom>
          <a:noFill/>
          <a:ln cap="flat" cmpd="sng" w="38100">
            <a:solidFill>
              <a:schemeClr val="accent5"/>
            </a:solidFill>
            <a:prstDash val="solid"/>
            <a:round/>
            <a:headEnd len="med" w="med" type="triangle"/>
            <a:tailEnd len="med" w="med" type="none"/>
          </a:ln>
        </p:spPr>
      </p:cxnSp>
      <p:sp>
        <p:nvSpPr>
          <p:cNvPr id="1741" name="Google Shape;1741;p90"/>
          <p:cNvSpPr txBox="1"/>
          <p:nvPr/>
        </p:nvSpPr>
        <p:spPr>
          <a:xfrm>
            <a:off x="541716" y="3680424"/>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0.87</a:t>
            </a:r>
            <a:endParaRPr sz="1600">
              <a:solidFill>
                <a:schemeClr val="accent5"/>
              </a:solidFill>
              <a:latin typeface="Lexend"/>
              <a:ea typeface="Lexend"/>
              <a:cs typeface="Lexend"/>
              <a:sym typeface="Lexend"/>
            </a:endParaRPr>
          </a:p>
        </p:txBody>
      </p:sp>
      <p:cxnSp>
        <p:nvCxnSpPr>
          <p:cNvPr id="1742" name="Google Shape;1742;p90"/>
          <p:cNvCxnSpPr/>
          <p:nvPr/>
        </p:nvCxnSpPr>
        <p:spPr>
          <a:xfrm rot="10800000">
            <a:off x="4070281" y="4214398"/>
            <a:ext cx="1778700" cy="0"/>
          </a:xfrm>
          <a:prstGeom prst="straightConnector1">
            <a:avLst/>
          </a:prstGeom>
          <a:noFill/>
          <a:ln cap="flat" cmpd="sng" w="28575">
            <a:solidFill>
              <a:srgbClr val="000000"/>
            </a:solidFill>
            <a:prstDash val="solid"/>
            <a:round/>
            <a:headEnd len="med" w="med" type="triangle"/>
            <a:tailEnd len="med" w="med" type="triangle"/>
          </a:ln>
        </p:spPr>
      </p:cxnSp>
      <p:sp>
        <p:nvSpPr>
          <p:cNvPr id="1743" name="Google Shape;1743;p90"/>
          <p:cNvSpPr txBox="1"/>
          <p:nvPr/>
        </p:nvSpPr>
        <p:spPr>
          <a:xfrm>
            <a:off x="4855916" y="4157308"/>
            <a:ext cx="570300" cy="442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x</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cxnSp>
        <p:nvCxnSpPr>
          <p:cNvPr id="1744" name="Google Shape;1744;p90"/>
          <p:cNvCxnSpPr>
            <a:stCxn id="1743" idx="1"/>
            <a:endCxn id="1732" idx="1"/>
          </p:cNvCxnSpPr>
          <p:nvPr/>
        </p:nvCxnSpPr>
        <p:spPr>
          <a:xfrm rot="10800000">
            <a:off x="4339316" y="3253108"/>
            <a:ext cx="516600" cy="1125600"/>
          </a:xfrm>
          <a:prstGeom prst="curvedConnector3">
            <a:avLst>
              <a:gd fmla="val 146111" name="adj1"/>
            </a:avLst>
          </a:prstGeom>
          <a:noFill/>
          <a:ln cap="flat" cmpd="sng" w="38100">
            <a:solidFill>
              <a:schemeClr val="accent5"/>
            </a:solidFill>
            <a:prstDash val="solid"/>
            <a:round/>
            <a:headEnd len="med" w="med" type="triangle"/>
            <a:tailEnd len="med" w="med" type="none"/>
          </a:ln>
        </p:spPr>
      </p:cxnSp>
      <p:sp>
        <p:nvSpPr>
          <p:cNvPr id="1745" name="Google Shape;1745;p90"/>
          <p:cNvSpPr txBox="1"/>
          <p:nvPr/>
        </p:nvSpPr>
        <p:spPr>
          <a:xfrm>
            <a:off x="3469627" y="3515374"/>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0.87</a:t>
            </a:r>
            <a:endParaRPr sz="1600">
              <a:solidFill>
                <a:schemeClr val="accent5"/>
              </a:solidFill>
              <a:latin typeface="Lexend"/>
              <a:ea typeface="Lexend"/>
              <a:cs typeface="Lexend"/>
              <a:sym typeface="Lexend"/>
            </a:endParaRPr>
          </a:p>
        </p:txBody>
      </p:sp>
      <p:sp>
        <p:nvSpPr>
          <p:cNvPr id="1746" name="Google Shape;1746;p90"/>
          <p:cNvSpPr txBox="1"/>
          <p:nvPr>
            <p:ph idx="1" type="body"/>
          </p:nvPr>
        </p:nvSpPr>
        <p:spPr>
          <a:xfrm>
            <a:off x="324000" y="2130900"/>
            <a:ext cx="1606200" cy="3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Habka 2aad:</a:t>
            </a:r>
            <a:endParaRPr sz="1800"/>
          </a:p>
        </p:txBody>
      </p:sp>
      <p:sp>
        <p:nvSpPr>
          <p:cNvPr id="1747" name="Google Shape;1747;p90"/>
          <p:cNvSpPr txBox="1"/>
          <p:nvPr>
            <p:ph idx="1" type="body"/>
          </p:nvPr>
        </p:nvSpPr>
        <p:spPr>
          <a:xfrm>
            <a:off x="6801000" y="26643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x</a:t>
            </a:r>
            <a:r>
              <a:rPr lang="en-GB">
                <a:latin typeface="Lexend"/>
                <a:ea typeface="Times New Roman"/>
                <a:cs typeface="Times New Roman"/>
                <a:sym typeface="Times New Roman"/>
              </a:rPr>
              <a:t> = 20 × 0.87 </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17.4</a:t>
            </a:r>
            <a:endParaRPr>
              <a:latin typeface="Times New Roman"/>
              <a:ea typeface="Times New Roman"/>
              <a:cs typeface="Times New Roman"/>
              <a:sym typeface="Times New Roman"/>
            </a:endParaRPr>
          </a:p>
        </p:txBody>
      </p:sp>
      <p:sp>
        <p:nvSpPr>
          <p:cNvPr id="1748" name="Google Shape;1748;p90"/>
          <p:cNvSpPr txBox="1"/>
          <p:nvPr>
            <p:ph idx="1" type="body"/>
          </p:nvPr>
        </p:nvSpPr>
        <p:spPr>
          <a:xfrm>
            <a:off x="6801000" y="36549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y</a:t>
            </a:r>
            <a:r>
              <a:rPr lang="en-GB">
                <a:latin typeface="Lexend"/>
                <a:ea typeface="Times New Roman"/>
                <a:cs typeface="Times New Roman"/>
                <a:sym typeface="Times New Roman"/>
              </a:rPr>
              <a:t> = 20 × 0.5 </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10</a:t>
            </a:r>
            <a:endParaRPr>
              <a:latin typeface="Times New Roman"/>
              <a:ea typeface="Times New Roman"/>
              <a:cs typeface="Times New Roman"/>
              <a:sym typeface="Times New Roman"/>
            </a:endParaRPr>
          </a:p>
        </p:txBody>
      </p:sp>
      <p:sp>
        <p:nvSpPr>
          <p:cNvPr id="1749" name="Google Shape;1749;p90"/>
          <p:cNvSpPr txBox="1"/>
          <p:nvPr>
            <p:ph idx="1" type="body"/>
          </p:nvPr>
        </p:nvSpPr>
        <p:spPr>
          <a:xfrm>
            <a:off x="4553169" y="3837521"/>
            <a:ext cx="474900" cy="370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sp>
        <p:nvSpPr>
          <p:cNvPr id="1754" name="Google Shape;1754;p91"/>
          <p:cNvSpPr txBox="1"/>
          <p:nvPr>
            <p:ph idx="1" type="body"/>
          </p:nvPr>
        </p:nvSpPr>
        <p:spPr>
          <a:xfrm>
            <a:off x="324000" y="759300"/>
            <a:ext cx="8496000" cy="131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Maadaama mid ka mid ah saddexagallada uu leeyahay gees dhererkiisu yahay 1 halbeeg (unit), waxaa laga yaabaa inay fududaato in la arko xiriirka saamiyada (proportional relationships) gudaha saddexagallada halkii laga xisaabin lahaa qiyaasta (scale factor) ee u dhexeeya saddexagallada.</a:t>
            </a:r>
            <a:r>
              <a:rPr lang="en-GB" sz="1400">
                <a:solidFill>
                  <a:schemeClr val="accent5"/>
                </a:solidFill>
                <a:latin typeface="Lexend"/>
              </a:rPr>
              <a:t/>
            </a:r>
            <a:r>
              <a:rPr lang="en-GB" sz="1400">
                <a:latin typeface="Lexend"/>
              </a:rPr>
              <a:t/>
            </a:r>
            <a:r>
              <a:rPr lang="en-GB" sz="1400">
                <a:latin typeface="Lexend"/>
              </a:rPr>
              <a:t/>
            </a:r>
            <a:r>
              <a:rPr lang="en-GB" sz="1400">
                <a:solidFill>
                  <a:schemeClr val="accent5"/>
                </a:solidFill>
                <a:latin typeface="Lexend"/>
              </a:rPr>
              <a:t/>
            </a:r>
            <a:r>
              <a:rPr lang="en-GB" sz="1400">
                <a:latin typeface="Lexend"/>
              </a:rPr>
              <a:t/>
            </a:r>
            <a:r>
              <a:rPr lang="en-GB" sz="1400">
                <a:latin typeface="Lexend"/>
              </a:rPr>
              <a:t/>
            </a:r>
            <a:endParaRPr sz="2000"/>
          </a:p>
        </p:txBody>
      </p:sp>
      <p:sp>
        <p:nvSpPr>
          <p:cNvPr id="1755" name="Google Shape;1755;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Helista dhererka maqan ee saddexagallada isku qaabka (similar triangles)</a:t>
            </a:r>
            <a:endParaRPr/>
          </a:p>
        </p:txBody>
      </p:sp>
      <p:sp>
        <p:nvSpPr>
          <p:cNvPr id="1756" name="Google Shape;1756;p91"/>
          <p:cNvSpPr/>
          <p:nvPr/>
        </p:nvSpPr>
        <p:spPr>
          <a:xfrm flipH="1" rot="10800000">
            <a:off x="1085633" y="3401825"/>
            <a:ext cx="1143045" cy="858298"/>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757" name="Google Shape;1757;p91"/>
          <p:cNvSpPr/>
          <p:nvPr/>
        </p:nvSpPr>
        <p:spPr>
          <a:xfrm>
            <a:off x="2085365" y="4121095"/>
            <a:ext cx="138900" cy="1389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8" name="Google Shape;1758;p91"/>
          <p:cNvSpPr/>
          <p:nvPr/>
        </p:nvSpPr>
        <p:spPr>
          <a:xfrm>
            <a:off x="886725" y="4003445"/>
            <a:ext cx="489300" cy="4893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9" name="Google Shape;1759;p91"/>
          <p:cNvSpPr txBox="1"/>
          <p:nvPr>
            <p:ph idx="1" type="body"/>
          </p:nvPr>
        </p:nvSpPr>
        <p:spPr>
          <a:xfrm>
            <a:off x="1420996" y="4025618"/>
            <a:ext cx="416100" cy="23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760" name="Google Shape;1760;p91"/>
          <p:cNvGrpSpPr/>
          <p:nvPr/>
        </p:nvGrpSpPr>
        <p:grpSpPr>
          <a:xfrm flipH="1" rot="10800000">
            <a:off x="1027665" y="3328413"/>
            <a:ext cx="1313605" cy="923342"/>
            <a:chOff x="4962363" y="3703451"/>
            <a:chExt cx="1213604" cy="853051"/>
          </a:xfrm>
        </p:grpSpPr>
        <p:cxnSp>
          <p:nvCxnSpPr>
            <p:cNvPr id="1761" name="Google Shape;1761;p91"/>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762" name="Google Shape;1762;p91"/>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763" name="Google Shape;1763;p91"/>
          <p:cNvSpPr txBox="1"/>
          <p:nvPr/>
        </p:nvSpPr>
        <p:spPr>
          <a:xfrm>
            <a:off x="2456325" y="3756000"/>
            <a:ext cx="374700" cy="283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a:t>
            </a:r>
            <a:endParaRPr sz="1600">
              <a:solidFill>
                <a:srgbClr val="000000"/>
              </a:solidFill>
              <a:latin typeface="Lexend"/>
              <a:ea typeface="Lexend"/>
              <a:cs typeface="Lexend"/>
              <a:sym typeface="Lexend"/>
            </a:endParaRPr>
          </a:p>
        </p:txBody>
      </p:sp>
      <p:sp>
        <p:nvSpPr>
          <p:cNvPr id="1764" name="Google Shape;1764;p91"/>
          <p:cNvSpPr txBox="1"/>
          <p:nvPr/>
        </p:nvSpPr>
        <p:spPr>
          <a:xfrm>
            <a:off x="1381500" y="3548900"/>
            <a:ext cx="189300" cy="27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765" name="Google Shape;1765;p91"/>
          <p:cNvSpPr/>
          <p:nvPr/>
        </p:nvSpPr>
        <p:spPr>
          <a:xfrm flipH="1" rot="10800000">
            <a:off x="3411668" y="2751107"/>
            <a:ext cx="2026936" cy="1522000"/>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766" name="Google Shape;1766;p91"/>
          <p:cNvSpPr/>
          <p:nvPr/>
        </p:nvSpPr>
        <p:spPr>
          <a:xfrm>
            <a:off x="5291998" y="4133950"/>
            <a:ext cx="138900" cy="1389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7" name="Google Shape;1767;p91"/>
          <p:cNvSpPr/>
          <p:nvPr/>
        </p:nvSpPr>
        <p:spPr>
          <a:xfrm>
            <a:off x="3125975" y="3884962"/>
            <a:ext cx="733500" cy="7335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8" name="Google Shape;1768;p91"/>
          <p:cNvSpPr txBox="1"/>
          <p:nvPr>
            <p:ph idx="1" type="body"/>
          </p:nvPr>
        </p:nvSpPr>
        <p:spPr>
          <a:xfrm>
            <a:off x="3899370" y="4008592"/>
            <a:ext cx="5385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769" name="Google Shape;1769;p91"/>
          <p:cNvGrpSpPr/>
          <p:nvPr/>
        </p:nvGrpSpPr>
        <p:grpSpPr>
          <a:xfrm flipH="1" rot="10800000">
            <a:off x="3308716" y="2621046"/>
            <a:ext cx="2329513" cy="1637431"/>
            <a:chOff x="4962363" y="3703451"/>
            <a:chExt cx="1213604" cy="853051"/>
          </a:xfrm>
        </p:grpSpPr>
        <p:cxnSp>
          <p:nvCxnSpPr>
            <p:cNvPr id="1770" name="Google Shape;1770;p91"/>
            <p:cNvCxnSpPr/>
            <p:nvPr/>
          </p:nvCxnSpPr>
          <p:spPr>
            <a:xfrm>
              <a:off x="6175967" y="3703451"/>
              <a:ext cx="0" cy="786000"/>
            </a:xfrm>
            <a:prstGeom prst="straightConnector1">
              <a:avLst/>
            </a:prstGeom>
            <a:noFill/>
            <a:ln cap="flat" cmpd="sng" w="28575">
              <a:solidFill>
                <a:srgbClr val="000000"/>
              </a:solidFill>
              <a:prstDash val="solid"/>
              <a:round/>
              <a:headEnd len="med" w="med" type="triangle"/>
              <a:tailEnd len="med" w="med" type="triangle"/>
            </a:ln>
          </p:spPr>
        </p:cxnSp>
        <p:cxnSp>
          <p:nvCxnSpPr>
            <p:cNvPr id="1771" name="Google Shape;1771;p91"/>
            <p:cNvCxnSpPr/>
            <p:nvPr/>
          </p:nvCxnSpPr>
          <p:spPr>
            <a:xfrm>
              <a:off x="4962363" y="3775302"/>
              <a:ext cx="1044300" cy="781200"/>
            </a:xfrm>
            <a:prstGeom prst="straightConnector1">
              <a:avLst/>
            </a:prstGeom>
            <a:noFill/>
            <a:ln cap="flat" cmpd="sng" w="28575">
              <a:solidFill>
                <a:srgbClr val="000000"/>
              </a:solidFill>
              <a:prstDash val="solid"/>
              <a:round/>
              <a:headEnd len="med" w="med" type="triangle"/>
              <a:tailEnd len="med" w="med" type="triangle"/>
            </a:ln>
          </p:spPr>
        </p:cxnSp>
      </p:grpSp>
      <p:sp>
        <p:nvSpPr>
          <p:cNvPr id="1772" name="Google Shape;1772;p91"/>
          <p:cNvSpPr txBox="1"/>
          <p:nvPr/>
        </p:nvSpPr>
        <p:spPr>
          <a:xfrm>
            <a:off x="5707325" y="3379053"/>
            <a:ext cx="538500" cy="370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12</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773" name="Google Shape;1773;p91"/>
          <p:cNvSpPr txBox="1"/>
          <p:nvPr/>
        </p:nvSpPr>
        <p:spPr>
          <a:xfrm>
            <a:off x="3971799" y="3034900"/>
            <a:ext cx="489300" cy="54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solidFill>
                  <a:schemeClr val="dk1"/>
                </a:solidFill>
                <a:latin typeface="Lexend"/>
                <a:ea typeface="Times New Roman"/>
                <a:cs typeface="Times New Roman"/>
                <a:sym typeface="Times New Roman"/>
              </a:rPr>
              <a:t>x</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774" name="Google Shape;1774;p91"/>
          <p:cNvSpPr txBox="1"/>
          <p:nvPr>
            <p:ph idx="1" type="body"/>
          </p:nvPr>
        </p:nvSpPr>
        <p:spPr>
          <a:xfrm>
            <a:off x="324000" y="1902300"/>
            <a:ext cx="8496000" cy="41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Hawlaha rogaal celiska (inverse operations) ayaa loo isticmaali karaa in lagu helo qiimaha (value) x.</a:t>
            </a:r>
            <a:r>
              <a:rPr i="1" lang="en-GB" sz="1400">
                <a:latin typeface="Lexend"/>
                <a:ea typeface="Times New Roman"/>
                <a:cs typeface="Times New Roman"/>
                <a:sym typeface="Times New Roman"/>
              </a:rPr>
              <a:t/>
            </a:r>
            <a:r>
              <a:rPr lang="en-GB" sz="1400">
                <a:latin typeface="Lexend"/>
              </a:rPr>
              <a:t/>
            </a:r>
            <a:endParaRPr sz="2000"/>
          </a:p>
        </p:txBody>
      </p:sp>
      <p:cxnSp>
        <p:nvCxnSpPr>
          <p:cNvPr id="1775" name="Google Shape;1775;p91"/>
          <p:cNvCxnSpPr>
            <a:stCxn id="1763" idx="0"/>
            <a:endCxn id="1764" idx="0"/>
          </p:cNvCxnSpPr>
          <p:nvPr/>
        </p:nvCxnSpPr>
        <p:spPr>
          <a:xfrm flipH="1" rot="5400000">
            <a:off x="1956375" y="3068700"/>
            <a:ext cx="207000" cy="1167600"/>
          </a:xfrm>
          <a:prstGeom prst="curvedConnector3">
            <a:avLst>
              <a:gd fmla="val 215085" name="adj1"/>
            </a:avLst>
          </a:prstGeom>
          <a:noFill/>
          <a:ln cap="flat" cmpd="sng" w="38100">
            <a:solidFill>
              <a:schemeClr val="accent5"/>
            </a:solidFill>
            <a:prstDash val="solid"/>
            <a:round/>
            <a:headEnd len="med" w="med" type="triangle"/>
            <a:tailEnd len="med" w="med" type="none"/>
          </a:ln>
        </p:spPr>
      </p:cxnSp>
      <p:sp>
        <p:nvSpPr>
          <p:cNvPr id="1776" name="Google Shape;1776;p91"/>
          <p:cNvSpPr txBox="1"/>
          <p:nvPr/>
        </p:nvSpPr>
        <p:spPr>
          <a:xfrm>
            <a:off x="1989516" y="3070824"/>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cxnSp>
        <p:nvCxnSpPr>
          <p:cNvPr id="1777" name="Google Shape;1777;p91"/>
          <p:cNvCxnSpPr>
            <a:stCxn id="1772" idx="0"/>
            <a:endCxn id="1773" idx="0"/>
          </p:cNvCxnSpPr>
          <p:nvPr/>
        </p:nvCxnSpPr>
        <p:spPr>
          <a:xfrm flipH="1" rot="5400000">
            <a:off x="4924475" y="2326953"/>
            <a:ext cx="344100" cy="1760100"/>
          </a:xfrm>
          <a:prstGeom prst="curvedConnector3">
            <a:avLst>
              <a:gd fmla="val 169218" name="adj1"/>
            </a:avLst>
          </a:prstGeom>
          <a:noFill/>
          <a:ln cap="flat" cmpd="sng" w="38100">
            <a:solidFill>
              <a:schemeClr val="accent5"/>
            </a:solidFill>
            <a:prstDash val="solid"/>
            <a:round/>
            <a:headEnd len="med" w="med" type="triangle"/>
            <a:tailEnd len="med" w="med" type="none"/>
          </a:ln>
        </p:spPr>
      </p:cxnSp>
      <p:sp>
        <p:nvSpPr>
          <p:cNvPr id="1778" name="Google Shape;1778;p91"/>
          <p:cNvSpPr txBox="1"/>
          <p:nvPr/>
        </p:nvSpPr>
        <p:spPr>
          <a:xfrm>
            <a:off x="4605374" y="2466855"/>
            <a:ext cx="872400" cy="489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sp>
        <p:nvSpPr>
          <p:cNvPr id="1779" name="Google Shape;1779;p91"/>
          <p:cNvSpPr txBox="1"/>
          <p:nvPr>
            <p:ph idx="1" type="body"/>
          </p:nvPr>
        </p:nvSpPr>
        <p:spPr>
          <a:xfrm>
            <a:off x="6953400" y="37311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x</a:t>
            </a:r>
            <a:r>
              <a:rPr lang="en-GB">
                <a:latin typeface="Lexend"/>
                <a:ea typeface="Times New Roman"/>
                <a:cs typeface="Times New Roman"/>
                <a:sym typeface="Times New Roman"/>
              </a:rPr>
              <a:t> = 12 ÷ 0.5</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24</a:t>
            </a:r>
            <a:endParaRPr>
              <a:latin typeface="Times New Roman"/>
              <a:ea typeface="Times New Roman"/>
              <a:cs typeface="Times New Roman"/>
              <a:sym typeface="Times New Roman"/>
            </a:endParaRPr>
          </a:p>
        </p:txBody>
      </p:sp>
      <p:cxnSp>
        <p:nvCxnSpPr>
          <p:cNvPr id="1780" name="Google Shape;1780;p91"/>
          <p:cNvCxnSpPr/>
          <p:nvPr/>
        </p:nvCxnSpPr>
        <p:spPr>
          <a:xfrm flipH="1" rot="-5400000">
            <a:off x="4889347" y="2621473"/>
            <a:ext cx="344100" cy="1734900"/>
          </a:xfrm>
          <a:prstGeom prst="curvedConnector3">
            <a:avLst>
              <a:gd fmla="val 178406" name="adj1"/>
            </a:avLst>
          </a:prstGeom>
          <a:noFill/>
          <a:ln cap="flat" cmpd="sng" w="38100">
            <a:solidFill>
              <a:schemeClr val="accent5"/>
            </a:solidFill>
            <a:prstDash val="solid"/>
            <a:round/>
            <a:headEnd len="med" w="med" type="triangle"/>
            <a:tailEnd len="med" w="med" type="none"/>
          </a:ln>
        </p:spPr>
      </p:cxnSp>
      <p:sp>
        <p:nvSpPr>
          <p:cNvPr id="1781" name="Google Shape;1781;p91"/>
          <p:cNvSpPr txBox="1"/>
          <p:nvPr/>
        </p:nvSpPr>
        <p:spPr>
          <a:xfrm>
            <a:off x="4744167" y="3650677"/>
            <a:ext cx="872400" cy="489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5" name="Shape 1785"/>
        <p:cNvGrpSpPr/>
        <p:nvPr/>
      </p:nvGrpSpPr>
      <p:grpSpPr>
        <a:xfrm>
          <a:off x="0" y="0"/>
          <a:ext cx="0" cy="0"/>
          <a:chOff x="0" y="0"/>
          <a:chExt cx="0" cy="0"/>
        </a:xfrm>
      </p:grpSpPr>
      <p:grpSp>
        <p:nvGrpSpPr>
          <p:cNvPr id="1786" name="Google Shape;1786;p92"/>
          <p:cNvGrpSpPr/>
          <p:nvPr/>
        </p:nvGrpSpPr>
        <p:grpSpPr>
          <a:xfrm>
            <a:off x="744198" y="1844462"/>
            <a:ext cx="4791265" cy="2014822"/>
            <a:chOff x="1125202" y="3047250"/>
            <a:chExt cx="4791265" cy="1269259"/>
          </a:xfrm>
        </p:grpSpPr>
        <p:sp>
          <p:nvSpPr>
            <p:cNvPr id="1787" name="Google Shape;1787;p92"/>
            <p:cNvSpPr/>
            <p:nvPr/>
          </p:nvSpPr>
          <p:spPr>
            <a:xfrm flipH="1" rot="10800000">
              <a:off x="1192235" y="3311317"/>
              <a:ext cx="1317718" cy="989457"/>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a:p/>
          </p:txBody>
        </p:sp>
        <p:cxnSp>
          <p:nvCxnSpPr>
            <p:cNvPr id="1788" name="Google Shape;1788;p92"/>
            <p:cNvCxnSpPr/>
            <p:nvPr/>
          </p:nvCxnSpPr>
          <p:spPr>
            <a:xfrm rot="10800000">
              <a:off x="2639538" y="3310536"/>
              <a:ext cx="0" cy="980700"/>
            </a:xfrm>
            <a:prstGeom prst="straightConnector1">
              <a:avLst/>
            </a:prstGeom>
            <a:noFill/>
            <a:ln cap="flat" cmpd="sng" w="28575">
              <a:solidFill>
                <a:srgbClr val="000000"/>
              </a:solidFill>
              <a:prstDash val="solid"/>
              <a:round/>
              <a:headEnd len="med" w="med" type="triangle"/>
              <a:tailEnd len="med" w="med" type="triangle"/>
            </a:ln>
          </p:spPr>
        </p:cxnSp>
        <p:cxnSp>
          <p:nvCxnSpPr>
            <p:cNvPr id="1789" name="Google Shape;1789;p92"/>
            <p:cNvCxnSpPr/>
            <p:nvPr/>
          </p:nvCxnSpPr>
          <p:spPr>
            <a:xfrm flipH="1" rot="10800000">
              <a:off x="1125202" y="3226881"/>
              <a:ext cx="1303200" cy="974700"/>
            </a:xfrm>
            <a:prstGeom prst="straightConnector1">
              <a:avLst/>
            </a:prstGeom>
            <a:noFill/>
            <a:ln cap="flat" cmpd="sng" w="28575">
              <a:solidFill>
                <a:srgbClr val="000000"/>
              </a:solidFill>
              <a:prstDash val="solid"/>
              <a:round/>
              <a:headEnd len="med" w="med" type="triangle"/>
              <a:tailEnd len="med" w="med" type="triangle"/>
            </a:ln>
          </p:spPr>
        </p:cxnSp>
        <p:sp>
          <p:nvSpPr>
            <p:cNvPr id="1790" name="Google Shape;1790;p92"/>
            <p:cNvSpPr/>
            <p:nvPr/>
          </p:nvSpPr>
          <p:spPr>
            <a:xfrm flipH="1" rot="10800000">
              <a:off x="4205746" y="3147029"/>
              <a:ext cx="1557464" cy="1169479"/>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a:p/>
          </p:txBody>
        </p:sp>
        <p:cxnSp>
          <p:nvCxnSpPr>
            <p:cNvPr id="1791" name="Google Shape;1791;p92"/>
            <p:cNvCxnSpPr/>
            <p:nvPr/>
          </p:nvCxnSpPr>
          <p:spPr>
            <a:xfrm rot="10800000">
              <a:off x="5916468" y="3146015"/>
              <a:ext cx="0" cy="1159200"/>
            </a:xfrm>
            <a:prstGeom prst="straightConnector1">
              <a:avLst/>
            </a:prstGeom>
            <a:noFill/>
            <a:ln cap="flat" cmpd="sng" w="28575">
              <a:solidFill>
                <a:srgbClr val="000000"/>
              </a:solidFill>
              <a:prstDash val="solid"/>
              <a:round/>
              <a:headEnd len="med" w="med" type="triangle"/>
              <a:tailEnd len="med" w="med" type="triangle"/>
            </a:ln>
          </p:spPr>
        </p:cxnSp>
        <p:cxnSp>
          <p:nvCxnSpPr>
            <p:cNvPr id="1792" name="Google Shape;1792;p92"/>
            <p:cNvCxnSpPr/>
            <p:nvPr/>
          </p:nvCxnSpPr>
          <p:spPr>
            <a:xfrm flipH="1" rot="10800000">
              <a:off x="4126644" y="3047250"/>
              <a:ext cx="1540200" cy="1152000"/>
            </a:xfrm>
            <a:prstGeom prst="straightConnector1">
              <a:avLst/>
            </a:prstGeom>
            <a:noFill/>
            <a:ln cap="flat" cmpd="sng" w="28575">
              <a:solidFill>
                <a:srgbClr val="000000"/>
              </a:solidFill>
              <a:prstDash val="solid"/>
              <a:round/>
              <a:headEnd len="med" w="med" type="triangle"/>
              <a:tailEnd len="med" w="med" type="triangle"/>
            </a:ln>
          </p:spPr>
        </p:cxnSp>
      </p:grpSp>
      <p:sp>
        <p:nvSpPr>
          <p:cNvPr id="1793" name="Google Shape;1793;p92"/>
          <p:cNvSpPr txBox="1"/>
          <p:nvPr>
            <p:ph idx="1" type="body"/>
          </p:nvPr>
        </p:nvSpPr>
        <p:spPr>
          <a:xfrm>
            <a:off x="324000" y="759300"/>
            <a:ext cx="8237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Hel qiimaha (value) y.</a:t>
            </a:r>
            <a:r>
              <a:rPr i="1" lang="en-GB" sz="1800">
                <a:latin typeface="Lexend"/>
                <a:ea typeface="Times New Roman"/>
                <a:cs typeface="Times New Roman"/>
                <a:sym typeface="Times New Roman"/>
              </a:rPr>
              <a:t/>
            </a:r>
            <a:r>
              <a:rPr lang="en-GB">
                <a:latin typeface="Lexend"/>
              </a:rPr>
              <a:t/>
            </a:r>
            <a:endParaRPr/>
          </a:p>
        </p:txBody>
      </p:sp>
      <p:sp>
        <p:nvSpPr>
          <p:cNvPr id="1794" name="Google Shape;1794;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maqan ee saddexagallada isku qaabka (similar triangles)</a:t>
            </a:r>
            <a:endParaRPr/>
          </a:p>
        </p:txBody>
      </p:sp>
      <p:sp>
        <p:nvSpPr>
          <p:cNvPr id="1795" name="Google Shape;1795;p92"/>
          <p:cNvSpPr/>
          <p:nvPr/>
        </p:nvSpPr>
        <p:spPr>
          <a:xfrm>
            <a:off x="1963773" y="3683297"/>
            <a:ext cx="160200" cy="160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6" name="Google Shape;1796;p92"/>
          <p:cNvSpPr/>
          <p:nvPr/>
        </p:nvSpPr>
        <p:spPr>
          <a:xfrm>
            <a:off x="581925" y="3547667"/>
            <a:ext cx="564000" cy="564000"/>
          </a:xfrm>
          <a:prstGeom prst="arc">
            <a:avLst>
              <a:gd fmla="val 18112584"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7" name="Google Shape;1797;p92"/>
          <p:cNvSpPr txBox="1"/>
          <p:nvPr>
            <p:ph idx="1" type="body"/>
          </p:nvPr>
        </p:nvSpPr>
        <p:spPr>
          <a:xfrm>
            <a:off x="1121674" y="3512722"/>
            <a:ext cx="350100" cy="27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49</a:t>
            </a:r>
            <a:r>
              <a:rPr lang="en-GB" sz="1400">
                <a:latin typeface="Lexend"/>
              </a:rPr>
              <a:t>°</a:t>
            </a:r>
            <a:endParaRPr sz="1600"/>
          </a:p>
        </p:txBody>
      </p:sp>
      <p:sp>
        <p:nvSpPr>
          <p:cNvPr id="1798" name="Google Shape;1798;p92"/>
          <p:cNvSpPr txBox="1"/>
          <p:nvPr/>
        </p:nvSpPr>
        <p:spPr>
          <a:xfrm>
            <a:off x="2303575" y="2957600"/>
            <a:ext cx="5640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7.5</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799" name="Google Shape;1799;p92"/>
          <p:cNvSpPr txBox="1"/>
          <p:nvPr/>
        </p:nvSpPr>
        <p:spPr>
          <a:xfrm>
            <a:off x="780083" y="2718840"/>
            <a:ext cx="625200" cy="399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 cm</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1800" name="Google Shape;1800;p92"/>
          <p:cNvSpPr/>
          <p:nvPr/>
        </p:nvSpPr>
        <p:spPr>
          <a:xfrm>
            <a:off x="5186931" y="3669875"/>
            <a:ext cx="189300" cy="189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1" name="Google Shape;1801;p92"/>
          <p:cNvSpPr/>
          <p:nvPr/>
        </p:nvSpPr>
        <p:spPr>
          <a:xfrm>
            <a:off x="3553725" y="3509572"/>
            <a:ext cx="666600" cy="666600"/>
          </a:xfrm>
          <a:prstGeom prst="arc">
            <a:avLst>
              <a:gd fmla="val 18414750"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2" name="Google Shape;1802;p92"/>
          <p:cNvSpPr txBox="1"/>
          <p:nvPr>
            <p:ph idx="1" type="body"/>
          </p:nvPr>
        </p:nvSpPr>
        <p:spPr>
          <a:xfrm>
            <a:off x="4281715" y="3558332"/>
            <a:ext cx="413700" cy="32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49</a:t>
            </a:r>
            <a:r>
              <a:rPr lang="en-GB" sz="1400">
                <a:latin typeface="Lexend"/>
              </a:rPr>
              <a:t>°</a:t>
            </a:r>
            <a:endParaRPr sz="1600"/>
          </a:p>
        </p:txBody>
      </p:sp>
      <p:sp>
        <p:nvSpPr>
          <p:cNvPr id="1803" name="Google Shape;1803;p92"/>
          <p:cNvSpPr txBox="1"/>
          <p:nvPr/>
        </p:nvSpPr>
        <p:spPr>
          <a:xfrm>
            <a:off x="5588548" y="2791386"/>
            <a:ext cx="496800" cy="38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y</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804" name="Google Shape;1804;p92"/>
          <p:cNvSpPr txBox="1"/>
          <p:nvPr/>
        </p:nvSpPr>
        <p:spPr>
          <a:xfrm>
            <a:off x="3962776" y="2581409"/>
            <a:ext cx="648900" cy="41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12</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805" name="Google Shape;1805;p92"/>
          <p:cNvSpPr txBox="1"/>
          <p:nvPr>
            <p:ph idx="1" type="body"/>
          </p:nvPr>
        </p:nvSpPr>
        <p:spPr>
          <a:xfrm>
            <a:off x="6572400" y="1292700"/>
            <a:ext cx="1673700" cy="1198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ea typeface="Times New Roman"/>
                <a:cs typeface="Times New Roman"/>
                <a:sym typeface="Times New Roman"/>
              </a:rPr>
              <a:t>12 ÷ 10 = 1.2</a:t>
            </a:r>
            <a:endParaRPr>
              <a:latin typeface="Times New Roman"/>
              <a:ea typeface="Times New Roman"/>
              <a:cs typeface="Times New Roman"/>
              <a:sym typeface="Times New Roman"/>
            </a:endParaRPr>
          </a:p>
          <a:p>
            <a:pPr indent="0" lvl="0" marL="0" rtl="0" algn="l">
              <a:spcBef>
                <a:spcPts val="1000"/>
              </a:spcBef>
              <a:spcAft>
                <a:spcPts val="1000"/>
              </a:spcAft>
              <a:buNone/>
              <a:defRPr/>
            </a:pPr>
            <a:r>
              <a:rPr i="1" lang="en-GB">
                <a:latin typeface="Lexend"/>
                <a:ea typeface="Times New Roman"/>
                <a:cs typeface="Times New Roman"/>
                <a:sym typeface="Times New Roman"/>
              </a:rPr>
              <a:t>y</a:t>
            </a:r>
            <a:r>
              <a:rPr lang="en-GB">
                <a:latin typeface="Lexend"/>
                <a:ea typeface="Times New Roman"/>
                <a:cs typeface="Times New Roman"/>
                <a:sym typeface="Times New Roman"/>
              </a:rPr>
              <a:t> = 7.5 × 1.2</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9</a:t>
            </a:r>
            <a:endParaRPr>
              <a:latin typeface="Times New Roman"/>
              <a:ea typeface="Times New Roman"/>
              <a:cs typeface="Times New Roman"/>
              <a:sym typeface="Times New Roman"/>
            </a:endParaRPr>
          </a:p>
        </p:txBody>
      </p:sp>
      <p:sp>
        <p:nvSpPr>
          <p:cNvPr id="1806" name="Google Shape;1806;p92"/>
          <p:cNvSpPr txBox="1"/>
          <p:nvPr>
            <p:ph idx="1" type="body"/>
          </p:nvPr>
        </p:nvSpPr>
        <p:spPr>
          <a:xfrm>
            <a:off x="6572400" y="3197700"/>
            <a:ext cx="1903800" cy="1198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ea typeface="Times New Roman"/>
                <a:cs typeface="Times New Roman"/>
                <a:sym typeface="Times New Roman"/>
              </a:rPr>
              <a:t>7.5 ÷ 10 = 0.75</a:t>
            </a:r>
            <a:endParaRPr>
              <a:latin typeface="Times New Roman"/>
              <a:ea typeface="Times New Roman"/>
              <a:cs typeface="Times New Roman"/>
              <a:sym typeface="Times New Roman"/>
            </a:endParaRPr>
          </a:p>
          <a:p>
            <a:pPr indent="0" lvl="0" marL="0" rtl="0" algn="l">
              <a:spcBef>
                <a:spcPts val="1000"/>
              </a:spcBef>
              <a:spcAft>
                <a:spcPts val="1000"/>
              </a:spcAft>
              <a:buNone/>
              <a:defRPr/>
            </a:pPr>
            <a:r>
              <a:rPr i="1" lang="en-GB">
                <a:latin typeface="Lexend"/>
                <a:ea typeface="Times New Roman"/>
                <a:cs typeface="Times New Roman"/>
                <a:sym typeface="Times New Roman"/>
              </a:rPr>
              <a:t>y</a:t>
            </a:r>
            <a:r>
              <a:rPr lang="en-GB">
                <a:latin typeface="Lexend"/>
                <a:ea typeface="Times New Roman"/>
                <a:cs typeface="Times New Roman"/>
                <a:sym typeface="Times New Roman"/>
              </a:rPr>
              <a:t> = 12 × 0.75</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9</a:t>
            </a:r>
            <a:endParaRPr>
              <a:latin typeface="Times New Roman"/>
              <a:ea typeface="Times New Roman"/>
              <a:cs typeface="Times New Roman"/>
              <a:sym typeface="Times New Roman"/>
            </a:endParaRPr>
          </a:p>
        </p:txBody>
      </p:sp>
      <p:sp>
        <p:nvSpPr>
          <p:cNvPr id="1807" name="Google Shape;1807;p92"/>
          <p:cNvSpPr txBox="1"/>
          <p:nvPr>
            <p:ph idx="1" type="body"/>
          </p:nvPr>
        </p:nvSpPr>
        <p:spPr>
          <a:xfrm>
            <a:off x="6572400" y="2664300"/>
            <a:ext cx="413700" cy="32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ama</a:t>
            </a:r>
            <a:endParaRPr sz="2000">
              <a:latin typeface="Kalam"/>
              <a:ea typeface="Kalam"/>
              <a:cs typeface="Kalam"/>
              <a:sym typeface="Kalam"/>
            </a:endParaRPr>
          </a:p>
        </p:txBody>
      </p:sp>
      <p:cxnSp>
        <p:nvCxnSpPr>
          <p:cNvPr id="1808" name="Google Shape;1808;p92"/>
          <p:cNvCxnSpPr/>
          <p:nvPr/>
        </p:nvCxnSpPr>
        <p:spPr>
          <a:xfrm flipH="1" rot="5400000">
            <a:off x="1803975" y="2230500"/>
            <a:ext cx="207000" cy="1167600"/>
          </a:xfrm>
          <a:prstGeom prst="curvedConnector3">
            <a:avLst>
              <a:gd fmla="val 215085" name="adj1"/>
            </a:avLst>
          </a:prstGeom>
          <a:noFill/>
          <a:ln cap="flat" cmpd="sng" w="38100">
            <a:solidFill>
              <a:schemeClr val="accent5"/>
            </a:solidFill>
            <a:prstDash val="solid"/>
            <a:round/>
            <a:headEnd len="med" w="med" type="triangle"/>
            <a:tailEnd len="med" w="med" type="none"/>
          </a:ln>
        </p:spPr>
      </p:cxnSp>
      <p:sp>
        <p:nvSpPr>
          <p:cNvPr id="1809" name="Google Shape;1809;p92"/>
          <p:cNvSpPr txBox="1"/>
          <p:nvPr/>
        </p:nvSpPr>
        <p:spPr>
          <a:xfrm>
            <a:off x="1227516" y="2232624"/>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cxnSp>
        <p:nvCxnSpPr>
          <p:cNvPr id="1810" name="Google Shape;1810;p92"/>
          <p:cNvCxnSpPr/>
          <p:nvPr/>
        </p:nvCxnSpPr>
        <p:spPr>
          <a:xfrm flipH="1" rot="5400000">
            <a:off x="4860875" y="1806153"/>
            <a:ext cx="344100" cy="1734900"/>
          </a:xfrm>
          <a:prstGeom prst="curvedConnector3">
            <a:avLst>
              <a:gd fmla="val 178406" name="adj1"/>
            </a:avLst>
          </a:prstGeom>
          <a:noFill/>
          <a:ln cap="flat" cmpd="sng" w="38100">
            <a:solidFill>
              <a:schemeClr val="accent5"/>
            </a:solidFill>
            <a:prstDash val="solid"/>
            <a:round/>
            <a:headEnd len="med" w="med" type="triangle"/>
            <a:tailEnd len="med" w="med" type="none"/>
          </a:ln>
        </p:spPr>
      </p:cxnSp>
      <p:sp>
        <p:nvSpPr>
          <p:cNvPr id="1811" name="Google Shape;1811;p92"/>
          <p:cNvSpPr txBox="1"/>
          <p:nvPr/>
        </p:nvSpPr>
        <p:spPr>
          <a:xfrm>
            <a:off x="4452974" y="1933455"/>
            <a:ext cx="872400" cy="489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sp>
        <p:nvSpPr>
          <p:cNvPr id="1812" name="Google Shape;1812;p92"/>
          <p:cNvSpPr txBox="1"/>
          <p:nvPr/>
        </p:nvSpPr>
        <p:spPr>
          <a:xfrm>
            <a:off x="2694862" y="2470873"/>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1.2</a:t>
            </a:r>
            <a:endParaRPr sz="1600">
              <a:solidFill>
                <a:schemeClr val="accent5"/>
              </a:solidFill>
              <a:latin typeface="Lexend"/>
              <a:ea typeface="Lexend"/>
              <a:cs typeface="Lexend"/>
              <a:sym typeface="Lexend"/>
            </a:endParaRPr>
          </a:p>
        </p:txBody>
      </p:sp>
      <p:cxnSp>
        <p:nvCxnSpPr>
          <p:cNvPr id="1813" name="Google Shape;1813;p92"/>
          <p:cNvCxnSpPr/>
          <p:nvPr/>
        </p:nvCxnSpPr>
        <p:spPr>
          <a:xfrm flipH="1" rot="10800000">
            <a:off x="1395076" y="2685809"/>
            <a:ext cx="2530500" cy="120300"/>
          </a:xfrm>
          <a:prstGeom prst="straightConnector1">
            <a:avLst/>
          </a:prstGeom>
          <a:noFill/>
          <a:ln cap="flat" cmpd="sng" w="38100">
            <a:solidFill>
              <a:schemeClr val="accent5"/>
            </a:solidFill>
            <a:prstDash val="solid"/>
            <a:round/>
            <a:headEnd len="med" w="med" type="none"/>
            <a:tailEnd len="med" w="med" type="triangle"/>
          </a:ln>
        </p:spPr>
      </p:cxnSp>
      <p:cxnSp>
        <p:nvCxnSpPr>
          <p:cNvPr id="1814" name="Google Shape;1814;p92"/>
          <p:cNvCxnSpPr>
            <a:stCxn id="1798" idx="3"/>
            <a:endCxn id="1803" idx="1"/>
          </p:cNvCxnSpPr>
          <p:nvPr/>
        </p:nvCxnSpPr>
        <p:spPr>
          <a:xfrm flipH="1" rot="10800000">
            <a:off x="2867575" y="2984300"/>
            <a:ext cx="2721000" cy="136500"/>
          </a:xfrm>
          <a:prstGeom prst="straightConnector1">
            <a:avLst/>
          </a:prstGeom>
          <a:noFill/>
          <a:ln cap="flat" cmpd="sng" w="38100">
            <a:solidFill>
              <a:schemeClr val="accent5"/>
            </a:solidFill>
            <a:prstDash val="solid"/>
            <a:round/>
            <a:headEnd len="med" w="med" type="none"/>
            <a:tailEnd len="med" w="med" type="triangle"/>
          </a:ln>
        </p:spPr>
      </p:cxnSp>
      <p:sp>
        <p:nvSpPr>
          <p:cNvPr id="1815" name="Google Shape;1815;p92"/>
          <p:cNvSpPr txBox="1"/>
          <p:nvPr/>
        </p:nvSpPr>
        <p:spPr>
          <a:xfrm>
            <a:off x="3136998" y="2856931"/>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1.2</a:t>
            </a:r>
            <a:endParaRPr sz="16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1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1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1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1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sp>
        <p:nvSpPr>
          <p:cNvPr id="1820" name="Google Shape;1820;p93"/>
          <p:cNvSpPr/>
          <p:nvPr/>
        </p:nvSpPr>
        <p:spPr>
          <a:xfrm flipH="1" rot="10800000">
            <a:off x="1165002" y="2924544"/>
            <a:ext cx="770233" cy="918020"/>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cxnSp>
        <p:nvCxnSpPr>
          <p:cNvPr id="1821" name="Google Shape;1821;p93"/>
          <p:cNvCxnSpPr/>
          <p:nvPr/>
        </p:nvCxnSpPr>
        <p:spPr>
          <a:xfrm rot="10800000">
            <a:off x="1159414" y="3975851"/>
            <a:ext cx="775800" cy="0"/>
          </a:xfrm>
          <a:prstGeom prst="straightConnector1">
            <a:avLst/>
          </a:prstGeom>
          <a:noFill/>
          <a:ln cap="flat" cmpd="sng" w="28575">
            <a:solidFill>
              <a:srgbClr val="000000"/>
            </a:solidFill>
            <a:prstDash val="solid"/>
            <a:round/>
            <a:headEnd len="med" w="med" type="triangle"/>
            <a:tailEnd len="med" w="med" type="triangle"/>
          </a:ln>
        </p:spPr>
      </p:cxnSp>
      <p:cxnSp>
        <p:nvCxnSpPr>
          <p:cNvPr id="1822" name="Google Shape;1822;p93"/>
          <p:cNvCxnSpPr/>
          <p:nvPr/>
        </p:nvCxnSpPr>
        <p:spPr>
          <a:xfrm flipH="1" rot="10800000">
            <a:off x="1111390" y="2855953"/>
            <a:ext cx="761700" cy="904200"/>
          </a:xfrm>
          <a:prstGeom prst="straightConnector1">
            <a:avLst/>
          </a:prstGeom>
          <a:noFill/>
          <a:ln cap="flat" cmpd="sng" w="28575">
            <a:solidFill>
              <a:srgbClr val="000000"/>
            </a:solidFill>
            <a:prstDash val="solid"/>
            <a:round/>
            <a:headEnd len="med" w="med" type="triangle"/>
            <a:tailEnd len="med" w="med" type="triangle"/>
          </a:ln>
        </p:spPr>
      </p:cxnSp>
      <p:sp>
        <p:nvSpPr>
          <p:cNvPr id="1823" name="Google Shape;1823;p93"/>
          <p:cNvSpPr/>
          <p:nvPr/>
        </p:nvSpPr>
        <p:spPr>
          <a:xfrm flipH="1" rot="10800000">
            <a:off x="3824742" y="2002853"/>
            <a:ext cx="1557464" cy="1856432"/>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cxnSp>
        <p:nvCxnSpPr>
          <p:cNvPr id="1824" name="Google Shape;1824;p93"/>
          <p:cNvCxnSpPr/>
          <p:nvPr/>
        </p:nvCxnSpPr>
        <p:spPr>
          <a:xfrm rot="10800000">
            <a:off x="3834150" y="3974850"/>
            <a:ext cx="1529700" cy="0"/>
          </a:xfrm>
          <a:prstGeom prst="straightConnector1">
            <a:avLst/>
          </a:prstGeom>
          <a:noFill/>
          <a:ln cap="flat" cmpd="sng" w="28575">
            <a:solidFill>
              <a:srgbClr val="000000"/>
            </a:solidFill>
            <a:prstDash val="solid"/>
            <a:round/>
            <a:headEnd len="med" w="med" type="triangle"/>
            <a:tailEnd len="med" w="med" type="triangle"/>
          </a:ln>
        </p:spPr>
      </p:cxnSp>
      <p:cxnSp>
        <p:nvCxnSpPr>
          <p:cNvPr id="1825" name="Google Shape;1825;p93"/>
          <p:cNvCxnSpPr/>
          <p:nvPr/>
        </p:nvCxnSpPr>
        <p:spPr>
          <a:xfrm flipH="1" rot="10800000">
            <a:off x="3745640" y="1844462"/>
            <a:ext cx="1540200" cy="1828685"/>
          </a:xfrm>
          <a:prstGeom prst="straightConnector1">
            <a:avLst/>
          </a:prstGeom>
          <a:noFill/>
          <a:ln cap="flat" cmpd="sng" w="28575">
            <a:solidFill>
              <a:srgbClr val="000000"/>
            </a:solidFill>
            <a:prstDash val="solid"/>
            <a:round/>
            <a:headEnd len="med" w="med" type="triangle"/>
            <a:tailEnd len="med" w="med" type="triangle"/>
          </a:ln>
        </p:spPr>
      </p:cxnSp>
      <p:sp>
        <p:nvSpPr>
          <p:cNvPr id="1826" name="Google Shape;1826;p93"/>
          <p:cNvSpPr txBox="1"/>
          <p:nvPr>
            <p:ph idx="1" type="body"/>
          </p:nvPr>
        </p:nvSpPr>
        <p:spPr>
          <a:xfrm>
            <a:off x="324000" y="759300"/>
            <a:ext cx="8237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Hel qiimaha (value) x.</a:t>
            </a:r>
            <a:r>
              <a:rPr i="1" lang="en-GB" sz="1800">
                <a:latin typeface="Lexend"/>
                <a:ea typeface="Times New Roman"/>
                <a:cs typeface="Times New Roman"/>
                <a:sym typeface="Times New Roman"/>
              </a:rPr>
              <a:t/>
            </a:r>
            <a:r>
              <a:rPr lang="en-GB">
                <a:latin typeface="Lexend"/>
              </a:rPr>
              <a:t/>
            </a:r>
            <a:endParaRPr/>
          </a:p>
        </p:txBody>
      </p:sp>
      <p:sp>
        <p:nvSpPr>
          <p:cNvPr id="1827" name="Google Shape;182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maqan ee saddexagallada isku qaabka (similar triangles)</a:t>
            </a:r>
            <a:endParaRPr/>
          </a:p>
        </p:txBody>
      </p:sp>
      <p:sp>
        <p:nvSpPr>
          <p:cNvPr id="1828" name="Google Shape;1828;p93"/>
          <p:cNvSpPr/>
          <p:nvPr/>
        </p:nvSpPr>
        <p:spPr>
          <a:xfrm>
            <a:off x="1838654" y="3754301"/>
            <a:ext cx="93600" cy="93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9" name="Google Shape;1829;p93"/>
          <p:cNvSpPr/>
          <p:nvPr/>
        </p:nvSpPr>
        <p:spPr>
          <a:xfrm>
            <a:off x="1030975" y="3675028"/>
            <a:ext cx="329700" cy="329700"/>
          </a:xfrm>
          <a:prstGeom prst="arc">
            <a:avLst>
              <a:gd fmla="val 18112584"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0" name="Google Shape;1830;p93"/>
          <p:cNvSpPr txBox="1"/>
          <p:nvPr>
            <p:ph idx="1" type="body"/>
          </p:nvPr>
        </p:nvSpPr>
        <p:spPr>
          <a:xfrm>
            <a:off x="1346446" y="3602453"/>
            <a:ext cx="413700" cy="15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49°</a:t>
            </a:r>
            <a:endParaRPr sz="1600"/>
          </a:p>
        </p:txBody>
      </p:sp>
      <p:sp>
        <p:nvSpPr>
          <p:cNvPr id="1831" name="Google Shape;1831;p93"/>
          <p:cNvSpPr txBox="1"/>
          <p:nvPr/>
        </p:nvSpPr>
        <p:spPr>
          <a:xfrm>
            <a:off x="1392186" y="3985146"/>
            <a:ext cx="358800" cy="190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0.7</a:t>
            </a:r>
            <a:endParaRPr sz="1600">
              <a:solidFill>
                <a:srgbClr val="000000"/>
              </a:solidFill>
              <a:latin typeface="Lexend"/>
              <a:ea typeface="Lexend"/>
              <a:cs typeface="Lexend"/>
              <a:sym typeface="Lexend"/>
            </a:endParaRPr>
          </a:p>
        </p:txBody>
      </p:sp>
      <p:sp>
        <p:nvSpPr>
          <p:cNvPr id="1832" name="Google Shape;1832;p93"/>
          <p:cNvSpPr txBox="1"/>
          <p:nvPr/>
        </p:nvSpPr>
        <p:spPr>
          <a:xfrm>
            <a:off x="1361178" y="3118441"/>
            <a:ext cx="135900" cy="159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833" name="Google Shape;1833;p93"/>
          <p:cNvSpPr/>
          <p:nvPr/>
        </p:nvSpPr>
        <p:spPr>
          <a:xfrm>
            <a:off x="5186931" y="3669875"/>
            <a:ext cx="189300" cy="189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4" name="Google Shape;1834;p93"/>
          <p:cNvSpPr/>
          <p:nvPr/>
        </p:nvSpPr>
        <p:spPr>
          <a:xfrm>
            <a:off x="3553725" y="3509572"/>
            <a:ext cx="666600" cy="666600"/>
          </a:xfrm>
          <a:prstGeom prst="arc">
            <a:avLst>
              <a:gd fmla="val 18414750"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5" name="Google Shape;1835;p93"/>
          <p:cNvSpPr txBox="1"/>
          <p:nvPr>
            <p:ph idx="1" type="body"/>
          </p:nvPr>
        </p:nvSpPr>
        <p:spPr>
          <a:xfrm>
            <a:off x="4281715" y="3558332"/>
            <a:ext cx="413700" cy="32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49°</a:t>
            </a:r>
            <a:endParaRPr sz="1600"/>
          </a:p>
        </p:txBody>
      </p:sp>
      <p:sp>
        <p:nvSpPr>
          <p:cNvPr id="1836" name="Google Shape;1836;p93"/>
          <p:cNvSpPr txBox="1"/>
          <p:nvPr/>
        </p:nvSpPr>
        <p:spPr>
          <a:xfrm>
            <a:off x="4423609" y="3934211"/>
            <a:ext cx="496800" cy="38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x</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837" name="Google Shape;1837;p93"/>
          <p:cNvSpPr txBox="1"/>
          <p:nvPr/>
        </p:nvSpPr>
        <p:spPr>
          <a:xfrm>
            <a:off x="3962776" y="2581409"/>
            <a:ext cx="648900" cy="41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12</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838" name="Google Shape;1838;p93"/>
          <p:cNvSpPr txBox="1"/>
          <p:nvPr>
            <p:ph idx="1" type="body"/>
          </p:nvPr>
        </p:nvSpPr>
        <p:spPr>
          <a:xfrm>
            <a:off x="6572400" y="1770975"/>
            <a:ext cx="1673700" cy="7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x</a:t>
            </a:r>
            <a:r>
              <a:rPr lang="en-GB">
                <a:latin typeface="Lexend"/>
                <a:ea typeface="Times New Roman"/>
                <a:cs typeface="Times New Roman"/>
                <a:sym typeface="Times New Roman"/>
              </a:rPr>
              <a:t> = 0.7 × 12</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8.4</a:t>
            </a:r>
            <a:endParaRPr>
              <a:latin typeface="Times New Roman"/>
              <a:ea typeface="Times New Roman"/>
              <a:cs typeface="Times New Roman"/>
              <a:sym typeface="Times New Roman"/>
            </a:endParaRPr>
          </a:p>
        </p:txBody>
      </p:sp>
      <p:sp>
        <p:nvSpPr>
          <p:cNvPr id="1839" name="Google Shape;1839;p93"/>
          <p:cNvSpPr txBox="1"/>
          <p:nvPr>
            <p:ph idx="1" type="body"/>
          </p:nvPr>
        </p:nvSpPr>
        <p:spPr>
          <a:xfrm>
            <a:off x="6572400" y="3286175"/>
            <a:ext cx="1673700" cy="79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x</a:t>
            </a:r>
            <a:r>
              <a:rPr lang="en-GB">
                <a:latin typeface="Lexend"/>
                <a:ea typeface="Times New Roman"/>
                <a:cs typeface="Times New Roman"/>
                <a:sym typeface="Times New Roman"/>
              </a:rPr>
              <a:t> = 0.7 × 12</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8.4</a:t>
            </a:r>
            <a:endParaRPr>
              <a:latin typeface="Times New Roman"/>
              <a:ea typeface="Times New Roman"/>
              <a:cs typeface="Times New Roman"/>
              <a:sym typeface="Times New Roman"/>
            </a:endParaRPr>
          </a:p>
        </p:txBody>
      </p:sp>
      <p:sp>
        <p:nvSpPr>
          <p:cNvPr id="1840" name="Google Shape;1840;p93"/>
          <p:cNvSpPr txBox="1"/>
          <p:nvPr>
            <p:ph idx="1" type="body"/>
          </p:nvPr>
        </p:nvSpPr>
        <p:spPr>
          <a:xfrm>
            <a:off x="6572400" y="2664300"/>
            <a:ext cx="413700" cy="32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ama</a:t>
            </a:r>
            <a:endParaRPr sz="2000">
              <a:latin typeface="Kalam"/>
              <a:ea typeface="Kalam"/>
              <a:cs typeface="Kalam"/>
              <a:sym typeface="Kalam"/>
            </a:endParaRPr>
          </a:p>
        </p:txBody>
      </p:sp>
      <p:cxnSp>
        <p:nvCxnSpPr>
          <p:cNvPr id="1841" name="Google Shape;1841;p93"/>
          <p:cNvCxnSpPr>
            <a:stCxn id="1831" idx="1"/>
            <a:endCxn id="1832" idx="1"/>
          </p:cNvCxnSpPr>
          <p:nvPr/>
        </p:nvCxnSpPr>
        <p:spPr>
          <a:xfrm rot="10800000">
            <a:off x="1361286" y="3197946"/>
            <a:ext cx="30900" cy="882600"/>
          </a:xfrm>
          <a:prstGeom prst="curvedConnector3">
            <a:avLst>
              <a:gd fmla="val 870978" name="adj1"/>
            </a:avLst>
          </a:prstGeom>
          <a:noFill/>
          <a:ln cap="flat" cmpd="sng" w="38100">
            <a:solidFill>
              <a:schemeClr val="accent5"/>
            </a:solidFill>
            <a:prstDash val="solid"/>
            <a:round/>
            <a:headEnd len="med" w="med" type="triangle"/>
            <a:tailEnd len="med" w="med" type="none"/>
          </a:ln>
        </p:spPr>
      </p:cxnSp>
      <p:sp>
        <p:nvSpPr>
          <p:cNvPr id="1842" name="Google Shape;1842;p93"/>
          <p:cNvSpPr txBox="1"/>
          <p:nvPr/>
        </p:nvSpPr>
        <p:spPr>
          <a:xfrm>
            <a:off x="633776" y="3485522"/>
            <a:ext cx="556200" cy="190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a:t>
            </a:r>
            <a:endParaRPr sz="1600">
              <a:solidFill>
                <a:schemeClr val="accent5"/>
              </a:solidFill>
              <a:latin typeface="Lexend"/>
              <a:ea typeface="Lexend"/>
              <a:cs typeface="Lexend"/>
              <a:sym typeface="Lexend"/>
            </a:endParaRPr>
          </a:p>
        </p:txBody>
      </p:sp>
      <p:cxnSp>
        <p:nvCxnSpPr>
          <p:cNvPr id="1843" name="Google Shape;1843;p93"/>
          <p:cNvCxnSpPr>
            <a:stCxn id="1836" idx="1"/>
            <a:endCxn id="1837" idx="1"/>
          </p:cNvCxnSpPr>
          <p:nvPr/>
        </p:nvCxnSpPr>
        <p:spPr>
          <a:xfrm rot="10800000">
            <a:off x="3962809" y="2789111"/>
            <a:ext cx="460800" cy="1338000"/>
          </a:xfrm>
          <a:prstGeom prst="curvedConnector3">
            <a:avLst>
              <a:gd fmla="val 151684" name="adj1"/>
            </a:avLst>
          </a:prstGeom>
          <a:noFill/>
          <a:ln cap="flat" cmpd="sng" w="38100">
            <a:solidFill>
              <a:schemeClr val="accent5"/>
            </a:solidFill>
            <a:prstDash val="solid"/>
            <a:round/>
            <a:headEnd len="med" w="med" type="triangle"/>
            <a:tailEnd len="med" w="med" type="none"/>
          </a:ln>
        </p:spPr>
      </p:cxnSp>
      <p:sp>
        <p:nvSpPr>
          <p:cNvPr id="1844" name="Google Shape;1844;p93"/>
          <p:cNvSpPr txBox="1"/>
          <p:nvPr/>
        </p:nvSpPr>
        <p:spPr>
          <a:xfrm>
            <a:off x="3228830" y="3286187"/>
            <a:ext cx="872400" cy="489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a:t>
            </a:r>
            <a:endParaRPr sz="1600">
              <a:solidFill>
                <a:schemeClr val="accent5"/>
              </a:solidFill>
              <a:latin typeface="Lexend"/>
              <a:ea typeface="Lexend"/>
              <a:cs typeface="Lexend"/>
              <a:sym typeface="Lexend"/>
            </a:endParaRPr>
          </a:p>
        </p:txBody>
      </p:sp>
      <p:sp>
        <p:nvSpPr>
          <p:cNvPr id="1845" name="Google Shape;1845;p93"/>
          <p:cNvSpPr txBox="1"/>
          <p:nvPr/>
        </p:nvSpPr>
        <p:spPr>
          <a:xfrm>
            <a:off x="2542462" y="2680231"/>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12</a:t>
            </a:r>
            <a:endParaRPr sz="1600">
              <a:solidFill>
                <a:schemeClr val="accent5"/>
              </a:solidFill>
              <a:latin typeface="Lexend"/>
              <a:ea typeface="Lexend"/>
              <a:cs typeface="Lexend"/>
              <a:sym typeface="Lexend"/>
            </a:endParaRPr>
          </a:p>
        </p:txBody>
      </p:sp>
      <p:cxnSp>
        <p:nvCxnSpPr>
          <p:cNvPr id="1846" name="Google Shape;1846;p93"/>
          <p:cNvCxnSpPr/>
          <p:nvPr/>
        </p:nvCxnSpPr>
        <p:spPr>
          <a:xfrm flipH="1" rot="10800000">
            <a:off x="1497063" y="2685834"/>
            <a:ext cx="2433300" cy="515700"/>
          </a:xfrm>
          <a:prstGeom prst="straightConnector1">
            <a:avLst/>
          </a:prstGeom>
          <a:noFill/>
          <a:ln cap="flat" cmpd="sng" w="38100">
            <a:solidFill>
              <a:schemeClr val="accent5"/>
            </a:solidFill>
            <a:prstDash val="solid"/>
            <a:round/>
            <a:headEnd len="med" w="med" type="none"/>
            <a:tailEnd len="med" w="med" type="triangle"/>
          </a:ln>
        </p:spPr>
      </p:cxnSp>
      <p:cxnSp>
        <p:nvCxnSpPr>
          <p:cNvPr id="1847" name="Google Shape;1847;p93"/>
          <p:cNvCxnSpPr>
            <a:endCxn id="1836" idx="1"/>
          </p:cNvCxnSpPr>
          <p:nvPr/>
        </p:nvCxnSpPr>
        <p:spPr>
          <a:xfrm>
            <a:off x="1715509" y="4118411"/>
            <a:ext cx="2708100" cy="8700"/>
          </a:xfrm>
          <a:prstGeom prst="straightConnector1">
            <a:avLst/>
          </a:prstGeom>
          <a:noFill/>
          <a:ln cap="flat" cmpd="sng" w="38100">
            <a:solidFill>
              <a:schemeClr val="accent5"/>
            </a:solidFill>
            <a:prstDash val="solid"/>
            <a:round/>
            <a:headEnd len="med" w="med" type="none"/>
            <a:tailEnd len="med" w="med" type="triangle"/>
          </a:ln>
        </p:spPr>
      </p:cxnSp>
      <p:sp>
        <p:nvSpPr>
          <p:cNvPr id="1848" name="Google Shape;1848;p93"/>
          <p:cNvSpPr txBox="1"/>
          <p:nvPr/>
        </p:nvSpPr>
        <p:spPr>
          <a:xfrm>
            <a:off x="2771048" y="3858006"/>
            <a:ext cx="581400" cy="32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12</a:t>
            </a:r>
            <a:endParaRPr sz="16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4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4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4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4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2" name="Shape 1852"/>
        <p:cNvGrpSpPr/>
        <p:nvPr/>
      </p:nvGrpSpPr>
      <p:grpSpPr>
        <a:xfrm>
          <a:off x="0" y="0"/>
          <a:ext cx="0" cy="0"/>
          <a:chOff x="0" y="0"/>
          <a:chExt cx="0" cy="0"/>
        </a:xfrm>
      </p:grpSpPr>
      <p:sp>
        <p:nvSpPr>
          <p:cNvPr id="1853" name="Google Shape;1853;p94"/>
          <p:cNvSpPr/>
          <p:nvPr/>
        </p:nvSpPr>
        <p:spPr>
          <a:xfrm flipH="1" rot="10800000">
            <a:off x="1165002" y="2924544"/>
            <a:ext cx="770233" cy="918020"/>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cxnSp>
        <p:nvCxnSpPr>
          <p:cNvPr id="1854" name="Google Shape;1854;p94"/>
          <p:cNvCxnSpPr/>
          <p:nvPr/>
        </p:nvCxnSpPr>
        <p:spPr>
          <a:xfrm rot="10800000">
            <a:off x="1159414" y="3975851"/>
            <a:ext cx="775800" cy="0"/>
          </a:xfrm>
          <a:prstGeom prst="straightConnector1">
            <a:avLst/>
          </a:prstGeom>
          <a:noFill/>
          <a:ln cap="flat" cmpd="sng" w="28575">
            <a:solidFill>
              <a:srgbClr val="000000"/>
            </a:solidFill>
            <a:prstDash val="solid"/>
            <a:round/>
            <a:headEnd len="med" w="med" type="triangle"/>
            <a:tailEnd len="med" w="med" type="triangle"/>
          </a:ln>
        </p:spPr>
      </p:cxnSp>
      <p:cxnSp>
        <p:nvCxnSpPr>
          <p:cNvPr id="1855" name="Google Shape;1855;p94"/>
          <p:cNvCxnSpPr/>
          <p:nvPr/>
        </p:nvCxnSpPr>
        <p:spPr>
          <a:xfrm flipH="1" rot="10800000">
            <a:off x="1111390" y="2855953"/>
            <a:ext cx="761700" cy="904200"/>
          </a:xfrm>
          <a:prstGeom prst="straightConnector1">
            <a:avLst/>
          </a:prstGeom>
          <a:noFill/>
          <a:ln cap="flat" cmpd="sng" w="28575">
            <a:solidFill>
              <a:srgbClr val="000000"/>
            </a:solidFill>
            <a:prstDash val="solid"/>
            <a:round/>
            <a:headEnd len="med" w="med" type="triangle"/>
            <a:tailEnd len="med" w="med" type="triangle"/>
          </a:ln>
        </p:spPr>
      </p:cxnSp>
      <p:sp>
        <p:nvSpPr>
          <p:cNvPr id="1856" name="Google Shape;1856;p94"/>
          <p:cNvSpPr/>
          <p:nvPr/>
        </p:nvSpPr>
        <p:spPr>
          <a:xfrm flipH="1" rot="10800000">
            <a:off x="3836401" y="1722873"/>
            <a:ext cx="1786809" cy="2129790"/>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cxnSp>
        <p:nvCxnSpPr>
          <p:cNvPr id="1857" name="Google Shape;1857;p94"/>
          <p:cNvCxnSpPr/>
          <p:nvPr/>
        </p:nvCxnSpPr>
        <p:spPr>
          <a:xfrm rot="10800000">
            <a:off x="3847142" y="3985246"/>
            <a:ext cx="1755000" cy="0"/>
          </a:xfrm>
          <a:prstGeom prst="straightConnector1">
            <a:avLst/>
          </a:prstGeom>
          <a:noFill/>
          <a:ln cap="flat" cmpd="sng" w="28575">
            <a:solidFill>
              <a:srgbClr val="000000"/>
            </a:solidFill>
            <a:prstDash val="solid"/>
            <a:round/>
            <a:headEnd len="med" w="med" type="triangle"/>
            <a:tailEnd len="med" w="med" type="triangle"/>
          </a:ln>
        </p:spPr>
      </p:cxnSp>
      <p:cxnSp>
        <p:nvCxnSpPr>
          <p:cNvPr id="1858" name="Google Shape;1858;p94"/>
          <p:cNvCxnSpPr/>
          <p:nvPr/>
        </p:nvCxnSpPr>
        <p:spPr>
          <a:xfrm flipH="1" rot="10800000">
            <a:off x="3745652" y="1540918"/>
            <a:ext cx="1767000" cy="2098200"/>
          </a:xfrm>
          <a:prstGeom prst="straightConnector1">
            <a:avLst/>
          </a:prstGeom>
          <a:noFill/>
          <a:ln cap="flat" cmpd="sng" w="28575">
            <a:solidFill>
              <a:srgbClr val="000000"/>
            </a:solidFill>
            <a:prstDash val="solid"/>
            <a:round/>
            <a:headEnd len="med" w="med" type="triangle"/>
            <a:tailEnd len="med" w="med" type="triangle"/>
          </a:ln>
        </p:spPr>
      </p:cxnSp>
      <p:sp>
        <p:nvSpPr>
          <p:cNvPr id="1859" name="Google Shape;1859;p94"/>
          <p:cNvSpPr txBox="1"/>
          <p:nvPr>
            <p:ph idx="1" type="body"/>
          </p:nvPr>
        </p:nvSpPr>
        <p:spPr>
          <a:xfrm>
            <a:off x="324000" y="759300"/>
            <a:ext cx="8237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Hel qiimaha (value) x.</a:t>
            </a:r>
            <a:r>
              <a:rPr i="1" lang="en-GB" sz="1800">
                <a:latin typeface="Lexend"/>
                <a:ea typeface="Times New Roman"/>
                <a:cs typeface="Times New Roman"/>
                <a:sym typeface="Times New Roman"/>
              </a:rPr>
              <a:t/>
            </a:r>
            <a:r>
              <a:rPr lang="en-GB">
                <a:latin typeface="Lexend"/>
              </a:rPr>
              <a:t/>
            </a:r>
            <a:endParaRPr/>
          </a:p>
        </p:txBody>
      </p:sp>
      <p:sp>
        <p:nvSpPr>
          <p:cNvPr id="1860" name="Google Shape;1860;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Helista dhererka maqan ee saddexagallada isku qaabka (similar triangles)</a:t>
            </a:r>
            <a:endParaRPr/>
          </a:p>
        </p:txBody>
      </p:sp>
      <p:sp>
        <p:nvSpPr>
          <p:cNvPr id="1861" name="Google Shape;1861;p94"/>
          <p:cNvSpPr/>
          <p:nvPr/>
        </p:nvSpPr>
        <p:spPr>
          <a:xfrm>
            <a:off x="1838654" y="3754301"/>
            <a:ext cx="93600" cy="93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2" name="Google Shape;1862;p94"/>
          <p:cNvSpPr/>
          <p:nvPr/>
        </p:nvSpPr>
        <p:spPr>
          <a:xfrm>
            <a:off x="1030975" y="3675028"/>
            <a:ext cx="329700" cy="329700"/>
          </a:xfrm>
          <a:prstGeom prst="arc">
            <a:avLst>
              <a:gd fmla="val 18112584"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3" name="Google Shape;1863;p94"/>
          <p:cNvSpPr txBox="1"/>
          <p:nvPr>
            <p:ph idx="1" type="body"/>
          </p:nvPr>
        </p:nvSpPr>
        <p:spPr>
          <a:xfrm>
            <a:off x="1346446" y="3602453"/>
            <a:ext cx="413700" cy="15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49°</a:t>
            </a:r>
            <a:endParaRPr sz="1600"/>
          </a:p>
        </p:txBody>
      </p:sp>
      <p:sp>
        <p:nvSpPr>
          <p:cNvPr id="1864" name="Google Shape;1864;p94"/>
          <p:cNvSpPr txBox="1"/>
          <p:nvPr/>
        </p:nvSpPr>
        <p:spPr>
          <a:xfrm>
            <a:off x="1392186" y="3985146"/>
            <a:ext cx="358800" cy="190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0.7</a:t>
            </a:r>
            <a:endParaRPr sz="1600">
              <a:solidFill>
                <a:srgbClr val="000000"/>
              </a:solidFill>
              <a:latin typeface="Lexend"/>
              <a:ea typeface="Lexend"/>
              <a:cs typeface="Lexend"/>
              <a:sym typeface="Lexend"/>
            </a:endParaRPr>
          </a:p>
        </p:txBody>
      </p:sp>
      <p:sp>
        <p:nvSpPr>
          <p:cNvPr id="1865" name="Google Shape;1865;p94"/>
          <p:cNvSpPr txBox="1"/>
          <p:nvPr/>
        </p:nvSpPr>
        <p:spPr>
          <a:xfrm>
            <a:off x="1361178" y="3118441"/>
            <a:ext cx="135900" cy="159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866" name="Google Shape;1866;p94"/>
          <p:cNvSpPr/>
          <p:nvPr/>
        </p:nvSpPr>
        <p:spPr>
          <a:xfrm>
            <a:off x="5399172" y="3635364"/>
            <a:ext cx="217200" cy="2172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7" name="Google Shape;1867;p94"/>
          <p:cNvSpPr/>
          <p:nvPr/>
        </p:nvSpPr>
        <p:spPr>
          <a:xfrm>
            <a:off x="3553725" y="3487800"/>
            <a:ext cx="666600" cy="666600"/>
          </a:xfrm>
          <a:prstGeom prst="arc">
            <a:avLst>
              <a:gd fmla="val 18414750"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8" name="Google Shape;1868;p94"/>
          <p:cNvSpPr txBox="1"/>
          <p:nvPr>
            <p:ph idx="1" type="body"/>
          </p:nvPr>
        </p:nvSpPr>
        <p:spPr>
          <a:xfrm>
            <a:off x="4360664" y="3507396"/>
            <a:ext cx="474600" cy="36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49°</a:t>
            </a:r>
            <a:endParaRPr sz="1600"/>
          </a:p>
        </p:txBody>
      </p:sp>
      <p:sp>
        <p:nvSpPr>
          <p:cNvPr id="1869" name="Google Shape;1869;p94"/>
          <p:cNvSpPr txBox="1"/>
          <p:nvPr/>
        </p:nvSpPr>
        <p:spPr>
          <a:xfrm>
            <a:off x="4523450" y="4014824"/>
            <a:ext cx="570000" cy="259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12 m </a:t>
            </a:r>
            <a:endParaRPr sz="1600">
              <a:solidFill>
                <a:srgbClr val="000000"/>
              </a:solidFill>
              <a:latin typeface="Lexend"/>
              <a:ea typeface="Lexend"/>
              <a:cs typeface="Lexend"/>
              <a:sym typeface="Lexend"/>
            </a:endParaRPr>
          </a:p>
        </p:txBody>
      </p:sp>
      <p:sp>
        <p:nvSpPr>
          <p:cNvPr id="1870" name="Google Shape;1870;p94"/>
          <p:cNvSpPr txBox="1"/>
          <p:nvPr/>
        </p:nvSpPr>
        <p:spPr>
          <a:xfrm>
            <a:off x="4223361" y="2386623"/>
            <a:ext cx="744600" cy="47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800">
                <a:latin typeface="Lexend"/>
                <a:ea typeface="Times New Roman"/>
                <a:cs typeface="Times New Roman"/>
                <a:sym typeface="Times New Roman"/>
              </a:rPr>
              <a:t>x</a:t>
            </a:r>
            <a:r>
              <a:rPr lang="en-GB" sz="1400">
                <a:solidFill>
                  <a:srgbClr val="000000"/>
                </a:solidFill>
                <a:latin typeface="Lexend"/>
                <a:ea typeface="Lexend"/>
                <a:cs typeface="Lexend"/>
                <a:sym typeface="Lexend"/>
              </a:rPr>
              <a:t> m </a:t>
            </a:r>
            <a:endParaRPr sz="1600">
              <a:solidFill>
                <a:srgbClr val="000000"/>
              </a:solidFill>
              <a:latin typeface="Lexend"/>
              <a:ea typeface="Lexend"/>
              <a:cs typeface="Lexend"/>
              <a:sym typeface="Lexend"/>
            </a:endParaRPr>
          </a:p>
        </p:txBody>
      </p:sp>
      <p:sp>
        <p:nvSpPr>
          <p:cNvPr id="1871" name="Google Shape;1871;p94"/>
          <p:cNvSpPr txBox="1"/>
          <p:nvPr>
            <p:ph idx="1" type="body"/>
          </p:nvPr>
        </p:nvSpPr>
        <p:spPr>
          <a:xfrm>
            <a:off x="6572400" y="1685975"/>
            <a:ext cx="1673700" cy="79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a:latin typeface="Lexend"/>
                <a:ea typeface="Times New Roman"/>
                <a:cs typeface="Times New Roman"/>
                <a:sym typeface="Times New Roman"/>
              </a:rPr>
              <a:t>x</a:t>
            </a:r>
            <a:r>
              <a:rPr lang="en-GB">
                <a:latin typeface="Lexend"/>
                <a:ea typeface="Times New Roman"/>
                <a:cs typeface="Times New Roman"/>
                <a:sym typeface="Times New Roman"/>
              </a:rPr>
              <a:t> = 12 ÷ 0.7</a:t>
            </a:r>
            <a:br>
              <a:rPr lang="en-GB">
                <a:latin typeface="Times New Roman"/>
                <a:ea typeface="Times New Roman"/>
                <a:cs typeface="Times New Roman"/>
                <a:sym typeface="Times New Roman"/>
              </a:rPr>
            </a:br>
            <a:r>
              <a:rPr lang="en-GB">
                <a:latin typeface="Lexend"/>
                <a:ea typeface="Times New Roman"/>
                <a:cs typeface="Times New Roman"/>
                <a:sym typeface="Times New Roman"/>
              </a:rPr>
              <a:t>  = 17.1</a:t>
            </a:r>
            <a:endParaRPr>
              <a:latin typeface="Times New Roman"/>
              <a:ea typeface="Times New Roman"/>
              <a:cs typeface="Times New Roman"/>
              <a:sym typeface="Times New Roman"/>
            </a:endParaRPr>
          </a:p>
        </p:txBody>
      </p:sp>
      <p:cxnSp>
        <p:nvCxnSpPr>
          <p:cNvPr id="1872" name="Google Shape;1872;p94"/>
          <p:cNvCxnSpPr>
            <a:stCxn id="1864" idx="1"/>
            <a:endCxn id="1865" idx="1"/>
          </p:cNvCxnSpPr>
          <p:nvPr/>
        </p:nvCxnSpPr>
        <p:spPr>
          <a:xfrm rot="10800000">
            <a:off x="1361286" y="3197946"/>
            <a:ext cx="30900" cy="882600"/>
          </a:xfrm>
          <a:prstGeom prst="curvedConnector3">
            <a:avLst>
              <a:gd fmla="val 870978" name="adj1"/>
            </a:avLst>
          </a:prstGeom>
          <a:noFill/>
          <a:ln cap="flat" cmpd="sng" w="38100">
            <a:solidFill>
              <a:schemeClr val="accent5"/>
            </a:solidFill>
            <a:prstDash val="solid"/>
            <a:round/>
            <a:headEnd len="med" w="med" type="triangle"/>
            <a:tailEnd len="med" w="med" type="none"/>
          </a:ln>
        </p:spPr>
      </p:cxnSp>
      <p:sp>
        <p:nvSpPr>
          <p:cNvPr id="1873" name="Google Shape;1873;p94"/>
          <p:cNvSpPr txBox="1"/>
          <p:nvPr/>
        </p:nvSpPr>
        <p:spPr>
          <a:xfrm>
            <a:off x="633776" y="3485522"/>
            <a:ext cx="556200" cy="190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a:t>
            </a:r>
            <a:endParaRPr sz="1600">
              <a:solidFill>
                <a:schemeClr val="accent5"/>
              </a:solidFill>
              <a:latin typeface="Lexend"/>
              <a:ea typeface="Lexend"/>
              <a:cs typeface="Lexend"/>
              <a:sym typeface="Lexend"/>
            </a:endParaRPr>
          </a:p>
        </p:txBody>
      </p:sp>
      <p:cxnSp>
        <p:nvCxnSpPr>
          <p:cNvPr id="1874" name="Google Shape;1874;p94"/>
          <p:cNvCxnSpPr>
            <a:stCxn id="1869" idx="1"/>
            <a:endCxn id="1870" idx="1"/>
          </p:cNvCxnSpPr>
          <p:nvPr/>
        </p:nvCxnSpPr>
        <p:spPr>
          <a:xfrm rot="10800000">
            <a:off x="4223450" y="2624924"/>
            <a:ext cx="300000" cy="1519800"/>
          </a:xfrm>
          <a:prstGeom prst="curvedConnector3">
            <a:avLst>
              <a:gd fmla="val 179405" name="adj1"/>
            </a:avLst>
          </a:prstGeom>
          <a:noFill/>
          <a:ln cap="flat" cmpd="sng" w="38100">
            <a:solidFill>
              <a:schemeClr val="accent5"/>
            </a:solidFill>
            <a:prstDash val="solid"/>
            <a:round/>
            <a:headEnd len="med" w="med" type="triangle"/>
            <a:tailEnd len="med" w="med" type="none"/>
          </a:ln>
        </p:spPr>
      </p:cxnSp>
      <p:sp>
        <p:nvSpPr>
          <p:cNvPr id="1875" name="Google Shape;1875;p94"/>
          <p:cNvSpPr txBox="1"/>
          <p:nvPr/>
        </p:nvSpPr>
        <p:spPr>
          <a:xfrm>
            <a:off x="3442462" y="3112015"/>
            <a:ext cx="872400" cy="489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a:t>
            </a:r>
            <a:endParaRPr sz="1600">
              <a:solidFill>
                <a:schemeClr val="accent5"/>
              </a:solidFill>
              <a:latin typeface="Lexend"/>
              <a:ea typeface="Lexend"/>
              <a:cs typeface="Lexend"/>
              <a:sym typeface="Lexend"/>
            </a:endParaRPr>
          </a:p>
        </p:txBody>
      </p:sp>
      <p:cxnSp>
        <p:nvCxnSpPr>
          <p:cNvPr id="1876" name="Google Shape;1876;p94"/>
          <p:cNvCxnSpPr/>
          <p:nvPr/>
        </p:nvCxnSpPr>
        <p:spPr>
          <a:xfrm>
            <a:off x="4672847" y="2573111"/>
            <a:ext cx="300000" cy="1519800"/>
          </a:xfrm>
          <a:prstGeom prst="curvedConnector3">
            <a:avLst>
              <a:gd fmla="val 179405" name="adj1"/>
            </a:avLst>
          </a:prstGeom>
          <a:noFill/>
          <a:ln cap="flat" cmpd="sng" w="38100">
            <a:solidFill>
              <a:schemeClr val="accent5"/>
            </a:solidFill>
            <a:prstDash val="solid"/>
            <a:round/>
            <a:headEnd len="med" w="med" type="triangle"/>
            <a:tailEnd len="med" w="med" type="none"/>
          </a:ln>
        </p:spPr>
      </p:cxnSp>
      <p:sp>
        <p:nvSpPr>
          <p:cNvPr id="1877" name="Google Shape;1877;p94"/>
          <p:cNvSpPr txBox="1"/>
          <p:nvPr/>
        </p:nvSpPr>
        <p:spPr>
          <a:xfrm>
            <a:off x="5118862" y="2731015"/>
            <a:ext cx="872400" cy="489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a:t>
            </a:r>
            <a:r>
              <a:rPr lang="en-GB" sz="1400">
                <a:solidFill>
                  <a:schemeClr val="accent5"/>
                </a:solidFill>
                <a:latin typeface="Lexend"/>
                <a:ea typeface="Lexend"/>
                <a:cs typeface="Lexend"/>
                <a:sym typeface="Lexend"/>
              </a:rPr>
              <a:t> 0.7</a:t>
            </a:r>
            <a:endParaRPr sz="16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1" name="Shape 1881"/>
        <p:cNvGrpSpPr/>
        <p:nvPr/>
      </p:nvGrpSpPr>
      <p:grpSpPr>
        <a:xfrm>
          <a:off x="0" y="0"/>
          <a:ext cx="0" cy="0"/>
          <a:chOff x="0" y="0"/>
          <a:chExt cx="0" cy="0"/>
        </a:xfrm>
      </p:grpSpPr>
      <p:sp>
        <p:nvSpPr>
          <p:cNvPr id="1882" name="Google Shape;1882;p9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saddexagal la weyneeyo (enlarged), isku dhufashada (multipliers) ee u dhexeeya lammaaneyaasha dhererka ayaa isku midi ahaanaya.</a:t>
            </a:r>
            <a:endParaRPr sz="2000"/>
          </a:p>
        </p:txBody>
      </p:sp>
      <p:sp>
        <p:nvSpPr>
          <p:cNvPr id="1883" name="Google Shape;1883;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Helista dhererka maqan ee saddexagallada isku qaabka (similar triangles)</a:t>
            </a:r>
            <a:endParaRPr/>
          </a:p>
        </p:txBody>
      </p:sp>
      <p:sp>
        <p:nvSpPr>
          <p:cNvPr id="1884" name="Google Shape;1884;p95"/>
          <p:cNvSpPr/>
          <p:nvPr/>
        </p:nvSpPr>
        <p:spPr>
          <a:xfrm flipH="1" rot="10800000">
            <a:off x="547380" y="4214310"/>
            <a:ext cx="742707" cy="557689"/>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885" name="Google Shape;1885;p95"/>
          <p:cNvSpPr/>
          <p:nvPr/>
        </p:nvSpPr>
        <p:spPr>
          <a:xfrm>
            <a:off x="1186827" y="46584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6" name="Google Shape;1886;p95"/>
          <p:cNvSpPr/>
          <p:nvPr/>
        </p:nvSpPr>
        <p:spPr>
          <a:xfrm>
            <a:off x="391425" y="4566256"/>
            <a:ext cx="383700" cy="3837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7" name="Google Shape;1887;p95"/>
          <p:cNvSpPr txBox="1"/>
          <p:nvPr>
            <p:ph idx="1" type="body"/>
          </p:nvPr>
        </p:nvSpPr>
        <p:spPr>
          <a:xfrm>
            <a:off x="805218" y="4552671"/>
            <a:ext cx="383700" cy="18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grpSp>
        <p:nvGrpSpPr>
          <p:cNvPr id="1888" name="Google Shape;1888;p95"/>
          <p:cNvGrpSpPr/>
          <p:nvPr/>
        </p:nvGrpSpPr>
        <p:grpSpPr>
          <a:xfrm flipH="1" rot="10800000">
            <a:off x="501695" y="4140081"/>
            <a:ext cx="903446" cy="621048"/>
            <a:chOff x="4962363" y="3703451"/>
            <a:chExt cx="1064631" cy="731851"/>
          </a:xfrm>
        </p:grpSpPr>
        <p:cxnSp>
          <p:nvCxnSpPr>
            <p:cNvPr id="1889" name="Google Shape;1889;p95"/>
            <p:cNvCxnSpPr/>
            <p:nvPr/>
          </p:nvCxnSpPr>
          <p:spPr>
            <a:xfrm>
              <a:off x="6026994" y="3703451"/>
              <a:ext cx="0" cy="654000"/>
            </a:xfrm>
            <a:prstGeom prst="straightConnector1">
              <a:avLst/>
            </a:prstGeom>
            <a:noFill/>
            <a:ln cap="flat" cmpd="sng" w="28575">
              <a:solidFill>
                <a:srgbClr val="000000"/>
              </a:solidFill>
              <a:prstDash val="solid"/>
              <a:round/>
              <a:headEnd len="med" w="med" type="triangle"/>
              <a:tailEnd len="med" w="med" type="triangle"/>
            </a:ln>
          </p:spPr>
        </p:cxnSp>
        <p:cxnSp>
          <p:nvCxnSpPr>
            <p:cNvPr id="1890" name="Google Shape;1890;p95"/>
            <p:cNvCxnSpPr/>
            <p:nvPr/>
          </p:nvCxnSpPr>
          <p:spPr>
            <a:xfrm>
              <a:off x="4962363" y="3775302"/>
              <a:ext cx="867300" cy="660000"/>
            </a:xfrm>
            <a:prstGeom prst="straightConnector1">
              <a:avLst/>
            </a:prstGeom>
            <a:noFill/>
            <a:ln cap="flat" cmpd="sng" w="28575">
              <a:solidFill>
                <a:srgbClr val="000000"/>
              </a:solidFill>
              <a:prstDash val="solid"/>
              <a:round/>
              <a:headEnd len="med" w="med" type="triangle"/>
              <a:tailEnd len="med" w="med" type="triangle"/>
            </a:ln>
          </p:spPr>
        </p:cxnSp>
      </p:grpSp>
      <p:sp>
        <p:nvSpPr>
          <p:cNvPr id="1891" name="Google Shape;1891;p95"/>
          <p:cNvSpPr txBox="1"/>
          <p:nvPr/>
        </p:nvSpPr>
        <p:spPr>
          <a:xfrm>
            <a:off x="1482165" y="4372247"/>
            <a:ext cx="293700" cy="22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a:t>
            </a:r>
            <a:endParaRPr sz="1600">
              <a:solidFill>
                <a:srgbClr val="000000"/>
              </a:solidFill>
              <a:latin typeface="Lexend"/>
              <a:ea typeface="Lexend"/>
              <a:cs typeface="Lexend"/>
              <a:sym typeface="Lexend"/>
            </a:endParaRPr>
          </a:p>
        </p:txBody>
      </p:sp>
      <p:sp>
        <p:nvSpPr>
          <p:cNvPr id="1892" name="Google Shape;1892;p95"/>
          <p:cNvSpPr txBox="1"/>
          <p:nvPr/>
        </p:nvSpPr>
        <p:spPr>
          <a:xfrm>
            <a:off x="779349" y="4209872"/>
            <a:ext cx="148500" cy="21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893" name="Google Shape;1893;p95"/>
          <p:cNvSpPr txBox="1"/>
          <p:nvPr/>
        </p:nvSpPr>
        <p:spPr>
          <a:xfrm>
            <a:off x="2215220" y="4056177"/>
            <a:ext cx="108600" cy="22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894" name="Google Shape;1894;p95"/>
          <p:cNvSpPr txBox="1"/>
          <p:nvPr/>
        </p:nvSpPr>
        <p:spPr>
          <a:xfrm>
            <a:off x="2923296" y="3803339"/>
            <a:ext cx="293700" cy="22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1.5</a:t>
            </a:r>
            <a:endParaRPr sz="1600">
              <a:solidFill>
                <a:srgbClr val="000000"/>
              </a:solidFill>
              <a:latin typeface="Lexend"/>
              <a:ea typeface="Lexend"/>
              <a:cs typeface="Lexend"/>
              <a:sym typeface="Lexend"/>
            </a:endParaRPr>
          </a:p>
        </p:txBody>
      </p:sp>
      <p:sp>
        <p:nvSpPr>
          <p:cNvPr id="1895" name="Google Shape;1895;p95"/>
          <p:cNvSpPr txBox="1"/>
          <p:nvPr/>
        </p:nvSpPr>
        <p:spPr>
          <a:xfrm>
            <a:off x="3681846" y="3657804"/>
            <a:ext cx="165300" cy="22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a:t>
            </a:r>
            <a:endParaRPr sz="1600">
              <a:solidFill>
                <a:srgbClr val="000000"/>
              </a:solidFill>
              <a:latin typeface="Lexend"/>
              <a:ea typeface="Lexend"/>
              <a:cs typeface="Lexend"/>
              <a:sym typeface="Lexend"/>
            </a:endParaRPr>
          </a:p>
        </p:txBody>
      </p:sp>
      <p:sp>
        <p:nvSpPr>
          <p:cNvPr id="1896" name="Google Shape;1896;p95"/>
          <p:cNvSpPr txBox="1"/>
          <p:nvPr/>
        </p:nvSpPr>
        <p:spPr>
          <a:xfrm>
            <a:off x="1190992" y="3539008"/>
            <a:ext cx="148500" cy="21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897" name="Google Shape;1897;p95"/>
          <p:cNvSpPr txBox="1"/>
          <p:nvPr/>
        </p:nvSpPr>
        <p:spPr>
          <a:xfrm>
            <a:off x="1570774" y="3235182"/>
            <a:ext cx="148500" cy="21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898" name="Google Shape;1898;p95"/>
          <p:cNvSpPr txBox="1"/>
          <p:nvPr/>
        </p:nvSpPr>
        <p:spPr>
          <a:xfrm>
            <a:off x="1934806" y="2966356"/>
            <a:ext cx="148500" cy="21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4</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1899" name="Google Shape;1899;p95"/>
          <p:cNvCxnSpPr>
            <a:stCxn id="1891" idx="0"/>
            <a:endCxn id="1892" idx="0"/>
          </p:cNvCxnSpPr>
          <p:nvPr/>
        </p:nvCxnSpPr>
        <p:spPr>
          <a:xfrm flipH="1" rot="5400000">
            <a:off x="1160115" y="3903347"/>
            <a:ext cx="162300" cy="775500"/>
          </a:xfrm>
          <a:prstGeom prst="curvedConnector3">
            <a:avLst>
              <a:gd fmla="val 173051" name="adj1"/>
            </a:avLst>
          </a:prstGeom>
          <a:noFill/>
          <a:ln cap="flat" cmpd="sng" w="38100">
            <a:solidFill>
              <a:schemeClr val="accent5"/>
            </a:solidFill>
            <a:prstDash val="solid"/>
            <a:round/>
            <a:headEnd len="med" w="med" type="triangle"/>
            <a:tailEnd len="med" w="med" type="none"/>
          </a:ln>
        </p:spPr>
      </p:cxnSp>
      <p:sp>
        <p:nvSpPr>
          <p:cNvPr id="1900" name="Google Shape;1900;p95"/>
          <p:cNvSpPr txBox="1"/>
          <p:nvPr/>
        </p:nvSpPr>
        <p:spPr>
          <a:xfrm>
            <a:off x="1054646" y="3863892"/>
            <a:ext cx="4824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grpSp>
        <p:nvGrpSpPr>
          <p:cNvPr id="1901" name="Google Shape;1901;p95"/>
          <p:cNvGrpSpPr/>
          <p:nvPr/>
        </p:nvGrpSpPr>
        <p:grpSpPr>
          <a:xfrm>
            <a:off x="502063" y="3233601"/>
            <a:ext cx="1767456" cy="1538400"/>
            <a:chOff x="502063" y="3233601"/>
            <a:chExt cx="1767456" cy="1538400"/>
          </a:xfrm>
        </p:grpSpPr>
        <p:grpSp>
          <p:nvGrpSpPr>
            <p:cNvPr id="1902" name="Google Shape;1902;p95"/>
            <p:cNvGrpSpPr/>
            <p:nvPr/>
          </p:nvGrpSpPr>
          <p:grpSpPr>
            <a:xfrm>
              <a:off x="502063" y="3233601"/>
              <a:ext cx="1656249" cy="1538400"/>
              <a:chOff x="502063" y="3233601"/>
              <a:chExt cx="1656249" cy="1538400"/>
            </a:xfrm>
          </p:grpSpPr>
          <p:sp>
            <p:nvSpPr>
              <p:cNvPr id="1903" name="Google Shape;1903;p95"/>
              <p:cNvSpPr/>
              <p:nvPr/>
            </p:nvSpPr>
            <p:spPr>
              <a:xfrm flipH="1" rot="10800000">
                <a:off x="547382" y="3657481"/>
                <a:ext cx="1484272" cy="1114520"/>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a:p/>
            </p:txBody>
          </p:sp>
          <p:sp>
            <p:nvSpPr>
              <p:cNvPr id="1904" name="Google Shape;1904;p95"/>
              <p:cNvSpPr/>
              <p:nvPr/>
            </p:nvSpPr>
            <p:spPr>
              <a:xfrm>
                <a:off x="1919882" y="46584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05" name="Google Shape;1905;p95"/>
              <p:cNvCxnSpPr/>
              <p:nvPr/>
            </p:nvCxnSpPr>
            <p:spPr>
              <a:xfrm rot="10800000">
                <a:off x="2158312" y="3631937"/>
                <a:ext cx="0" cy="1131000"/>
              </a:xfrm>
              <a:prstGeom prst="straightConnector1">
                <a:avLst/>
              </a:prstGeom>
              <a:noFill/>
              <a:ln cap="flat" cmpd="sng" w="28575">
                <a:solidFill>
                  <a:srgbClr val="000000"/>
                </a:solidFill>
                <a:prstDash val="solid"/>
                <a:round/>
                <a:headEnd len="med" w="med" type="triangle"/>
                <a:tailEnd len="med" w="med" type="triangle"/>
              </a:ln>
            </p:spPr>
          </p:cxnSp>
          <p:cxnSp>
            <p:nvCxnSpPr>
              <p:cNvPr id="1906" name="Google Shape;1906;p95"/>
              <p:cNvCxnSpPr/>
              <p:nvPr/>
            </p:nvCxnSpPr>
            <p:spPr>
              <a:xfrm flipH="1" rot="10800000">
                <a:off x="502063" y="3233601"/>
                <a:ext cx="1478700" cy="1108200"/>
              </a:xfrm>
              <a:prstGeom prst="straightConnector1">
                <a:avLst/>
              </a:prstGeom>
              <a:noFill/>
              <a:ln cap="flat" cmpd="sng" w="28575">
                <a:solidFill>
                  <a:srgbClr val="000000"/>
                </a:solidFill>
                <a:prstDash val="solid"/>
                <a:round/>
                <a:headEnd len="med" w="med" type="triangle"/>
                <a:tailEnd len="med" w="med" type="triangle"/>
              </a:ln>
            </p:spPr>
          </p:cxnSp>
        </p:grpSp>
        <p:cxnSp>
          <p:nvCxnSpPr>
            <p:cNvPr id="1907" name="Google Shape;1907;p95"/>
            <p:cNvCxnSpPr>
              <a:stCxn id="1893" idx="0"/>
              <a:endCxn id="1896" idx="3"/>
            </p:cNvCxnSpPr>
            <p:nvPr/>
          </p:nvCxnSpPr>
          <p:spPr>
            <a:xfrm flipH="1" rot="5400000">
              <a:off x="1599470" y="3386127"/>
              <a:ext cx="410100" cy="930000"/>
            </a:xfrm>
            <a:prstGeom prst="curvedConnector2">
              <a:avLst/>
            </a:prstGeom>
            <a:noFill/>
            <a:ln cap="flat" cmpd="sng" w="38100">
              <a:solidFill>
                <a:schemeClr val="accent5"/>
              </a:solidFill>
              <a:prstDash val="solid"/>
              <a:round/>
              <a:headEnd len="med" w="med" type="triangle"/>
              <a:tailEnd len="med" w="med" type="none"/>
            </a:ln>
          </p:spPr>
        </p:cxnSp>
      </p:grpSp>
      <p:sp>
        <p:nvSpPr>
          <p:cNvPr id="1908" name="Google Shape;1908;p95"/>
          <p:cNvSpPr txBox="1"/>
          <p:nvPr/>
        </p:nvSpPr>
        <p:spPr>
          <a:xfrm>
            <a:off x="1582294" y="3474453"/>
            <a:ext cx="4824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grpSp>
        <p:nvGrpSpPr>
          <p:cNvPr id="1909" name="Google Shape;1909;p95"/>
          <p:cNvGrpSpPr/>
          <p:nvPr/>
        </p:nvGrpSpPr>
        <p:grpSpPr>
          <a:xfrm>
            <a:off x="502063" y="2680101"/>
            <a:ext cx="2568083" cy="2091898"/>
            <a:chOff x="502063" y="2680101"/>
            <a:chExt cx="2568083" cy="2091898"/>
          </a:xfrm>
        </p:grpSpPr>
        <p:sp>
          <p:nvSpPr>
            <p:cNvPr id="1910" name="Google Shape;1910;p95"/>
            <p:cNvSpPr/>
            <p:nvPr/>
          </p:nvSpPr>
          <p:spPr>
            <a:xfrm flipH="1" rot="10800000">
              <a:off x="547381" y="3097695"/>
              <a:ext cx="2229769" cy="1674305"/>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a:p/>
          </p:txBody>
        </p:sp>
        <p:sp>
          <p:nvSpPr>
            <p:cNvPr id="1911" name="Google Shape;1911;p95"/>
            <p:cNvSpPr/>
            <p:nvPr/>
          </p:nvSpPr>
          <p:spPr>
            <a:xfrm>
              <a:off x="2672054" y="46584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12" name="Google Shape;1912;p95"/>
            <p:cNvCxnSpPr/>
            <p:nvPr/>
          </p:nvCxnSpPr>
          <p:spPr>
            <a:xfrm rot="10800000">
              <a:off x="2885505" y="3080837"/>
              <a:ext cx="0" cy="1682100"/>
            </a:xfrm>
            <a:prstGeom prst="straightConnector1">
              <a:avLst/>
            </a:prstGeom>
            <a:noFill/>
            <a:ln cap="flat" cmpd="sng" w="28575">
              <a:solidFill>
                <a:srgbClr val="000000"/>
              </a:solidFill>
              <a:prstDash val="solid"/>
              <a:round/>
              <a:headEnd len="med" w="med" type="triangle"/>
              <a:tailEnd len="med" w="med" type="triangle"/>
            </a:ln>
          </p:spPr>
        </p:cxnSp>
        <p:cxnSp>
          <p:nvCxnSpPr>
            <p:cNvPr id="1913" name="Google Shape;1913;p95"/>
            <p:cNvCxnSpPr/>
            <p:nvPr/>
          </p:nvCxnSpPr>
          <p:spPr>
            <a:xfrm flipH="1" rot="10800000">
              <a:off x="502063" y="2680101"/>
              <a:ext cx="2212200" cy="1661700"/>
            </a:xfrm>
            <a:prstGeom prst="straightConnector1">
              <a:avLst/>
            </a:prstGeom>
            <a:noFill/>
            <a:ln cap="flat" cmpd="sng" w="28575">
              <a:solidFill>
                <a:srgbClr val="000000"/>
              </a:solidFill>
              <a:prstDash val="solid"/>
              <a:round/>
              <a:headEnd len="med" w="med" type="triangle"/>
              <a:tailEnd len="med" w="med" type="triangle"/>
            </a:ln>
          </p:spPr>
        </p:cxnSp>
        <p:cxnSp>
          <p:nvCxnSpPr>
            <p:cNvPr id="1914" name="Google Shape;1914;p95"/>
            <p:cNvCxnSpPr>
              <a:stCxn id="1894" idx="0"/>
            </p:cNvCxnSpPr>
            <p:nvPr/>
          </p:nvCxnSpPr>
          <p:spPr>
            <a:xfrm flipH="1" rot="5400000">
              <a:off x="2157546" y="2890739"/>
              <a:ext cx="473700" cy="1351500"/>
            </a:xfrm>
            <a:prstGeom prst="curvedConnector2">
              <a:avLst/>
            </a:prstGeom>
            <a:noFill/>
            <a:ln cap="flat" cmpd="sng" w="38100">
              <a:solidFill>
                <a:schemeClr val="accent5"/>
              </a:solidFill>
              <a:prstDash val="solid"/>
              <a:round/>
              <a:headEnd len="med" w="med" type="triangle"/>
              <a:tailEnd len="med" w="med" type="none"/>
            </a:ln>
          </p:spPr>
        </p:cxnSp>
      </p:grpSp>
      <p:sp>
        <p:nvSpPr>
          <p:cNvPr id="1915" name="Google Shape;1915;p95"/>
          <p:cNvSpPr txBox="1"/>
          <p:nvPr/>
        </p:nvSpPr>
        <p:spPr>
          <a:xfrm>
            <a:off x="1996501" y="3151124"/>
            <a:ext cx="4824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grpSp>
        <p:nvGrpSpPr>
          <p:cNvPr id="1916" name="Google Shape;1916;p95"/>
          <p:cNvGrpSpPr/>
          <p:nvPr/>
        </p:nvGrpSpPr>
        <p:grpSpPr>
          <a:xfrm>
            <a:off x="502063" y="2080701"/>
            <a:ext cx="3262432" cy="2691299"/>
            <a:chOff x="502063" y="2080701"/>
            <a:chExt cx="3262432" cy="2691299"/>
          </a:xfrm>
        </p:grpSpPr>
        <p:sp>
          <p:nvSpPr>
            <p:cNvPr id="1917" name="Google Shape;1917;p95"/>
            <p:cNvSpPr/>
            <p:nvPr/>
          </p:nvSpPr>
          <p:spPr>
            <a:xfrm flipH="1" rot="10800000">
              <a:off x="547381" y="2533053"/>
              <a:ext cx="2981736" cy="2238947"/>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a:p/>
          </p:txBody>
        </p:sp>
        <p:sp>
          <p:nvSpPr>
            <p:cNvPr id="1918" name="Google Shape;1918;p95"/>
            <p:cNvSpPr/>
            <p:nvPr/>
          </p:nvSpPr>
          <p:spPr>
            <a:xfrm>
              <a:off x="3417853" y="46584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19" name="Google Shape;1919;p95"/>
            <p:cNvCxnSpPr/>
            <p:nvPr/>
          </p:nvCxnSpPr>
          <p:spPr>
            <a:xfrm rot="10800000">
              <a:off x="3644049" y="2571137"/>
              <a:ext cx="0" cy="2191800"/>
            </a:xfrm>
            <a:prstGeom prst="straightConnector1">
              <a:avLst/>
            </a:prstGeom>
            <a:noFill/>
            <a:ln cap="flat" cmpd="sng" w="28575">
              <a:solidFill>
                <a:srgbClr val="000000"/>
              </a:solidFill>
              <a:prstDash val="solid"/>
              <a:round/>
              <a:headEnd len="med" w="med" type="triangle"/>
              <a:tailEnd len="med" w="med" type="triangle"/>
            </a:ln>
          </p:spPr>
        </p:cxnSp>
        <p:cxnSp>
          <p:nvCxnSpPr>
            <p:cNvPr id="1920" name="Google Shape;1920;p95"/>
            <p:cNvCxnSpPr/>
            <p:nvPr/>
          </p:nvCxnSpPr>
          <p:spPr>
            <a:xfrm flipH="1" rot="10800000">
              <a:off x="502063" y="2080701"/>
              <a:ext cx="3012000" cy="2261100"/>
            </a:xfrm>
            <a:prstGeom prst="straightConnector1">
              <a:avLst/>
            </a:prstGeom>
            <a:noFill/>
            <a:ln cap="flat" cmpd="sng" w="28575">
              <a:solidFill>
                <a:srgbClr val="000000"/>
              </a:solidFill>
              <a:prstDash val="solid"/>
              <a:round/>
              <a:headEnd len="med" w="med" type="triangle"/>
              <a:tailEnd len="med" w="med" type="triangle"/>
            </a:ln>
          </p:spPr>
        </p:cxnSp>
        <p:cxnSp>
          <p:nvCxnSpPr>
            <p:cNvPr id="1921" name="Google Shape;1921;p95"/>
            <p:cNvCxnSpPr>
              <a:stCxn id="1895" idx="0"/>
            </p:cNvCxnSpPr>
            <p:nvPr/>
          </p:nvCxnSpPr>
          <p:spPr>
            <a:xfrm flipH="1" rot="5400000">
              <a:off x="2656896" y="2550204"/>
              <a:ext cx="545400" cy="1669800"/>
            </a:xfrm>
            <a:prstGeom prst="curvedConnector2">
              <a:avLst/>
            </a:prstGeom>
            <a:noFill/>
            <a:ln cap="flat" cmpd="sng" w="38100">
              <a:solidFill>
                <a:schemeClr val="accent5"/>
              </a:solidFill>
              <a:prstDash val="solid"/>
              <a:round/>
              <a:headEnd len="med" w="med" type="triangle"/>
              <a:tailEnd len="med" w="med" type="none"/>
            </a:ln>
          </p:spPr>
        </p:cxnSp>
      </p:grpSp>
      <p:sp>
        <p:nvSpPr>
          <p:cNvPr id="1922" name="Google Shape;1922;p95"/>
          <p:cNvSpPr txBox="1"/>
          <p:nvPr/>
        </p:nvSpPr>
        <p:spPr>
          <a:xfrm>
            <a:off x="2323945" y="2908912"/>
            <a:ext cx="4824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sp>
        <p:nvSpPr>
          <p:cNvPr id="1923" name="Google Shape;1923;p95"/>
          <p:cNvSpPr/>
          <p:nvPr/>
        </p:nvSpPr>
        <p:spPr>
          <a:xfrm flipH="1" rot="10800000">
            <a:off x="5193016" y="2385510"/>
            <a:ext cx="742707" cy="557689"/>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924" name="Google Shape;1924;p95"/>
          <p:cNvSpPr/>
          <p:nvPr/>
        </p:nvSpPr>
        <p:spPr>
          <a:xfrm>
            <a:off x="5832462" y="28296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25" name="Google Shape;1925;p95"/>
          <p:cNvGrpSpPr/>
          <p:nvPr/>
        </p:nvGrpSpPr>
        <p:grpSpPr>
          <a:xfrm flipH="1" rot="10800000">
            <a:off x="5147331" y="2311281"/>
            <a:ext cx="903446" cy="621048"/>
            <a:chOff x="4962363" y="3703451"/>
            <a:chExt cx="1064631" cy="731851"/>
          </a:xfrm>
        </p:grpSpPr>
        <p:cxnSp>
          <p:nvCxnSpPr>
            <p:cNvPr id="1926" name="Google Shape;1926;p95"/>
            <p:cNvCxnSpPr/>
            <p:nvPr/>
          </p:nvCxnSpPr>
          <p:spPr>
            <a:xfrm>
              <a:off x="6026994" y="3703451"/>
              <a:ext cx="0" cy="654000"/>
            </a:xfrm>
            <a:prstGeom prst="straightConnector1">
              <a:avLst/>
            </a:prstGeom>
            <a:noFill/>
            <a:ln cap="flat" cmpd="sng" w="28575">
              <a:solidFill>
                <a:srgbClr val="000000"/>
              </a:solidFill>
              <a:prstDash val="solid"/>
              <a:round/>
              <a:headEnd len="med" w="med" type="triangle"/>
              <a:tailEnd len="med" w="med" type="triangle"/>
            </a:ln>
          </p:spPr>
        </p:cxnSp>
        <p:cxnSp>
          <p:nvCxnSpPr>
            <p:cNvPr id="1927" name="Google Shape;1927;p95"/>
            <p:cNvCxnSpPr/>
            <p:nvPr/>
          </p:nvCxnSpPr>
          <p:spPr>
            <a:xfrm>
              <a:off x="4962363" y="3775302"/>
              <a:ext cx="867300" cy="660000"/>
            </a:xfrm>
            <a:prstGeom prst="straightConnector1">
              <a:avLst/>
            </a:prstGeom>
            <a:noFill/>
            <a:ln cap="flat" cmpd="sng" w="28575">
              <a:solidFill>
                <a:srgbClr val="000000"/>
              </a:solidFill>
              <a:prstDash val="solid"/>
              <a:round/>
              <a:headEnd len="med" w="med" type="triangle"/>
              <a:tailEnd len="med" w="med" type="triangle"/>
            </a:ln>
          </p:spPr>
        </p:cxnSp>
      </p:grpSp>
      <p:sp>
        <p:nvSpPr>
          <p:cNvPr id="1928" name="Google Shape;1928;p95"/>
          <p:cNvSpPr txBox="1"/>
          <p:nvPr/>
        </p:nvSpPr>
        <p:spPr>
          <a:xfrm>
            <a:off x="6127800" y="2543447"/>
            <a:ext cx="293700" cy="22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a:t>
            </a:r>
            <a:endParaRPr sz="1600">
              <a:solidFill>
                <a:srgbClr val="000000"/>
              </a:solidFill>
              <a:latin typeface="Lexend"/>
              <a:ea typeface="Lexend"/>
              <a:cs typeface="Lexend"/>
              <a:sym typeface="Lexend"/>
            </a:endParaRPr>
          </a:p>
        </p:txBody>
      </p:sp>
      <p:sp>
        <p:nvSpPr>
          <p:cNvPr id="1929" name="Google Shape;1929;p95"/>
          <p:cNvSpPr/>
          <p:nvPr/>
        </p:nvSpPr>
        <p:spPr>
          <a:xfrm flipH="1" rot="10800000">
            <a:off x="5148869" y="2533053"/>
            <a:ext cx="2981736" cy="2238947"/>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930" name="Google Shape;1930;p95"/>
          <p:cNvSpPr txBox="1"/>
          <p:nvPr>
            <p:ph idx="1" type="body"/>
          </p:nvPr>
        </p:nvSpPr>
        <p:spPr>
          <a:xfrm>
            <a:off x="324000" y="1521300"/>
            <a:ext cx="8496000" cy="41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Tan waxaa la arki karaa marka saddexagallada la isku dhex geliyo (nested) iyo marka si gooni ah loo sawiro.</a:t>
            </a:r>
            <a:endParaRPr sz="2000"/>
          </a:p>
        </p:txBody>
      </p:sp>
      <p:cxnSp>
        <p:nvCxnSpPr>
          <p:cNvPr id="1931" name="Google Shape;1931;p95"/>
          <p:cNvCxnSpPr/>
          <p:nvPr/>
        </p:nvCxnSpPr>
        <p:spPr>
          <a:xfrm rot="10800000">
            <a:off x="8292249" y="2571137"/>
            <a:ext cx="0" cy="2191800"/>
          </a:xfrm>
          <a:prstGeom prst="straightConnector1">
            <a:avLst/>
          </a:prstGeom>
          <a:noFill/>
          <a:ln cap="flat" cmpd="sng" w="28575">
            <a:solidFill>
              <a:srgbClr val="000000"/>
            </a:solidFill>
            <a:prstDash val="solid"/>
            <a:round/>
            <a:headEnd len="med" w="med" type="triangle"/>
            <a:tailEnd len="med" w="med" type="triangle"/>
          </a:ln>
        </p:spPr>
      </p:cxnSp>
      <p:sp>
        <p:nvSpPr>
          <p:cNvPr id="1932" name="Google Shape;1932;p95"/>
          <p:cNvSpPr txBox="1"/>
          <p:nvPr/>
        </p:nvSpPr>
        <p:spPr>
          <a:xfrm>
            <a:off x="8330046" y="3581604"/>
            <a:ext cx="165300" cy="22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a:t>
            </a:r>
            <a:endParaRPr sz="1600">
              <a:solidFill>
                <a:srgbClr val="000000"/>
              </a:solidFill>
              <a:latin typeface="Lexend"/>
              <a:ea typeface="Lexend"/>
              <a:cs typeface="Lexend"/>
              <a:sym typeface="Lexend"/>
            </a:endParaRPr>
          </a:p>
        </p:txBody>
      </p:sp>
      <p:cxnSp>
        <p:nvCxnSpPr>
          <p:cNvPr id="1933" name="Google Shape;1933;p95"/>
          <p:cNvCxnSpPr/>
          <p:nvPr/>
        </p:nvCxnSpPr>
        <p:spPr>
          <a:xfrm flipH="1" rot="10800000">
            <a:off x="5013103" y="2423601"/>
            <a:ext cx="3012000" cy="2261100"/>
          </a:xfrm>
          <a:prstGeom prst="straightConnector1">
            <a:avLst/>
          </a:prstGeom>
          <a:noFill/>
          <a:ln cap="flat" cmpd="sng" w="28575">
            <a:solidFill>
              <a:srgbClr val="000000"/>
            </a:solidFill>
            <a:prstDash val="solid"/>
            <a:round/>
            <a:headEnd len="med" w="med" type="triangle"/>
            <a:tailEnd len="med" w="med" type="triangle"/>
          </a:ln>
        </p:spPr>
      </p:cxnSp>
      <p:sp>
        <p:nvSpPr>
          <p:cNvPr id="1934" name="Google Shape;1934;p95"/>
          <p:cNvSpPr txBox="1"/>
          <p:nvPr/>
        </p:nvSpPr>
        <p:spPr>
          <a:xfrm>
            <a:off x="6438226" y="3278776"/>
            <a:ext cx="148500" cy="21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4</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935" name="Google Shape;1935;p95"/>
          <p:cNvSpPr/>
          <p:nvPr/>
        </p:nvSpPr>
        <p:spPr>
          <a:xfrm>
            <a:off x="8011782" y="46584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6" name="Google Shape;1936;p95"/>
          <p:cNvSpPr/>
          <p:nvPr/>
        </p:nvSpPr>
        <p:spPr>
          <a:xfrm>
            <a:off x="5034950" y="2729423"/>
            <a:ext cx="383700" cy="3837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7" name="Google Shape;1937;p95"/>
          <p:cNvSpPr txBox="1"/>
          <p:nvPr>
            <p:ph idx="1" type="body"/>
          </p:nvPr>
        </p:nvSpPr>
        <p:spPr>
          <a:xfrm>
            <a:off x="5448743" y="2715838"/>
            <a:ext cx="383700" cy="18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938" name="Google Shape;1938;p95"/>
          <p:cNvSpPr/>
          <p:nvPr/>
        </p:nvSpPr>
        <p:spPr>
          <a:xfrm>
            <a:off x="5019710" y="4558223"/>
            <a:ext cx="383700" cy="383700"/>
          </a:xfrm>
          <a:prstGeom prst="arc">
            <a:avLst>
              <a:gd fmla="val 19277215" name="adj1"/>
              <a:gd fmla="val 272184"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9" name="Google Shape;1939;p95"/>
          <p:cNvSpPr txBox="1"/>
          <p:nvPr>
            <p:ph idx="1" type="body"/>
          </p:nvPr>
        </p:nvSpPr>
        <p:spPr>
          <a:xfrm>
            <a:off x="5433503" y="4544638"/>
            <a:ext cx="383700" cy="18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30°</a:t>
            </a:r>
            <a:endParaRPr sz="1600"/>
          </a:p>
        </p:txBody>
      </p:sp>
      <p:sp>
        <p:nvSpPr>
          <p:cNvPr id="1940" name="Google Shape;1940;p95"/>
          <p:cNvSpPr txBox="1"/>
          <p:nvPr/>
        </p:nvSpPr>
        <p:spPr>
          <a:xfrm>
            <a:off x="5403399" y="2377877"/>
            <a:ext cx="148500" cy="213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1941" name="Google Shape;1941;p95"/>
          <p:cNvCxnSpPr/>
          <p:nvPr/>
        </p:nvCxnSpPr>
        <p:spPr>
          <a:xfrm flipH="1" rot="5400000">
            <a:off x="5813383" y="2103516"/>
            <a:ext cx="162300" cy="775500"/>
          </a:xfrm>
          <a:prstGeom prst="curvedConnector3">
            <a:avLst>
              <a:gd fmla="val 173051" name="adj1"/>
            </a:avLst>
          </a:prstGeom>
          <a:noFill/>
          <a:ln cap="flat" cmpd="sng" w="38100">
            <a:solidFill>
              <a:schemeClr val="accent5"/>
            </a:solidFill>
            <a:prstDash val="solid"/>
            <a:round/>
            <a:headEnd len="med" w="med" type="triangle"/>
            <a:tailEnd len="med" w="med" type="none"/>
          </a:ln>
        </p:spPr>
      </p:cxnSp>
      <p:sp>
        <p:nvSpPr>
          <p:cNvPr id="1942" name="Google Shape;1942;p95"/>
          <p:cNvSpPr txBox="1"/>
          <p:nvPr/>
        </p:nvSpPr>
        <p:spPr>
          <a:xfrm>
            <a:off x="5707915" y="2064060"/>
            <a:ext cx="4824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cxnSp>
        <p:nvCxnSpPr>
          <p:cNvPr id="1943" name="Google Shape;1943;p95"/>
          <p:cNvCxnSpPr>
            <a:stCxn id="1932" idx="0"/>
          </p:cNvCxnSpPr>
          <p:nvPr/>
        </p:nvCxnSpPr>
        <p:spPr>
          <a:xfrm flipH="1" rot="5400000">
            <a:off x="7435896" y="2604804"/>
            <a:ext cx="196800" cy="1756800"/>
          </a:xfrm>
          <a:prstGeom prst="curvedConnector2">
            <a:avLst/>
          </a:prstGeom>
          <a:noFill/>
          <a:ln cap="flat" cmpd="sng" w="38100">
            <a:solidFill>
              <a:schemeClr val="accent5"/>
            </a:solidFill>
            <a:prstDash val="solid"/>
            <a:round/>
            <a:headEnd len="med" w="med" type="triangle"/>
            <a:tailEnd len="med" w="med" type="none"/>
          </a:ln>
        </p:spPr>
      </p:cxnSp>
      <p:sp>
        <p:nvSpPr>
          <p:cNvPr id="1944" name="Google Shape;1944;p95"/>
          <p:cNvSpPr txBox="1"/>
          <p:nvPr/>
        </p:nvSpPr>
        <p:spPr>
          <a:xfrm>
            <a:off x="7379245" y="3186805"/>
            <a:ext cx="4824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0.5</a:t>
            </a:r>
            <a:endParaRPr sz="16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9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0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0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9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9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0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1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9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8" name="Shape 1948"/>
        <p:cNvGrpSpPr/>
        <p:nvPr/>
      </p:nvGrpSpPr>
      <p:grpSpPr>
        <a:xfrm>
          <a:off x="0" y="0"/>
          <a:ext cx="0" cy="0"/>
          <a:chOff x="0" y="0"/>
          <a:chExt cx="0" cy="0"/>
        </a:xfrm>
      </p:grpSpPr>
      <p:sp>
        <p:nvSpPr>
          <p:cNvPr id="1949" name="Google Shape;1949;p96"/>
          <p:cNvSpPr/>
          <p:nvPr/>
        </p:nvSpPr>
        <p:spPr>
          <a:xfrm flipH="1" rot="10800000">
            <a:off x="4356125" y="3145599"/>
            <a:ext cx="791290" cy="800576"/>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950" name="Google Shape;1950;p96"/>
          <p:cNvSpPr/>
          <p:nvPr/>
        </p:nvSpPr>
        <p:spPr>
          <a:xfrm flipH="1" rot="10800000">
            <a:off x="850925" y="1686516"/>
            <a:ext cx="2233955" cy="2260092"/>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sp>
        <p:nvSpPr>
          <p:cNvPr id="1951" name="Google Shape;1951;p96"/>
          <p:cNvSpPr txBox="1"/>
          <p:nvPr>
            <p:ph idx="1" type="body"/>
          </p:nvPr>
        </p:nvSpPr>
        <p:spPr>
          <a:xfrm>
            <a:off x="324000" y="759300"/>
            <a:ext cx="8237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 saddex-xagal oo isku mid ah (similar triangles) ayaa laga samayn karaa hal saddex-xagal iyadoo la qaado cabbiro (measurements) qayb ka mid ah geesihiisa.</a:t>
            </a:r>
            <a:endParaRPr sz="2000"/>
          </a:p>
        </p:txBody>
      </p:sp>
      <p:sp>
        <p:nvSpPr>
          <p:cNvPr id="1952" name="Google Shape;1952;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(lengths) maqan iyadoo la isticmaalayo saddex-xagallo isku mid ah (similar triangles)</a:t>
            </a:r>
            <a:endParaRPr/>
          </a:p>
        </p:txBody>
      </p:sp>
      <p:cxnSp>
        <p:nvCxnSpPr>
          <p:cNvPr id="1953" name="Google Shape;1953;p96"/>
          <p:cNvCxnSpPr/>
          <p:nvPr/>
        </p:nvCxnSpPr>
        <p:spPr>
          <a:xfrm flipH="1" rot="10800000">
            <a:off x="760094" y="2784051"/>
            <a:ext cx="815700" cy="815700"/>
          </a:xfrm>
          <a:prstGeom prst="straightConnector1">
            <a:avLst/>
          </a:prstGeom>
          <a:noFill/>
          <a:ln cap="flat" cmpd="sng" w="28575">
            <a:solidFill>
              <a:srgbClr val="000000"/>
            </a:solidFill>
            <a:prstDash val="solid"/>
            <a:round/>
            <a:headEnd len="med" w="med" type="triangle"/>
            <a:tailEnd len="med" w="med" type="triangle"/>
          </a:ln>
        </p:spPr>
      </p:cxnSp>
      <p:sp>
        <p:nvSpPr>
          <p:cNvPr id="1954" name="Google Shape;1954;p96"/>
          <p:cNvSpPr txBox="1"/>
          <p:nvPr/>
        </p:nvSpPr>
        <p:spPr>
          <a:xfrm>
            <a:off x="929524" y="2865888"/>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1955" name="Google Shape;1955;p96"/>
          <p:cNvCxnSpPr/>
          <p:nvPr/>
        </p:nvCxnSpPr>
        <p:spPr>
          <a:xfrm flipH="1" rot="10800000">
            <a:off x="769837" y="1650558"/>
            <a:ext cx="2221800" cy="2221800"/>
          </a:xfrm>
          <a:prstGeom prst="straightConnector1">
            <a:avLst/>
          </a:prstGeom>
          <a:noFill/>
          <a:ln cap="flat" cmpd="sng" w="28575">
            <a:solidFill>
              <a:srgbClr val="000000"/>
            </a:solidFill>
            <a:prstDash val="solid"/>
            <a:round/>
            <a:headEnd len="med" w="med" type="triangle"/>
            <a:tailEnd len="med" w="med" type="triangle"/>
          </a:ln>
        </p:spPr>
      </p:cxnSp>
      <p:sp>
        <p:nvSpPr>
          <p:cNvPr id="1956" name="Google Shape;1956;p96"/>
          <p:cNvSpPr txBox="1"/>
          <p:nvPr/>
        </p:nvSpPr>
        <p:spPr>
          <a:xfrm>
            <a:off x="1726116" y="2306988"/>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957" name="Google Shape;1957;p96"/>
          <p:cNvSpPr/>
          <p:nvPr/>
        </p:nvSpPr>
        <p:spPr>
          <a:xfrm>
            <a:off x="1535538" y="3820731"/>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58" name="Google Shape;1958;p96"/>
          <p:cNvCxnSpPr/>
          <p:nvPr/>
        </p:nvCxnSpPr>
        <p:spPr>
          <a:xfrm>
            <a:off x="881439" y="4053985"/>
            <a:ext cx="749400" cy="0"/>
          </a:xfrm>
          <a:prstGeom prst="straightConnector1">
            <a:avLst/>
          </a:prstGeom>
          <a:noFill/>
          <a:ln cap="flat" cmpd="sng" w="28575">
            <a:solidFill>
              <a:srgbClr val="000000"/>
            </a:solidFill>
            <a:prstDash val="solid"/>
            <a:round/>
            <a:headEnd len="med" w="med" type="triangle"/>
            <a:tailEnd len="med" w="med" type="triangle"/>
          </a:ln>
        </p:spPr>
      </p:cxnSp>
      <p:sp>
        <p:nvSpPr>
          <p:cNvPr id="1959" name="Google Shape;1959;p96"/>
          <p:cNvSpPr txBox="1"/>
          <p:nvPr/>
        </p:nvSpPr>
        <p:spPr>
          <a:xfrm>
            <a:off x="926770" y="4100358"/>
            <a:ext cx="661200" cy="28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0.75 m</a:t>
            </a:r>
            <a:endParaRPr sz="1600">
              <a:solidFill>
                <a:srgbClr val="000000"/>
              </a:solidFill>
              <a:latin typeface="Lexend"/>
              <a:ea typeface="Lexend"/>
              <a:cs typeface="Lexend"/>
              <a:sym typeface="Lexend"/>
            </a:endParaRPr>
          </a:p>
        </p:txBody>
      </p:sp>
      <p:sp>
        <p:nvSpPr>
          <p:cNvPr id="1960" name="Google Shape;1960;p96"/>
          <p:cNvSpPr txBox="1"/>
          <p:nvPr/>
        </p:nvSpPr>
        <p:spPr>
          <a:xfrm>
            <a:off x="2125398" y="4063550"/>
            <a:ext cx="791400" cy="28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3.15 m</a:t>
            </a:r>
            <a:endParaRPr sz="1600">
              <a:solidFill>
                <a:srgbClr val="000000"/>
              </a:solidFill>
              <a:latin typeface="Lexend"/>
              <a:ea typeface="Lexend"/>
              <a:cs typeface="Lexend"/>
              <a:sym typeface="Lexend"/>
            </a:endParaRPr>
          </a:p>
        </p:txBody>
      </p:sp>
      <p:cxnSp>
        <p:nvCxnSpPr>
          <p:cNvPr id="1961" name="Google Shape;1961;p96"/>
          <p:cNvCxnSpPr/>
          <p:nvPr/>
        </p:nvCxnSpPr>
        <p:spPr>
          <a:xfrm>
            <a:off x="1648821" y="4053985"/>
            <a:ext cx="1419900" cy="0"/>
          </a:xfrm>
          <a:prstGeom prst="straightConnector1">
            <a:avLst/>
          </a:prstGeom>
          <a:noFill/>
          <a:ln cap="flat" cmpd="sng" w="28575">
            <a:solidFill>
              <a:srgbClr val="000000"/>
            </a:solidFill>
            <a:prstDash val="solid"/>
            <a:round/>
            <a:headEnd len="med" w="med" type="triangle"/>
            <a:tailEnd len="med" w="med" type="triangle"/>
          </a:ln>
        </p:spPr>
      </p:cxnSp>
      <p:sp>
        <p:nvSpPr>
          <p:cNvPr id="1962" name="Google Shape;1962;p96"/>
          <p:cNvSpPr/>
          <p:nvPr/>
        </p:nvSpPr>
        <p:spPr>
          <a:xfrm>
            <a:off x="2984200" y="3820731"/>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63" name="Google Shape;1963;p96"/>
          <p:cNvCxnSpPr/>
          <p:nvPr/>
        </p:nvCxnSpPr>
        <p:spPr>
          <a:xfrm>
            <a:off x="1640200" y="2549658"/>
            <a:ext cx="0" cy="1397100"/>
          </a:xfrm>
          <a:prstGeom prst="straightConnector1">
            <a:avLst/>
          </a:prstGeom>
          <a:noFill/>
          <a:ln cap="flat" cmpd="sng" w="38100">
            <a:solidFill>
              <a:schemeClr val="accent5"/>
            </a:solidFill>
            <a:prstDash val="dash"/>
            <a:round/>
            <a:headEnd len="med" w="med" type="none"/>
            <a:tailEnd len="med" w="med" type="none"/>
          </a:ln>
        </p:spPr>
      </p:cxnSp>
      <p:sp>
        <p:nvSpPr>
          <p:cNvPr id="1964" name="Google Shape;1964;p96"/>
          <p:cNvSpPr/>
          <p:nvPr/>
        </p:nvSpPr>
        <p:spPr>
          <a:xfrm flipH="1" rot="10800000">
            <a:off x="5880125" y="1686083"/>
            <a:ext cx="2233955" cy="2260092"/>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cxnSp>
        <p:nvCxnSpPr>
          <p:cNvPr id="1965" name="Google Shape;1965;p96"/>
          <p:cNvCxnSpPr/>
          <p:nvPr/>
        </p:nvCxnSpPr>
        <p:spPr>
          <a:xfrm flipH="1" rot="10800000">
            <a:off x="4265294" y="3012218"/>
            <a:ext cx="815700" cy="815700"/>
          </a:xfrm>
          <a:prstGeom prst="straightConnector1">
            <a:avLst/>
          </a:prstGeom>
          <a:noFill/>
          <a:ln cap="flat" cmpd="sng" w="28575">
            <a:solidFill>
              <a:srgbClr val="000000"/>
            </a:solidFill>
            <a:prstDash val="solid"/>
            <a:round/>
            <a:headEnd len="med" w="med" type="triangle"/>
            <a:tailEnd len="med" w="med" type="triangle"/>
          </a:ln>
        </p:spPr>
      </p:cxnSp>
      <p:sp>
        <p:nvSpPr>
          <p:cNvPr id="1966" name="Google Shape;1966;p96"/>
          <p:cNvSpPr txBox="1"/>
          <p:nvPr/>
        </p:nvSpPr>
        <p:spPr>
          <a:xfrm>
            <a:off x="4434724" y="3094055"/>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1967" name="Google Shape;1967;p96"/>
          <p:cNvCxnSpPr/>
          <p:nvPr/>
        </p:nvCxnSpPr>
        <p:spPr>
          <a:xfrm flipH="1" rot="10800000">
            <a:off x="5799037" y="1650125"/>
            <a:ext cx="2221800" cy="2221800"/>
          </a:xfrm>
          <a:prstGeom prst="straightConnector1">
            <a:avLst/>
          </a:prstGeom>
          <a:noFill/>
          <a:ln cap="flat" cmpd="sng" w="28575">
            <a:solidFill>
              <a:srgbClr val="000000"/>
            </a:solidFill>
            <a:prstDash val="solid"/>
            <a:round/>
            <a:headEnd len="med" w="med" type="triangle"/>
            <a:tailEnd len="med" w="med" type="triangle"/>
          </a:ln>
        </p:spPr>
      </p:cxnSp>
      <p:sp>
        <p:nvSpPr>
          <p:cNvPr id="1968" name="Google Shape;1968;p96"/>
          <p:cNvSpPr txBox="1"/>
          <p:nvPr/>
        </p:nvSpPr>
        <p:spPr>
          <a:xfrm>
            <a:off x="6755316" y="2306555"/>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1969" name="Google Shape;1969;p96"/>
          <p:cNvSpPr/>
          <p:nvPr/>
        </p:nvSpPr>
        <p:spPr>
          <a:xfrm>
            <a:off x="5040738" y="3831000"/>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70" name="Google Shape;1970;p96"/>
          <p:cNvCxnSpPr/>
          <p:nvPr/>
        </p:nvCxnSpPr>
        <p:spPr>
          <a:xfrm>
            <a:off x="4386639" y="4053552"/>
            <a:ext cx="749400" cy="0"/>
          </a:xfrm>
          <a:prstGeom prst="straightConnector1">
            <a:avLst/>
          </a:prstGeom>
          <a:noFill/>
          <a:ln cap="flat" cmpd="sng" w="28575">
            <a:solidFill>
              <a:srgbClr val="000000"/>
            </a:solidFill>
            <a:prstDash val="solid"/>
            <a:round/>
            <a:headEnd len="med" w="med" type="triangle"/>
            <a:tailEnd len="med" w="med" type="triangle"/>
          </a:ln>
        </p:spPr>
      </p:cxnSp>
      <p:sp>
        <p:nvSpPr>
          <p:cNvPr id="1971" name="Google Shape;1971;p96"/>
          <p:cNvSpPr txBox="1"/>
          <p:nvPr/>
        </p:nvSpPr>
        <p:spPr>
          <a:xfrm>
            <a:off x="4431970" y="4099925"/>
            <a:ext cx="661200" cy="28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0.75 m</a:t>
            </a:r>
            <a:endParaRPr sz="1600">
              <a:solidFill>
                <a:srgbClr val="000000"/>
              </a:solidFill>
              <a:latin typeface="Lexend"/>
              <a:ea typeface="Lexend"/>
              <a:cs typeface="Lexend"/>
              <a:sym typeface="Lexend"/>
            </a:endParaRPr>
          </a:p>
        </p:txBody>
      </p:sp>
      <p:cxnSp>
        <p:nvCxnSpPr>
          <p:cNvPr id="1972" name="Google Shape;1972;p96"/>
          <p:cNvCxnSpPr/>
          <p:nvPr/>
        </p:nvCxnSpPr>
        <p:spPr>
          <a:xfrm rot="10800000">
            <a:off x="8214133" y="1733782"/>
            <a:ext cx="0" cy="2172300"/>
          </a:xfrm>
          <a:prstGeom prst="straightConnector1">
            <a:avLst/>
          </a:prstGeom>
          <a:noFill/>
          <a:ln cap="flat" cmpd="sng" w="28575">
            <a:solidFill>
              <a:srgbClr val="000000"/>
            </a:solidFill>
            <a:prstDash val="solid"/>
            <a:round/>
            <a:headEnd len="med" w="med" type="triangle"/>
            <a:tailEnd len="med" w="med" type="triangle"/>
          </a:ln>
        </p:spPr>
      </p:cxnSp>
      <p:sp>
        <p:nvSpPr>
          <p:cNvPr id="1973" name="Google Shape;1973;p96"/>
          <p:cNvSpPr txBox="1"/>
          <p:nvPr/>
        </p:nvSpPr>
        <p:spPr>
          <a:xfrm>
            <a:off x="6717149" y="4063100"/>
            <a:ext cx="661200" cy="28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3.9 m</a:t>
            </a:r>
            <a:endParaRPr sz="1600">
              <a:solidFill>
                <a:srgbClr val="000000"/>
              </a:solidFill>
              <a:latin typeface="Lexend"/>
              <a:ea typeface="Lexend"/>
              <a:cs typeface="Lexend"/>
              <a:sym typeface="Lexend"/>
            </a:endParaRPr>
          </a:p>
        </p:txBody>
      </p:sp>
      <p:cxnSp>
        <p:nvCxnSpPr>
          <p:cNvPr id="1974" name="Google Shape;1974;p96"/>
          <p:cNvCxnSpPr/>
          <p:nvPr/>
        </p:nvCxnSpPr>
        <p:spPr>
          <a:xfrm>
            <a:off x="5894200" y="4053550"/>
            <a:ext cx="2203800" cy="0"/>
          </a:xfrm>
          <a:prstGeom prst="straightConnector1">
            <a:avLst/>
          </a:prstGeom>
          <a:noFill/>
          <a:ln cap="flat" cmpd="sng" w="28575">
            <a:solidFill>
              <a:srgbClr val="000000"/>
            </a:solidFill>
            <a:prstDash val="solid"/>
            <a:round/>
            <a:headEnd len="med" w="med" type="triangle"/>
            <a:tailEnd len="med" w="med" type="triangle"/>
          </a:ln>
        </p:spPr>
      </p:cxnSp>
      <p:sp>
        <p:nvSpPr>
          <p:cNvPr id="1975" name="Google Shape;1975;p96"/>
          <p:cNvSpPr/>
          <p:nvPr/>
        </p:nvSpPr>
        <p:spPr>
          <a:xfrm>
            <a:off x="8013400" y="3820298"/>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76" name="Google Shape;1976;p96"/>
          <p:cNvCxnSpPr>
            <a:stCxn id="1971" idx="1"/>
            <a:endCxn id="1966" idx="1"/>
          </p:cNvCxnSpPr>
          <p:nvPr/>
        </p:nvCxnSpPr>
        <p:spPr>
          <a:xfrm flipH="1" rot="10800000">
            <a:off x="4431970" y="3230675"/>
            <a:ext cx="2700" cy="1011000"/>
          </a:xfrm>
          <a:prstGeom prst="curvedConnector3">
            <a:avLst>
              <a:gd fmla="val -8819444" name="adj1"/>
            </a:avLst>
          </a:prstGeom>
          <a:noFill/>
          <a:ln cap="flat" cmpd="sng" w="38100">
            <a:solidFill>
              <a:schemeClr val="accent5"/>
            </a:solidFill>
            <a:prstDash val="solid"/>
            <a:round/>
            <a:headEnd len="med" w="med" type="triangle"/>
            <a:tailEnd len="med" w="med" type="none"/>
          </a:ln>
        </p:spPr>
      </p:cxnSp>
      <p:sp>
        <p:nvSpPr>
          <p:cNvPr id="1977" name="Google Shape;1977;p96"/>
          <p:cNvSpPr txBox="1"/>
          <p:nvPr/>
        </p:nvSpPr>
        <p:spPr>
          <a:xfrm>
            <a:off x="3624025" y="3283250"/>
            <a:ext cx="6612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cxnSp>
        <p:nvCxnSpPr>
          <p:cNvPr id="1978" name="Google Shape;1978;p96"/>
          <p:cNvCxnSpPr>
            <a:stCxn id="1973" idx="1"/>
          </p:cNvCxnSpPr>
          <p:nvPr/>
        </p:nvCxnSpPr>
        <p:spPr>
          <a:xfrm flipH="1" rot="10800000">
            <a:off x="6717149" y="2468750"/>
            <a:ext cx="3600" cy="1736100"/>
          </a:xfrm>
          <a:prstGeom prst="curvedConnector4">
            <a:avLst>
              <a:gd fmla="val -6614583" name="adj1"/>
              <a:gd fmla="val 93719" name="adj2"/>
            </a:avLst>
          </a:prstGeom>
          <a:noFill/>
          <a:ln cap="flat" cmpd="sng" w="38100">
            <a:solidFill>
              <a:schemeClr val="accent5"/>
            </a:solidFill>
            <a:prstDash val="solid"/>
            <a:round/>
            <a:headEnd len="med" w="med" type="triangle"/>
            <a:tailEnd len="med" w="med" type="none"/>
          </a:ln>
        </p:spPr>
      </p:cxnSp>
      <p:sp>
        <p:nvSpPr>
          <p:cNvPr id="1979" name="Google Shape;1979;p96"/>
          <p:cNvSpPr txBox="1"/>
          <p:nvPr/>
        </p:nvSpPr>
        <p:spPr>
          <a:xfrm>
            <a:off x="5887944" y="2891859"/>
            <a:ext cx="6612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cxnSp>
        <p:nvCxnSpPr>
          <p:cNvPr id="1980" name="Google Shape;1980;p96"/>
          <p:cNvCxnSpPr>
            <a:stCxn id="1973" idx="3"/>
            <a:endCxn id="1968" idx="3"/>
          </p:cNvCxnSpPr>
          <p:nvPr/>
        </p:nvCxnSpPr>
        <p:spPr>
          <a:xfrm rot="10800000">
            <a:off x="7138949" y="2442950"/>
            <a:ext cx="239400" cy="1761900"/>
          </a:xfrm>
          <a:prstGeom prst="curvedConnector3">
            <a:avLst>
              <a:gd fmla="val -58020" name="adj1"/>
            </a:avLst>
          </a:prstGeom>
          <a:noFill/>
          <a:ln cap="flat" cmpd="sng" w="38100">
            <a:solidFill>
              <a:schemeClr val="accent5"/>
            </a:solidFill>
            <a:prstDash val="solid"/>
            <a:round/>
            <a:headEnd len="med" w="med" type="none"/>
            <a:tailEnd len="med" w="med" type="triangle"/>
          </a:ln>
        </p:spPr>
      </p:cxnSp>
      <p:sp>
        <p:nvSpPr>
          <p:cNvPr id="1981" name="Google Shape;1981;p96"/>
          <p:cNvSpPr txBox="1"/>
          <p:nvPr/>
        </p:nvSpPr>
        <p:spPr>
          <a:xfrm>
            <a:off x="7434025" y="2658410"/>
            <a:ext cx="6612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sp>
        <p:nvSpPr>
          <p:cNvPr id="1982" name="Google Shape;1982;p96"/>
          <p:cNvSpPr txBox="1"/>
          <p:nvPr>
            <p:ph idx="1" type="body"/>
          </p:nvPr>
        </p:nvSpPr>
        <p:spPr>
          <a:xfrm>
            <a:off x="5277000" y="4493100"/>
            <a:ext cx="31656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sz="1100">
                <a:latin typeface="Lexend"/>
                <a:ea typeface="Times New Roman"/>
                <a:cs typeface="Times New Roman"/>
                <a:sym typeface="Times New Roman"/>
              </a:rPr>
              <a:t>x</a:t>
            </a:r>
            <a:r>
              <a:rPr lang="en-GB" sz="1100">
                <a:latin typeface="Lexend"/>
                <a:ea typeface="Times New Roman"/>
                <a:cs typeface="Times New Roman"/>
                <a:sym typeface="Times New Roman"/>
              </a:rPr>
              <a:t> = 3.95 ÷ 0.75 = 5.27</a:t>
            </a:r>
            <a:endParaRPr>
              <a:latin typeface="Times New Roman"/>
              <a:ea typeface="Times New Roman"/>
              <a:cs typeface="Times New Roman"/>
              <a:sym typeface="Times New Roman"/>
            </a:endParaRPr>
          </a:p>
        </p:txBody>
      </p:sp>
      <p:sp>
        <p:nvSpPr>
          <p:cNvPr id="1983" name="Google Shape;1983;p96"/>
          <p:cNvSpPr txBox="1"/>
          <p:nvPr/>
        </p:nvSpPr>
        <p:spPr>
          <a:xfrm>
            <a:off x="1687949" y="4063100"/>
            <a:ext cx="661200" cy="28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3.9 m</a:t>
            </a:r>
            <a:endParaRPr sz="1600">
              <a:solidFill>
                <a:srgbClr val="000000"/>
              </a:solidFill>
              <a:latin typeface="Lexend"/>
              <a:ea typeface="Lexend"/>
              <a:cs typeface="Lexend"/>
              <a:sym typeface="Lexend"/>
            </a:endParaRPr>
          </a:p>
        </p:txBody>
      </p:sp>
      <p:cxnSp>
        <p:nvCxnSpPr>
          <p:cNvPr id="1984" name="Google Shape;1984;p96"/>
          <p:cNvCxnSpPr/>
          <p:nvPr/>
        </p:nvCxnSpPr>
        <p:spPr>
          <a:xfrm>
            <a:off x="865000" y="4053550"/>
            <a:ext cx="2203800" cy="0"/>
          </a:xfrm>
          <a:prstGeom prst="straightConnector1">
            <a:avLst/>
          </a:prstGeom>
          <a:noFill/>
          <a:ln cap="flat" cmpd="sng" w="28575">
            <a:solidFill>
              <a:srgbClr val="000000"/>
            </a:solidFill>
            <a:prstDash val="solid"/>
            <a:round/>
            <a:headEnd len="med" w="med" type="triangle"/>
            <a:tailEnd len="med" w="med" type="triangle"/>
          </a:ln>
        </p:spPr>
      </p:cxnSp>
      <p:sp>
        <p:nvSpPr>
          <p:cNvPr id="1985" name="Google Shape;1985;p96"/>
          <p:cNvSpPr txBox="1"/>
          <p:nvPr/>
        </p:nvSpPr>
        <p:spPr>
          <a:xfrm>
            <a:off x="1687949" y="4520300"/>
            <a:ext cx="661200" cy="28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3.9 m</a:t>
            </a:r>
            <a:endParaRPr sz="1600">
              <a:solidFill>
                <a:srgbClr val="000000"/>
              </a:solidFill>
              <a:latin typeface="Lexend"/>
              <a:ea typeface="Lexend"/>
              <a:cs typeface="Lexend"/>
              <a:sym typeface="Lexend"/>
            </a:endParaRPr>
          </a:p>
        </p:txBody>
      </p:sp>
      <p:cxnSp>
        <p:nvCxnSpPr>
          <p:cNvPr id="1986" name="Google Shape;1986;p96"/>
          <p:cNvCxnSpPr/>
          <p:nvPr/>
        </p:nvCxnSpPr>
        <p:spPr>
          <a:xfrm>
            <a:off x="865000" y="4510750"/>
            <a:ext cx="2203800" cy="0"/>
          </a:xfrm>
          <a:prstGeom prst="straightConnector1">
            <a:avLst/>
          </a:prstGeom>
          <a:noFill/>
          <a:ln cap="flat" cmpd="sng" w="28575">
            <a:solidFill>
              <a:srgbClr val="000000"/>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8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98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0" name="Shape 1990"/>
        <p:cNvGrpSpPr/>
        <p:nvPr/>
      </p:nvGrpSpPr>
      <p:grpSpPr>
        <a:xfrm>
          <a:off x="0" y="0"/>
          <a:ext cx="0" cy="0"/>
          <a:chOff x="0" y="0"/>
          <a:chExt cx="0" cy="0"/>
        </a:xfrm>
      </p:grpSpPr>
      <p:cxnSp>
        <p:nvCxnSpPr>
          <p:cNvPr id="1991" name="Google Shape;1991;p97"/>
          <p:cNvCxnSpPr/>
          <p:nvPr/>
        </p:nvCxnSpPr>
        <p:spPr>
          <a:xfrm>
            <a:off x="3800379" y="1805107"/>
            <a:ext cx="2856300" cy="1967700"/>
          </a:xfrm>
          <a:prstGeom prst="straightConnector1">
            <a:avLst/>
          </a:prstGeom>
          <a:noFill/>
          <a:ln cap="flat" cmpd="sng" w="38100">
            <a:solidFill>
              <a:schemeClr val="dk2"/>
            </a:solidFill>
            <a:prstDash val="solid"/>
            <a:round/>
            <a:headEnd len="med" w="med" type="none"/>
            <a:tailEnd len="med" w="med" type="none"/>
          </a:ln>
        </p:spPr>
      </p:cxnSp>
      <p:cxnSp>
        <p:nvCxnSpPr>
          <p:cNvPr id="1992" name="Google Shape;1992;p97"/>
          <p:cNvCxnSpPr/>
          <p:nvPr/>
        </p:nvCxnSpPr>
        <p:spPr>
          <a:xfrm flipH="1">
            <a:off x="3020975" y="1805875"/>
            <a:ext cx="716400" cy="1962000"/>
          </a:xfrm>
          <a:prstGeom prst="straightConnector1">
            <a:avLst/>
          </a:prstGeom>
          <a:noFill/>
          <a:ln cap="flat" cmpd="sng" w="19050">
            <a:solidFill>
              <a:schemeClr val="dk2"/>
            </a:solidFill>
            <a:prstDash val="solid"/>
            <a:round/>
            <a:headEnd len="med" w="med" type="none"/>
            <a:tailEnd len="med" w="med" type="none"/>
          </a:ln>
        </p:spPr>
      </p:cxnSp>
      <p:cxnSp>
        <p:nvCxnSpPr>
          <p:cNvPr id="1993" name="Google Shape;1993;p97"/>
          <p:cNvCxnSpPr/>
          <p:nvPr/>
        </p:nvCxnSpPr>
        <p:spPr>
          <a:xfrm>
            <a:off x="3813800" y="1799525"/>
            <a:ext cx="696900" cy="1965600"/>
          </a:xfrm>
          <a:prstGeom prst="straightConnector1">
            <a:avLst/>
          </a:prstGeom>
          <a:noFill/>
          <a:ln cap="flat" cmpd="sng" w="19050">
            <a:solidFill>
              <a:schemeClr val="dk2"/>
            </a:solidFill>
            <a:prstDash val="solid"/>
            <a:round/>
            <a:headEnd len="med" w="med" type="none"/>
            <a:tailEnd len="med" w="med" type="none"/>
          </a:ln>
        </p:spPr>
      </p:cxnSp>
      <p:cxnSp>
        <p:nvCxnSpPr>
          <p:cNvPr id="1994" name="Google Shape;1994;p97"/>
          <p:cNvCxnSpPr/>
          <p:nvPr/>
        </p:nvCxnSpPr>
        <p:spPr>
          <a:xfrm flipH="1">
            <a:off x="523500" y="1812600"/>
            <a:ext cx="3210300" cy="1966800"/>
          </a:xfrm>
          <a:prstGeom prst="straightConnector1">
            <a:avLst/>
          </a:prstGeom>
          <a:noFill/>
          <a:ln cap="flat" cmpd="sng" w="38100">
            <a:solidFill>
              <a:schemeClr val="dk2"/>
            </a:solidFill>
            <a:prstDash val="solid"/>
            <a:round/>
            <a:headEnd len="med" w="med" type="none"/>
            <a:tailEnd len="med" w="med" type="none"/>
          </a:ln>
        </p:spPr>
      </p:cxnSp>
      <p:sp>
        <p:nvSpPr>
          <p:cNvPr id="1995" name="Google Shape;1995;p97"/>
          <p:cNvSpPr/>
          <p:nvPr/>
        </p:nvSpPr>
        <p:spPr>
          <a:xfrm>
            <a:off x="445725" y="3795650"/>
            <a:ext cx="6238200" cy="273000"/>
          </a:xfrm>
          <a:prstGeom prst="rect">
            <a:avLst/>
          </a:prstGeom>
          <a:solidFill>
            <a:srgbClr val="EBEDFE"/>
          </a:solidFill>
          <a:ln cap="flat" cmpd="sng" w="9525">
            <a:solidFill>
              <a:srgbClr val="EBEDFE"/>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6" name="Google Shape;1996;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(lengths) maqan iyadoo la isticmaalayo saddex-xagallo isku mid ah (similar triangles)</a:t>
            </a:r>
            <a:endParaRPr/>
          </a:p>
        </p:txBody>
      </p:sp>
      <p:cxnSp>
        <p:nvCxnSpPr>
          <p:cNvPr id="1997" name="Google Shape;1997;p97"/>
          <p:cNvCxnSpPr/>
          <p:nvPr/>
        </p:nvCxnSpPr>
        <p:spPr>
          <a:xfrm>
            <a:off x="430275" y="3788925"/>
            <a:ext cx="6266100" cy="0"/>
          </a:xfrm>
          <a:prstGeom prst="straightConnector1">
            <a:avLst/>
          </a:prstGeom>
          <a:noFill/>
          <a:ln cap="flat" cmpd="sng" w="38100">
            <a:solidFill>
              <a:schemeClr val="dk1"/>
            </a:solidFill>
            <a:prstDash val="solid"/>
            <a:round/>
            <a:headEnd len="med" w="med" type="none"/>
            <a:tailEnd len="med" w="med" type="none"/>
          </a:ln>
        </p:spPr>
      </p:cxnSp>
      <p:cxnSp>
        <p:nvCxnSpPr>
          <p:cNvPr id="1998" name="Google Shape;1998;p97"/>
          <p:cNvCxnSpPr/>
          <p:nvPr/>
        </p:nvCxnSpPr>
        <p:spPr>
          <a:xfrm rot="10800000">
            <a:off x="3736150" y="1787100"/>
            <a:ext cx="0" cy="1991400"/>
          </a:xfrm>
          <a:prstGeom prst="straightConnector1">
            <a:avLst/>
          </a:prstGeom>
          <a:noFill/>
          <a:ln cap="flat" cmpd="sng" w="28575">
            <a:solidFill>
              <a:schemeClr val="dk1"/>
            </a:solidFill>
            <a:prstDash val="solid"/>
            <a:round/>
            <a:headEnd len="med" w="med" type="none"/>
            <a:tailEnd len="med" w="med" type="none"/>
          </a:ln>
        </p:spPr>
      </p:cxnSp>
      <p:cxnSp>
        <p:nvCxnSpPr>
          <p:cNvPr id="1999" name="Google Shape;1999;p97"/>
          <p:cNvCxnSpPr/>
          <p:nvPr/>
        </p:nvCxnSpPr>
        <p:spPr>
          <a:xfrm rot="10800000">
            <a:off x="3806969" y="1781719"/>
            <a:ext cx="0" cy="1991400"/>
          </a:xfrm>
          <a:prstGeom prst="straightConnector1">
            <a:avLst/>
          </a:prstGeom>
          <a:noFill/>
          <a:ln cap="flat" cmpd="sng" w="28575">
            <a:solidFill>
              <a:schemeClr val="dk1"/>
            </a:solidFill>
            <a:prstDash val="solid"/>
            <a:round/>
            <a:headEnd len="med" w="med" type="none"/>
            <a:tailEnd len="med" w="med" type="none"/>
          </a:ln>
        </p:spPr>
      </p:cxnSp>
      <p:sp>
        <p:nvSpPr>
          <p:cNvPr id="2000" name="Google Shape;2000;p97"/>
          <p:cNvSpPr/>
          <p:nvPr/>
        </p:nvSpPr>
        <p:spPr>
          <a:xfrm>
            <a:off x="3699545" y="1656324"/>
            <a:ext cx="140100" cy="140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01" name="Google Shape;2001;p97"/>
          <p:cNvPicPr preferRelativeResize="0"/>
          <p:nvPr/>
        </p:nvPicPr>
        <p:blipFill>
          <a:blip r:embed="rId5">
            <a:alphaModFix/>
          </a:blip>
          <a:stretch>
            <a:fillRect/>
          </a:stretch>
        </p:blipFill>
        <p:spPr>
          <a:xfrm flipH="1">
            <a:off x="8209198" y="3239425"/>
            <a:ext cx="538725" cy="775775"/>
          </a:xfrm>
          <a:prstGeom prst="rect">
            <a:avLst/>
          </a:prstGeom>
          <a:noFill/>
          <a:ln>
            <a:noFill/>
          </a:ln>
        </p:spPr>
      </p:pic>
      <p:pic>
        <p:nvPicPr>
          <p:cNvPr id="2002" name="Google Shape;2002;p97"/>
          <p:cNvPicPr preferRelativeResize="0"/>
          <p:nvPr/>
        </p:nvPicPr>
        <p:blipFill rotWithShape="1">
          <a:blip r:embed="rId4">
            <a:alphaModFix/>
          </a:blip>
          <a:srcRect b="43690" l="0" r="57905" t="0"/>
          <a:stretch/>
        </p:blipFill>
        <p:spPr>
          <a:xfrm>
            <a:off x="5752713" y="1523675"/>
            <a:ext cx="2938849" cy="1871576"/>
          </a:xfrm>
          <a:prstGeom prst="rect">
            <a:avLst/>
          </a:prstGeom>
          <a:noFill/>
          <a:ln>
            <a:noFill/>
          </a:ln>
        </p:spPr>
      </p:pic>
      <p:sp>
        <p:nvSpPr>
          <p:cNvPr id="2003" name="Google Shape;2003;p97"/>
          <p:cNvSpPr txBox="1"/>
          <p:nvPr>
            <p:ph idx="1" type="body"/>
          </p:nvPr>
        </p:nvSpPr>
        <p:spPr>
          <a:xfrm>
            <a:off x="5946700" y="1729650"/>
            <a:ext cx="26619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qiyaasi karo dhammaan tiirka ama xadhigga oo dhan.</a:t>
            </a:r>
            <a:endParaRPr sz="1600"/>
          </a:p>
        </p:txBody>
      </p:sp>
      <p:sp>
        <p:nvSpPr>
          <p:cNvPr id="2004" name="Google Shape;2004;p97"/>
          <p:cNvSpPr txBox="1"/>
          <p:nvPr>
            <p:ph idx="1" type="body"/>
          </p:nvPr>
        </p:nvSpPr>
        <p:spPr>
          <a:xfrm>
            <a:off x="324000" y="759300"/>
            <a:ext cx="8237700" cy="66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Tiir dheer ayaa taagan oo ay xadhiggu hayaan. Saciid wuxuu doonayaa inuu ogaado dhererka tiirka.</a:t>
            </a:r>
            <a:br>
              <a:rPr lang="en-GB" sz="2000"/>
            </a:br>
            <a:r>
              <a:rPr lang="en-GB" sz="1100">
                <a:latin typeface="Lexend"/>
              </a:rPr>
              <a:t/>
            </a:r>
            <a:endParaRPr sz="2000"/>
          </a:p>
        </p:txBody>
      </p:sp>
      <p:sp>
        <p:nvSpPr>
          <p:cNvPr id="2005" name="Google Shape;2005;p97"/>
          <p:cNvSpPr txBox="1"/>
          <p:nvPr/>
        </p:nvSpPr>
        <p:spPr>
          <a:xfrm>
            <a:off x="3973631" y="2602503"/>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06" name="Google Shape;2006;p97"/>
          <p:cNvCxnSpPr/>
          <p:nvPr/>
        </p:nvCxnSpPr>
        <p:spPr>
          <a:xfrm>
            <a:off x="3910207" y="1832850"/>
            <a:ext cx="0" cy="1931700"/>
          </a:xfrm>
          <a:prstGeom prst="straightConnector1">
            <a:avLst/>
          </a:prstGeom>
          <a:noFill/>
          <a:ln cap="flat" cmpd="sng" w="28575">
            <a:solidFill>
              <a:schemeClr val="dk1"/>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98"/>
          <p:cNvSpPr/>
          <p:nvPr/>
        </p:nvSpPr>
        <p:spPr>
          <a:xfrm>
            <a:off x="3640425" y="3682575"/>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2" name="Google Shape;2012;p98"/>
          <p:cNvSpPr/>
          <p:nvPr/>
        </p:nvSpPr>
        <p:spPr>
          <a:xfrm>
            <a:off x="439275" y="3795650"/>
            <a:ext cx="3633000" cy="273000"/>
          </a:xfrm>
          <a:prstGeom prst="rect">
            <a:avLst/>
          </a:prstGeom>
          <a:solidFill>
            <a:srgbClr val="EBEDFE"/>
          </a:solidFill>
          <a:ln cap="flat" cmpd="sng" w="9525">
            <a:solidFill>
              <a:srgbClr val="EBEDFE"/>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13" name="Google Shape;2013;p98"/>
          <p:cNvCxnSpPr/>
          <p:nvPr/>
        </p:nvCxnSpPr>
        <p:spPr>
          <a:xfrm flipH="1">
            <a:off x="523500" y="1812600"/>
            <a:ext cx="3210300" cy="1966800"/>
          </a:xfrm>
          <a:prstGeom prst="straightConnector1">
            <a:avLst/>
          </a:prstGeom>
          <a:noFill/>
          <a:ln cap="flat" cmpd="sng" w="38100">
            <a:solidFill>
              <a:schemeClr val="dk2"/>
            </a:solidFill>
            <a:prstDash val="solid"/>
            <a:round/>
            <a:headEnd len="med" w="med" type="none"/>
            <a:tailEnd len="med" w="med" type="none"/>
          </a:ln>
        </p:spPr>
      </p:cxnSp>
      <p:sp>
        <p:nvSpPr>
          <p:cNvPr id="2014" name="Google Shape;2014;p98"/>
          <p:cNvSpPr txBox="1"/>
          <p:nvPr>
            <p:ph idx="1" type="body"/>
          </p:nvPr>
        </p:nvSpPr>
        <p:spPr>
          <a:xfrm>
            <a:off x="324000" y="759300"/>
            <a:ext cx="8237700" cy="66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Tiir dheer ayaa taagan oo ay xadhiggu hayaan. Saciid wuxuu doonayaa inuu ogaado dhererka tiirka.</a:t>
            </a:r>
            <a:r>
              <a:rPr lang="en-GB" sz="1100">
                <a:latin typeface="Lexend"/>
              </a:rPr>
              <a:t/>
            </a:r>
            <a:r>
              <a:rPr lang="en-GB" sz="1100">
                <a:latin typeface="Lexend"/>
              </a:rPr>
              <a:t/>
            </a:r>
            <a:br>
              <a:rPr lang="en-GB" sz="2000"/>
            </a:br>
            <a:r>
              <a:rPr lang="en-GB" sz="1100">
                <a:latin typeface="Lexend"/>
              </a:rPr>
              <a:t/>
            </a:r>
            <a:endParaRPr sz="2000"/>
          </a:p>
        </p:txBody>
      </p:sp>
      <p:sp>
        <p:nvSpPr>
          <p:cNvPr id="2015" name="Google Shape;2015;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(lengths) maqan iyadoo la isticmaalayo saddex-xagallo isku mid ah (similar triangles)</a:t>
            </a:r>
            <a:endParaRPr/>
          </a:p>
        </p:txBody>
      </p:sp>
      <p:cxnSp>
        <p:nvCxnSpPr>
          <p:cNvPr id="2016" name="Google Shape;2016;p98"/>
          <p:cNvCxnSpPr/>
          <p:nvPr/>
        </p:nvCxnSpPr>
        <p:spPr>
          <a:xfrm>
            <a:off x="430275" y="3788925"/>
            <a:ext cx="3649200" cy="0"/>
          </a:xfrm>
          <a:prstGeom prst="straightConnector1">
            <a:avLst/>
          </a:prstGeom>
          <a:noFill/>
          <a:ln cap="flat" cmpd="sng" w="38100">
            <a:solidFill>
              <a:schemeClr val="dk1"/>
            </a:solidFill>
            <a:prstDash val="solid"/>
            <a:round/>
            <a:headEnd len="med" w="med" type="none"/>
            <a:tailEnd len="med" w="med" type="none"/>
          </a:ln>
        </p:spPr>
      </p:cxnSp>
      <p:cxnSp>
        <p:nvCxnSpPr>
          <p:cNvPr id="2017" name="Google Shape;2017;p98"/>
          <p:cNvCxnSpPr/>
          <p:nvPr/>
        </p:nvCxnSpPr>
        <p:spPr>
          <a:xfrm rot="10800000">
            <a:off x="3736150" y="1787100"/>
            <a:ext cx="0" cy="1991400"/>
          </a:xfrm>
          <a:prstGeom prst="straightConnector1">
            <a:avLst/>
          </a:prstGeom>
          <a:noFill/>
          <a:ln cap="flat" cmpd="sng" w="28575">
            <a:solidFill>
              <a:schemeClr val="dk1"/>
            </a:solidFill>
            <a:prstDash val="solid"/>
            <a:round/>
            <a:headEnd len="med" w="med" type="none"/>
            <a:tailEnd len="med" w="med" type="none"/>
          </a:ln>
        </p:spPr>
      </p:cxnSp>
      <p:cxnSp>
        <p:nvCxnSpPr>
          <p:cNvPr id="2018" name="Google Shape;2018;p98"/>
          <p:cNvCxnSpPr/>
          <p:nvPr/>
        </p:nvCxnSpPr>
        <p:spPr>
          <a:xfrm rot="10800000">
            <a:off x="3806969" y="1781719"/>
            <a:ext cx="0" cy="1991400"/>
          </a:xfrm>
          <a:prstGeom prst="straightConnector1">
            <a:avLst/>
          </a:prstGeom>
          <a:noFill/>
          <a:ln cap="flat" cmpd="sng" w="28575">
            <a:solidFill>
              <a:schemeClr val="dk1"/>
            </a:solidFill>
            <a:prstDash val="solid"/>
            <a:round/>
            <a:headEnd len="med" w="med" type="none"/>
            <a:tailEnd len="med" w="med" type="none"/>
          </a:ln>
        </p:spPr>
      </p:cxnSp>
      <p:sp>
        <p:nvSpPr>
          <p:cNvPr id="2019" name="Google Shape;2019;p98"/>
          <p:cNvSpPr/>
          <p:nvPr/>
        </p:nvSpPr>
        <p:spPr>
          <a:xfrm>
            <a:off x="3699545" y="1656324"/>
            <a:ext cx="140100" cy="140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0" name="Google Shape;2020;p98"/>
          <p:cNvSpPr txBox="1"/>
          <p:nvPr/>
        </p:nvSpPr>
        <p:spPr>
          <a:xfrm>
            <a:off x="3973631" y="2602503"/>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pic>
        <p:nvPicPr>
          <p:cNvPr id="2021" name="Google Shape;2021;p98"/>
          <p:cNvPicPr preferRelativeResize="0"/>
          <p:nvPr/>
        </p:nvPicPr>
        <p:blipFill>
          <a:blip r:embed="rId5">
            <a:alphaModFix/>
          </a:blip>
          <a:stretch>
            <a:fillRect/>
          </a:stretch>
        </p:blipFill>
        <p:spPr>
          <a:xfrm flipH="1">
            <a:off x="8209198" y="3239425"/>
            <a:ext cx="538725" cy="775775"/>
          </a:xfrm>
          <a:prstGeom prst="rect">
            <a:avLst/>
          </a:prstGeom>
          <a:noFill/>
          <a:ln>
            <a:noFill/>
          </a:ln>
        </p:spPr>
      </p:pic>
      <p:pic>
        <p:nvPicPr>
          <p:cNvPr id="2022" name="Google Shape;2022;p98"/>
          <p:cNvPicPr preferRelativeResize="0"/>
          <p:nvPr/>
        </p:nvPicPr>
        <p:blipFill rotWithShape="1">
          <a:blip r:embed="rId4">
            <a:alphaModFix/>
          </a:blip>
          <a:srcRect b="43690" l="0" r="57905" t="0"/>
          <a:stretch/>
        </p:blipFill>
        <p:spPr>
          <a:xfrm>
            <a:off x="5752713" y="1523675"/>
            <a:ext cx="2938849" cy="1871576"/>
          </a:xfrm>
          <a:prstGeom prst="rect">
            <a:avLst/>
          </a:prstGeom>
          <a:noFill/>
          <a:ln>
            <a:noFill/>
          </a:ln>
        </p:spPr>
      </p:pic>
      <p:sp>
        <p:nvSpPr>
          <p:cNvPr id="2023" name="Google Shape;2023;p98"/>
          <p:cNvSpPr txBox="1"/>
          <p:nvPr>
            <p:ph idx="1" type="body"/>
          </p:nvPr>
        </p:nvSpPr>
        <p:spPr>
          <a:xfrm>
            <a:off x="5946700" y="1547550"/>
            <a:ext cx="26619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 qiyaasi karo dhammaan tiirka ama xadhigga oo dhan.</a:t>
            </a:r>
            <a:endParaRPr sz="1600"/>
          </a:p>
          <a:p>
            <a:pPr indent="0" lvl="0" marL="0" rtl="0" algn="l">
              <a:spcBef>
                <a:spcPts val="1000"/>
              </a:spcBef>
              <a:spcAft>
                <a:spcPts val="1000"/>
              </a:spcAft>
              <a:buNone/>
            </a:pPr>
            <a:r>
              <a:rPr lang="en-GB" sz="1400">
                <a:latin typeface="Lexend"/>
              </a:rPr>
              <a:t>Laakiin waxaan qiyaasi karaa masaafada (distance) dhulka.</a:t>
            </a:r>
            <a:endParaRPr sz="1600"/>
          </a:p>
        </p:txBody>
      </p:sp>
      <p:sp>
        <p:nvSpPr>
          <p:cNvPr id="2024" name="Google Shape;2024;p98"/>
          <p:cNvSpPr txBox="1"/>
          <p:nvPr>
            <p:ph idx="1" type="body"/>
          </p:nvPr>
        </p:nvSpPr>
        <p:spPr>
          <a:xfrm>
            <a:off x="300600" y="4505400"/>
            <a:ext cx="7319400" cy="51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Sidee bay saddex-xagallo isku mid ah (similar triangles) uga caawin karaan Saciid dhibaatadan?</a:t>
            </a:r>
            <a:r>
              <a:rPr lang="en-GB" sz="1100">
                <a:solidFill>
                  <a:schemeClr val="accent5"/>
                </a:solidFill>
                <a:latin typeface="Lexend"/>
              </a:rPr>
              <a:t/>
            </a:r>
            <a:r>
              <a:rPr lang="en-GB" sz="1100">
                <a:latin typeface="Lexend"/>
              </a:rPr>
              <a:t/>
            </a:r>
            <a:endParaRPr sz="2000"/>
          </a:p>
        </p:txBody>
      </p:sp>
      <p:cxnSp>
        <p:nvCxnSpPr>
          <p:cNvPr id="2025" name="Google Shape;2025;p98"/>
          <p:cNvCxnSpPr/>
          <p:nvPr/>
        </p:nvCxnSpPr>
        <p:spPr>
          <a:xfrm>
            <a:off x="3910207" y="1832850"/>
            <a:ext cx="0" cy="1931700"/>
          </a:xfrm>
          <a:prstGeom prst="straightConnector1">
            <a:avLst/>
          </a:prstGeom>
          <a:noFill/>
          <a:ln cap="flat" cmpd="sng" w="28575">
            <a:solidFill>
              <a:schemeClr val="dk1"/>
            </a:solidFill>
            <a:prstDash val="solid"/>
            <a:round/>
            <a:headEnd len="med" w="med" type="triangle"/>
            <a:tailEnd len="med" w="med" type="triangle"/>
          </a:ln>
        </p:spPr>
      </p:cxnSp>
      <p:cxnSp>
        <p:nvCxnSpPr>
          <p:cNvPr id="2026" name="Google Shape;2026;p98"/>
          <p:cNvCxnSpPr/>
          <p:nvPr/>
        </p:nvCxnSpPr>
        <p:spPr>
          <a:xfrm rot="10800000">
            <a:off x="533000" y="4150783"/>
            <a:ext cx="3228900" cy="0"/>
          </a:xfrm>
          <a:prstGeom prst="straightConnector1">
            <a:avLst/>
          </a:prstGeom>
          <a:noFill/>
          <a:ln cap="flat" cmpd="sng" w="28575">
            <a:solidFill>
              <a:schemeClr val="dk1"/>
            </a:solidFill>
            <a:prstDash val="solid"/>
            <a:round/>
            <a:headEnd len="med" w="med" type="triangle"/>
            <a:tailEnd len="med" w="med" type="triangle"/>
          </a:ln>
        </p:spPr>
      </p:cxnSp>
      <p:sp>
        <p:nvSpPr>
          <p:cNvPr id="2027" name="Google Shape;2027;p98"/>
          <p:cNvSpPr txBox="1"/>
          <p:nvPr/>
        </p:nvSpPr>
        <p:spPr>
          <a:xfrm>
            <a:off x="1845371" y="4129902"/>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1" name="Shape 2031"/>
        <p:cNvGrpSpPr/>
        <p:nvPr/>
      </p:nvGrpSpPr>
      <p:grpSpPr>
        <a:xfrm>
          <a:off x="0" y="0"/>
          <a:ext cx="0" cy="0"/>
          <a:chOff x="0" y="0"/>
          <a:chExt cx="0" cy="0"/>
        </a:xfrm>
      </p:grpSpPr>
      <p:sp>
        <p:nvSpPr>
          <p:cNvPr id="2032" name="Google Shape;2032;p99"/>
          <p:cNvSpPr/>
          <p:nvPr/>
        </p:nvSpPr>
        <p:spPr>
          <a:xfrm>
            <a:off x="3640425" y="3682575"/>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3" name="Google Shape;2033;p99"/>
          <p:cNvSpPr/>
          <p:nvPr/>
        </p:nvSpPr>
        <p:spPr>
          <a:xfrm>
            <a:off x="1049625" y="3682575"/>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34" name="Google Shape;2034;p99"/>
          <p:cNvPicPr preferRelativeResize="0"/>
          <p:nvPr/>
        </p:nvPicPr>
        <p:blipFill rotWithShape="1">
          <a:blip r:embed="rId3">
            <a:alphaModFix/>
          </a:blip>
          <a:srcRect b="4760" l="40550" r="0" t="13015"/>
          <a:stretch/>
        </p:blipFill>
        <p:spPr>
          <a:xfrm flipH="1">
            <a:off x="5075913" y="1466029"/>
            <a:ext cx="3429898" cy="2258334"/>
          </a:xfrm>
          <a:prstGeom prst="rect">
            <a:avLst/>
          </a:prstGeom>
          <a:noFill/>
          <a:ln>
            <a:noFill/>
          </a:ln>
        </p:spPr>
      </p:pic>
      <p:cxnSp>
        <p:nvCxnSpPr>
          <p:cNvPr id="2035" name="Google Shape;2035;p99"/>
          <p:cNvCxnSpPr/>
          <p:nvPr/>
        </p:nvCxnSpPr>
        <p:spPr>
          <a:xfrm flipH="1">
            <a:off x="523500" y="1812600"/>
            <a:ext cx="3210300" cy="1966800"/>
          </a:xfrm>
          <a:prstGeom prst="straightConnector1">
            <a:avLst/>
          </a:prstGeom>
          <a:noFill/>
          <a:ln cap="flat" cmpd="sng" w="38100">
            <a:solidFill>
              <a:schemeClr val="dk2"/>
            </a:solidFill>
            <a:prstDash val="solid"/>
            <a:round/>
            <a:headEnd len="med" w="med" type="none"/>
            <a:tailEnd len="med" w="med" type="none"/>
          </a:ln>
        </p:spPr>
      </p:cxnSp>
      <p:sp>
        <p:nvSpPr>
          <p:cNvPr id="2036" name="Google Shape;2036;p99"/>
          <p:cNvSpPr/>
          <p:nvPr/>
        </p:nvSpPr>
        <p:spPr>
          <a:xfrm>
            <a:off x="439275" y="3795650"/>
            <a:ext cx="3633000" cy="273000"/>
          </a:xfrm>
          <a:prstGeom prst="rect">
            <a:avLst/>
          </a:prstGeom>
          <a:solidFill>
            <a:srgbClr val="EBEDFE"/>
          </a:solidFill>
          <a:ln cap="flat" cmpd="sng" w="9525">
            <a:solidFill>
              <a:srgbClr val="EBEDFE"/>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7" name="Google Shape;2037;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(lengths) maqan iyadoo la isticmaalayo saddex-xagallo isku mid ah (similar triangles)</a:t>
            </a:r>
            <a:endParaRPr/>
          </a:p>
        </p:txBody>
      </p:sp>
      <p:cxnSp>
        <p:nvCxnSpPr>
          <p:cNvPr id="2038" name="Google Shape;2038;p99"/>
          <p:cNvCxnSpPr/>
          <p:nvPr/>
        </p:nvCxnSpPr>
        <p:spPr>
          <a:xfrm>
            <a:off x="430275" y="3788925"/>
            <a:ext cx="3649200" cy="0"/>
          </a:xfrm>
          <a:prstGeom prst="straightConnector1">
            <a:avLst/>
          </a:prstGeom>
          <a:noFill/>
          <a:ln cap="flat" cmpd="sng" w="38100">
            <a:solidFill>
              <a:schemeClr val="dk1"/>
            </a:solidFill>
            <a:prstDash val="solid"/>
            <a:round/>
            <a:headEnd len="med" w="med" type="none"/>
            <a:tailEnd len="med" w="med" type="none"/>
          </a:ln>
        </p:spPr>
      </p:cxnSp>
      <p:cxnSp>
        <p:nvCxnSpPr>
          <p:cNvPr id="2039" name="Google Shape;2039;p99"/>
          <p:cNvCxnSpPr/>
          <p:nvPr/>
        </p:nvCxnSpPr>
        <p:spPr>
          <a:xfrm rot="10800000">
            <a:off x="3736150" y="1787100"/>
            <a:ext cx="0" cy="1991400"/>
          </a:xfrm>
          <a:prstGeom prst="straightConnector1">
            <a:avLst/>
          </a:prstGeom>
          <a:noFill/>
          <a:ln cap="flat" cmpd="sng" w="28575">
            <a:solidFill>
              <a:schemeClr val="dk1"/>
            </a:solidFill>
            <a:prstDash val="solid"/>
            <a:round/>
            <a:headEnd len="med" w="med" type="none"/>
            <a:tailEnd len="med" w="med" type="none"/>
          </a:ln>
        </p:spPr>
      </p:cxnSp>
      <p:cxnSp>
        <p:nvCxnSpPr>
          <p:cNvPr id="2040" name="Google Shape;2040;p99"/>
          <p:cNvCxnSpPr/>
          <p:nvPr/>
        </p:nvCxnSpPr>
        <p:spPr>
          <a:xfrm rot="10800000">
            <a:off x="3806969" y="1781719"/>
            <a:ext cx="0" cy="1991400"/>
          </a:xfrm>
          <a:prstGeom prst="straightConnector1">
            <a:avLst/>
          </a:prstGeom>
          <a:noFill/>
          <a:ln cap="flat" cmpd="sng" w="28575">
            <a:solidFill>
              <a:schemeClr val="dk1"/>
            </a:solidFill>
            <a:prstDash val="solid"/>
            <a:round/>
            <a:headEnd len="med" w="med" type="none"/>
            <a:tailEnd len="med" w="med" type="none"/>
          </a:ln>
        </p:spPr>
      </p:cxnSp>
      <p:sp>
        <p:nvSpPr>
          <p:cNvPr id="2041" name="Google Shape;2041;p99"/>
          <p:cNvSpPr/>
          <p:nvPr/>
        </p:nvSpPr>
        <p:spPr>
          <a:xfrm>
            <a:off x="3699545" y="1656324"/>
            <a:ext cx="140100" cy="140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42" name="Google Shape;2042;p99"/>
          <p:cNvCxnSpPr/>
          <p:nvPr/>
        </p:nvCxnSpPr>
        <p:spPr>
          <a:xfrm rot="10800000">
            <a:off x="533000" y="4150783"/>
            <a:ext cx="3228900" cy="0"/>
          </a:xfrm>
          <a:prstGeom prst="straightConnector1">
            <a:avLst/>
          </a:prstGeom>
          <a:noFill/>
          <a:ln cap="flat" cmpd="sng" w="28575">
            <a:solidFill>
              <a:schemeClr val="dk1"/>
            </a:solidFill>
            <a:prstDash val="solid"/>
            <a:round/>
            <a:headEnd len="med" w="med" type="triangle"/>
            <a:tailEnd len="med" w="med" type="triangle"/>
          </a:ln>
        </p:spPr>
      </p:cxnSp>
      <p:sp>
        <p:nvSpPr>
          <p:cNvPr id="2043" name="Google Shape;2043;p99"/>
          <p:cNvSpPr txBox="1"/>
          <p:nvPr/>
        </p:nvSpPr>
        <p:spPr>
          <a:xfrm>
            <a:off x="3973631" y="2602503"/>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pic>
        <p:nvPicPr>
          <p:cNvPr id="2044" name="Google Shape;2044;p99"/>
          <p:cNvPicPr preferRelativeResize="0"/>
          <p:nvPr/>
        </p:nvPicPr>
        <p:blipFill>
          <a:blip r:embed="rId5">
            <a:alphaModFix/>
          </a:blip>
          <a:stretch>
            <a:fillRect/>
          </a:stretch>
        </p:blipFill>
        <p:spPr>
          <a:xfrm flipH="1">
            <a:off x="8209198" y="3239425"/>
            <a:ext cx="538725" cy="775775"/>
          </a:xfrm>
          <a:prstGeom prst="rect">
            <a:avLst/>
          </a:prstGeom>
          <a:noFill/>
          <a:ln>
            <a:noFill/>
          </a:ln>
        </p:spPr>
      </p:pic>
      <p:sp>
        <p:nvSpPr>
          <p:cNvPr id="2045" name="Google Shape;2045;p99"/>
          <p:cNvSpPr txBox="1"/>
          <p:nvPr>
            <p:ph idx="1" type="body"/>
          </p:nvPr>
        </p:nvSpPr>
        <p:spPr>
          <a:xfrm>
            <a:off x="5202339" y="1581568"/>
            <a:ext cx="2938800" cy="8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qiyaasi karaa 1 m dhulka laga bilaabo halka xadhiggu taabto.</a:t>
            </a:r>
            <a:endParaRPr sz="1600"/>
          </a:p>
        </p:txBody>
      </p:sp>
      <p:sp>
        <p:nvSpPr>
          <p:cNvPr id="2046" name="Google Shape;2046;p99"/>
          <p:cNvSpPr txBox="1"/>
          <p:nvPr/>
        </p:nvSpPr>
        <p:spPr>
          <a:xfrm>
            <a:off x="1845371" y="4129902"/>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47" name="Google Shape;2047;p99"/>
          <p:cNvCxnSpPr/>
          <p:nvPr/>
        </p:nvCxnSpPr>
        <p:spPr>
          <a:xfrm>
            <a:off x="3910207" y="1832850"/>
            <a:ext cx="0" cy="1931700"/>
          </a:xfrm>
          <a:prstGeom prst="straightConnector1">
            <a:avLst/>
          </a:prstGeom>
          <a:noFill/>
          <a:ln cap="flat" cmpd="sng" w="28575">
            <a:solidFill>
              <a:schemeClr val="dk1"/>
            </a:solidFill>
            <a:prstDash val="solid"/>
            <a:round/>
            <a:headEnd len="med" w="med" type="triangle"/>
            <a:tailEnd len="med" w="med" type="triangle"/>
          </a:ln>
        </p:spPr>
      </p:cxnSp>
      <p:cxnSp>
        <p:nvCxnSpPr>
          <p:cNvPr id="2048" name="Google Shape;2048;p99"/>
          <p:cNvCxnSpPr/>
          <p:nvPr/>
        </p:nvCxnSpPr>
        <p:spPr>
          <a:xfrm rot="10800000">
            <a:off x="533050" y="3857461"/>
            <a:ext cx="616200" cy="0"/>
          </a:xfrm>
          <a:prstGeom prst="straightConnector1">
            <a:avLst/>
          </a:prstGeom>
          <a:noFill/>
          <a:ln cap="flat" cmpd="sng" w="19050">
            <a:solidFill>
              <a:schemeClr val="dk1"/>
            </a:solidFill>
            <a:prstDash val="solid"/>
            <a:round/>
            <a:headEnd len="med" w="med" type="triangle"/>
            <a:tailEnd len="med" w="med" type="triangle"/>
          </a:ln>
        </p:spPr>
      </p:cxnSp>
      <p:sp>
        <p:nvSpPr>
          <p:cNvPr id="2049" name="Google Shape;2049;p99"/>
          <p:cNvSpPr txBox="1"/>
          <p:nvPr/>
        </p:nvSpPr>
        <p:spPr>
          <a:xfrm>
            <a:off x="666965" y="3827962"/>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50" name="Google Shape;2050;p99"/>
          <p:cNvCxnSpPr/>
          <p:nvPr/>
        </p:nvCxnSpPr>
        <p:spPr>
          <a:xfrm>
            <a:off x="1149250" y="3383275"/>
            <a:ext cx="0" cy="391500"/>
          </a:xfrm>
          <a:prstGeom prst="straightConnector1">
            <a:avLst/>
          </a:prstGeom>
          <a:noFill/>
          <a:ln cap="flat" cmpd="sng" w="28575">
            <a:solidFill>
              <a:schemeClr val="accent5"/>
            </a:solidFill>
            <a:prstDash val="solid"/>
            <a:round/>
            <a:headEnd len="med" w="med" type="none"/>
            <a:tailEnd len="med" w="med" type="none"/>
          </a:ln>
        </p:spPr>
      </p:cxnSp>
      <p:cxnSp>
        <p:nvCxnSpPr>
          <p:cNvPr id="2051" name="Google Shape;2051;p99"/>
          <p:cNvCxnSpPr/>
          <p:nvPr/>
        </p:nvCxnSpPr>
        <p:spPr>
          <a:xfrm>
            <a:off x="1225450" y="3383275"/>
            <a:ext cx="0" cy="391500"/>
          </a:xfrm>
          <a:prstGeom prst="straightConnector1">
            <a:avLst/>
          </a:prstGeom>
          <a:noFill/>
          <a:ln cap="flat" cmpd="sng" w="19050">
            <a:solidFill>
              <a:schemeClr val="dk1"/>
            </a:solidFill>
            <a:prstDash val="solid"/>
            <a:round/>
            <a:headEnd len="med" w="med" type="triangle"/>
            <a:tailEnd len="med" w="med" type="triangle"/>
          </a:ln>
        </p:spPr>
      </p:cxnSp>
      <p:sp>
        <p:nvSpPr>
          <p:cNvPr id="2052" name="Google Shape;2052;p99"/>
          <p:cNvSpPr txBox="1"/>
          <p:nvPr/>
        </p:nvSpPr>
        <p:spPr>
          <a:xfrm>
            <a:off x="1276574" y="3451775"/>
            <a:ext cx="647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0.75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053" name="Google Shape;2053;p99"/>
          <p:cNvSpPr txBox="1"/>
          <p:nvPr>
            <p:ph idx="1" type="body"/>
          </p:nvPr>
        </p:nvSpPr>
        <p:spPr>
          <a:xfrm>
            <a:off x="5222814" y="2461950"/>
            <a:ext cx="3060600" cy="110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Halkaas, waxaan qiyaasi karaa masaafada (distance) toosan (vertical) ee u dhaxaysa xadhigga iyo dhulka.</a:t>
            </a:r>
            <a:endParaRPr sz="1600"/>
          </a:p>
        </p:txBody>
      </p:sp>
      <p:sp>
        <p:nvSpPr>
          <p:cNvPr id="2054" name="Google Shape;2054;p99"/>
          <p:cNvSpPr txBox="1"/>
          <p:nvPr>
            <p:ph idx="1" type="body"/>
          </p:nvPr>
        </p:nvSpPr>
        <p:spPr>
          <a:xfrm>
            <a:off x="324000" y="759300"/>
            <a:ext cx="8237700" cy="66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Tiir dheer ayaa taagan oo ay xadhiggu hayaan. Saciid wuxuu doonayaa inuu ogaado dhererka tiirka.</a:t>
            </a:r>
            <a:br>
              <a:rPr lang="en-GB" sz="2000"/>
            </a:b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8" name="Shape 2058"/>
        <p:cNvGrpSpPr/>
        <p:nvPr/>
      </p:nvGrpSpPr>
      <p:grpSpPr>
        <a:xfrm>
          <a:off x="0" y="0"/>
          <a:ext cx="0" cy="0"/>
          <a:chOff x="0" y="0"/>
          <a:chExt cx="0" cy="0"/>
        </a:xfrm>
      </p:grpSpPr>
      <p:sp>
        <p:nvSpPr>
          <p:cNvPr id="2059" name="Google Shape;2059;p100"/>
          <p:cNvSpPr/>
          <p:nvPr/>
        </p:nvSpPr>
        <p:spPr>
          <a:xfrm>
            <a:off x="3640425" y="3682575"/>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0" name="Google Shape;2060;p100"/>
          <p:cNvSpPr/>
          <p:nvPr/>
        </p:nvSpPr>
        <p:spPr>
          <a:xfrm>
            <a:off x="1049625" y="3682575"/>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61" name="Google Shape;2061;p100"/>
          <p:cNvPicPr preferRelativeResize="0"/>
          <p:nvPr/>
        </p:nvPicPr>
        <p:blipFill rotWithShape="1">
          <a:blip r:embed="rId3">
            <a:alphaModFix/>
          </a:blip>
          <a:srcRect b="4760" l="40550" r="0" t="13015"/>
          <a:stretch/>
        </p:blipFill>
        <p:spPr>
          <a:xfrm flipH="1">
            <a:off x="5075927" y="1920575"/>
            <a:ext cx="3429873" cy="1494075"/>
          </a:xfrm>
          <a:prstGeom prst="rect">
            <a:avLst/>
          </a:prstGeom>
          <a:noFill/>
          <a:ln>
            <a:noFill/>
          </a:ln>
        </p:spPr>
      </p:pic>
      <p:cxnSp>
        <p:nvCxnSpPr>
          <p:cNvPr id="2062" name="Google Shape;2062;p100"/>
          <p:cNvCxnSpPr/>
          <p:nvPr/>
        </p:nvCxnSpPr>
        <p:spPr>
          <a:xfrm flipH="1">
            <a:off x="523500" y="1812600"/>
            <a:ext cx="3210300" cy="1966800"/>
          </a:xfrm>
          <a:prstGeom prst="straightConnector1">
            <a:avLst/>
          </a:prstGeom>
          <a:noFill/>
          <a:ln cap="flat" cmpd="sng" w="38100">
            <a:solidFill>
              <a:schemeClr val="dk2"/>
            </a:solidFill>
            <a:prstDash val="solid"/>
            <a:round/>
            <a:headEnd len="med" w="med" type="none"/>
            <a:tailEnd len="med" w="med" type="none"/>
          </a:ln>
        </p:spPr>
      </p:cxnSp>
      <p:sp>
        <p:nvSpPr>
          <p:cNvPr id="2063" name="Google Shape;2063;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(lengths) maqan iyadoo la isticmaalayo saddex-xagallo isku mid ah (similar triangles)</a:t>
            </a:r>
            <a:endParaRPr/>
          </a:p>
        </p:txBody>
      </p:sp>
      <p:cxnSp>
        <p:nvCxnSpPr>
          <p:cNvPr id="2064" name="Google Shape;2064;p100"/>
          <p:cNvCxnSpPr/>
          <p:nvPr/>
        </p:nvCxnSpPr>
        <p:spPr>
          <a:xfrm>
            <a:off x="430275" y="3788925"/>
            <a:ext cx="3649200" cy="0"/>
          </a:xfrm>
          <a:prstGeom prst="straightConnector1">
            <a:avLst/>
          </a:prstGeom>
          <a:noFill/>
          <a:ln cap="flat" cmpd="sng" w="38100">
            <a:solidFill>
              <a:schemeClr val="dk1"/>
            </a:solidFill>
            <a:prstDash val="solid"/>
            <a:round/>
            <a:headEnd len="med" w="med" type="none"/>
            <a:tailEnd len="med" w="med" type="none"/>
          </a:ln>
        </p:spPr>
      </p:cxnSp>
      <p:cxnSp>
        <p:nvCxnSpPr>
          <p:cNvPr id="2065" name="Google Shape;2065;p100"/>
          <p:cNvCxnSpPr/>
          <p:nvPr/>
        </p:nvCxnSpPr>
        <p:spPr>
          <a:xfrm rot="10800000">
            <a:off x="3736150" y="1787100"/>
            <a:ext cx="0" cy="1991400"/>
          </a:xfrm>
          <a:prstGeom prst="straightConnector1">
            <a:avLst/>
          </a:prstGeom>
          <a:noFill/>
          <a:ln cap="flat" cmpd="sng" w="28575">
            <a:solidFill>
              <a:schemeClr val="dk1"/>
            </a:solidFill>
            <a:prstDash val="solid"/>
            <a:round/>
            <a:headEnd len="med" w="med" type="none"/>
            <a:tailEnd len="med" w="med" type="none"/>
          </a:ln>
        </p:spPr>
      </p:cxnSp>
      <p:cxnSp>
        <p:nvCxnSpPr>
          <p:cNvPr id="2066" name="Google Shape;2066;p100"/>
          <p:cNvCxnSpPr/>
          <p:nvPr/>
        </p:nvCxnSpPr>
        <p:spPr>
          <a:xfrm rot="10800000">
            <a:off x="3806969" y="1781719"/>
            <a:ext cx="0" cy="1991400"/>
          </a:xfrm>
          <a:prstGeom prst="straightConnector1">
            <a:avLst/>
          </a:prstGeom>
          <a:noFill/>
          <a:ln cap="flat" cmpd="sng" w="28575">
            <a:solidFill>
              <a:schemeClr val="dk1"/>
            </a:solidFill>
            <a:prstDash val="solid"/>
            <a:round/>
            <a:headEnd len="med" w="med" type="none"/>
            <a:tailEnd len="med" w="med" type="none"/>
          </a:ln>
        </p:spPr>
      </p:cxnSp>
      <p:sp>
        <p:nvSpPr>
          <p:cNvPr id="2067" name="Google Shape;2067;p100"/>
          <p:cNvSpPr/>
          <p:nvPr/>
        </p:nvSpPr>
        <p:spPr>
          <a:xfrm>
            <a:off x="3699545" y="1656324"/>
            <a:ext cx="140100" cy="140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68" name="Google Shape;2068;p100"/>
          <p:cNvCxnSpPr/>
          <p:nvPr/>
        </p:nvCxnSpPr>
        <p:spPr>
          <a:xfrm rot="10800000">
            <a:off x="533000" y="4150783"/>
            <a:ext cx="3228900" cy="0"/>
          </a:xfrm>
          <a:prstGeom prst="straightConnector1">
            <a:avLst/>
          </a:prstGeom>
          <a:noFill/>
          <a:ln cap="flat" cmpd="sng" w="28575">
            <a:solidFill>
              <a:schemeClr val="dk1"/>
            </a:solidFill>
            <a:prstDash val="solid"/>
            <a:round/>
            <a:headEnd len="med" w="med" type="triangle"/>
            <a:tailEnd len="med" w="med" type="triangle"/>
          </a:ln>
        </p:spPr>
      </p:cxnSp>
      <p:sp>
        <p:nvSpPr>
          <p:cNvPr id="2069" name="Google Shape;2069;p100"/>
          <p:cNvSpPr txBox="1"/>
          <p:nvPr/>
        </p:nvSpPr>
        <p:spPr>
          <a:xfrm>
            <a:off x="3973631" y="2602503"/>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pic>
        <p:nvPicPr>
          <p:cNvPr id="2070" name="Google Shape;2070;p100"/>
          <p:cNvPicPr preferRelativeResize="0"/>
          <p:nvPr/>
        </p:nvPicPr>
        <p:blipFill>
          <a:blip r:embed="rId5">
            <a:alphaModFix/>
          </a:blip>
          <a:stretch>
            <a:fillRect/>
          </a:stretch>
        </p:blipFill>
        <p:spPr>
          <a:xfrm flipH="1">
            <a:off x="8209198" y="3239425"/>
            <a:ext cx="538725" cy="775775"/>
          </a:xfrm>
          <a:prstGeom prst="rect">
            <a:avLst/>
          </a:prstGeom>
          <a:noFill/>
          <a:ln>
            <a:noFill/>
          </a:ln>
        </p:spPr>
      </p:pic>
      <p:sp>
        <p:nvSpPr>
          <p:cNvPr id="2071" name="Google Shape;2071;p100"/>
          <p:cNvSpPr txBox="1"/>
          <p:nvPr>
            <p:ph idx="1" type="body"/>
          </p:nvPr>
        </p:nvSpPr>
        <p:spPr>
          <a:xfrm>
            <a:off x="5202350" y="2038775"/>
            <a:ext cx="2815800" cy="89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markaas helayaa laba saddex-xagal oo isku mid ah (similar triangles) oo is-dhex-galay (nested), kuwaas oo aan u isticmaali karo inaan helo dhererka tiirka.</a:t>
            </a:r>
            <a:endParaRPr sz="1600"/>
          </a:p>
        </p:txBody>
      </p:sp>
      <p:sp>
        <p:nvSpPr>
          <p:cNvPr id="2072" name="Google Shape;2072;p100"/>
          <p:cNvSpPr txBox="1"/>
          <p:nvPr/>
        </p:nvSpPr>
        <p:spPr>
          <a:xfrm>
            <a:off x="1845371" y="4129902"/>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73" name="Google Shape;2073;p100"/>
          <p:cNvCxnSpPr/>
          <p:nvPr/>
        </p:nvCxnSpPr>
        <p:spPr>
          <a:xfrm>
            <a:off x="3910207" y="1832850"/>
            <a:ext cx="0" cy="1931700"/>
          </a:xfrm>
          <a:prstGeom prst="straightConnector1">
            <a:avLst/>
          </a:prstGeom>
          <a:noFill/>
          <a:ln cap="flat" cmpd="sng" w="28575">
            <a:solidFill>
              <a:schemeClr val="dk1"/>
            </a:solidFill>
            <a:prstDash val="solid"/>
            <a:round/>
            <a:headEnd len="med" w="med" type="triangle"/>
            <a:tailEnd len="med" w="med" type="triangle"/>
          </a:ln>
        </p:spPr>
      </p:cxnSp>
      <p:cxnSp>
        <p:nvCxnSpPr>
          <p:cNvPr id="2074" name="Google Shape;2074;p100"/>
          <p:cNvCxnSpPr/>
          <p:nvPr/>
        </p:nvCxnSpPr>
        <p:spPr>
          <a:xfrm rot="10800000">
            <a:off x="533050" y="3857461"/>
            <a:ext cx="616200" cy="0"/>
          </a:xfrm>
          <a:prstGeom prst="straightConnector1">
            <a:avLst/>
          </a:prstGeom>
          <a:noFill/>
          <a:ln cap="flat" cmpd="sng" w="19050">
            <a:solidFill>
              <a:schemeClr val="dk1"/>
            </a:solidFill>
            <a:prstDash val="solid"/>
            <a:round/>
            <a:headEnd len="med" w="med" type="triangle"/>
            <a:tailEnd len="med" w="med" type="triangle"/>
          </a:ln>
        </p:spPr>
      </p:cxnSp>
      <p:sp>
        <p:nvSpPr>
          <p:cNvPr id="2075" name="Google Shape;2075;p100"/>
          <p:cNvSpPr txBox="1"/>
          <p:nvPr/>
        </p:nvSpPr>
        <p:spPr>
          <a:xfrm>
            <a:off x="666965" y="3827962"/>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76" name="Google Shape;2076;p100"/>
          <p:cNvCxnSpPr/>
          <p:nvPr/>
        </p:nvCxnSpPr>
        <p:spPr>
          <a:xfrm>
            <a:off x="1149250" y="3383275"/>
            <a:ext cx="0" cy="391500"/>
          </a:xfrm>
          <a:prstGeom prst="straightConnector1">
            <a:avLst/>
          </a:prstGeom>
          <a:noFill/>
          <a:ln cap="flat" cmpd="sng" w="28575">
            <a:solidFill>
              <a:schemeClr val="accent5"/>
            </a:solidFill>
            <a:prstDash val="solid"/>
            <a:round/>
            <a:headEnd len="med" w="med" type="none"/>
            <a:tailEnd len="med" w="med" type="none"/>
          </a:ln>
        </p:spPr>
      </p:cxnSp>
      <p:cxnSp>
        <p:nvCxnSpPr>
          <p:cNvPr id="2077" name="Google Shape;2077;p100"/>
          <p:cNvCxnSpPr/>
          <p:nvPr/>
        </p:nvCxnSpPr>
        <p:spPr>
          <a:xfrm>
            <a:off x="1225450" y="3383275"/>
            <a:ext cx="0" cy="391500"/>
          </a:xfrm>
          <a:prstGeom prst="straightConnector1">
            <a:avLst/>
          </a:prstGeom>
          <a:noFill/>
          <a:ln cap="flat" cmpd="sng" w="19050">
            <a:solidFill>
              <a:schemeClr val="dk1"/>
            </a:solidFill>
            <a:prstDash val="solid"/>
            <a:round/>
            <a:headEnd len="med" w="med" type="triangle"/>
            <a:tailEnd len="med" w="med" type="triangle"/>
          </a:ln>
        </p:spPr>
      </p:cxnSp>
      <p:sp>
        <p:nvSpPr>
          <p:cNvPr id="2078" name="Google Shape;2078;p100"/>
          <p:cNvSpPr txBox="1"/>
          <p:nvPr/>
        </p:nvSpPr>
        <p:spPr>
          <a:xfrm>
            <a:off x="1276574" y="3451775"/>
            <a:ext cx="647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0.75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79" name="Google Shape;2079;p100"/>
          <p:cNvCxnSpPr>
            <a:endCxn id="2075" idx="3"/>
          </p:cNvCxnSpPr>
          <p:nvPr/>
        </p:nvCxnSpPr>
        <p:spPr>
          <a:xfrm flipH="1">
            <a:off x="1093265" y="3707362"/>
            <a:ext cx="373200" cy="257100"/>
          </a:xfrm>
          <a:prstGeom prst="curvedConnector3">
            <a:avLst>
              <a:gd fmla="val 8284" name="adj1"/>
            </a:avLst>
          </a:prstGeom>
          <a:noFill/>
          <a:ln cap="flat" cmpd="sng" w="38100">
            <a:solidFill>
              <a:schemeClr val="accent5"/>
            </a:solidFill>
            <a:prstDash val="solid"/>
            <a:round/>
            <a:headEnd len="med" w="med" type="triangle"/>
            <a:tailEnd len="med" w="med" type="none"/>
          </a:ln>
        </p:spPr>
      </p:cxnSp>
      <p:sp>
        <p:nvSpPr>
          <p:cNvPr id="2080" name="Google Shape;2080;p100"/>
          <p:cNvSpPr txBox="1"/>
          <p:nvPr/>
        </p:nvSpPr>
        <p:spPr>
          <a:xfrm>
            <a:off x="1461935" y="3800313"/>
            <a:ext cx="6162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cxnSp>
        <p:nvCxnSpPr>
          <p:cNvPr id="2081" name="Google Shape;2081;p100"/>
          <p:cNvCxnSpPr/>
          <p:nvPr/>
        </p:nvCxnSpPr>
        <p:spPr>
          <a:xfrm flipH="1">
            <a:off x="2230813" y="2861896"/>
            <a:ext cx="1995900" cy="1421700"/>
          </a:xfrm>
          <a:prstGeom prst="curvedConnector3">
            <a:avLst>
              <a:gd fmla="val 7752" name="adj1"/>
            </a:avLst>
          </a:prstGeom>
          <a:noFill/>
          <a:ln cap="flat" cmpd="sng" w="38100">
            <a:solidFill>
              <a:schemeClr val="accent5"/>
            </a:solidFill>
            <a:prstDash val="solid"/>
            <a:round/>
            <a:headEnd len="med" w="med" type="triangle"/>
            <a:tailEnd len="med" w="med" type="none"/>
          </a:ln>
        </p:spPr>
      </p:cxnSp>
      <p:sp>
        <p:nvSpPr>
          <p:cNvPr id="2082" name="Google Shape;2082;p100"/>
          <p:cNvSpPr txBox="1"/>
          <p:nvPr/>
        </p:nvSpPr>
        <p:spPr>
          <a:xfrm>
            <a:off x="2794755" y="4177911"/>
            <a:ext cx="616200" cy="270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accent5"/>
                </a:solidFill>
                <a:latin typeface="Lexend"/>
                <a:ea typeface="Lexend"/>
                <a:cs typeface="Lexend"/>
                <a:sym typeface="Lexend"/>
              </a:rPr>
              <a:t>× 0.75</a:t>
            </a:r>
            <a:endParaRPr sz="1600">
              <a:solidFill>
                <a:schemeClr val="accent5"/>
              </a:solidFill>
              <a:latin typeface="Lexend"/>
              <a:ea typeface="Lexend"/>
              <a:cs typeface="Lexend"/>
              <a:sym typeface="Lexend"/>
            </a:endParaRPr>
          </a:p>
        </p:txBody>
      </p:sp>
      <p:sp>
        <p:nvSpPr>
          <p:cNvPr id="2083" name="Google Shape;2083;p100"/>
          <p:cNvSpPr txBox="1"/>
          <p:nvPr>
            <p:ph idx="1" type="body"/>
          </p:nvPr>
        </p:nvSpPr>
        <p:spPr>
          <a:xfrm>
            <a:off x="5124600" y="3654900"/>
            <a:ext cx="1673700" cy="67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i="1" lang="en-GB" sz="1100">
                <a:latin typeface="Lexend"/>
                <a:ea typeface="Times New Roman"/>
                <a:cs typeface="Times New Roman"/>
                <a:sym typeface="Times New Roman"/>
              </a:rPr>
              <a:t>x</a:t>
            </a:r>
            <a:r>
              <a:rPr lang="en-GB" sz="1100">
                <a:latin typeface="Lexend"/>
                <a:ea typeface="Times New Roman"/>
                <a:cs typeface="Times New Roman"/>
                <a:sym typeface="Times New Roman"/>
              </a:rPr>
              <a:t> = 8 × 0.75 </a:t>
            </a:r>
            <a:br>
              <a:rPr lang="en-GB">
                <a:latin typeface="Times New Roman"/>
                <a:ea typeface="Times New Roman"/>
                <a:cs typeface="Times New Roman"/>
                <a:sym typeface="Times New Roman"/>
              </a:rPr>
            </a:br>
            <a:r>
              <a:rPr lang="en-GB" sz="1100">
                <a:latin typeface="Lexend"/>
                <a:ea typeface="Times New Roman"/>
                <a:cs typeface="Times New Roman"/>
                <a:sym typeface="Times New Roman"/>
              </a:rPr>
              <a:t>  = 6</a:t>
            </a:r>
            <a:endParaRPr>
              <a:latin typeface="Times New Roman"/>
              <a:ea typeface="Times New Roman"/>
              <a:cs typeface="Times New Roman"/>
              <a:sym typeface="Times New Roman"/>
            </a:endParaRPr>
          </a:p>
        </p:txBody>
      </p:sp>
      <p:sp>
        <p:nvSpPr>
          <p:cNvPr id="2084" name="Google Shape;2084;p100"/>
          <p:cNvSpPr txBox="1"/>
          <p:nvPr>
            <p:ph idx="1" type="body"/>
          </p:nvPr>
        </p:nvSpPr>
        <p:spPr>
          <a:xfrm>
            <a:off x="5048400" y="4493100"/>
            <a:ext cx="2386500" cy="47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Tiirku waa 6 m dheer.</a:t>
            </a:r>
            <a:endParaRPr sz="2000">
              <a:latin typeface="Kalam"/>
              <a:ea typeface="Kalam"/>
              <a:cs typeface="Kalam"/>
              <a:sym typeface="Kalam"/>
            </a:endParaRPr>
          </a:p>
        </p:txBody>
      </p:sp>
      <p:sp>
        <p:nvSpPr>
          <p:cNvPr id="2085" name="Google Shape;2085;p100"/>
          <p:cNvSpPr txBox="1"/>
          <p:nvPr>
            <p:ph idx="1" type="body"/>
          </p:nvPr>
        </p:nvSpPr>
        <p:spPr>
          <a:xfrm>
            <a:off x="324000" y="759300"/>
            <a:ext cx="8237700" cy="66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Tiir dheer ayaa taagan oo ay xadhiggu hayaan. Saciid wuxuu doonayaa inuu ogaado dhererka tiirka.</a:t>
            </a:r>
            <a:br>
              <a:rPr lang="en-GB" sz="2000"/>
            </a:b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9" name="Shape 2089"/>
        <p:cNvGrpSpPr/>
        <p:nvPr/>
      </p:nvGrpSpPr>
      <p:grpSpPr>
        <a:xfrm>
          <a:off x="0" y="0"/>
          <a:ext cx="0" cy="0"/>
          <a:chOff x="0" y="0"/>
          <a:chExt cx="0" cy="0"/>
        </a:xfrm>
      </p:grpSpPr>
      <p:sp>
        <p:nvSpPr>
          <p:cNvPr id="2090" name="Google Shape;2090;p101"/>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a:latin typeface="Lexend"/>
              </a:rPr>
              <a:t>Waa maxay qiimaha (value) x?</a:t>
            </a:r>
            <a:r>
              <a:rPr i="1" lang="en-GB" sz="1800">
                <a:latin typeface="Lexend"/>
                <a:ea typeface="Times New Roman"/>
                <a:cs typeface="Times New Roman"/>
                <a:sym typeface="Times New Roman"/>
              </a:rPr>
              <a:t/>
            </a:r>
            <a:r>
              <a:rPr lang="en-GB">
                <a:latin typeface="Lexend"/>
              </a:rPr>
              <a:t/>
            </a:r>
            <a:endParaRPr/>
          </a:p>
        </p:txBody>
      </p:sp>
      <p:sp>
        <p:nvSpPr>
          <p:cNvPr id="2091" name="Google Shape;2091;p10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Helista dhererka (lengths) maqan iyadoo la isticmaalayo saddex-xagallo isku mid ah (similar triangles)</a:t>
            </a:r>
            <a:endParaRPr/>
          </a:p>
        </p:txBody>
      </p:sp>
      <p:sp>
        <p:nvSpPr>
          <p:cNvPr id="2092" name="Google Shape;2092;p101"/>
          <p:cNvSpPr txBox="1"/>
          <p:nvPr>
            <p:ph idx="1" type="subTitle"/>
          </p:nvPr>
        </p:nvSpPr>
        <p:spPr>
          <a:xfrm>
            <a:off x="1034425" y="1685375"/>
            <a:ext cx="2149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2.2</a:t>
            </a:r>
            <a:endParaRPr/>
          </a:p>
        </p:txBody>
      </p:sp>
      <p:sp>
        <p:nvSpPr>
          <p:cNvPr id="2093" name="Google Shape;2093;p101"/>
          <p:cNvSpPr txBox="1"/>
          <p:nvPr>
            <p:ph idx="3" type="subTitle"/>
          </p:nvPr>
        </p:nvSpPr>
        <p:spPr>
          <a:xfrm>
            <a:off x="1034425" y="2489443"/>
            <a:ext cx="2149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3.2</a:t>
            </a:r>
            <a:endParaRPr/>
          </a:p>
        </p:txBody>
      </p:sp>
      <p:sp>
        <p:nvSpPr>
          <p:cNvPr id="2094" name="Google Shape;2094;p101"/>
          <p:cNvSpPr txBox="1"/>
          <p:nvPr>
            <p:ph idx="4" type="subTitle"/>
          </p:nvPr>
        </p:nvSpPr>
        <p:spPr>
          <a:xfrm>
            <a:off x="1034425" y="3309758"/>
            <a:ext cx="21375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4</a:t>
            </a:r>
            <a:endParaRPr/>
          </a:p>
        </p:txBody>
      </p:sp>
      <p:sp>
        <p:nvSpPr>
          <p:cNvPr id="2095" name="Google Shape;2095;p101"/>
          <p:cNvSpPr txBox="1"/>
          <p:nvPr>
            <p:ph idx="5" type="subTitle"/>
          </p:nvPr>
        </p:nvSpPr>
        <p:spPr>
          <a:xfrm>
            <a:off x="1034425" y="4113827"/>
            <a:ext cx="21498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5</a:t>
            </a:r>
            <a:endParaRPr/>
          </a:p>
        </p:txBody>
      </p:sp>
      <p:sp>
        <p:nvSpPr>
          <p:cNvPr id="2096" name="Google Shape;2096;p101"/>
          <p:cNvSpPr/>
          <p:nvPr/>
        </p:nvSpPr>
        <p:spPr>
          <a:xfrm flipH="1" rot="10800000">
            <a:off x="4827835" y="1311548"/>
            <a:ext cx="2820510" cy="2853500"/>
          </a:xfrm>
          <a:custGeom>
            <a:rect b="b" l="l" r="r" t="t"/>
            <a:pathLst>
              <a:path extrusionOk="0" h="38100" w="50740">
                <a:moveTo>
                  <a:pt x="0" y="0"/>
                </a:moveTo>
                <a:lnTo>
                  <a:pt x="50740" y="0"/>
                </a:lnTo>
                <a:lnTo>
                  <a:pt x="50740" y="38100"/>
                </a:lnTo>
                <a:close/>
              </a:path>
            </a:pathLst>
          </a:custGeom>
          <a:noFill/>
          <a:ln cap="flat" cmpd="sng" w="38100">
            <a:solidFill>
              <a:srgbClr val="000000"/>
            </a:solidFill>
            <a:prstDash val="solid"/>
            <a:round/>
            <a:headEnd len="med" w="med" type="none"/>
            <a:tailEnd len="med" w="med" type="none"/>
          </a:ln>
        </p:spPr>
        <p:txBody>
          <a:bodyPr wrap="square">
            <a:normAutofit/>
          </a:bodyPr>
          <a:p/>
        </p:txBody>
      </p:sp>
      <p:cxnSp>
        <p:nvCxnSpPr>
          <p:cNvPr id="2097" name="Google Shape;2097;p101"/>
          <p:cNvCxnSpPr/>
          <p:nvPr/>
        </p:nvCxnSpPr>
        <p:spPr>
          <a:xfrm flipH="1" rot="10800000">
            <a:off x="4722494" y="3012651"/>
            <a:ext cx="815700" cy="815700"/>
          </a:xfrm>
          <a:prstGeom prst="straightConnector1">
            <a:avLst/>
          </a:prstGeom>
          <a:noFill/>
          <a:ln cap="flat" cmpd="sng" w="28575">
            <a:solidFill>
              <a:srgbClr val="000000"/>
            </a:solidFill>
            <a:prstDash val="solid"/>
            <a:round/>
            <a:headEnd len="med" w="med" type="triangle"/>
            <a:tailEnd len="med" w="med" type="triangle"/>
          </a:ln>
        </p:spPr>
      </p:cxnSp>
      <p:sp>
        <p:nvSpPr>
          <p:cNvPr id="2098" name="Google Shape;2098;p101"/>
          <p:cNvSpPr txBox="1"/>
          <p:nvPr/>
        </p:nvSpPr>
        <p:spPr>
          <a:xfrm>
            <a:off x="4891924" y="3094488"/>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099" name="Google Shape;2099;p101"/>
          <p:cNvCxnSpPr/>
          <p:nvPr/>
        </p:nvCxnSpPr>
        <p:spPr>
          <a:xfrm flipH="1" rot="10800000">
            <a:off x="4725456" y="1266002"/>
            <a:ext cx="2805300" cy="2805300"/>
          </a:xfrm>
          <a:prstGeom prst="straightConnector1">
            <a:avLst/>
          </a:prstGeom>
          <a:noFill/>
          <a:ln cap="flat" cmpd="sng" w="28575">
            <a:solidFill>
              <a:srgbClr val="000000"/>
            </a:solidFill>
            <a:prstDash val="solid"/>
            <a:round/>
            <a:headEnd len="med" w="med" type="triangle"/>
            <a:tailEnd len="med" w="med" type="triangle"/>
          </a:ln>
        </p:spPr>
      </p:cxnSp>
      <p:sp>
        <p:nvSpPr>
          <p:cNvPr id="2100" name="Google Shape;2100;p101"/>
          <p:cNvSpPr txBox="1"/>
          <p:nvPr/>
        </p:nvSpPr>
        <p:spPr>
          <a:xfrm>
            <a:off x="5840916" y="2306988"/>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101" name="Google Shape;2101;p101"/>
          <p:cNvSpPr/>
          <p:nvPr/>
        </p:nvSpPr>
        <p:spPr>
          <a:xfrm>
            <a:off x="5497938" y="4049331"/>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02" name="Google Shape;2102;p101"/>
          <p:cNvCxnSpPr/>
          <p:nvPr/>
        </p:nvCxnSpPr>
        <p:spPr>
          <a:xfrm rot="10800000">
            <a:off x="5698754" y="3360257"/>
            <a:ext cx="0" cy="802800"/>
          </a:xfrm>
          <a:prstGeom prst="straightConnector1">
            <a:avLst/>
          </a:prstGeom>
          <a:noFill/>
          <a:ln cap="flat" cmpd="sng" w="28575">
            <a:solidFill>
              <a:srgbClr val="000000"/>
            </a:solidFill>
            <a:prstDash val="solid"/>
            <a:round/>
            <a:headEnd len="med" w="med" type="triangle"/>
            <a:tailEnd len="med" w="med" type="triangle"/>
          </a:ln>
        </p:spPr>
      </p:cxnSp>
      <p:sp>
        <p:nvSpPr>
          <p:cNvPr id="2103" name="Google Shape;2103;p101"/>
          <p:cNvSpPr/>
          <p:nvPr/>
        </p:nvSpPr>
        <p:spPr>
          <a:xfrm>
            <a:off x="7535789" y="4049331"/>
            <a:ext cx="108600" cy="108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04" name="Google Shape;2104;p101"/>
          <p:cNvCxnSpPr/>
          <p:nvPr/>
        </p:nvCxnSpPr>
        <p:spPr>
          <a:xfrm>
            <a:off x="5602600" y="2778258"/>
            <a:ext cx="0" cy="1795800"/>
          </a:xfrm>
          <a:prstGeom prst="straightConnector1">
            <a:avLst/>
          </a:prstGeom>
          <a:noFill/>
          <a:ln cap="flat" cmpd="sng" w="38100">
            <a:solidFill>
              <a:schemeClr val="accent5"/>
            </a:solidFill>
            <a:prstDash val="dash"/>
            <a:round/>
            <a:headEnd len="med" w="med" type="none"/>
            <a:tailEnd len="med" w="med" type="none"/>
          </a:ln>
        </p:spPr>
      </p:cxnSp>
      <p:cxnSp>
        <p:nvCxnSpPr>
          <p:cNvPr id="2105" name="Google Shape;2105;p101"/>
          <p:cNvCxnSpPr/>
          <p:nvPr/>
        </p:nvCxnSpPr>
        <p:spPr>
          <a:xfrm rot="10800000">
            <a:off x="7776531" y="1349506"/>
            <a:ext cx="0" cy="2800200"/>
          </a:xfrm>
          <a:prstGeom prst="straightConnector1">
            <a:avLst/>
          </a:prstGeom>
          <a:noFill/>
          <a:ln cap="flat" cmpd="sng" w="28575">
            <a:solidFill>
              <a:srgbClr val="000000"/>
            </a:solidFill>
            <a:prstDash val="solid"/>
            <a:round/>
            <a:headEnd len="med" w="med" type="triangle"/>
            <a:tailEnd len="med" w="med" type="triangle"/>
          </a:ln>
        </p:spPr>
      </p:cxnSp>
      <p:sp>
        <p:nvSpPr>
          <p:cNvPr id="2106" name="Google Shape;2106;p101"/>
          <p:cNvSpPr txBox="1"/>
          <p:nvPr/>
        </p:nvSpPr>
        <p:spPr>
          <a:xfrm>
            <a:off x="5794900" y="3625150"/>
            <a:ext cx="603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0.8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107" name="Google Shape;2107;p101"/>
          <p:cNvSpPr txBox="1"/>
          <p:nvPr/>
        </p:nvSpPr>
        <p:spPr>
          <a:xfrm>
            <a:off x="7852300" y="2710750"/>
            <a:ext cx="603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4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pic>
        <p:nvPicPr>
          <p:cNvPr id="2108" name="Google Shape;2108;p101"/>
          <p:cNvPicPr preferRelativeResize="0"/>
          <p:nvPr/>
        </p:nvPicPr>
        <p:blipFill>
          <a:blip r:embed="rId3">
            <a:alphaModFix/>
          </a:blip>
          <a:stretch>
            <a:fillRect/>
          </a:stretch>
        </p:blipFill>
        <p:spPr>
          <a:xfrm>
            <a:off x="1288808" y="40655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2" name="Shape 2112"/>
        <p:cNvGrpSpPr/>
        <p:nvPr/>
      </p:nvGrpSpPr>
      <p:grpSpPr>
        <a:xfrm>
          <a:off x="0" y="0"/>
          <a:ext cx="0" cy="0"/>
          <a:chOff x="0" y="0"/>
          <a:chExt cx="0" cy="0"/>
        </a:xfrm>
      </p:grpSpPr>
      <p:grpSp>
        <p:nvGrpSpPr>
          <p:cNvPr id="2113" name="Google Shape;2113;p102"/>
          <p:cNvGrpSpPr/>
          <p:nvPr/>
        </p:nvGrpSpPr>
        <p:grpSpPr>
          <a:xfrm flipH="1">
            <a:off x="4896628" y="1096786"/>
            <a:ext cx="1912959" cy="1397641"/>
            <a:chOff x="429064" y="1322646"/>
            <a:chExt cx="1101618" cy="804861"/>
          </a:xfrm>
        </p:grpSpPr>
        <p:sp>
          <p:nvSpPr>
            <p:cNvPr id="2114" name="Google Shape;2114;p102"/>
            <p:cNvSpPr/>
            <p:nvPr/>
          </p:nvSpPr>
          <p:spPr>
            <a:xfrm flipH="1">
              <a:off x="609576" y="1355404"/>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5" name="Google Shape;2115;p102"/>
            <p:cNvSpPr/>
            <p:nvPr/>
          </p:nvSpPr>
          <p:spPr>
            <a:xfrm>
              <a:off x="1462282" y="1864992"/>
              <a:ext cx="68400" cy="68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6" name="Google Shape;2116;p102"/>
            <p:cNvSpPr/>
            <p:nvPr/>
          </p:nvSpPr>
          <p:spPr>
            <a:xfrm>
              <a:off x="429064" y="1754006"/>
              <a:ext cx="373500" cy="3735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17" name="Google Shape;2117;p102"/>
            <p:cNvCxnSpPr/>
            <p:nvPr/>
          </p:nvCxnSpPr>
          <p:spPr>
            <a:xfrm>
              <a:off x="614225" y="1993604"/>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118" name="Google Shape;2118;p102"/>
            <p:cNvCxnSpPr/>
            <p:nvPr/>
          </p:nvCxnSpPr>
          <p:spPr>
            <a:xfrm flipH="1" rot="10800000">
              <a:off x="580464" y="1322646"/>
              <a:ext cx="918600" cy="585300"/>
            </a:xfrm>
            <a:prstGeom prst="straightConnector1">
              <a:avLst/>
            </a:prstGeom>
            <a:noFill/>
            <a:ln cap="flat" cmpd="sng" w="19050">
              <a:solidFill>
                <a:schemeClr val="dk1"/>
              </a:solidFill>
              <a:prstDash val="solid"/>
              <a:round/>
              <a:headEnd len="med" w="med" type="triangle"/>
              <a:tailEnd len="med" w="med" type="triangle"/>
            </a:ln>
          </p:spPr>
        </p:cxnSp>
      </p:grpSp>
      <p:grpSp>
        <p:nvGrpSpPr>
          <p:cNvPr id="2119" name="Google Shape;2119;p102"/>
          <p:cNvGrpSpPr/>
          <p:nvPr/>
        </p:nvGrpSpPr>
        <p:grpSpPr>
          <a:xfrm>
            <a:off x="2248257" y="1311878"/>
            <a:ext cx="1427696" cy="1043100"/>
            <a:chOff x="429064" y="1322646"/>
            <a:chExt cx="1101618" cy="804861"/>
          </a:xfrm>
        </p:grpSpPr>
        <p:sp>
          <p:nvSpPr>
            <p:cNvPr id="2120" name="Google Shape;2120;p102"/>
            <p:cNvSpPr/>
            <p:nvPr/>
          </p:nvSpPr>
          <p:spPr>
            <a:xfrm flipH="1">
              <a:off x="609576" y="1355404"/>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1" name="Google Shape;2121;p102"/>
            <p:cNvSpPr/>
            <p:nvPr/>
          </p:nvSpPr>
          <p:spPr>
            <a:xfrm>
              <a:off x="1462282" y="1864992"/>
              <a:ext cx="68400" cy="68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2" name="Google Shape;2122;p102"/>
            <p:cNvSpPr/>
            <p:nvPr/>
          </p:nvSpPr>
          <p:spPr>
            <a:xfrm>
              <a:off x="429064" y="1754006"/>
              <a:ext cx="373500" cy="3735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23" name="Google Shape;2123;p102"/>
            <p:cNvCxnSpPr/>
            <p:nvPr/>
          </p:nvCxnSpPr>
          <p:spPr>
            <a:xfrm>
              <a:off x="614225" y="1993604"/>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124" name="Google Shape;2124;p102"/>
            <p:cNvCxnSpPr/>
            <p:nvPr/>
          </p:nvCxnSpPr>
          <p:spPr>
            <a:xfrm flipH="1" rot="10800000">
              <a:off x="580464" y="1322646"/>
              <a:ext cx="918600" cy="585300"/>
            </a:xfrm>
            <a:prstGeom prst="straightConnector1">
              <a:avLst/>
            </a:prstGeom>
            <a:noFill/>
            <a:ln cap="flat" cmpd="sng" w="19050">
              <a:solidFill>
                <a:schemeClr val="dk1"/>
              </a:solidFill>
              <a:prstDash val="solid"/>
              <a:round/>
              <a:headEnd len="med" w="med" type="triangle"/>
              <a:tailEnd len="med" w="med" type="triangle"/>
            </a:ln>
          </p:spPr>
        </p:cxnSp>
      </p:grpSp>
      <p:sp>
        <p:nvSpPr>
          <p:cNvPr id="2125" name="Google Shape;2125;p10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Dhererka (lengths) oo dhan waxaa lagu bixiyay cm. Soo hel qiimaha (values) aan la aqoon.</a:t>
            </a:r>
            <a:endParaRPr sz="1600"/>
          </a:p>
        </p:txBody>
      </p:sp>
      <p:sp>
        <p:nvSpPr>
          <p:cNvPr id="2126" name="Google Shape;2126;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(lengths) maqan iyadoo la isticmaalayo saddex-xagallo isku mid ah (similar triangles)</a:t>
            </a:r>
            <a:endParaRPr/>
          </a:p>
        </p:txBody>
      </p:sp>
      <p:sp>
        <p:nvSpPr>
          <p:cNvPr id="2127" name="Google Shape;2127;p102"/>
          <p:cNvSpPr txBox="1"/>
          <p:nvPr>
            <p:ph idx="1" type="body"/>
          </p:nvPr>
        </p:nvSpPr>
        <p:spPr>
          <a:xfrm>
            <a:off x="1648627" y="1533451"/>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0.4</a:t>
            </a:r>
            <a:endParaRPr sz="1600"/>
          </a:p>
        </p:txBody>
      </p:sp>
      <p:sp>
        <p:nvSpPr>
          <p:cNvPr id="2128" name="Google Shape;2128;p102"/>
          <p:cNvSpPr txBox="1"/>
          <p:nvPr>
            <p:ph idx="1" type="body"/>
          </p:nvPr>
        </p:nvSpPr>
        <p:spPr>
          <a:xfrm>
            <a:off x="873804" y="1719865"/>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129" name="Google Shape;2129;p102"/>
          <p:cNvSpPr txBox="1"/>
          <p:nvPr>
            <p:ph idx="1" type="body"/>
          </p:nvPr>
        </p:nvSpPr>
        <p:spPr>
          <a:xfrm>
            <a:off x="941254" y="1999650"/>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0.9</a:t>
            </a:r>
            <a:endParaRPr sz="1600"/>
          </a:p>
        </p:txBody>
      </p:sp>
      <p:grpSp>
        <p:nvGrpSpPr>
          <p:cNvPr id="2130" name="Google Shape;2130;p102"/>
          <p:cNvGrpSpPr/>
          <p:nvPr/>
        </p:nvGrpSpPr>
        <p:grpSpPr>
          <a:xfrm>
            <a:off x="386400" y="1279700"/>
            <a:ext cx="1219946" cy="890351"/>
            <a:chOff x="386400" y="1279700"/>
            <a:chExt cx="1219946" cy="890351"/>
          </a:xfrm>
        </p:grpSpPr>
        <p:sp>
          <p:nvSpPr>
            <p:cNvPr id="2131" name="Google Shape;2131;p102"/>
            <p:cNvSpPr/>
            <p:nvPr/>
          </p:nvSpPr>
          <p:spPr>
            <a:xfrm flipH="1">
              <a:off x="612275" y="1355900"/>
              <a:ext cx="918600" cy="585300"/>
            </a:xfrm>
            <a:prstGeom prst="rtTriangle">
              <a:avLst/>
            </a:prstGeom>
            <a:solidFill>
              <a:srgbClr val="0B5FA5">
                <a:alpha val="4214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2" name="Google Shape;2132;p102"/>
            <p:cNvSpPr/>
            <p:nvPr/>
          </p:nvSpPr>
          <p:spPr>
            <a:xfrm>
              <a:off x="1422150" y="1820525"/>
              <a:ext cx="112800" cy="112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3" name="Google Shape;2133;p102"/>
            <p:cNvSpPr/>
            <p:nvPr/>
          </p:nvSpPr>
          <p:spPr>
            <a:xfrm>
              <a:off x="386400" y="1711351"/>
              <a:ext cx="458700" cy="4587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34" name="Google Shape;2134;p102"/>
            <p:cNvCxnSpPr/>
            <p:nvPr/>
          </p:nvCxnSpPr>
          <p:spPr>
            <a:xfrm>
              <a:off x="614225" y="2022075"/>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135" name="Google Shape;2135;p102"/>
            <p:cNvCxnSpPr/>
            <p:nvPr/>
          </p:nvCxnSpPr>
          <p:spPr>
            <a:xfrm rot="10800000">
              <a:off x="1606346" y="1355100"/>
              <a:ext cx="0" cy="585600"/>
            </a:xfrm>
            <a:prstGeom prst="straightConnector1">
              <a:avLst/>
            </a:prstGeom>
            <a:noFill/>
            <a:ln cap="flat" cmpd="sng" w="19050">
              <a:solidFill>
                <a:schemeClr val="dk1"/>
              </a:solidFill>
              <a:prstDash val="solid"/>
              <a:round/>
              <a:headEnd len="med" w="med" type="triangle"/>
              <a:tailEnd len="med" w="med" type="triangle"/>
            </a:ln>
          </p:spPr>
        </p:cxnSp>
        <p:cxnSp>
          <p:nvCxnSpPr>
            <p:cNvPr id="2136" name="Google Shape;2136;p102"/>
            <p:cNvCxnSpPr/>
            <p:nvPr/>
          </p:nvCxnSpPr>
          <p:spPr>
            <a:xfrm flipH="1" rot="10800000">
              <a:off x="536075" y="1279700"/>
              <a:ext cx="918600" cy="585300"/>
            </a:xfrm>
            <a:prstGeom prst="straightConnector1">
              <a:avLst/>
            </a:prstGeom>
            <a:noFill/>
            <a:ln cap="flat" cmpd="sng" w="19050">
              <a:solidFill>
                <a:schemeClr val="dk1"/>
              </a:solidFill>
              <a:prstDash val="solid"/>
              <a:round/>
              <a:headEnd len="med" w="med" type="triangle"/>
              <a:tailEnd len="med" w="med" type="triangle"/>
            </a:ln>
          </p:spPr>
        </p:cxnSp>
      </p:grpSp>
      <p:sp>
        <p:nvSpPr>
          <p:cNvPr id="2137" name="Google Shape;2137;p102"/>
          <p:cNvSpPr txBox="1"/>
          <p:nvPr>
            <p:ph idx="1" type="body"/>
          </p:nvPr>
        </p:nvSpPr>
        <p:spPr>
          <a:xfrm>
            <a:off x="874651" y="1349839"/>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a:t>
            </a:r>
            <a:endParaRPr sz="1600"/>
          </a:p>
        </p:txBody>
      </p:sp>
      <p:grpSp>
        <p:nvGrpSpPr>
          <p:cNvPr id="2138" name="Google Shape;2138;p102"/>
          <p:cNvGrpSpPr/>
          <p:nvPr/>
        </p:nvGrpSpPr>
        <p:grpSpPr>
          <a:xfrm rot="-5400000">
            <a:off x="225699" y="3302719"/>
            <a:ext cx="1702750" cy="1283141"/>
            <a:chOff x="343131" y="1318134"/>
            <a:chExt cx="1187744" cy="895048"/>
          </a:xfrm>
        </p:grpSpPr>
        <p:sp>
          <p:nvSpPr>
            <p:cNvPr id="2139" name="Google Shape;2139;p102"/>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0" name="Google Shape;2140;p102"/>
            <p:cNvSpPr/>
            <p:nvPr/>
          </p:nvSpPr>
          <p:spPr>
            <a:xfrm>
              <a:off x="1466225" y="1872948"/>
              <a:ext cx="60300" cy="60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1" name="Google Shape;2141;p102"/>
            <p:cNvSpPr/>
            <p:nvPr/>
          </p:nvSpPr>
          <p:spPr>
            <a:xfrm>
              <a:off x="343131" y="1668081"/>
              <a:ext cx="545100" cy="5451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2" name="Google Shape;2142;p102"/>
            <p:cNvCxnSpPr/>
            <p:nvPr/>
          </p:nvCxnSpPr>
          <p:spPr>
            <a:xfrm>
              <a:off x="614225" y="1987819"/>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143" name="Google Shape;2143;p102"/>
            <p:cNvCxnSpPr/>
            <p:nvPr/>
          </p:nvCxnSpPr>
          <p:spPr>
            <a:xfrm flipH="1" rot="10800000">
              <a:off x="578686" y="1318134"/>
              <a:ext cx="918600" cy="585300"/>
            </a:xfrm>
            <a:prstGeom prst="straightConnector1">
              <a:avLst/>
            </a:prstGeom>
            <a:noFill/>
            <a:ln cap="flat" cmpd="sng" w="19050">
              <a:solidFill>
                <a:schemeClr val="dk1"/>
              </a:solidFill>
              <a:prstDash val="solid"/>
              <a:round/>
              <a:headEnd len="med" w="med" type="triangle"/>
              <a:tailEnd len="med" w="med" type="triangle"/>
            </a:ln>
          </p:spPr>
        </p:cxnSp>
      </p:grpSp>
      <p:grpSp>
        <p:nvGrpSpPr>
          <p:cNvPr id="2144" name="Google Shape;2144;p102"/>
          <p:cNvGrpSpPr/>
          <p:nvPr/>
        </p:nvGrpSpPr>
        <p:grpSpPr>
          <a:xfrm flipH="1" rot="8899297">
            <a:off x="1707740" y="3459646"/>
            <a:ext cx="1864417" cy="1360522"/>
            <a:chOff x="461036" y="1314352"/>
            <a:chExt cx="1070171" cy="780937"/>
          </a:xfrm>
        </p:grpSpPr>
        <p:sp>
          <p:nvSpPr>
            <p:cNvPr id="2145" name="Google Shape;2145;p102"/>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6" name="Google Shape;2146;p102"/>
            <p:cNvSpPr/>
            <p:nvPr/>
          </p:nvSpPr>
          <p:spPr>
            <a:xfrm>
              <a:off x="1472408" y="1883156"/>
              <a:ext cx="58800" cy="58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7" name="Google Shape;2147;p102"/>
            <p:cNvSpPr/>
            <p:nvPr/>
          </p:nvSpPr>
          <p:spPr>
            <a:xfrm>
              <a:off x="461036" y="1785989"/>
              <a:ext cx="309300" cy="3093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8" name="Google Shape;2148;p102"/>
            <p:cNvCxnSpPr/>
            <p:nvPr/>
          </p:nvCxnSpPr>
          <p:spPr>
            <a:xfrm>
              <a:off x="614687" y="1977070"/>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149" name="Google Shape;2149;p102"/>
            <p:cNvCxnSpPr/>
            <p:nvPr/>
          </p:nvCxnSpPr>
          <p:spPr>
            <a:xfrm flipH="1" rot="10800000">
              <a:off x="589978" y="1314352"/>
              <a:ext cx="918600" cy="585300"/>
            </a:xfrm>
            <a:prstGeom prst="straightConnector1">
              <a:avLst/>
            </a:prstGeom>
            <a:noFill/>
            <a:ln cap="flat" cmpd="sng" w="19050">
              <a:solidFill>
                <a:schemeClr val="dk1"/>
              </a:solidFill>
              <a:prstDash val="solid"/>
              <a:round/>
              <a:headEnd len="med" w="med" type="triangle"/>
              <a:tailEnd len="med" w="med" type="triangle"/>
            </a:ln>
          </p:spPr>
        </p:cxnSp>
      </p:grpSp>
      <p:grpSp>
        <p:nvGrpSpPr>
          <p:cNvPr id="2150" name="Google Shape;2150;p102"/>
          <p:cNvGrpSpPr/>
          <p:nvPr/>
        </p:nvGrpSpPr>
        <p:grpSpPr>
          <a:xfrm flipH="1" rot="-9574437">
            <a:off x="3677819" y="2940276"/>
            <a:ext cx="2081351" cy="1489444"/>
            <a:chOff x="443699" y="1306209"/>
            <a:chExt cx="1127056" cy="806537"/>
          </a:xfrm>
        </p:grpSpPr>
        <p:sp>
          <p:nvSpPr>
            <p:cNvPr id="2151" name="Google Shape;2151;p102"/>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2" name="Google Shape;2152;p102"/>
            <p:cNvSpPr/>
            <p:nvPr/>
          </p:nvSpPr>
          <p:spPr>
            <a:xfrm>
              <a:off x="1460300" y="1858674"/>
              <a:ext cx="74700" cy="74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3" name="Google Shape;2153;p102"/>
            <p:cNvSpPr/>
            <p:nvPr/>
          </p:nvSpPr>
          <p:spPr>
            <a:xfrm>
              <a:off x="443699" y="1768646"/>
              <a:ext cx="344100" cy="3441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54" name="Google Shape;2154;p102"/>
            <p:cNvCxnSpPr/>
            <p:nvPr/>
          </p:nvCxnSpPr>
          <p:spPr>
            <a:xfrm rot="10800000">
              <a:off x="1570755" y="1341845"/>
              <a:ext cx="0" cy="585600"/>
            </a:xfrm>
            <a:prstGeom prst="straightConnector1">
              <a:avLst/>
            </a:prstGeom>
            <a:noFill/>
            <a:ln cap="flat" cmpd="sng" w="19050">
              <a:solidFill>
                <a:schemeClr val="dk1"/>
              </a:solidFill>
              <a:prstDash val="solid"/>
              <a:round/>
              <a:headEnd len="med" w="med" type="triangle"/>
              <a:tailEnd len="med" w="med" type="triangle"/>
            </a:ln>
          </p:spPr>
        </p:cxnSp>
        <p:cxnSp>
          <p:nvCxnSpPr>
            <p:cNvPr id="2155" name="Google Shape;2155;p102"/>
            <p:cNvCxnSpPr/>
            <p:nvPr/>
          </p:nvCxnSpPr>
          <p:spPr>
            <a:xfrm flipH="1" rot="10800000">
              <a:off x="607258" y="1306209"/>
              <a:ext cx="918600" cy="585300"/>
            </a:xfrm>
            <a:prstGeom prst="straightConnector1">
              <a:avLst/>
            </a:prstGeom>
            <a:noFill/>
            <a:ln cap="flat" cmpd="sng" w="19050">
              <a:solidFill>
                <a:schemeClr val="dk1"/>
              </a:solidFill>
              <a:prstDash val="solid"/>
              <a:round/>
              <a:headEnd len="med" w="med" type="triangle"/>
              <a:tailEnd len="med" w="med" type="triangle"/>
            </a:ln>
          </p:spPr>
        </p:cxnSp>
      </p:grpSp>
      <p:sp>
        <p:nvSpPr>
          <p:cNvPr id="2156" name="Google Shape;2156;p102"/>
          <p:cNvSpPr txBox="1"/>
          <p:nvPr>
            <p:ph idx="1" type="body"/>
          </p:nvPr>
        </p:nvSpPr>
        <p:spPr>
          <a:xfrm>
            <a:off x="2783807" y="1879221"/>
            <a:ext cx="386400" cy="18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157" name="Google Shape;2157;p102"/>
          <p:cNvSpPr txBox="1"/>
          <p:nvPr>
            <p:ph idx="1" type="body"/>
          </p:nvPr>
        </p:nvSpPr>
        <p:spPr>
          <a:xfrm>
            <a:off x="3036658" y="2131769"/>
            <a:ext cx="424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a</a:t>
            </a:r>
            <a:endParaRPr i="1" sz="1800">
              <a:latin typeface="Times New Roman"/>
              <a:ea typeface="Times New Roman"/>
              <a:cs typeface="Times New Roman"/>
              <a:sym typeface="Times New Roman"/>
            </a:endParaRPr>
          </a:p>
        </p:txBody>
      </p:sp>
      <p:sp>
        <p:nvSpPr>
          <p:cNvPr id="2158" name="Google Shape;2158;p102"/>
          <p:cNvSpPr txBox="1"/>
          <p:nvPr>
            <p:ph idx="1" type="body"/>
          </p:nvPr>
        </p:nvSpPr>
        <p:spPr>
          <a:xfrm>
            <a:off x="2810777" y="1460275"/>
            <a:ext cx="348000" cy="18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600"/>
          </a:p>
        </p:txBody>
      </p:sp>
      <p:sp>
        <p:nvSpPr>
          <p:cNvPr id="2159" name="Google Shape;2159;p102"/>
          <p:cNvSpPr txBox="1"/>
          <p:nvPr>
            <p:ph idx="1" type="body"/>
          </p:nvPr>
        </p:nvSpPr>
        <p:spPr>
          <a:xfrm flipH="1">
            <a:off x="5824843" y="1928888"/>
            <a:ext cx="364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160" name="Google Shape;2160;p102"/>
          <p:cNvSpPr txBox="1"/>
          <p:nvPr>
            <p:ph idx="1" type="body"/>
          </p:nvPr>
        </p:nvSpPr>
        <p:spPr>
          <a:xfrm flipH="1">
            <a:off x="5712665" y="1345650"/>
            <a:ext cx="184500" cy="2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a:t>
            </a:r>
            <a:endParaRPr sz="1600"/>
          </a:p>
        </p:txBody>
      </p:sp>
      <p:sp>
        <p:nvSpPr>
          <p:cNvPr id="2161" name="Google Shape;2161;p102"/>
          <p:cNvSpPr txBox="1"/>
          <p:nvPr>
            <p:ph idx="1" type="body"/>
          </p:nvPr>
        </p:nvSpPr>
        <p:spPr>
          <a:xfrm flipH="1">
            <a:off x="5567392" y="2223201"/>
            <a:ext cx="3231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c</a:t>
            </a:r>
            <a:endParaRPr i="1" sz="1800">
              <a:latin typeface="Times New Roman"/>
              <a:ea typeface="Times New Roman"/>
              <a:cs typeface="Times New Roman"/>
              <a:sym typeface="Times New Roman"/>
            </a:endParaRPr>
          </a:p>
        </p:txBody>
      </p:sp>
      <p:cxnSp>
        <p:nvCxnSpPr>
          <p:cNvPr id="2162" name="Google Shape;2162;p102"/>
          <p:cNvCxnSpPr/>
          <p:nvPr/>
        </p:nvCxnSpPr>
        <p:spPr>
          <a:xfrm rot="10800000">
            <a:off x="3761364" y="1387765"/>
            <a:ext cx="0" cy="729600"/>
          </a:xfrm>
          <a:prstGeom prst="straightConnector1">
            <a:avLst/>
          </a:prstGeom>
          <a:noFill/>
          <a:ln cap="flat" cmpd="sng" w="19050">
            <a:solidFill>
              <a:schemeClr val="dk1"/>
            </a:solidFill>
            <a:prstDash val="solid"/>
            <a:round/>
            <a:headEnd len="med" w="med" type="triangle"/>
            <a:tailEnd len="med" w="med" type="triangle"/>
          </a:ln>
        </p:spPr>
      </p:cxnSp>
      <p:sp>
        <p:nvSpPr>
          <p:cNvPr id="2163" name="Google Shape;2163;p102"/>
          <p:cNvSpPr txBox="1"/>
          <p:nvPr>
            <p:ph idx="1" type="body"/>
          </p:nvPr>
        </p:nvSpPr>
        <p:spPr>
          <a:xfrm>
            <a:off x="3808279" y="1636084"/>
            <a:ext cx="424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b</a:t>
            </a:r>
            <a:endParaRPr i="1" sz="1800">
              <a:latin typeface="Times New Roman"/>
              <a:ea typeface="Times New Roman"/>
              <a:cs typeface="Times New Roman"/>
              <a:sym typeface="Times New Roman"/>
            </a:endParaRPr>
          </a:p>
        </p:txBody>
      </p:sp>
      <p:grpSp>
        <p:nvGrpSpPr>
          <p:cNvPr id="2164" name="Google Shape;2164;p102"/>
          <p:cNvGrpSpPr/>
          <p:nvPr/>
        </p:nvGrpSpPr>
        <p:grpSpPr>
          <a:xfrm flipH="1" rot="10800000">
            <a:off x="6373311" y="944427"/>
            <a:ext cx="2232185" cy="1564718"/>
            <a:chOff x="438513" y="1315237"/>
            <a:chExt cx="1145298" cy="802831"/>
          </a:xfrm>
        </p:grpSpPr>
        <p:sp>
          <p:nvSpPr>
            <p:cNvPr id="2165" name="Google Shape;2165;p102"/>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6" name="Google Shape;2166;p102"/>
            <p:cNvSpPr/>
            <p:nvPr/>
          </p:nvSpPr>
          <p:spPr>
            <a:xfrm>
              <a:off x="1457632" y="1866886"/>
              <a:ext cx="73800" cy="7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7" name="Google Shape;2167;p102"/>
            <p:cNvSpPr/>
            <p:nvPr/>
          </p:nvSpPr>
          <p:spPr>
            <a:xfrm>
              <a:off x="438513" y="1763468"/>
              <a:ext cx="354600" cy="3546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68" name="Google Shape;2168;p102"/>
            <p:cNvCxnSpPr/>
            <p:nvPr/>
          </p:nvCxnSpPr>
          <p:spPr>
            <a:xfrm flipH="1" rot="10800000">
              <a:off x="584613" y="1315237"/>
              <a:ext cx="918600" cy="585300"/>
            </a:xfrm>
            <a:prstGeom prst="straightConnector1">
              <a:avLst/>
            </a:prstGeom>
            <a:noFill/>
            <a:ln cap="flat" cmpd="sng" w="19050">
              <a:solidFill>
                <a:schemeClr val="dk1"/>
              </a:solidFill>
              <a:prstDash val="solid"/>
              <a:round/>
              <a:headEnd len="med" w="med" type="triangle"/>
              <a:tailEnd len="med" w="med" type="triangle"/>
            </a:ln>
          </p:spPr>
        </p:cxnSp>
        <p:cxnSp>
          <p:nvCxnSpPr>
            <p:cNvPr id="2169" name="Google Shape;2169;p102"/>
            <p:cNvCxnSpPr/>
            <p:nvPr/>
          </p:nvCxnSpPr>
          <p:spPr>
            <a:xfrm rot="10800000">
              <a:off x="1583811" y="1355100"/>
              <a:ext cx="0" cy="585600"/>
            </a:xfrm>
            <a:prstGeom prst="straightConnector1">
              <a:avLst/>
            </a:prstGeom>
            <a:noFill/>
            <a:ln cap="flat" cmpd="sng" w="19050">
              <a:solidFill>
                <a:schemeClr val="dk1"/>
              </a:solidFill>
              <a:prstDash val="solid"/>
              <a:round/>
              <a:headEnd len="med" w="med" type="triangle"/>
              <a:tailEnd len="med" w="med" type="triangle"/>
            </a:ln>
          </p:spPr>
        </p:cxnSp>
      </p:grpSp>
      <p:sp>
        <p:nvSpPr>
          <p:cNvPr id="2170" name="Google Shape;2170;p102"/>
          <p:cNvSpPr txBox="1"/>
          <p:nvPr>
            <p:ph idx="1" type="body"/>
          </p:nvPr>
        </p:nvSpPr>
        <p:spPr>
          <a:xfrm flipH="1">
            <a:off x="7317242" y="1955348"/>
            <a:ext cx="498900" cy="2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2.5</a:t>
            </a:r>
            <a:endParaRPr sz="1600"/>
          </a:p>
        </p:txBody>
      </p:sp>
      <p:sp>
        <p:nvSpPr>
          <p:cNvPr id="2171" name="Google Shape;2171;p102"/>
          <p:cNvSpPr txBox="1"/>
          <p:nvPr>
            <p:ph idx="1" type="body"/>
          </p:nvPr>
        </p:nvSpPr>
        <p:spPr>
          <a:xfrm flipH="1">
            <a:off x="4638024" y="1537401"/>
            <a:ext cx="3231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d</a:t>
            </a:r>
            <a:endParaRPr i="1" sz="1800">
              <a:latin typeface="Times New Roman"/>
              <a:ea typeface="Times New Roman"/>
              <a:cs typeface="Times New Roman"/>
              <a:sym typeface="Times New Roman"/>
            </a:endParaRPr>
          </a:p>
        </p:txBody>
      </p:sp>
      <p:sp>
        <p:nvSpPr>
          <p:cNvPr id="2172" name="Google Shape;2172;p102"/>
          <p:cNvSpPr txBox="1"/>
          <p:nvPr>
            <p:ph idx="1" type="body"/>
          </p:nvPr>
        </p:nvSpPr>
        <p:spPr>
          <a:xfrm flipH="1">
            <a:off x="7079422" y="1285270"/>
            <a:ext cx="364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cxnSp>
        <p:nvCxnSpPr>
          <p:cNvPr id="2173" name="Google Shape;2173;p102"/>
          <p:cNvCxnSpPr/>
          <p:nvPr/>
        </p:nvCxnSpPr>
        <p:spPr>
          <a:xfrm>
            <a:off x="4799768" y="1149400"/>
            <a:ext cx="0" cy="1023600"/>
          </a:xfrm>
          <a:prstGeom prst="straightConnector1">
            <a:avLst/>
          </a:prstGeom>
          <a:noFill/>
          <a:ln cap="flat" cmpd="sng" w="19050">
            <a:solidFill>
              <a:schemeClr val="dk1"/>
            </a:solidFill>
            <a:prstDash val="solid"/>
            <a:round/>
            <a:headEnd len="med" w="med" type="triangle"/>
            <a:tailEnd len="med" w="med" type="triangle"/>
          </a:ln>
        </p:spPr>
      </p:cxnSp>
      <p:sp>
        <p:nvSpPr>
          <p:cNvPr id="2174" name="Google Shape;2174;p102"/>
          <p:cNvSpPr txBox="1"/>
          <p:nvPr>
            <p:ph idx="1" type="body"/>
          </p:nvPr>
        </p:nvSpPr>
        <p:spPr>
          <a:xfrm flipH="1">
            <a:off x="8649410" y="1669390"/>
            <a:ext cx="3231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e</a:t>
            </a:r>
            <a:endParaRPr i="1" sz="1800">
              <a:latin typeface="Times New Roman"/>
              <a:ea typeface="Times New Roman"/>
              <a:cs typeface="Times New Roman"/>
              <a:sym typeface="Times New Roman"/>
            </a:endParaRPr>
          </a:p>
        </p:txBody>
      </p:sp>
      <p:sp>
        <p:nvSpPr>
          <p:cNvPr id="2175" name="Google Shape;2175;p102"/>
          <p:cNvSpPr txBox="1"/>
          <p:nvPr>
            <p:ph idx="1" type="body"/>
          </p:nvPr>
        </p:nvSpPr>
        <p:spPr>
          <a:xfrm flipH="1">
            <a:off x="539994" y="3722580"/>
            <a:ext cx="286500" cy="25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a:t>
            </a:r>
            <a:endParaRPr sz="1600"/>
          </a:p>
        </p:txBody>
      </p:sp>
      <p:sp>
        <p:nvSpPr>
          <p:cNvPr id="2176" name="Google Shape;2176;p102"/>
          <p:cNvSpPr txBox="1"/>
          <p:nvPr>
            <p:ph idx="1" type="body"/>
          </p:nvPr>
        </p:nvSpPr>
        <p:spPr>
          <a:xfrm flipH="1">
            <a:off x="1477252" y="3579248"/>
            <a:ext cx="284400" cy="21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f</a:t>
            </a:r>
            <a:endParaRPr i="1" sz="1800">
              <a:latin typeface="Times New Roman"/>
              <a:ea typeface="Times New Roman"/>
              <a:cs typeface="Times New Roman"/>
              <a:sym typeface="Times New Roman"/>
            </a:endParaRPr>
          </a:p>
        </p:txBody>
      </p:sp>
      <p:sp>
        <p:nvSpPr>
          <p:cNvPr id="2177" name="Google Shape;2177;p102"/>
          <p:cNvSpPr txBox="1"/>
          <p:nvPr>
            <p:ph idx="1" type="body"/>
          </p:nvPr>
        </p:nvSpPr>
        <p:spPr>
          <a:xfrm>
            <a:off x="990025" y="3687466"/>
            <a:ext cx="390900" cy="14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178" name="Google Shape;2178;p102"/>
          <p:cNvSpPr txBox="1"/>
          <p:nvPr>
            <p:ph idx="1" type="body"/>
          </p:nvPr>
        </p:nvSpPr>
        <p:spPr>
          <a:xfrm flipH="1">
            <a:off x="2798201" y="4168495"/>
            <a:ext cx="265500" cy="20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g</a:t>
            </a:r>
            <a:endParaRPr i="1" sz="1800">
              <a:latin typeface="Times New Roman"/>
              <a:ea typeface="Times New Roman"/>
              <a:cs typeface="Times New Roman"/>
              <a:sym typeface="Times New Roman"/>
            </a:endParaRPr>
          </a:p>
        </p:txBody>
      </p:sp>
      <p:sp>
        <p:nvSpPr>
          <p:cNvPr id="2179" name="Google Shape;2179;p102"/>
          <p:cNvSpPr txBox="1"/>
          <p:nvPr>
            <p:ph idx="1" type="body"/>
          </p:nvPr>
        </p:nvSpPr>
        <p:spPr>
          <a:xfrm flipH="1">
            <a:off x="2261219" y="3471724"/>
            <a:ext cx="267300" cy="23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a:t>
            </a:r>
            <a:endParaRPr sz="1600"/>
          </a:p>
        </p:txBody>
      </p:sp>
      <p:sp>
        <p:nvSpPr>
          <p:cNvPr id="2180" name="Google Shape;2180;p102"/>
          <p:cNvSpPr txBox="1"/>
          <p:nvPr>
            <p:ph idx="1" type="body"/>
          </p:nvPr>
        </p:nvSpPr>
        <p:spPr>
          <a:xfrm flipH="1">
            <a:off x="5664504" y="4098744"/>
            <a:ext cx="311400" cy="27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a:t>
            </a:r>
            <a:endParaRPr sz="1600"/>
          </a:p>
        </p:txBody>
      </p:sp>
      <p:sp>
        <p:nvSpPr>
          <p:cNvPr id="2181" name="Google Shape;2181;p102"/>
          <p:cNvSpPr txBox="1"/>
          <p:nvPr>
            <p:ph idx="1" type="body"/>
          </p:nvPr>
        </p:nvSpPr>
        <p:spPr>
          <a:xfrm flipH="1">
            <a:off x="4467681" y="3207829"/>
            <a:ext cx="424500" cy="22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182" name="Google Shape;2182;p102"/>
          <p:cNvSpPr txBox="1"/>
          <p:nvPr>
            <p:ph idx="1" type="body"/>
          </p:nvPr>
        </p:nvSpPr>
        <p:spPr>
          <a:xfrm flipH="1">
            <a:off x="2138300" y="3916657"/>
            <a:ext cx="459300" cy="2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183" name="Google Shape;2183;p102"/>
          <p:cNvSpPr txBox="1"/>
          <p:nvPr>
            <p:ph idx="1" type="body"/>
          </p:nvPr>
        </p:nvSpPr>
        <p:spPr>
          <a:xfrm flipH="1">
            <a:off x="4594116" y="3893340"/>
            <a:ext cx="284400" cy="21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h</a:t>
            </a:r>
            <a:endParaRPr i="1" sz="1800">
              <a:latin typeface="Times New Roman"/>
              <a:ea typeface="Times New Roman"/>
              <a:cs typeface="Times New Roman"/>
              <a:sym typeface="Times New Roman"/>
            </a:endParaRPr>
          </a:p>
        </p:txBody>
      </p:sp>
      <p:grpSp>
        <p:nvGrpSpPr>
          <p:cNvPr id="2184" name="Google Shape;2184;p102"/>
          <p:cNvGrpSpPr/>
          <p:nvPr/>
        </p:nvGrpSpPr>
        <p:grpSpPr>
          <a:xfrm rot="-6853689">
            <a:off x="6538714" y="3401742"/>
            <a:ext cx="2232148" cy="1564692"/>
            <a:chOff x="438513" y="1315237"/>
            <a:chExt cx="1145298" cy="802831"/>
          </a:xfrm>
        </p:grpSpPr>
        <p:sp>
          <p:nvSpPr>
            <p:cNvPr id="2185" name="Google Shape;2185;p102"/>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6" name="Google Shape;2186;p102"/>
            <p:cNvSpPr/>
            <p:nvPr/>
          </p:nvSpPr>
          <p:spPr>
            <a:xfrm>
              <a:off x="1457632" y="1866886"/>
              <a:ext cx="73800" cy="7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7" name="Google Shape;2187;p102"/>
            <p:cNvSpPr/>
            <p:nvPr/>
          </p:nvSpPr>
          <p:spPr>
            <a:xfrm>
              <a:off x="438513" y="1763468"/>
              <a:ext cx="354600" cy="3546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88" name="Google Shape;2188;p102"/>
            <p:cNvCxnSpPr/>
            <p:nvPr/>
          </p:nvCxnSpPr>
          <p:spPr>
            <a:xfrm flipH="1" rot="10800000">
              <a:off x="584613" y="1315237"/>
              <a:ext cx="918600" cy="585300"/>
            </a:xfrm>
            <a:prstGeom prst="straightConnector1">
              <a:avLst/>
            </a:prstGeom>
            <a:noFill/>
            <a:ln cap="flat" cmpd="sng" w="19050">
              <a:solidFill>
                <a:schemeClr val="dk1"/>
              </a:solidFill>
              <a:prstDash val="solid"/>
              <a:round/>
              <a:headEnd len="med" w="med" type="triangle"/>
              <a:tailEnd len="med" w="med" type="triangle"/>
            </a:ln>
          </p:spPr>
        </p:cxnSp>
        <p:cxnSp>
          <p:nvCxnSpPr>
            <p:cNvPr id="2189" name="Google Shape;2189;p102"/>
            <p:cNvCxnSpPr/>
            <p:nvPr/>
          </p:nvCxnSpPr>
          <p:spPr>
            <a:xfrm rot="10800000">
              <a:off x="1583811" y="1355100"/>
              <a:ext cx="0" cy="585600"/>
            </a:xfrm>
            <a:prstGeom prst="straightConnector1">
              <a:avLst/>
            </a:prstGeom>
            <a:noFill/>
            <a:ln cap="flat" cmpd="sng" w="19050">
              <a:solidFill>
                <a:schemeClr val="dk1"/>
              </a:solidFill>
              <a:prstDash val="solid"/>
              <a:round/>
              <a:headEnd len="med" w="med" type="triangle"/>
              <a:tailEnd len="med" w="med" type="triangle"/>
            </a:ln>
          </p:spPr>
        </p:cxnSp>
      </p:grpSp>
      <p:sp>
        <p:nvSpPr>
          <p:cNvPr id="2190" name="Google Shape;2190;p102"/>
          <p:cNvSpPr txBox="1"/>
          <p:nvPr>
            <p:ph idx="1" type="body"/>
          </p:nvPr>
        </p:nvSpPr>
        <p:spPr>
          <a:xfrm>
            <a:off x="6866422" y="3452534"/>
            <a:ext cx="364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66°</a:t>
            </a:r>
            <a:endParaRPr sz="1600"/>
          </a:p>
        </p:txBody>
      </p:sp>
      <p:sp>
        <p:nvSpPr>
          <p:cNvPr id="2191" name="Google Shape;2191;p102"/>
          <p:cNvSpPr txBox="1"/>
          <p:nvPr>
            <p:ph idx="1" type="body"/>
          </p:nvPr>
        </p:nvSpPr>
        <p:spPr>
          <a:xfrm rot="-3195">
            <a:off x="7143612" y="4038904"/>
            <a:ext cx="322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i</a:t>
            </a:r>
            <a:endParaRPr i="1" sz="1800">
              <a:latin typeface="Times New Roman"/>
              <a:ea typeface="Times New Roman"/>
              <a:cs typeface="Times New Roman"/>
              <a:sym typeface="Times New Roman"/>
            </a:endParaRPr>
          </a:p>
        </p:txBody>
      </p:sp>
      <p:sp>
        <p:nvSpPr>
          <p:cNvPr id="2192" name="Google Shape;2192;p102"/>
          <p:cNvSpPr/>
          <p:nvPr/>
        </p:nvSpPr>
        <p:spPr>
          <a:xfrm>
            <a:off x="6326787" y="3316201"/>
            <a:ext cx="516900" cy="516900"/>
          </a:xfrm>
          <a:prstGeom prst="arc">
            <a:avLst>
              <a:gd fmla="val 19967005" name="adj1"/>
              <a:gd fmla="val 152724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93" name="Google Shape;2193;p102"/>
          <p:cNvCxnSpPr/>
          <p:nvPr/>
        </p:nvCxnSpPr>
        <p:spPr>
          <a:xfrm rot="10800000">
            <a:off x="7739938" y="3035463"/>
            <a:ext cx="723600" cy="1644300"/>
          </a:xfrm>
          <a:prstGeom prst="straightConnector1">
            <a:avLst/>
          </a:prstGeom>
          <a:noFill/>
          <a:ln cap="flat" cmpd="sng" w="19050">
            <a:solidFill>
              <a:schemeClr val="dk1"/>
            </a:solidFill>
            <a:prstDash val="solid"/>
            <a:round/>
            <a:headEnd len="med" w="med" type="triangle"/>
            <a:tailEnd len="med" w="med" type="triangle"/>
          </a:ln>
        </p:spPr>
      </p:cxnSp>
      <p:sp>
        <p:nvSpPr>
          <p:cNvPr id="2194" name="Google Shape;2194;p102"/>
          <p:cNvSpPr txBox="1"/>
          <p:nvPr>
            <p:ph idx="1" type="body"/>
          </p:nvPr>
        </p:nvSpPr>
        <p:spPr>
          <a:xfrm rot="2067">
            <a:off x="6875564" y="2958786"/>
            <a:ext cx="498900" cy="28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a:t>
            </a:r>
            <a:endParaRPr sz="1600"/>
          </a:p>
        </p:txBody>
      </p:sp>
      <p:sp>
        <p:nvSpPr>
          <p:cNvPr id="2195" name="Google Shape;2195;p102"/>
          <p:cNvSpPr txBox="1"/>
          <p:nvPr>
            <p:ph idx="1" type="body"/>
          </p:nvPr>
        </p:nvSpPr>
        <p:spPr>
          <a:xfrm rot="-3195">
            <a:off x="8143833" y="3533598"/>
            <a:ext cx="322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j</a:t>
            </a:r>
            <a:endParaRPr i="1" sz="1800">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9" name="Shape 2199"/>
        <p:cNvGrpSpPr/>
        <p:nvPr/>
      </p:nvGrpSpPr>
      <p:grpSpPr>
        <a:xfrm>
          <a:off x="0" y="0"/>
          <a:ext cx="0" cy="0"/>
          <a:chOff x="0" y="0"/>
          <a:chExt cx="0" cy="0"/>
        </a:xfrm>
      </p:grpSpPr>
      <p:sp>
        <p:nvSpPr>
          <p:cNvPr id="2200" name="Google Shape;2200;p103"/>
          <p:cNvSpPr/>
          <p:nvPr/>
        </p:nvSpPr>
        <p:spPr>
          <a:xfrm flipH="1">
            <a:off x="5913674" y="3772152"/>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1" name="Google Shape;2201;p103"/>
          <p:cNvSpPr/>
          <p:nvPr/>
        </p:nvSpPr>
        <p:spPr>
          <a:xfrm flipH="1">
            <a:off x="6806838" y="3772152"/>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2" name="Google Shape;2202;p103"/>
          <p:cNvSpPr/>
          <p:nvPr/>
        </p:nvSpPr>
        <p:spPr>
          <a:xfrm flipH="1">
            <a:off x="8047274" y="3772152"/>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3" name="Google Shape;2203;p103"/>
          <p:cNvSpPr/>
          <p:nvPr/>
        </p:nvSpPr>
        <p:spPr>
          <a:xfrm flipH="1">
            <a:off x="3562140" y="3806881"/>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4" name="Google Shape;2204;p103"/>
          <p:cNvSpPr txBox="1"/>
          <p:nvPr>
            <p:ph idx="1" type="body"/>
          </p:nvPr>
        </p:nvSpPr>
        <p:spPr>
          <a:xfrm>
            <a:off x="324000" y="759300"/>
            <a:ext cx="8237700" cy="39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Raadi qiimaha (value) x, y iyo z.</a:t>
            </a:r>
            <a:r>
              <a:rPr i="1" lang="en-GB" sz="1800">
                <a:latin typeface="Lexend"/>
                <a:ea typeface="Times New Roman"/>
                <a:cs typeface="Times New Roman"/>
                <a:sym typeface="Times New Roman"/>
              </a:rPr>
              <a:t/>
            </a:r>
            <a:r>
              <a:rPr lang="en-GB" sz="1400">
                <a:latin typeface="Lexend"/>
              </a:rPr>
              <a:t/>
            </a:r>
            <a:r>
              <a:rPr i="1" lang="en-GB" sz="1800">
                <a:latin typeface="Lexend"/>
                <a:ea typeface="Times New Roman"/>
                <a:cs typeface="Times New Roman"/>
                <a:sym typeface="Times New Roman"/>
              </a:rPr>
              <a:t/>
            </a:r>
            <a:r>
              <a:rPr lang="en-GB" sz="1400">
                <a:latin typeface="Lexend"/>
              </a:rPr>
              <a:t/>
            </a:r>
            <a:r>
              <a:rPr i="1" lang="en-GB" sz="1800">
                <a:latin typeface="Lexend"/>
                <a:ea typeface="Times New Roman"/>
                <a:cs typeface="Times New Roman"/>
                <a:sym typeface="Times New Roman"/>
              </a:rPr>
              <a:t/>
            </a:r>
            <a:r>
              <a:rPr lang="en-GB" sz="1400">
                <a:latin typeface="Lexend"/>
              </a:rPr>
              <a:t/>
            </a:r>
            <a:endParaRPr sz="1600"/>
          </a:p>
        </p:txBody>
      </p:sp>
      <p:sp>
        <p:nvSpPr>
          <p:cNvPr id="2205" name="Google Shape;2205;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(lengths) maqan iyadoo la isticmaalayo saddexagallo (triangles) isku mid ah (similar)</a:t>
            </a:r>
            <a:endParaRPr/>
          </a:p>
        </p:txBody>
      </p:sp>
      <p:cxnSp>
        <p:nvCxnSpPr>
          <p:cNvPr id="2206" name="Google Shape;2206;p103"/>
          <p:cNvCxnSpPr/>
          <p:nvPr/>
        </p:nvCxnSpPr>
        <p:spPr>
          <a:xfrm>
            <a:off x="977565" y="1936906"/>
            <a:ext cx="3210300" cy="1966800"/>
          </a:xfrm>
          <a:prstGeom prst="straightConnector1">
            <a:avLst/>
          </a:prstGeom>
          <a:noFill/>
          <a:ln cap="flat" cmpd="sng" w="38100">
            <a:solidFill>
              <a:schemeClr val="dk2"/>
            </a:solidFill>
            <a:prstDash val="solid"/>
            <a:round/>
            <a:headEnd len="med" w="med" type="none"/>
            <a:tailEnd len="med" w="med" type="none"/>
          </a:ln>
        </p:spPr>
      </p:cxnSp>
      <p:grpSp>
        <p:nvGrpSpPr>
          <p:cNvPr id="2207" name="Google Shape;2207;p103"/>
          <p:cNvGrpSpPr/>
          <p:nvPr/>
        </p:nvGrpSpPr>
        <p:grpSpPr>
          <a:xfrm flipH="1">
            <a:off x="738031" y="3913231"/>
            <a:ext cx="3619299" cy="279725"/>
            <a:chOff x="430275" y="3788925"/>
            <a:chExt cx="6266100" cy="279725"/>
          </a:xfrm>
        </p:grpSpPr>
        <p:sp>
          <p:nvSpPr>
            <p:cNvPr id="2208" name="Google Shape;2208;p103"/>
            <p:cNvSpPr/>
            <p:nvPr/>
          </p:nvSpPr>
          <p:spPr>
            <a:xfrm>
              <a:off x="445725" y="3795650"/>
              <a:ext cx="6238200" cy="273000"/>
            </a:xfrm>
            <a:prstGeom prst="rect">
              <a:avLst/>
            </a:prstGeom>
            <a:solidFill>
              <a:srgbClr val="EBEDFE"/>
            </a:solidFill>
            <a:ln cap="flat" cmpd="sng" w="9525">
              <a:solidFill>
                <a:srgbClr val="EBEDF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09" name="Google Shape;2209;p103"/>
            <p:cNvCxnSpPr/>
            <p:nvPr/>
          </p:nvCxnSpPr>
          <p:spPr>
            <a:xfrm>
              <a:off x="430275" y="3788925"/>
              <a:ext cx="6266100" cy="0"/>
            </a:xfrm>
            <a:prstGeom prst="straightConnector1">
              <a:avLst/>
            </a:prstGeom>
            <a:noFill/>
            <a:ln cap="flat" cmpd="sng" w="38100">
              <a:solidFill>
                <a:schemeClr val="dk1"/>
              </a:solidFill>
              <a:prstDash val="solid"/>
              <a:round/>
              <a:headEnd len="med" w="med" type="none"/>
              <a:tailEnd len="med" w="med" type="none"/>
            </a:ln>
          </p:spPr>
        </p:cxnSp>
      </p:grpSp>
      <p:cxnSp>
        <p:nvCxnSpPr>
          <p:cNvPr id="2210" name="Google Shape;2210;p103"/>
          <p:cNvCxnSpPr/>
          <p:nvPr/>
        </p:nvCxnSpPr>
        <p:spPr>
          <a:xfrm rot="10800000">
            <a:off x="975215" y="1911406"/>
            <a:ext cx="0" cy="1991400"/>
          </a:xfrm>
          <a:prstGeom prst="straightConnector1">
            <a:avLst/>
          </a:prstGeom>
          <a:noFill/>
          <a:ln cap="flat" cmpd="sng" w="28575">
            <a:solidFill>
              <a:schemeClr val="dk1"/>
            </a:solidFill>
            <a:prstDash val="solid"/>
            <a:round/>
            <a:headEnd len="med" w="med" type="none"/>
            <a:tailEnd len="med" w="med" type="none"/>
          </a:ln>
        </p:spPr>
      </p:cxnSp>
      <p:cxnSp>
        <p:nvCxnSpPr>
          <p:cNvPr id="2211" name="Google Shape;2211;p103"/>
          <p:cNvCxnSpPr/>
          <p:nvPr/>
        </p:nvCxnSpPr>
        <p:spPr>
          <a:xfrm rot="10800000">
            <a:off x="904396" y="1906025"/>
            <a:ext cx="0" cy="1991400"/>
          </a:xfrm>
          <a:prstGeom prst="straightConnector1">
            <a:avLst/>
          </a:prstGeom>
          <a:noFill/>
          <a:ln cap="flat" cmpd="sng" w="28575">
            <a:solidFill>
              <a:schemeClr val="dk1"/>
            </a:solidFill>
            <a:prstDash val="solid"/>
            <a:round/>
            <a:headEnd len="med" w="med" type="none"/>
            <a:tailEnd len="med" w="med" type="none"/>
          </a:ln>
        </p:spPr>
      </p:cxnSp>
      <p:sp>
        <p:nvSpPr>
          <p:cNvPr id="2212" name="Google Shape;2212;p103"/>
          <p:cNvSpPr/>
          <p:nvPr/>
        </p:nvSpPr>
        <p:spPr>
          <a:xfrm flipH="1">
            <a:off x="871720" y="1780630"/>
            <a:ext cx="140100" cy="140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13" name="Google Shape;2213;p103"/>
          <p:cNvSpPr txBox="1"/>
          <p:nvPr/>
        </p:nvSpPr>
        <p:spPr>
          <a:xfrm flipH="1">
            <a:off x="354034" y="2726809"/>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214" name="Google Shape;2214;p103"/>
          <p:cNvCxnSpPr/>
          <p:nvPr/>
        </p:nvCxnSpPr>
        <p:spPr>
          <a:xfrm>
            <a:off x="801157" y="1957156"/>
            <a:ext cx="0" cy="1931700"/>
          </a:xfrm>
          <a:prstGeom prst="straightConnector1">
            <a:avLst/>
          </a:prstGeom>
          <a:noFill/>
          <a:ln cap="flat" cmpd="sng" w="28575">
            <a:solidFill>
              <a:schemeClr val="dk1"/>
            </a:solidFill>
            <a:prstDash val="solid"/>
            <a:round/>
            <a:headEnd len="med" w="med" type="triangle"/>
            <a:tailEnd len="med" w="med" type="triangle"/>
          </a:ln>
        </p:spPr>
      </p:cxnSp>
      <p:cxnSp>
        <p:nvCxnSpPr>
          <p:cNvPr id="2215" name="Google Shape;2215;p103"/>
          <p:cNvCxnSpPr/>
          <p:nvPr/>
        </p:nvCxnSpPr>
        <p:spPr>
          <a:xfrm>
            <a:off x="3562115" y="3507581"/>
            <a:ext cx="0" cy="391500"/>
          </a:xfrm>
          <a:prstGeom prst="straightConnector1">
            <a:avLst/>
          </a:prstGeom>
          <a:noFill/>
          <a:ln cap="flat" cmpd="sng" w="28575">
            <a:solidFill>
              <a:schemeClr val="accent5"/>
            </a:solidFill>
            <a:prstDash val="solid"/>
            <a:round/>
            <a:headEnd len="med" w="med" type="none"/>
            <a:tailEnd len="med" w="med" type="none"/>
          </a:ln>
        </p:spPr>
      </p:cxnSp>
      <p:cxnSp>
        <p:nvCxnSpPr>
          <p:cNvPr id="2216" name="Google Shape;2216;p103"/>
          <p:cNvCxnSpPr/>
          <p:nvPr/>
        </p:nvCxnSpPr>
        <p:spPr>
          <a:xfrm>
            <a:off x="3485915" y="3507581"/>
            <a:ext cx="0" cy="391500"/>
          </a:xfrm>
          <a:prstGeom prst="straightConnector1">
            <a:avLst/>
          </a:prstGeom>
          <a:noFill/>
          <a:ln cap="flat" cmpd="sng" w="19050">
            <a:solidFill>
              <a:schemeClr val="dk1"/>
            </a:solidFill>
            <a:prstDash val="solid"/>
            <a:round/>
            <a:headEnd len="med" w="med" type="triangle"/>
            <a:tailEnd len="med" w="med" type="triangle"/>
          </a:ln>
        </p:spPr>
      </p:cxnSp>
      <p:sp>
        <p:nvSpPr>
          <p:cNvPr id="2217" name="Google Shape;2217;p103"/>
          <p:cNvSpPr txBox="1"/>
          <p:nvPr/>
        </p:nvSpPr>
        <p:spPr>
          <a:xfrm flipH="1">
            <a:off x="2770971" y="3562481"/>
            <a:ext cx="6816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0.55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218" name="Google Shape;2218;p103"/>
          <p:cNvCxnSpPr/>
          <p:nvPr/>
        </p:nvCxnSpPr>
        <p:spPr>
          <a:xfrm>
            <a:off x="3562115" y="3983897"/>
            <a:ext cx="616200" cy="0"/>
          </a:xfrm>
          <a:prstGeom prst="straightConnector1">
            <a:avLst/>
          </a:prstGeom>
          <a:noFill/>
          <a:ln cap="flat" cmpd="sng" w="19050">
            <a:solidFill>
              <a:schemeClr val="dk1"/>
            </a:solidFill>
            <a:prstDash val="solid"/>
            <a:round/>
            <a:headEnd len="med" w="med" type="triangle"/>
            <a:tailEnd len="med" w="med" type="triangle"/>
          </a:ln>
        </p:spPr>
      </p:cxnSp>
      <p:sp>
        <p:nvSpPr>
          <p:cNvPr id="2219" name="Google Shape;2219;p103"/>
          <p:cNvSpPr txBox="1"/>
          <p:nvPr/>
        </p:nvSpPr>
        <p:spPr>
          <a:xfrm flipH="1">
            <a:off x="3652117" y="3986286"/>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220" name="Google Shape;2220;p103"/>
          <p:cNvCxnSpPr/>
          <p:nvPr/>
        </p:nvCxnSpPr>
        <p:spPr>
          <a:xfrm>
            <a:off x="949465" y="3983897"/>
            <a:ext cx="2643000" cy="0"/>
          </a:xfrm>
          <a:prstGeom prst="straightConnector1">
            <a:avLst/>
          </a:prstGeom>
          <a:noFill/>
          <a:ln cap="flat" cmpd="sng" w="19050">
            <a:solidFill>
              <a:schemeClr val="dk1"/>
            </a:solidFill>
            <a:prstDash val="solid"/>
            <a:round/>
            <a:headEnd len="med" w="med" type="triangle"/>
            <a:tailEnd len="med" w="med" type="triangle"/>
          </a:ln>
        </p:spPr>
      </p:cxnSp>
      <p:sp>
        <p:nvSpPr>
          <p:cNvPr id="2221" name="Google Shape;2221;p103"/>
          <p:cNvSpPr txBox="1"/>
          <p:nvPr/>
        </p:nvSpPr>
        <p:spPr>
          <a:xfrm flipH="1">
            <a:off x="2058703" y="3986281"/>
            <a:ext cx="6162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11</a:t>
            </a:r>
            <a:r>
              <a:rPr lang="en-GB" sz="1400">
                <a:latin typeface="Lexend"/>
                <a:ea typeface="Lexend"/>
                <a:cs typeface="Lexend"/>
                <a:sym typeface="Lexend"/>
              </a:rPr>
              <a:t>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222" name="Google Shape;2222;p103"/>
          <p:cNvCxnSpPr/>
          <p:nvPr/>
        </p:nvCxnSpPr>
        <p:spPr>
          <a:xfrm rot="-5400000">
            <a:off x="5212598" y="3493209"/>
            <a:ext cx="1596300" cy="0"/>
          </a:xfrm>
          <a:prstGeom prst="straightConnector1">
            <a:avLst/>
          </a:prstGeom>
          <a:noFill/>
          <a:ln cap="flat" cmpd="sng" w="28575">
            <a:solidFill>
              <a:schemeClr val="dk2"/>
            </a:solidFill>
            <a:prstDash val="solid"/>
            <a:round/>
            <a:headEnd len="med" w="med" type="none"/>
            <a:tailEnd len="med" w="med" type="none"/>
          </a:ln>
        </p:spPr>
      </p:cxnSp>
      <p:cxnSp>
        <p:nvCxnSpPr>
          <p:cNvPr id="2223" name="Google Shape;2223;p103"/>
          <p:cNvCxnSpPr/>
          <p:nvPr/>
        </p:nvCxnSpPr>
        <p:spPr>
          <a:xfrm rot="10800000">
            <a:off x="6905956" y="1949259"/>
            <a:ext cx="0" cy="2342100"/>
          </a:xfrm>
          <a:prstGeom prst="straightConnector1">
            <a:avLst/>
          </a:prstGeom>
          <a:noFill/>
          <a:ln cap="flat" cmpd="sng" w="28575">
            <a:solidFill>
              <a:schemeClr val="dk2"/>
            </a:solidFill>
            <a:prstDash val="solid"/>
            <a:round/>
            <a:headEnd len="med" w="med" type="none"/>
            <a:tailEnd len="med" w="med" type="none"/>
          </a:ln>
        </p:spPr>
      </p:cxnSp>
      <p:cxnSp>
        <p:nvCxnSpPr>
          <p:cNvPr id="2224" name="Google Shape;2224;p103"/>
          <p:cNvCxnSpPr/>
          <p:nvPr/>
        </p:nvCxnSpPr>
        <p:spPr>
          <a:xfrm rot="-5400000">
            <a:off x="6405702" y="2552709"/>
            <a:ext cx="3477300" cy="0"/>
          </a:xfrm>
          <a:prstGeom prst="straightConnector1">
            <a:avLst/>
          </a:prstGeom>
          <a:noFill/>
          <a:ln cap="flat" cmpd="sng" w="28575">
            <a:solidFill>
              <a:schemeClr val="dk2"/>
            </a:solidFill>
            <a:prstDash val="solid"/>
            <a:round/>
            <a:headEnd len="med" w="med" type="none"/>
            <a:tailEnd len="med" w="med" type="none"/>
          </a:ln>
        </p:spPr>
      </p:cxnSp>
      <p:cxnSp>
        <p:nvCxnSpPr>
          <p:cNvPr id="2225" name="Google Shape;2225;p103"/>
          <p:cNvCxnSpPr/>
          <p:nvPr/>
        </p:nvCxnSpPr>
        <p:spPr>
          <a:xfrm flipH="1" rot="10800000">
            <a:off x="5330397" y="1032453"/>
            <a:ext cx="3043500" cy="2841600"/>
          </a:xfrm>
          <a:prstGeom prst="straightConnector1">
            <a:avLst/>
          </a:prstGeom>
          <a:noFill/>
          <a:ln cap="flat" cmpd="sng" w="28575">
            <a:solidFill>
              <a:schemeClr val="dk1"/>
            </a:solidFill>
            <a:prstDash val="solid"/>
            <a:round/>
            <a:headEnd len="med" w="med" type="none"/>
            <a:tailEnd len="med" w="med" type="none"/>
          </a:ln>
        </p:spPr>
      </p:cxnSp>
      <p:cxnSp>
        <p:nvCxnSpPr>
          <p:cNvPr id="2226" name="Google Shape;2226;p103"/>
          <p:cNvCxnSpPr/>
          <p:nvPr/>
        </p:nvCxnSpPr>
        <p:spPr>
          <a:xfrm>
            <a:off x="5330397" y="3874053"/>
            <a:ext cx="3404100" cy="0"/>
          </a:xfrm>
          <a:prstGeom prst="straightConnector1">
            <a:avLst/>
          </a:prstGeom>
          <a:noFill/>
          <a:ln cap="flat" cmpd="sng" w="28575">
            <a:solidFill>
              <a:schemeClr val="dk1"/>
            </a:solidFill>
            <a:prstDash val="solid"/>
            <a:round/>
            <a:headEnd len="med" w="med" type="none"/>
            <a:tailEnd len="med" w="med" type="none"/>
          </a:ln>
        </p:spPr>
      </p:cxnSp>
      <p:cxnSp>
        <p:nvCxnSpPr>
          <p:cNvPr id="2227" name="Google Shape;2227;p103"/>
          <p:cNvCxnSpPr/>
          <p:nvPr/>
        </p:nvCxnSpPr>
        <p:spPr>
          <a:xfrm flipH="1" rot="10800000">
            <a:off x="5272892" y="3154164"/>
            <a:ext cx="681600" cy="646800"/>
          </a:xfrm>
          <a:prstGeom prst="straightConnector1">
            <a:avLst/>
          </a:prstGeom>
          <a:noFill/>
          <a:ln cap="flat" cmpd="sng" w="28575">
            <a:solidFill>
              <a:schemeClr val="accent5"/>
            </a:solidFill>
            <a:prstDash val="solid"/>
            <a:round/>
            <a:headEnd len="med" w="med" type="triangle"/>
            <a:tailEnd len="med" w="med" type="triangle"/>
          </a:ln>
        </p:spPr>
      </p:cxnSp>
      <p:cxnSp>
        <p:nvCxnSpPr>
          <p:cNvPr id="2228" name="Google Shape;2228;p103"/>
          <p:cNvCxnSpPr/>
          <p:nvPr/>
        </p:nvCxnSpPr>
        <p:spPr>
          <a:xfrm flipH="1" rot="10800000">
            <a:off x="6037093" y="2297982"/>
            <a:ext cx="829200" cy="782100"/>
          </a:xfrm>
          <a:prstGeom prst="straightConnector1">
            <a:avLst/>
          </a:prstGeom>
          <a:noFill/>
          <a:ln cap="flat" cmpd="sng" w="28575">
            <a:solidFill>
              <a:schemeClr val="accent5"/>
            </a:solidFill>
            <a:prstDash val="solid"/>
            <a:round/>
            <a:headEnd len="med" w="med" type="triangle"/>
            <a:tailEnd len="med" w="med" type="triangle"/>
          </a:ln>
        </p:spPr>
      </p:cxnSp>
      <p:cxnSp>
        <p:nvCxnSpPr>
          <p:cNvPr id="2229" name="Google Shape;2229;p103"/>
          <p:cNvCxnSpPr/>
          <p:nvPr/>
        </p:nvCxnSpPr>
        <p:spPr>
          <a:xfrm flipH="1" rot="10800000">
            <a:off x="6937887" y="1127536"/>
            <a:ext cx="1150800" cy="1108500"/>
          </a:xfrm>
          <a:prstGeom prst="straightConnector1">
            <a:avLst/>
          </a:prstGeom>
          <a:noFill/>
          <a:ln cap="flat" cmpd="sng" w="28575">
            <a:solidFill>
              <a:schemeClr val="accent5"/>
            </a:solidFill>
            <a:prstDash val="solid"/>
            <a:round/>
            <a:headEnd len="med" w="med" type="triangle"/>
            <a:tailEnd len="med" w="med" type="triangle"/>
          </a:ln>
        </p:spPr>
      </p:cxnSp>
      <p:cxnSp>
        <p:nvCxnSpPr>
          <p:cNvPr id="2230" name="Google Shape;2230;p103"/>
          <p:cNvCxnSpPr/>
          <p:nvPr/>
        </p:nvCxnSpPr>
        <p:spPr>
          <a:xfrm>
            <a:off x="5340122" y="4002706"/>
            <a:ext cx="6558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231" name="Google Shape;2231;p103"/>
          <p:cNvCxnSpPr/>
          <p:nvPr/>
        </p:nvCxnSpPr>
        <p:spPr>
          <a:xfrm>
            <a:off x="6046334" y="4002706"/>
            <a:ext cx="827400" cy="0"/>
          </a:xfrm>
          <a:prstGeom prst="straightConnector1">
            <a:avLst/>
          </a:prstGeom>
          <a:noFill/>
          <a:ln cap="flat" cmpd="sng" w="28575">
            <a:solidFill>
              <a:schemeClr val="accent5"/>
            </a:solidFill>
            <a:prstDash val="solid"/>
            <a:round/>
            <a:headEnd len="med" w="med" type="triangle"/>
            <a:tailEnd len="med" w="med" type="triangle"/>
          </a:ln>
        </p:spPr>
      </p:cxnSp>
      <p:sp>
        <p:nvSpPr>
          <p:cNvPr id="2232" name="Google Shape;2232;p103"/>
          <p:cNvSpPr txBox="1"/>
          <p:nvPr/>
        </p:nvSpPr>
        <p:spPr>
          <a:xfrm flipH="1">
            <a:off x="5272725" y="3188066"/>
            <a:ext cx="4263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233" name="Google Shape;2233;p103"/>
          <p:cNvSpPr txBox="1"/>
          <p:nvPr/>
        </p:nvSpPr>
        <p:spPr>
          <a:xfrm flipH="1">
            <a:off x="5410548" y="4073219"/>
            <a:ext cx="6477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0.7</a:t>
            </a:r>
            <a:r>
              <a:rPr lang="en-GB" sz="1400">
                <a:latin typeface="Lexend"/>
                <a:ea typeface="Lexend"/>
                <a:cs typeface="Lexend"/>
                <a:sym typeface="Lexend"/>
              </a:rPr>
              <a:t>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234" name="Google Shape;2234;p103"/>
          <p:cNvCxnSpPr/>
          <p:nvPr/>
        </p:nvCxnSpPr>
        <p:spPr>
          <a:xfrm>
            <a:off x="6933521" y="4002706"/>
            <a:ext cx="1191900" cy="0"/>
          </a:xfrm>
          <a:prstGeom prst="straightConnector1">
            <a:avLst/>
          </a:prstGeom>
          <a:noFill/>
          <a:ln cap="flat" cmpd="sng" w="28575">
            <a:solidFill>
              <a:schemeClr val="accent5"/>
            </a:solidFill>
            <a:prstDash val="solid"/>
            <a:round/>
            <a:headEnd len="med" w="med" type="triangle"/>
            <a:tailEnd len="med" w="med" type="triangle"/>
          </a:ln>
        </p:spPr>
      </p:cxnSp>
      <p:sp>
        <p:nvSpPr>
          <p:cNvPr id="2235" name="Google Shape;2235;p103"/>
          <p:cNvSpPr txBox="1"/>
          <p:nvPr/>
        </p:nvSpPr>
        <p:spPr>
          <a:xfrm flipH="1">
            <a:off x="6275574" y="4050598"/>
            <a:ext cx="4263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y</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236" name="Google Shape;2236;p103"/>
          <p:cNvSpPr txBox="1"/>
          <p:nvPr/>
        </p:nvSpPr>
        <p:spPr>
          <a:xfrm flipH="1">
            <a:off x="7294750" y="4057400"/>
            <a:ext cx="5442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1.4</a:t>
            </a:r>
            <a:r>
              <a:rPr lang="en-GB" sz="1400">
                <a:latin typeface="Lexend"/>
                <a:ea typeface="Lexend"/>
                <a:cs typeface="Lexend"/>
                <a:sym typeface="Lexend"/>
              </a:rPr>
              <a:t>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237" name="Google Shape;2237;p103"/>
          <p:cNvSpPr txBox="1"/>
          <p:nvPr/>
        </p:nvSpPr>
        <p:spPr>
          <a:xfrm flipH="1">
            <a:off x="6068235" y="2336103"/>
            <a:ext cx="5442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1.4</a:t>
            </a:r>
            <a:r>
              <a:rPr lang="en-GB" sz="1400">
                <a:latin typeface="Lexend"/>
                <a:ea typeface="Lexend"/>
                <a:cs typeface="Lexend"/>
                <a:sym typeface="Lexend"/>
              </a:rPr>
              <a:t>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238" name="Google Shape;2238;p103"/>
          <p:cNvSpPr txBox="1"/>
          <p:nvPr/>
        </p:nvSpPr>
        <p:spPr>
          <a:xfrm flipH="1">
            <a:off x="7121939" y="1482588"/>
            <a:ext cx="4263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z</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2" name="Shape 2242"/>
        <p:cNvGrpSpPr/>
        <p:nvPr/>
      </p:nvGrpSpPr>
      <p:grpSpPr>
        <a:xfrm>
          <a:off x="0" y="0"/>
          <a:ext cx="0" cy="0"/>
          <a:chOff x="0" y="0"/>
          <a:chExt cx="0" cy="0"/>
        </a:xfrm>
      </p:grpSpPr>
      <p:grpSp>
        <p:nvGrpSpPr>
          <p:cNvPr id="2243" name="Google Shape;2243;p104"/>
          <p:cNvGrpSpPr/>
          <p:nvPr/>
        </p:nvGrpSpPr>
        <p:grpSpPr>
          <a:xfrm flipH="1">
            <a:off x="4896628" y="1096786"/>
            <a:ext cx="1912959" cy="1397641"/>
            <a:chOff x="429064" y="1322646"/>
            <a:chExt cx="1101618" cy="804861"/>
          </a:xfrm>
        </p:grpSpPr>
        <p:sp>
          <p:nvSpPr>
            <p:cNvPr id="2244" name="Google Shape;2244;p104"/>
            <p:cNvSpPr/>
            <p:nvPr/>
          </p:nvSpPr>
          <p:spPr>
            <a:xfrm flipH="1">
              <a:off x="609576" y="1355404"/>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5" name="Google Shape;2245;p104"/>
            <p:cNvSpPr/>
            <p:nvPr/>
          </p:nvSpPr>
          <p:spPr>
            <a:xfrm>
              <a:off x="1462282" y="1864992"/>
              <a:ext cx="68400" cy="68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6" name="Google Shape;2246;p104"/>
            <p:cNvSpPr/>
            <p:nvPr/>
          </p:nvSpPr>
          <p:spPr>
            <a:xfrm>
              <a:off x="429064" y="1754006"/>
              <a:ext cx="373500" cy="3735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47" name="Google Shape;2247;p104"/>
            <p:cNvCxnSpPr/>
            <p:nvPr/>
          </p:nvCxnSpPr>
          <p:spPr>
            <a:xfrm>
              <a:off x="614225" y="1993604"/>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248" name="Google Shape;2248;p104"/>
            <p:cNvCxnSpPr/>
            <p:nvPr/>
          </p:nvCxnSpPr>
          <p:spPr>
            <a:xfrm flipH="1" rot="10800000">
              <a:off x="580464" y="1322646"/>
              <a:ext cx="918600" cy="585300"/>
            </a:xfrm>
            <a:prstGeom prst="straightConnector1">
              <a:avLst/>
            </a:prstGeom>
            <a:noFill/>
            <a:ln cap="flat" cmpd="sng" w="19050">
              <a:solidFill>
                <a:schemeClr val="dk1"/>
              </a:solidFill>
              <a:prstDash val="solid"/>
              <a:round/>
              <a:headEnd len="med" w="med" type="triangle"/>
              <a:tailEnd len="med" w="med" type="triangle"/>
            </a:ln>
          </p:spPr>
        </p:cxnSp>
      </p:grpSp>
      <p:grpSp>
        <p:nvGrpSpPr>
          <p:cNvPr id="2249" name="Google Shape;2249;p104"/>
          <p:cNvGrpSpPr/>
          <p:nvPr/>
        </p:nvGrpSpPr>
        <p:grpSpPr>
          <a:xfrm>
            <a:off x="2248257" y="1311878"/>
            <a:ext cx="1427696" cy="1043100"/>
            <a:chOff x="429064" y="1322646"/>
            <a:chExt cx="1101618" cy="804861"/>
          </a:xfrm>
        </p:grpSpPr>
        <p:sp>
          <p:nvSpPr>
            <p:cNvPr id="2250" name="Google Shape;2250;p104"/>
            <p:cNvSpPr/>
            <p:nvPr/>
          </p:nvSpPr>
          <p:spPr>
            <a:xfrm flipH="1">
              <a:off x="609576" y="1355404"/>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1" name="Google Shape;2251;p104"/>
            <p:cNvSpPr/>
            <p:nvPr/>
          </p:nvSpPr>
          <p:spPr>
            <a:xfrm>
              <a:off x="1462282" y="1864992"/>
              <a:ext cx="68400" cy="684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2" name="Google Shape;2252;p104"/>
            <p:cNvSpPr/>
            <p:nvPr/>
          </p:nvSpPr>
          <p:spPr>
            <a:xfrm>
              <a:off x="429064" y="1754006"/>
              <a:ext cx="373500" cy="3735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53" name="Google Shape;2253;p104"/>
            <p:cNvCxnSpPr/>
            <p:nvPr/>
          </p:nvCxnSpPr>
          <p:spPr>
            <a:xfrm>
              <a:off x="614225" y="1993604"/>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254" name="Google Shape;2254;p104"/>
            <p:cNvCxnSpPr/>
            <p:nvPr/>
          </p:nvCxnSpPr>
          <p:spPr>
            <a:xfrm flipH="1" rot="10800000">
              <a:off x="580464" y="1322646"/>
              <a:ext cx="918600" cy="585300"/>
            </a:xfrm>
            <a:prstGeom prst="straightConnector1">
              <a:avLst/>
            </a:prstGeom>
            <a:noFill/>
            <a:ln cap="flat" cmpd="sng" w="19050">
              <a:solidFill>
                <a:schemeClr val="dk1"/>
              </a:solidFill>
              <a:prstDash val="solid"/>
              <a:round/>
              <a:headEnd len="med" w="med" type="triangle"/>
              <a:tailEnd len="med" w="med" type="triangle"/>
            </a:ln>
          </p:spPr>
        </p:cxnSp>
      </p:grpSp>
      <p:sp>
        <p:nvSpPr>
          <p:cNvPr id="2255" name="Google Shape;2255;p10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Dhammaan dhererka (lengths) waxaa lagu bixiyay cm. Raadi qiimaha (value) aan la garanayn.</a:t>
            </a:r>
            <a:endParaRPr sz="1600"/>
          </a:p>
        </p:txBody>
      </p:sp>
      <p:sp>
        <p:nvSpPr>
          <p:cNvPr id="2256" name="Google Shape;2256;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(lengths) maqan iyadoo la isticmaalayo saddexagallo (triangles) isku mid ah (similar)</a:t>
            </a:r>
            <a:endParaRPr/>
          </a:p>
        </p:txBody>
      </p:sp>
      <p:sp>
        <p:nvSpPr>
          <p:cNvPr id="2257" name="Google Shape;2257;p104"/>
          <p:cNvSpPr txBox="1"/>
          <p:nvPr>
            <p:ph idx="1" type="body"/>
          </p:nvPr>
        </p:nvSpPr>
        <p:spPr>
          <a:xfrm>
            <a:off x="1648627" y="1533451"/>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0.4</a:t>
            </a:r>
            <a:endParaRPr sz="1600"/>
          </a:p>
        </p:txBody>
      </p:sp>
      <p:sp>
        <p:nvSpPr>
          <p:cNvPr id="2258" name="Google Shape;2258;p104"/>
          <p:cNvSpPr txBox="1"/>
          <p:nvPr>
            <p:ph idx="1" type="body"/>
          </p:nvPr>
        </p:nvSpPr>
        <p:spPr>
          <a:xfrm>
            <a:off x="873804" y="1719865"/>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259" name="Google Shape;2259;p104"/>
          <p:cNvSpPr txBox="1"/>
          <p:nvPr>
            <p:ph idx="1" type="body"/>
          </p:nvPr>
        </p:nvSpPr>
        <p:spPr>
          <a:xfrm>
            <a:off x="941254" y="1999650"/>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0.9</a:t>
            </a:r>
            <a:endParaRPr sz="1600"/>
          </a:p>
        </p:txBody>
      </p:sp>
      <p:grpSp>
        <p:nvGrpSpPr>
          <p:cNvPr id="2260" name="Google Shape;2260;p104"/>
          <p:cNvGrpSpPr/>
          <p:nvPr/>
        </p:nvGrpSpPr>
        <p:grpSpPr>
          <a:xfrm>
            <a:off x="386400" y="1279700"/>
            <a:ext cx="1219946" cy="890351"/>
            <a:chOff x="386400" y="1279700"/>
            <a:chExt cx="1219946" cy="890351"/>
          </a:xfrm>
        </p:grpSpPr>
        <p:sp>
          <p:nvSpPr>
            <p:cNvPr id="2261" name="Google Shape;2261;p104"/>
            <p:cNvSpPr/>
            <p:nvPr/>
          </p:nvSpPr>
          <p:spPr>
            <a:xfrm flipH="1">
              <a:off x="612275" y="1355900"/>
              <a:ext cx="918600" cy="585300"/>
            </a:xfrm>
            <a:prstGeom prst="rtTriangle">
              <a:avLst/>
            </a:prstGeom>
            <a:solidFill>
              <a:srgbClr val="0B5FA5">
                <a:alpha val="42140"/>
              </a:srgbClr>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2" name="Google Shape;2262;p104"/>
            <p:cNvSpPr/>
            <p:nvPr/>
          </p:nvSpPr>
          <p:spPr>
            <a:xfrm>
              <a:off x="1422150" y="1820525"/>
              <a:ext cx="112800" cy="112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63" name="Google Shape;2263;p104"/>
            <p:cNvSpPr/>
            <p:nvPr/>
          </p:nvSpPr>
          <p:spPr>
            <a:xfrm>
              <a:off x="386400" y="1711351"/>
              <a:ext cx="458700" cy="4587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64" name="Google Shape;2264;p104"/>
            <p:cNvCxnSpPr/>
            <p:nvPr/>
          </p:nvCxnSpPr>
          <p:spPr>
            <a:xfrm>
              <a:off x="614225" y="2022075"/>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265" name="Google Shape;2265;p104"/>
            <p:cNvCxnSpPr/>
            <p:nvPr/>
          </p:nvCxnSpPr>
          <p:spPr>
            <a:xfrm rot="10800000">
              <a:off x="1606346" y="1355100"/>
              <a:ext cx="0" cy="585600"/>
            </a:xfrm>
            <a:prstGeom prst="straightConnector1">
              <a:avLst/>
            </a:prstGeom>
            <a:noFill/>
            <a:ln cap="flat" cmpd="sng" w="19050">
              <a:solidFill>
                <a:schemeClr val="dk1"/>
              </a:solidFill>
              <a:prstDash val="solid"/>
              <a:round/>
              <a:headEnd len="med" w="med" type="triangle"/>
              <a:tailEnd len="med" w="med" type="triangle"/>
            </a:ln>
          </p:spPr>
        </p:cxnSp>
        <p:cxnSp>
          <p:nvCxnSpPr>
            <p:cNvPr id="2266" name="Google Shape;2266;p104"/>
            <p:cNvCxnSpPr/>
            <p:nvPr/>
          </p:nvCxnSpPr>
          <p:spPr>
            <a:xfrm flipH="1" rot="10800000">
              <a:off x="536075" y="1279700"/>
              <a:ext cx="918600" cy="585300"/>
            </a:xfrm>
            <a:prstGeom prst="straightConnector1">
              <a:avLst/>
            </a:prstGeom>
            <a:noFill/>
            <a:ln cap="flat" cmpd="sng" w="19050">
              <a:solidFill>
                <a:schemeClr val="dk1"/>
              </a:solidFill>
              <a:prstDash val="solid"/>
              <a:round/>
              <a:headEnd len="med" w="med" type="triangle"/>
              <a:tailEnd len="med" w="med" type="triangle"/>
            </a:ln>
          </p:spPr>
        </p:cxnSp>
      </p:grpSp>
      <p:sp>
        <p:nvSpPr>
          <p:cNvPr id="2267" name="Google Shape;2267;p104"/>
          <p:cNvSpPr txBox="1"/>
          <p:nvPr>
            <p:ph idx="1" type="body"/>
          </p:nvPr>
        </p:nvSpPr>
        <p:spPr>
          <a:xfrm>
            <a:off x="874651" y="1349839"/>
            <a:ext cx="42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a:t>
            </a:r>
            <a:endParaRPr sz="1600"/>
          </a:p>
        </p:txBody>
      </p:sp>
      <p:grpSp>
        <p:nvGrpSpPr>
          <p:cNvPr id="2268" name="Google Shape;2268;p104"/>
          <p:cNvGrpSpPr/>
          <p:nvPr/>
        </p:nvGrpSpPr>
        <p:grpSpPr>
          <a:xfrm rot="-5400000">
            <a:off x="225699" y="3302719"/>
            <a:ext cx="1702750" cy="1283141"/>
            <a:chOff x="343131" y="1318134"/>
            <a:chExt cx="1187744" cy="895048"/>
          </a:xfrm>
        </p:grpSpPr>
        <p:sp>
          <p:nvSpPr>
            <p:cNvPr id="2269" name="Google Shape;2269;p104"/>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0" name="Google Shape;2270;p104"/>
            <p:cNvSpPr/>
            <p:nvPr/>
          </p:nvSpPr>
          <p:spPr>
            <a:xfrm>
              <a:off x="1466225" y="1872948"/>
              <a:ext cx="60300" cy="60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1" name="Google Shape;2271;p104"/>
            <p:cNvSpPr/>
            <p:nvPr/>
          </p:nvSpPr>
          <p:spPr>
            <a:xfrm>
              <a:off x="343131" y="1668081"/>
              <a:ext cx="545100" cy="5451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72" name="Google Shape;2272;p104"/>
            <p:cNvCxnSpPr/>
            <p:nvPr/>
          </p:nvCxnSpPr>
          <p:spPr>
            <a:xfrm>
              <a:off x="614225" y="1987819"/>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273" name="Google Shape;2273;p104"/>
            <p:cNvCxnSpPr/>
            <p:nvPr/>
          </p:nvCxnSpPr>
          <p:spPr>
            <a:xfrm flipH="1" rot="10800000">
              <a:off x="578686" y="1318134"/>
              <a:ext cx="918600" cy="585300"/>
            </a:xfrm>
            <a:prstGeom prst="straightConnector1">
              <a:avLst/>
            </a:prstGeom>
            <a:noFill/>
            <a:ln cap="flat" cmpd="sng" w="19050">
              <a:solidFill>
                <a:schemeClr val="dk1"/>
              </a:solidFill>
              <a:prstDash val="solid"/>
              <a:round/>
              <a:headEnd len="med" w="med" type="triangle"/>
              <a:tailEnd len="med" w="med" type="triangle"/>
            </a:ln>
          </p:spPr>
        </p:cxnSp>
      </p:grpSp>
      <p:grpSp>
        <p:nvGrpSpPr>
          <p:cNvPr id="2274" name="Google Shape;2274;p104"/>
          <p:cNvGrpSpPr/>
          <p:nvPr/>
        </p:nvGrpSpPr>
        <p:grpSpPr>
          <a:xfrm flipH="1" rot="8899297">
            <a:off x="1707740" y="3459646"/>
            <a:ext cx="1864417" cy="1360522"/>
            <a:chOff x="461036" y="1314352"/>
            <a:chExt cx="1070171" cy="780937"/>
          </a:xfrm>
        </p:grpSpPr>
        <p:sp>
          <p:nvSpPr>
            <p:cNvPr id="2275" name="Google Shape;2275;p104"/>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6" name="Google Shape;2276;p104"/>
            <p:cNvSpPr/>
            <p:nvPr/>
          </p:nvSpPr>
          <p:spPr>
            <a:xfrm>
              <a:off x="1472408" y="1883156"/>
              <a:ext cx="58800" cy="58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7" name="Google Shape;2277;p104"/>
            <p:cNvSpPr/>
            <p:nvPr/>
          </p:nvSpPr>
          <p:spPr>
            <a:xfrm>
              <a:off x="461036" y="1785989"/>
              <a:ext cx="309300" cy="3093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78" name="Google Shape;2278;p104"/>
            <p:cNvCxnSpPr/>
            <p:nvPr/>
          </p:nvCxnSpPr>
          <p:spPr>
            <a:xfrm>
              <a:off x="614687" y="1977070"/>
              <a:ext cx="909300" cy="0"/>
            </a:xfrm>
            <a:prstGeom prst="straightConnector1">
              <a:avLst/>
            </a:prstGeom>
            <a:noFill/>
            <a:ln cap="flat" cmpd="sng" w="19050">
              <a:solidFill>
                <a:schemeClr val="dk1"/>
              </a:solidFill>
              <a:prstDash val="solid"/>
              <a:round/>
              <a:headEnd len="med" w="med" type="triangle"/>
              <a:tailEnd len="med" w="med" type="triangle"/>
            </a:ln>
          </p:spPr>
        </p:cxnSp>
        <p:cxnSp>
          <p:nvCxnSpPr>
            <p:cNvPr id="2279" name="Google Shape;2279;p104"/>
            <p:cNvCxnSpPr/>
            <p:nvPr/>
          </p:nvCxnSpPr>
          <p:spPr>
            <a:xfrm flipH="1" rot="10800000">
              <a:off x="589978" y="1314352"/>
              <a:ext cx="918600" cy="585300"/>
            </a:xfrm>
            <a:prstGeom prst="straightConnector1">
              <a:avLst/>
            </a:prstGeom>
            <a:noFill/>
            <a:ln cap="flat" cmpd="sng" w="19050">
              <a:solidFill>
                <a:schemeClr val="dk1"/>
              </a:solidFill>
              <a:prstDash val="solid"/>
              <a:round/>
              <a:headEnd len="med" w="med" type="triangle"/>
              <a:tailEnd len="med" w="med" type="triangle"/>
            </a:ln>
          </p:spPr>
        </p:cxnSp>
      </p:grpSp>
      <p:grpSp>
        <p:nvGrpSpPr>
          <p:cNvPr id="2280" name="Google Shape;2280;p104"/>
          <p:cNvGrpSpPr/>
          <p:nvPr/>
        </p:nvGrpSpPr>
        <p:grpSpPr>
          <a:xfrm flipH="1" rot="-9574437">
            <a:off x="3677819" y="2940276"/>
            <a:ext cx="2081351" cy="1489444"/>
            <a:chOff x="443699" y="1306209"/>
            <a:chExt cx="1127056" cy="806537"/>
          </a:xfrm>
        </p:grpSpPr>
        <p:sp>
          <p:nvSpPr>
            <p:cNvPr id="2281" name="Google Shape;2281;p104"/>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2" name="Google Shape;2282;p104"/>
            <p:cNvSpPr/>
            <p:nvPr/>
          </p:nvSpPr>
          <p:spPr>
            <a:xfrm>
              <a:off x="1460300" y="1858674"/>
              <a:ext cx="74700" cy="747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3" name="Google Shape;2283;p104"/>
            <p:cNvSpPr/>
            <p:nvPr/>
          </p:nvSpPr>
          <p:spPr>
            <a:xfrm>
              <a:off x="443699" y="1768646"/>
              <a:ext cx="344100" cy="3441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84" name="Google Shape;2284;p104"/>
            <p:cNvCxnSpPr/>
            <p:nvPr/>
          </p:nvCxnSpPr>
          <p:spPr>
            <a:xfrm rot="10800000">
              <a:off x="1570755" y="1341845"/>
              <a:ext cx="0" cy="585600"/>
            </a:xfrm>
            <a:prstGeom prst="straightConnector1">
              <a:avLst/>
            </a:prstGeom>
            <a:noFill/>
            <a:ln cap="flat" cmpd="sng" w="19050">
              <a:solidFill>
                <a:schemeClr val="dk1"/>
              </a:solidFill>
              <a:prstDash val="solid"/>
              <a:round/>
              <a:headEnd len="med" w="med" type="triangle"/>
              <a:tailEnd len="med" w="med" type="triangle"/>
            </a:ln>
          </p:spPr>
        </p:cxnSp>
        <p:cxnSp>
          <p:nvCxnSpPr>
            <p:cNvPr id="2285" name="Google Shape;2285;p104"/>
            <p:cNvCxnSpPr/>
            <p:nvPr/>
          </p:nvCxnSpPr>
          <p:spPr>
            <a:xfrm flipH="1" rot="10800000">
              <a:off x="607258" y="1306209"/>
              <a:ext cx="918600" cy="585300"/>
            </a:xfrm>
            <a:prstGeom prst="straightConnector1">
              <a:avLst/>
            </a:prstGeom>
            <a:noFill/>
            <a:ln cap="flat" cmpd="sng" w="19050">
              <a:solidFill>
                <a:schemeClr val="dk1"/>
              </a:solidFill>
              <a:prstDash val="solid"/>
              <a:round/>
              <a:headEnd len="med" w="med" type="triangle"/>
              <a:tailEnd len="med" w="med" type="triangle"/>
            </a:ln>
          </p:spPr>
        </p:cxnSp>
      </p:grpSp>
      <p:sp>
        <p:nvSpPr>
          <p:cNvPr id="2286" name="Google Shape;2286;p104"/>
          <p:cNvSpPr txBox="1"/>
          <p:nvPr>
            <p:ph idx="1" type="body"/>
          </p:nvPr>
        </p:nvSpPr>
        <p:spPr>
          <a:xfrm>
            <a:off x="2783807" y="1879221"/>
            <a:ext cx="386400" cy="18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287" name="Google Shape;2287;p104"/>
          <p:cNvSpPr txBox="1"/>
          <p:nvPr>
            <p:ph idx="1" type="body"/>
          </p:nvPr>
        </p:nvSpPr>
        <p:spPr>
          <a:xfrm>
            <a:off x="3036658" y="2131769"/>
            <a:ext cx="424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a</a:t>
            </a:r>
            <a:endParaRPr i="1" sz="1800">
              <a:latin typeface="Times New Roman"/>
              <a:ea typeface="Times New Roman"/>
              <a:cs typeface="Times New Roman"/>
              <a:sym typeface="Times New Roman"/>
            </a:endParaRPr>
          </a:p>
        </p:txBody>
      </p:sp>
      <p:sp>
        <p:nvSpPr>
          <p:cNvPr id="2288" name="Google Shape;2288;p104"/>
          <p:cNvSpPr txBox="1"/>
          <p:nvPr>
            <p:ph idx="1" type="body"/>
          </p:nvPr>
        </p:nvSpPr>
        <p:spPr>
          <a:xfrm>
            <a:off x="2810777" y="1460275"/>
            <a:ext cx="348000" cy="18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1.5</a:t>
            </a:r>
            <a:endParaRPr sz="1600"/>
          </a:p>
        </p:txBody>
      </p:sp>
      <p:sp>
        <p:nvSpPr>
          <p:cNvPr id="2289" name="Google Shape;2289;p104"/>
          <p:cNvSpPr txBox="1"/>
          <p:nvPr>
            <p:ph idx="1" type="body"/>
          </p:nvPr>
        </p:nvSpPr>
        <p:spPr>
          <a:xfrm flipH="1">
            <a:off x="5824843" y="1928888"/>
            <a:ext cx="364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290" name="Google Shape;2290;p104"/>
          <p:cNvSpPr txBox="1"/>
          <p:nvPr>
            <p:ph idx="1" type="body"/>
          </p:nvPr>
        </p:nvSpPr>
        <p:spPr>
          <a:xfrm flipH="1">
            <a:off x="5712665" y="1345650"/>
            <a:ext cx="184500" cy="2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a:t>
            </a:r>
            <a:endParaRPr sz="1600"/>
          </a:p>
        </p:txBody>
      </p:sp>
      <p:sp>
        <p:nvSpPr>
          <p:cNvPr id="2291" name="Google Shape;2291;p104"/>
          <p:cNvSpPr txBox="1"/>
          <p:nvPr>
            <p:ph idx="1" type="body"/>
          </p:nvPr>
        </p:nvSpPr>
        <p:spPr>
          <a:xfrm flipH="1">
            <a:off x="5567392" y="2223201"/>
            <a:ext cx="3231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c</a:t>
            </a:r>
            <a:endParaRPr i="1" sz="1800">
              <a:latin typeface="Times New Roman"/>
              <a:ea typeface="Times New Roman"/>
              <a:cs typeface="Times New Roman"/>
              <a:sym typeface="Times New Roman"/>
            </a:endParaRPr>
          </a:p>
        </p:txBody>
      </p:sp>
      <p:cxnSp>
        <p:nvCxnSpPr>
          <p:cNvPr id="2292" name="Google Shape;2292;p104"/>
          <p:cNvCxnSpPr/>
          <p:nvPr/>
        </p:nvCxnSpPr>
        <p:spPr>
          <a:xfrm rot="10800000">
            <a:off x="3761364" y="1387765"/>
            <a:ext cx="0" cy="729600"/>
          </a:xfrm>
          <a:prstGeom prst="straightConnector1">
            <a:avLst/>
          </a:prstGeom>
          <a:noFill/>
          <a:ln cap="flat" cmpd="sng" w="19050">
            <a:solidFill>
              <a:schemeClr val="dk1"/>
            </a:solidFill>
            <a:prstDash val="solid"/>
            <a:round/>
            <a:headEnd len="med" w="med" type="triangle"/>
            <a:tailEnd len="med" w="med" type="triangle"/>
          </a:ln>
        </p:spPr>
      </p:cxnSp>
      <p:sp>
        <p:nvSpPr>
          <p:cNvPr id="2293" name="Google Shape;2293;p104"/>
          <p:cNvSpPr txBox="1"/>
          <p:nvPr>
            <p:ph idx="1" type="body"/>
          </p:nvPr>
        </p:nvSpPr>
        <p:spPr>
          <a:xfrm>
            <a:off x="3808279" y="1636084"/>
            <a:ext cx="424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b</a:t>
            </a:r>
            <a:endParaRPr i="1" sz="1800">
              <a:latin typeface="Times New Roman"/>
              <a:ea typeface="Times New Roman"/>
              <a:cs typeface="Times New Roman"/>
              <a:sym typeface="Times New Roman"/>
            </a:endParaRPr>
          </a:p>
        </p:txBody>
      </p:sp>
      <p:grpSp>
        <p:nvGrpSpPr>
          <p:cNvPr id="2294" name="Google Shape;2294;p104"/>
          <p:cNvGrpSpPr/>
          <p:nvPr/>
        </p:nvGrpSpPr>
        <p:grpSpPr>
          <a:xfrm flipH="1" rot="10800000">
            <a:off x="6373311" y="944427"/>
            <a:ext cx="2232185" cy="1564718"/>
            <a:chOff x="438513" y="1315237"/>
            <a:chExt cx="1145298" cy="802831"/>
          </a:xfrm>
        </p:grpSpPr>
        <p:sp>
          <p:nvSpPr>
            <p:cNvPr id="2295" name="Google Shape;2295;p104"/>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6" name="Google Shape;2296;p104"/>
            <p:cNvSpPr/>
            <p:nvPr/>
          </p:nvSpPr>
          <p:spPr>
            <a:xfrm>
              <a:off x="1457632" y="1866886"/>
              <a:ext cx="73800" cy="7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7" name="Google Shape;2297;p104"/>
            <p:cNvSpPr/>
            <p:nvPr/>
          </p:nvSpPr>
          <p:spPr>
            <a:xfrm>
              <a:off x="438513" y="1763468"/>
              <a:ext cx="354600" cy="3546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98" name="Google Shape;2298;p104"/>
            <p:cNvCxnSpPr/>
            <p:nvPr/>
          </p:nvCxnSpPr>
          <p:spPr>
            <a:xfrm flipH="1" rot="10800000">
              <a:off x="584613" y="1315237"/>
              <a:ext cx="918600" cy="585300"/>
            </a:xfrm>
            <a:prstGeom prst="straightConnector1">
              <a:avLst/>
            </a:prstGeom>
            <a:noFill/>
            <a:ln cap="flat" cmpd="sng" w="19050">
              <a:solidFill>
                <a:schemeClr val="dk1"/>
              </a:solidFill>
              <a:prstDash val="solid"/>
              <a:round/>
              <a:headEnd len="med" w="med" type="triangle"/>
              <a:tailEnd len="med" w="med" type="triangle"/>
            </a:ln>
          </p:spPr>
        </p:cxnSp>
        <p:cxnSp>
          <p:nvCxnSpPr>
            <p:cNvPr id="2299" name="Google Shape;2299;p104"/>
            <p:cNvCxnSpPr/>
            <p:nvPr/>
          </p:nvCxnSpPr>
          <p:spPr>
            <a:xfrm rot="10800000">
              <a:off x="1583811" y="1355100"/>
              <a:ext cx="0" cy="585600"/>
            </a:xfrm>
            <a:prstGeom prst="straightConnector1">
              <a:avLst/>
            </a:prstGeom>
            <a:noFill/>
            <a:ln cap="flat" cmpd="sng" w="19050">
              <a:solidFill>
                <a:schemeClr val="dk1"/>
              </a:solidFill>
              <a:prstDash val="solid"/>
              <a:round/>
              <a:headEnd len="med" w="med" type="triangle"/>
              <a:tailEnd len="med" w="med" type="triangle"/>
            </a:ln>
          </p:spPr>
        </p:cxnSp>
      </p:grpSp>
      <p:sp>
        <p:nvSpPr>
          <p:cNvPr id="2300" name="Google Shape;2300;p104"/>
          <p:cNvSpPr txBox="1"/>
          <p:nvPr>
            <p:ph idx="1" type="body"/>
          </p:nvPr>
        </p:nvSpPr>
        <p:spPr>
          <a:xfrm flipH="1">
            <a:off x="7317242" y="1955348"/>
            <a:ext cx="498900" cy="28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2.5</a:t>
            </a:r>
            <a:endParaRPr sz="1600"/>
          </a:p>
        </p:txBody>
      </p:sp>
      <p:sp>
        <p:nvSpPr>
          <p:cNvPr id="2301" name="Google Shape;2301;p104"/>
          <p:cNvSpPr txBox="1"/>
          <p:nvPr>
            <p:ph idx="1" type="body"/>
          </p:nvPr>
        </p:nvSpPr>
        <p:spPr>
          <a:xfrm flipH="1">
            <a:off x="4638024" y="1537401"/>
            <a:ext cx="3231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d</a:t>
            </a:r>
            <a:endParaRPr i="1" sz="1800">
              <a:latin typeface="Times New Roman"/>
              <a:ea typeface="Times New Roman"/>
              <a:cs typeface="Times New Roman"/>
              <a:sym typeface="Times New Roman"/>
            </a:endParaRPr>
          </a:p>
        </p:txBody>
      </p:sp>
      <p:sp>
        <p:nvSpPr>
          <p:cNvPr id="2302" name="Google Shape;2302;p104"/>
          <p:cNvSpPr txBox="1"/>
          <p:nvPr>
            <p:ph idx="1" type="body"/>
          </p:nvPr>
        </p:nvSpPr>
        <p:spPr>
          <a:xfrm flipH="1">
            <a:off x="7079422" y="1285270"/>
            <a:ext cx="364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cxnSp>
        <p:nvCxnSpPr>
          <p:cNvPr id="2303" name="Google Shape;2303;p104"/>
          <p:cNvCxnSpPr/>
          <p:nvPr/>
        </p:nvCxnSpPr>
        <p:spPr>
          <a:xfrm>
            <a:off x="4799768" y="1149400"/>
            <a:ext cx="0" cy="1023600"/>
          </a:xfrm>
          <a:prstGeom prst="straightConnector1">
            <a:avLst/>
          </a:prstGeom>
          <a:noFill/>
          <a:ln cap="flat" cmpd="sng" w="19050">
            <a:solidFill>
              <a:schemeClr val="dk1"/>
            </a:solidFill>
            <a:prstDash val="solid"/>
            <a:round/>
            <a:headEnd len="med" w="med" type="triangle"/>
            <a:tailEnd len="med" w="med" type="triangle"/>
          </a:ln>
        </p:spPr>
      </p:cxnSp>
      <p:sp>
        <p:nvSpPr>
          <p:cNvPr id="2304" name="Google Shape;2304;p104"/>
          <p:cNvSpPr txBox="1"/>
          <p:nvPr>
            <p:ph idx="1" type="body"/>
          </p:nvPr>
        </p:nvSpPr>
        <p:spPr>
          <a:xfrm flipH="1">
            <a:off x="8649410" y="1669390"/>
            <a:ext cx="3231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e</a:t>
            </a:r>
            <a:endParaRPr i="1" sz="1800">
              <a:latin typeface="Times New Roman"/>
              <a:ea typeface="Times New Roman"/>
              <a:cs typeface="Times New Roman"/>
              <a:sym typeface="Times New Roman"/>
            </a:endParaRPr>
          </a:p>
        </p:txBody>
      </p:sp>
      <p:sp>
        <p:nvSpPr>
          <p:cNvPr id="2305" name="Google Shape;2305;p104"/>
          <p:cNvSpPr txBox="1"/>
          <p:nvPr>
            <p:ph idx="1" type="body"/>
          </p:nvPr>
        </p:nvSpPr>
        <p:spPr>
          <a:xfrm flipH="1">
            <a:off x="539994" y="3722580"/>
            <a:ext cx="286500" cy="25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a:t>
            </a:r>
            <a:endParaRPr sz="1600"/>
          </a:p>
        </p:txBody>
      </p:sp>
      <p:sp>
        <p:nvSpPr>
          <p:cNvPr id="2306" name="Google Shape;2306;p104"/>
          <p:cNvSpPr txBox="1"/>
          <p:nvPr>
            <p:ph idx="1" type="body"/>
          </p:nvPr>
        </p:nvSpPr>
        <p:spPr>
          <a:xfrm flipH="1">
            <a:off x="1477252" y="3579248"/>
            <a:ext cx="284400" cy="21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f</a:t>
            </a:r>
            <a:endParaRPr i="1" sz="1800">
              <a:latin typeface="Times New Roman"/>
              <a:ea typeface="Times New Roman"/>
              <a:cs typeface="Times New Roman"/>
              <a:sym typeface="Times New Roman"/>
            </a:endParaRPr>
          </a:p>
        </p:txBody>
      </p:sp>
      <p:sp>
        <p:nvSpPr>
          <p:cNvPr id="2307" name="Google Shape;2307;p104"/>
          <p:cNvSpPr txBox="1"/>
          <p:nvPr>
            <p:ph idx="1" type="body"/>
          </p:nvPr>
        </p:nvSpPr>
        <p:spPr>
          <a:xfrm>
            <a:off x="990025" y="3687466"/>
            <a:ext cx="390900" cy="14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308" name="Google Shape;2308;p104"/>
          <p:cNvSpPr txBox="1"/>
          <p:nvPr>
            <p:ph idx="1" type="body"/>
          </p:nvPr>
        </p:nvSpPr>
        <p:spPr>
          <a:xfrm flipH="1">
            <a:off x="2798201" y="4168495"/>
            <a:ext cx="265500" cy="20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g</a:t>
            </a:r>
            <a:endParaRPr i="1" sz="1800">
              <a:latin typeface="Times New Roman"/>
              <a:ea typeface="Times New Roman"/>
              <a:cs typeface="Times New Roman"/>
              <a:sym typeface="Times New Roman"/>
            </a:endParaRPr>
          </a:p>
        </p:txBody>
      </p:sp>
      <p:sp>
        <p:nvSpPr>
          <p:cNvPr id="2309" name="Google Shape;2309;p104"/>
          <p:cNvSpPr txBox="1"/>
          <p:nvPr>
            <p:ph idx="1" type="body"/>
          </p:nvPr>
        </p:nvSpPr>
        <p:spPr>
          <a:xfrm flipH="1">
            <a:off x="2261219" y="3471724"/>
            <a:ext cx="267300" cy="23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a:t>
            </a:r>
            <a:endParaRPr sz="1600"/>
          </a:p>
        </p:txBody>
      </p:sp>
      <p:sp>
        <p:nvSpPr>
          <p:cNvPr id="2310" name="Google Shape;2310;p104"/>
          <p:cNvSpPr txBox="1"/>
          <p:nvPr>
            <p:ph idx="1" type="body"/>
          </p:nvPr>
        </p:nvSpPr>
        <p:spPr>
          <a:xfrm flipH="1">
            <a:off x="5664504" y="4098744"/>
            <a:ext cx="311400" cy="27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1.8</a:t>
            </a:r>
            <a:endParaRPr sz="1600"/>
          </a:p>
        </p:txBody>
      </p:sp>
      <p:sp>
        <p:nvSpPr>
          <p:cNvPr id="2311" name="Google Shape;2311;p104"/>
          <p:cNvSpPr txBox="1"/>
          <p:nvPr>
            <p:ph idx="1" type="body"/>
          </p:nvPr>
        </p:nvSpPr>
        <p:spPr>
          <a:xfrm flipH="1">
            <a:off x="4467681" y="3207829"/>
            <a:ext cx="424500" cy="22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312" name="Google Shape;2312;p104"/>
          <p:cNvSpPr txBox="1"/>
          <p:nvPr>
            <p:ph idx="1" type="body"/>
          </p:nvPr>
        </p:nvSpPr>
        <p:spPr>
          <a:xfrm flipH="1">
            <a:off x="2138300" y="3916657"/>
            <a:ext cx="459300" cy="20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24°</a:t>
            </a:r>
            <a:endParaRPr sz="1600"/>
          </a:p>
        </p:txBody>
      </p:sp>
      <p:sp>
        <p:nvSpPr>
          <p:cNvPr id="2313" name="Google Shape;2313;p104"/>
          <p:cNvSpPr txBox="1"/>
          <p:nvPr>
            <p:ph idx="1" type="body"/>
          </p:nvPr>
        </p:nvSpPr>
        <p:spPr>
          <a:xfrm flipH="1">
            <a:off x="4594116" y="3893340"/>
            <a:ext cx="284400" cy="21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h</a:t>
            </a:r>
            <a:endParaRPr i="1" sz="1800">
              <a:latin typeface="Times New Roman"/>
              <a:ea typeface="Times New Roman"/>
              <a:cs typeface="Times New Roman"/>
              <a:sym typeface="Times New Roman"/>
            </a:endParaRPr>
          </a:p>
        </p:txBody>
      </p:sp>
      <p:grpSp>
        <p:nvGrpSpPr>
          <p:cNvPr id="2314" name="Google Shape;2314;p104"/>
          <p:cNvGrpSpPr/>
          <p:nvPr/>
        </p:nvGrpSpPr>
        <p:grpSpPr>
          <a:xfrm rot="-6853689">
            <a:off x="6538714" y="3401742"/>
            <a:ext cx="2232148" cy="1564692"/>
            <a:chOff x="438513" y="1315237"/>
            <a:chExt cx="1145298" cy="802831"/>
          </a:xfrm>
        </p:grpSpPr>
        <p:sp>
          <p:nvSpPr>
            <p:cNvPr id="2315" name="Google Shape;2315;p104"/>
            <p:cNvSpPr/>
            <p:nvPr/>
          </p:nvSpPr>
          <p:spPr>
            <a:xfrm flipH="1">
              <a:off x="612275" y="1355900"/>
              <a:ext cx="918600" cy="5853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16" name="Google Shape;2316;p104"/>
            <p:cNvSpPr/>
            <p:nvPr/>
          </p:nvSpPr>
          <p:spPr>
            <a:xfrm>
              <a:off x="1457632" y="1866886"/>
              <a:ext cx="73800" cy="7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17" name="Google Shape;2317;p104"/>
            <p:cNvSpPr/>
            <p:nvPr/>
          </p:nvSpPr>
          <p:spPr>
            <a:xfrm>
              <a:off x="438513" y="1763468"/>
              <a:ext cx="354600" cy="354600"/>
            </a:xfrm>
            <a:prstGeom prst="arc">
              <a:avLst>
                <a:gd fmla="val 19568997" name="adj1"/>
                <a:gd fmla="val 0"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18" name="Google Shape;2318;p104"/>
            <p:cNvCxnSpPr/>
            <p:nvPr/>
          </p:nvCxnSpPr>
          <p:spPr>
            <a:xfrm flipH="1" rot="10800000">
              <a:off x="584613" y="1315237"/>
              <a:ext cx="918600" cy="585300"/>
            </a:xfrm>
            <a:prstGeom prst="straightConnector1">
              <a:avLst/>
            </a:prstGeom>
            <a:noFill/>
            <a:ln cap="flat" cmpd="sng" w="19050">
              <a:solidFill>
                <a:schemeClr val="dk1"/>
              </a:solidFill>
              <a:prstDash val="solid"/>
              <a:round/>
              <a:headEnd len="med" w="med" type="triangle"/>
              <a:tailEnd len="med" w="med" type="triangle"/>
            </a:ln>
          </p:spPr>
        </p:cxnSp>
        <p:cxnSp>
          <p:nvCxnSpPr>
            <p:cNvPr id="2319" name="Google Shape;2319;p104"/>
            <p:cNvCxnSpPr/>
            <p:nvPr/>
          </p:nvCxnSpPr>
          <p:spPr>
            <a:xfrm rot="10800000">
              <a:off x="1583811" y="1355100"/>
              <a:ext cx="0" cy="585600"/>
            </a:xfrm>
            <a:prstGeom prst="straightConnector1">
              <a:avLst/>
            </a:prstGeom>
            <a:noFill/>
            <a:ln cap="flat" cmpd="sng" w="19050">
              <a:solidFill>
                <a:schemeClr val="dk1"/>
              </a:solidFill>
              <a:prstDash val="solid"/>
              <a:round/>
              <a:headEnd len="med" w="med" type="triangle"/>
              <a:tailEnd len="med" w="med" type="triangle"/>
            </a:ln>
          </p:spPr>
        </p:cxnSp>
      </p:grpSp>
      <p:sp>
        <p:nvSpPr>
          <p:cNvPr id="2320" name="Google Shape;2320;p104"/>
          <p:cNvSpPr txBox="1"/>
          <p:nvPr>
            <p:ph idx="1" type="body"/>
          </p:nvPr>
        </p:nvSpPr>
        <p:spPr>
          <a:xfrm>
            <a:off x="6866422" y="3452534"/>
            <a:ext cx="364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66°</a:t>
            </a:r>
            <a:endParaRPr sz="1600"/>
          </a:p>
        </p:txBody>
      </p:sp>
      <p:sp>
        <p:nvSpPr>
          <p:cNvPr id="2321" name="Google Shape;2321;p104"/>
          <p:cNvSpPr txBox="1"/>
          <p:nvPr>
            <p:ph idx="1" type="body"/>
          </p:nvPr>
        </p:nvSpPr>
        <p:spPr>
          <a:xfrm rot="-3195">
            <a:off x="7143612" y="4038904"/>
            <a:ext cx="322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i</a:t>
            </a:r>
            <a:endParaRPr i="1" sz="1800">
              <a:latin typeface="Times New Roman"/>
              <a:ea typeface="Times New Roman"/>
              <a:cs typeface="Times New Roman"/>
              <a:sym typeface="Times New Roman"/>
            </a:endParaRPr>
          </a:p>
        </p:txBody>
      </p:sp>
      <p:sp>
        <p:nvSpPr>
          <p:cNvPr id="2322" name="Google Shape;2322;p104"/>
          <p:cNvSpPr/>
          <p:nvPr/>
        </p:nvSpPr>
        <p:spPr>
          <a:xfrm>
            <a:off x="6326787" y="3316201"/>
            <a:ext cx="516900" cy="516900"/>
          </a:xfrm>
          <a:prstGeom prst="arc">
            <a:avLst>
              <a:gd fmla="val 19967005" name="adj1"/>
              <a:gd fmla="val 1527249"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23" name="Google Shape;2323;p104"/>
          <p:cNvCxnSpPr/>
          <p:nvPr/>
        </p:nvCxnSpPr>
        <p:spPr>
          <a:xfrm rot="10800000">
            <a:off x="7739938" y="3035463"/>
            <a:ext cx="723600" cy="1644300"/>
          </a:xfrm>
          <a:prstGeom prst="straightConnector1">
            <a:avLst/>
          </a:prstGeom>
          <a:noFill/>
          <a:ln cap="flat" cmpd="sng" w="19050">
            <a:solidFill>
              <a:schemeClr val="dk1"/>
            </a:solidFill>
            <a:prstDash val="solid"/>
            <a:round/>
            <a:headEnd len="med" w="med" type="triangle"/>
            <a:tailEnd len="med" w="med" type="triangle"/>
          </a:ln>
        </p:spPr>
      </p:cxnSp>
      <p:sp>
        <p:nvSpPr>
          <p:cNvPr id="2324" name="Google Shape;2324;p104"/>
          <p:cNvSpPr txBox="1"/>
          <p:nvPr>
            <p:ph idx="1" type="body"/>
          </p:nvPr>
        </p:nvSpPr>
        <p:spPr>
          <a:xfrm rot="2067">
            <a:off x="6875564" y="2958786"/>
            <a:ext cx="498900" cy="288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a:t>
            </a:r>
            <a:endParaRPr sz="1600"/>
          </a:p>
        </p:txBody>
      </p:sp>
      <p:sp>
        <p:nvSpPr>
          <p:cNvPr id="2325" name="Google Shape;2325;p104"/>
          <p:cNvSpPr txBox="1"/>
          <p:nvPr>
            <p:ph idx="1" type="body"/>
          </p:nvPr>
        </p:nvSpPr>
        <p:spPr>
          <a:xfrm rot="-3195">
            <a:off x="8143833" y="3533598"/>
            <a:ext cx="322800" cy="2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j</a:t>
            </a:r>
            <a:endParaRPr i="1" sz="1800">
              <a:latin typeface="Times New Roman"/>
              <a:ea typeface="Times New Roman"/>
              <a:cs typeface="Times New Roman"/>
              <a:sym typeface="Times New Roman"/>
            </a:endParaRPr>
          </a:p>
        </p:txBody>
      </p:sp>
      <p:sp>
        <p:nvSpPr>
          <p:cNvPr id="2326" name="Google Shape;2326;p104"/>
          <p:cNvSpPr txBox="1"/>
          <p:nvPr>
            <p:ph idx="1" type="body"/>
          </p:nvPr>
        </p:nvSpPr>
        <p:spPr>
          <a:xfrm>
            <a:off x="2284873" y="2486232"/>
            <a:ext cx="8469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a </a:t>
            </a:r>
            <a:r>
              <a:rPr lang="en-GB" sz="1100">
                <a:latin typeface="Kalam"/>
                <a:ea typeface="Kalam"/>
                <a:cs typeface="Kalam"/>
                <a:sym typeface="Kalam"/>
              </a:rPr>
              <a:t>= 1.35</a:t>
            </a:r>
            <a:endParaRPr sz="1800">
              <a:latin typeface="Kalam"/>
              <a:ea typeface="Kalam"/>
              <a:cs typeface="Kalam"/>
              <a:sym typeface="Kalam"/>
            </a:endParaRPr>
          </a:p>
        </p:txBody>
      </p:sp>
      <p:sp>
        <p:nvSpPr>
          <p:cNvPr id="2327" name="Google Shape;2327;p104"/>
          <p:cNvSpPr txBox="1"/>
          <p:nvPr>
            <p:ph idx="1" type="body"/>
          </p:nvPr>
        </p:nvSpPr>
        <p:spPr>
          <a:xfrm>
            <a:off x="3351675" y="2486225"/>
            <a:ext cx="793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b </a:t>
            </a:r>
            <a:r>
              <a:rPr lang="en-GB" sz="1100">
                <a:latin typeface="Kalam"/>
                <a:ea typeface="Kalam"/>
                <a:cs typeface="Kalam"/>
                <a:sym typeface="Kalam"/>
              </a:rPr>
              <a:t>= 0.6</a:t>
            </a:r>
            <a:endParaRPr sz="1800">
              <a:latin typeface="Kalam"/>
              <a:ea typeface="Kalam"/>
              <a:cs typeface="Kalam"/>
              <a:sym typeface="Kalam"/>
            </a:endParaRPr>
          </a:p>
        </p:txBody>
      </p:sp>
      <p:sp>
        <p:nvSpPr>
          <p:cNvPr id="2328" name="Google Shape;2328;p104"/>
          <p:cNvSpPr txBox="1"/>
          <p:nvPr>
            <p:ph idx="1" type="body"/>
          </p:nvPr>
        </p:nvSpPr>
        <p:spPr>
          <a:xfrm>
            <a:off x="4723273" y="2486232"/>
            <a:ext cx="8469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c </a:t>
            </a:r>
            <a:r>
              <a:rPr lang="en-GB" sz="1100">
                <a:latin typeface="Kalam"/>
                <a:ea typeface="Kalam"/>
                <a:cs typeface="Kalam"/>
                <a:sym typeface="Kalam"/>
              </a:rPr>
              <a:t>= 1.8</a:t>
            </a:r>
            <a:endParaRPr sz="1800">
              <a:latin typeface="Kalam"/>
              <a:ea typeface="Kalam"/>
              <a:cs typeface="Kalam"/>
              <a:sym typeface="Kalam"/>
            </a:endParaRPr>
          </a:p>
        </p:txBody>
      </p:sp>
      <p:sp>
        <p:nvSpPr>
          <p:cNvPr id="2329" name="Google Shape;2329;p104"/>
          <p:cNvSpPr txBox="1"/>
          <p:nvPr>
            <p:ph idx="1" type="body"/>
          </p:nvPr>
        </p:nvSpPr>
        <p:spPr>
          <a:xfrm>
            <a:off x="5713875" y="2486225"/>
            <a:ext cx="793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d </a:t>
            </a:r>
            <a:r>
              <a:rPr lang="en-GB" sz="1100">
                <a:latin typeface="Kalam"/>
                <a:ea typeface="Kalam"/>
                <a:cs typeface="Kalam"/>
                <a:sym typeface="Kalam"/>
              </a:rPr>
              <a:t>= 0.8</a:t>
            </a:r>
            <a:endParaRPr sz="1800">
              <a:latin typeface="Kalam"/>
              <a:ea typeface="Kalam"/>
              <a:cs typeface="Kalam"/>
              <a:sym typeface="Kalam"/>
            </a:endParaRPr>
          </a:p>
        </p:txBody>
      </p:sp>
      <p:sp>
        <p:nvSpPr>
          <p:cNvPr id="2330" name="Google Shape;2330;p104"/>
          <p:cNvSpPr txBox="1"/>
          <p:nvPr>
            <p:ph idx="1" type="body"/>
          </p:nvPr>
        </p:nvSpPr>
        <p:spPr>
          <a:xfrm>
            <a:off x="7314075" y="2486225"/>
            <a:ext cx="7935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e </a:t>
            </a:r>
            <a:r>
              <a:rPr lang="en-GB" sz="1100">
                <a:latin typeface="Kalam"/>
                <a:ea typeface="Kalam"/>
                <a:cs typeface="Kalam"/>
                <a:sym typeface="Kalam"/>
              </a:rPr>
              <a:t>= 1</a:t>
            </a:r>
            <a:endParaRPr sz="1800">
              <a:latin typeface="Kalam"/>
              <a:ea typeface="Kalam"/>
              <a:cs typeface="Kalam"/>
              <a:sym typeface="Kalam"/>
            </a:endParaRPr>
          </a:p>
        </p:txBody>
      </p:sp>
      <p:sp>
        <p:nvSpPr>
          <p:cNvPr id="2331" name="Google Shape;2331;p104"/>
          <p:cNvSpPr txBox="1"/>
          <p:nvPr>
            <p:ph idx="1" type="body"/>
          </p:nvPr>
        </p:nvSpPr>
        <p:spPr>
          <a:xfrm>
            <a:off x="593166" y="4542141"/>
            <a:ext cx="779400" cy="19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f </a:t>
            </a:r>
            <a:r>
              <a:rPr lang="en-GB" sz="1100">
                <a:latin typeface="Kalam"/>
                <a:ea typeface="Kalam"/>
                <a:cs typeface="Kalam"/>
                <a:sym typeface="Kalam"/>
              </a:rPr>
              <a:t>= 1.62</a:t>
            </a:r>
            <a:endParaRPr sz="1800">
              <a:latin typeface="Kalam"/>
              <a:ea typeface="Kalam"/>
              <a:cs typeface="Kalam"/>
              <a:sym typeface="Kalam"/>
            </a:endParaRPr>
          </a:p>
        </p:txBody>
      </p:sp>
      <p:sp>
        <p:nvSpPr>
          <p:cNvPr id="2332" name="Google Shape;2332;p104"/>
          <p:cNvSpPr txBox="1"/>
          <p:nvPr>
            <p:ph idx="1" type="body"/>
          </p:nvPr>
        </p:nvSpPr>
        <p:spPr>
          <a:xfrm>
            <a:off x="2346638" y="4542141"/>
            <a:ext cx="779400" cy="19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g </a:t>
            </a:r>
            <a:r>
              <a:rPr lang="en-GB" sz="1100">
                <a:latin typeface="Kalam"/>
                <a:ea typeface="Kalam"/>
                <a:cs typeface="Kalam"/>
                <a:sym typeface="Kalam"/>
              </a:rPr>
              <a:t>= 2</a:t>
            </a:r>
            <a:endParaRPr sz="1800">
              <a:latin typeface="Kalam"/>
              <a:ea typeface="Kalam"/>
              <a:cs typeface="Kalam"/>
              <a:sym typeface="Kalam"/>
            </a:endParaRPr>
          </a:p>
        </p:txBody>
      </p:sp>
      <p:sp>
        <p:nvSpPr>
          <p:cNvPr id="2333" name="Google Shape;2333;p104"/>
          <p:cNvSpPr txBox="1"/>
          <p:nvPr>
            <p:ph idx="1" type="body"/>
          </p:nvPr>
        </p:nvSpPr>
        <p:spPr>
          <a:xfrm>
            <a:off x="4251638" y="4542141"/>
            <a:ext cx="779400" cy="19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h </a:t>
            </a:r>
            <a:r>
              <a:rPr lang="en-GB" sz="1100">
                <a:latin typeface="Kalam"/>
                <a:ea typeface="Kalam"/>
                <a:cs typeface="Kalam"/>
                <a:sym typeface="Kalam"/>
              </a:rPr>
              <a:t>= 4.5</a:t>
            </a:r>
            <a:endParaRPr sz="1800">
              <a:latin typeface="Kalam"/>
              <a:ea typeface="Kalam"/>
              <a:cs typeface="Kalam"/>
              <a:sym typeface="Kalam"/>
            </a:endParaRPr>
          </a:p>
        </p:txBody>
      </p:sp>
      <p:sp>
        <p:nvSpPr>
          <p:cNvPr id="2334" name="Google Shape;2334;p104"/>
          <p:cNvSpPr txBox="1"/>
          <p:nvPr>
            <p:ph idx="1" type="body"/>
          </p:nvPr>
        </p:nvSpPr>
        <p:spPr>
          <a:xfrm>
            <a:off x="6461438" y="4548944"/>
            <a:ext cx="779400" cy="19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i </a:t>
            </a:r>
            <a:r>
              <a:rPr lang="en-GB" sz="1100">
                <a:latin typeface="Kalam"/>
                <a:ea typeface="Kalam"/>
                <a:cs typeface="Kalam"/>
                <a:sym typeface="Kalam"/>
              </a:rPr>
              <a:t>= 3</a:t>
            </a:r>
            <a:endParaRPr sz="1800">
              <a:latin typeface="Kalam"/>
              <a:ea typeface="Kalam"/>
              <a:cs typeface="Kalam"/>
              <a:sym typeface="Kalam"/>
            </a:endParaRPr>
          </a:p>
        </p:txBody>
      </p:sp>
      <p:sp>
        <p:nvSpPr>
          <p:cNvPr id="2335" name="Google Shape;2335;p104"/>
          <p:cNvSpPr txBox="1"/>
          <p:nvPr>
            <p:ph idx="1" type="body"/>
          </p:nvPr>
        </p:nvSpPr>
        <p:spPr>
          <a:xfrm>
            <a:off x="7223438" y="4548944"/>
            <a:ext cx="779400" cy="19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100">
                <a:latin typeface="Lexend"/>
                <a:ea typeface="Times New Roman"/>
                <a:cs typeface="Times New Roman"/>
                <a:sym typeface="Times New Roman"/>
              </a:rPr>
              <a:t>j </a:t>
            </a:r>
            <a:r>
              <a:rPr lang="en-GB" sz="1100">
                <a:latin typeface="Kalam"/>
                <a:ea typeface="Kalam"/>
                <a:cs typeface="Kalam"/>
                <a:sym typeface="Kalam"/>
              </a:rPr>
              <a:t>= 2.7</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9" name="Shape 2339"/>
        <p:cNvGrpSpPr/>
        <p:nvPr/>
      </p:nvGrpSpPr>
      <p:grpSpPr>
        <a:xfrm>
          <a:off x="0" y="0"/>
          <a:ext cx="0" cy="0"/>
          <a:chOff x="0" y="0"/>
          <a:chExt cx="0" cy="0"/>
        </a:xfrm>
      </p:grpSpPr>
      <p:sp>
        <p:nvSpPr>
          <p:cNvPr id="2340" name="Google Shape;2340;p105"/>
          <p:cNvSpPr/>
          <p:nvPr/>
        </p:nvSpPr>
        <p:spPr>
          <a:xfrm flipH="1">
            <a:off x="5913674" y="3772152"/>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41" name="Google Shape;2341;p105"/>
          <p:cNvSpPr/>
          <p:nvPr/>
        </p:nvSpPr>
        <p:spPr>
          <a:xfrm flipH="1">
            <a:off x="6806838" y="3772152"/>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42" name="Google Shape;2342;p105"/>
          <p:cNvSpPr/>
          <p:nvPr/>
        </p:nvSpPr>
        <p:spPr>
          <a:xfrm flipH="1">
            <a:off x="8047274" y="3772152"/>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43" name="Google Shape;2343;p105"/>
          <p:cNvSpPr/>
          <p:nvPr/>
        </p:nvSpPr>
        <p:spPr>
          <a:xfrm flipH="1">
            <a:off x="3562140" y="3806881"/>
            <a:ext cx="99600" cy="99600"/>
          </a:xfrm>
          <a:prstGeom prst="rect">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44" name="Google Shape;2344;p10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Raadi qiimaha (value) x, y iyo z.</a:t>
            </a:r>
            <a:r>
              <a:rPr i="1" lang="en-GB" sz="1800">
                <a:latin typeface="Lexend"/>
                <a:ea typeface="Times New Roman"/>
                <a:cs typeface="Times New Roman"/>
                <a:sym typeface="Times New Roman"/>
              </a:rPr>
              <a:t/>
            </a:r>
            <a:r>
              <a:rPr lang="en-GB" sz="1400">
                <a:latin typeface="Lexend"/>
              </a:rPr>
              <a:t/>
            </a:r>
            <a:r>
              <a:rPr i="1" lang="en-GB" sz="1800">
                <a:latin typeface="Lexend"/>
                <a:ea typeface="Times New Roman"/>
                <a:cs typeface="Times New Roman"/>
                <a:sym typeface="Times New Roman"/>
              </a:rPr>
              <a:t/>
            </a:r>
            <a:r>
              <a:rPr lang="en-GB" sz="1400">
                <a:latin typeface="Lexend"/>
              </a:rPr>
              <a:t/>
            </a:r>
            <a:r>
              <a:rPr i="1" lang="en-GB" sz="1800">
                <a:latin typeface="Lexend"/>
                <a:ea typeface="Times New Roman"/>
                <a:cs typeface="Times New Roman"/>
                <a:sym typeface="Times New Roman"/>
              </a:rPr>
              <a:t/>
            </a:r>
            <a:r>
              <a:rPr lang="en-GB" sz="1400">
                <a:latin typeface="Lexend"/>
              </a:rPr>
              <a:t/>
            </a:r>
            <a:endParaRPr sz="1600"/>
          </a:p>
        </p:txBody>
      </p:sp>
      <p:sp>
        <p:nvSpPr>
          <p:cNvPr id="2345" name="Google Shape;2345;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Helista dhererka (lengths) maqan iyadoo la isticmaalayo saddexagallo (triangles) isku mid ah (similar)</a:t>
            </a:r>
            <a:endParaRPr/>
          </a:p>
        </p:txBody>
      </p:sp>
      <p:cxnSp>
        <p:nvCxnSpPr>
          <p:cNvPr id="2346" name="Google Shape;2346;p105"/>
          <p:cNvCxnSpPr/>
          <p:nvPr/>
        </p:nvCxnSpPr>
        <p:spPr>
          <a:xfrm>
            <a:off x="977565" y="1936906"/>
            <a:ext cx="3210300" cy="1966800"/>
          </a:xfrm>
          <a:prstGeom prst="straightConnector1">
            <a:avLst/>
          </a:prstGeom>
          <a:noFill/>
          <a:ln cap="flat" cmpd="sng" w="38100">
            <a:solidFill>
              <a:schemeClr val="dk2"/>
            </a:solidFill>
            <a:prstDash val="solid"/>
            <a:round/>
            <a:headEnd len="med" w="med" type="none"/>
            <a:tailEnd len="med" w="med" type="none"/>
          </a:ln>
        </p:spPr>
      </p:cxnSp>
      <p:grpSp>
        <p:nvGrpSpPr>
          <p:cNvPr id="2347" name="Google Shape;2347;p105"/>
          <p:cNvGrpSpPr/>
          <p:nvPr/>
        </p:nvGrpSpPr>
        <p:grpSpPr>
          <a:xfrm flipH="1">
            <a:off x="738031" y="3913231"/>
            <a:ext cx="3619299" cy="279725"/>
            <a:chOff x="430275" y="3788925"/>
            <a:chExt cx="6266100" cy="279725"/>
          </a:xfrm>
        </p:grpSpPr>
        <p:sp>
          <p:nvSpPr>
            <p:cNvPr id="2348" name="Google Shape;2348;p105"/>
            <p:cNvSpPr/>
            <p:nvPr/>
          </p:nvSpPr>
          <p:spPr>
            <a:xfrm>
              <a:off x="445725" y="3795650"/>
              <a:ext cx="6238200" cy="273000"/>
            </a:xfrm>
            <a:prstGeom prst="rect">
              <a:avLst/>
            </a:prstGeom>
            <a:solidFill>
              <a:srgbClr val="EBEDFE"/>
            </a:solidFill>
            <a:ln cap="flat" cmpd="sng" w="9525">
              <a:solidFill>
                <a:srgbClr val="EBEDF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49" name="Google Shape;2349;p105"/>
            <p:cNvCxnSpPr/>
            <p:nvPr/>
          </p:nvCxnSpPr>
          <p:spPr>
            <a:xfrm>
              <a:off x="430275" y="3788925"/>
              <a:ext cx="6266100" cy="0"/>
            </a:xfrm>
            <a:prstGeom prst="straightConnector1">
              <a:avLst/>
            </a:prstGeom>
            <a:noFill/>
            <a:ln cap="flat" cmpd="sng" w="38100">
              <a:solidFill>
                <a:schemeClr val="dk1"/>
              </a:solidFill>
              <a:prstDash val="solid"/>
              <a:round/>
              <a:headEnd len="med" w="med" type="none"/>
              <a:tailEnd len="med" w="med" type="none"/>
            </a:ln>
          </p:spPr>
        </p:cxnSp>
      </p:grpSp>
      <p:cxnSp>
        <p:nvCxnSpPr>
          <p:cNvPr id="2350" name="Google Shape;2350;p105"/>
          <p:cNvCxnSpPr/>
          <p:nvPr/>
        </p:nvCxnSpPr>
        <p:spPr>
          <a:xfrm rot="10800000">
            <a:off x="975215" y="1911406"/>
            <a:ext cx="0" cy="1991400"/>
          </a:xfrm>
          <a:prstGeom prst="straightConnector1">
            <a:avLst/>
          </a:prstGeom>
          <a:noFill/>
          <a:ln cap="flat" cmpd="sng" w="28575">
            <a:solidFill>
              <a:schemeClr val="dk1"/>
            </a:solidFill>
            <a:prstDash val="solid"/>
            <a:round/>
            <a:headEnd len="med" w="med" type="none"/>
            <a:tailEnd len="med" w="med" type="none"/>
          </a:ln>
        </p:spPr>
      </p:cxnSp>
      <p:cxnSp>
        <p:nvCxnSpPr>
          <p:cNvPr id="2351" name="Google Shape;2351;p105"/>
          <p:cNvCxnSpPr/>
          <p:nvPr/>
        </p:nvCxnSpPr>
        <p:spPr>
          <a:xfrm rot="10800000">
            <a:off x="904396" y="1906025"/>
            <a:ext cx="0" cy="1991400"/>
          </a:xfrm>
          <a:prstGeom prst="straightConnector1">
            <a:avLst/>
          </a:prstGeom>
          <a:noFill/>
          <a:ln cap="flat" cmpd="sng" w="28575">
            <a:solidFill>
              <a:schemeClr val="dk1"/>
            </a:solidFill>
            <a:prstDash val="solid"/>
            <a:round/>
            <a:headEnd len="med" w="med" type="none"/>
            <a:tailEnd len="med" w="med" type="none"/>
          </a:ln>
        </p:spPr>
      </p:cxnSp>
      <p:sp>
        <p:nvSpPr>
          <p:cNvPr id="2352" name="Google Shape;2352;p105"/>
          <p:cNvSpPr/>
          <p:nvPr/>
        </p:nvSpPr>
        <p:spPr>
          <a:xfrm flipH="1">
            <a:off x="871720" y="1780630"/>
            <a:ext cx="140100" cy="140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53" name="Google Shape;2353;p105"/>
          <p:cNvSpPr txBox="1"/>
          <p:nvPr/>
        </p:nvSpPr>
        <p:spPr>
          <a:xfrm flipH="1">
            <a:off x="354034" y="2726809"/>
            <a:ext cx="3837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x</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354" name="Google Shape;2354;p105"/>
          <p:cNvCxnSpPr/>
          <p:nvPr/>
        </p:nvCxnSpPr>
        <p:spPr>
          <a:xfrm>
            <a:off x="801157" y="1957156"/>
            <a:ext cx="0" cy="1931700"/>
          </a:xfrm>
          <a:prstGeom prst="straightConnector1">
            <a:avLst/>
          </a:prstGeom>
          <a:noFill/>
          <a:ln cap="flat" cmpd="sng" w="28575">
            <a:solidFill>
              <a:schemeClr val="dk1"/>
            </a:solidFill>
            <a:prstDash val="solid"/>
            <a:round/>
            <a:headEnd len="med" w="med" type="triangle"/>
            <a:tailEnd len="med" w="med" type="triangle"/>
          </a:ln>
        </p:spPr>
      </p:cxnSp>
      <p:cxnSp>
        <p:nvCxnSpPr>
          <p:cNvPr id="2355" name="Google Shape;2355;p105"/>
          <p:cNvCxnSpPr/>
          <p:nvPr/>
        </p:nvCxnSpPr>
        <p:spPr>
          <a:xfrm>
            <a:off x="3562115" y="3507581"/>
            <a:ext cx="0" cy="391500"/>
          </a:xfrm>
          <a:prstGeom prst="straightConnector1">
            <a:avLst/>
          </a:prstGeom>
          <a:noFill/>
          <a:ln cap="flat" cmpd="sng" w="28575">
            <a:solidFill>
              <a:schemeClr val="accent5"/>
            </a:solidFill>
            <a:prstDash val="solid"/>
            <a:round/>
            <a:headEnd len="med" w="med" type="none"/>
            <a:tailEnd len="med" w="med" type="none"/>
          </a:ln>
        </p:spPr>
      </p:cxnSp>
      <p:cxnSp>
        <p:nvCxnSpPr>
          <p:cNvPr id="2356" name="Google Shape;2356;p105"/>
          <p:cNvCxnSpPr/>
          <p:nvPr/>
        </p:nvCxnSpPr>
        <p:spPr>
          <a:xfrm>
            <a:off x="3485915" y="3507581"/>
            <a:ext cx="0" cy="391500"/>
          </a:xfrm>
          <a:prstGeom prst="straightConnector1">
            <a:avLst/>
          </a:prstGeom>
          <a:noFill/>
          <a:ln cap="flat" cmpd="sng" w="19050">
            <a:solidFill>
              <a:schemeClr val="dk1"/>
            </a:solidFill>
            <a:prstDash val="solid"/>
            <a:round/>
            <a:headEnd len="med" w="med" type="triangle"/>
            <a:tailEnd len="med" w="med" type="triangle"/>
          </a:ln>
        </p:spPr>
      </p:cxnSp>
      <p:sp>
        <p:nvSpPr>
          <p:cNvPr id="2357" name="Google Shape;2357;p105"/>
          <p:cNvSpPr txBox="1"/>
          <p:nvPr/>
        </p:nvSpPr>
        <p:spPr>
          <a:xfrm flipH="1">
            <a:off x="2770971" y="3562481"/>
            <a:ext cx="6816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0.55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358" name="Google Shape;2358;p105"/>
          <p:cNvCxnSpPr/>
          <p:nvPr/>
        </p:nvCxnSpPr>
        <p:spPr>
          <a:xfrm>
            <a:off x="3562115" y="3983897"/>
            <a:ext cx="616200" cy="0"/>
          </a:xfrm>
          <a:prstGeom prst="straightConnector1">
            <a:avLst/>
          </a:prstGeom>
          <a:noFill/>
          <a:ln cap="flat" cmpd="sng" w="19050">
            <a:solidFill>
              <a:schemeClr val="dk1"/>
            </a:solidFill>
            <a:prstDash val="solid"/>
            <a:round/>
            <a:headEnd len="med" w="med" type="triangle"/>
            <a:tailEnd len="med" w="med" type="triangle"/>
          </a:ln>
        </p:spPr>
      </p:cxnSp>
      <p:sp>
        <p:nvSpPr>
          <p:cNvPr id="2359" name="Google Shape;2359;p105"/>
          <p:cNvSpPr txBox="1"/>
          <p:nvPr/>
        </p:nvSpPr>
        <p:spPr>
          <a:xfrm flipH="1">
            <a:off x="3652117" y="3986286"/>
            <a:ext cx="4263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360" name="Google Shape;2360;p105"/>
          <p:cNvCxnSpPr/>
          <p:nvPr/>
        </p:nvCxnSpPr>
        <p:spPr>
          <a:xfrm>
            <a:off x="949465" y="3983897"/>
            <a:ext cx="2643000" cy="0"/>
          </a:xfrm>
          <a:prstGeom prst="straightConnector1">
            <a:avLst/>
          </a:prstGeom>
          <a:noFill/>
          <a:ln cap="flat" cmpd="sng" w="19050">
            <a:solidFill>
              <a:schemeClr val="dk1"/>
            </a:solidFill>
            <a:prstDash val="solid"/>
            <a:round/>
            <a:headEnd len="med" w="med" type="triangle"/>
            <a:tailEnd len="med" w="med" type="triangle"/>
          </a:ln>
        </p:spPr>
      </p:cxnSp>
      <p:sp>
        <p:nvSpPr>
          <p:cNvPr id="2361" name="Google Shape;2361;p105"/>
          <p:cNvSpPr txBox="1"/>
          <p:nvPr/>
        </p:nvSpPr>
        <p:spPr>
          <a:xfrm flipH="1">
            <a:off x="2058703" y="3986281"/>
            <a:ext cx="616200" cy="27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362" name="Google Shape;2362;p105"/>
          <p:cNvCxnSpPr/>
          <p:nvPr/>
        </p:nvCxnSpPr>
        <p:spPr>
          <a:xfrm rot="-5400000">
            <a:off x="5212598" y="3493209"/>
            <a:ext cx="1596300" cy="0"/>
          </a:xfrm>
          <a:prstGeom prst="straightConnector1">
            <a:avLst/>
          </a:prstGeom>
          <a:noFill/>
          <a:ln cap="flat" cmpd="sng" w="28575">
            <a:solidFill>
              <a:schemeClr val="dk2"/>
            </a:solidFill>
            <a:prstDash val="solid"/>
            <a:round/>
            <a:headEnd len="med" w="med" type="none"/>
            <a:tailEnd len="med" w="med" type="none"/>
          </a:ln>
        </p:spPr>
      </p:cxnSp>
      <p:cxnSp>
        <p:nvCxnSpPr>
          <p:cNvPr id="2363" name="Google Shape;2363;p105"/>
          <p:cNvCxnSpPr/>
          <p:nvPr/>
        </p:nvCxnSpPr>
        <p:spPr>
          <a:xfrm rot="10800000">
            <a:off x="6905956" y="1949259"/>
            <a:ext cx="0" cy="2342100"/>
          </a:xfrm>
          <a:prstGeom prst="straightConnector1">
            <a:avLst/>
          </a:prstGeom>
          <a:noFill/>
          <a:ln cap="flat" cmpd="sng" w="28575">
            <a:solidFill>
              <a:schemeClr val="dk2"/>
            </a:solidFill>
            <a:prstDash val="solid"/>
            <a:round/>
            <a:headEnd len="med" w="med" type="none"/>
            <a:tailEnd len="med" w="med" type="none"/>
          </a:ln>
        </p:spPr>
      </p:cxnSp>
      <p:cxnSp>
        <p:nvCxnSpPr>
          <p:cNvPr id="2364" name="Google Shape;2364;p105"/>
          <p:cNvCxnSpPr/>
          <p:nvPr/>
        </p:nvCxnSpPr>
        <p:spPr>
          <a:xfrm rot="-5400000">
            <a:off x="6405702" y="2552709"/>
            <a:ext cx="3477300" cy="0"/>
          </a:xfrm>
          <a:prstGeom prst="straightConnector1">
            <a:avLst/>
          </a:prstGeom>
          <a:noFill/>
          <a:ln cap="flat" cmpd="sng" w="28575">
            <a:solidFill>
              <a:schemeClr val="dk2"/>
            </a:solidFill>
            <a:prstDash val="solid"/>
            <a:round/>
            <a:headEnd len="med" w="med" type="none"/>
            <a:tailEnd len="med" w="med" type="none"/>
          </a:ln>
        </p:spPr>
      </p:cxnSp>
      <p:cxnSp>
        <p:nvCxnSpPr>
          <p:cNvPr id="2365" name="Google Shape;2365;p105"/>
          <p:cNvCxnSpPr/>
          <p:nvPr/>
        </p:nvCxnSpPr>
        <p:spPr>
          <a:xfrm flipH="1" rot="10800000">
            <a:off x="5330397" y="1032453"/>
            <a:ext cx="3043500" cy="2841600"/>
          </a:xfrm>
          <a:prstGeom prst="straightConnector1">
            <a:avLst/>
          </a:prstGeom>
          <a:noFill/>
          <a:ln cap="flat" cmpd="sng" w="28575">
            <a:solidFill>
              <a:schemeClr val="dk1"/>
            </a:solidFill>
            <a:prstDash val="solid"/>
            <a:round/>
            <a:headEnd len="med" w="med" type="none"/>
            <a:tailEnd len="med" w="med" type="none"/>
          </a:ln>
        </p:spPr>
      </p:cxnSp>
      <p:cxnSp>
        <p:nvCxnSpPr>
          <p:cNvPr id="2366" name="Google Shape;2366;p105"/>
          <p:cNvCxnSpPr/>
          <p:nvPr/>
        </p:nvCxnSpPr>
        <p:spPr>
          <a:xfrm>
            <a:off x="5330397" y="3874053"/>
            <a:ext cx="3404100" cy="0"/>
          </a:xfrm>
          <a:prstGeom prst="straightConnector1">
            <a:avLst/>
          </a:prstGeom>
          <a:noFill/>
          <a:ln cap="flat" cmpd="sng" w="28575">
            <a:solidFill>
              <a:schemeClr val="dk1"/>
            </a:solidFill>
            <a:prstDash val="solid"/>
            <a:round/>
            <a:headEnd len="med" w="med" type="none"/>
            <a:tailEnd len="med" w="med" type="none"/>
          </a:ln>
        </p:spPr>
      </p:cxnSp>
      <p:cxnSp>
        <p:nvCxnSpPr>
          <p:cNvPr id="2367" name="Google Shape;2367;p105"/>
          <p:cNvCxnSpPr/>
          <p:nvPr/>
        </p:nvCxnSpPr>
        <p:spPr>
          <a:xfrm flipH="1" rot="10800000">
            <a:off x="5272892" y="3154164"/>
            <a:ext cx="681600" cy="646800"/>
          </a:xfrm>
          <a:prstGeom prst="straightConnector1">
            <a:avLst/>
          </a:prstGeom>
          <a:noFill/>
          <a:ln cap="flat" cmpd="sng" w="28575">
            <a:solidFill>
              <a:schemeClr val="accent5"/>
            </a:solidFill>
            <a:prstDash val="solid"/>
            <a:round/>
            <a:headEnd len="med" w="med" type="triangle"/>
            <a:tailEnd len="med" w="med" type="triangle"/>
          </a:ln>
        </p:spPr>
      </p:cxnSp>
      <p:cxnSp>
        <p:nvCxnSpPr>
          <p:cNvPr id="2368" name="Google Shape;2368;p105"/>
          <p:cNvCxnSpPr/>
          <p:nvPr/>
        </p:nvCxnSpPr>
        <p:spPr>
          <a:xfrm flipH="1" rot="10800000">
            <a:off x="6037093" y="2297982"/>
            <a:ext cx="829200" cy="782100"/>
          </a:xfrm>
          <a:prstGeom prst="straightConnector1">
            <a:avLst/>
          </a:prstGeom>
          <a:noFill/>
          <a:ln cap="flat" cmpd="sng" w="28575">
            <a:solidFill>
              <a:schemeClr val="accent5"/>
            </a:solidFill>
            <a:prstDash val="solid"/>
            <a:round/>
            <a:headEnd len="med" w="med" type="triangle"/>
            <a:tailEnd len="med" w="med" type="triangle"/>
          </a:ln>
        </p:spPr>
      </p:cxnSp>
      <p:cxnSp>
        <p:nvCxnSpPr>
          <p:cNvPr id="2369" name="Google Shape;2369;p105"/>
          <p:cNvCxnSpPr/>
          <p:nvPr/>
        </p:nvCxnSpPr>
        <p:spPr>
          <a:xfrm flipH="1" rot="10800000">
            <a:off x="6937887" y="1127536"/>
            <a:ext cx="1150800" cy="1108500"/>
          </a:xfrm>
          <a:prstGeom prst="straightConnector1">
            <a:avLst/>
          </a:prstGeom>
          <a:noFill/>
          <a:ln cap="flat" cmpd="sng" w="28575">
            <a:solidFill>
              <a:schemeClr val="accent5"/>
            </a:solidFill>
            <a:prstDash val="solid"/>
            <a:round/>
            <a:headEnd len="med" w="med" type="triangle"/>
            <a:tailEnd len="med" w="med" type="triangle"/>
          </a:ln>
        </p:spPr>
      </p:cxnSp>
      <p:cxnSp>
        <p:nvCxnSpPr>
          <p:cNvPr id="2370" name="Google Shape;2370;p105"/>
          <p:cNvCxnSpPr/>
          <p:nvPr/>
        </p:nvCxnSpPr>
        <p:spPr>
          <a:xfrm>
            <a:off x="5340122" y="4002706"/>
            <a:ext cx="6558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371" name="Google Shape;2371;p105"/>
          <p:cNvCxnSpPr/>
          <p:nvPr/>
        </p:nvCxnSpPr>
        <p:spPr>
          <a:xfrm>
            <a:off x="6046334" y="4002706"/>
            <a:ext cx="827400" cy="0"/>
          </a:xfrm>
          <a:prstGeom prst="straightConnector1">
            <a:avLst/>
          </a:prstGeom>
          <a:noFill/>
          <a:ln cap="flat" cmpd="sng" w="28575">
            <a:solidFill>
              <a:schemeClr val="accent5"/>
            </a:solidFill>
            <a:prstDash val="solid"/>
            <a:round/>
            <a:headEnd len="med" w="med" type="triangle"/>
            <a:tailEnd len="med" w="med" type="triangle"/>
          </a:ln>
        </p:spPr>
      </p:cxnSp>
      <p:sp>
        <p:nvSpPr>
          <p:cNvPr id="2372" name="Google Shape;2372;p105"/>
          <p:cNvSpPr txBox="1"/>
          <p:nvPr/>
        </p:nvSpPr>
        <p:spPr>
          <a:xfrm flipH="1">
            <a:off x="5272725" y="3188066"/>
            <a:ext cx="4263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373" name="Google Shape;2373;p105"/>
          <p:cNvSpPr txBox="1"/>
          <p:nvPr/>
        </p:nvSpPr>
        <p:spPr>
          <a:xfrm flipH="1">
            <a:off x="5410548" y="4073219"/>
            <a:ext cx="6477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0.7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cxnSp>
        <p:nvCxnSpPr>
          <p:cNvPr id="2374" name="Google Shape;2374;p105"/>
          <p:cNvCxnSpPr/>
          <p:nvPr/>
        </p:nvCxnSpPr>
        <p:spPr>
          <a:xfrm>
            <a:off x="6933521" y="4002706"/>
            <a:ext cx="1191900" cy="0"/>
          </a:xfrm>
          <a:prstGeom prst="straightConnector1">
            <a:avLst/>
          </a:prstGeom>
          <a:noFill/>
          <a:ln cap="flat" cmpd="sng" w="28575">
            <a:solidFill>
              <a:schemeClr val="accent5"/>
            </a:solidFill>
            <a:prstDash val="solid"/>
            <a:round/>
            <a:headEnd len="med" w="med" type="triangle"/>
            <a:tailEnd len="med" w="med" type="triangle"/>
          </a:ln>
        </p:spPr>
      </p:cxnSp>
      <p:sp>
        <p:nvSpPr>
          <p:cNvPr id="2375" name="Google Shape;2375;p105"/>
          <p:cNvSpPr txBox="1"/>
          <p:nvPr/>
        </p:nvSpPr>
        <p:spPr>
          <a:xfrm flipH="1">
            <a:off x="6275574" y="4050598"/>
            <a:ext cx="4263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y</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376" name="Google Shape;2376;p105"/>
          <p:cNvSpPr txBox="1"/>
          <p:nvPr/>
        </p:nvSpPr>
        <p:spPr>
          <a:xfrm flipH="1">
            <a:off x="7294750" y="4057400"/>
            <a:ext cx="5442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1.4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377" name="Google Shape;2377;p105"/>
          <p:cNvSpPr txBox="1"/>
          <p:nvPr/>
        </p:nvSpPr>
        <p:spPr>
          <a:xfrm flipH="1">
            <a:off x="6068235" y="2336103"/>
            <a:ext cx="5442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1.4 m</a:t>
            </a:r>
            <a:r>
              <a:rPr lang="en-GB" sz="14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378" name="Google Shape;2378;p105"/>
          <p:cNvSpPr txBox="1"/>
          <p:nvPr/>
        </p:nvSpPr>
        <p:spPr>
          <a:xfrm flipH="1">
            <a:off x="7121939" y="1482588"/>
            <a:ext cx="426300" cy="317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i="1" lang="en-GB" sz="1100">
                <a:latin typeface="Lexend"/>
                <a:ea typeface="Times New Roman"/>
                <a:cs typeface="Times New Roman"/>
                <a:sym typeface="Times New Roman"/>
              </a:rPr>
              <a:t>z</a:t>
            </a:r>
            <a:r>
              <a:rPr lang="en-GB" sz="1100">
                <a:latin typeface="Lexend"/>
                <a:ea typeface="Lexend"/>
                <a:cs typeface="Lexend"/>
                <a:sym typeface="Lexend"/>
              </a:rPr>
              <a:t> m</a:t>
            </a:r>
            <a:r>
              <a:rPr lang="en-GB" sz="1100">
                <a:solidFill>
                  <a:srgbClr val="000000"/>
                </a:solidFill>
                <a:latin typeface="Lexend"/>
                <a:ea typeface="Lexend"/>
                <a:cs typeface="Lexend"/>
                <a:sym typeface="Lexend"/>
              </a:rPr>
              <a:t> </a:t>
            </a:r>
            <a:endParaRPr sz="1600">
              <a:solidFill>
                <a:srgbClr val="000000"/>
              </a:solidFill>
              <a:latin typeface="Lexend"/>
              <a:ea typeface="Lexend"/>
              <a:cs typeface="Lexend"/>
              <a:sym typeface="Lexend"/>
            </a:endParaRPr>
          </a:p>
        </p:txBody>
      </p:sp>
      <p:sp>
        <p:nvSpPr>
          <p:cNvPr id="2379" name="Google Shape;2379;p105"/>
          <p:cNvSpPr txBox="1"/>
          <p:nvPr>
            <p:ph idx="1" type="body"/>
          </p:nvPr>
        </p:nvSpPr>
        <p:spPr>
          <a:xfrm>
            <a:off x="1787275" y="4467425"/>
            <a:ext cx="9423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 </a:t>
            </a:r>
            <a:r>
              <a:rPr lang="en-GB" sz="1100">
                <a:latin typeface="Kalam"/>
                <a:ea typeface="Kalam"/>
                <a:cs typeface="Kalam"/>
                <a:sym typeface="Kalam"/>
              </a:rPr>
              <a:t>= 6.6</a:t>
            </a:r>
            <a:endParaRPr sz="2000">
              <a:latin typeface="Kalam"/>
              <a:ea typeface="Kalam"/>
              <a:cs typeface="Kalam"/>
              <a:sym typeface="Kalam"/>
            </a:endParaRPr>
          </a:p>
        </p:txBody>
      </p:sp>
      <p:sp>
        <p:nvSpPr>
          <p:cNvPr id="2380" name="Google Shape;2380;p105"/>
          <p:cNvSpPr txBox="1"/>
          <p:nvPr>
            <p:ph idx="1" type="body"/>
          </p:nvPr>
        </p:nvSpPr>
        <p:spPr>
          <a:xfrm>
            <a:off x="5772101" y="4467425"/>
            <a:ext cx="9423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y </a:t>
            </a:r>
            <a:r>
              <a:rPr lang="en-GB" sz="1100">
                <a:latin typeface="Kalam"/>
                <a:ea typeface="Kalam"/>
                <a:cs typeface="Kalam"/>
                <a:sym typeface="Kalam"/>
              </a:rPr>
              <a:t>= 0.98</a:t>
            </a:r>
            <a:endParaRPr sz="2000">
              <a:latin typeface="Kalam"/>
              <a:ea typeface="Kalam"/>
              <a:cs typeface="Kalam"/>
              <a:sym typeface="Kalam"/>
            </a:endParaRPr>
          </a:p>
        </p:txBody>
      </p:sp>
      <p:sp>
        <p:nvSpPr>
          <p:cNvPr id="2381" name="Google Shape;2381;p105"/>
          <p:cNvSpPr txBox="1"/>
          <p:nvPr>
            <p:ph idx="1" type="body"/>
          </p:nvPr>
        </p:nvSpPr>
        <p:spPr>
          <a:xfrm>
            <a:off x="7298204" y="4467425"/>
            <a:ext cx="942300" cy="21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z </a:t>
            </a:r>
            <a:r>
              <a:rPr lang="en-GB" sz="1100">
                <a:latin typeface="Kalam"/>
                <a:ea typeface="Kalam"/>
                <a:cs typeface="Kalam"/>
                <a:sym typeface="Kalam"/>
              </a:rPr>
              <a:t>= 2</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5" name="Shape 2385"/>
        <p:cNvGrpSpPr/>
        <p:nvPr/>
      </p:nvGrpSpPr>
      <p:grpSpPr>
        <a:xfrm>
          <a:off x="0" y="0"/>
          <a:ext cx="0" cy="0"/>
          <a:chOff x="0" y="0"/>
          <a:chExt cx="0" cy="0"/>
        </a:xfrm>
      </p:grpSpPr>
      <p:sp>
        <p:nvSpPr>
          <p:cNvPr id="2386" name="Google Shape;2386;p106"/>
          <p:cNvSpPr txBox="1"/>
          <p:nvPr>
            <p:ph idx="1" type="body"/>
          </p:nvPr>
        </p:nvSpPr>
        <p:spPr>
          <a:xfrm>
            <a:off x="324000" y="957200"/>
            <a:ext cx="8496000" cy="374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Weyneyn (Enlargement) waa isbeddel (transformation) keena isbeddel xagga cabbirka.</a:t>
            </a:r>
            <a:endParaRPr sz="2000"/>
          </a:p>
          <a:p>
            <a:pPr indent="0" lvl="0" marL="0" rtl="0" algn="l">
              <a:lnSpc>
                <a:spcPct val="100000"/>
              </a:lnSpc>
              <a:spcBef>
                <a:spcPts val="1000"/>
              </a:spcBef>
              <a:spcAft>
                <a:spcPts val="0"/>
              </a:spcAft>
              <a:buNone/>
            </a:pPr>
            <a:r>
              <a:rPr lang="en-GB" sz="1100">
                <a:latin typeface="Lexend"/>
              </a:rPr>
              <a:t>Marka shay la weyneeyo, sawirku waa isku mid (similar). Dhererka (lengths) waa isbedeli karaa laakiin saamiyada (proportions) gudaha qaabku waa go'an. Xaglaha (angles) ma isbedelaan.</a:t>
            </a:r>
            <a:endParaRPr sz="2000"/>
          </a:p>
          <a:p>
            <a:pPr indent="0" lvl="0" marL="0" rtl="0" algn="l">
              <a:lnSpc>
                <a:spcPct val="100000"/>
              </a:lnSpc>
              <a:spcBef>
                <a:spcPts val="1000"/>
              </a:spcBef>
              <a:spcAft>
                <a:spcPts val="0"/>
              </a:spcAft>
              <a:buNone/>
            </a:pPr>
            <a:r>
              <a:rPr lang="en-GB" sz="1100">
                <a:latin typeface="Lexend"/>
              </a:rPr>
              <a:t>Sida saddexagallada (triangles) isku eg (congruent), ma aha dhammaan dhererka (lengths) iyo xaglaha (angles) in la ogaado si loo go'aamiyo in laba saddexagal (triangles) ay isku mid (similar) yihiin.</a:t>
            </a:r>
            <a:endParaRPr sz="2000"/>
          </a:p>
          <a:p>
            <a:pPr indent="0" lvl="0" marL="0" rtl="0" algn="l">
              <a:lnSpc>
                <a:spcPct val="100000"/>
              </a:lnSpc>
              <a:spcBef>
                <a:spcPts val="1000"/>
              </a:spcBef>
              <a:spcAft>
                <a:spcPts val="0"/>
              </a:spcAft>
              <a:buNone/>
            </a:pPr>
            <a:r>
              <a:rPr lang="en-GB" sz="1100">
                <a:latin typeface="Lexend"/>
              </a:rPr>
              <a:t>Haddii laba saddexagal (triangles) ay leeyihiin xaglo (angles) isku mid ah, markaas waa isku mid (similar).</a:t>
            </a:r>
            <a:r>
              <a:rPr lang="en-GB" sz="1100">
                <a:latin typeface="Lexend"/>
              </a:rPr>
              <a:t/>
            </a:r>
            <a:endParaRPr sz="2000"/>
          </a:p>
          <a:p>
            <a:pPr indent="0" lvl="0" marL="0" rtl="0" algn="l">
              <a:lnSpc>
                <a:spcPct val="100000"/>
              </a:lnSpc>
              <a:spcBef>
                <a:spcPts val="1000"/>
              </a:spcBef>
              <a:spcAft>
                <a:spcPts val="1000"/>
              </a:spcAft>
              <a:buNone/>
            </a:pPr>
            <a:r>
              <a:rPr lang="en-GB" sz="1100">
                <a:latin typeface="Lexend"/>
              </a:rPr>
              <a:t>Xiriirka saamiyeed (proportional relationship) ee u dhexeeya saddexagallada (triangles) isku midka ah (similar) iyo gudaha saddexagallada (triangles) isku midka ah (similar) waxaa loo isticmaali karaa in lagu helo dhererka (lengths) maqan.</a:t>
            </a:r>
            <a:endParaRPr sz="2000"/>
          </a:p>
        </p:txBody>
      </p:sp>
      <p:sp>
        <p:nvSpPr>
          <p:cNvPr id="2387" name="Google Shape;2387;p106"/>
          <p:cNvSpPr txBox="1"/>
          <p:nvPr>
            <p:ph type="title"/>
          </p:nvPr>
        </p:nvSpPr>
        <p:spPr>
          <a:xfrm>
            <a:off x="1684800" y="64236"/>
            <a:ext cx="5741400" cy="6792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Hubinta iyo xoojinta fahamka saddexagallada (triangles) isku midka ah (similar)</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