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747775"/>
          </p15:clr>
        </p15:guide>
        <p15:guide id="2" orient="horz" pos="95">
          <p15:clr>
            <a:srgbClr val="747775"/>
          </p15:clr>
        </p15:guide>
        <p15:guide id="3" orient="horz" pos="247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95" orient="horz"/>
        <p:guide pos="2470" orient="horz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1ef3f9af97d_0_7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1ef3f9af97d_0_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1ef3f9af97d_0_1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1ef3f9af97d_0_1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1ef3f9af97d_0_15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1ef3f9af97d_0_1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2b24a44dc16_1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2b24a44dc16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2b24a44dc1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2b24a44dc1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1ef3f9af97d_0_16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1ef3f9af97d_0_16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2b24a44dc16_1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2b24a44dc16_1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1ef3f9af97d_0_20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7" name="Google Shape;1047;g1ef3f9af97d_0_2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1ef3f9af97d_0_19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" name="Google Shape;1073;g1ef3f9af97d_0_19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1ef3f9af97d_0_19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1ef3f9af97d_0_19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1ef3f9af97d_0_2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1ef3f9af97d_0_2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1ef3f9af97d_0_2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0" name="Google Shape;1160;g1ef3f9af97d_0_2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1ef3f9af97d_0_2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1ef3f9af97d_0_2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2b24a44dc16_1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" name="Google Shape;1208;g2b24a44dc16_1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1ef3f9af97d_0_20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1ef3f9af97d_0_2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1ef3f9af97d_0_2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1ef3f9af97d_0_2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1ef3f9af97d_0_30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Google Shape;1335;g1ef3f9af97d_0_30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g1ef3f9af97d_0_2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6" name="Google Shape;1376;g1ef3f9af97d_0_2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g1ef3f9af97d_0_2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1ef3f9af97d_0_2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g1ef3f9af97d_0_2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5" name="Google Shape;1455;g1ef3f9af97d_0_2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g1ef3f9af97d_0_2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1" name="Google Shape;1501;g1ef3f9af97d_0_2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1ef3f9af97d_0_2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1ef3f9af97d_0_2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g1ef3f9af97d_0_29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4" name="Google Shape;1554;g1ef3f9af97d_0_29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g1ef3f9af97d_0_29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0" name="Google Shape;1600;g1ef3f9af97d_0_29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5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g1ef3f9af97d_0_26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7" name="Google Shape;1607;g1ef3f9af97d_0_2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1ef3f9af97d_0_26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1ef3f9af97d_0_2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g1ef3f9af97d_0_2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3" name="Google Shape;1633;g1ef3f9af97d_0_2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g2b24a44dc16_1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3" name="Google Shape;1653;g2b24a44dc16_1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4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Google Shape;1695;g2b24a44dc16_1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6" name="Google Shape;1696;g2b24a44dc16_1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g2b24a44dc16_1_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5" name="Google Shape;1735;g2b24a44dc16_1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g1ef3f9af97d_0_27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9" name="Google Shape;1749;g1ef3f9af97d_0_27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6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Google Shape;1767;g1ef3f9af97d_0_27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8" name="Google Shape;1768;g1ef3f9af97d_0_2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7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g1ef3f9af97d_0_27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9" name="Google Shape;1779;g1ef3f9af97d_0_2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9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g1ef3f9af97d_0_28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1" name="Google Shape;1801;g1ef3f9af97d_0_28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8" name="Shape 1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9" name="Google Shape;1819;g1ef3f9af97d_0_28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0" name="Google Shape;1820;g1ef3f9af97d_0_2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9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g1ef3f9af97d_0_28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1" name="Google Shape;1841;g1ef3f9af97d_0_2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6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g1ef3f9af97d_0_30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8" name="Google Shape;1848;g1ef3f9af97d_0_30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1ef3f9af97d_0_30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1ef3f9af97d_0_3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1" name="Shape 1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2" name="Google Shape;1872;g1ef3f9af97d_0_30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3" name="Google Shape;1873;g1ef3f9af97d_0_3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Google Shape;1892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3" name="Google Shape;1893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1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0.png"/><Relationship Id="rId5" Type="http://schemas.openxmlformats.org/officeDocument/2006/relationships/image" Target="../media/image22.png"/><Relationship Id="rId6" Type="http://schemas.openxmlformats.org/officeDocument/2006/relationships/image" Target="../media/image16.png"/><Relationship Id="rId7" Type="http://schemas.openxmlformats.org/officeDocument/2006/relationships/image" Target="../media/image18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21.png"/><Relationship Id="rId4" Type="http://schemas.openxmlformats.org/officeDocument/2006/relationships/image" Target="../media/image59.png"/><Relationship Id="rId5" Type="http://schemas.openxmlformats.org/officeDocument/2006/relationships/image" Target="../media/image26.png"/><Relationship Id="rId6" Type="http://schemas.openxmlformats.org/officeDocument/2006/relationships/image" Target="../media/image28.png"/><Relationship Id="rId7" Type="http://schemas.openxmlformats.org/officeDocument/2006/relationships/image" Target="../media/image25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59.png"/><Relationship Id="rId4" Type="http://schemas.openxmlformats.org/officeDocument/2006/relationships/image" Target="../media/image17.png"/><Relationship Id="rId5" Type="http://schemas.openxmlformats.org/officeDocument/2006/relationships/image" Target="../media/image21.png"/><Relationship Id="rId6" Type="http://schemas.openxmlformats.org/officeDocument/2006/relationships/image" Target="../media/image33.png"/><Relationship Id="rId7" Type="http://schemas.openxmlformats.org/officeDocument/2006/relationships/image" Target="../media/image26.png"/><Relationship Id="rId8" Type="http://schemas.openxmlformats.org/officeDocument/2006/relationships/image" Target="../media/image28.png"/><Relationship Id="rId9" Type="http://schemas.openxmlformats.org/officeDocument/2006/relationships/image" Target="../media/image25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59.png"/><Relationship Id="rId4" Type="http://schemas.openxmlformats.org/officeDocument/2006/relationships/image" Target="../media/image32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Relationship Id="rId7" Type="http://schemas.openxmlformats.org/officeDocument/2006/relationships/image" Target="../media/image33.png"/><Relationship Id="rId8" Type="http://schemas.openxmlformats.org/officeDocument/2006/relationships/image" Target="../media/image26.png"/><Relationship Id="rId9" Type="http://schemas.openxmlformats.org/officeDocument/2006/relationships/image" Target="../media/image28.png"/><Relationship Id="rId10" Type="http://schemas.openxmlformats.org/officeDocument/2006/relationships/image" Target="../media/image38.png"/><Relationship Id="rId11" Type="http://schemas.openxmlformats.org/officeDocument/2006/relationships/image" Target="../media/image25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0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51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51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1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51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7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7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7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7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2">
  <p:cSld name="CUSTOM_3_1_3"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6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2" name="Google Shape;752;p6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6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6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5" name="Google Shape;755;p6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6" name="Google Shape;756;p6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4.png"/><Relationship Id="rId4" Type="http://schemas.openxmlformats.org/officeDocument/2006/relationships/image" Target="../media/image52.png"/><Relationship Id="rId5" Type="http://schemas.openxmlformats.org/officeDocument/2006/relationships/image" Target="../media/image27.png"/><Relationship Id="rId6" Type="http://schemas.openxmlformats.org/officeDocument/2006/relationships/image" Target="../media/image3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4.png"/><Relationship Id="rId4" Type="http://schemas.openxmlformats.org/officeDocument/2006/relationships/image" Target="../media/image52.png"/><Relationship Id="rId5" Type="http://schemas.openxmlformats.org/officeDocument/2006/relationships/image" Target="../media/image27.png"/><Relationship Id="rId6" Type="http://schemas.openxmlformats.org/officeDocument/2006/relationships/image" Target="../media/image3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4.png"/><Relationship Id="rId4" Type="http://schemas.openxmlformats.org/officeDocument/2006/relationships/image" Target="../media/image27.png"/><Relationship Id="rId5" Type="http://schemas.openxmlformats.org/officeDocument/2006/relationships/image" Target="../media/image3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4.png"/><Relationship Id="rId4" Type="http://schemas.openxmlformats.org/officeDocument/2006/relationships/image" Target="../media/image27.png"/><Relationship Id="rId5" Type="http://schemas.openxmlformats.org/officeDocument/2006/relationships/image" Target="../media/image3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4.png"/><Relationship Id="rId4" Type="http://schemas.openxmlformats.org/officeDocument/2006/relationships/image" Target="../media/image27.png"/><Relationship Id="rId5" Type="http://schemas.openxmlformats.org/officeDocument/2006/relationships/image" Target="../media/image3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7.png"/><Relationship Id="rId4" Type="http://schemas.openxmlformats.org/officeDocument/2006/relationships/image" Target="../media/image52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7.png"/><Relationship Id="rId4" Type="http://schemas.openxmlformats.org/officeDocument/2006/relationships/image" Target="../media/image52.png"/><Relationship Id="rId5" Type="http://schemas.openxmlformats.org/officeDocument/2006/relationships/image" Target="../media/image54.png"/><Relationship Id="rId6" Type="http://schemas.openxmlformats.org/officeDocument/2006/relationships/image" Target="../media/image29.png"/><Relationship Id="rId7" Type="http://schemas.openxmlformats.org/officeDocument/2006/relationships/image" Target="../media/image27.png"/><Relationship Id="rId8" Type="http://schemas.openxmlformats.org/officeDocument/2006/relationships/image" Target="../media/image31.png"/><Relationship Id="rId9" Type="http://schemas.openxmlformats.org/officeDocument/2006/relationships/image" Target="../media/image30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4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4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4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6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iyo xoojinta fahamka sharciga qaybinta (distributive law) ee ereyada aljabrada (algebraic terms)</a:t>
            </a:r>
            <a:endParaRPr/>
          </a:p>
        </p:txBody>
      </p:sp>
      <p:sp>
        <p:nvSpPr>
          <p:cNvPr id="762" name="Google Shape;762;p64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Tibaaxaha iyo qaaciidooyinka (Expressions and formulae)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65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6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isticmaali karaa sharciga qaybinta (distributive law) si aan ugu dhufto tibaax (expression) hal qayb (term).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67"/>
          <p:cNvSpPr txBox="1"/>
          <p:nvPr>
            <p:ph idx="1" type="subTitle"/>
          </p:nvPr>
        </p:nvSpPr>
        <p:spPr>
          <a:xfrm>
            <a:off x="324000" y="810000"/>
            <a:ext cx="8300400" cy="8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Sharciga qaybinta (distributive law) wuxuu sheegayaa in ku dhufashada wadarta (sum) ay la mid tahay ku dhufashada mid kasta oo ka mid ah (addend) iyo isku darka natiijada.</a:t>
            </a:r>
            <a:r>
              <a:rPr lang="en-GB" sz="1100">
                <a:latin typeface="Lexend"/>
              </a:rPr>
              <a:t/>
            </a:r>
            <a:r>
              <a:rPr b="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0" lang="en-GB" sz="1100">
                <a:latin typeface="Lexend"/>
              </a:rPr>
              <a:t/>
            </a:r>
            <a:endParaRPr b="0" sz="2000"/>
          </a:p>
        </p:txBody>
      </p:sp>
      <p:sp>
        <p:nvSpPr>
          <p:cNvPr id="778" name="Google Shape;778;p67"/>
          <p:cNvSpPr txBox="1"/>
          <p:nvPr>
            <p:ph idx="1" type="subTitle"/>
          </p:nvPr>
        </p:nvSpPr>
        <p:spPr>
          <a:xfrm>
            <a:off x="324001" y="1707900"/>
            <a:ext cx="1446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Tusaalooyin (Examples)</a:t>
            </a:r>
            <a:endParaRPr b="0" sz="2000"/>
          </a:p>
        </p:txBody>
      </p:sp>
      <p:sp>
        <p:nvSpPr>
          <p:cNvPr id="779" name="Google Shape;779;p67"/>
          <p:cNvSpPr txBox="1"/>
          <p:nvPr>
            <p:ph idx="1" type="subTitle"/>
          </p:nvPr>
        </p:nvSpPr>
        <p:spPr>
          <a:xfrm>
            <a:off x="346149" y="2160000"/>
            <a:ext cx="1870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100">
                <a:latin typeface="Lexend"/>
              </a:rPr>
              <a:t>12 </a:t>
            </a:r>
            <a:r>
              <a:rPr b="0" lang="en-GB" sz="1100">
                <a:solidFill>
                  <a:schemeClr val="dk1"/>
                </a:solidFill>
                <a:latin typeface="Lexend"/>
              </a:rPr>
              <a:t>×</a:t>
            </a:r>
            <a:r>
              <a:rPr b="0" lang="en-GB" sz="1100">
                <a:latin typeface="Lexend"/>
              </a:rPr>
              <a:t> (4 + 3)</a:t>
            </a:r>
            <a:endParaRPr b="0"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12 </a:t>
            </a:r>
            <a:r>
              <a:rPr b="0" lang="en-GB" sz="1100">
                <a:solidFill>
                  <a:schemeClr val="dk1"/>
                </a:solidFill>
                <a:latin typeface="Lexend"/>
              </a:rPr>
              <a:t>× 7 = 84</a:t>
            </a:r>
            <a:endParaRPr b="0" sz="2000"/>
          </a:p>
        </p:txBody>
      </p:sp>
      <p:sp>
        <p:nvSpPr>
          <p:cNvPr id="780" name="Google Shape;780;p67"/>
          <p:cNvSpPr txBox="1"/>
          <p:nvPr>
            <p:ph idx="1" type="subTitle"/>
          </p:nvPr>
        </p:nvSpPr>
        <p:spPr>
          <a:xfrm>
            <a:off x="324000" y="3790725"/>
            <a:ext cx="22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Isticmaalka sharciga qaybinta (distributive law)</a:t>
            </a:r>
            <a:r>
              <a:rPr b="0" lang="en-GB" sz="1100">
                <a:latin typeface="Lexend"/>
              </a:rPr>
              <a:t/>
            </a:r>
            <a:endParaRPr b="0" sz="1800"/>
          </a:p>
        </p:txBody>
      </p:sp>
      <p:sp>
        <p:nvSpPr>
          <p:cNvPr id="781" name="Google Shape;781;p67"/>
          <p:cNvSpPr txBox="1"/>
          <p:nvPr>
            <p:ph idx="1" type="subTitle"/>
          </p:nvPr>
        </p:nvSpPr>
        <p:spPr>
          <a:xfrm>
            <a:off x="2281949" y="3814125"/>
            <a:ext cx="1870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12 </a:t>
            </a:r>
            <a:r>
              <a:rPr b="0" lang="en-GB" sz="1100">
                <a:solidFill>
                  <a:schemeClr val="dk1"/>
                </a:solidFill>
                <a:latin typeface="Lexend"/>
              </a:rPr>
              <a:t>×</a:t>
            </a:r>
            <a:r>
              <a:rPr b="0" lang="en-GB" sz="1100">
                <a:latin typeface="Lexend"/>
              </a:rPr>
              <a:t> ( 4 + 3 )</a:t>
            </a:r>
            <a:endParaRPr b="0" sz="2000"/>
          </a:p>
        </p:txBody>
      </p:sp>
      <p:sp>
        <p:nvSpPr>
          <p:cNvPr id="782" name="Google Shape;782;p67"/>
          <p:cNvSpPr/>
          <p:nvPr/>
        </p:nvSpPr>
        <p:spPr>
          <a:xfrm>
            <a:off x="2466450" y="3583900"/>
            <a:ext cx="593450" cy="254330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783" name="Google Shape;783;p67"/>
          <p:cNvSpPr/>
          <p:nvPr/>
        </p:nvSpPr>
        <p:spPr>
          <a:xfrm rot="428092">
            <a:off x="2487671" y="3479717"/>
            <a:ext cx="937278" cy="399930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784" name="Google Shape;784;p67"/>
          <p:cNvSpPr txBox="1"/>
          <p:nvPr>
            <p:ph idx="1" type="subTitle"/>
          </p:nvPr>
        </p:nvSpPr>
        <p:spPr>
          <a:xfrm>
            <a:off x="2281949" y="4390920"/>
            <a:ext cx="544800" cy="487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48 </a:t>
            </a:r>
            <a:endParaRPr b="0" sz="2000"/>
          </a:p>
        </p:txBody>
      </p:sp>
      <p:sp>
        <p:nvSpPr>
          <p:cNvPr id="785" name="Google Shape;785;p67"/>
          <p:cNvSpPr txBox="1"/>
          <p:nvPr>
            <p:ph idx="1" type="subTitle"/>
          </p:nvPr>
        </p:nvSpPr>
        <p:spPr>
          <a:xfrm>
            <a:off x="2739149" y="4390920"/>
            <a:ext cx="544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+ </a:t>
            </a:r>
            <a:endParaRPr b="0" sz="2000"/>
          </a:p>
        </p:txBody>
      </p:sp>
      <p:sp>
        <p:nvSpPr>
          <p:cNvPr id="786" name="Google Shape;786;p67"/>
          <p:cNvSpPr txBox="1"/>
          <p:nvPr>
            <p:ph idx="1" type="subTitle"/>
          </p:nvPr>
        </p:nvSpPr>
        <p:spPr>
          <a:xfrm>
            <a:off x="2992899" y="4390920"/>
            <a:ext cx="544800" cy="487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36 </a:t>
            </a:r>
            <a:endParaRPr b="0" sz="2000"/>
          </a:p>
        </p:txBody>
      </p:sp>
      <p:sp>
        <p:nvSpPr>
          <p:cNvPr id="787" name="Google Shape;787;p67"/>
          <p:cNvSpPr txBox="1"/>
          <p:nvPr>
            <p:ph idx="1" type="subTitle"/>
          </p:nvPr>
        </p:nvSpPr>
        <p:spPr>
          <a:xfrm>
            <a:off x="3446150" y="4390920"/>
            <a:ext cx="706500" cy="4872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= 84 </a:t>
            </a:r>
            <a:endParaRPr b="0" sz="2000"/>
          </a:p>
        </p:txBody>
      </p:sp>
      <p:sp>
        <p:nvSpPr>
          <p:cNvPr id="788" name="Google Shape;788;p67"/>
          <p:cNvSpPr txBox="1"/>
          <p:nvPr>
            <p:ph idx="1" type="subTitle"/>
          </p:nvPr>
        </p:nvSpPr>
        <p:spPr>
          <a:xfrm>
            <a:off x="4571999" y="2160000"/>
            <a:ext cx="1870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100">
                <a:latin typeface="Lexend"/>
              </a:rPr>
              <a:t>12 </a:t>
            </a:r>
            <a:r>
              <a:rPr b="0" lang="en-GB" sz="1100">
                <a:solidFill>
                  <a:schemeClr val="dk1"/>
                </a:solidFill>
                <a:latin typeface="Lexend"/>
              </a:rPr>
              <a:t>×</a:t>
            </a:r>
            <a:r>
              <a:rPr b="0" lang="en-GB" sz="1100">
                <a:latin typeface="Lexend"/>
              </a:rPr>
              <a:t> (4 − 3)</a:t>
            </a:r>
            <a:endParaRPr b="0"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GB" sz="1100">
                <a:latin typeface="Lexend"/>
              </a:rPr>
              <a:t>12 </a:t>
            </a:r>
            <a:r>
              <a:rPr b="0" lang="en-GB" sz="1100">
                <a:solidFill>
                  <a:schemeClr val="dk1"/>
                </a:solidFill>
                <a:latin typeface="Lexend"/>
              </a:rPr>
              <a:t>×</a:t>
            </a:r>
            <a:r>
              <a:rPr b="0" lang="en-GB" sz="1100">
                <a:latin typeface="Lexend"/>
              </a:rPr>
              <a:t> (4 + (−3))</a:t>
            </a:r>
            <a:endParaRPr b="0"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12 </a:t>
            </a:r>
            <a:r>
              <a:rPr b="0" lang="en-GB" sz="1100">
                <a:solidFill>
                  <a:schemeClr val="dk1"/>
                </a:solidFill>
                <a:latin typeface="Lexend"/>
              </a:rPr>
              <a:t>× 1 = 12</a:t>
            </a:r>
            <a:endParaRPr b="0" sz="2000"/>
          </a:p>
        </p:txBody>
      </p:sp>
      <p:sp>
        <p:nvSpPr>
          <p:cNvPr id="789" name="Google Shape;789;p67"/>
          <p:cNvSpPr txBox="1"/>
          <p:nvPr>
            <p:ph idx="1" type="subTitle"/>
          </p:nvPr>
        </p:nvSpPr>
        <p:spPr>
          <a:xfrm>
            <a:off x="4572000" y="3790725"/>
            <a:ext cx="1870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Isticmaalka sharciga qaybinta (distributive law)</a:t>
            </a:r>
            <a:r>
              <a:rPr b="0" lang="en-GB" sz="1100">
                <a:latin typeface="Lexend"/>
              </a:rPr>
              <a:t/>
            </a:r>
            <a:endParaRPr b="0" sz="1800"/>
          </a:p>
        </p:txBody>
      </p:sp>
      <p:sp>
        <p:nvSpPr>
          <p:cNvPr id="790" name="Google Shape;790;p67"/>
          <p:cNvSpPr txBox="1"/>
          <p:nvPr>
            <p:ph idx="1" type="subTitle"/>
          </p:nvPr>
        </p:nvSpPr>
        <p:spPr>
          <a:xfrm>
            <a:off x="6545749" y="3814131"/>
            <a:ext cx="1870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12 </a:t>
            </a:r>
            <a:r>
              <a:rPr b="0" lang="en-GB" sz="1100">
                <a:solidFill>
                  <a:schemeClr val="dk1"/>
                </a:solidFill>
                <a:latin typeface="Lexend"/>
              </a:rPr>
              <a:t>×</a:t>
            </a:r>
            <a:r>
              <a:rPr b="0" lang="en-GB" sz="1100">
                <a:latin typeface="Lexend"/>
              </a:rPr>
              <a:t> (4 + (−3))</a:t>
            </a:r>
            <a:endParaRPr b="0" sz="2000"/>
          </a:p>
        </p:txBody>
      </p:sp>
      <p:sp>
        <p:nvSpPr>
          <p:cNvPr id="791" name="Google Shape;791;p67"/>
          <p:cNvSpPr/>
          <p:nvPr/>
        </p:nvSpPr>
        <p:spPr>
          <a:xfrm rot="384763">
            <a:off x="6734821" y="3575717"/>
            <a:ext cx="510388" cy="234781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792" name="Google Shape;792;p67"/>
          <p:cNvSpPr/>
          <p:nvPr/>
        </p:nvSpPr>
        <p:spPr>
          <a:xfrm rot="376806">
            <a:off x="6742805" y="3425828"/>
            <a:ext cx="1081460" cy="416199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793" name="Google Shape;793;p67"/>
          <p:cNvSpPr txBox="1"/>
          <p:nvPr>
            <p:ph idx="1" type="subTitle"/>
          </p:nvPr>
        </p:nvSpPr>
        <p:spPr>
          <a:xfrm>
            <a:off x="6545749" y="4377531"/>
            <a:ext cx="544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48 </a:t>
            </a:r>
            <a:endParaRPr b="0" sz="2000"/>
          </a:p>
        </p:txBody>
      </p:sp>
      <p:sp>
        <p:nvSpPr>
          <p:cNvPr id="794" name="Google Shape;794;p67"/>
          <p:cNvSpPr txBox="1"/>
          <p:nvPr>
            <p:ph idx="1" type="subTitle"/>
          </p:nvPr>
        </p:nvSpPr>
        <p:spPr>
          <a:xfrm>
            <a:off x="7002949" y="4377531"/>
            <a:ext cx="544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+ </a:t>
            </a:r>
            <a:endParaRPr b="0" sz="2000"/>
          </a:p>
        </p:txBody>
      </p:sp>
      <p:sp>
        <p:nvSpPr>
          <p:cNvPr id="795" name="Google Shape;795;p67"/>
          <p:cNvSpPr txBox="1"/>
          <p:nvPr>
            <p:ph idx="1" type="subTitle"/>
          </p:nvPr>
        </p:nvSpPr>
        <p:spPr>
          <a:xfrm>
            <a:off x="7256700" y="4377525"/>
            <a:ext cx="900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(−36) </a:t>
            </a:r>
            <a:endParaRPr b="0" sz="2000"/>
          </a:p>
        </p:txBody>
      </p:sp>
      <p:sp>
        <p:nvSpPr>
          <p:cNvPr id="796" name="Google Shape;796;p67"/>
          <p:cNvSpPr txBox="1"/>
          <p:nvPr>
            <p:ph idx="1" type="subTitle"/>
          </p:nvPr>
        </p:nvSpPr>
        <p:spPr>
          <a:xfrm>
            <a:off x="7915701" y="4369781"/>
            <a:ext cx="12024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100">
                <a:latin typeface="Lexend"/>
              </a:rPr>
              <a:t>= 12 </a:t>
            </a:r>
            <a:endParaRPr b="0" sz="2000"/>
          </a:p>
        </p:txBody>
      </p:sp>
      <p:sp>
        <p:nvSpPr>
          <p:cNvPr id="797" name="Google Shape;797;p67"/>
          <p:cNvSpPr/>
          <p:nvPr/>
        </p:nvSpPr>
        <p:spPr>
          <a:xfrm>
            <a:off x="1258350" y="2622650"/>
            <a:ext cx="426600" cy="341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8" name="Google Shape;798;p67"/>
          <p:cNvSpPr/>
          <p:nvPr/>
        </p:nvSpPr>
        <p:spPr>
          <a:xfrm>
            <a:off x="3619586" y="4369775"/>
            <a:ext cx="426600" cy="341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9" name="Google Shape;799;p67"/>
          <p:cNvSpPr/>
          <p:nvPr/>
        </p:nvSpPr>
        <p:spPr>
          <a:xfrm>
            <a:off x="8079575" y="4369775"/>
            <a:ext cx="426600" cy="341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7"/>
          <p:cNvSpPr/>
          <p:nvPr/>
        </p:nvSpPr>
        <p:spPr>
          <a:xfrm>
            <a:off x="5472700" y="3116750"/>
            <a:ext cx="426600" cy="341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6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Ku dhufashada tibaaxaha (expressions) hal qayb (term)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06" name="Google Shape;806;p6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Ku dhufashada iyo fududaynta tibaaxaha badan (multiple expressions)</a:t>
            </a:r>
            <a:endParaRPr/>
          </a:p>
        </p:txBody>
      </p:sp>
      <p:sp>
        <p:nvSpPr>
          <p:cNvPr id="807" name="Google Shape;807;p68"/>
          <p:cNvSpPr txBox="1"/>
          <p:nvPr>
            <p:ph idx="3" type="title"/>
          </p:nvPr>
        </p:nvSpPr>
        <p:spPr>
          <a:xfrm>
            <a:off x="324000" y="657600"/>
            <a:ext cx="84960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Hubinta iyo xoojinta fahamka sharciga qaybinta (distributive law) ee ereyada aljabrada (algebraic terms)</a:t>
            </a:r>
            <a:endParaRPr/>
          </a:p>
        </p:txBody>
      </p:sp>
      <p:pic>
        <p:nvPicPr>
          <p:cNvPr id="808" name="Google Shape;80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35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Ku dhufashada tibaaxaha (expressions) hal qayb (term)</a:t>
            </a:r>
            <a:endParaRPr/>
          </a:p>
        </p:txBody>
      </p:sp>
      <p:sp>
        <p:nvSpPr>
          <p:cNvPr id="814" name="Google Shape;814;p69"/>
          <p:cNvSpPr txBox="1"/>
          <p:nvPr>
            <p:ph idx="1" type="body"/>
          </p:nvPr>
        </p:nvSpPr>
        <p:spPr>
          <a:xfrm>
            <a:off x="324000" y="815175"/>
            <a:ext cx="8496000" cy="73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Waxaad ku dhufan kartaa tibaaxaha (expressions) oo ay ku jiraan ereyada aljabrada (algebraic terms).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Waxaad isticmaali kartaa ama sawiri kartaa algebra tiles si aad tan u sahamiso.</a:t>
            </a:r>
            <a:endParaRPr sz="1800"/>
          </a:p>
        </p:txBody>
      </p:sp>
      <p:sp>
        <p:nvSpPr>
          <p:cNvPr id="815" name="Google Shape;815;p69"/>
          <p:cNvSpPr txBox="1"/>
          <p:nvPr/>
        </p:nvSpPr>
        <p:spPr>
          <a:xfrm>
            <a:off x="324001" y="2114475"/>
            <a:ext cx="1446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Tusaale (Example)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6" name="Google Shape;816;p69"/>
          <p:cNvSpPr txBox="1"/>
          <p:nvPr/>
        </p:nvSpPr>
        <p:spPr>
          <a:xfrm>
            <a:off x="531749" y="2486850"/>
            <a:ext cx="1870800" cy="48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17" name="Google Shape;817;p69"/>
          <p:cNvSpPr/>
          <p:nvPr/>
        </p:nvSpPr>
        <p:spPr>
          <a:xfrm>
            <a:off x="7066801" y="1895938"/>
            <a:ext cx="302400" cy="3024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18" name="Google Shape;818;p69"/>
          <p:cNvSpPr/>
          <p:nvPr/>
        </p:nvSpPr>
        <p:spPr>
          <a:xfrm>
            <a:off x="7371601" y="1895938"/>
            <a:ext cx="302400" cy="3024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19" name="Google Shape;819;p69"/>
          <p:cNvSpPr/>
          <p:nvPr/>
        </p:nvSpPr>
        <p:spPr>
          <a:xfrm>
            <a:off x="7676401" y="1895938"/>
            <a:ext cx="302400" cy="3024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20" name="Google Shape;820;p69"/>
          <p:cNvSpPr/>
          <p:nvPr/>
        </p:nvSpPr>
        <p:spPr>
          <a:xfrm>
            <a:off x="7981201" y="1895938"/>
            <a:ext cx="302400" cy="3024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21" name="Google Shape;821;p69"/>
          <p:cNvSpPr/>
          <p:nvPr/>
        </p:nvSpPr>
        <p:spPr>
          <a:xfrm>
            <a:off x="5409300" y="1895938"/>
            <a:ext cx="1655100" cy="302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000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22" name="Google Shape;822;p69"/>
          <p:cNvSpPr txBox="1"/>
          <p:nvPr/>
        </p:nvSpPr>
        <p:spPr>
          <a:xfrm>
            <a:off x="588850" y="3143513"/>
            <a:ext cx="39096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waxay ka dhigan tahay in tibaaxa (expression) ku jira qawska (brackets) lagu dhufanayo 5.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69"/>
          <p:cNvSpPr/>
          <p:nvPr/>
        </p:nvSpPr>
        <p:spPr>
          <a:xfrm>
            <a:off x="485050" y="3105750"/>
            <a:ext cx="4013400" cy="633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69"/>
          <p:cNvSpPr/>
          <p:nvPr/>
        </p:nvSpPr>
        <p:spPr>
          <a:xfrm>
            <a:off x="485050" y="2467275"/>
            <a:ext cx="999000" cy="415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69"/>
          <p:cNvSpPr txBox="1"/>
          <p:nvPr/>
        </p:nvSpPr>
        <p:spPr>
          <a:xfrm>
            <a:off x="564650" y="3863150"/>
            <a:ext cx="7578000" cy="3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Sidaa darteed, waxaan dhisi karnaa ama sawiri karnaa matalaad (representation) tibaaxda x + 4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6" name="Google Shape;826;p69"/>
          <p:cNvGrpSpPr/>
          <p:nvPr/>
        </p:nvGrpSpPr>
        <p:grpSpPr>
          <a:xfrm>
            <a:off x="7138800" y="2368800"/>
            <a:ext cx="695850" cy="1814100"/>
            <a:chOff x="7059850" y="2422300"/>
            <a:chExt cx="695850" cy="1814100"/>
          </a:xfrm>
        </p:grpSpPr>
        <p:cxnSp>
          <p:nvCxnSpPr>
            <p:cNvPr id="827" name="Google Shape;827;p69"/>
            <p:cNvCxnSpPr>
              <a:stCxn id="828" idx="0"/>
            </p:cNvCxnSpPr>
            <p:nvPr/>
          </p:nvCxnSpPr>
          <p:spPr>
            <a:xfrm rot="10800000">
              <a:off x="7059850" y="2422300"/>
              <a:ext cx="365400" cy="1467600"/>
            </a:xfrm>
            <a:prstGeom prst="straightConnector1">
              <a:avLst/>
            </a:pr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828" name="Google Shape;828;p69"/>
            <p:cNvSpPr/>
            <p:nvPr/>
          </p:nvSpPr>
          <p:spPr>
            <a:xfrm>
              <a:off x="7094800" y="3889900"/>
              <a:ext cx="660900" cy="346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29" name="Google Shape;829;p69"/>
          <p:cNvGrpSpPr/>
          <p:nvPr/>
        </p:nvGrpSpPr>
        <p:grpSpPr>
          <a:xfrm>
            <a:off x="5409300" y="2269338"/>
            <a:ext cx="2874301" cy="302400"/>
            <a:chOff x="5409300" y="2269338"/>
            <a:chExt cx="2874301" cy="302400"/>
          </a:xfrm>
        </p:grpSpPr>
        <p:sp>
          <p:nvSpPr>
            <p:cNvPr id="830" name="Google Shape;830;p69"/>
            <p:cNvSpPr/>
            <p:nvPr/>
          </p:nvSpPr>
          <p:spPr>
            <a:xfrm>
              <a:off x="70668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31" name="Google Shape;831;p69"/>
            <p:cNvSpPr/>
            <p:nvPr/>
          </p:nvSpPr>
          <p:spPr>
            <a:xfrm>
              <a:off x="73716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32" name="Google Shape;832;p69"/>
            <p:cNvSpPr/>
            <p:nvPr/>
          </p:nvSpPr>
          <p:spPr>
            <a:xfrm>
              <a:off x="76764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33" name="Google Shape;833;p69"/>
            <p:cNvSpPr/>
            <p:nvPr/>
          </p:nvSpPr>
          <p:spPr>
            <a:xfrm>
              <a:off x="79812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34" name="Google Shape;834;p69"/>
            <p:cNvSpPr/>
            <p:nvPr/>
          </p:nvSpPr>
          <p:spPr>
            <a:xfrm>
              <a:off x="5409300" y="22693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835" name="Google Shape;835;p69"/>
          <p:cNvGrpSpPr/>
          <p:nvPr/>
        </p:nvGrpSpPr>
        <p:grpSpPr>
          <a:xfrm>
            <a:off x="5409300" y="2642754"/>
            <a:ext cx="2874301" cy="302400"/>
            <a:chOff x="5409300" y="2269338"/>
            <a:chExt cx="2874301" cy="302400"/>
          </a:xfrm>
        </p:grpSpPr>
        <p:sp>
          <p:nvSpPr>
            <p:cNvPr id="836" name="Google Shape;836;p69"/>
            <p:cNvSpPr/>
            <p:nvPr/>
          </p:nvSpPr>
          <p:spPr>
            <a:xfrm>
              <a:off x="70668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37" name="Google Shape;837;p69"/>
            <p:cNvSpPr/>
            <p:nvPr/>
          </p:nvSpPr>
          <p:spPr>
            <a:xfrm>
              <a:off x="73716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38" name="Google Shape;838;p69"/>
            <p:cNvSpPr/>
            <p:nvPr/>
          </p:nvSpPr>
          <p:spPr>
            <a:xfrm>
              <a:off x="76764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39" name="Google Shape;839;p69"/>
            <p:cNvSpPr/>
            <p:nvPr/>
          </p:nvSpPr>
          <p:spPr>
            <a:xfrm>
              <a:off x="79812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40" name="Google Shape;840;p69"/>
            <p:cNvSpPr/>
            <p:nvPr/>
          </p:nvSpPr>
          <p:spPr>
            <a:xfrm>
              <a:off x="5409300" y="22693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841" name="Google Shape;841;p69"/>
          <p:cNvGrpSpPr/>
          <p:nvPr/>
        </p:nvGrpSpPr>
        <p:grpSpPr>
          <a:xfrm>
            <a:off x="5409300" y="3016171"/>
            <a:ext cx="2874301" cy="302400"/>
            <a:chOff x="5409300" y="2269338"/>
            <a:chExt cx="2874301" cy="302400"/>
          </a:xfrm>
        </p:grpSpPr>
        <p:sp>
          <p:nvSpPr>
            <p:cNvPr id="842" name="Google Shape;842;p69"/>
            <p:cNvSpPr/>
            <p:nvPr/>
          </p:nvSpPr>
          <p:spPr>
            <a:xfrm>
              <a:off x="70668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43" name="Google Shape;843;p69"/>
            <p:cNvSpPr/>
            <p:nvPr/>
          </p:nvSpPr>
          <p:spPr>
            <a:xfrm>
              <a:off x="73716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44" name="Google Shape;844;p69"/>
            <p:cNvSpPr/>
            <p:nvPr/>
          </p:nvSpPr>
          <p:spPr>
            <a:xfrm>
              <a:off x="76764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45" name="Google Shape;845;p69"/>
            <p:cNvSpPr/>
            <p:nvPr/>
          </p:nvSpPr>
          <p:spPr>
            <a:xfrm>
              <a:off x="79812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46" name="Google Shape;846;p69"/>
            <p:cNvSpPr/>
            <p:nvPr/>
          </p:nvSpPr>
          <p:spPr>
            <a:xfrm>
              <a:off x="5409300" y="22693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847" name="Google Shape;847;p69"/>
          <p:cNvGrpSpPr/>
          <p:nvPr/>
        </p:nvGrpSpPr>
        <p:grpSpPr>
          <a:xfrm>
            <a:off x="5409300" y="3389588"/>
            <a:ext cx="2874301" cy="302400"/>
            <a:chOff x="5409300" y="2269338"/>
            <a:chExt cx="2874301" cy="302400"/>
          </a:xfrm>
        </p:grpSpPr>
        <p:sp>
          <p:nvSpPr>
            <p:cNvPr id="848" name="Google Shape;848;p69"/>
            <p:cNvSpPr/>
            <p:nvPr/>
          </p:nvSpPr>
          <p:spPr>
            <a:xfrm>
              <a:off x="70668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49" name="Google Shape;849;p69"/>
            <p:cNvSpPr/>
            <p:nvPr/>
          </p:nvSpPr>
          <p:spPr>
            <a:xfrm>
              <a:off x="73716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50" name="Google Shape;850;p69"/>
            <p:cNvSpPr/>
            <p:nvPr/>
          </p:nvSpPr>
          <p:spPr>
            <a:xfrm>
              <a:off x="76764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51" name="Google Shape;851;p69"/>
            <p:cNvSpPr/>
            <p:nvPr/>
          </p:nvSpPr>
          <p:spPr>
            <a:xfrm>
              <a:off x="79812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52" name="Google Shape;852;p69"/>
            <p:cNvSpPr/>
            <p:nvPr/>
          </p:nvSpPr>
          <p:spPr>
            <a:xfrm>
              <a:off x="5409300" y="22693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853" name="Google Shape;853;p69"/>
          <p:cNvSpPr txBox="1"/>
          <p:nvPr/>
        </p:nvSpPr>
        <p:spPr>
          <a:xfrm>
            <a:off x="471173" y="4104343"/>
            <a:ext cx="50775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oo ku dhufo 5 (samee 5 nuqul).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70"/>
          <p:cNvSpPr txBox="1"/>
          <p:nvPr>
            <p:ph idx="1" type="body"/>
          </p:nvPr>
        </p:nvSpPr>
        <p:spPr>
          <a:xfrm>
            <a:off x="324000" y="815175"/>
            <a:ext cx="8496000" cy="73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Waxaad sidoo kale ku dhufan kartaa tibaaxaha (expressions) oo ay ku jiraan ereyada aljabrada (algebraic terms).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Waxaad isticmaali kartaa ama sawiri kartaa algebra tiles si aad tan u sahamiso.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859" name="Google Shape;859;p70"/>
          <p:cNvSpPr txBox="1"/>
          <p:nvPr/>
        </p:nvSpPr>
        <p:spPr>
          <a:xfrm>
            <a:off x="324001" y="2114475"/>
            <a:ext cx="1446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Tusaale (Example)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0" name="Google Shape;860;p70"/>
          <p:cNvSpPr txBox="1"/>
          <p:nvPr/>
        </p:nvSpPr>
        <p:spPr>
          <a:xfrm>
            <a:off x="531749" y="2486850"/>
            <a:ext cx="1870800" cy="48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61" name="Google Shape;861;p70"/>
          <p:cNvSpPr txBox="1"/>
          <p:nvPr/>
        </p:nvSpPr>
        <p:spPr>
          <a:xfrm>
            <a:off x="1943950" y="2486844"/>
            <a:ext cx="5448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62" name="Google Shape;862;p70"/>
          <p:cNvSpPr txBox="1"/>
          <p:nvPr/>
        </p:nvSpPr>
        <p:spPr>
          <a:xfrm>
            <a:off x="2271249" y="2486841"/>
            <a:ext cx="544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63" name="Google Shape;863;p70"/>
          <p:cNvSpPr txBox="1"/>
          <p:nvPr/>
        </p:nvSpPr>
        <p:spPr>
          <a:xfrm>
            <a:off x="2524999" y="2486841"/>
            <a:ext cx="544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20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64" name="Google Shape;864;p70"/>
          <p:cNvSpPr txBox="1"/>
          <p:nvPr/>
        </p:nvSpPr>
        <p:spPr>
          <a:xfrm>
            <a:off x="1629200" y="2540475"/>
            <a:ext cx="373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</a:t>
            </a:r>
            <a:endParaRPr sz="20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65" name="Google Shape;865;p70"/>
          <p:cNvSpPr/>
          <p:nvPr/>
        </p:nvSpPr>
        <p:spPr>
          <a:xfrm>
            <a:off x="7066801" y="1895938"/>
            <a:ext cx="302400" cy="3024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66" name="Google Shape;866;p70"/>
          <p:cNvSpPr/>
          <p:nvPr/>
        </p:nvSpPr>
        <p:spPr>
          <a:xfrm>
            <a:off x="7371601" y="1895938"/>
            <a:ext cx="302400" cy="3024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67" name="Google Shape;867;p70"/>
          <p:cNvSpPr/>
          <p:nvPr/>
        </p:nvSpPr>
        <p:spPr>
          <a:xfrm>
            <a:off x="7676401" y="1895938"/>
            <a:ext cx="302400" cy="3024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68" name="Google Shape;868;p70"/>
          <p:cNvSpPr/>
          <p:nvPr/>
        </p:nvSpPr>
        <p:spPr>
          <a:xfrm>
            <a:off x="7981201" y="1895938"/>
            <a:ext cx="302400" cy="3024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69" name="Google Shape;869;p70"/>
          <p:cNvSpPr/>
          <p:nvPr/>
        </p:nvSpPr>
        <p:spPr>
          <a:xfrm>
            <a:off x="5409300" y="1895938"/>
            <a:ext cx="1655100" cy="302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000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870" name="Google Shape;870;p70"/>
          <p:cNvSpPr txBox="1"/>
          <p:nvPr/>
        </p:nvSpPr>
        <p:spPr>
          <a:xfrm>
            <a:off x="5191350" y="3887325"/>
            <a:ext cx="33102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Maxay tani inoo tusinaysaa in 5(x + 4) u dhigma (equivalent)?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71" name="Google Shape;871;p70"/>
          <p:cNvGrpSpPr/>
          <p:nvPr/>
        </p:nvGrpSpPr>
        <p:grpSpPr>
          <a:xfrm>
            <a:off x="5409300" y="2269338"/>
            <a:ext cx="2874301" cy="302400"/>
            <a:chOff x="5409300" y="2269338"/>
            <a:chExt cx="2874301" cy="302400"/>
          </a:xfrm>
        </p:grpSpPr>
        <p:sp>
          <p:nvSpPr>
            <p:cNvPr id="872" name="Google Shape;872;p70"/>
            <p:cNvSpPr/>
            <p:nvPr/>
          </p:nvSpPr>
          <p:spPr>
            <a:xfrm>
              <a:off x="70668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73" name="Google Shape;873;p70"/>
            <p:cNvSpPr/>
            <p:nvPr/>
          </p:nvSpPr>
          <p:spPr>
            <a:xfrm>
              <a:off x="73716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74" name="Google Shape;874;p70"/>
            <p:cNvSpPr/>
            <p:nvPr/>
          </p:nvSpPr>
          <p:spPr>
            <a:xfrm>
              <a:off x="76764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75" name="Google Shape;875;p70"/>
            <p:cNvSpPr/>
            <p:nvPr/>
          </p:nvSpPr>
          <p:spPr>
            <a:xfrm>
              <a:off x="79812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76" name="Google Shape;876;p70"/>
            <p:cNvSpPr/>
            <p:nvPr/>
          </p:nvSpPr>
          <p:spPr>
            <a:xfrm>
              <a:off x="5409300" y="22693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877" name="Google Shape;877;p70"/>
          <p:cNvGrpSpPr/>
          <p:nvPr/>
        </p:nvGrpSpPr>
        <p:grpSpPr>
          <a:xfrm>
            <a:off x="5409300" y="2642754"/>
            <a:ext cx="2874301" cy="302400"/>
            <a:chOff x="5409300" y="2269338"/>
            <a:chExt cx="2874301" cy="302400"/>
          </a:xfrm>
        </p:grpSpPr>
        <p:sp>
          <p:nvSpPr>
            <p:cNvPr id="878" name="Google Shape;878;p70"/>
            <p:cNvSpPr/>
            <p:nvPr/>
          </p:nvSpPr>
          <p:spPr>
            <a:xfrm>
              <a:off x="70668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79" name="Google Shape;879;p70"/>
            <p:cNvSpPr/>
            <p:nvPr/>
          </p:nvSpPr>
          <p:spPr>
            <a:xfrm>
              <a:off x="73716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0" name="Google Shape;880;p70"/>
            <p:cNvSpPr/>
            <p:nvPr/>
          </p:nvSpPr>
          <p:spPr>
            <a:xfrm>
              <a:off x="76764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1" name="Google Shape;881;p70"/>
            <p:cNvSpPr/>
            <p:nvPr/>
          </p:nvSpPr>
          <p:spPr>
            <a:xfrm>
              <a:off x="79812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2" name="Google Shape;882;p70"/>
            <p:cNvSpPr/>
            <p:nvPr/>
          </p:nvSpPr>
          <p:spPr>
            <a:xfrm>
              <a:off x="5409300" y="22693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883" name="Google Shape;883;p70"/>
          <p:cNvGrpSpPr/>
          <p:nvPr/>
        </p:nvGrpSpPr>
        <p:grpSpPr>
          <a:xfrm>
            <a:off x="5409300" y="3016171"/>
            <a:ext cx="2874301" cy="302400"/>
            <a:chOff x="5409300" y="2269338"/>
            <a:chExt cx="2874301" cy="302400"/>
          </a:xfrm>
        </p:grpSpPr>
        <p:sp>
          <p:nvSpPr>
            <p:cNvPr id="884" name="Google Shape;884;p70"/>
            <p:cNvSpPr/>
            <p:nvPr/>
          </p:nvSpPr>
          <p:spPr>
            <a:xfrm>
              <a:off x="70668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5" name="Google Shape;885;p70"/>
            <p:cNvSpPr/>
            <p:nvPr/>
          </p:nvSpPr>
          <p:spPr>
            <a:xfrm>
              <a:off x="73716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6" name="Google Shape;886;p70"/>
            <p:cNvSpPr/>
            <p:nvPr/>
          </p:nvSpPr>
          <p:spPr>
            <a:xfrm>
              <a:off x="76764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7" name="Google Shape;887;p70"/>
            <p:cNvSpPr/>
            <p:nvPr/>
          </p:nvSpPr>
          <p:spPr>
            <a:xfrm>
              <a:off x="79812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88" name="Google Shape;888;p70"/>
            <p:cNvSpPr/>
            <p:nvPr/>
          </p:nvSpPr>
          <p:spPr>
            <a:xfrm>
              <a:off x="5409300" y="22693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889" name="Google Shape;889;p70"/>
          <p:cNvGrpSpPr/>
          <p:nvPr/>
        </p:nvGrpSpPr>
        <p:grpSpPr>
          <a:xfrm>
            <a:off x="5409300" y="3389588"/>
            <a:ext cx="2874301" cy="302400"/>
            <a:chOff x="5409300" y="2269338"/>
            <a:chExt cx="2874301" cy="302400"/>
          </a:xfrm>
        </p:grpSpPr>
        <p:sp>
          <p:nvSpPr>
            <p:cNvPr id="890" name="Google Shape;890;p70"/>
            <p:cNvSpPr/>
            <p:nvPr/>
          </p:nvSpPr>
          <p:spPr>
            <a:xfrm>
              <a:off x="70668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91" name="Google Shape;891;p70"/>
            <p:cNvSpPr/>
            <p:nvPr/>
          </p:nvSpPr>
          <p:spPr>
            <a:xfrm>
              <a:off x="73716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92" name="Google Shape;892;p70"/>
            <p:cNvSpPr/>
            <p:nvPr/>
          </p:nvSpPr>
          <p:spPr>
            <a:xfrm>
              <a:off x="76764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93" name="Google Shape;893;p70"/>
            <p:cNvSpPr/>
            <p:nvPr/>
          </p:nvSpPr>
          <p:spPr>
            <a:xfrm>
              <a:off x="7981201" y="226933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894" name="Google Shape;894;p70"/>
            <p:cNvSpPr/>
            <p:nvPr/>
          </p:nvSpPr>
          <p:spPr>
            <a:xfrm>
              <a:off x="5409300" y="22693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895" name="Google Shape;895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Ku dhufashada tibaaxaha (expressions) eray (term)</a:t>
            </a:r>
            <a:endParaRPr/>
          </a:p>
        </p:txBody>
      </p:sp>
      <p:sp>
        <p:nvSpPr>
          <p:cNvPr id="896" name="Google Shape;896;p70"/>
          <p:cNvSpPr/>
          <p:nvPr/>
        </p:nvSpPr>
        <p:spPr>
          <a:xfrm>
            <a:off x="5338650" y="1843200"/>
            <a:ext cx="1776600" cy="1936800"/>
          </a:xfrm>
          <a:prstGeom prst="roundRect">
            <a:avLst>
              <a:gd fmla="val 7831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7" name="Google Shape;897;p70"/>
          <p:cNvSpPr/>
          <p:nvPr/>
        </p:nvSpPr>
        <p:spPr>
          <a:xfrm>
            <a:off x="7000075" y="1843200"/>
            <a:ext cx="1367400" cy="1936800"/>
          </a:xfrm>
          <a:prstGeom prst="roundRect">
            <a:avLst>
              <a:gd fmla="val 7831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8" name="Google Shape;898;p70"/>
          <p:cNvSpPr/>
          <p:nvPr/>
        </p:nvSpPr>
        <p:spPr>
          <a:xfrm>
            <a:off x="1874500" y="2510400"/>
            <a:ext cx="396600" cy="311100"/>
          </a:xfrm>
          <a:prstGeom prst="roundRect">
            <a:avLst>
              <a:gd fmla="val 7831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9" name="Google Shape;899;p70"/>
          <p:cNvSpPr/>
          <p:nvPr/>
        </p:nvSpPr>
        <p:spPr>
          <a:xfrm>
            <a:off x="2488750" y="2510400"/>
            <a:ext cx="396600" cy="311100"/>
          </a:xfrm>
          <a:prstGeom prst="roundRect">
            <a:avLst>
              <a:gd fmla="val 7831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71"/>
          <p:cNvSpPr txBox="1"/>
          <p:nvPr/>
        </p:nvSpPr>
        <p:spPr>
          <a:xfrm>
            <a:off x="531749" y="2486850"/>
            <a:ext cx="1870800" cy="48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05" name="Google Shape;905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Ku dhufashada tibaaxaha (expressions) eray (term)</a:t>
            </a:r>
            <a:endParaRPr/>
          </a:p>
        </p:txBody>
      </p:sp>
      <p:sp>
        <p:nvSpPr>
          <p:cNvPr id="906" name="Google Shape;906;p71"/>
          <p:cNvSpPr txBox="1"/>
          <p:nvPr>
            <p:ph idx="1" type="body"/>
          </p:nvPr>
        </p:nvSpPr>
        <p:spPr>
          <a:xfrm>
            <a:off x="324000" y="815175"/>
            <a:ext cx="8496000" cy="53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Isticmaalka sifada qaybinta (distributive property) ee ku dhufashada isugeynta (addition) waxay u dhigantaa:</a:t>
            </a:r>
            <a:endParaRPr sz="1800"/>
          </a:p>
        </p:txBody>
      </p:sp>
      <p:sp>
        <p:nvSpPr>
          <p:cNvPr id="907" name="Google Shape;907;p71"/>
          <p:cNvSpPr txBox="1"/>
          <p:nvPr/>
        </p:nvSpPr>
        <p:spPr>
          <a:xfrm>
            <a:off x="324001" y="2114475"/>
            <a:ext cx="1446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Tusaale (Example)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8" name="Google Shape;908;p71"/>
          <p:cNvSpPr txBox="1"/>
          <p:nvPr/>
        </p:nvSpPr>
        <p:spPr>
          <a:xfrm>
            <a:off x="1977150" y="2507925"/>
            <a:ext cx="187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5 × (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+ 4)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09" name="Google Shape;909;p71"/>
          <p:cNvSpPr/>
          <p:nvPr/>
        </p:nvSpPr>
        <p:spPr>
          <a:xfrm rot="307729">
            <a:off x="2114789" y="2311371"/>
            <a:ext cx="529334" cy="237670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910" name="Google Shape;910;p71"/>
          <p:cNvSpPr/>
          <p:nvPr/>
        </p:nvSpPr>
        <p:spPr>
          <a:xfrm rot="357032">
            <a:off x="2132651" y="2194553"/>
            <a:ext cx="923556" cy="359220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911" name="Google Shape;911;p71"/>
          <p:cNvSpPr txBox="1"/>
          <p:nvPr/>
        </p:nvSpPr>
        <p:spPr>
          <a:xfrm>
            <a:off x="1954650" y="3302194"/>
            <a:ext cx="5448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12" name="Google Shape;912;p71"/>
          <p:cNvSpPr txBox="1"/>
          <p:nvPr/>
        </p:nvSpPr>
        <p:spPr>
          <a:xfrm>
            <a:off x="2281949" y="3302191"/>
            <a:ext cx="544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13" name="Google Shape;913;p71"/>
          <p:cNvSpPr txBox="1"/>
          <p:nvPr/>
        </p:nvSpPr>
        <p:spPr>
          <a:xfrm>
            <a:off x="2535699" y="3302191"/>
            <a:ext cx="544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20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14" name="Google Shape;914;p71"/>
          <p:cNvSpPr txBox="1"/>
          <p:nvPr/>
        </p:nvSpPr>
        <p:spPr>
          <a:xfrm>
            <a:off x="1977150" y="2881650"/>
            <a:ext cx="120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15" name="Google Shape;915;p71"/>
          <p:cNvSpPr txBox="1"/>
          <p:nvPr/>
        </p:nvSpPr>
        <p:spPr>
          <a:xfrm>
            <a:off x="2675112" y="2886182"/>
            <a:ext cx="544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16" name="Google Shape;916;p71"/>
          <p:cNvSpPr txBox="1"/>
          <p:nvPr/>
        </p:nvSpPr>
        <p:spPr>
          <a:xfrm>
            <a:off x="2936622" y="2886182"/>
            <a:ext cx="12024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17" name="Google Shape;917;p71"/>
          <p:cNvSpPr txBox="1"/>
          <p:nvPr/>
        </p:nvSpPr>
        <p:spPr>
          <a:xfrm>
            <a:off x="1629200" y="2540475"/>
            <a:ext cx="373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</a:t>
            </a:r>
            <a:endParaRPr sz="20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918" name="Google Shape;918;p71"/>
          <p:cNvGrpSpPr/>
          <p:nvPr/>
        </p:nvGrpSpPr>
        <p:grpSpPr>
          <a:xfrm>
            <a:off x="5351948" y="1858975"/>
            <a:ext cx="3333027" cy="2122600"/>
            <a:chOff x="5351948" y="2011375"/>
            <a:chExt cx="3333027" cy="2122600"/>
          </a:xfrm>
        </p:grpSpPr>
        <p:sp>
          <p:nvSpPr>
            <p:cNvPr id="919" name="Google Shape;919;p71"/>
            <p:cNvSpPr/>
            <p:nvPr/>
          </p:nvSpPr>
          <p:spPr>
            <a:xfrm>
              <a:off x="5804075" y="2558725"/>
              <a:ext cx="2880900" cy="15498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0" name="Google Shape;920;p71"/>
            <p:cNvSpPr/>
            <p:nvPr/>
          </p:nvSpPr>
          <p:spPr>
            <a:xfrm>
              <a:off x="5804075" y="2558850"/>
              <a:ext cx="1655100" cy="15498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21" name="Google Shape;921;p71"/>
            <p:cNvCxnSpPr/>
            <p:nvPr/>
          </p:nvCxnSpPr>
          <p:spPr>
            <a:xfrm>
              <a:off x="5680500" y="2566175"/>
              <a:ext cx="0" cy="15678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22" name="Google Shape;922;p71"/>
            <p:cNvSpPr txBox="1"/>
            <p:nvPr/>
          </p:nvSpPr>
          <p:spPr>
            <a:xfrm>
              <a:off x="5351948" y="3057450"/>
              <a:ext cx="2838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400">
                  <a:latin typeface="Times"/>
                  <a:ea typeface="Times"/>
                  <a:cs typeface="Times"/>
                  <a:sym typeface="Times"/>
                </a:rPr>
                <a:t>5</a:t>
              </a:r>
              <a:r>
                <a:rPr lang="en-GB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3" name="Google Shape;923;p71"/>
            <p:cNvSpPr txBox="1"/>
            <p:nvPr/>
          </p:nvSpPr>
          <p:spPr>
            <a:xfrm>
              <a:off x="6537443" y="2011375"/>
              <a:ext cx="1843500" cy="311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      </a:t>
              </a:r>
              <a:r>
                <a:rPr lang="en-GB" sz="2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r>
                <a:rPr lang="en-GB" sz="24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+      </a:t>
              </a:r>
              <a:r>
                <a:rPr lang="en-GB" sz="2400">
                  <a:latin typeface="Times"/>
                  <a:ea typeface="Times"/>
                  <a:cs typeface="Times"/>
                  <a:sym typeface="Times"/>
                </a:rPr>
                <a:t>4</a:t>
              </a:r>
              <a:r>
                <a:rPr lang="en-GB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24" name="Google Shape;924;p71"/>
            <p:cNvCxnSpPr/>
            <p:nvPr/>
          </p:nvCxnSpPr>
          <p:spPr>
            <a:xfrm>
              <a:off x="5765325" y="2440575"/>
              <a:ext cx="16635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cxnSp>
        <p:nvCxnSpPr>
          <p:cNvPr id="925" name="Google Shape;925;p71"/>
          <p:cNvCxnSpPr/>
          <p:nvPr/>
        </p:nvCxnSpPr>
        <p:spPr>
          <a:xfrm>
            <a:off x="7421550" y="2288175"/>
            <a:ext cx="1268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926" name="Google Shape;926;p71"/>
          <p:cNvGrpSpPr/>
          <p:nvPr/>
        </p:nvGrpSpPr>
        <p:grpSpPr>
          <a:xfrm>
            <a:off x="5810650" y="2426838"/>
            <a:ext cx="1655100" cy="1521600"/>
            <a:chOff x="5810650" y="2579238"/>
            <a:chExt cx="1655100" cy="1521600"/>
          </a:xfrm>
        </p:grpSpPr>
        <p:sp>
          <p:nvSpPr>
            <p:cNvPr id="927" name="Google Shape;927;p71"/>
            <p:cNvSpPr/>
            <p:nvPr/>
          </p:nvSpPr>
          <p:spPr>
            <a:xfrm>
              <a:off x="5810650" y="25792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28" name="Google Shape;928;p71"/>
            <p:cNvSpPr/>
            <p:nvPr/>
          </p:nvSpPr>
          <p:spPr>
            <a:xfrm>
              <a:off x="5810650" y="28840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29" name="Google Shape;929;p71"/>
            <p:cNvSpPr/>
            <p:nvPr/>
          </p:nvSpPr>
          <p:spPr>
            <a:xfrm>
              <a:off x="5810650" y="31888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30" name="Google Shape;930;p71"/>
            <p:cNvSpPr/>
            <p:nvPr/>
          </p:nvSpPr>
          <p:spPr>
            <a:xfrm>
              <a:off x="5810650" y="34936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931" name="Google Shape;931;p71"/>
            <p:cNvSpPr/>
            <p:nvPr/>
          </p:nvSpPr>
          <p:spPr>
            <a:xfrm>
              <a:off x="5810650" y="37984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932" name="Google Shape;932;p71"/>
          <p:cNvGrpSpPr/>
          <p:nvPr/>
        </p:nvGrpSpPr>
        <p:grpSpPr>
          <a:xfrm>
            <a:off x="7468151" y="2425055"/>
            <a:ext cx="1216800" cy="1521600"/>
            <a:chOff x="7468151" y="2577455"/>
            <a:chExt cx="1216800" cy="1521600"/>
          </a:xfrm>
        </p:grpSpPr>
        <p:grpSp>
          <p:nvGrpSpPr>
            <p:cNvPr id="933" name="Google Shape;933;p71"/>
            <p:cNvGrpSpPr/>
            <p:nvPr/>
          </p:nvGrpSpPr>
          <p:grpSpPr>
            <a:xfrm>
              <a:off x="7468151" y="2577455"/>
              <a:ext cx="1216800" cy="302400"/>
              <a:chOff x="7468151" y="1746400"/>
              <a:chExt cx="1216800" cy="302400"/>
            </a:xfrm>
          </p:grpSpPr>
          <p:sp>
            <p:nvSpPr>
              <p:cNvPr id="934" name="Google Shape;934;p71"/>
              <p:cNvSpPr/>
              <p:nvPr/>
            </p:nvSpPr>
            <p:spPr>
              <a:xfrm>
                <a:off x="74681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35" name="Google Shape;935;p71"/>
              <p:cNvSpPr/>
              <p:nvPr/>
            </p:nvSpPr>
            <p:spPr>
              <a:xfrm>
                <a:off x="77729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36" name="Google Shape;936;p71"/>
              <p:cNvSpPr/>
              <p:nvPr/>
            </p:nvSpPr>
            <p:spPr>
              <a:xfrm>
                <a:off x="80777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37" name="Google Shape;937;p71"/>
              <p:cNvSpPr/>
              <p:nvPr/>
            </p:nvSpPr>
            <p:spPr>
              <a:xfrm>
                <a:off x="83825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938" name="Google Shape;938;p71"/>
            <p:cNvGrpSpPr/>
            <p:nvPr/>
          </p:nvGrpSpPr>
          <p:grpSpPr>
            <a:xfrm>
              <a:off x="7468151" y="2882255"/>
              <a:ext cx="1216800" cy="302400"/>
              <a:chOff x="7468151" y="1746400"/>
              <a:chExt cx="1216800" cy="302400"/>
            </a:xfrm>
          </p:grpSpPr>
          <p:sp>
            <p:nvSpPr>
              <p:cNvPr id="939" name="Google Shape;939;p71"/>
              <p:cNvSpPr/>
              <p:nvPr/>
            </p:nvSpPr>
            <p:spPr>
              <a:xfrm>
                <a:off x="74681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40" name="Google Shape;940;p71"/>
              <p:cNvSpPr/>
              <p:nvPr/>
            </p:nvSpPr>
            <p:spPr>
              <a:xfrm>
                <a:off x="77729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41" name="Google Shape;941;p71"/>
              <p:cNvSpPr/>
              <p:nvPr/>
            </p:nvSpPr>
            <p:spPr>
              <a:xfrm>
                <a:off x="80777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42" name="Google Shape;942;p71"/>
              <p:cNvSpPr/>
              <p:nvPr/>
            </p:nvSpPr>
            <p:spPr>
              <a:xfrm>
                <a:off x="83825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943" name="Google Shape;943;p71"/>
            <p:cNvGrpSpPr/>
            <p:nvPr/>
          </p:nvGrpSpPr>
          <p:grpSpPr>
            <a:xfrm>
              <a:off x="7468151" y="3187055"/>
              <a:ext cx="1216800" cy="302400"/>
              <a:chOff x="7468151" y="1746400"/>
              <a:chExt cx="1216800" cy="302400"/>
            </a:xfrm>
          </p:grpSpPr>
          <p:sp>
            <p:nvSpPr>
              <p:cNvPr id="944" name="Google Shape;944;p71"/>
              <p:cNvSpPr/>
              <p:nvPr/>
            </p:nvSpPr>
            <p:spPr>
              <a:xfrm>
                <a:off x="74681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45" name="Google Shape;945;p71"/>
              <p:cNvSpPr/>
              <p:nvPr/>
            </p:nvSpPr>
            <p:spPr>
              <a:xfrm>
                <a:off x="77729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46" name="Google Shape;946;p71"/>
              <p:cNvSpPr/>
              <p:nvPr/>
            </p:nvSpPr>
            <p:spPr>
              <a:xfrm>
                <a:off x="80777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47" name="Google Shape;947;p71"/>
              <p:cNvSpPr/>
              <p:nvPr/>
            </p:nvSpPr>
            <p:spPr>
              <a:xfrm>
                <a:off x="83825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948" name="Google Shape;948;p71"/>
            <p:cNvGrpSpPr/>
            <p:nvPr/>
          </p:nvGrpSpPr>
          <p:grpSpPr>
            <a:xfrm>
              <a:off x="7468151" y="3491855"/>
              <a:ext cx="1216800" cy="302400"/>
              <a:chOff x="7468151" y="1746400"/>
              <a:chExt cx="1216800" cy="302400"/>
            </a:xfrm>
          </p:grpSpPr>
          <p:sp>
            <p:nvSpPr>
              <p:cNvPr id="949" name="Google Shape;949;p71"/>
              <p:cNvSpPr/>
              <p:nvPr/>
            </p:nvSpPr>
            <p:spPr>
              <a:xfrm>
                <a:off x="74681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50" name="Google Shape;950;p71"/>
              <p:cNvSpPr/>
              <p:nvPr/>
            </p:nvSpPr>
            <p:spPr>
              <a:xfrm>
                <a:off x="77729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51" name="Google Shape;951;p71"/>
              <p:cNvSpPr/>
              <p:nvPr/>
            </p:nvSpPr>
            <p:spPr>
              <a:xfrm>
                <a:off x="80777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52" name="Google Shape;952;p71"/>
              <p:cNvSpPr/>
              <p:nvPr/>
            </p:nvSpPr>
            <p:spPr>
              <a:xfrm>
                <a:off x="83825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953" name="Google Shape;953;p71"/>
            <p:cNvGrpSpPr/>
            <p:nvPr/>
          </p:nvGrpSpPr>
          <p:grpSpPr>
            <a:xfrm>
              <a:off x="7468151" y="3796655"/>
              <a:ext cx="1216800" cy="302400"/>
              <a:chOff x="7468151" y="1746400"/>
              <a:chExt cx="1216800" cy="302400"/>
            </a:xfrm>
          </p:grpSpPr>
          <p:sp>
            <p:nvSpPr>
              <p:cNvPr id="954" name="Google Shape;954;p71"/>
              <p:cNvSpPr/>
              <p:nvPr/>
            </p:nvSpPr>
            <p:spPr>
              <a:xfrm>
                <a:off x="74681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55" name="Google Shape;955;p71"/>
              <p:cNvSpPr/>
              <p:nvPr/>
            </p:nvSpPr>
            <p:spPr>
              <a:xfrm>
                <a:off x="77729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56" name="Google Shape;956;p71"/>
              <p:cNvSpPr/>
              <p:nvPr/>
            </p:nvSpPr>
            <p:spPr>
              <a:xfrm>
                <a:off x="80777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57" name="Google Shape;957;p71"/>
              <p:cNvSpPr/>
              <p:nvPr/>
            </p:nvSpPr>
            <p:spPr>
              <a:xfrm>
                <a:off x="8382551" y="1746400"/>
                <a:ext cx="302400" cy="302400"/>
              </a:xfrm>
              <a:prstGeom prst="rect">
                <a:avLst/>
              </a:prstGeom>
              <a:solidFill>
                <a:srgbClr val="FFF2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20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sp>
        <p:nvSpPr>
          <p:cNvPr id="958" name="Google Shape;958;p71"/>
          <p:cNvSpPr/>
          <p:nvPr/>
        </p:nvSpPr>
        <p:spPr>
          <a:xfrm>
            <a:off x="5806438" y="2406263"/>
            <a:ext cx="1663500" cy="15498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59" name="Google Shape;959;p71"/>
          <p:cNvSpPr/>
          <p:nvPr/>
        </p:nvSpPr>
        <p:spPr>
          <a:xfrm>
            <a:off x="7475350" y="2406275"/>
            <a:ext cx="1202400" cy="15498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20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60" name="Google Shape;960;p71"/>
          <p:cNvSpPr txBox="1"/>
          <p:nvPr>
            <p:ph idx="1" type="body"/>
          </p:nvPr>
        </p:nvSpPr>
        <p:spPr>
          <a:xfrm>
            <a:off x="324000" y="4091025"/>
            <a:ext cx="5892300" cy="53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 aan u kala bixino qawska (brackets) sidan oo kale, waxaan ugu yeernaa natiijada qaabka la fidiyay (expanded form) ee tibaaxaha (expression).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961" name="Google Shape;961;p71"/>
          <p:cNvCxnSpPr/>
          <p:nvPr/>
        </p:nvCxnSpPr>
        <p:spPr>
          <a:xfrm rot="10800000">
            <a:off x="2366650" y="3657025"/>
            <a:ext cx="0" cy="4260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2" name="Google Shape;962;p71"/>
          <p:cNvSpPr/>
          <p:nvPr/>
        </p:nvSpPr>
        <p:spPr>
          <a:xfrm>
            <a:off x="1896600" y="3302200"/>
            <a:ext cx="1012500" cy="346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7" name="Google Shape;967;p72"/>
          <p:cNvGrpSpPr/>
          <p:nvPr/>
        </p:nvGrpSpPr>
        <p:grpSpPr>
          <a:xfrm>
            <a:off x="5505850" y="2277563"/>
            <a:ext cx="2874301" cy="304638"/>
            <a:chOff x="5505850" y="1210763"/>
            <a:chExt cx="2874301" cy="304638"/>
          </a:xfrm>
        </p:grpSpPr>
        <p:grpSp>
          <p:nvGrpSpPr>
            <p:cNvPr id="968" name="Google Shape;968;p72"/>
            <p:cNvGrpSpPr/>
            <p:nvPr/>
          </p:nvGrpSpPr>
          <p:grpSpPr>
            <a:xfrm>
              <a:off x="7163351" y="1213000"/>
              <a:ext cx="1216800" cy="302400"/>
              <a:chOff x="7468151" y="1746400"/>
              <a:chExt cx="1216800" cy="302400"/>
            </a:xfrm>
          </p:grpSpPr>
          <p:sp>
            <p:nvSpPr>
              <p:cNvPr id="969" name="Google Shape;969;p72"/>
              <p:cNvSpPr/>
              <p:nvPr/>
            </p:nvSpPr>
            <p:spPr>
              <a:xfrm>
                <a:off x="74681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70" name="Google Shape;970;p72"/>
              <p:cNvSpPr/>
              <p:nvPr/>
            </p:nvSpPr>
            <p:spPr>
              <a:xfrm>
                <a:off x="77729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71" name="Google Shape;971;p72"/>
              <p:cNvSpPr/>
              <p:nvPr/>
            </p:nvSpPr>
            <p:spPr>
              <a:xfrm>
                <a:off x="80777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72" name="Google Shape;972;p72"/>
              <p:cNvSpPr/>
              <p:nvPr/>
            </p:nvSpPr>
            <p:spPr>
              <a:xfrm>
                <a:off x="83825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973" name="Google Shape;973;p72"/>
            <p:cNvSpPr/>
            <p:nvPr/>
          </p:nvSpPr>
          <p:spPr>
            <a:xfrm>
              <a:off x="5505850" y="1210763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974" name="Google Shape;974;p72"/>
          <p:cNvGrpSpPr/>
          <p:nvPr/>
        </p:nvGrpSpPr>
        <p:grpSpPr>
          <a:xfrm>
            <a:off x="5505850" y="2670963"/>
            <a:ext cx="2874301" cy="304638"/>
            <a:chOff x="5505850" y="1210763"/>
            <a:chExt cx="2874301" cy="304638"/>
          </a:xfrm>
        </p:grpSpPr>
        <p:grpSp>
          <p:nvGrpSpPr>
            <p:cNvPr id="975" name="Google Shape;975;p72"/>
            <p:cNvGrpSpPr/>
            <p:nvPr/>
          </p:nvGrpSpPr>
          <p:grpSpPr>
            <a:xfrm>
              <a:off x="7163351" y="1213000"/>
              <a:ext cx="1216800" cy="302400"/>
              <a:chOff x="7468151" y="1746400"/>
              <a:chExt cx="1216800" cy="302400"/>
            </a:xfrm>
          </p:grpSpPr>
          <p:sp>
            <p:nvSpPr>
              <p:cNvPr id="976" name="Google Shape;976;p72"/>
              <p:cNvSpPr/>
              <p:nvPr/>
            </p:nvSpPr>
            <p:spPr>
              <a:xfrm>
                <a:off x="74681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77" name="Google Shape;977;p72"/>
              <p:cNvSpPr/>
              <p:nvPr/>
            </p:nvSpPr>
            <p:spPr>
              <a:xfrm>
                <a:off x="77729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78" name="Google Shape;978;p72"/>
              <p:cNvSpPr/>
              <p:nvPr/>
            </p:nvSpPr>
            <p:spPr>
              <a:xfrm>
                <a:off x="80777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79" name="Google Shape;979;p72"/>
              <p:cNvSpPr/>
              <p:nvPr/>
            </p:nvSpPr>
            <p:spPr>
              <a:xfrm>
                <a:off x="83825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980" name="Google Shape;980;p72"/>
            <p:cNvSpPr/>
            <p:nvPr/>
          </p:nvSpPr>
          <p:spPr>
            <a:xfrm>
              <a:off x="5505850" y="1210763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981" name="Google Shape;981;p72"/>
          <p:cNvGrpSpPr/>
          <p:nvPr/>
        </p:nvGrpSpPr>
        <p:grpSpPr>
          <a:xfrm>
            <a:off x="5505850" y="3064075"/>
            <a:ext cx="2874301" cy="304638"/>
            <a:chOff x="5505850" y="1210763"/>
            <a:chExt cx="2874301" cy="304638"/>
          </a:xfrm>
        </p:grpSpPr>
        <p:grpSp>
          <p:nvGrpSpPr>
            <p:cNvPr id="982" name="Google Shape;982;p72"/>
            <p:cNvGrpSpPr/>
            <p:nvPr/>
          </p:nvGrpSpPr>
          <p:grpSpPr>
            <a:xfrm>
              <a:off x="7163351" y="1213000"/>
              <a:ext cx="1216800" cy="302400"/>
              <a:chOff x="7468151" y="1746400"/>
              <a:chExt cx="1216800" cy="302400"/>
            </a:xfrm>
          </p:grpSpPr>
          <p:sp>
            <p:nvSpPr>
              <p:cNvPr id="983" name="Google Shape;983;p72"/>
              <p:cNvSpPr/>
              <p:nvPr/>
            </p:nvSpPr>
            <p:spPr>
              <a:xfrm>
                <a:off x="74681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84" name="Google Shape;984;p72"/>
              <p:cNvSpPr/>
              <p:nvPr/>
            </p:nvSpPr>
            <p:spPr>
              <a:xfrm>
                <a:off x="77729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85" name="Google Shape;985;p72"/>
              <p:cNvSpPr/>
              <p:nvPr/>
            </p:nvSpPr>
            <p:spPr>
              <a:xfrm>
                <a:off x="80777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86" name="Google Shape;986;p72"/>
              <p:cNvSpPr/>
              <p:nvPr/>
            </p:nvSpPr>
            <p:spPr>
              <a:xfrm>
                <a:off x="83825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987" name="Google Shape;987;p72"/>
            <p:cNvSpPr/>
            <p:nvPr/>
          </p:nvSpPr>
          <p:spPr>
            <a:xfrm>
              <a:off x="5505850" y="1210763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988" name="Google Shape;988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Ku dhufashada tibaaxaha (expressions) eray (term)</a:t>
            </a:r>
            <a:endParaRPr/>
          </a:p>
        </p:txBody>
      </p:sp>
      <p:sp>
        <p:nvSpPr>
          <p:cNvPr id="989" name="Google Shape;989;p72"/>
          <p:cNvSpPr txBox="1"/>
          <p:nvPr>
            <p:ph idx="1" type="body"/>
          </p:nvPr>
        </p:nvSpPr>
        <p:spPr>
          <a:xfrm>
            <a:off x="324000" y="800700"/>
            <a:ext cx="8496000" cy="53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Ka digtoonow markaad ku dhufanayso erayada taban (negative terms).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Tiles-ka aljabrada (algebra tiles) waxay faa'iido u yeelan karaan in lagu qaabeeyo kuwan bilowga.</a:t>
            </a:r>
            <a:endParaRPr sz="1800"/>
          </a:p>
        </p:txBody>
      </p:sp>
      <p:sp>
        <p:nvSpPr>
          <p:cNvPr id="990" name="Google Shape;990;p72"/>
          <p:cNvSpPr txBox="1"/>
          <p:nvPr/>
        </p:nvSpPr>
        <p:spPr>
          <a:xfrm>
            <a:off x="324001" y="1885875"/>
            <a:ext cx="1446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Tusaale (Example)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1" name="Google Shape;991;p72"/>
          <p:cNvSpPr txBox="1"/>
          <p:nvPr/>
        </p:nvSpPr>
        <p:spPr>
          <a:xfrm>
            <a:off x="531749" y="2258250"/>
            <a:ext cx="1870800" cy="48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92" name="Google Shape;992;p72"/>
          <p:cNvSpPr txBox="1"/>
          <p:nvPr>
            <p:ph idx="1" type="body"/>
          </p:nvPr>
        </p:nvSpPr>
        <p:spPr>
          <a:xfrm>
            <a:off x="324000" y="2805000"/>
            <a:ext cx="4852800" cy="87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Waxaad dhisi kartaa tibaaxaha (expression) ku jira qawska (brackets), x − 4 oo la mid ah x + (−4) oo samayn 3 nuqul (copies).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93" name="Google Shape;993;p72"/>
          <p:cNvSpPr txBox="1"/>
          <p:nvPr/>
        </p:nvSpPr>
        <p:spPr>
          <a:xfrm>
            <a:off x="531749" y="2253122"/>
            <a:ext cx="139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endParaRPr sz="20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994" name="Google Shape;994;p72"/>
          <p:cNvSpPr txBox="1"/>
          <p:nvPr/>
        </p:nvSpPr>
        <p:spPr>
          <a:xfrm>
            <a:off x="4695650" y="3825775"/>
            <a:ext cx="4124400" cy="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3(x − 4) waxay u dhigantaa 3x + (−12) ama 3x −12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Ku dhufashada tibaaxaha (expressions) eray (term)</a:t>
            </a:r>
            <a:endParaRPr/>
          </a:p>
        </p:txBody>
      </p:sp>
      <p:sp>
        <p:nvSpPr>
          <p:cNvPr id="1000" name="Google Shape;1000;p73"/>
          <p:cNvSpPr txBox="1"/>
          <p:nvPr>
            <p:ph idx="1" type="body"/>
          </p:nvPr>
        </p:nvSpPr>
        <p:spPr>
          <a:xfrm>
            <a:off x="324000" y="800700"/>
            <a:ext cx="8496000" cy="53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Ka digtoonow markaad ku dhufanayso erayada taban (negative terms).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Tiles-ka aljabrada (algebra tiles) waxay faa'iido u yeelan karaan in lagu qaabeeyo kuwan bilowga.</a:t>
            </a:r>
            <a:endParaRPr sz="1800"/>
          </a:p>
        </p:txBody>
      </p:sp>
      <p:sp>
        <p:nvSpPr>
          <p:cNvPr id="1001" name="Google Shape;1001;p73"/>
          <p:cNvSpPr txBox="1"/>
          <p:nvPr/>
        </p:nvSpPr>
        <p:spPr>
          <a:xfrm>
            <a:off x="324001" y="1885875"/>
            <a:ext cx="1446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Tusaale (Example)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2" name="Google Shape;1002;p73"/>
          <p:cNvSpPr txBox="1"/>
          <p:nvPr/>
        </p:nvSpPr>
        <p:spPr>
          <a:xfrm>
            <a:off x="531749" y="2258250"/>
            <a:ext cx="1870800" cy="48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03" name="Google Shape;1003;p73"/>
          <p:cNvSpPr txBox="1"/>
          <p:nvPr/>
        </p:nvSpPr>
        <p:spPr>
          <a:xfrm>
            <a:off x="1977150" y="2279325"/>
            <a:ext cx="187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 × (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(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4))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04" name="Google Shape;1004;p73"/>
          <p:cNvSpPr/>
          <p:nvPr/>
        </p:nvSpPr>
        <p:spPr>
          <a:xfrm rot="307729">
            <a:off x="2114789" y="2082771"/>
            <a:ext cx="529334" cy="237670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05" name="Google Shape;1005;p73"/>
          <p:cNvSpPr/>
          <p:nvPr/>
        </p:nvSpPr>
        <p:spPr>
          <a:xfrm rot="357032">
            <a:off x="2132651" y="1965953"/>
            <a:ext cx="923556" cy="359220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06" name="Google Shape;1006;p73"/>
          <p:cNvSpPr txBox="1"/>
          <p:nvPr/>
        </p:nvSpPr>
        <p:spPr>
          <a:xfrm>
            <a:off x="1954650" y="3001957"/>
            <a:ext cx="5448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07" name="Google Shape;1007;p73"/>
          <p:cNvSpPr txBox="1"/>
          <p:nvPr/>
        </p:nvSpPr>
        <p:spPr>
          <a:xfrm>
            <a:off x="2310604" y="2994791"/>
            <a:ext cx="544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08" name="Google Shape;1008;p73"/>
          <p:cNvSpPr txBox="1"/>
          <p:nvPr/>
        </p:nvSpPr>
        <p:spPr>
          <a:xfrm>
            <a:off x="2563926" y="2994800"/>
            <a:ext cx="8817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12)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09" name="Google Shape;1009;p73"/>
          <p:cNvSpPr txBox="1"/>
          <p:nvPr/>
        </p:nvSpPr>
        <p:spPr>
          <a:xfrm>
            <a:off x="1977150" y="2653050"/>
            <a:ext cx="120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10" name="Google Shape;1010;p73"/>
          <p:cNvSpPr txBox="1"/>
          <p:nvPr/>
        </p:nvSpPr>
        <p:spPr>
          <a:xfrm>
            <a:off x="2614460" y="2643254"/>
            <a:ext cx="544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11" name="Google Shape;1011;p73"/>
          <p:cNvSpPr txBox="1"/>
          <p:nvPr/>
        </p:nvSpPr>
        <p:spPr>
          <a:xfrm>
            <a:off x="2872170" y="2643254"/>
            <a:ext cx="12024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12" name="Google Shape;1012;p73"/>
          <p:cNvSpPr txBox="1"/>
          <p:nvPr/>
        </p:nvSpPr>
        <p:spPr>
          <a:xfrm>
            <a:off x="1629200" y="2311875"/>
            <a:ext cx="373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3" name="Google Shape;1013;p73"/>
          <p:cNvGrpSpPr/>
          <p:nvPr/>
        </p:nvGrpSpPr>
        <p:grpSpPr>
          <a:xfrm>
            <a:off x="5176723" y="2011325"/>
            <a:ext cx="3220263" cy="1478125"/>
            <a:chOff x="5176723" y="1477925"/>
            <a:chExt cx="3220263" cy="1478125"/>
          </a:xfrm>
        </p:grpSpPr>
        <p:sp>
          <p:nvSpPr>
            <p:cNvPr id="1014" name="Google Shape;1014;p73"/>
            <p:cNvSpPr/>
            <p:nvPr/>
          </p:nvSpPr>
          <p:spPr>
            <a:xfrm>
              <a:off x="5499275" y="2025325"/>
              <a:ext cx="2880900" cy="9306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5" name="Google Shape;1015;p73"/>
            <p:cNvSpPr/>
            <p:nvPr/>
          </p:nvSpPr>
          <p:spPr>
            <a:xfrm>
              <a:off x="5499275" y="2025450"/>
              <a:ext cx="1655100" cy="9306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16" name="Google Shape;1016;p73"/>
            <p:cNvCxnSpPr/>
            <p:nvPr/>
          </p:nvCxnSpPr>
          <p:spPr>
            <a:xfrm>
              <a:off x="5416950" y="2047450"/>
              <a:ext cx="0" cy="8811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17" name="Google Shape;1017;p73"/>
            <p:cNvSpPr txBox="1"/>
            <p:nvPr/>
          </p:nvSpPr>
          <p:spPr>
            <a:xfrm>
              <a:off x="5176723" y="2308200"/>
              <a:ext cx="2838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300">
                  <a:latin typeface="Times"/>
                  <a:ea typeface="Times"/>
                  <a:cs typeface="Times"/>
                  <a:sym typeface="Times"/>
                </a:rPr>
                <a:t>3</a:t>
              </a:r>
              <a:r>
                <a:rPr lang="en-GB" sz="2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3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18" name="Google Shape;1018;p73"/>
            <p:cNvSpPr txBox="1"/>
            <p:nvPr/>
          </p:nvSpPr>
          <p:spPr>
            <a:xfrm>
              <a:off x="6256800" y="1477925"/>
              <a:ext cx="1843500" cy="311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300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+    (−</a:t>
              </a:r>
              <a:r>
                <a:rPr lang="en-GB" sz="2300">
                  <a:latin typeface="Times"/>
                  <a:ea typeface="Times"/>
                  <a:cs typeface="Times"/>
                  <a:sym typeface="Times"/>
                </a:rPr>
                <a:t>4)</a:t>
              </a:r>
              <a:r>
                <a:rPr lang="en-GB" sz="2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3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1019" name="Google Shape;1019;p73"/>
            <p:cNvCxnSpPr/>
            <p:nvPr/>
          </p:nvCxnSpPr>
          <p:spPr>
            <a:xfrm>
              <a:off x="5460525" y="1907175"/>
              <a:ext cx="16635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20" name="Google Shape;1020;p73"/>
            <p:cNvCxnSpPr/>
            <p:nvPr/>
          </p:nvCxnSpPr>
          <p:spPr>
            <a:xfrm>
              <a:off x="7132186" y="1907175"/>
              <a:ext cx="12648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1021" name="Google Shape;1021;p73"/>
          <p:cNvGrpSpPr/>
          <p:nvPr/>
        </p:nvGrpSpPr>
        <p:grpSpPr>
          <a:xfrm>
            <a:off x="5505850" y="2579238"/>
            <a:ext cx="1655100" cy="912000"/>
            <a:chOff x="5505850" y="2045838"/>
            <a:chExt cx="1655100" cy="912000"/>
          </a:xfrm>
        </p:grpSpPr>
        <p:sp>
          <p:nvSpPr>
            <p:cNvPr id="1022" name="Google Shape;1022;p73"/>
            <p:cNvSpPr/>
            <p:nvPr/>
          </p:nvSpPr>
          <p:spPr>
            <a:xfrm>
              <a:off x="5505850" y="20458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23" name="Google Shape;1023;p73"/>
            <p:cNvSpPr/>
            <p:nvPr/>
          </p:nvSpPr>
          <p:spPr>
            <a:xfrm>
              <a:off x="5505850" y="23506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24" name="Google Shape;1024;p73"/>
            <p:cNvSpPr/>
            <p:nvPr/>
          </p:nvSpPr>
          <p:spPr>
            <a:xfrm>
              <a:off x="5505850" y="265543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025" name="Google Shape;1025;p73"/>
          <p:cNvSpPr/>
          <p:nvPr/>
        </p:nvSpPr>
        <p:spPr>
          <a:xfrm>
            <a:off x="5501650" y="2558725"/>
            <a:ext cx="1663500" cy="930600"/>
          </a:xfrm>
          <a:prstGeom prst="rect">
            <a:avLst/>
          </a:prstGeom>
          <a:solidFill>
            <a:srgbClr val="D9EAD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026" name="Google Shape;1026;p73"/>
          <p:cNvGrpSpPr/>
          <p:nvPr/>
        </p:nvGrpSpPr>
        <p:grpSpPr>
          <a:xfrm>
            <a:off x="7163351" y="2555964"/>
            <a:ext cx="1216800" cy="933361"/>
            <a:chOff x="7163351" y="2022564"/>
            <a:chExt cx="1216800" cy="933361"/>
          </a:xfrm>
        </p:grpSpPr>
        <p:grpSp>
          <p:nvGrpSpPr>
            <p:cNvPr id="1027" name="Google Shape;1027;p73"/>
            <p:cNvGrpSpPr/>
            <p:nvPr/>
          </p:nvGrpSpPr>
          <p:grpSpPr>
            <a:xfrm>
              <a:off x="7163351" y="2022564"/>
              <a:ext cx="1216800" cy="302400"/>
              <a:chOff x="7468151" y="1746400"/>
              <a:chExt cx="1216800" cy="302400"/>
            </a:xfrm>
          </p:grpSpPr>
          <p:sp>
            <p:nvSpPr>
              <p:cNvPr id="1028" name="Google Shape;1028;p73"/>
              <p:cNvSpPr/>
              <p:nvPr/>
            </p:nvSpPr>
            <p:spPr>
              <a:xfrm>
                <a:off x="74681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29" name="Google Shape;1029;p73"/>
              <p:cNvSpPr/>
              <p:nvPr/>
            </p:nvSpPr>
            <p:spPr>
              <a:xfrm>
                <a:off x="77729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30" name="Google Shape;1030;p73"/>
              <p:cNvSpPr/>
              <p:nvPr/>
            </p:nvSpPr>
            <p:spPr>
              <a:xfrm>
                <a:off x="80777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31" name="Google Shape;1031;p73"/>
              <p:cNvSpPr/>
              <p:nvPr/>
            </p:nvSpPr>
            <p:spPr>
              <a:xfrm>
                <a:off x="83825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1032" name="Google Shape;1032;p73"/>
            <p:cNvGrpSpPr/>
            <p:nvPr/>
          </p:nvGrpSpPr>
          <p:grpSpPr>
            <a:xfrm>
              <a:off x="7163351" y="2653525"/>
              <a:ext cx="1216800" cy="302400"/>
              <a:chOff x="7468151" y="1746400"/>
              <a:chExt cx="1216800" cy="302400"/>
            </a:xfrm>
          </p:grpSpPr>
          <p:sp>
            <p:nvSpPr>
              <p:cNvPr id="1033" name="Google Shape;1033;p73"/>
              <p:cNvSpPr/>
              <p:nvPr/>
            </p:nvSpPr>
            <p:spPr>
              <a:xfrm>
                <a:off x="74681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34" name="Google Shape;1034;p73"/>
              <p:cNvSpPr/>
              <p:nvPr/>
            </p:nvSpPr>
            <p:spPr>
              <a:xfrm>
                <a:off x="77729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35" name="Google Shape;1035;p73"/>
              <p:cNvSpPr/>
              <p:nvPr/>
            </p:nvSpPr>
            <p:spPr>
              <a:xfrm>
                <a:off x="80777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36" name="Google Shape;1036;p73"/>
              <p:cNvSpPr/>
              <p:nvPr/>
            </p:nvSpPr>
            <p:spPr>
              <a:xfrm>
                <a:off x="83825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1037" name="Google Shape;1037;p73"/>
            <p:cNvGrpSpPr/>
            <p:nvPr/>
          </p:nvGrpSpPr>
          <p:grpSpPr>
            <a:xfrm>
              <a:off x="7163351" y="2341691"/>
              <a:ext cx="1216800" cy="302400"/>
              <a:chOff x="7468151" y="1746400"/>
              <a:chExt cx="1216800" cy="302400"/>
            </a:xfrm>
          </p:grpSpPr>
          <p:sp>
            <p:nvSpPr>
              <p:cNvPr id="1038" name="Google Shape;1038;p73"/>
              <p:cNvSpPr/>
              <p:nvPr/>
            </p:nvSpPr>
            <p:spPr>
              <a:xfrm>
                <a:off x="74681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39" name="Google Shape;1039;p73"/>
              <p:cNvSpPr/>
              <p:nvPr/>
            </p:nvSpPr>
            <p:spPr>
              <a:xfrm>
                <a:off x="77729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40" name="Google Shape;1040;p73"/>
              <p:cNvSpPr/>
              <p:nvPr/>
            </p:nvSpPr>
            <p:spPr>
              <a:xfrm>
                <a:off x="80777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41" name="Google Shape;1041;p73"/>
              <p:cNvSpPr/>
              <p:nvPr/>
            </p:nvSpPr>
            <p:spPr>
              <a:xfrm>
                <a:off x="8382551" y="1746400"/>
                <a:ext cx="302400" cy="3024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1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sp>
        <p:nvSpPr>
          <p:cNvPr id="1042" name="Google Shape;1042;p73"/>
          <p:cNvSpPr txBox="1"/>
          <p:nvPr/>
        </p:nvSpPr>
        <p:spPr>
          <a:xfrm>
            <a:off x="1726800" y="3405250"/>
            <a:ext cx="1615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12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43" name="Google Shape;1043;p73"/>
          <p:cNvSpPr/>
          <p:nvPr/>
        </p:nvSpPr>
        <p:spPr>
          <a:xfrm>
            <a:off x="7173450" y="2556100"/>
            <a:ext cx="1216800" cy="930600"/>
          </a:xfrm>
          <a:prstGeom prst="rect">
            <a:avLst/>
          </a:prstGeom>
          <a:solidFill>
            <a:srgbClr val="F4CC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12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44" name="Google Shape;1044;p73"/>
          <p:cNvSpPr txBox="1"/>
          <p:nvPr>
            <p:ph idx="1" type="body"/>
          </p:nvPr>
        </p:nvSpPr>
        <p:spPr>
          <a:xfrm>
            <a:off x="324000" y="3859750"/>
            <a:ext cx="4852800" cy="74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Ama isticmaal sifada qaybinta (distributive property) iyo qaabka bedka (area model) si aad u kala bixiso qawska (bracket).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74"/>
          <p:cNvSpPr txBox="1"/>
          <p:nvPr>
            <p:ph idx="1" type="body"/>
          </p:nvPr>
        </p:nvSpPr>
        <p:spPr>
          <a:xfrm>
            <a:off x="324000" y="851400"/>
            <a:ext cx="8237700" cy="40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Dhammeystir qaabka bedka (area model) si aad u muujiso fidinta (expansion) ee 4(2x + 10)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50" name="Google Shape;1050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Ku dhufashada tibaaxaha (expressions) eray (term)</a:t>
            </a:r>
            <a:endParaRPr/>
          </a:p>
        </p:txBody>
      </p:sp>
      <p:sp>
        <p:nvSpPr>
          <p:cNvPr id="1051" name="Google Shape;1051;p74"/>
          <p:cNvSpPr/>
          <p:nvPr/>
        </p:nvSpPr>
        <p:spPr>
          <a:xfrm>
            <a:off x="1684800" y="2272750"/>
            <a:ext cx="4740300" cy="1278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74"/>
          <p:cNvSpPr/>
          <p:nvPr/>
        </p:nvSpPr>
        <p:spPr>
          <a:xfrm>
            <a:off x="1684804" y="2272853"/>
            <a:ext cx="1655100" cy="1278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3" name="Google Shape;1053;p74"/>
          <p:cNvCxnSpPr/>
          <p:nvPr/>
        </p:nvCxnSpPr>
        <p:spPr>
          <a:xfrm>
            <a:off x="1525725" y="2272750"/>
            <a:ext cx="0" cy="1359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54" name="Google Shape;1054;p74"/>
          <p:cNvSpPr txBox="1"/>
          <p:nvPr/>
        </p:nvSpPr>
        <p:spPr>
          <a:xfrm>
            <a:off x="788025" y="2652975"/>
            <a:ext cx="64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55" name="Google Shape;1055;p74"/>
          <p:cNvSpPr txBox="1"/>
          <p:nvPr/>
        </p:nvSpPr>
        <p:spPr>
          <a:xfrm>
            <a:off x="2191500" y="1764600"/>
            <a:ext cx="6417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56" name="Google Shape;1056;p74"/>
          <p:cNvSpPr txBox="1"/>
          <p:nvPr/>
        </p:nvSpPr>
        <p:spPr>
          <a:xfrm>
            <a:off x="4538923" y="1772032"/>
            <a:ext cx="64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57" name="Google Shape;1057;p74"/>
          <p:cNvSpPr/>
          <p:nvPr/>
        </p:nvSpPr>
        <p:spPr>
          <a:xfrm>
            <a:off x="1684800" y="1441875"/>
            <a:ext cx="827700" cy="302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000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58" name="Google Shape;1058;p74"/>
          <p:cNvSpPr/>
          <p:nvPr/>
        </p:nvSpPr>
        <p:spPr>
          <a:xfrm>
            <a:off x="2512350" y="1441875"/>
            <a:ext cx="827700" cy="302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000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59" name="Google Shape;1059;p74"/>
          <p:cNvSpPr/>
          <p:nvPr/>
        </p:nvSpPr>
        <p:spPr>
          <a:xfrm>
            <a:off x="3339900" y="1441875"/>
            <a:ext cx="3085200" cy="3024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60" name="Google Shape;1060;p74"/>
          <p:cNvSpPr txBox="1"/>
          <p:nvPr/>
        </p:nvSpPr>
        <p:spPr>
          <a:xfrm>
            <a:off x="2191500" y="2706350"/>
            <a:ext cx="64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61" name="Google Shape;1061;p74"/>
          <p:cNvSpPr txBox="1"/>
          <p:nvPr/>
        </p:nvSpPr>
        <p:spPr>
          <a:xfrm>
            <a:off x="4525400" y="2684150"/>
            <a:ext cx="64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062" name="Google Shape;1062;p74"/>
          <p:cNvCxnSpPr/>
          <p:nvPr/>
        </p:nvCxnSpPr>
        <p:spPr>
          <a:xfrm>
            <a:off x="1684650" y="2165700"/>
            <a:ext cx="1653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63" name="Google Shape;1063;p74"/>
          <p:cNvCxnSpPr/>
          <p:nvPr/>
        </p:nvCxnSpPr>
        <p:spPr>
          <a:xfrm>
            <a:off x="3338250" y="2158475"/>
            <a:ext cx="30732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64" name="Google Shape;1064;p74"/>
          <p:cNvSpPr txBox="1"/>
          <p:nvPr/>
        </p:nvSpPr>
        <p:spPr>
          <a:xfrm>
            <a:off x="1016625" y="2652975"/>
            <a:ext cx="64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65" name="Google Shape;1065;p74"/>
          <p:cNvSpPr txBox="1"/>
          <p:nvPr/>
        </p:nvSpPr>
        <p:spPr>
          <a:xfrm>
            <a:off x="2301655" y="1716384"/>
            <a:ext cx="64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66" name="Google Shape;1066;p74"/>
          <p:cNvSpPr txBox="1"/>
          <p:nvPr/>
        </p:nvSpPr>
        <p:spPr>
          <a:xfrm>
            <a:off x="4613042" y="1732975"/>
            <a:ext cx="64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67" name="Google Shape;1067;p74"/>
          <p:cNvSpPr txBox="1"/>
          <p:nvPr/>
        </p:nvSpPr>
        <p:spPr>
          <a:xfrm>
            <a:off x="2343900" y="2652975"/>
            <a:ext cx="64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68" name="Google Shape;1068;p74"/>
          <p:cNvSpPr txBox="1"/>
          <p:nvPr/>
        </p:nvSpPr>
        <p:spPr>
          <a:xfrm>
            <a:off x="4583285" y="2639816"/>
            <a:ext cx="64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40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69" name="Google Shape;1069;p74"/>
          <p:cNvSpPr txBox="1"/>
          <p:nvPr/>
        </p:nvSpPr>
        <p:spPr>
          <a:xfrm>
            <a:off x="1842401" y="4061888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+ 40</a:t>
            </a:r>
            <a:endParaRPr/>
          </a:p>
        </p:txBody>
      </p:sp>
      <p:sp>
        <p:nvSpPr>
          <p:cNvPr id="1070" name="Google Shape;1070;p74"/>
          <p:cNvSpPr txBox="1"/>
          <p:nvPr>
            <p:ph idx="1" type="body"/>
          </p:nvPr>
        </p:nvSpPr>
        <p:spPr>
          <a:xfrm>
            <a:off x="253526" y="4131725"/>
            <a:ext cx="1655100" cy="40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4(2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+ 10)</a:t>
            </a:r>
            <a:r>
              <a:rPr lang="en-GB" sz="1400">
                <a:latin typeface="Lexend"/>
              </a:rPr>
              <a:t> 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≡   </a:t>
            </a:r>
            <a:endParaRPr sz="2000" u="sng">
              <a:solidFill>
                <a:srgbClr val="EBEDFE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Ku dhufashada tibaaxaha (expressions) eray (term)</a:t>
            </a:r>
            <a:endParaRPr/>
          </a:p>
        </p:txBody>
      </p:sp>
      <p:sp>
        <p:nvSpPr>
          <p:cNvPr id="1076" name="Google Shape;1076;p75"/>
          <p:cNvSpPr txBox="1"/>
          <p:nvPr>
            <p:ph idx="1" type="body"/>
          </p:nvPr>
        </p:nvSpPr>
        <p:spPr>
          <a:xfrm>
            <a:off x="324000" y="862181"/>
            <a:ext cx="8496000" cy="81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Waxaan isticmaali karnaa isla habka marka tirada lagu dhufanayso (multiplier) ay tahay mid taban (negative).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Isticmaal xirfadahaaga tirooyinka taban (negative numbers) si ay kuu caawiyaan.</a:t>
            </a:r>
            <a:endParaRPr sz="1800"/>
          </a:p>
        </p:txBody>
      </p:sp>
      <p:sp>
        <p:nvSpPr>
          <p:cNvPr id="1077" name="Google Shape;1077;p75"/>
          <p:cNvSpPr txBox="1"/>
          <p:nvPr/>
        </p:nvSpPr>
        <p:spPr>
          <a:xfrm>
            <a:off x="324001" y="1809675"/>
            <a:ext cx="1446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Tusaale (Example)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75"/>
          <p:cNvSpPr txBox="1"/>
          <p:nvPr/>
        </p:nvSpPr>
        <p:spPr>
          <a:xfrm>
            <a:off x="374150" y="2200325"/>
            <a:ext cx="1481100" cy="48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79" name="Google Shape;1079;p75"/>
          <p:cNvSpPr txBox="1"/>
          <p:nvPr/>
        </p:nvSpPr>
        <p:spPr>
          <a:xfrm>
            <a:off x="1977150" y="2203125"/>
            <a:ext cx="187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× (5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80" name="Google Shape;1080;p75"/>
          <p:cNvSpPr/>
          <p:nvPr/>
        </p:nvSpPr>
        <p:spPr>
          <a:xfrm rot="307729">
            <a:off x="2198152" y="2006571"/>
            <a:ext cx="529334" cy="237670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81" name="Google Shape;1081;p75"/>
          <p:cNvSpPr/>
          <p:nvPr/>
        </p:nvSpPr>
        <p:spPr>
          <a:xfrm rot="357078">
            <a:off x="2215773" y="1894227"/>
            <a:ext cx="1009953" cy="359237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82" name="Google Shape;1082;p75"/>
          <p:cNvSpPr txBox="1"/>
          <p:nvPr/>
        </p:nvSpPr>
        <p:spPr>
          <a:xfrm>
            <a:off x="1623268" y="2936525"/>
            <a:ext cx="9120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≡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83" name="Google Shape;1083;p75"/>
          <p:cNvSpPr txBox="1"/>
          <p:nvPr/>
        </p:nvSpPr>
        <p:spPr>
          <a:xfrm>
            <a:off x="2691604" y="2918591"/>
            <a:ext cx="544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84" name="Google Shape;1084;p75"/>
          <p:cNvSpPr txBox="1"/>
          <p:nvPr/>
        </p:nvSpPr>
        <p:spPr>
          <a:xfrm>
            <a:off x="3013962" y="2918600"/>
            <a:ext cx="8817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8)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85" name="Google Shape;1085;p75"/>
          <p:cNvSpPr txBox="1"/>
          <p:nvPr/>
        </p:nvSpPr>
        <p:spPr>
          <a:xfrm>
            <a:off x="1977150" y="2576850"/>
            <a:ext cx="120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86" name="Google Shape;1086;p75"/>
          <p:cNvSpPr txBox="1"/>
          <p:nvPr/>
        </p:nvSpPr>
        <p:spPr>
          <a:xfrm>
            <a:off x="2919260" y="2567054"/>
            <a:ext cx="544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87" name="Google Shape;1087;p75"/>
          <p:cNvSpPr txBox="1"/>
          <p:nvPr/>
        </p:nvSpPr>
        <p:spPr>
          <a:xfrm>
            <a:off x="3176970" y="2567054"/>
            <a:ext cx="12024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88" name="Google Shape;1088;p75"/>
          <p:cNvSpPr txBox="1"/>
          <p:nvPr/>
        </p:nvSpPr>
        <p:spPr>
          <a:xfrm>
            <a:off x="1629200" y="2235675"/>
            <a:ext cx="373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≡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89" name="Google Shape;1089;p75"/>
          <p:cNvGrpSpPr/>
          <p:nvPr/>
        </p:nvGrpSpPr>
        <p:grpSpPr>
          <a:xfrm>
            <a:off x="4824001" y="1710425"/>
            <a:ext cx="3991365" cy="1607750"/>
            <a:chOff x="4824001" y="1710425"/>
            <a:chExt cx="3991365" cy="1607750"/>
          </a:xfrm>
        </p:grpSpPr>
        <p:sp>
          <p:nvSpPr>
            <p:cNvPr id="1090" name="Google Shape;1090;p75"/>
            <p:cNvSpPr/>
            <p:nvPr/>
          </p:nvSpPr>
          <p:spPr>
            <a:xfrm>
              <a:off x="5499275" y="2253925"/>
              <a:ext cx="2868000" cy="10641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1" name="Google Shape;1091;p75"/>
            <p:cNvSpPr/>
            <p:nvPr/>
          </p:nvSpPr>
          <p:spPr>
            <a:xfrm>
              <a:off x="5499275" y="2254075"/>
              <a:ext cx="2337900" cy="10641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92" name="Google Shape;1092;p75"/>
            <p:cNvCxnSpPr/>
            <p:nvPr/>
          </p:nvCxnSpPr>
          <p:spPr>
            <a:xfrm>
              <a:off x="5257975" y="2295625"/>
              <a:ext cx="0" cy="1007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93" name="Google Shape;1093;p75"/>
            <p:cNvSpPr txBox="1"/>
            <p:nvPr/>
          </p:nvSpPr>
          <p:spPr>
            <a:xfrm>
              <a:off x="4824001" y="2582600"/>
              <a:ext cx="3738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8</a:t>
              </a:r>
              <a:r>
                <a:rPr lang="en-GB" sz="2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3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094" name="Google Shape;1094;p75"/>
            <p:cNvSpPr txBox="1"/>
            <p:nvPr/>
          </p:nvSpPr>
          <p:spPr>
            <a:xfrm>
              <a:off x="6507766" y="1710425"/>
              <a:ext cx="2307600" cy="311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300">
                  <a:latin typeface="Times"/>
                  <a:ea typeface="Times"/>
                  <a:cs typeface="Times"/>
                  <a:sym typeface="Times"/>
                </a:rPr>
                <a:t>5</a:t>
              </a:r>
              <a:r>
                <a:rPr i="1" lang="en-GB" sz="2300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  + </a:t>
              </a: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r>
                <a:rPr lang="en-GB" sz="2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1</a:t>
              </a:r>
              <a:r>
                <a:rPr lang="en-GB" sz="2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3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1095" name="Google Shape;1095;p75"/>
            <p:cNvCxnSpPr/>
            <p:nvPr/>
          </p:nvCxnSpPr>
          <p:spPr>
            <a:xfrm>
              <a:off x="5460525" y="2135775"/>
              <a:ext cx="2376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96" name="Google Shape;1096;p75"/>
            <p:cNvCxnSpPr/>
            <p:nvPr/>
          </p:nvCxnSpPr>
          <p:spPr>
            <a:xfrm>
              <a:off x="7844200" y="2135775"/>
              <a:ext cx="5445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097" name="Google Shape;1097;p75"/>
          <p:cNvSpPr/>
          <p:nvPr/>
        </p:nvSpPr>
        <p:spPr>
          <a:xfrm>
            <a:off x="7844200" y="2250025"/>
            <a:ext cx="523200" cy="1064100"/>
          </a:xfrm>
          <a:prstGeom prst="rect">
            <a:avLst/>
          </a:prstGeom>
          <a:solidFill>
            <a:srgbClr val="F4CCCC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98" name="Google Shape;1098;p75"/>
          <p:cNvSpPr/>
          <p:nvPr/>
        </p:nvSpPr>
        <p:spPr>
          <a:xfrm>
            <a:off x="5497500" y="2250014"/>
            <a:ext cx="2337900" cy="10641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0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099" name="Google Shape;1099;p75"/>
          <p:cNvSpPr txBox="1"/>
          <p:nvPr/>
        </p:nvSpPr>
        <p:spPr>
          <a:xfrm>
            <a:off x="1629155" y="3371875"/>
            <a:ext cx="1528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≡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40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100" name="Google Shape;1100;p75"/>
          <p:cNvGrpSpPr/>
          <p:nvPr/>
        </p:nvGrpSpPr>
        <p:grpSpPr>
          <a:xfrm>
            <a:off x="4183535" y="3436397"/>
            <a:ext cx="4506315" cy="1356282"/>
            <a:chOff x="4183535" y="3436397"/>
            <a:chExt cx="4506315" cy="1356282"/>
          </a:xfrm>
        </p:grpSpPr>
        <p:pic>
          <p:nvPicPr>
            <p:cNvPr id="1101" name="Google Shape;1101;p7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7366720" y="4075743"/>
              <a:ext cx="374400" cy="7169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2" name="Google Shape;1102;p75"/>
            <p:cNvSpPr txBox="1"/>
            <p:nvPr/>
          </p:nvSpPr>
          <p:spPr>
            <a:xfrm flipH="1">
              <a:off x="7779050" y="4040473"/>
              <a:ext cx="910800" cy="39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103" name="Google Shape;1103;p75"/>
            <p:cNvGrpSpPr/>
            <p:nvPr/>
          </p:nvGrpSpPr>
          <p:grpSpPr>
            <a:xfrm flipH="1">
              <a:off x="4183535" y="3436397"/>
              <a:ext cx="3069420" cy="1277273"/>
              <a:chOff x="1807240" y="1612125"/>
              <a:chExt cx="1901629" cy="931500"/>
            </a:xfrm>
          </p:grpSpPr>
          <p:pic>
            <p:nvPicPr>
              <p:cNvPr id="1104" name="Google Shape;1104;p7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69082" t="56280"/>
              <a:stretch/>
            </p:blipFill>
            <p:spPr>
              <a:xfrm flipH="1">
                <a:off x="1807240" y="1612125"/>
                <a:ext cx="1901629" cy="931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05" name="Google Shape;1105;p75"/>
              <p:cNvSpPr txBox="1"/>
              <p:nvPr/>
            </p:nvSpPr>
            <p:spPr>
              <a:xfrm flipH="1">
                <a:off x="1966225" y="1719387"/>
                <a:ext cx="1658100" cy="71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latin typeface="Lexend"/>
                    <a:ea typeface="Lexend"/>
                    <a:cs typeface="Lexend"/>
                    <a:sym typeface="Lexend"/>
                  </a:rPr>
                  <a:t>Sidee bay u ekaan doontaa qaabka la fidiyay ee −8(5x − 1)?</a:t>
                </a:r>
                <a:r>
                  <a:rPr lang="en-GB" sz="12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lang="en-GB" sz="1200">
                    <a:solidFill>
                      <a:schemeClr val="dk1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i="1" lang="en-GB" sz="1200">
                    <a:solidFill>
                      <a:schemeClr val="dk1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lang="en-GB" sz="1200">
                    <a:solidFill>
                      <a:schemeClr val="dk1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lang="en-GB" sz="12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lang="en-GB" sz="1200">
                    <a:solidFill>
                      <a:schemeClr val="dk1"/>
                    </a:solidFill>
                    <a:latin typeface="Times"/>
                    <a:ea typeface="Times"/>
                    <a:cs typeface="Times"/>
                    <a:sym typeface="Times"/>
                  </a:rPr>
                  <a:t/>
                </a:r>
                <a:r>
                  <a:rPr lang="en-GB" sz="12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Ku dhufashada tibaaxaha (expressions) hal xubin (term)</a:t>
            </a:r>
            <a:endParaRPr/>
          </a:p>
        </p:txBody>
      </p:sp>
      <p:sp>
        <p:nvSpPr>
          <p:cNvPr id="1111" name="Google Shape;1111;p76"/>
          <p:cNvSpPr txBox="1"/>
          <p:nvPr>
            <p:ph idx="1" type="body"/>
          </p:nvPr>
        </p:nvSpPr>
        <p:spPr>
          <a:xfrm>
            <a:off x="324000" y="942950"/>
            <a:ext cx="3960000" cy="53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 fikir waxa dhacaya marka aan ku dhufano laba qiime (value) oo taban.</a:t>
            </a:r>
            <a:endParaRPr sz="1800"/>
          </a:p>
        </p:txBody>
      </p:sp>
      <p:sp>
        <p:nvSpPr>
          <p:cNvPr id="1112" name="Google Shape;1112;p76"/>
          <p:cNvSpPr txBox="1"/>
          <p:nvPr/>
        </p:nvSpPr>
        <p:spPr>
          <a:xfrm>
            <a:off x="374150" y="2581325"/>
            <a:ext cx="1481100" cy="48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13" name="Google Shape;1113;p76"/>
          <p:cNvSpPr/>
          <p:nvPr/>
        </p:nvSpPr>
        <p:spPr>
          <a:xfrm rot="307833">
            <a:off x="2114600" y="2391760"/>
            <a:ext cx="622921" cy="237670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114" name="Google Shape;1114;p76"/>
          <p:cNvSpPr/>
          <p:nvPr/>
        </p:nvSpPr>
        <p:spPr>
          <a:xfrm rot="356956">
            <a:off x="2132027" y="2282898"/>
            <a:ext cx="1158299" cy="359220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115" name="Google Shape;1115;p76"/>
          <p:cNvSpPr txBox="1"/>
          <p:nvPr/>
        </p:nvSpPr>
        <p:spPr>
          <a:xfrm>
            <a:off x="1623287" y="3317525"/>
            <a:ext cx="2531700" cy="3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≡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16" name="Google Shape;1116;p76"/>
          <p:cNvSpPr txBox="1"/>
          <p:nvPr/>
        </p:nvSpPr>
        <p:spPr>
          <a:xfrm>
            <a:off x="1977150" y="2957850"/>
            <a:ext cx="120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17" name="Google Shape;1117;p76"/>
          <p:cNvSpPr txBox="1"/>
          <p:nvPr/>
        </p:nvSpPr>
        <p:spPr>
          <a:xfrm>
            <a:off x="2919260" y="2948054"/>
            <a:ext cx="5448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18" name="Google Shape;1118;p76"/>
          <p:cNvSpPr txBox="1"/>
          <p:nvPr/>
        </p:nvSpPr>
        <p:spPr>
          <a:xfrm>
            <a:off x="3176970" y="2948054"/>
            <a:ext cx="12024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200">
              <a:solidFill>
                <a:srgbClr val="000000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19" name="Google Shape;1119;p76"/>
          <p:cNvSpPr txBox="1"/>
          <p:nvPr/>
        </p:nvSpPr>
        <p:spPr>
          <a:xfrm>
            <a:off x="1636364" y="2597784"/>
            <a:ext cx="19671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≡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× (5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0" name="Google Shape;1120;p76"/>
          <p:cNvGrpSpPr/>
          <p:nvPr/>
        </p:nvGrpSpPr>
        <p:grpSpPr>
          <a:xfrm>
            <a:off x="4824001" y="2335888"/>
            <a:ext cx="4016815" cy="1591888"/>
            <a:chOff x="4824001" y="2335888"/>
            <a:chExt cx="4016815" cy="1591888"/>
          </a:xfrm>
        </p:grpSpPr>
        <p:sp>
          <p:nvSpPr>
            <p:cNvPr id="1121" name="Google Shape;1121;p76"/>
            <p:cNvSpPr/>
            <p:nvPr/>
          </p:nvSpPr>
          <p:spPr>
            <a:xfrm>
              <a:off x="5499275" y="2863525"/>
              <a:ext cx="2868000" cy="10641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2" name="Google Shape;1122;p76"/>
            <p:cNvSpPr/>
            <p:nvPr/>
          </p:nvSpPr>
          <p:spPr>
            <a:xfrm>
              <a:off x="5499275" y="2863675"/>
              <a:ext cx="2337900" cy="10641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23" name="Google Shape;1123;p76"/>
            <p:cNvCxnSpPr/>
            <p:nvPr/>
          </p:nvCxnSpPr>
          <p:spPr>
            <a:xfrm>
              <a:off x="5257975" y="2905225"/>
              <a:ext cx="0" cy="10074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124" name="Google Shape;1124;p76"/>
            <p:cNvSpPr txBox="1"/>
            <p:nvPr/>
          </p:nvSpPr>
          <p:spPr>
            <a:xfrm>
              <a:off x="4824001" y="3192200"/>
              <a:ext cx="373800" cy="36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8</a:t>
              </a:r>
              <a:r>
                <a:rPr lang="en-GB" sz="2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3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125" name="Google Shape;1125;p76"/>
            <p:cNvSpPr txBox="1"/>
            <p:nvPr/>
          </p:nvSpPr>
          <p:spPr>
            <a:xfrm>
              <a:off x="6533216" y="2335888"/>
              <a:ext cx="2307600" cy="311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300">
                  <a:latin typeface="Times"/>
                  <a:ea typeface="Times"/>
                  <a:cs typeface="Times"/>
                  <a:sym typeface="Times"/>
                </a:rPr>
                <a:t>5</a:t>
              </a:r>
              <a:r>
                <a:rPr i="1" lang="en-GB" sz="2300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           + </a:t>
              </a:r>
              <a:r>
                <a:rPr lang="en-GB" sz="23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(</a:t>
              </a: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lang="en-GB" sz="23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1)</a:t>
              </a:r>
              <a:r>
                <a:rPr lang="en-GB" sz="23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 </a:t>
              </a:r>
              <a:endParaRPr sz="23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1126" name="Google Shape;1126;p76"/>
            <p:cNvCxnSpPr/>
            <p:nvPr/>
          </p:nvCxnSpPr>
          <p:spPr>
            <a:xfrm>
              <a:off x="5460525" y="2745375"/>
              <a:ext cx="2376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127" name="Google Shape;1127;p76"/>
            <p:cNvCxnSpPr/>
            <p:nvPr/>
          </p:nvCxnSpPr>
          <p:spPr>
            <a:xfrm>
              <a:off x="7844200" y="2745375"/>
              <a:ext cx="5445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128" name="Google Shape;1128;p76"/>
          <p:cNvSpPr/>
          <p:nvPr/>
        </p:nvSpPr>
        <p:spPr>
          <a:xfrm>
            <a:off x="7844200" y="2873425"/>
            <a:ext cx="523200" cy="10446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29" name="Google Shape;1129;p76"/>
          <p:cNvSpPr/>
          <p:nvPr/>
        </p:nvSpPr>
        <p:spPr>
          <a:xfrm>
            <a:off x="5497500" y="2859614"/>
            <a:ext cx="2337900" cy="10641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40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130" name="Google Shape;1130;p7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425427" y="1235610"/>
            <a:ext cx="523200" cy="1001891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76"/>
          <p:cNvSpPr txBox="1"/>
          <p:nvPr/>
        </p:nvSpPr>
        <p:spPr>
          <a:xfrm flipH="1">
            <a:off x="7909200" y="1160260"/>
            <a:ext cx="9108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32" name="Google Shape;1132;p76"/>
          <p:cNvGrpSpPr/>
          <p:nvPr/>
        </p:nvGrpSpPr>
        <p:grpSpPr>
          <a:xfrm flipH="1">
            <a:off x="4320010" y="613510"/>
            <a:ext cx="3069420" cy="1277273"/>
            <a:chOff x="1807240" y="1612125"/>
            <a:chExt cx="1901629" cy="931500"/>
          </a:xfrm>
        </p:grpSpPr>
        <p:pic>
          <p:nvPicPr>
            <p:cNvPr id="1133" name="Google Shape;1133;p76"/>
            <p:cNvPicPr preferRelativeResize="0"/>
            <p:nvPr/>
          </p:nvPicPr>
          <p:blipFill rotWithShape="1">
            <a:blip r:embed="rId4">
              <a:alphaModFix/>
            </a:blip>
            <a:srcRect b="0" l="0" r="69082" t="56280"/>
            <a:stretch/>
          </p:blipFill>
          <p:spPr>
            <a:xfrm flipH="1">
              <a:off x="1807240" y="1612125"/>
              <a:ext cx="1901629" cy="931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4" name="Google Shape;1134;p76"/>
            <p:cNvSpPr txBox="1"/>
            <p:nvPr/>
          </p:nvSpPr>
          <p:spPr>
            <a:xfrm flipH="1">
              <a:off x="1966225" y="1719387"/>
              <a:ext cx="1658100" cy="71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Sidee bay u ekaan doontaa qaabka la fidiyay ee −8(5x − 1)?</a:t>
              </a: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7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i="1" lang="en-GB" sz="17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7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7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7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/>
              </a: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77"/>
          <p:cNvSpPr txBox="1"/>
          <p:nvPr>
            <p:ph idx="1" type="body"/>
          </p:nvPr>
        </p:nvSpPr>
        <p:spPr>
          <a:xfrm>
            <a:off x="324000" y="851400"/>
            <a:ext cx="8237700" cy="40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Caasha waxay isku dayday inay fidiso −3(20 − 2x)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40" name="Google Shape;1140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Ku dhufashada tibaaxaha (expressions) hal xubin (term)</a:t>
            </a:r>
            <a:endParaRPr/>
          </a:p>
        </p:txBody>
      </p:sp>
      <p:sp>
        <p:nvSpPr>
          <p:cNvPr id="1141" name="Google Shape;1141;p77"/>
          <p:cNvSpPr/>
          <p:nvPr/>
        </p:nvSpPr>
        <p:spPr>
          <a:xfrm>
            <a:off x="797370" y="1754270"/>
            <a:ext cx="3583200" cy="966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2" name="Google Shape;1142;p77"/>
          <p:cNvSpPr/>
          <p:nvPr/>
        </p:nvSpPr>
        <p:spPr>
          <a:xfrm>
            <a:off x="797416" y="1754348"/>
            <a:ext cx="1721100" cy="966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3" name="Google Shape;1143;p77"/>
          <p:cNvCxnSpPr/>
          <p:nvPr/>
        </p:nvCxnSpPr>
        <p:spPr>
          <a:xfrm>
            <a:off x="677128" y="1754270"/>
            <a:ext cx="0" cy="1027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4" name="Google Shape;1144;p77"/>
          <p:cNvSpPr txBox="1"/>
          <p:nvPr/>
        </p:nvSpPr>
        <p:spPr>
          <a:xfrm>
            <a:off x="324000" y="2051211"/>
            <a:ext cx="3531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45" name="Google Shape;1145;p77"/>
          <p:cNvSpPr txBox="1"/>
          <p:nvPr/>
        </p:nvSpPr>
        <p:spPr>
          <a:xfrm>
            <a:off x="1426537" y="1273902"/>
            <a:ext cx="4851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20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46" name="Google Shape;1146;p77"/>
          <p:cNvSpPr txBox="1"/>
          <p:nvPr/>
        </p:nvSpPr>
        <p:spPr>
          <a:xfrm>
            <a:off x="3266312" y="1273902"/>
            <a:ext cx="4851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147" name="Google Shape;1147;p77"/>
          <p:cNvCxnSpPr/>
          <p:nvPr/>
        </p:nvCxnSpPr>
        <p:spPr>
          <a:xfrm>
            <a:off x="797257" y="1673354"/>
            <a:ext cx="1719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48" name="Google Shape;1148;p77"/>
          <p:cNvCxnSpPr/>
          <p:nvPr/>
        </p:nvCxnSpPr>
        <p:spPr>
          <a:xfrm>
            <a:off x="2507454" y="1667892"/>
            <a:ext cx="1862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9" name="Google Shape;1149;p77"/>
          <p:cNvSpPr txBox="1"/>
          <p:nvPr>
            <p:ph idx="1" type="body"/>
          </p:nvPr>
        </p:nvSpPr>
        <p:spPr>
          <a:xfrm>
            <a:off x="324000" y="2964891"/>
            <a:ext cx="33420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3(20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i="1"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800">
                <a:latin typeface="Lexend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−20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− 6</a:t>
            </a:r>
            <a:r>
              <a:rPr i="1"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u="sng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 u="sng">
              <a:solidFill>
                <a:srgbClr val="EBEDFE"/>
              </a:solidFill>
            </a:endParaRPr>
          </a:p>
        </p:txBody>
      </p:sp>
      <p:sp>
        <p:nvSpPr>
          <p:cNvPr id="1150" name="Google Shape;1150;p77"/>
          <p:cNvSpPr/>
          <p:nvPr/>
        </p:nvSpPr>
        <p:spPr>
          <a:xfrm>
            <a:off x="797370" y="1754270"/>
            <a:ext cx="1721100" cy="966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20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51" name="Google Shape;1151;p77"/>
          <p:cNvSpPr/>
          <p:nvPr/>
        </p:nvSpPr>
        <p:spPr>
          <a:xfrm>
            <a:off x="2518320" y="1754346"/>
            <a:ext cx="1862700" cy="3228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52" name="Google Shape;1152;p77"/>
          <p:cNvSpPr/>
          <p:nvPr/>
        </p:nvSpPr>
        <p:spPr>
          <a:xfrm>
            <a:off x="2518320" y="2076121"/>
            <a:ext cx="1862700" cy="3228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53" name="Google Shape;1153;p77"/>
          <p:cNvSpPr/>
          <p:nvPr/>
        </p:nvSpPr>
        <p:spPr>
          <a:xfrm>
            <a:off x="2518320" y="2399031"/>
            <a:ext cx="1862700" cy="3228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54" name="Google Shape;1154;p77"/>
          <p:cNvSpPr txBox="1"/>
          <p:nvPr>
            <p:ph idx="1" type="body"/>
          </p:nvPr>
        </p:nvSpPr>
        <p:spPr>
          <a:xfrm>
            <a:off x="4819800" y="2690950"/>
            <a:ext cx="3766500" cy="40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maxay khaladaadka ay samaysay?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55" name="Google Shape;1155;p77"/>
          <p:cNvSpPr txBox="1"/>
          <p:nvPr>
            <p:ph idx="1" type="body"/>
          </p:nvPr>
        </p:nvSpPr>
        <p:spPr>
          <a:xfrm>
            <a:off x="4819800" y="3357450"/>
            <a:ext cx="4805100" cy="40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Kaalay iyada si ay u hesho jawaabta saxda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156" name="Google Shape;1156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6845177" y="852673"/>
            <a:ext cx="523200" cy="1001891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p77"/>
          <p:cNvSpPr txBox="1"/>
          <p:nvPr/>
        </p:nvSpPr>
        <p:spPr>
          <a:xfrm flipH="1">
            <a:off x="7328950" y="777323"/>
            <a:ext cx="9108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78"/>
          <p:cNvSpPr txBox="1"/>
          <p:nvPr>
            <p:ph idx="1" type="body"/>
          </p:nvPr>
        </p:nvSpPr>
        <p:spPr>
          <a:xfrm>
            <a:off x="324000" y="851400"/>
            <a:ext cx="8237700" cy="40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Caasha waxay isku dayday inay fidiso −3(20 − 2x)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63" name="Google Shape;1163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Ku dhufashada tibaaxaha (expressions) hal xubin (term)</a:t>
            </a:r>
            <a:endParaRPr/>
          </a:p>
        </p:txBody>
      </p:sp>
      <p:sp>
        <p:nvSpPr>
          <p:cNvPr id="1164" name="Google Shape;1164;p78"/>
          <p:cNvSpPr/>
          <p:nvPr/>
        </p:nvSpPr>
        <p:spPr>
          <a:xfrm>
            <a:off x="797370" y="1754270"/>
            <a:ext cx="3583200" cy="966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5" name="Google Shape;1165;p78"/>
          <p:cNvSpPr/>
          <p:nvPr/>
        </p:nvSpPr>
        <p:spPr>
          <a:xfrm>
            <a:off x="797416" y="1754348"/>
            <a:ext cx="1721100" cy="966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66" name="Google Shape;1166;p78"/>
          <p:cNvCxnSpPr/>
          <p:nvPr/>
        </p:nvCxnSpPr>
        <p:spPr>
          <a:xfrm>
            <a:off x="677128" y="1754270"/>
            <a:ext cx="0" cy="1027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67" name="Google Shape;1167;p78"/>
          <p:cNvSpPr txBox="1"/>
          <p:nvPr/>
        </p:nvSpPr>
        <p:spPr>
          <a:xfrm>
            <a:off x="324000" y="2051211"/>
            <a:ext cx="3531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68" name="Google Shape;1168;p78"/>
          <p:cNvSpPr txBox="1"/>
          <p:nvPr/>
        </p:nvSpPr>
        <p:spPr>
          <a:xfrm>
            <a:off x="1486525" y="1289852"/>
            <a:ext cx="4851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20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69" name="Google Shape;1169;p78"/>
          <p:cNvSpPr txBox="1"/>
          <p:nvPr/>
        </p:nvSpPr>
        <p:spPr>
          <a:xfrm>
            <a:off x="3326299" y="1289852"/>
            <a:ext cx="4851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170" name="Google Shape;1170;p78"/>
          <p:cNvCxnSpPr/>
          <p:nvPr/>
        </p:nvCxnSpPr>
        <p:spPr>
          <a:xfrm>
            <a:off x="797257" y="1673354"/>
            <a:ext cx="1719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71" name="Google Shape;1171;p78"/>
          <p:cNvCxnSpPr/>
          <p:nvPr/>
        </p:nvCxnSpPr>
        <p:spPr>
          <a:xfrm>
            <a:off x="2507454" y="1667892"/>
            <a:ext cx="1862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72" name="Google Shape;1172;p78"/>
          <p:cNvSpPr txBox="1"/>
          <p:nvPr>
            <p:ph idx="1" type="body"/>
          </p:nvPr>
        </p:nvSpPr>
        <p:spPr>
          <a:xfrm>
            <a:off x="781200" y="2812491"/>
            <a:ext cx="33420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3(20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800">
                <a:latin typeface="Lexend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−20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− 6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u="sng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 u="sng">
              <a:solidFill>
                <a:srgbClr val="EBEDFE"/>
              </a:solidFill>
            </a:endParaRPr>
          </a:p>
        </p:txBody>
      </p:sp>
      <p:sp>
        <p:nvSpPr>
          <p:cNvPr id="1173" name="Google Shape;1173;p78"/>
          <p:cNvSpPr/>
          <p:nvPr/>
        </p:nvSpPr>
        <p:spPr>
          <a:xfrm>
            <a:off x="797370" y="1754270"/>
            <a:ext cx="1721100" cy="966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20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74" name="Google Shape;1174;p78"/>
          <p:cNvSpPr/>
          <p:nvPr/>
        </p:nvSpPr>
        <p:spPr>
          <a:xfrm>
            <a:off x="2518320" y="1754346"/>
            <a:ext cx="1862700" cy="3228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75" name="Google Shape;1175;p78"/>
          <p:cNvSpPr/>
          <p:nvPr/>
        </p:nvSpPr>
        <p:spPr>
          <a:xfrm>
            <a:off x="2518320" y="2076121"/>
            <a:ext cx="1862700" cy="3228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76" name="Google Shape;1176;p78"/>
          <p:cNvSpPr/>
          <p:nvPr/>
        </p:nvSpPr>
        <p:spPr>
          <a:xfrm>
            <a:off x="2518320" y="2399031"/>
            <a:ext cx="1862700" cy="3228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77" name="Google Shape;1177;p78"/>
          <p:cNvSpPr txBox="1"/>
          <p:nvPr>
            <p:ph idx="1" type="body"/>
          </p:nvPr>
        </p:nvSpPr>
        <p:spPr>
          <a:xfrm>
            <a:off x="324000" y="3314877"/>
            <a:ext cx="3766500" cy="40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maxay khaladaadka ay samaysay?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178" name="Google Shape;1178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6845177" y="852673"/>
            <a:ext cx="523200" cy="1001891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78"/>
          <p:cNvSpPr txBox="1"/>
          <p:nvPr/>
        </p:nvSpPr>
        <p:spPr>
          <a:xfrm flipH="1">
            <a:off x="7328950" y="777323"/>
            <a:ext cx="9108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0" name="Google Shape;1180;p78"/>
          <p:cNvSpPr txBox="1"/>
          <p:nvPr>
            <p:ph idx="1" type="body"/>
          </p:nvPr>
        </p:nvSpPr>
        <p:spPr>
          <a:xfrm>
            <a:off x="324000" y="3641925"/>
            <a:ext cx="8237700" cy="40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Iyadu kuma dhufsan 20 × −3</a:t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Baarka sare waa inuu yiraahdaa −2x, ma aha 2x. Qiime (value) taban oo lagu dhuftey qiime (value) taban wuxuu soo saari doonaa qiime (value) togan.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79"/>
          <p:cNvSpPr txBox="1"/>
          <p:nvPr>
            <p:ph idx="1" type="body"/>
          </p:nvPr>
        </p:nvSpPr>
        <p:spPr>
          <a:xfrm>
            <a:off x="324000" y="851400"/>
            <a:ext cx="8237700" cy="40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Caasha waxay isku dayday inay fidiso −3(20 − 2x)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86" name="Google Shape;1186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Ku dhufashada tibaaxaha (expressions) hal xubin (term)</a:t>
            </a:r>
            <a:endParaRPr/>
          </a:p>
        </p:txBody>
      </p:sp>
      <p:sp>
        <p:nvSpPr>
          <p:cNvPr id="1187" name="Google Shape;1187;p79"/>
          <p:cNvSpPr/>
          <p:nvPr/>
        </p:nvSpPr>
        <p:spPr>
          <a:xfrm>
            <a:off x="797370" y="2516645"/>
            <a:ext cx="3583200" cy="966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8" name="Google Shape;1188;p79"/>
          <p:cNvSpPr/>
          <p:nvPr/>
        </p:nvSpPr>
        <p:spPr>
          <a:xfrm>
            <a:off x="797416" y="2516723"/>
            <a:ext cx="1721100" cy="966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89" name="Google Shape;1189;p79"/>
          <p:cNvCxnSpPr/>
          <p:nvPr/>
        </p:nvCxnSpPr>
        <p:spPr>
          <a:xfrm>
            <a:off x="677128" y="2516645"/>
            <a:ext cx="0" cy="1027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90" name="Google Shape;1190;p79"/>
          <p:cNvSpPr txBox="1"/>
          <p:nvPr/>
        </p:nvSpPr>
        <p:spPr>
          <a:xfrm>
            <a:off x="324000" y="2813586"/>
            <a:ext cx="3531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91" name="Google Shape;1191;p79"/>
          <p:cNvSpPr txBox="1"/>
          <p:nvPr/>
        </p:nvSpPr>
        <p:spPr>
          <a:xfrm>
            <a:off x="1493516" y="1965288"/>
            <a:ext cx="12285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20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        +</a:t>
            </a:r>
            <a:endParaRPr sz="23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92" name="Google Shape;1192;p79"/>
          <p:cNvSpPr txBox="1"/>
          <p:nvPr/>
        </p:nvSpPr>
        <p:spPr>
          <a:xfrm>
            <a:off x="3340449" y="1965615"/>
            <a:ext cx="4851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rgbClr val="EBEDFE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193" name="Google Shape;1193;p79"/>
          <p:cNvCxnSpPr/>
          <p:nvPr/>
        </p:nvCxnSpPr>
        <p:spPr>
          <a:xfrm>
            <a:off x="797257" y="2435729"/>
            <a:ext cx="1719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94" name="Google Shape;1194;p79"/>
          <p:cNvCxnSpPr/>
          <p:nvPr/>
        </p:nvCxnSpPr>
        <p:spPr>
          <a:xfrm>
            <a:off x="2507454" y="2430267"/>
            <a:ext cx="18627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95" name="Google Shape;1195;p79"/>
          <p:cNvSpPr txBox="1"/>
          <p:nvPr>
            <p:ph idx="1" type="body"/>
          </p:nvPr>
        </p:nvSpPr>
        <p:spPr>
          <a:xfrm>
            <a:off x="797250" y="3778916"/>
            <a:ext cx="3342000" cy="35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3(20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i="1"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800">
                <a:latin typeface="Lexend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−60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u="sng">
                <a:solidFill>
                  <a:srgbClr val="EBEDFE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 u="sng">
              <a:solidFill>
                <a:srgbClr val="EBEDFE"/>
              </a:solidFill>
            </a:endParaRPr>
          </a:p>
        </p:txBody>
      </p:sp>
      <p:sp>
        <p:nvSpPr>
          <p:cNvPr id="1196" name="Google Shape;1196;p79"/>
          <p:cNvSpPr/>
          <p:nvPr/>
        </p:nvSpPr>
        <p:spPr>
          <a:xfrm>
            <a:off x="797375" y="2516650"/>
            <a:ext cx="1721100" cy="966600"/>
          </a:xfrm>
          <a:prstGeom prst="rect">
            <a:avLst/>
          </a:prstGeom>
          <a:solidFill>
            <a:srgbClr val="F4CCC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0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97" name="Google Shape;1197;p79"/>
          <p:cNvSpPr/>
          <p:nvPr/>
        </p:nvSpPr>
        <p:spPr>
          <a:xfrm>
            <a:off x="2518325" y="2516725"/>
            <a:ext cx="936000" cy="322800"/>
          </a:xfrm>
          <a:prstGeom prst="rect">
            <a:avLst/>
          </a:prstGeom>
          <a:solidFill>
            <a:srgbClr val="CAF7CA">
              <a:alpha val="39870"/>
            </a:srgbClr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198" name="Google Shape;1198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6845177" y="852673"/>
            <a:ext cx="523200" cy="1001891"/>
          </a:xfrm>
          <a:prstGeom prst="rect">
            <a:avLst/>
          </a:prstGeom>
          <a:noFill/>
          <a:ln>
            <a:noFill/>
          </a:ln>
        </p:spPr>
      </p:pic>
      <p:sp>
        <p:nvSpPr>
          <p:cNvPr id="1199" name="Google Shape;1199;p79"/>
          <p:cNvSpPr txBox="1"/>
          <p:nvPr/>
        </p:nvSpPr>
        <p:spPr>
          <a:xfrm flipH="1">
            <a:off x="7328950" y="777323"/>
            <a:ext cx="9108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79"/>
          <p:cNvSpPr txBox="1"/>
          <p:nvPr>
            <p:ph idx="1" type="body"/>
          </p:nvPr>
        </p:nvSpPr>
        <p:spPr>
          <a:xfrm>
            <a:off x="324000" y="1466675"/>
            <a:ext cx="4805100" cy="40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Kaalay iyada si ay u hesho jawaabta saxda ah.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 sz="18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01" name="Google Shape;1201;p79"/>
          <p:cNvSpPr/>
          <p:nvPr/>
        </p:nvSpPr>
        <p:spPr>
          <a:xfrm>
            <a:off x="3454325" y="2516725"/>
            <a:ext cx="936000" cy="322800"/>
          </a:xfrm>
          <a:prstGeom prst="rect">
            <a:avLst/>
          </a:prstGeom>
          <a:solidFill>
            <a:srgbClr val="CAF7CA">
              <a:alpha val="39870"/>
            </a:srgbClr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02" name="Google Shape;1202;p79"/>
          <p:cNvSpPr/>
          <p:nvPr/>
        </p:nvSpPr>
        <p:spPr>
          <a:xfrm>
            <a:off x="2518325" y="2828689"/>
            <a:ext cx="936000" cy="322800"/>
          </a:xfrm>
          <a:prstGeom prst="rect">
            <a:avLst/>
          </a:prstGeom>
          <a:solidFill>
            <a:srgbClr val="CAF7CA">
              <a:alpha val="39870"/>
            </a:srgbClr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03" name="Google Shape;1203;p79"/>
          <p:cNvSpPr/>
          <p:nvPr/>
        </p:nvSpPr>
        <p:spPr>
          <a:xfrm>
            <a:off x="3454325" y="2828689"/>
            <a:ext cx="936000" cy="322800"/>
          </a:xfrm>
          <a:prstGeom prst="rect">
            <a:avLst/>
          </a:prstGeom>
          <a:solidFill>
            <a:srgbClr val="CAF7CA">
              <a:alpha val="39870"/>
            </a:srgbClr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04" name="Google Shape;1204;p79"/>
          <p:cNvSpPr/>
          <p:nvPr/>
        </p:nvSpPr>
        <p:spPr>
          <a:xfrm>
            <a:off x="2518325" y="3147816"/>
            <a:ext cx="936000" cy="322800"/>
          </a:xfrm>
          <a:prstGeom prst="rect">
            <a:avLst/>
          </a:prstGeom>
          <a:solidFill>
            <a:srgbClr val="CAF7CA">
              <a:alpha val="39870"/>
            </a:srgbClr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05" name="Google Shape;1205;p79"/>
          <p:cNvSpPr/>
          <p:nvPr/>
        </p:nvSpPr>
        <p:spPr>
          <a:xfrm>
            <a:off x="3454325" y="3147816"/>
            <a:ext cx="936000" cy="322800"/>
          </a:xfrm>
          <a:prstGeom prst="rect">
            <a:avLst/>
          </a:prstGeom>
          <a:solidFill>
            <a:srgbClr val="CAF7CA">
              <a:alpha val="39870"/>
            </a:srgbClr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80"/>
          <p:cNvSpPr txBox="1"/>
          <p:nvPr>
            <p:ph idx="1" type="body"/>
          </p:nvPr>
        </p:nvSpPr>
        <p:spPr>
          <a:xfrm>
            <a:off x="324000" y="759300"/>
            <a:ext cx="8237700" cy="68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Qaabka bedka (area model) wuxuu kaloo kaa caawin karaa fahamka ku dhufashada hal doorsoome (variable). Tusaale ahaan, si loo fidiyo qawskaan x(x + 5)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211" name="Google Shape;1211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Ku dhufashada tibaaxaha (expressions) eray (term)</a:t>
            </a:r>
            <a:endParaRPr/>
          </a:p>
        </p:txBody>
      </p:sp>
      <p:grpSp>
        <p:nvGrpSpPr>
          <p:cNvPr id="1212" name="Google Shape;1212;p80"/>
          <p:cNvGrpSpPr/>
          <p:nvPr/>
        </p:nvGrpSpPr>
        <p:grpSpPr>
          <a:xfrm>
            <a:off x="4182313" y="1857588"/>
            <a:ext cx="3184170" cy="302400"/>
            <a:chOff x="4182313" y="1857588"/>
            <a:chExt cx="3184170" cy="302400"/>
          </a:xfrm>
        </p:grpSpPr>
        <p:sp>
          <p:nvSpPr>
            <p:cNvPr id="1213" name="Google Shape;1213;p80"/>
            <p:cNvSpPr/>
            <p:nvPr/>
          </p:nvSpPr>
          <p:spPr>
            <a:xfrm>
              <a:off x="4182313" y="185758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14" name="Google Shape;1214;p80"/>
            <p:cNvSpPr/>
            <p:nvPr/>
          </p:nvSpPr>
          <p:spPr>
            <a:xfrm>
              <a:off x="5844882" y="185758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15" name="Google Shape;1215;p80"/>
            <p:cNvSpPr/>
            <p:nvPr/>
          </p:nvSpPr>
          <p:spPr>
            <a:xfrm>
              <a:off x="6149682" y="185758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16" name="Google Shape;1216;p80"/>
            <p:cNvSpPr/>
            <p:nvPr/>
          </p:nvSpPr>
          <p:spPr>
            <a:xfrm>
              <a:off x="6454482" y="185758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17" name="Google Shape;1217;p80"/>
            <p:cNvSpPr/>
            <p:nvPr/>
          </p:nvSpPr>
          <p:spPr>
            <a:xfrm>
              <a:off x="6759282" y="185758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18" name="Google Shape;1218;p80"/>
            <p:cNvSpPr/>
            <p:nvPr/>
          </p:nvSpPr>
          <p:spPr>
            <a:xfrm>
              <a:off x="7064082" y="185758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219" name="Google Shape;1219;p80"/>
          <p:cNvSpPr txBox="1"/>
          <p:nvPr>
            <p:ph idx="1" type="body"/>
          </p:nvPr>
        </p:nvSpPr>
        <p:spPr>
          <a:xfrm>
            <a:off x="324000" y="1817400"/>
            <a:ext cx="2443500" cy="68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Maadaama aynaan aqoonin qiimaha (value) x, ma samayn karno x nuqul oo nuqullo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4" name="Google Shape;1224;p81"/>
          <p:cNvCxnSpPr/>
          <p:nvPr/>
        </p:nvCxnSpPr>
        <p:spPr>
          <a:xfrm>
            <a:off x="4099638" y="2144975"/>
            <a:ext cx="0" cy="1660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25" name="Google Shape;1225;p81"/>
          <p:cNvSpPr txBox="1"/>
          <p:nvPr/>
        </p:nvSpPr>
        <p:spPr>
          <a:xfrm>
            <a:off x="3815850" y="2740178"/>
            <a:ext cx="283800" cy="4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26" name="Google Shape;1226;p81"/>
          <p:cNvCxnSpPr/>
          <p:nvPr/>
        </p:nvCxnSpPr>
        <p:spPr>
          <a:xfrm>
            <a:off x="4184402" y="2084625"/>
            <a:ext cx="3180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27" name="Google Shape;1227;p81"/>
          <p:cNvSpPr txBox="1"/>
          <p:nvPr/>
        </p:nvSpPr>
        <p:spPr>
          <a:xfrm>
            <a:off x="4554472" y="1732026"/>
            <a:ext cx="3723600" cy="31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 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8" name="Google Shape;1228;p81"/>
          <p:cNvSpPr txBox="1"/>
          <p:nvPr>
            <p:ph idx="1" type="body"/>
          </p:nvPr>
        </p:nvSpPr>
        <p:spPr>
          <a:xfrm>
            <a:off x="324000" y="759300"/>
            <a:ext cx="8237700" cy="6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Qaabka bedka (area model) wuxuu kaloo kaa caawin karaa fahamka ku dhufashada doorsoomaha (variable). Tusaale, si loo furo qawska (bracket) x(x + 5)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229" name="Google Shape;1229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Ku dhufashada tibaaxaha (expressions) eray (term)</a:t>
            </a:r>
            <a:endParaRPr/>
          </a:p>
        </p:txBody>
      </p:sp>
      <p:sp>
        <p:nvSpPr>
          <p:cNvPr id="1230" name="Google Shape;1230;p81"/>
          <p:cNvSpPr/>
          <p:nvPr/>
        </p:nvSpPr>
        <p:spPr>
          <a:xfrm>
            <a:off x="4182325" y="2161054"/>
            <a:ext cx="3184200" cy="1668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?</a:t>
            </a:r>
            <a:endParaRPr sz="23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1" name="Google Shape;1231;p81"/>
          <p:cNvSpPr/>
          <p:nvPr/>
        </p:nvSpPr>
        <p:spPr>
          <a:xfrm>
            <a:off x="5837075" y="2161054"/>
            <a:ext cx="1529400" cy="16686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2" name="Google Shape;1232;p81"/>
          <p:cNvCxnSpPr/>
          <p:nvPr/>
        </p:nvCxnSpPr>
        <p:spPr>
          <a:xfrm>
            <a:off x="7459200" y="2176954"/>
            <a:ext cx="0" cy="1660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33" name="Google Shape;1233;p81"/>
          <p:cNvSpPr txBox="1"/>
          <p:nvPr/>
        </p:nvSpPr>
        <p:spPr>
          <a:xfrm>
            <a:off x="7513550" y="2748607"/>
            <a:ext cx="283800" cy="4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4" name="Google Shape;1234;p81"/>
          <p:cNvSpPr txBox="1"/>
          <p:nvPr/>
        </p:nvSpPr>
        <p:spPr>
          <a:xfrm>
            <a:off x="4554477" y="3874254"/>
            <a:ext cx="3723600" cy="31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 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5" name="Google Shape;1235;p81"/>
          <p:cNvCxnSpPr/>
          <p:nvPr/>
        </p:nvCxnSpPr>
        <p:spPr>
          <a:xfrm>
            <a:off x="4184402" y="3904079"/>
            <a:ext cx="3180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36" name="Google Shape;1236;p81"/>
          <p:cNvSpPr/>
          <p:nvPr/>
        </p:nvSpPr>
        <p:spPr>
          <a:xfrm rot="-5400000">
            <a:off x="3185228" y="2842522"/>
            <a:ext cx="1655100" cy="302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000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37" name="Google Shape;1237;p81"/>
          <p:cNvSpPr txBox="1"/>
          <p:nvPr>
            <p:ph idx="1" type="body"/>
          </p:nvPr>
        </p:nvSpPr>
        <p:spPr>
          <a:xfrm>
            <a:off x="324000" y="3335825"/>
            <a:ext cx="4220700" cy="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≡ 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×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× 5)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</a:rPr>
              <a:t> </a:t>
            </a:r>
            <a:endParaRPr sz="2100"/>
          </a:p>
        </p:txBody>
      </p:sp>
      <p:sp>
        <p:nvSpPr>
          <p:cNvPr id="1238" name="Google Shape;1238;p81"/>
          <p:cNvSpPr txBox="1"/>
          <p:nvPr>
            <p:ph idx="1" type="body"/>
          </p:nvPr>
        </p:nvSpPr>
        <p:spPr>
          <a:xfrm>
            <a:off x="1351008" y="3706512"/>
            <a:ext cx="4220700" cy="31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sz="2100"/>
          </a:p>
        </p:txBody>
      </p:sp>
      <p:grpSp>
        <p:nvGrpSpPr>
          <p:cNvPr id="1239" name="Google Shape;1239;p81"/>
          <p:cNvGrpSpPr/>
          <p:nvPr/>
        </p:nvGrpSpPr>
        <p:grpSpPr>
          <a:xfrm>
            <a:off x="4176360" y="1857600"/>
            <a:ext cx="3187586" cy="302400"/>
            <a:chOff x="4165217" y="1857588"/>
            <a:chExt cx="3187586" cy="302400"/>
          </a:xfrm>
        </p:grpSpPr>
        <p:sp>
          <p:nvSpPr>
            <p:cNvPr id="1240" name="Google Shape;1240;p81"/>
            <p:cNvSpPr/>
            <p:nvPr/>
          </p:nvSpPr>
          <p:spPr>
            <a:xfrm>
              <a:off x="4165217" y="1857588"/>
              <a:ext cx="1655100" cy="3024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41" name="Google Shape;1241;p81"/>
            <p:cNvSpPr/>
            <p:nvPr/>
          </p:nvSpPr>
          <p:spPr>
            <a:xfrm>
              <a:off x="5831203" y="185758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42" name="Google Shape;1242;p81"/>
            <p:cNvSpPr/>
            <p:nvPr/>
          </p:nvSpPr>
          <p:spPr>
            <a:xfrm>
              <a:off x="6136003" y="185758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43" name="Google Shape;1243;p81"/>
            <p:cNvSpPr/>
            <p:nvPr/>
          </p:nvSpPr>
          <p:spPr>
            <a:xfrm>
              <a:off x="6440803" y="185758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44" name="Google Shape;1244;p81"/>
            <p:cNvSpPr/>
            <p:nvPr/>
          </p:nvSpPr>
          <p:spPr>
            <a:xfrm>
              <a:off x="6745603" y="185758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45" name="Google Shape;1245;p81"/>
            <p:cNvSpPr/>
            <p:nvPr/>
          </p:nvSpPr>
          <p:spPr>
            <a:xfrm>
              <a:off x="7050403" y="1857588"/>
              <a:ext cx="302400" cy="302400"/>
            </a:xfrm>
            <a:prstGeom prst="rect">
              <a:avLst/>
            </a:prstGeom>
            <a:solidFill>
              <a:srgbClr val="FFF2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0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246" name="Google Shape;1246;p81"/>
          <p:cNvSpPr txBox="1"/>
          <p:nvPr>
            <p:ph idx="1" type="body"/>
          </p:nvPr>
        </p:nvSpPr>
        <p:spPr>
          <a:xfrm>
            <a:off x="324000" y="1817400"/>
            <a:ext cx="2443500" cy="68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 kastaba ha ahaatee, waxaan isticmaali karnaa qaabka bedka (area model) si aan u muujinno taranta (product) x iyo (x + 5)</a:t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247" name="Google Shape;1247;p81"/>
          <p:cNvSpPr txBox="1"/>
          <p:nvPr>
            <p:ph idx="1" type="body"/>
          </p:nvPr>
        </p:nvSpPr>
        <p:spPr>
          <a:xfrm>
            <a:off x="324000" y="4144375"/>
            <a:ext cx="8237700" cy="64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Wejiga (tiles) agagaarka geesaha leydigu (rectangle) waxay ahaayeen hagaha dhererka (lengths) aan ku dhufanaynay, mana qayb ka aha taranta (product), markaa waa laga saari karaa hadda.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248" name="Google Shape;1248;p81"/>
          <p:cNvSpPr/>
          <p:nvPr/>
        </p:nvSpPr>
        <p:spPr>
          <a:xfrm>
            <a:off x="4175950" y="2166125"/>
            <a:ext cx="1663500" cy="16551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81"/>
          <p:cNvSpPr txBox="1"/>
          <p:nvPr>
            <p:ph idx="1" type="body"/>
          </p:nvPr>
        </p:nvSpPr>
        <p:spPr>
          <a:xfrm>
            <a:off x="4492800" y="2788417"/>
            <a:ext cx="2563200" cy="47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×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≡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</a:rPr>
              <a:t> </a:t>
            </a:r>
            <a:endParaRPr sz="2000"/>
          </a:p>
        </p:txBody>
      </p:sp>
      <p:sp>
        <p:nvSpPr>
          <p:cNvPr id="1250" name="Google Shape;1250;p81"/>
          <p:cNvSpPr/>
          <p:nvPr/>
        </p:nvSpPr>
        <p:spPr>
          <a:xfrm>
            <a:off x="4172976" y="2166184"/>
            <a:ext cx="1655100" cy="1655100"/>
          </a:xfrm>
          <a:prstGeom prst="rect">
            <a:avLst/>
          </a:prstGeom>
          <a:solidFill>
            <a:srgbClr val="C9DAF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baseline="30000" sz="1600"/>
          </a:p>
        </p:txBody>
      </p:sp>
      <p:sp>
        <p:nvSpPr>
          <p:cNvPr id="1251" name="Google Shape;1251;p81"/>
          <p:cNvSpPr txBox="1"/>
          <p:nvPr/>
        </p:nvSpPr>
        <p:spPr>
          <a:xfrm>
            <a:off x="5704900" y="2734004"/>
            <a:ext cx="17262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× 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≡ 5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81"/>
          <p:cNvSpPr/>
          <p:nvPr/>
        </p:nvSpPr>
        <p:spPr>
          <a:xfrm rot="-5400000">
            <a:off x="5161459" y="2842522"/>
            <a:ext cx="1655100" cy="302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000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53" name="Google Shape;1253;p81"/>
          <p:cNvSpPr/>
          <p:nvPr/>
        </p:nvSpPr>
        <p:spPr>
          <a:xfrm rot="-5400000">
            <a:off x="5473934" y="2842522"/>
            <a:ext cx="1655100" cy="302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000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54" name="Google Shape;1254;p81"/>
          <p:cNvSpPr/>
          <p:nvPr/>
        </p:nvSpPr>
        <p:spPr>
          <a:xfrm rot="-5400000">
            <a:off x="5786409" y="2842522"/>
            <a:ext cx="1655100" cy="302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000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55" name="Google Shape;1255;p81"/>
          <p:cNvSpPr/>
          <p:nvPr/>
        </p:nvSpPr>
        <p:spPr>
          <a:xfrm rot="-5400000">
            <a:off x="6083534" y="2842522"/>
            <a:ext cx="1655100" cy="302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000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56" name="Google Shape;1256;p81"/>
          <p:cNvSpPr/>
          <p:nvPr/>
        </p:nvSpPr>
        <p:spPr>
          <a:xfrm rot="-5400000">
            <a:off x="6388334" y="2842522"/>
            <a:ext cx="1655100" cy="3024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000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257" name="Google Shape;1257;p81"/>
          <p:cNvSpPr/>
          <p:nvPr/>
        </p:nvSpPr>
        <p:spPr>
          <a:xfrm>
            <a:off x="5837075" y="2163475"/>
            <a:ext cx="1529400" cy="1660500"/>
          </a:xfrm>
          <a:prstGeom prst="rect">
            <a:avLst/>
          </a:prstGeom>
          <a:solidFill>
            <a:srgbClr val="D9EAD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0000" lIns="0" spcFirstLastPara="1" rIns="0" wrap="square" tIns="14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4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82"/>
          <p:cNvSpPr txBox="1"/>
          <p:nvPr>
            <p:ph idx="1" type="subTitle"/>
          </p:nvPr>
        </p:nvSpPr>
        <p:spPr>
          <a:xfrm>
            <a:off x="337825" y="810000"/>
            <a:ext cx="3982200" cy="72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Isticmaal qaabka bedka (area model) si aad u qorto 4x(2x − 3) qaabka la fiday (expanded form)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</a:rPr>
              <a:t/>
            </a:r>
            <a:endParaRPr/>
          </a:p>
        </p:txBody>
      </p:sp>
      <p:sp>
        <p:nvSpPr>
          <p:cNvPr id="1263" name="Google Shape;1263;p82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Ku dhufashada tibaaxaha (expressions) eray (term)</a:t>
            </a:r>
            <a:endParaRPr/>
          </a:p>
        </p:txBody>
      </p:sp>
      <p:sp>
        <p:nvSpPr>
          <p:cNvPr id="1264" name="Google Shape;1264;p82"/>
          <p:cNvSpPr txBox="1"/>
          <p:nvPr>
            <p:ph idx="2" type="subTitle"/>
          </p:nvPr>
        </p:nvSpPr>
        <p:spPr>
          <a:xfrm>
            <a:off x="4824000" y="810000"/>
            <a:ext cx="3982200" cy="72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Isticmaal qaabka bedka (area model) si aad u qorto 2x(3x − 1) qaabka la fiday (expanded form)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</a:rPr>
              <a:t/>
            </a:r>
            <a:endParaRPr/>
          </a:p>
        </p:txBody>
      </p:sp>
      <p:grpSp>
        <p:nvGrpSpPr>
          <p:cNvPr id="1265" name="Google Shape;1265;p82"/>
          <p:cNvGrpSpPr/>
          <p:nvPr/>
        </p:nvGrpSpPr>
        <p:grpSpPr>
          <a:xfrm>
            <a:off x="359475" y="1665250"/>
            <a:ext cx="2208350" cy="2696282"/>
            <a:chOff x="359475" y="1665250"/>
            <a:chExt cx="2208350" cy="2696282"/>
          </a:xfrm>
        </p:grpSpPr>
        <p:grpSp>
          <p:nvGrpSpPr>
            <p:cNvPr id="1266" name="Google Shape;1266;p82"/>
            <p:cNvGrpSpPr/>
            <p:nvPr/>
          </p:nvGrpSpPr>
          <p:grpSpPr>
            <a:xfrm>
              <a:off x="1002375" y="1665250"/>
              <a:ext cx="1565450" cy="185700"/>
              <a:chOff x="1002375" y="1665250"/>
              <a:chExt cx="1565450" cy="185700"/>
            </a:xfrm>
          </p:grpSpPr>
          <p:sp>
            <p:nvSpPr>
              <p:cNvPr id="1267" name="Google Shape;1267;p82"/>
              <p:cNvSpPr/>
              <p:nvPr/>
            </p:nvSpPr>
            <p:spPr>
              <a:xfrm>
                <a:off x="1002375" y="1665250"/>
                <a:ext cx="489000" cy="185700"/>
              </a:xfrm>
              <a:prstGeom prst="rect">
                <a:avLst/>
              </a:prstGeom>
              <a:solidFill>
                <a:srgbClr val="D9EAD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400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GB" sz="1800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i="1" sz="18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268" name="Google Shape;1268;p82"/>
              <p:cNvSpPr/>
              <p:nvPr/>
            </p:nvSpPr>
            <p:spPr>
              <a:xfrm>
                <a:off x="1499957" y="1665250"/>
                <a:ext cx="489000" cy="185700"/>
              </a:xfrm>
              <a:prstGeom prst="rect">
                <a:avLst/>
              </a:prstGeom>
              <a:solidFill>
                <a:srgbClr val="D9EAD3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400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GB" sz="1800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i="1" sz="18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269" name="Google Shape;1269;p82"/>
              <p:cNvSpPr/>
              <p:nvPr/>
            </p:nvSpPr>
            <p:spPr>
              <a:xfrm>
                <a:off x="1997525" y="1665250"/>
                <a:ext cx="570300" cy="1857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lang="en-GB" sz="1700">
                    <a:latin typeface="Times"/>
                    <a:ea typeface="Times"/>
                    <a:cs typeface="Times"/>
                    <a:sym typeface="Times"/>
                  </a:rPr>
                  <a:t>3</a:t>
                </a:r>
                <a:endParaRPr sz="17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sp>
          <p:nvSpPr>
            <p:cNvPr id="1270" name="Google Shape;1270;p82"/>
            <p:cNvSpPr/>
            <p:nvPr/>
          </p:nvSpPr>
          <p:spPr>
            <a:xfrm rot="-5400000">
              <a:off x="207825" y="2536000"/>
              <a:ext cx="489000" cy="1857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71" name="Google Shape;1271;p82"/>
            <p:cNvSpPr/>
            <p:nvPr/>
          </p:nvSpPr>
          <p:spPr>
            <a:xfrm rot="-5400000">
              <a:off x="207825" y="3033582"/>
              <a:ext cx="489000" cy="1857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72" name="Google Shape;1272;p82"/>
            <p:cNvSpPr/>
            <p:nvPr/>
          </p:nvSpPr>
          <p:spPr>
            <a:xfrm rot="-5400000">
              <a:off x="207825" y="3531164"/>
              <a:ext cx="489000" cy="1857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73" name="Google Shape;1273;p82"/>
            <p:cNvSpPr/>
            <p:nvPr/>
          </p:nvSpPr>
          <p:spPr>
            <a:xfrm rot="-5400000">
              <a:off x="207825" y="4024182"/>
              <a:ext cx="489000" cy="1857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274" name="Google Shape;1274;p82"/>
          <p:cNvSpPr txBox="1"/>
          <p:nvPr>
            <p:ph idx="1" type="subTitle"/>
          </p:nvPr>
        </p:nvSpPr>
        <p:spPr>
          <a:xfrm>
            <a:off x="2916825" y="2421300"/>
            <a:ext cx="2011800" cy="112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− 3)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≡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8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12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275" name="Google Shape;1275;p82"/>
          <p:cNvGrpSpPr/>
          <p:nvPr/>
        </p:nvGrpSpPr>
        <p:grpSpPr>
          <a:xfrm>
            <a:off x="5065710" y="1681525"/>
            <a:ext cx="2770813" cy="1925359"/>
            <a:chOff x="5065710" y="1681525"/>
            <a:chExt cx="2770813" cy="1925359"/>
          </a:xfrm>
        </p:grpSpPr>
        <p:sp>
          <p:nvSpPr>
            <p:cNvPr id="1276" name="Google Shape;1276;p82"/>
            <p:cNvSpPr/>
            <p:nvPr/>
          </p:nvSpPr>
          <p:spPr>
            <a:xfrm>
              <a:off x="6348000" y="1681536"/>
              <a:ext cx="615600" cy="2337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77" name="Google Shape;1277;p82"/>
            <p:cNvSpPr/>
            <p:nvPr/>
          </p:nvSpPr>
          <p:spPr>
            <a:xfrm>
              <a:off x="6974370" y="1681536"/>
              <a:ext cx="615600" cy="2337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78" name="Google Shape;1278;p82"/>
            <p:cNvSpPr/>
            <p:nvPr/>
          </p:nvSpPr>
          <p:spPr>
            <a:xfrm>
              <a:off x="7600722" y="1681525"/>
              <a:ext cx="235800" cy="2337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−</a:t>
              </a:r>
              <a:r>
                <a:rPr lang="en-GB" sz="1700">
                  <a:latin typeface="Times"/>
                  <a:ea typeface="Times"/>
                  <a:cs typeface="Times"/>
                  <a:sym typeface="Times"/>
                </a:rPr>
                <a:t>1</a:t>
              </a:r>
              <a:endParaRPr sz="17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79" name="Google Shape;1279;p82"/>
            <p:cNvSpPr/>
            <p:nvPr/>
          </p:nvSpPr>
          <p:spPr>
            <a:xfrm rot="-5400000">
              <a:off x="4874760" y="3182234"/>
              <a:ext cx="615600" cy="2337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80" name="Google Shape;1280;p82"/>
            <p:cNvSpPr/>
            <p:nvPr/>
          </p:nvSpPr>
          <p:spPr>
            <a:xfrm rot="-5400000">
              <a:off x="4874760" y="2555864"/>
              <a:ext cx="615600" cy="2337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281" name="Google Shape;1281;p82"/>
            <p:cNvSpPr/>
            <p:nvPr/>
          </p:nvSpPr>
          <p:spPr>
            <a:xfrm>
              <a:off x="5738400" y="1681536"/>
              <a:ext cx="615600" cy="2337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282" name="Google Shape;1282;p82"/>
          <p:cNvSpPr txBox="1"/>
          <p:nvPr>
            <p:ph idx="1" type="subTitle"/>
          </p:nvPr>
        </p:nvSpPr>
        <p:spPr>
          <a:xfrm>
            <a:off x="4824000" y="4033600"/>
            <a:ext cx="2568900" cy="36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− 1)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− 2</a:t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283" name="Google Shape;1283;p82"/>
          <p:cNvGrpSpPr/>
          <p:nvPr/>
        </p:nvGrpSpPr>
        <p:grpSpPr>
          <a:xfrm>
            <a:off x="545125" y="1861250"/>
            <a:ext cx="2022700" cy="2535650"/>
            <a:chOff x="545175" y="1818800"/>
            <a:chExt cx="2022700" cy="2535650"/>
          </a:xfrm>
        </p:grpSpPr>
        <p:sp>
          <p:nvSpPr>
            <p:cNvPr id="1284" name="Google Shape;1284;p82"/>
            <p:cNvSpPr/>
            <p:nvPr/>
          </p:nvSpPr>
          <p:spPr>
            <a:xfrm>
              <a:off x="1002375" y="2384350"/>
              <a:ext cx="1565400" cy="19701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5" name="Google Shape;1285;p82"/>
            <p:cNvSpPr/>
            <p:nvPr/>
          </p:nvSpPr>
          <p:spPr>
            <a:xfrm>
              <a:off x="1988950" y="2384350"/>
              <a:ext cx="570300" cy="19701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6" name="Google Shape;1286;p82"/>
            <p:cNvSpPr txBox="1"/>
            <p:nvPr/>
          </p:nvSpPr>
          <p:spPr>
            <a:xfrm>
              <a:off x="1002375" y="1818800"/>
              <a:ext cx="1565400" cy="4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   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2</a:t>
              </a: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   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+ (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−3)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87" name="Google Shape;1287;p82"/>
            <p:cNvCxnSpPr/>
            <p:nvPr/>
          </p:nvCxnSpPr>
          <p:spPr>
            <a:xfrm>
              <a:off x="1002377" y="2290350"/>
              <a:ext cx="9462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88" name="Google Shape;1288;p82"/>
            <p:cNvCxnSpPr/>
            <p:nvPr/>
          </p:nvCxnSpPr>
          <p:spPr>
            <a:xfrm>
              <a:off x="1977175" y="2290350"/>
              <a:ext cx="5907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89" name="Google Shape;1289;p82"/>
            <p:cNvSpPr txBox="1"/>
            <p:nvPr/>
          </p:nvSpPr>
          <p:spPr>
            <a:xfrm>
              <a:off x="545175" y="3086738"/>
              <a:ext cx="426000" cy="4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4</a:t>
              </a: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90" name="Google Shape;1290;p82"/>
            <p:cNvCxnSpPr/>
            <p:nvPr/>
          </p:nvCxnSpPr>
          <p:spPr>
            <a:xfrm>
              <a:off x="882000" y="2384350"/>
              <a:ext cx="0" cy="19497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1291" name="Google Shape;1291;p82"/>
          <p:cNvGrpSpPr/>
          <p:nvPr/>
        </p:nvGrpSpPr>
        <p:grpSpPr>
          <a:xfrm>
            <a:off x="5317725" y="1867725"/>
            <a:ext cx="3027975" cy="1724850"/>
            <a:chOff x="5317725" y="1867725"/>
            <a:chExt cx="3027975" cy="1724850"/>
          </a:xfrm>
        </p:grpSpPr>
        <p:sp>
          <p:nvSpPr>
            <p:cNvPr id="1292" name="Google Shape;1292;p82"/>
            <p:cNvSpPr/>
            <p:nvPr/>
          </p:nvSpPr>
          <p:spPr>
            <a:xfrm>
              <a:off x="5738400" y="2362550"/>
              <a:ext cx="2119200" cy="12300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3" name="Google Shape;1293;p82"/>
            <p:cNvSpPr/>
            <p:nvPr/>
          </p:nvSpPr>
          <p:spPr>
            <a:xfrm>
              <a:off x="7589975" y="2362550"/>
              <a:ext cx="267600" cy="12300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4" name="Google Shape;1294;p82"/>
            <p:cNvSpPr txBox="1"/>
            <p:nvPr/>
          </p:nvSpPr>
          <p:spPr>
            <a:xfrm>
              <a:off x="5738400" y="1867725"/>
              <a:ext cx="2607300" cy="4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         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3</a:t>
              </a: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       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+(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−1)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95" name="Google Shape;1295;p82"/>
            <p:cNvCxnSpPr/>
            <p:nvPr/>
          </p:nvCxnSpPr>
          <p:spPr>
            <a:xfrm>
              <a:off x="5738402" y="2287725"/>
              <a:ext cx="18048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96" name="Google Shape;1296;p82"/>
            <p:cNvCxnSpPr/>
            <p:nvPr/>
          </p:nvCxnSpPr>
          <p:spPr>
            <a:xfrm>
              <a:off x="7557650" y="2287725"/>
              <a:ext cx="2997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97" name="Google Shape;1297;p82"/>
            <p:cNvSpPr txBox="1"/>
            <p:nvPr/>
          </p:nvSpPr>
          <p:spPr>
            <a:xfrm>
              <a:off x="5317725" y="2805688"/>
              <a:ext cx="426000" cy="26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2</a:t>
              </a: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98" name="Google Shape;1298;p82"/>
            <p:cNvCxnSpPr/>
            <p:nvPr/>
          </p:nvCxnSpPr>
          <p:spPr>
            <a:xfrm>
              <a:off x="5654550" y="2362575"/>
              <a:ext cx="0" cy="12300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1299" name="Google Shape;1299;p82"/>
          <p:cNvGrpSpPr/>
          <p:nvPr/>
        </p:nvGrpSpPr>
        <p:grpSpPr>
          <a:xfrm>
            <a:off x="1002367" y="2425390"/>
            <a:ext cx="982018" cy="1972618"/>
            <a:chOff x="1002367" y="2384352"/>
            <a:chExt cx="982018" cy="1972618"/>
          </a:xfrm>
        </p:grpSpPr>
        <p:sp>
          <p:nvSpPr>
            <p:cNvPr id="1300" name="Google Shape;1300;p82"/>
            <p:cNvSpPr/>
            <p:nvPr/>
          </p:nvSpPr>
          <p:spPr>
            <a:xfrm>
              <a:off x="1002367" y="2384352"/>
              <a:ext cx="489000" cy="489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01" name="Google Shape;1301;p82"/>
            <p:cNvSpPr/>
            <p:nvPr/>
          </p:nvSpPr>
          <p:spPr>
            <a:xfrm>
              <a:off x="1495385" y="2384352"/>
              <a:ext cx="489000" cy="489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02" name="Google Shape;1302;p82"/>
            <p:cNvSpPr/>
            <p:nvPr/>
          </p:nvSpPr>
          <p:spPr>
            <a:xfrm>
              <a:off x="1002367" y="2877370"/>
              <a:ext cx="489000" cy="489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03" name="Google Shape;1303;p82"/>
            <p:cNvSpPr/>
            <p:nvPr/>
          </p:nvSpPr>
          <p:spPr>
            <a:xfrm>
              <a:off x="1495385" y="2877370"/>
              <a:ext cx="489000" cy="489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04" name="Google Shape;1304;p82"/>
            <p:cNvSpPr/>
            <p:nvPr/>
          </p:nvSpPr>
          <p:spPr>
            <a:xfrm>
              <a:off x="1002367" y="3370388"/>
              <a:ext cx="489000" cy="489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05" name="Google Shape;1305;p82"/>
            <p:cNvSpPr/>
            <p:nvPr/>
          </p:nvSpPr>
          <p:spPr>
            <a:xfrm>
              <a:off x="1495385" y="3370388"/>
              <a:ext cx="489000" cy="489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06" name="Google Shape;1306;p82"/>
            <p:cNvSpPr/>
            <p:nvPr/>
          </p:nvSpPr>
          <p:spPr>
            <a:xfrm>
              <a:off x="1002367" y="3867970"/>
              <a:ext cx="489000" cy="489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07" name="Google Shape;1307;p82"/>
            <p:cNvSpPr/>
            <p:nvPr/>
          </p:nvSpPr>
          <p:spPr>
            <a:xfrm>
              <a:off x="1495385" y="3867970"/>
              <a:ext cx="489000" cy="489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</p:grpSp>
      <p:grpSp>
        <p:nvGrpSpPr>
          <p:cNvPr id="1308" name="Google Shape;1308;p82"/>
          <p:cNvGrpSpPr/>
          <p:nvPr/>
        </p:nvGrpSpPr>
        <p:grpSpPr>
          <a:xfrm>
            <a:off x="1997525" y="2425389"/>
            <a:ext cx="563084" cy="1970018"/>
            <a:chOff x="1997525" y="2384350"/>
            <a:chExt cx="563084" cy="1970018"/>
          </a:xfrm>
        </p:grpSpPr>
        <p:sp>
          <p:nvSpPr>
            <p:cNvPr id="1309" name="Google Shape;1309;p82"/>
            <p:cNvSpPr/>
            <p:nvPr/>
          </p:nvSpPr>
          <p:spPr>
            <a:xfrm rot="-5400000">
              <a:off x="1845875" y="3519436"/>
              <a:ext cx="489000" cy="1857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1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  <p:grpSp>
          <p:nvGrpSpPr>
            <p:cNvPr id="1310" name="Google Shape;1310;p82"/>
            <p:cNvGrpSpPr/>
            <p:nvPr/>
          </p:nvGrpSpPr>
          <p:grpSpPr>
            <a:xfrm>
              <a:off x="1997525" y="2384350"/>
              <a:ext cx="563084" cy="1970018"/>
              <a:chOff x="1997525" y="2384350"/>
              <a:chExt cx="563084" cy="1970018"/>
            </a:xfrm>
          </p:grpSpPr>
          <p:sp>
            <p:nvSpPr>
              <p:cNvPr id="1311" name="Google Shape;1311;p82"/>
              <p:cNvSpPr/>
              <p:nvPr/>
            </p:nvSpPr>
            <p:spPr>
              <a:xfrm rot="-5400000">
                <a:off x="1845875" y="3021855"/>
                <a:ext cx="489000" cy="1857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400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rgbClr val="222222"/>
                    </a:solidFill>
                    <a:latin typeface="Lexend"/>
                    <a:ea typeface="Lexend"/>
                    <a:cs typeface="Lexend"/>
                    <a:sym typeface="Lexend"/>
                  </a:rPr>
                  <a:t>−</a:t>
                </a:r>
                <a:r>
                  <a:rPr i="1" lang="en-GB" sz="1800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i="1" sz="18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312" name="Google Shape;1312;p82"/>
              <p:cNvSpPr/>
              <p:nvPr/>
            </p:nvSpPr>
            <p:spPr>
              <a:xfrm rot="-5400000">
                <a:off x="2223259" y="3021855"/>
                <a:ext cx="489000" cy="1857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400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4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i="1" lang="en-GB" sz="1400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i="1" sz="18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313" name="Google Shape;1313;p82"/>
              <p:cNvSpPr/>
              <p:nvPr/>
            </p:nvSpPr>
            <p:spPr>
              <a:xfrm rot="-5400000">
                <a:off x="2037559" y="3519436"/>
                <a:ext cx="489000" cy="185700"/>
              </a:xfrm>
              <a:prstGeom prst="rect">
                <a:avLst/>
              </a:prstGeom>
              <a:solidFill>
                <a:srgbClr val="F4CCCC"/>
              </a:solidFill>
              <a:ln cap="flat" cmpd="sng" w="2857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5400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400">
                    <a:solidFill>
                      <a:srgbClr val="222222"/>
                    </a:solidFill>
                    <a:latin typeface="Times"/>
                    <a:ea typeface="Times"/>
                    <a:cs typeface="Times"/>
                    <a:sym typeface="Times"/>
                  </a:rPr>
                  <a:t>−</a:t>
                </a:r>
                <a:r>
                  <a:rPr i="1" lang="en-GB" sz="1400">
                    <a:latin typeface="Times"/>
                    <a:ea typeface="Times"/>
                    <a:cs typeface="Times"/>
                    <a:sym typeface="Times"/>
                  </a:rPr>
                  <a:t>x</a:t>
                </a:r>
                <a:endParaRPr i="1" sz="1800"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grpSp>
            <p:nvGrpSpPr>
              <p:cNvPr id="1314" name="Google Shape;1314;p82"/>
              <p:cNvGrpSpPr/>
              <p:nvPr/>
            </p:nvGrpSpPr>
            <p:grpSpPr>
              <a:xfrm>
                <a:off x="1997525" y="2384350"/>
                <a:ext cx="563084" cy="1970018"/>
                <a:chOff x="1997525" y="2384350"/>
                <a:chExt cx="563084" cy="1970018"/>
              </a:xfrm>
            </p:grpSpPr>
            <p:sp>
              <p:nvSpPr>
                <p:cNvPr id="1315" name="Google Shape;1315;p82"/>
                <p:cNvSpPr/>
                <p:nvPr/>
              </p:nvSpPr>
              <p:spPr>
                <a:xfrm rot="-5400000">
                  <a:off x="1845875" y="2536000"/>
                  <a:ext cx="489000" cy="185700"/>
                </a:xfrm>
                <a:prstGeom prst="rect">
                  <a:avLst/>
                </a:prstGeom>
                <a:solidFill>
                  <a:srgbClr val="F4CCCC"/>
                </a:solidFill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5400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600">
                      <a:solidFill>
                        <a:srgbClr val="222222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−</a:t>
                  </a:r>
                  <a:r>
                    <a:rPr i="1" lang="en-GB" sz="1800">
                      <a:latin typeface="Times"/>
                      <a:ea typeface="Times"/>
                      <a:cs typeface="Times"/>
                      <a:sym typeface="Times"/>
                    </a:rPr>
                    <a:t>x</a:t>
                  </a:r>
                  <a:endParaRPr i="1" sz="1800">
                    <a:latin typeface="Times"/>
                    <a:ea typeface="Times"/>
                    <a:cs typeface="Times"/>
                    <a:sym typeface="Times"/>
                  </a:endParaRPr>
                </a:p>
              </p:txBody>
            </p:sp>
            <p:sp>
              <p:nvSpPr>
                <p:cNvPr id="1316" name="Google Shape;1316;p82"/>
                <p:cNvSpPr/>
                <p:nvPr/>
              </p:nvSpPr>
              <p:spPr>
                <a:xfrm rot="-5400000">
                  <a:off x="2037559" y="2536000"/>
                  <a:ext cx="489000" cy="185700"/>
                </a:xfrm>
                <a:prstGeom prst="rect">
                  <a:avLst/>
                </a:prstGeom>
                <a:solidFill>
                  <a:srgbClr val="F4CCCC"/>
                </a:solidFill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5400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600">
                      <a:solidFill>
                        <a:srgbClr val="222222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−</a:t>
                  </a:r>
                  <a:r>
                    <a:rPr i="1" lang="en-GB" sz="1800">
                      <a:latin typeface="Times"/>
                      <a:ea typeface="Times"/>
                      <a:cs typeface="Times"/>
                      <a:sym typeface="Times"/>
                    </a:rPr>
                    <a:t>x</a:t>
                  </a:r>
                  <a:endParaRPr i="1" sz="1800">
                    <a:latin typeface="Times"/>
                    <a:ea typeface="Times"/>
                    <a:cs typeface="Times"/>
                    <a:sym typeface="Times"/>
                  </a:endParaRPr>
                </a:p>
              </p:txBody>
            </p:sp>
            <p:sp>
              <p:nvSpPr>
                <p:cNvPr id="1317" name="Google Shape;1317;p82"/>
                <p:cNvSpPr/>
                <p:nvPr/>
              </p:nvSpPr>
              <p:spPr>
                <a:xfrm rot="-5400000">
                  <a:off x="2223259" y="2536000"/>
                  <a:ext cx="489000" cy="185700"/>
                </a:xfrm>
                <a:prstGeom prst="rect">
                  <a:avLst/>
                </a:prstGeom>
                <a:solidFill>
                  <a:srgbClr val="F4CCCC"/>
                </a:solidFill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5400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600">
                      <a:solidFill>
                        <a:srgbClr val="222222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−</a:t>
                  </a:r>
                  <a:r>
                    <a:rPr i="1" lang="en-GB" sz="1800">
                      <a:latin typeface="Times"/>
                      <a:ea typeface="Times"/>
                      <a:cs typeface="Times"/>
                      <a:sym typeface="Times"/>
                    </a:rPr>
                    <a:t>x</a:t>
                  </a:r>
                  <a:endParaRPr i="1" sz="1800">
                    <a:latin typeface="Times"/>
                    <a:ea typeface="Times"/>
                    <a:cs typeface="Times"/>
                    <a:sym typeface="Times"/>
                  </a:endParaRPr>
                </a:p>
              </p:txBody>
            </p:sp>
            <p:sp>
              <p:nvSpPr>
                <p:cNvPr id="1318" name="Google Shape;1318;p82"/>
                <p:cNvSpPr/>
                <p:nvPr/>
              </p:nvSpPr>
              <p:spPr>
                <a:xfrm rot="-5400000">
                  <a:off x="2037559" y="3021855"/>
                  <a:ext cx="489000" cy="185700"/>
                </a:xfrm>
                <a:prstGeom prst="rect">
                  <a:avLst/>
                </a:prstGeom>
                <a:solidFill>
                  <a:srgbClr val="F4CCCC"/>
                </a:solidFill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5400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600">
                      <a:solidFill>
                        <a:srgbClr val="222222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−</a:t>
                  </a:r>
                  <a:r>
                    <a:rPr i="1" lang="en-GB" sz="1800">
                      <a:latin typeface="Times"/>
                      <a:ea typeface="Times"/>
                      <a:cs typeface="Times"/>
                      <a:sym typeface="Times"/>
                    </a:rPr>
                    <a:t>x</a:t>
                  </a:r>
                  <a:endParaRPr i="1" sz="1800">
                    <a:latin typeface="Times"/>
                    <a:ea typeface="Times"/>
                    <a:cs typeface="Times"/>
                    <a:sym typeface="Times"/>
                  </a:endParaRPr>
                </a:p>
              </p:txBody>
            </p:sp>
            <p:sp>
              <p:nvSpPr>
                <p:cNvPr id="1319" name="Google Shape;1319;p82"/>
                <p:cNvSpPr/>
                <p:nvPr/>
              </p:nvSpPr>
              <p:spPr>
                <a:xfrm rot="-5400000">
                  <a:off x="2223259" y="3519436"/>
                  <a:ext cx="489000" cy="185700"/>
                </a:xfrm>
                <a:prstGeom prst="rect">
                  <a:avLst/>
                </a:prstGeom>
                <a:solidFill>
                  <a:srgbClr val="F4CCCC"/>
                </a:solidFill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5400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400">
                      <a:solidFill>
                        <a:srgbClr val="222222"/>
                      </a:solidFill>
                      <a:latin typeface="Times"/>
                      <a:ea typeface="Times"/>
                      <a:cs typeface="Times"/>
                      <a:sym typeface="Times"/>
                    </a:rPr>
                    <a:t>−</a:t>
                  </a:r>
                  <a:r>
                    <a:rPr i="1" lang="en-GB" sz="1400">
                      <a:latin typeface="Times"/>
                      <a:ea typeface="Times"/>
                      <a:cs typeface="Times"/>
                      <a:sym typeface="Times"/>
                    </a:rPr>
                    <a:t>x</a:t>
                  </a:r>
                  <a:endParaRPr i="1" sz="1800">
                    <a:latin typeface="Times"/>
                    <a:ea typeface="Times"/>
                    <a:cs typeface="Times"/>
                    <a:sym typeface="Times"/>
                  </a:endParaRPr>
                </a:p>
              </p:txBody>
            </p:sp>
            <p:sp>
              <p:nvSpPr>
                <p:cNvPr id="1320" name="Google Shape;1320;p82"/>
                <p:cNvSpPr/>
                <p:nvPr/>
              </p:nvSpPr>
              <p:spPr>
                <a:xfrm rot="-5400000">
                  <a:off x="1845875" y="4017018"/>
                  <a:ext cx="489000" cy="185700"/>
                </a:xfrm>
                <a:prstGeom prst="rect">
                  <a:avLst/>
                </a:prstGeom>
                <a:solidFill>
                  <a:srgbClr val="F4CCCC"/>
                </a:solidFill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5400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400">
                      <a:solidFill>
                        <a:srgbClr val="222222"/>
                      </a:solidFill>
                      <a:latin typeface="Times"/>
                      <a:ea typeface="Times"/>
                      <a:cs typeface="Times"/>
                      <a:sym typeface="Times"/>
                    </a:rPr>
                    <a:t>−</a:t>
                  </a:r>
                  <a:r>
                    <a:rPr i="1" lang="en-GB" sz="1400">
                      <a:latin typeface="Times"/>
                      <a:ea typeface="Times"/>
                      <a:cs typeface="Times"/>
                      <a:sym typeface="Times"/>
                    </a:rPr>
                    <a:t>x</a:t>
                  </a:r>
                  <a:endParaRPr i="1" sz="1800">
                    <a:latin typeface="Times"/>
                    <a:ea typeface="Times"/>
                    <a:cs typeface="Times"/>
                    <a:sym typeface="Times"/>
                  </a:endParaRPr>
                </a:p>
              </p:txBody>
            </p:sp>
            <p:sp>
              <p:nvSpPr>
                <p:cNvPr id="1321" name="Google Shape;1321;p82"/>
                <p:cNvSpPr/>
                <p:nvPr/>
              </p:nvSpPr>
              <p:spPr>
                <a:xfrm rot="-5400000">
                  <a:off x="2037559" y="4017018"/>
                  <a:ext cx="489000" cy="185700"/>
                </a:xfrm>
                <a:prstGeom prst="rect">
                  <a:avLst/>
                </a:prstGeom>
                <a:solidFill>
                  <a:srgbClr val="F4CCCC"/>
                </a:solidFill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5400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400">
                      <a:solidFill>
                        <a:srgbClr val="222222"/>
                      </a:solidFill>
                      <a:latin typeface="Times"/>
                      <a:ea typeface="Times"/>
                      <a:cs typeface="Times"/>
                      <a:sym typeface="Times"/>
                    </a:rPr>
                    <a:t>−</a:t>
                  </a:r>
                  <a:r>
                    <a:rPr i="1" lang="en-GB" sz="1400">
                      <a:latin typeface="Times"/>
                      <a:ea typeface="Times"/>
                      <a:cs typeface="Times"/>
                      <a:sym typeface="Times"/>
                    </a:rPr>
                    <a:t>x</a:t>
                  </a:r>
                  <a:endParaRPr i="1" sz="1800">
                    <a:latin typeface="Times"/>
                    <a:ea typeface="Times"/>
                    <a:cs typeface="Times"/>
                    <a:sym typeface="Times"/>
                  </a:endParaRPr>
                </a:p>
              </p:txBody>
            </p:sp>
            <p:sp>
              <p:nvSpPr>
                <p:cNvPr id="1322" name="Google Shape;1322;p82"/>
                <p:cNvSpPr/>
                <p:nvPr/>
              </p:nvSpPr>
              <p:spPr>
                <a:xfrm rot="-5400000">
                  <a:off x="2223259" y="4017018"/>
                  <a:ext cx="489000" cy="185700"/>
                </a:xfrm>
                <a:prstGeom prst="rect">
                  <a:avLst/>
                </a:prstGeom>
                <a:solidFill>
                  <a:srgbClr val="F4CCCC"/>
                </a:solidFill>
                <a:ln cap="flat" cmpd="sng" w="2857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54000" lIns="0" spcFirstLastPara="1" rIns="0" wrap="square" tIns="0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400">
                      <a:solidFill>
                        <a:srgbClr val="222222"/>
                      </a:solidFill>
                      <a:latin typeface="Times"/>
                      <a:ea typeface="Times"/>
                      <a:cs typeface="Times"/>
                      <a:sym typeface="Times"/>
                    </a:rPr>
                    <a:t>−</a:t>
                  </a:r>
                  <a:r>
                    <a:rPr i="1" lang="en-GB" sz="1400">
                      <a:latin typeface="Times"/>
                      <a:ea typeface="Times"/>
                      <a:cs typeface="Times"/>
                      <a:sym typeface="Times"/>
                    </a:rPr>
                    <a:t>x</a:t>
                  </a:r>
                  <a:endParaRPr i="1" sz="1800">
                    <a:latin typeface="Times"/>
                    <a:ea typeface="Times"/>
                    <a:cs typeface="Times"/>
                    <a:sym typeface="Times"/>
                  </a:endParaRPr>
                </a:p>
              </p:txBody>
            </p:sp>
          </p:grpSp>
        </p:grpSp>
      </p:grpSp>
      <p:grpSp>
        <p:nvGrpSpPr>
          <p:cNvPr id="1323" name="Google Shape;1323;p82"/>
          <p:cNvGrpSpPr/>
          <p:nvPr/>
        </p:nvGrpSpPr>
        <p:grpSpPr>
          <a:xfrm>
            <a:off x="5738400" y="2362550"/>
            <a:ext cx="1845845" cy="1231200"/>
            <a:chOff x="5738400" y="2362550"/>
            <a:chExt cx="1845845" cy="1231200"/>
          </a:xfrm>
        </p:grpSpPr>
        <p:sp>
          <p:nvSpPr>
            <p:cNvPr id="1324" name="Google Shape;1324;p82"/>
            <p:cNvSpPr/>
            <p:nvPr/>
          </p:nvSpPr>
          <p:spPr>
            <a:xfrm>
              <a:off x="5738400" y="2362550"/>
              <a:ext cx="615600" cy="6156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25" name="Google Shape;1325;p82"/>
            <p:cNvSpPr/>
            <p:nvPr/>
          </p:nvSpPr>
          <p:spPr>
            <a:xfrm>
              <a:off x="6359045" y="2362550"/>
              <a:ext cx="615600" cy="6156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26" name="Google Shape;1326;p82"/>
            <p:cNvSpPr/>
            <p:nvPr/>
          </p:nvSpPr>
          <p:spPr>
            <a:xfrm>
              <a:off x="5738400" y="2978150"/>
              <a:ext cx="615600" cy="6156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27" name="Google Shape;1327;p82"/>
            <p:cNvSpPr/>
            <p:nvPr/>
          </p:nvSpPr>
          <p:spPr>
            <a:xfrm>
              <a:off x="6359045" y="2978150"/>
              <a:ext cx="615600" cy="6156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28" name="Google Shape;1328;p82"/>
            <p:cNvSpPr/>
            <p:nvPr/>
          </p:nvSpPr>
          <p:spPr>
            <a:xfrm>
              <a:off x="6968645" y="2362550"/>
              <a:ext cx="615600" cy="6156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329" name="Google Shape;1329;p82"/>
            <p:cNvSpPr/>
            <p:nvPr/>
          </p:nvSpPr>
          <p:spPr>
            <a:xfrm>
              <a:off x="6968645" y="2978150"/>
              <a:ext cx="615600" cy="6156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14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</p:grpSp>
      <p:grpSp>
        <p:nvGrpSpPr>
          <p:cNvPr id="1330" name="Google Shape;1330;p82"/>
          <p:cNvGrpSpPr/>
          <p:nvPr/>
        </p:nvGrpSpPr>
        <p:grpSpPr>
          <a:xfrm>
            <a:off x="7608949" y="2362539"/>
            <a:ext cx="233700" cy="1229998"/>
            <a:chOff x="7608949" y="2362539"/>
            <a:chExt cx="233700" cy="1229998"/>
          </a:xfrm>
        </p:grpSpPr>
        <p:sp>
          <p:nvSpPr>
            <p:cNvPr id="1331" name="Google Shape;1331;p82"/>
            <p:cNvSpPr/>
            <p:nvPr/>
          </p:nvSpPr>
          <p:spPr>
            <a:xfrm rot="-5400000">
              <a:off x="7417999" y="2553489"/>
              <a:ext cx="615600" cy="2337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1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32" name="Google Shape;1332;p82"/>
            <p:cNvSpPr/>
            <p:nvPr/>
          </p:nvSpPr>
          <p:spPr>
            <a:xfrm rot="-5400000">
              <a:off x="7417999" y="3167887"/>
              <a:ext cx="615600" cy="2337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4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1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18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83"/>
          <p:cNvSpPr txBox="1"/>
          <p:nvPr>
            <p:ph idx="1" type="body"/>
          </p:nvPr>
        </p:nvSpPr>
        <p:spPr>
          <a:xfrm>
            <a:off x="324000" y="759300"/>
            <a:ext cx="8237700" cy="97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Tibaaxda (expression) ku jirta qawska (bracket) waxay ka koobnaan kartaa tiro kasta oo erayo (terms) ah.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 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+ 15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100">
                <a:latin typeface="Lexend"/>
              </a:rPr>
              <a:t> 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338" name="Google Shape;1338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dhufashada tibaaxaha (expressions) eray (term)</a:t>
            </a:r>
            <a:endParaRPr/>
          </a:p>
        </p:txBody>
      </p:sp>
      <p:grpSp>
        <p:nvGrpSpPr>
          <p:cNvPr id="1339" name="Google Shape;1339;p83"/>
          <p:cNvGrpSpPr/>
          <p:nvPr/>
        </p:nvGrpSpPr>
        <p:grpSpPr>
          <a:xfrm>
            <a:off x="404263" y="1558825"/>
            <a:ext cx="5540388" cy="1285625"/>
            <a:chOff x="404263" y="1558825"/>
            <a:chExt cx="5540388" cy="1285625"/>
          </a:xfrm>
        </p:grpSpPr>
        <p:sp>
          <p:nvSpPr>
            <p:cNvPr id="1340" name="Google Shape;1340;p83"/>
            <p:cNvSpPr/>
            <p:nvPr/>
          </p:nvSpPr>
          <p:spPr>
            <a:xfrm>
              <a:off x="871725" y="2087250"/>
              <a:ext cx="4859100" cy="7200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41" name="Google Shape;1341;p83"/>
            <p:cNvSpPr/>
            <p:nvPr/>
          </p:nvSpPr>
          <p:spPr>
            <a:xfrm>
              <a:off x="871725" y="2087250"/>
              <a:ext cx="1440000" cy="7200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42" name="Google Shape;1342;p83"/>
            <p:cNvSpPr txBox="1"/>
            <p:nvPr/>
          </p:nvSpPr>
          <p:spPr>
            <a:xfrm>
              <a:off x="404263" y="2315242"/>
              <a:ext cx="426000" cy="26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200">
                  <a:latin typeface="Times"/>
                  <a:ea typeface="Times"/>
                  <a:cs typeface="Times"/>
                  <a:sym typeface="Times"/>
                </a:rPr>
                <a:t> x</a:t>
              </a:r>
              <a:r>
                <a:rPr lang="en-GB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43" name="Google Shape;1343;p83"/>
            <p:cNvCxnSpPr/>
            <p:nvPr/>
          </p:nvCxnSpPr>
          <p:spPr>
            <a:xfrm>
              <a:off x="762563" y="2087250"/>
              <a:ext cx="0" cy="7572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44" name="Google Shape;1344;p83"/>
            <p:cNvSpPr txBox="1"/>
            <p:nvPr/>
          </p:nvSpPr>
          <p:spPr>
            <a:xfrm>
              <a:off x="1233751" y="1558825"/>
              <a:ext cx="4710900" cy="4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200">
                  <a:latin typeface="Times"/>
                  <a:ea typeface="Times"/>
                  <a:cs typeface="Times"/>
                  <a:sym typeface="Times"/>
                </a:rPr>
                <a:t>   </a:t>
              </a:r>
              <a:r>
                <a:rPr lang="en-GB" sz="2200">
                  <a:latin typeface="Times"/>
                  <a:ea typeface="Times"/>
                  <a:cs typeface="Times"/>
                  <a:sym typeface="Times"/>
                </a:rPr>
                <a:t>2</a:t>
              </a:r>
              <a:r>
                <a:rPr i="1" lang="en-GB" sz="2200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     </a:t>
              </a:r>
              <a:r>
                <a:rPr lang="en-GB" sz="22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+             15                      + (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2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y</a:t>
              </a:r>
              <a:r>
                <a:rPr lang="en-GB" sz="22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)</a:t>
              </a:r>
              <a:r>
                <a:rPr lang="en-GB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45" name="Google Shape;1345;p83"/>
            <p:cNvCxnSpPr/>
            <p:nvPr/>
          </p:nvCxnSpPr>
          <p:spPr>
            <a:xfrm>
              <a:off x="871737" y="1978825"/>
              <a:ext cx="14277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46" name="Google Shape;1346;p83"/>
            <p:cNvCxnSpPr/>
            <p:nvPr/>
          </p:nvCxnSpPr>
          <p:spPr>
            <a:xfrm>
              <a:off x="2311726" y="1978825"/>
              <a:ext cx="2874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47" name="Google Shape;1347;p83"/>
            <p:cNvSpPr/>
            <p:nvPr/>
          </p:nvSpPr>
          <p:spPr>
            <a:xfrm>
              <a:off x="2311724" y="2087250"/>
              <a:ext cx="2910600" cy="7200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1348" name="Google Shape;1348;p83"/>
            <p:cNvCxnSpPr/>
            <p:nvPr/>
          </p:nvCxnSpPr>
          <p:spPr>
            <a:xfrm>
              <a:off x="5221064" y="1978825"/>
              <a:ext cx="5169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349" name="Google Shape;1349;p83"/>
          <p:cNvSpPr/>
          <p:nvPr/>
        </p:nvSpPr>
        <p:spPr>
          <a:xfrm>
            <a:off x="5222325" y="2087250"/>
            <a:ext cx="508500" cy="720000"/>
          </a:xfrm>
          <a:prstGeom prst="rect">
            <a:avLst/>
          </a:prstGeom>
          <a:solidFill>
            <a:srgbClr val="EAC4C4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−xy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baseline="30000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50" name="Google Shape;1350;p83"/>
          <p:cNvSpPr txBox="1"/>
          <p:nvPr>
            <p:ph idx="1" type="body"/>
          </p:nvPr>
        </p:nvSpPr>
        <p:spPr>
          <a:xfrm>
            <a:off x="324000" y="3597600"/>
            <a:ext cx="3916800" cy="97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x(2x + 15 − y) ≡ 2x2 + 15x − xy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1351" name="Google Shape;1351;p83"/>
          <p:cNvGrpSpPr/>
          <p:nvPr/>
        </p:nvGrpSpPr>
        <p:grpSpPr>
          <a:xfrm>
            <a:off x="857250" y="2087250"/>
            <a:ext cx="1459848" cy="723600"/>
            <a:chOff x="857250" y="2087250"/>
            <a:chExt cx="1459848" cy="723600"/>
          </a:xfrm>
        </p:grpSpPr>
        <p:sp>
          <p:nvSpPr>
            <p:cNvPr id="1352" name="Google Shape;1352;p83"/>
            <p:cNvSpPr/>
            <p:nvPr/>
          </p:nvSpPr>
          <p:spPr>
            <a:xfrm>
              <a:off x="857250" y="2087250"/>
              <a:ext cx="723600" cy="7236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8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8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1800"/>
            </a:p>
          </p:txBody>
        </p:sp>
        <p:sp>
          <p:nvSpPr>
            <p:cNvPr id="1353" name="Google Shape;1353;p83"/>
            <p:cNvSpPr/>
            <p:nvPr/>
          </p:nvSpPr>
          <p:spPr>
            <a:xfrm>
              <a:off x="1593498" y="2087250"/>
              <a:ext cx="723600" cy="7236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8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8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1800"/>
            </a:p>
          </p:txBody>
        </p:sp>
      </p:grpSp>
      <p:grpSp>
        <p:nvGrpSpPr>
          <p:cNvPr id="1354" name="Google Shape;1354;p83"/>
          <p:cNvGrpSpPr/>
          <p:nvPr/>
        </p:nvGrpSpPr>
        <p:grpSpPr>
          <a:xfrm>
            <a:off x="2329750" y="2084575"/>
            <a:ext cx="2892566" cy="721800"/>
            <a:chOff x="2329750" y="2846575"/>
            <a:chExt cx="2892566" cy="721800"/>
          </a:xfrm>
        </p:grpSpPr>
        <p:sp>
          <p:nvSpPr>
            <p:cNvPr id="1355" name="Google Shape;1355;p83"/>
            <p:cNvSpPr/>
            <p:nvPr/>
          </p:nvSpPr>
          <p:spPr>
            <a:xfrm rot="-5400000">
              <a:off x="2059150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56" name="Google Shape;1356;p83"/>
            <p:cNvSpPr/>
            <p:nvPr/>
          </p:nvSpPr>
          <p:spPr>
            <a:xfrm rot="-5400000">
              <a:off x="2252862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57" name="Google Shape;1357;p83"/>
            <p:cNvSpPr/>
            <p:nvPr/>
          </p:nvSpPr>
          <p:spPr>
            <a:xfrm rot="-5400000">
              <a:off x="2446574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58" name="Google Shape;1358;p83"/>
            <p:cNvSpPr/>
            <p:nvPr/>
          </p:nvSpPr>
          <p:spPr>
            <a:xfrm rot="-5400000">
              <a:off x="2640285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59" name="Google Shape;1359;p83"/>
            <p:cNvSpPr/>
            <p:nvPr/>
          </p:nvSpPr>
          <p:spPr>
            <a:xfrm rot="-5400000">
              <a:off x="2833997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60" name="Google Shape;1360;p83"/>
            <p:cNvSpPr/>
            <p:nvPr/>
          </p:nvSpPr>
          <p:spPr>
            <a:xfrm rot="-5400000">
              <a:off x="3027709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61" name="Google Shape;1361;p83"/>
            <p:cNvSpPr/>
            <p:nvPr/>
          </p:nvSpPr>
          <p:spPr>
            <a:xfrm rot="-5400000">
              <a:off x="3221421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62" name="Google Shape;1362;p83"/>
            <p:cNvSpPr/>
            <p:nvPr/>
          </p:nvSpPr>
          <p:spPr>
            <a:xfrm rot="-5400000">
              <a:off x="3415133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63" name="Google Shape;1363;p83"/>
            <p:cNvSpPr/>
            <p:nvPr/>
          </p:nvSpPr>
          <p:spPr>
            <a:xfrm rot="-5400000">
              <a:off x="3608845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64" name="Google Shape;1364;p83"/>
            <p:cNvSpPr/>
            <p:nvPr/>
          </p:nvSpPr>
          <p:spPr>
            <a:xfrm rot="-5400000">
              <a:off x="3802556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65" name="Google Shape;1365;p83"/>
            <p:cNvSpPr/>
            <p:nvPr/>
          </p:nvSpPr>
          <p:spPr>
            <a:xfrm rot="-5400000">
              <a:off x="3996268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66" name="Google Shape;1366;p83"/>
            <p:cNvSpPr/>
            <p:nvPr/>
          </p:nvSpPr>
          <p:spPr>
            <a:xfrm rot="-5400000">
              <a:off x="4189980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67" name="Google Shape;1367;p83"/>
            <p:cNvSpPr/>
            <p:nvPr/>
          </p:nvSpPr>
          <p:spPr>
            <a:xfrm rot="-5400000">
              <a:off x="4383692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68" name="Google Shape;1368;p83"/>
            <p:cNvSpPr/>
            <p:nvPr/>
          </p:nvSpPr>
          <p:spPr>
            <a:xfrm rot="-5400000">
              <a:off x="4577404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369" name="Google Shape;1369;p83"/>
            <p:cNvSpPr/>
            <p:nvPr/>
          </p:nvSpPr>
          <p:spPr>
            <a:xfrm rot="-5400000">
              <a:off x="4771116" y="3117175"/>
              <a:ext cx="721800" cy="1806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370" name="Google Shape;1370;p83"/>
          <p:cNvSpPr/>
          <p:nvPr/>
        </p:nvSpPr>
        <p:spPr>
          <a:xfrm>
            <a:off x="871725" y="2084359"/>
            <a:ext cx="1440000" cy="7200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endParaRPr baseline="30000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71" name="Google Shape;1371;p83"/>
          <p:cNvSpPr/>
          <p:nvPr/>
        </p:nvSpPr>
        <p:spPr>
          <a:xfrm>
            <a:off x="2311725" y="2084359"/>
            <a:ext cx="2910600" cy="7200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baseline="30000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72" name="Google Shape;1372;p83"/>
          <p:cNvSpPr/>
          <p:nvPr/>
        </p:nvSpPr>
        <p:spPr>
          <a:xfrm>
            <a:off x="5225275" y="2084359"/>
            <a:ext cx="508500" cy="7200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−xy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baseline="30000" sz="24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73" name="Google Shape;1373;p83"/>
          <p:cNvSpPr txBox="1"/>
          <p:nvPr>
            <p:ph idx="1" type="body"/>
          </p:nvPr>
        </p:nvSpPr>
        <p:spPr>
          <a:xfrm>
            <a:off x="6256800" y="2084550"/>
            <a:ext cx="2771400" cy="97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× y waxaa loo qoraa xy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i="1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× −y ≡ −xy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8" name="Google Shape;1378;p84"/>
          <p:cNvGrpSpPr/>
          <p:nvPr/>
        </p:nvGrpSpPr>
        <p:grpSpPr>
          <a:xfrm>
            <a:off x="4656375" y="1569038"/>
            <a:ext cx="3708774" cy="1771738"/>
            <a:chOff x="4656375" y="1569038"/>
            <a:chExt cx="3708774" cy="1771738"/>
          </a:xfrm>
        </p:grpSpPr>
        <p:sp>
          <p:nvSpPr>
            <p:cNvPr id="1379" name="Google Shape;1379;p84"/>
            <p:cNvSpPr txBox="1"/>
            <p:nvPr/>
          </p:nvSpPr>
          <p:spPr>
            <a:xfrm>
              <a:off x="5169549" y="1569038"/>
              <a:ext cx="3195600" cy="4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12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 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+          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5</a:t>
              </a:r>
              <a:r>
                <a:rPr i="1"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y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       +   (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−9</a:t>
              </a: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)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80" name="Google Shape;1380;p84"/>
            <p:cNvCxnSpPr/>
            <p:nvPr/>
          </p:nvCxnSpPr>
          <p:spPr>
            <a:xfrm>
              <a:off x="5214614" y="2016875"/>
              <a:ext cx="7383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81" name="Google Shape;1381;p84"/>
            <p:cNvCxnSpPr/>
            <p:nvPr/>
          </p:nvCxnSpPr>
          <p:spPr>
            <a:xfrm>
              <a:off x="7289342" y="2017100"/>
              <a:ext cx="999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82" name="Google Shape;1382;p84"/>
            <p:cNvSpPr txBox="1"/>
            <p:nvPr/>
          </p:nvSpPr>
          <p:spPr>
            <a:xfrm>
              <a:off x="4656375" y="2552400"/>
              <a:ext cx="627900" cy="26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10</a:t>
              </a: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83" name="Google Shape;1383;p84"/>
            <p:cNvCxnSpPr/>
            <p:nvPr/>
          </p:nvCxnSpPr>
          <p:spPr>
            <a:xfrm>
              <a:off x="5094238" y="2110875"/>
              <a:ext cx="0" cy="12255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84" name="Google Shape;1384;p84"/>
            <p:cNvSpPr/>
            <p:nvPr/>
          </p:nvSpPr>
          <p:spPr>
            <a:xfrm>
              <a:off x="5246349" y="2115275"/>
              <a:ext cx="3042000" cy="12255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85" name="Google Shape;1385;p84"/>
            <p:cNvCxnSpPr/>
            <p:nvPr/>
          </p:nvCxnSpPr>
          <p:spPr>
            <a:xfrm>
              <a:off x="5967244" y="2019075"/>
              <a:ext cx="1296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386" name="Google Shape;1386;p84"/>
          <p:cNvSpPr txBox="1"/>
          <p:nvPr>
            <p:ph idx="1" type="subTitle"/>
          </p:nvPr>
        </p:nvSpPr>
        <p:spPr>
          <a:xfrm>
            <a:off x="337825" y="810000"/>
            <a:ext cx="3982200" cy="72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Isticmaal qaabka bedka (area model) si aad u qorto 5x(7 − 6x + 2z) qaabka la fiday (expanded form)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</a:rPr>
              <a:t/>
            </a:r>
            <a:endParaRPr/>
          </a:p>
        </p:txBody>
      </p:sp>
      <p:sp>
        <p:nvSpPr>
          <p:cNvPr id="1387" name="Google Shape;1387;p8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Ku dhufashada tibaaxaha (expressions) eray (term)</a:t>
            </a:r>
            <a:endParaRPr/>
          </a:p>
        </p:txBody>
      </p:sp>
      <p:sp>
        <p:nvSpPr>
          <p:cNvPr id="1388" name="Google Shape;1388;p84"/>
          <p:cNvSpPr txBox="1"/>
          <p:nvPr>
            <p:ph idx="1" type="subTitle"/>
          </p:nvPr>
        </p:nvSpPr>
        <p:spPr>
          <a:xfrm>
            <a:off x="337825" y="4330500"/>
            <a:ext cx="2749800" cy="42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≡ 35x − 30x2 + 10xz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89" name="Google Shape;1389;p84"/>
          <p:cNvSpPr txBox="1"/>
          <p:nvPr>
            <p:ph idx="1" type="subTitle"/>
          </p:nvPr>
        </p:nvSpPr>
        <p:spPr>
          <a:xfrm>
            <a:off x="337825" y="3475200"/>
            <a:ext cx="3982200" cy="85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(7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− 6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z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× 7 +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×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−6</a:t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×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z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90" name="Google Shape;1390;p84"/>
          <p:cNvSpPr txBox="1"/>
          <p:nvPr>
            <p:ph idx="1" type="subTitle"/>
          </p:nvPr>
        </p:nvSpPr>
        <p:spPr>
          <a:xfrm>
            <a:off x="4833625" y="810000"/>
            <a:ext cx="3982200" cy="72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Isticmaal qaabka bedka (area model) si aad u qorto 10x(12 + 5y − 9x) qaabka la fiday (expanded form)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</a:rPr>
              <a:t/>
            </a:r>
            <a:endParaRPr/>
          </a:p>
        </p:txBody>
      </p:sp>
      <p:sp>
        <p:nvSpPr>
          <p:cNvPr id="1391" name="Google Shape;1391;p84"/>
          <p:cNvSpPr txBox="1"/>
          <p:nvPr>
            <p:ph idx="1" type="subTitle"/>
          </p:nvPr>
        </p:nvSpPr>
        <p:spPr>
          <a:xfrm>
            <a:off x="4833625" y="4439400"/>
            <a:ext cx="3375900" cy="42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≡ 120x + 50xy − 90x2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/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92" name="Google Shape;1392;p84"/>
          <p:cNvSpPr txBox="1"/>
          <p:nvPr>
            <p:ph idx="1" type="subTitle"/>
          </p:nvPr>
        </p:nvSpPr>
        <p:spPr>
          <a:xfrm>
            <a:off x="4833625" y="3677988"/>
            <a:ext cx="3982200" cy="72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(12 + 5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− 9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solidFill>
                <a:srgbClr val="222222"/>
              </a:solidFill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≡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× 12 +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× 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×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−9</a:t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93" name="Google Shape;1393;p84"/>
          <p:cNvSpPr/>
          <p:nvPr/>
        </p:nvSpPr>
        <p:spPr>
          <a:xfrm>
            <a:off x="5246350" y="2111800"/>
            <a:ext cx="720900" cy="1225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120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394" name="Google Shape;1394;p84"/>
          <p:cNvSpPr/>
          <p:nvPr/>
        </p:nvSpPr>
        <p:spPr>
          <a:xfrm>
            <a:off x="7294177" y="2111800"/>
            <a:ext cx="999000" cy="1225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−90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395" name="Google Shape;1395;p84"/>
          <p:cNvGrpSpPr/>
          <p:nvPr/>
        </p:nvGrpSpPr>
        <p:grpSpPr>
          <a:xfrm>
            <a:off x="261613" y="1498475"/>
            <a:ext cx="2625542" cy="1842300"/>
            <a:chOff x="261613" y="1498475"/>
            <a:chExt cx="2625542" cy="1842300"/>
          </a:xfrm>
        </p:grpSpPr>
        <p:sp>
          <p:nvSpPr>
            <p:cNvPr id="1396" name="Google Shape;1396;p84"/>
            <p:cNvSpPr txBox="1"/>
            <p:nvPr/>
          </p:nvSpPr>
          <p:spPr>
            <a:xfrm>
              <a:off x="712755" y="1498475"/>
              <a:ext cx="2168400" cy="4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  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7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 </a:t>
              </a:r>
              <a:r>
                <a:rPr lang="en-GB" sz="18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+   (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−6</a:t>
              </a: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20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)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</a:t>
              </a:r>
              <a:r>
                <a:rPr lang="en-GB" sz="2000">
                  <a:solidFill>
                    <a:srgbClr val="000000"/>
                  </a:solidFill>
                  <a:latin typeface="Times"/>
                  <a:ea typeface="Times"/>
                  <a:cs typeface="Times"/>
                  <a:sym typeface="Times"/>
                </a:rPr>
                <a:t>+  2</a:t>
              </a:r>
              <a:r>
                <a:rPr i="1" lang="en-GB" sz="2000">
                  <a:latin typeface="Times"/>
                  <a:ea typeface="Times"/>
                  <a:cs typeface="Times"/>
                  <a:sym typeface="Times"/>
                </a:rPr>
                <a:t>z</a:t>
              </a:r>
              <a:endParaRPr i="1" sz="20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cxnSp>
          <p:nvCxnSpPr>
            <p:cNvPr id="1397" name="Google Shape;1397;p84"/>
            <p:cNvCxnSpPr/>
            <p:nvPr/>
          </p:nvCxnSpPr>
          <p:spPr>
            <a:xfrm>
              <a:off x="718814" y="2016875"/>
              <a:ext cx="5592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98" name="Google Shape;1398;p84"/>
            <p:cNvCxnSpPr/>
            <p:nvPr/>
          </p:nvCxnSpPr>
          <p:spPr>
            <a:xfrm>
              <a:off x="1285288" y="2016875"/>
              <a:ext cx="9990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399" name="Google Shape;1399;p84"/>
            <p:cNvSpPr txBox="1"/>
            <p:nvPr/>
          </p:nvSpPr>
          <p:spPr>
            <a:xfrm>
              <a:off x="261613" y="2552392"/>
              <a:ext cx="426000" cy="26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30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 </a:t>
              </a:r>
              <a:r>
                <a:rPr lang="en-GB" sz="1800">
                  <a:latin typeface="Times"/>
                  <a:ea typeface="Times"/>
                  <a:cs typeface="Times"/>
                  <a:sym typeface="Times"/>
                </a:rPr>
                <a:t>5</a:t>
              </a:r>
              <a:r>
                <a:rPr i="1" lang="en-GB" sz="1800"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  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00" name="Google Shape;1400;p84"/>
            <p:cNvCxnSpPr/>
            <p:nvPr/>
          </p:nvCxnSpPr>
          <p:spPr>
            <a:xfrm>
              <a:off x="598438" y="2110875"/>
              <a:ext cx="0" cy="12255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401" name="Google Shape;1401;p84"/>
            <p:cNvSpPr/>
            <p:nvPr/>
          </p:nvSpPr>
          <p:spPr>
            <a:xfrm>
              <a:off x="750555" y="2115275"/>
              <a:ext cx="2136600" cy="1225500"/>
            </a:xfrm>
            <a:prstGeom prst="rect">
              <a:avLst/>
            </a:prstGeom>
            <a:solidFill>
              <a:srgbClr val="FFFFFF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02" name="Google Shape;1402;p84"/>
            <p:cNvCxnSpPr/>
            <p:nvPr/>
          </p:nvCxnSpPr>
          <p:spPr>
            <a:xfrm>
              <a:off x="2284288" y="2017088"/>
              <a:ext cx="5955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403" name="Google Shape;1403;p84"/>
          <p:cNvSpPr/>
          <p:nvPr/>
        </p:nvSpPr>
        <p:spPr>
          <a:xfrm>
            <a:off x="5967253" y="2111800"/>
            <a:ext cx="1322100" cy="1225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50xy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04" name="Google Shape;1404;p84"/>
          <p:cNvSpPr/>
          <p:nvPr/>
        </p:nvSpPr>
        <p:spPr>
          <a:xfrm>
            <a:off x="750551" y="2115275"/>
            <a:ext cx="559200" cy="1225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35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05" name="Google Shape;1405;p84"/>
          <p:cNvSpPr/>
          <p:nvPr/>
        </p:nvSpPr>
        <p:spPr>
          <a:xfrm>
            <a:off x="1309758" y="2115275"/>
            <a:ext cx="974400" cy="1225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−30</a:t>
            </a:r>
            <a:r>
              <a:rPr i="1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1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06" name="Google Shape;1406;p84"/>
          <p:cNvSpPr/>
          <p:nvPr/>
        </p:nvSpPr>
        <p:spPr>
          <a:xfrm>
            <a:off x="2284150" y="2111800"/>
            <a:ext cx="603000" cy="1225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10xz</a:t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p85"/>
          <p:cNvSpPr txBox="1"/>
          <p:nvPr>
            <p:ph idx="1" type="body"/>
          </p:nvPr>
        </p:nvSpPr>
        <p:spPr>
          <a:xfrm>
            <a:off x="324000" y="810000"/>
            <a:ext cx="8496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Isticmaal moodellada bedka (area models) si aad u qorto tibaaxahan qaab ballaaran (expanded form)</a:t>
            </a:r>
            <a:endParaRPr sz="1800"/>
          </a:p>
        </p:txBody>
      </p:sp>
      <p:sp>
        <p:nvSpPr>
          <p:cNvPr id="1412" name="Google Shape;1412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dhufashada tibaaxaha (expressions) hal xubin (term)</a:t>
            </a:r>
            <a:endParaRPr/>
          </a:p>
        </p:txBody>
      </p:sp>
      <p:sp>
        <p:nvSpPr>
          <p:cNvPr id="1413" name="Google Shape;1413;p85"/>
          <p:cNvSpPr/>
          <p:nvPr/>
        </p:nvSpPr>
        <p:spPr>
          <a:xfrm>
            <a:off x="763850" y="1785375"/>
            <a:ext cx="29613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4" name="Google Shape;1414;p85"/>
          <p:cNvSpPr/>
          <p:nvPr/>
        </p:nvSpPr>
        <p:spPr>
          <a:xfrm>
            <a:off x="763862" y="1785417"/>
            <a:ext cx="12240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15" name="Google Shape;1415;p85"/>
          <p:cNvCxnSpPr/>
          <p:nvPr/>
        </p:nvCxnSpPr>
        <p:spPr>
          <a:xfrm>
            <a:off x="585411" y="1822203"/>
            <a:ext cx="0" cy="5847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16" name="Google Shape;1416;p85"/>
          <p:cNvSpPr txBox="1"/>
          <p:nvPr/>
        </p:nvSpPr>
        <p:spPr>
          <a:xfrm>
            <a:off x="324000" y="1889862"/>
            <a:ext cx="2100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7" name="Google Shape;1417;p85"/>
          <p:cNvSpPr txBox="1"/>
          <p:nvPr/>
        </p:nvSpPr>
        <p:spPr>
          <a:xfrm>
            <a:off x="1099818" y="1321555"/>
            <a:ext cx="2753700" cy="27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+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18" name="Google Shape;1418;p85"/>
          <p:cNvCxnSpPr/>
          <p:nvPr/>
        </p:nvCxnSpPr>
        <p:spPr>
          <a:xfrm>
            <a:off x="735205" y="1680997"/>
            <a:ext cx="1230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19" name="Google Shape;1419;p85"/>
          <p:cNvCxnSpPr/>
          <p:nvPr/>
        </p:nvCxnSpPr>
        <p:spPr>
          <a:xfrm>
            <a:off x="1960054" y="1680997"/>
            <a:ext cx="17508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20" name="Google Shape;1420;p85"/>
          <p:cNvSpPr txBox="1"/>
          <p:nvPr>
            <p:ph idx="1" type="body"/>
          </p:nvPr>
        </p:nvSpPr>
        <p:spPr>
          <a:xfrm>
            <a:off x="324000" y="2495550"/>
            <a:ext cx="4248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3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+ 6) ≡</a:t>
            </a:r>
            <a:r>
              <a:rPr lang="en-GB" sz="1100" u="sng">
                <a:latin typeface="Lexend"/>
                <a:ea typeface="Times"/>
                <a:cs typeface="Times"/>
                <a:sym typeface="Times"/>
              </a:rPr>
              <a:t>                   </a:t>
            </a:r>
            <a:r>
              <a:rPr lang="en-GB" sz="11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21" name="Google Shape;1421;p85"/>
          <p:cNvSpPr txBox="1"/>
          <p:nvPr/>
        </p:nvSpPr>
        <p:spPr>
          <a:xfrm>
            <a:off x="1099818" y="3254580"/>
            <a:ext cx="2753700" cy="27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+     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22" name="Google Shape;1422;p85"/>
          <p:cNvCxnSpPr/>
          <p:nvPr/>
        </p:nvCxnSpPr>
        <p:spPr>
          <a:xfrm>
            <a:off x="735205" y="3633197"/>
            <a:ext cx="1230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23" name="Google Shape;1423;p85"/>
          <p:cNvCxnSpPr/>
          <p:nvPr/>
        </p:nvCxnSpPr>
        <p:spPr>
          <a:xfrm>
            <a:off x="1960054" y="3633197"/>
            <a:ext cx="17508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24" name="Google Shape;1424;p85"/>
          <p:cNvSpPr txBox="1"/>
          <p:nvPr>
            <p:ph idx="1" type="body"/>
          </p:nvPr>
        </p:nvSpPr>
        <p:spPr>
          <a:xfrm>
            <a:off x="324000" y="4447750"/>
            <a:ext cx="4248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r>
              <a:rPr lang="en-GB" sz="1100">
                <a:latin typeface="Lexend"/>
              </a:rPr>
              <a:t>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3(2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6) ≡</a:t>
            </a:r>
            <a:r>
              <a:rPr lang="en-GB" sz="1100" u="sng">
                <a:latin typeface="Lexend"/>
                <a:ea typeface="Times"/>
                <a:cs typeface="Times"/>
                <a:sym typeface="Times"/>
              </a:rPr>
              <a:t>                   </a:t>
            </a:r>
            <a:r>
              <a:rPr lang="en-GB" sz="11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25" name="Google Shape;1425;p85"/>
          <p:cNvSpPr txBox="1"/>
          <p:nvPr/>
        </p:nvSpPr>
        <p:spPr>
          <a:xfrm>
            <a:off x="5580893" y="1258734"/>
            <a:ext cx="2753700" cy="27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i="1" lang="en-GB" sz="1800" u="sng"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 u="sng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+     </a:t>
            </a:r>
            <a:r>
              <a:rPr i="1" lang="en-GB" sz="1800" u="sng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 u="sng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 u="sng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 u="sng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26" name="Google Shape;1426;p85"/>
          <p:cNvCxnSpPr/>
          <p:nvPr/>
        </p:nvCxnSpPr>
        <p:spPr>
          <a:xfrm>
            <a:off x="4983205" y="1659776"/>
            <a:ext cx="17004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27" name="Google Shape;1427;p85"/>
          <p:cNvCxnSpPr/>
          <p:nvPr/>
        </p:nvCxnSpPr>
        <p:spPr>
          <a:xfrm>
            <a:off x="6733825" y="1659766"/>
            <a:ext cx="12249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28" name="Google Shape;1428;p85"/>
          <p:cNvSpPr txBox="1"/>
          <p:nvPr>
            <p:ph idx="1" type="body"/>
          </p:nvPr>
        </p:nvSpPr>
        <p:spPr>
          <a:xfrm>
            <a:off x="4572000" y="2495550"/>
            <a:ext cx="4248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r>
              <a:rPr lang="en-GB" sz="1100">
                <a:latin typeface="Lexend"/>
              </a:rPr>
              <a:t>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3(6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 ≡</a:t>
            </a:r>
            <a:r>
              <a:rPr lang="en-GB" sz="1100" u="sng">
                <a:latin typeface="Lexend"/>
                <a:ea typeface="Times"/>
                <a:cs typeface="Times"/>
                <a:sym typeface="Times"/>
              </a:rPr>
              <a:t>                   </a:t>
            </a:r>
            <a:r>
              <a:rPr lang="en-GB" sz="11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29" name="Google Shape;1429;p85"/>
          <p:cNvSpPr/>
          <p:nvPr/>
        </p:nvSpPr>
        <p:spPr>
          <a:xfrm>
            <a:off x="763850" y="3737025"/>
            <a:ext cx="29613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0" name="Google Shape;1430;p85"/>
          <p:cNvSpPr/>
          <p:nvPr/>
        </p:nvSpPr>
        <p:spPr>
          <a:xfrm>
            <a:off x="763862" y="3737067"/>
            <a:ext cx="12240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1" name="Google Shape;1431;p85"/>
          <p:cNvCxnSpPr/>
          <p:nvPr/>
        </p:nvCxnSpPr>
        <p:spPr>
          <a:xfrm>
            <a:off x="585411" y="3773853"/>
            <a:ext cx="0" cy="5847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32" name="Google Shape;1432;p85"/>
          <p:cNvSpPr txBox="1"/>
          <p:nvPr/>
        </p:nvSpPr>
        <p:spPr>
          <a:xfrm>
            <a:off x="324000" y="3841512"/>
            <a:ext cx="2100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3" name="Google Shape;1433;p85"/>
          <p:cNvSpPr/>
          <p:nvPr/>
        </p:nvSpPr>
        <p:spPr>
          <a:xfrm>
            <a:off x="4983200" y="1769922"/>
            <a:ext cx="29613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4" name="Google Shape;1434;p85"/>
          <p:cNvSpPr/>
          <p:nvPr/>
        </p:nvSpPr>
        <p:spPr>
          <a:xfrm>
            <a:off x="6715887" y="1769914"/>
            <a:ext cx="12240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5" name="Google Shape;1435;p85"/>
          <p:cNvCxnSpPr/>
          <p:nvPr/>
        </p:nvCxnSpPr>
        <p:spPr>
          <a:xfrm>
            <a:off x="4817636" y="1811324"/>
            <a:ext cx="0" cy="5847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36" name="Google Shape;1436;p85"/>
          <p:cNvSpPr txBox="1"/>
          <p:nvPr/>
        </p:nvSpPr>
        <p:spPr>
          <a:xfrm>
            <a:off x="4556225" y="1878984"/>
            <a:ext cx="2100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7" name="Google Shape;1437;p85"/>
          <p:cNvSpPr txBox="1"/>
          <p:nvPr/>
        </p:nvSpPr>
        <p:spPr>
          <a:xfrm>
            <a:off x="5205018" y="3254568"/>
            <a:ext cx="2753700" cy="27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+     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8" name="Google Shape;1438;p85"/>
          <p:cNvCxnSpPr/>
          <p:nvPr/>
        </p:nvCxnSpPr>
        <p:spPr>
          <a:xfrm>
            <a:off x="5002405" y="3633197"/>
            <a:ext cx="1230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39" name="Google Shape;1439;p85"/>
          <p:cNvCxnSpPr/>
          <p:nvPr/>
        </p:nvCxnSpPr>
        <p:spPr>
          <a:xfrm>
            <a:off x="6227254" y="3633197"/>
            <a:ext cx="17508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40" name="Google Shape;1440;p85"/>
          <p:cNvSpPr txBox="1"/>
          <p:nvPr>
            <p:ph idx="1" type="body"/>
          </p:nvPr>
        </p:nvSpPr>
        <p:spPr>
          <a:xfrm>
            <a:off x="4591200" y="4447750"/>
            <a:ext cx="4248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r>
              <a:rPr lang="en-GB" sz="1100">
                <a:latin typeface="Lexend"/>
              </a:rPr>
              <a:t>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3(2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6) ≡</a:t>
            </a:r>
            <a:r>
              <a:rPr lang="en-GB" sz="1100" u="sng">
                <a:latin typeface="Lexend"/>
                <a:ea typeface="Times"/>
                <a:cs typeface="Times"/>
                <a:sym typeface="Times"/>
              </a:rPr>
              <a:t>                   </a:t>
            </a:r>
            <a:r>
              <a:rPr lang="en-GB" sz="11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41" name="Google Shape;1441;p85"/>
          <p:cNvSpPr/>
          <p:nvPr/>
        </p:nvSpPr>
        <p:spPr>
          <a:xfrm>
            <a:off x="5031050" y="3737025"/>
            <a:ext cx="29613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2" name="Google Shape;1442;p85"/>
          <p:cNvSpPr/>
          <p:nvPr/>
        </p:nvSpPr>
        <p:spPr>
          <a:xfrm>
            <a:off x="5031062" y="3737067"/>
            <a:ext cx="12240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43" name="Google Shape;1443;p85"/>
          <p:cNvCxnSpPr/>
          <p:nvPr/>
        </p:nvCxnSpPr>
        <p:spPr>
          <a:xfrm>
            <a:off x="4852611" y="3773853"/>
            <a:ext cx="0" cy="5847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44" name="Google Shape;1444;p85"/>
          <p:cNvSpPr txBox="1"/>
          <p:nvPr/>
        </p:nvSpPr>
        <p:spPr>
          <a:xfrm>
            <a:off x="4320000" y="3841500"/>
            <a:ext cx="4812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      </a:t>
            </a:r>
            <a:r>
              <a:rPr lang="en-GB" sz="18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5" name="Google Shape;1445;p85"/>
          <p:cNvSpPr txBox="1"/>
          <p:nvPr/>
        </p:nvSpPr>
        <p:spPr>
          <a:xfrm>
            <a:off x="763850" y="1785425"/>
            <a:ext cx="12240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46" name="Google Shape;1446;p85"/>
          <p:cNvSpPr txBox="1"/>
          <p:nvPr/>
        </p:nvSpPr>
        <p:spPr>
          <a:xfrm>
            <a:off x="1987850" y="1785425"/>
            <a:ext cx="17508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47" name="Google Shape;1447;p85"/>
          <p:cNvSpPr txBox="1"/>
          <p:nvPr/>
        </p:nvSpPr>
        <p:spPr>
          <a:xfrm>
            <a:off x="4983200" y="1769950"/>
            <a:ext cx="17508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48" name="Google Shape;1448;p85"/>
          <p:cNvSpPr txBox="1"/>
          <p:nvPr/>
        </p:nvSpPr>
        <p:spPr>
          <a:xfrm>
            <a:off x="6734275" y="1769950"/>
            <a:ext cx="12240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49" name="Google Shape;1449;p85"/>
          <p:cNvSpPr txBox="1"/>
          <p:nvPr/>
        </p:nvSpPr>
        <p:spPr>
          <a:xfrm>
            <a:off x="6256800" y="3737075"/>
            <a:ext cx="17508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50" name="Google Shape;1450;p85"/>
          <p:cNvSpPr txBox="1"/>
          <p:nvPr/>
        </p:nvSpPr>
        <p:spPr>
          <a:xfrm>
            <a:off x="5031050" y="3737075"/>
            <a:ext cx="12240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51" name="Google Shape;1451;p85"/>
          <p:cNvSpPr txBox="1"/>
          <p:nvPr/>
        </p:nvSpPr>
        <p:spPr>
          <a:xfrm>
            <a:off x="1981975" y="3737075"/>
            <a:ext cx="17508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52" name="Google Shape;1452;p85"/>
          <p:cNvSpPr txBox="1"/>
          <p:nvPr/>
        </p:nvSpPr>
        <p:spPr>
          <a:xfrm>
            <a:off x="756225" y="3737075"/>
            <a:ext cx="12240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86"/>
          <p:cNvSpPr txBox="1"/>
          <p:nvPr>
            <p:ph idx="1" type="body"/>
          </p:nvPr>
        </p:nvSpPr>
        <p:spPr>
          <a:xfrm>
            <a:off x="324000" y="733800"/>
            <a:ext cx="8496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Isticmaal moodellada bedka (area models) si aad u qorto tibaaxahan qaab ballaaran (expanded form)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458" name="Google Shape;1458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dhufashada tibaaxaha (expressions) hal xubin (term)</a:t>
            </a:r>
            <a:endParaRPr/>
          </a:p>
        </p:txBody>
      </p:sp>
      <p:sp>
        <p:nvSpPr>
          <p:cNvPr id="1459" name="Google Shape;1459;p86"/>
          <p:cNvSpPr/>
          <p:nvPr/>
        </p:nvSpPr>
        <p:spPr>
          <a:xfrm>
            <a:off x="711025" y="1539852"/>
            <a:ext cx="2422800" cy="6552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0" name="Google Shape;1460;p86"/>
          <p:cNvSpPr/>
          <p:nvPr/>
        </p:nvSpPr>
        <p:spPr>
          <a:xfrm>
            <a:off x="711031" y="1539935"/>
            <a:ext cx="655200" cy="6552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61" name="Google Shape;1461;p86"/>
          <p:cNvCxnSpPr/>
          <p:nvPr/>
        </p:nvCxnSpPr>
        <p:spPr>
          <a:xfrm>
            <a:off x="554015" y="1576685"/>
            <a:ext cx="0" cy="627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62" name="Google Shape;1462;p86"/>
          <p:cNvSpPr txBox="1"/>
          <p:nvPr/>
        </p:nvSpPr>
        <p:spPr>
          <a:xfrm>
            <a:off x="369225" y="1669077"/>
            <a:ext cx="1848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86"/>
          <p:cNvSpPr txBox="1"/>
          <p:nvPr/>
        </p:nvSpPr>
        <p:spPr>
          <a:xfrm>
            <a:off x="761090" y="1067177"/>
            <a:ext cx="2422800" cy="27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+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64" name="Google Shape;1464;p86"/>
          <p:cNvCxnSpPr/>
          <p:nvPr/>
        </p:nvCxnSpPr>
        <p:spPr>
          <a:xfrm>
            <a:off x="685818" y="1435480"/>
            <a:ext cx="6825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65" name="Google Shape;1465;p86"/>
          <p:cNvCxnSpPr/>
          <p:nvPr/>
        </p:nvCxnSpPr>
        <p:spPr>
          <a:xfrm>
            <a:off x="1368313" y="1442605"/>
            <a:ext cx="1740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66" name="Google Shape;1466;p86"/>
          <p:cNvSpPr txBox="1"/>
          <p:nvPr>
            <p:ph idx="1" type="body"/>
          </p:nvPr>
        </p:nvSpPr>
        <p:spPr>
          <a:xfrm>
            <a:off x="339000" y="2328177"/>
            <a:ext cx="37377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+ 10) ≡</a:t>
            </a:r>
            <a:r>
              <a:rPr lang="en-GB" sz="1100" u="sng">
                <a:latin typeface="Lexend"/>
                <a:ea typeface="Times"/>
                <a:cs typeface="Times"/>
                <a:sym typeface="Times"/>
              </a:rPr>
              <a:t>                   </a:t>
            </a:r>
            <a:r>
              <a:rPr lang="en-GB" sz="11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67" name="Google Shape;1467;p86"/>
          <p:cNvSpPr txBox="1"/>
          <p:nvPr/>
        </p:nvSpPr>
        <p:spPr>
          <a:xfrm>
            <a:off x="711022" y="1554235"/>
            <a:ext cx="655200" cy="65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68" name="Google Shape;1468;p86"/>
          <p:cNvSpPr txBox="1"/>
          <p:nvPr/>
        </p:nvSpPr>
        <p:spPr>
          <a:xfrm>
            <a:off x="1366233" y="1528967"/>
            <a:ext cx="1742400" cy="65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69" name="Google Shape;1469;p86"/>
          <p:cNvSpPr/>
          <p:nvPr/>
        </p:nvSpPr>
        <p:spPr>
          <a:xfrm>
            <a:off x="4707025" y="1539850"/>
            <a:ext cx="3052800" cy="656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0" name="Google Shape;1470;p86"/>
          <p:cNvSpPr/>
          <p:nvPr/>
        </p:nvSpPr>
        <p:spPr>
          <a:xfrm>
            <a:off x="4707031" y="1539933"/>
            <a:ext cx="1310400" cy="6552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71" name="Google Shape;1471;p86"/>
          <p:cNvCxnSpPr/>
          <p:nvPr/>
        </p:nvCxnSpPr>
        <p:spPr>
          <a:xfrm>
            <a:off x="4550015" y="1576683"/>
            <a:ext cx="0" cy="613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72" name="Google Shape;1472;p86"/>
          <p:cNvSpPr txBox="1"/>
          <p:nvPr/>
        </p:nvSpPr>
        <p:spPr>
          <a:xfrm>
            <a:off x="4320000" y="1637896"/>
            <a:ext cx="184800" cy="4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86"/>
          <p:cNvSpPr txBox="1"/>
          <p:nvPr/>
        </p:nvSpPr>
        <p:spPr>
          <a:xfrm>
            <a:off x="5002640" y="1111825"/>
            <a:ext cx="2422800" cy="27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74" name="Google Shape;1474;p86"/>
          <p:cNvCxnSpPr/>
          <p:nvPr/>
        </p:nvCxnSpPr>
        <p:spPr>
          <a:xfrm>
            <a:off x="4681818" y="1442145"/>
            <a:ext cx="1335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75" name="Google Shape;1475;p86"/>
          <p:cNvCxnSpPr/>
          <p:nvPr/>
        </p:nvCxnSpPr>
        <p:spPr>
          <a:xfrm>
            <a:off x="6053275" y="1442145"/>
            <a:ext cx="1683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76" name="Google Shape;1476;p86"/>
          <p:cNvSpPr txBox="1"/>
          <p:nvPr>
            <p:ph idx="1" type="body"/>
          </p:nvPr>
        </p:nvSpPr>
        <p:spPr>
          <a:xfrm>
            <a:off x="4330000" y="2334225"/>
            <a:ext cx="37377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r>
              <a:rPr lang="en-GB" sz="1100">
                <a:latin typeface="Lexend"/>
              </a:rPr>
              <a:t>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+ 10) ≡</a:t>
            </a:r>
            <a:r>
              <a:rPr lang="en-GB" sz="1100" u="sng">
                <a:latin typeface="Lexend"/>
                <a:ea typeface="Times"/>
                <a:cs typeface="Times"/>
                <a:sym typeface="Times"/>
              </a:rPr>
              <a:t>                   </a:t>
            </a:r>
            <a:r>
              <a:rPr lang="en-GB" sz="11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77" name="Google Shape;1477;p86"/>
          <p:cNvSpPr txBox="1"/>
          <p:nvPr/>
        </p:nvSpPr>
        <p:spPr>
          <a:xfrm>
            <a:off x="4707022" y="1539906"/>
            <a:ext cx="1310400" cy="65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78" name="Google Shape;1478;p86"/>
          <p:cNvSpPr txBox="1"/>
          <p:nvPr/>
        </p:nvSpPr>
        <p:spPr>
          <a:xfrm>
            <a:off x="6017426" y="1567608"/>
            <a:ext cx="1742400" cy="65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79" name="Google Shape;1479;p86"/>
          <p:cNvSpPr/>
          <p:nvPr/>
        </p:nvSpPr>
        <p:spPr>
          <a:xfrm>
            <a:off x="761095" y="3134175"/>
            <a:ext cx="2422800" cy="1305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0" name="Google Shape;1480;p86"/>
          <p:cNvSpPr/>
          <p:nvPr/>
        </p:nvSpPr>
        <p:spPr>
          <a:xfrm>
            <a:off x="761093" y="3134175"/>
            <a:ext cx="656700" cy="1305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81" name="Google Shape;1481;p86"/>
          <p:cNvCxnSpPr/>
          <p:nvPr/>
        </p:nvCxnSpPr>
        <p:spPr>
          <a:xfrm>
            <a:off x="642567" y="3178878"/>
            <a:ext cx="0" cy="1264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82" name="Google Shape;1482;p86"/>
          <p:cNvSpPr txBox="1"/>
          <p:nvPr/>
        </p:nvSpPr>
        <p:spPr>
          <a:xfrm>
            <a:off x="336345" y="3596997"/>
            <a:ext cx="2652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3" name="Google Shape;1483;p86"/>
          <p:cNvSpPr txBox="1"/>
          <p:nvPr/>
        </p:nvSpPr>
        <p:spPr>
          <a:xfrm>
            <a:off x="863204" y="2758800"/>
            <a:ext cx="1829100" cy="206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+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84" name="Google Shape;1484;p86"/>
          <p:cNvCxnSpPr/>
          <p:nvPr/>
        </p:nvCxnSpPr>
        <p:spPr>
          <a:xfrm>
            <a:off x="742060" y="3073044"/>
            <a:ext cx="696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85" name="Google Shape;1485;p86"/>
          <p:cNvCxnSpPr/>
          <p:nvPr/>
        </p:nvCxnSpPr>
        <p:spPr>
          <a:xfrm>
            <a:off x="1438475" y="3073025"/>
            <a:ext cx="1731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86" name="Google Shape;1486;p86"/>
          <p:cNvSpPr txBox="1"/>
          <p:nvPr>
            <p:ph idx="1" type="body"/>
          </p:nvPr>
        </p:nvSpPr>
        <p:spPr>
          <a:xfrm>
            <a:off x="339000" y="4501225"/>
            <a:ext cx="37377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r>
              <a:rPr lang="en-GB" sz="1100">
                <a:latin typeface="Lexend"/>
              </a:rPr>
              <a:t>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+ 10) ≡</a:t>
            </a:r>
            <a:r>
              <a:rPr lang="en-GB" sz="1100" u="sng">
                <a:latin typeface="Lexend"/>
                <a:ea typeface="Times"/>
                <a:cs typeface="Times"/>
                <a:sym typeface="Times"/>
              </a:rPr>
              <a:t>                   </a:t>
            </a:r>
            <a:r>
              <a:rPr lang="en-GB" sz="11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87" name="Google Shape;1487;p86"/>
          <p:cNvSpPr txBox="1"/>
          <p:nvPr/>
        </p:nvSpPr>
        <p:spPr>
          <a:xfrm>
            <a:off x="761086" y="3134175"/>
            <a:ext cx="656700" cy="13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88" name="Google Shape;1488;p86"/>
          <p:cNvSpPr txBox="1"/>
          <p:nvPr/>
        </p:nvSpPr>
        <p:spPr>
          <a:xfrm>
            <a:off x="1438469" y="3134175"/>
            <a:ext cx="1742400" cy="13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89" name="Google Shape;1489;p86"/>
          <p:cNvSpPr/>
          <p:nvPr/>
        </p:nvSpPr>
        <p:spPr>
          <a:xfrm>
            <a:off x="4707025" y="3096000"/>
            <a:ext cx="3052800" cy="13074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86"/>
          <p:cNvSpPr/>
          <p:nvPr/>
        </p:nvSpPr>
        <p:spPr>
          <a:xfrm>
            <a:off x="4707031" y="3096083"/>
            <a:ext cx="1310400" cy="13104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91" name="Google Shape;1491;p86"/>
          <p:cNvCxnSpPr/>
          <p:nvPr/>
        </p:nvCxnSpPr>
        <p:spPr>
          <a:xfrm>
            <a:off x="4550015" y="3132833"/>
            <a:ext cx="0" cy="1280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92" name="Google Shape;1492;p86"/>
          <p:cNvSpPr txBox="1"/>
          <p:nvPr/>
        </p:nvSpPr>
        <p:spPr>
          <a:xfrm>
            <a:off x="4121925" y="3556650"/>
            <a:ext cx="4281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3" name="Google Shape;1493;p86"/>
          <p:cNvSpPr txBox="1"/>
          <p:nvPr/>
        </p:nvSpPr>
        <p:spPr>
          <a:xfrm>
            <a:off x="5002640" y="2624663"/>
            <a:ext cx="2422800" cy="27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94" name="Google Shape;1494;p86"/>
          <p:cNvCxnSpPr/>
          <p:nvPr/>
        </p:nvCxnSpPr>
        <p:spPr>
          <a:xfrm>
            <a:off x="4681818" y="2998295"/>
            <a:ext cx="1335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95" name="Google Shape;1495;p86"/>
          <p:cNvCxnSpPr/>
          <p:nvPr/>
        </p:nvCxnSpPr>
        <p:spPr>
          <a:xfrm>
            <a:off x="6053275" y="2998295"/>
            <a:ext cx="1683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96" name="Google Shape;1496;p86"/>
          <p:cNvSpPr txBox="1"/>
          <p:nvPr>
            <p:ph idx="1" type="body"/>
          </p:nvPr>
        </p:nvSpPr>
        <p:spPr>
          <a:xfrm>
            <a:off x="4330000" y="4467825"/>
            <a:ext cx="37377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r>
              <a:rPr lang="en-GB" sz="1100">
                <a:latin typeface="Lexend"/>
              </a:rPr>
              <a:t>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+ 10) ≡</a:t>
            </a:r>
            <a:r>
              <a:rPr lang="en-GB" sz="1100" u="sng">
                <a:latin typeface="Lexend"/>
                <a:ea typeface="Times"/>
                <a:cs typeface="Times"/>
                <a:sym typeface="Times"/>
              </a:rPr>
              <a:t>                   </a:t>
            </a:r>
            <a:r>
              <a:rPr lang="en-GB" sz="1100" u="sng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97" name="Google Shape;1497;p86"/>
          <p:cNvSpPr txBox="1"/>
          <p:nvPr/>
        </p:nvSpPr>
        <p:spPr>
          <a:xfrm>
            <a:off x="4707022" y="3096056"/>
            <a:ext cx="1310400" cy="131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498" name="Google Shape;1498;p86"/>
          <p:cNvSpPr txBox="1"/>
          <p:nvPr/>
        </p:nvSpPr>
        <p:spPr>
          <a:xfrm>
            <a:off x="6017426" y="3099117"/>
            <a:ext cx="1742400" cy="13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</a:t>
            </a:r>
            <a:r>
              <a:rPr lang="en-GB" sz="1800">
                <a:solidFill>
                  <a:schemeClr val="lt1"/>
                </a:solidFill>
                <a:latin typeface="Lexend"/>
                <a:ea typeface="Times"/>
                <a:cs typeface="Times"/>
                <a:sym typeface="Times"/>
              </a:rPr>
              <a:t>,</a:t>
            </a:r>
            <a:endParaRPr sz="23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dhufashada tibaaxaha (expressions) hal xubin (term)</a:t>
            </a:r>
            <a:endParaRPr/>
          </a:p>
        </p:txBody>
      </p:sp>
      <p:sp>
        <p:nvSpPr>
          <p:cNvPr id="1504" name="Google Shape;1504;p87"/>
          <p:cNvSpPr txBox="1"/>
          <p:nvPr>
            <p:ph idx="1" type="body"/>
          </p:nvPr>
        </p:nvSpPr>
        <p:spPr>
          <a:xfrm>
            <a:off x="324000" y="810000"/>
            <a:ext cx="4733400" cy="406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3) Qor mid kasta oo ka mid ah kuwan qaab ballaaran (expanded form).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+ 4)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+ 4)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4)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10(2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4)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e)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10(4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f)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10(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+ 4)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g)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10(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+ 4)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05" name="Google Shape;1505;p87"/>
          <p:cNvSpPr txBox="1"/>
          <p:nvPr>
            <p:ph idx="1" type="body"/>
          </p:nvPr>
        </p:nvSpPr>
        <p:spPr>
          <a:xfrm>
            <a:off x="3890100" y="810000"/>
            <a:ext cx="4733400" cy="406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</a:t>
            </a:r>
            <a:r>
              <a:rPr lang="en-GB" sz="1100">
                <a:latin typeface="Lexend"/>
              </a:rPr>
              <a:t>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+ 4)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</a:t>
            </a:r>
            <a:r>
              <a:rPr lang="en-GB" sz="1100">
                <a:latin typeface="Lexend"/>
              </a:rPr>
              <a:t>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+ 4)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j</a:t>
            </a:r>
            <a:r>
              <a:rPr lang="en-GB" sz="1100">
                <a:latin typeface="Lexend"/>
              </a:rPr>
              <a:t>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k)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l)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</a:t>
            </a:r>
            <a:r>
              <a:rPr lang="en-GB" sz="1100">
                <a:latin typeface="Lexend"/>
              </a:rPr>
              <a:t>)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+ y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n)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 + y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p8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Isticmaal moodellada bedka (area models) si aad u qorto tibaaxahan qaab ballaaran (expanded form)</a:t>
            </a:r>
            <a:endParaRPr sz="1800"/>
          </a:p>
        </p:txBody>
      </p:sp>
      <p:sp>
        <p:nvSpPr>
          <p:cNvPr id="1511" name="Google Shape;1511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dhufashada tibaaxaha (expressions) hal xubin (term)</a:t>
            </a:r>
            <a:endParaRPr/>
          </a:p>
        </p:txBody>
      </p:sp>
      <p:sp>
        <p:nvSpPr>
          <p:cNvPr id="1512" name="Google Shape;1512;p88"/>
          <p:cNvSpPr/>
          <p:nvPr/>
        </p:nvSpPr>
        <p:spPr>
          <a:xfrm>
            <a:off x="763850" y="1785375"/>
            <a:ext cx="29613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88"/>
          <p:cNvSpPr/>
          <p:nvPr/>
        </p:nvSpPr>
        <p:spPr>
          <a:xfrm>
            <a:off x="763862" y="1785417"/>
            <a:ext cx="12240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14" name="Google Shape;1514;p88"/>
          <p:cNvCxnSpPr/>
          <p:nvPr/>
        </p:nvCxnSpPr>
        <p:spPr>
          <a:xfrm>
            <a:off x="585411" y="1822203"/>
            <a:ext cx="0" cy="5847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15" name="Google Shape;1515;p88"/>
          <p:cNvSpPr txBox="1"/>
          <p:nvPr/>
        </p:nvSpPr>
        <p:spPr>
          <a:xfrm>
            <a:off x="324000" y="1889862"/>
            <a:ext cx="2100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6" name="Google Shape;1516;p88"/>
          <p:cNvSpPr txBox="1"/>
          <p:nvPr/>
        </p:nvSpPr>
        <p:spPr>
          <a:xfrm>
            <a:off x="1099818" y="1321593"/>
            <a:ext cx="27537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+ 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17" name="Google Shape;1517;p88"/>
          <p:cNvCxnSpPr/>
          <p:nvPr/>
        </p:nvCxnSpPr>
        <p:spPr>
          <a:xfrm>
            <a:off x="735205" y="1680997"/>
            <a:ext cx="1230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18" name="Google Shape;1518;p88"/>
          <p:cNvCxnSpPr/>
          <p:nvPr/>
        </p:nvCxnSpPr>
        <p:spPr>
          <a:xfrm>
            <a:off x="1960054" y="1680997"/>
            <a:ext cx="17508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19" name="Google Shape;1519;p88"/>
          <p:cNvSpPr txBox="1"/>
          <p:nvPr>
            <p:ph idx="1" type="body"/>
          </p:nvPr>
        </p:nvSpPr>
        <p:spPr>
          <a:xfrm>
            <a:off x="324000" y="2495550"/>
            <a:ext cx="4248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3(2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+ 6) ≡ 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+ 18</a:t>
            </a:r>
            <a:endParaRPr sz="20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20" name="Google Shape;1520;p88"/>
          <p:cNvSpPr txBox="1"/>
          <p:nvPr/>
        </p:nvSpPr>
        <p:spPr>
          <a:xfrm>
            <a:off x="1071143" y="3254568"/>
            <a:ext cx="27537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+     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21" name="Google Shape;1521;p88"/>
          <p:cNvCxnSpPr/>
          <p:nvPr/>
        </p:nvCxnSpPr>
        <p:spPr>
          <a:xfrm>
            <a:off x="735205" y="3633197"/>
            <a:ext cx="1230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22" name="Google Shape;1522;p88"/>
          <p:cNvCxnSpPr/>
          <p:nvPr/>
        </p:nvCxnSpPr>
        <p:spPr>
          <a:xfrm>
            <a:off x="1960054" y="3633197"/>
            <a:ext cx="17508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23" name="Google Shape;1523;p88"/>
          <p:cNvSpPr txBox="1"/>
          <p:nvPr>
            <p:ph idx="1" type="body"/>
          </p:nvPr>
        </p:nvSpPr>
        <p:spPr>
          <a:xfrm>
            <a:off x="324000" y="4447750"/>
            <a:ext cx="4248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3(2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6) ≡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6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− 18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24" name="Google Shape;1524;p88"/>
          <p:cNvSpPr txBox="1"/>
          <p:nvPr/>
        </p:nvSpPr>
        <p:spPr>
          <a:xfrm>
            <a:off x="5580893" y="1321596"/>
            <a:ext cx="27537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       +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−2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 u="sng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 u="sng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25" name="Google Shape;1525;p88"/>
          <p:cNvCxnSpPr/>
          <p:nvPr/>
        </p:nvCxnSpPr>
        <p:spPr>
          <a:xfrm>
            <a:off x="4983205" y="1659776"/>
            <a:ext cx="17004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26" name="Google Shape;1526;p88"/>
          <p:cNvCxnSpPr/>
          <p:nvPr/>
        </p:nvCxnSpPr>
        <p:spPr>
          <a:xfrm>
            <a:off x="6733825" y="1659766"/>
            <a:ext cx="12249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27" name="Google Shape;1527;p88"/>
          <p:cNvSpPr txBox="1"/>
          <p:nvPr>
            <p:ph idx="1" type="body"/>
          </p:nvPr>
        </p:nvSpPr>
        <p:spPr>
          <a:xfrm>
            <a:off x="4572000" y="2495550"/>
            <a:ext cx="4248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3(6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− 2</a:t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 ≡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18 − 6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≡ −6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18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28" name="Google Shape;1528;p88"/>
          <p:cNvSpPr/>
          <p:nvPr/>
        </p:nvSpPr>
        <p:spPr>
          <a:xfrm>
            <a:off x="763850" y="3737025"/>
            <a:ext cx="29613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9" name="Google Shape;1529;p88"/>
          <p:cNvSpPr/>
          <p:nvPr/>
        </p:nvSpPr>
        <p:spPr>
          <a:xfrm>
            <a:off x="763862" y="3737067"/>
            <a:ext cx="12240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30" name="Google Shape;1530;p88"/>
          <p:cNvCxnSpPr/>
          <p:nvPr/>
        </p:nvCxnSpPr>
        <p:spPr>
          <a:xfrm>
            <a:off x="585411" y="3773853"/>
            <a:ext cx="0" cy="5847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31" name="Google Shape;1531;p88"/>
          <p:cNvSpPr txBox="1"/>
          <p:nvPr/>
        </p:nvSpPr>
        <p:spPr>
          <a:xfrm>
            <a:off x="324000" y="3841512"/>
            <a:ext cx="2100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2" name="Google Shape;1532;p88"/>
          <p:cNvSpPr/>
          <p:nvPr/>
        </p:nvSpPr>
        <p:spPr>
          <a:xfrm>
            <a:off x="4983200" y="1769922"/>
            <a:ext cx="29613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3" name="Google Shape;1533;p88"/>
          <p:cNvSpPr/>
          <p:nvPr/>
        </p:nvSpPr>
        <p:spPr>
          <a:xfrm>
            <a:off x="6715887" y="1769914"/>
            <a:ext cx="12240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34" name="Google Shape;1534;p88"/>
          <p:cNvCxnSpPr/>
          <p:nvPr/>
        </p:nvCxnSpPr>
        <p:spPr>
          <a:xfrm>
            <a:off x="4817636" y="1811324"/>
            <a:ext cx="0" cy="5847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35" name="Google Shape;1535;p88"/>
          <p:cNvSpPr txBox="1"/>
          <p:nvPr/>
        </p:nvSpPr>
        <p:spPr>
          <a:xfrm>
            <a:off x="4556225" y="1878984"/>
            <a:ext cx="2100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6" name="Google Shape;1536;p88"/>
          <p:cNvSpPr txBox="1"/>
          <p:nvPr/>
        </p:nvSpPr>
        <p:spPr>
          <a:xfrm>
            <a:off x="5238643" y="3239993"/>
            <a:ext cx="27537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+     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37" name="Google Shape;1537;p88"/>
          <p:cNvCxnSpPr/>
          <p:nvPr/>
        </p:nvCxnSpPr>
        <p:spPr>
          <a:xfrm>
            <a:off x="5002405" y="3633197"/>
            <a:ext cx="1230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38" name="Google Shape;1538;p88"/>
          <p:cNvCxnSpPr/>
          <p:nvPr/>
        </p:nvCxnSpPr>
        <p:spPr>
          <a:xfrm>
            <a:off x="6227254" y="3633197"/>
            <a:ext cx="17508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39" name="Google Shape;1539;p88"/>
          <p:cNvSpPr txBox="1"/>
          <p:nvPr>
            <p:ph idx="1" type="body"/>
          </p:nvPr>
        </p:nvSpPr>
        <p:spPr>
          <a:xfrm>
            <a:off x="4591200" y="4447750"/>
            <a:ext cx="42480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r>
              <a:rPr lang="en-GB" sz="1100">
                <a:latin typeface="Lexend"/>
              </a:rPr>
              <a:t>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3(2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6) ≡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−6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18 ≡ 18 − 6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40" name="Google Shape;1540;p88"/>
          <p:cNvSpPr/>
          <p:nvPr/>
        </p:nvSpPr>
        <p:spPr>
          <a:xfrm>
            <a:off x="5031050" y="3737025"/>
            <a:ext cx="29613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1" name="Google Shape;1541;p88"/>
          <p:cNvSpPr/>
          <p:nvPr/>
        </p:nvSpPr>
        <p:spPr>
          <a:xfrm>
            <a:off x="5031062" y="3737067"/>
            <a:ext cx="1224000" cy="6675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42" name="Google Shape;1542;p88"/>
          <p:cNvCxnSpPr/>
          <p:nvPr/>
        </p:nvCxnSpPr>
        <p:spPr>
          <a:xfrm>
            <a:off x="4852611" y="3773853"/>
            <a:ext cx="0" cy="5847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43" name="Google Shape;1543;p88"/>
          <p:cNvSpPr txBox="1"/>
          <p:nvPr/>
        </p:nvSpPr>
        <p:spPr>
          <a:xfrm>
            <a:off x="4472400" y="3841500"/>
            <a:ext cx="4812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−3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4" name="Google Shape;1544;p88"/>
          <p:cNvSpPr/>
          <p:nvPr/>
        </p:nvSpPr>
        <p:spPr>
          <a:xfrm>
            <a:off x="766500" y="1783750"/>
            <a:ext cx="12249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45" name="Google Shape;1545;p88"/>
          <p:cNvSpPr/>
          <p:nvPr/>
        </p:nvSpPr>
        <p:spPr>
          <a:xfrm>
            <a:off x="1991400" y="1803100"/>
            <a:ext cx="17508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18</a:t>
            </a:r>
            <a:endParaRPr i="1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46" name="Google Shape;1546;p88"/>
          <p:cNvSpPr/>
          <p:nvPr/>
        </p:nvSpPr>
        <p:spPr>
          <a:xfrm>
            <a:off x="766500" y="3737075"/>
            <a:ext cx="12249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47" name="Google Shape;1547;p88"/>
          <p:cNvSpPr/>
          <p:nvPr/>
        </p:nvSpPr>
        <p:spPr>
          <a:xfrm>
            <a:off x="1991400" y="3737075"/>
            <a:ext cx="17508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18</a:t>
            </a:r>
            <a:endParaRPr i="1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48" name="Google Shape;1548;p88"/>
          <p:cNvSpPr/>
          <p:nvPr/>
        </p:nvSpPr>
        <p:spPr>
          <a:xfrm>
            <a:off x="4983200" y="1769950"/>
            <a:ext cx="17508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18</a:t>
            </a:r>
            <a:endParaRPr i="1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49" name="Google Shape;1549;p88"/>
          <p:cNvSpPr/>
          <p:nvPr/>
        </p:nvSpPr>
        <p:spPr>
          <a:xfrm>
            <a:off x="6715425" y="1769950"/>
            <a:ext cx="12249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50" name="Google Shape;1550;p88"/>
          <p:cNvSpPr/>
          <p:nvPr/>
        </p:nvSpPr>
        <p:spPr>
          <a:xfrm>
            <a:off x="5030600" y="3737075"/>
            <a:ext cx="12249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51" name="Google Shape;1551;p88"/>
          <p:cNvSpPr/>
          <p:nvPr/>
        </p:nvSpPr>
        <p:spPr>
          <a:xfrm>
            <a:off x="6256800" y="3737075"/>
            <a:ext cx="17508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18</a:t>
            </a:r>
            <a:endParaRPr i="1" sz="22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8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Isticmaal moodellada bedka (area models) si aad u qorto tibaaxahan qaab ballaaran (expanded form)</a:t>
            </a:r>
            <a:endParaRPr sz="1800"/>
          </a:p>
        </p:txBody>
      </p:sp>
      <p:sp>
        <p:nvSpPr>
          <p:cNvPr id="1557" name="Google Shape;1557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dhufashada tibaaxaha (expressions) hal xubin (term)</a:t>
            </a:r>
            <a:endParaRPr/>
          </a:p>
        </p:txBody>
      </p:sp>
      <p:sp>
        <p:nvSpPr>
          <p:cNvPr id="1558" name="Google Shape;1558;p89"/>
          <p:cNvSpPr/>
          <p:nvPr/>
        </p:nvSpPr>
        <p:spPr>
          <a:xfrm>
            <a:off x="711025" y="1539852"/>
            <a:ext cx="2422800" cy="6552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9" name="Google Shape;1559;p89"/>
          <p:cNvSpPr/>
          <p:nvPr/>
        </p:nvSpPr>
        <p:spPr>
          <a:xfrm>
            <a:off x="711031" y="1539935"/>
            <a:ext cx="655200" cy="6552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60" name="Google Shape;1560;p89"/>
          <p:cNvCxnSpPr/>
          <p:nvPr/>
        </p:nvCxnSpPr>
        <p:spPr>
          <a:xfrm>
            <a:off x="554015" y="1576685"/>
            <a:ext cx="0" cy="627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61" name="Google Shape;1561;p89"/>
          <p:cNvSpPr txBox="1"/>
          <p:nvPr/>
        </p:nvSpPr>
        <p:spPr>
          <a:xfrm>
            <a:off x="369225" y="1669076"/>
            <a:ext cx="182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2" name="Google Shape;1562;p89"/>
          <p:cNvSpPr txBox="1"/>
          <p:nvPr/>
        </p:nvSpPr>
        <p:spPr>
          <a:xfrm>
            <a:off x="778040" y="1124052"/>
            <a:ext cx="24228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   +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63" name="Google Shape;1563;p89"/>
          <p:cNvCxnSpPr/>
          <p:nvPr/>
        </p:nvCxnSpPr>
        <p:spPr>
          <a:xfrm>
            <a:off x="685818" y="1435480"/>
            <a:ext cx="6825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64" name="Google Shape;1564;p89"/>
          <p:cNvCxnSpPr/>
          <p:nvPr/>
        </p:nvCxnSpPr>
        <p:spPr>
          <a:xfrm>
            <a:off x="1368313" y="1442605"/>
            <a:ext cx="1740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65" name="Google Shape;1565;p89"/>
          <p:cNvSpPr txBox="1"/>
          <p:nvPr>
            <p:ph idx="1" type="body"/>
          </p:nvPr>
        </p:nvSpPr>
        <p:spPr>
          <a:xfrm>
            <a:off x="339000" y="2328177"/>
            <a:ext cx="37377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+ 10) ≡ 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+ 10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000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66" name="Google Shape;1566;p89"/>
          <p:cNvSpPr txBox="1"/>
          <p:nvPr>
            <p:ph idx="1" type="body"/>
          </p:nvPr>
        </p:nvSpPr>
        <p:spPr>
          <a:xfrm>
            <a:off x="4330000" y="2334225"/>
            <a:ext cx="37377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+ 10) ≡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 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+ 10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67" name="Google Shape;1567;p89"/>
          <p:cNvSpPr/>
          <p:nvPr/>
        </p:nvSpPr>
        <p:spPr>
          <a:xfrm>
            <a:off x="746768" y="3134175"/>
            <a:ext cx="2422800" cy="1305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8" name="Google Shape;1568;p89"/>
          <p:cNvSpPr/>
          <p:nvPr/>
        </p:nvSpPr>
        <p:spPr>
          <a:xfrm>
            <a:off x="746765" y="3134175"/>
            <a:ext cx="656700" cy="13059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69" name="Google Shape;1569;p89"/>
          <p:cNvCxnSpPr/>
          <p:nvPr/>
        </p:nvCxnSpPr>
        <p:spPr>
          <a:xfrm>
            <a:off x="628239" y="3178878"/>
            <a:ext cx="0" cy="1264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70" name="Google Shape;1570;p89"/>
          <p:cNvSpPr txBox="1"/>
          <p:nvPr/>
        </p:nvSpPr>
        <p:spPr>
          <a:xfrm>
            <a:off x="322018" y="3596997"/>
            <a:ext cx="265200" cy="2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1" name="Google Shape;1571;p89"/>
          <p:cNvSpPr txBox="1"/>
          <p:nvPr/>
        </p:nvSpPr>
        <p:spPr>
          <a:xfrm>
            <a:off x="874277" y="2758788"/>
            <a:ext cx="1829100" cy="2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+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72" name="Google Shape;1572;p89"/>
          <p:cNvCxnSpPr/>
          <p:nvPr/>
        </p:nvCxnSpPr>
        <p:spPr>
          <a:xfrm>
            <a:off x="727733" y="3073044"/>
            <a:ext cx="6963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73" name="Google Shape;1573;p89"/>
          <p:cNvCxnSpPr/>
          <p:nvPr/>
        </p:nvCxnSpPr>
        <p:spPr>
          <a:xfrm>
            <a:off x="1424148" y="3073025"/>
            <a:ext cx="17310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74" name="Google Shape;1574;p89"/>
          <p:cNvSpPr txBox="1"/>
          <p:nvPr>
            <p:ph idx="1" type="body"/>
          </p:nvPr>
        </p:nvSpPr>
        <p:spPr>
          <a:xfrm>
            <a:off x="339000" y="4501225"/>
            <a:ext cx="37377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+ 10) ≡ 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+ 20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75" name="Google Shape;1575;p89"/>
          <p:cNvSpPr/>
          <p:nvPr/>
        </p:nvSpPr>
        <p:spPr>
          <a:xfrm>
            <a:off x="4707025" y="3096000"/>
            <a:ext cx="3052800" cy="13074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6" name="Google Shape;1576;p89"/>
          <p:cNvSpPr/>
          <p:nvPr/>
        </p:nvSpPr>
        <p:spPr>
          <a:xfrm>
            <a:off x="4707031" y="3096083"/>
            <a:ext cx="1310400" cy="13104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77" name="Google Shape;1577;p89"/>
          <p:cNvCxnSpPr/>
          <p:nvPr/>
        </p:nvCxnSpPr>
        <p:spPr>
          <a:xfrm>
            <a:off x="4550015" y="3132833"/>
            <a:ext cx="0" cy="1280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78" name="Google Shape;1578;p89"/>
          <p:cNvSpPr txBox="1"/>
          <p:nvPr/>
        </p:nvSpPr>
        <p:spPr>
          <a:xfrm>
            <a:off x="4121925" y="3556650"/>
            <a:ext cx="428100" cy="3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9" name="Google Shape;1579;p89"/>
          <p:cNvSpPr txBox="1"/>
          <p:nvPr/>
        </p:nvSpPr>
        <p:spPr>
          <a:xfrm>
            <a:off x="4987440" y="2625800"/>
            <a:ext cx="24228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80" name="Google Shape;1580;p89"/>
          <p:cNvCxnSpPr/>
          <p:nvPr/>
        </p:nvCxnSpPr>
        <p:spPr>
          <a:xfrm>
            <a:off x="4681818" y="2998295"/>
            <a:ext cx="1335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81" name="Google Shape;1581;p89"/>
          <p:cNvCxnSpPr/>
          <p:nvPr/>
        </p:nvCxnSpPr>
        <p:spPr>
          <a:xfrm>
            <a:off x="6053275" y="2998295"/>
            <a:ext cx="1683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82" name="Google Shape;1582;p89"/>
          <p:cNvSpPr txBox="1"/>
          <p:nvPr>
            <p:ph idx="1" type="body"/>
          </p:nvPr>
        </p:nvSpPr>
        <p:spPr>
          <a:xfrm>
            <a:off x="4330000" y="4467825"/>
            <a:ext cx="3737700" cy="32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+ 10) ≡ 4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1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 + 20</a:t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>x</a:t>
            </a:r>
            <a:endParaRPr sz="2000" u="sng">
              <a:solidFill>
                <a:schemeClr val="lt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83" name="Google Shape;1583;p89"/>
          <p:cNvSpPr/>
          <p:nvPr/>
        </p:nvSpPr>
        <p:spPr>
          <a:xfrm>
            <a:off x="711025" y="1551650"/>
            <a:ext cx="6567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endParaRPr baseline="30000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84" name="Google Shape;1584;p89"/>
          <p:cNvSpPr/>
          <p:nvPr/>
        </p:nvSpPr>
        <p:spPr>
          <a:xfrm>
            <a:off x="1356450" y="1529775"/>
            <a:ext cx="17775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baseline="30000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85" name="Google Shape;1585;p89"/>
          <p:cNvSpPr/>
          <p:nvPr/>
        </p:nvSpPr>
        <p:spPr>
          <a:xfrm>
            <a:off x="747543" y="3151250"/>
            <a:ext cx="656700" cy="12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endParaRPr baseline="30000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86" name="Google Shape;1586;p89"/>
          <p:cNvSpPr/>
          <p:nvPr/>
        </p:nvSpPr>
        <p:spPr>
          <a:xfrm>
            <a:off x="1406593" y="3151250"/>
            <a:ext cx="1777500" cy="126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baseline="30000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87" name="Google Shape;1587;p89"/>
          <p:cNvSpPr/>
          <p:nvPr/>
        </p:nvSpPr>
        <p:spPr>
          <a:xfrm>
            <a:off x="4707025" y="1539850"/>
            <a:ext cx="3052800" cy="6567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8" name="Google Shape;1588;p89"/>
          <p:cNvSpPr/>
          <p:nvPr/>
        </p:nvSpPr>
        <p:spPr>
          <a:xfrm>
            <a:off x="4707031" y="1539933"/>
            <a:ext cx="1310400" cy="6552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89" name="Google Shape;1589;p89"/>
          <p:cNvCxnSpPr/>
          <p:nvPr/>
        </p:nvCxnSpPr>
        <p:spPr>
          <a:xfrm>
            <a:off x="4550015" y="1576683"/>
            <a:ext cx="0" cy="613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90" name="Google Shape;1590;p89"/>
          <p:cNvSpPr txBox="1"/>
          <p:nvPr/>
        </p:nvSpPr>
        <p:spPr>
          <a:xfrm>
            <a:off x="4987440" y="1069650"/>
            <a:ext cx="2422800" cy="2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  </a:t>
            </a:r>
            <a:r>
              <a:rPr lang="en-GB" sz="1800">
                <a:solidFill>
                  <a:srgbClr val="000000"/>
                </a:solidFill>
                <a:latin typeface="Lexend"/>
                <a:ea typeface="Times"/>
                <a:cs typeface="Times"/>
                <a:sym typeface="Times"/>
              </a:rPr>
              <a:t>+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91" name="Google Shape;1591;p89"/>
          <p:cNvCxnSpPr/>
          <p:nvPr/>
        </p:nvCxnSpPr>
        <p:spPr>
          <a:xfrm>
            <a:off x="4681818" y="1442145"/>
            <a:ext cx="1335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92" name="Google Shape;1592;p89"/>
          <p:cNvCxnSpPr/>
          <p:nvPr/>
        </p:nvCxnSpPr>
        <p:spPr>
          <a:xfrm>
            <a:off x="6053275" y="1442145"/>
            <a:ext cx="1683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93" name="Google Shape;1593;p89"/>
          <p:cNvSpPr txBox="1"/>
          <p:nvPr/>
        </p:nvSpPr>
        <p:spPr>
          <a:xfrm>
            <a:off x="4282525" y="1692176"/>
            <a:ext cx="1821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4" name="Google Shape;1594;p89"/>
          <p:cNvSpPr/>
          <p:nvPr/>
        </p:nvSpPr>
        <p:spPr>
          <a:xfrm>
            <a:off x="4707025" y="1527600"/>
            <a:ext cx="13104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endParaRPr baseline="30000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95" name="Google Shape;1595;p89"/>
          <p:cNvSpPr/>
          <p:nvPr/>
        </p:nvSpPr>
        <p:spPr>
          <a:xfrm>
            <a:off x="6006325" y="1554438"/>
            <a:ext cx="17775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baseline="30000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96" name="Google Shape;1596;p89"/>
          <p:cNvSpPr/>
          <p:nvPr/>
        </p:nvSpPr>
        <p:spPr>
          <a:xfrm>
            <a:off x="4707025" y="3096000"/>
            <a:ext cx="1310400" cy="131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endParaRPr baseline="30000" sz="22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97" name="Google Shape;1597;p89"/>
          <p:cNvSpPr/>
          <p:nvPr/>
        </p:nvSpPr>
        <p:spPr>
          <a:xfrm>
            <a:off x="6006325" y="3100675"/>
            <a:ext cx="1740600" cy="131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baseline="30000" sz="22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Ku dhufashada tibaaxaha (expressions) hal xubin (term)</a:t>
            </a:r>
            <a:endParaRPr/>
          </a:p>
        </p:txBody>
      </p:sp>
      <p:sp>
        <p:nvSpPr>
          <p:cNvPr id="1603" name="Google Shape;1603;p90"/>
          <p:cNvSpPr txBox="1"/>
          <p:nvPr>
            <p:ph idx="1" type="body"/>
          </p:nvPr>
        </p:nvSpPr>
        <p:spPr>
          <a:xfrm>
            <a:off x="324000" y="759300"/>
            <a:ext cx="8237700" cy="406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3) Qor mid kasta oo ka mid ah kuwan qaab ballaaran (expanded form).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+ 4) ≡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+ 20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+ 20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c)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20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40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e)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10(4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40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f)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10(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+ 4)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40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+ 40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g)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10(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+ 4)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− 40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04" name="Google Shape;1604;p90"/>
          <p:cNvSpPr txBox="1"/>
          <p:nvPr>
            <p:ph idx="1" type="body"/>
          </p:nvPr>
        </p:nvSpPr>
        <p:spPr>
          <a:xfrm>
            <a:off x="4423500" y="810000"/>
            <a:ext cx="4733400" cy="406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h</a:t>
            </a:r>
            <a:r>
              <a:rPr lang="en-GB" sz="1800">
                <a:latin typeface="Lexend"/>
              </a:rPr>
              <a:t>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+ 4) ≡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i</a:t>
            </a:r>
            <a:r>
              <a:rPr lang="en-GB" sz="1800">
                <a:latin typeface="Lexend"/>
              </a:rPr>
              <a:t>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j</a:t>
            </a:r>
            <a:r>
              <a:rPr lang="en-GB" sz="1800">
                <a:latin typeface="Lexend"/>
              </a:rPr>
              <a:t>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</a:t>
            </a:r>
            <a:r>
              <a:rPr lang="en-GB" sz="1800">
                <a:latin typeface="Lexend"/>
              </a:rPr>
              <a:t>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l</a:t>
            </a:r>
            <a:r>
              <a:rPr lang="en-GB" sz="1800">
                <a:latin typeface="Lexend"/>
              </a:rPr>
              <a:t>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m) −5x(2 − 4x + y) ≡ −10x + 20x2− 5xy</a:t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i="1"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n</a:t>
            </a:r>
            <a:r>
              <a:rPr lang="en-GB" sz="1800">
                <a:latin typeface="Lexend"/>
              </a:rPr>
              <a:t>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+ y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y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p91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dhufashada tibaaxaha (expressions) hal xubin (term)</a:t>
            </a:r>
            <a:endParaRPr/>
          </a:p>
        </p:txBody>
      </p:sp>
      <p:sp>
        <p:nvSpPr>
          <p:cNvPr id="1610" name="Google Shape;1610;p91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dhufashada iyo fududaynta tibaaxaha (expressions) badan</a:t>
            </a:r>
            <a:endParaRPr/>
          </a:p>
        </p:txBody>
      </p:sp>
      <p:sp>
        <p:nvSpPr>
          <p:cNvPr id="1611" name="Google Shape;1611;p91"/>
          <p:cNvSpPr txBox="1"/>
          <p:nvPr>
            <p:ph idx="3" type="title"/>
          </p:nvPr>
        </p:nvSpPr>
        <p:spPr>
          <a:xfrm>
            <a:off x="324000" y="657600"/>
            <a:ext cx="84960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iyo xoojinta fahamka sharciga qaybinta (distributive law) ee xubnaha aljabrada (algebraic terms)</a:t>
            </a:r>
            <a:endParaRPr/>
          </a:p>
        </p:txBody>
      </p:sp>
      <p:pic>
        <p:nvPicPr>
          <p:cNvPr id="1612" name="Google Shape;161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514" y="2985391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Ku dhufashada iyo fududaynta tibaaxaha (expressions) badan</a:t>
            </a:r>
            <a:endParaRPr/>
          </a:p>
        </p:txBody>
      </p:sp>
      <p:sp>
        <p:nvSpPr>
          <p:cNvPr id="1618" name="Google Shape;1618;p92"/>
          <p:cNvSpPr txBox="1"/>
          <p:nvPr>
            <p:ph idx="1" type="body"/>
          </p:nvPr>
        </p:nvSpPr>
        <p:spPr>
          <a:xfrm>
            <a:off x="324000" y="859600"/>
            <a:ext cx="8496000" cy="130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Waxaan ku fidin karnaa (expand) qawsyo (brackets) badan isla tibaax.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Tusaale ahaan 5(2x + 7) + 3(x − 3)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+ 7) + 3(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3)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19" name="Google Shape;1619;p92"/>
          <p:cNvSpPr txBox="1"/>
          <p:nvPr>
            <p:ph idx="1" type="body"/>
          </p:nvPr>
        </p:nvSpPr>
        <p:spPr>
          <a:xfrm>
            <a:off x="324000" y="2714700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+ 35 + 3(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3)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20" name="Google Shape;1620;p92"/>
          <p:cNvSpPr txBox="1"/>
          <p:nvPr>
            <p:ph idx="1" type="body"/>
          </p:nvPr>
        </p:nvSpPr>
        <p:spPr>
          <a:xfrm>
            <a:off x="324000" y="3112200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+ 35 + 3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9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21" name="Google Shape;1621;p92"/>
          <p:cNvSpPr txBox="1"/>
          <p:nvPr>
            <p:ph idx="1" type="body"/>
          </p:nvPr>
        </p:nvSpPr>
        <p:spPr>
          <a:xfrm>
            <a:off x="324000" y="3509700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+ 3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+ 35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9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22" name="Google Shape;1622;p92"/>
          <p:cNvSpPr txBox="1"/>
          <p:nvPr>
            <p:ph idx="1" type="body"/>
          </p:nvPr>
        </p:nvSpPr>
        <p:spPr>
          <a:xfrm>
            <a:off x="324000" y="3907200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+ 26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23" name="Google Shape;1623;p92"/>
          <p:cNvSpPr txBox="1"/>
          <p:nvPr>
            <p:ph idx="1" type="body"/>
          </p:nvPr>
        </p:nvSpPr>
        <p:spPr>
          <a:xfrm>
            <a:off x="3522000" y="2689664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Fidi (expand) qawska (bracket) koowaad</a:t>
            </a:r>
            <a:endParaRPr sz="1800"/>
          </a:p>
        </p:txBody>
      </p:sp>
      <p:sp>
        <p:nvSpPr>
          <p:cNvPr id="1624" name="Google Shape;1624;p92"/>
          <p:cNvSpPr txBox="1"/>
          <p:nvPr>
            <p:ph idx="1" type="body"/>
          </p:nvPr>
        </p:nvSpPr>
        <p:spPr>
          <a:xfrm>
            <a:off x="3522000" y="3109397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Fidi (expand) qawska (bracket) labaad</a:t>
            </a:r>
            <a:endParaRPr sz="1800"/>
          </a:p>
        </p:txBody>
      </p:sp>
      <p:sp>
        <p:nvSpPr>
          <p:cNvPr id="1625" name="Google Shape;1625;p92"/>
          <p:cNvSpPr txBox="1"/>
          <p:nvPr>
            <p:ph idx="1" type="body"/>
          </p:nvPr>
        </p:nvSpPr>
        <p:spPr>
          <a:xfrm>
            <a:off x="3522000" y="3529130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Kooxi wada ereyada isku midka ah (like terms)</a:t>
            </a:r>
            <a:endParaRPr sz="1800"/>
          </a:p>
        </p:txBody>
      </p:sp>
      <p:sp>
        <p:nvSpPr>
          <p:cNvPr id="1626" name="Google Shape;1626;p92"/>
          <p:cNvSpPr txBox="1"/>
          <p:nvPr>
            <p:ph idx="1" type="body"/>
          </p:nvPr>
        </p:nvSpPr>
        <p:spPr>
          <a:xfrm>
            <a:off x="3522000" y="3948864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Fududee adigoo ku daraya ereyada isku midka ah (like terms)</a:t>
            </a:r>
            <a:endParaRPr sz="1800"/>
          </a:p>
        </p:txBody>
      </p:sp>
      <p:cxnSp>
        <p:nvCxnSpPr>
          <p:cNvPr id="1627" name="Google Shape;1627;p92"/>
          <p:cNvCxnSpPr/>
          <p:nvPr/>
        </p:nvCxnSpPr>
        <p:spPr>
          <a:xfrm rot="10800000">
            <a:off x="2535900" y="2870090"/>
            <a:ext cx="833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28" name="Google Shape;1628;p92"/>
          <p:cNvCxnSpPr/>
          <p:nvPr/>
        </p:nvCxnSpPr>
        <p:spPr>
          <a:xfrm rot="10800000">
            <a:off x="2535900" y="3285408"/>
            <a:ext cx="833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29" name="Google Shape;1629;p92"/>
          <p:cNvCxnSpPr/>
          <p:nvPr/>
        </p:nvCxnSpPr>
        <p:spPr>
          <a:xfrm rot="10800000">
            <a:off x="2535900" y="3679783"/>
            <a:ext cx="8337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0" name="Google Shape;1630;p92"/>
          <p:cNvCxnSpPr/>
          <p:nvPr/>
        </p:nvCxnSpPr>
        <p:spPr>
          <a:xfrm rot="10800000">
            <a:off x="1554600" y="4089438"/>
            <a:ext cx="18150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4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Isku dhufashada iyo fududeynta tibaaxo badan (multiple expressions)</a:t>
            </a:r>
            <a:endParaRPr/>
          </a:p>
        </p:txBody>
      </p:sp>
      <p:sp>
        <p:nvSpPr>
          <p:cNvPr id="1636" name="Google Shape;1636;p93"/>
          <p:cNvSpPr txBox="1"/>
          <p:nvPr>
            <p:ph idx="1" type="body"/>
          </p:nvPr>
        </p:nvSpPr>
        <p:spPr>
          <a:xfrm>
            <a:off x="324000" y="859600"/>
            <a:ext cx="84960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Cali wuxuu doonayaa inuu u qoro tibaaxda (expression) 2x(5 − y) + 7y(x + 1) qaab ballaaran (expanded form)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37" name="Google Shape;1637;p93"/>
          <p:cNvSpPr txBox="1"/>
          <p:nvPr>
            <p:ph idx="1" type="body"/>
          </p:nvPr>
        </p:nvSpPr>
        <p:spPr>
          <a:xfrm>
            <a:off x="324000" y="3019500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(5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+ 7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38" name="Google Shape;1638;p93"/>
          <p:cNvSpPr txBox="1"/>
          <p:nvPr>
            <p:ph idx="1" type="body"/>
          </p:nvPr>
        </p:nvSpPr>
        <p:spPr>
          <a:xfrm>
            <a:off x="324000" y="3417000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10x − 2xy + 7xy + 7y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39" name="Google Shape;1639;p93"/>
          <p:cNvSpPr txBox="1"/>
          <p:nvPr>
            <p:ph idx="1" type="body"/>
          </p:nvPr>
        </p:nvSpPr>
        <p:spPr>
          <a:xfrm>
            <a:off x="324000" y="3814500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10x + 5xy + 7y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640" name="Google Shape;1640;p93"/>
          <p:cNvGrpSpPr/>
          <p:nvPr/>
        </p:nvGrpSpPr>
        <p:grpSpPr>
          <a:xfrm>
            <a:off x="382506" y="1347725"/>
            <a:ext cx="4567619" cy="1663745"/>
            <a:chOff x="382506" y="1347725"/>
            <a:chExt cx="4567619" cy="1663745"/>
          </a:xfrm>
        </p:grpSpPr>
        <p:pic>
          <p:nvPicPr>
            <p:cNvPr id="1641" name="Google Shape;1641;p9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702401" y="2020911"/>
              <a:ext cx="532093" cy="6861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2" name="Google Shape;1642;p93"/>
            <p:cNvSpPr txBox="1"/>
            <p:nvPr/>
          </p:nvSpPr>
          <p:spPr>
            <a:xfrm flipH="1">
              <a:off x="382506" y="2616070"/>
              <a:ext cx="1172100" cy="39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Cali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643" name="Google Shape;1643;p93"/>
            <p:cNvPicPr preferRelativeResize="0"/>
            <p:nvPr/>
          </p:nvPicPr>
          <p:blipFill rotWithShape="1">
            <a:blip r:embed="rId4">
              <a:alphaModFix/>
            </a:blip>
            <a:srcRect b="43690" l="0" r="57905" t="0"/>
            <a:stretch/>
          </p:blipFill>
          <p:spPr>
            <a:xfrm flipH="1">
              <a:off x="1241726" y="1347725"/>
              <a:ext cx="3708349" cy="1200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4" name="Google Shape;1644;p93"/>
            <p:cNvSpPr/>
            <p:nvPr/>
          </p:nvSpPr>
          <p:spPr>
            <a:xfrm>
              <a:off x="1496225" y="1431475"/>
              <a:ext cx="3453900" cy="5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Uma maleynayo inaan fududeyn karo tibaaxdan (expression) sababtoo ah ma jiri doonaan ereyo isku mid ah (like terms).</a:t>
              </a:r>
              <a:endParaRPr sz="21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45" name="Google Shape;1645;p93"/>
          <p:cNvSpPr txBox="1"/>
          <p:nvPr>
            <p:ph idx="1" type="body"/>
          </p:nvPr>
        </p:nvSpPr>
        <p:spPr>
          <a:xfrm>
            <a:off x="5035475" y="1347714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raacsan tahay?</a:t>
            </a:r>
            <a:endParaRPr sz="1800"/>
          </a:p>
        </p:txBody>
      </p:sp>
      <p:sp>
        <p:nvSpPr>
          <p:cNvPr id="1646" name="Google Shape;1646;p93"/>
          <p:cNvSpPr txBox="1"/>
          <p:nvPr>
            <p:ph idx="1" type="body"/>
          </p:nvPr>
        </p:nvSpPr>
        <p:spPr>
          <a:xfrm>
            <a:off x="5035475" y="1961239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Aynu isku dayno.</a:t>
            </a:r>
            <a:endParaRPr sz="1800"/>
          </a:p>
        </p:txBody>
      </p:sp>
      <p:sp>
        <p:nvSpPr>
          <p:cNvPr id="1647" name="Google Shape;1647;p93"/>
          <p:cNvSpPr txBox="1"/>
          <p:nvPr>
            <p:ph idx="1" type="body"/>
          </p:nvPr>
        </p:nvSpPr>
        <p:spPr>
          <a:xfrm>
            <a:off x="3369600" y="3065000"/>
            <a:ext cx="54504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Markaan isku dhufano laba doorsoome (variables) waxaan u qornaa si xarfo ahaan u kala horreeya (alphabetical order) si ay u fududaato inaan aragno ereyada isku midka ah (like terms)</a:t>
            </a:r>
            <a:endParaRPr sz="1800"/>
          </a:p>
        </p:txBody>
      </p:sp>
      <p:sp>
        <p:nvSpPr>
          <p:cNvPr id="1648" name="Google Shape;1648;p93"/>
          <p:cNvSpPr/>
          <p:nvPr/>
        </p:nvSpPr>
        <p:spPr>
          <a:xfrm>
            <a:off x="1275145" y="3494886"/>
            <a:ext cx="250800" cy="227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9" name="Google Shape;1649;p93"/>
          <p:cNvSpPr/>
          <p:nvPr/>
        </p:nvSpPr>
        <p:spPr>
          <a:xfrm>
            <a:off x="1899073" y="3494886"/>
            <a:ext cx="250800" cy="227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93"/>
          <p:cNvSpPr txBox="1"/>
          <p:nvPr>
            <p:ph idx="1" type="body"/>
          </p:nvPr>
        </p:nvSpPr>
        <p:spPr>
          <a:xfrm>
            <a:off x="324000" y="4372550"/>
            <a:ext cx="84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Cali waa khalad, waxaa jiray hal lammaane oo ereyo isku mid ah (like terms).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4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p94"/>
          <p:cNvSpPr/>
          <p:nvPr/>
        </p:nvSpPr>
        <p:spPr>
          <a:xfrm>
            <a:off x="5028375" y="2916200"/>
            <a:ext cx="3328800" cy="1846200"/>
          </a:xfrm>
          <a:prstGeom prst="roundRect">
            <a:avLst>
              <a:gd fmla="val 10031" name="adj"/>
            </a:avLst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6" name="Google Shape;1656;p94"/>
          <p:cNvSpPr/>
          <p:nvPr/>
        </p:nvSpPr>
        <p:spPr>
          <a:xfrm>
            <a:off x="324000" y="2916200"/>
            <a:ext cx="3725400" cy="1846200"/>
          </a:xfrm>
          <a:prstGeom prst="roundRect">
            <a:avLst>
              <a:gd fmla="val 9024" name="adj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7" name="Google Shape;1657;p94"/>
          <p:cNvSpPr/>
          <p:nvPr/>
        </p:nvSpPr>
        <p:spPr>
          <a:xfrm>
            <a:off x="4384150" y="1501159"/>
            <a:ext cx="4400100" cy="953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8" name="Google Shape;1658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Isku dhufashada iyo fududeynta tibaaxo badan (multiple expressions)</a:t>
            </a:r>
            <a:endParaRPr/>
          </a:p>
        </p:txBody>
      </p:sp>
      <p:sp>
        <p:nvSpPr>
          <p:cNvPr id="1659" name="Google Shape;1659;p94"/>
          <p:cNvSpPr txBox="1"/>
          <p:nvPr>
            <p:ph idx="1" type="body"/>
          </p:nvPr>
        </p:nvSpPr>
        <p:spPr>
          <a:xfrm>
            <a:off x="324000" y="859600"/>
            <a:ext cx="84960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Waxaan ballaarin karnaa (expand) tibaaxaha (expressions) oo leh hal tibaax qawsan (bracketed expression) laga jaray mid kale.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 ahaan x(3x − 5) − 2x(2x − 1)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60" name="Google Shape;1660;p94"/>
          <p:cNvSpPr txBox="1"/>
          <p:nvPr>
            <p:ph idx="1" type="body"/>
          </p:nvPr>
        </p:nvSpPr>
        <p:spPr>
          <a:xfrm>
            <a:off x="4536175" y="1633834"/>
            <a:ext cx="4248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Go'doominta qawska labaad (second bracket):</a:t>
            </a:r>
            <a:endParaRPr sz="1800"/>
          </a:p>
        </p:txBody>
      </p:sp>
      <p:sp>
        <p:nvSpPr>
          <p:cNvPr id="1661" name="Google Shape;1661;p94"/>
          <p:cNvSpPr txBox="1"/>
          <p:nvPr>
            <p:ph idx="1" type="body"/>
          </p:nvPr>
        </p:nvSpPr>
        <p:spPr>
          <a:xfrm>
            <a:off x="324000" y="2066428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62" name="Google Shape;1662;p94"/>
          <p:cNvSpPr txBox="1"/>
          <p:nvPr>
            <p:ph idx="1" type="body"/>
          </p:nvPr>
        </p:nvSpPr>
        <p:spPr>
          <a:xfrm>
            <a:off x="4536175" y="2031334"/>
            <a:ext cx="4248000" cy="58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 ≡ 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sz="1800"/>
          </a:p>
        </p:txBody>
      </p:sp>
      <p:sp>
        <p:nvSpPr>
          <p:cNvPr id="1663" name="Google Shape;1663;p94"/>
          <p:cNvSpPr txBox="1"/>
          <p:nvPr>
            <p:ph idx="1" type="body"/>
          </p:nvPr>
        </p:nvSpPr>
        <p:spPr>
          <a:xfrm>
            <a:off x="324000" y="2557325"/>
            <a:ext cx="84960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inaan hubinaa inaan ka jarnay tibaaxda (expression) oo dhan</a:t>
            </a:r>
            <a:endParaRPr sz="1800"/>
          </a:p>
        </p:txBody>
      </p:sp>
      <p:sp>
        <p:nvSpPr>
          <p:cNvPr id="1664" name="Google Shape;1664;p94"/>
          <p:cNvSpPr txBox="1"/>
          <p:nvPr>
            <p:ph idx="1" type="body"/>
          </p:nvPr>
        </p:nvSpPr>
        <p:spPr>
          <a:xfrm>
            <a:off x="1675359" y="2064753"/>
            <a:ext cx="1293300" cy="30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800">
                <a:latin typeface="Lexend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665" name="Google Shape;1665;p94"/>
          <p:cNvGrpSpPr/>
          <p:nvPr/>
        </p:nvGrpSpPr>
        <p:grpSpPr>
          <a:xfrm>
            <a:off x="450851" y="3014150"/>
            <a:ext cx="3523049" cy="1548350"/>
            <a:chOff x="450851" y="3014150"/>
            <a:chExt cx="3523049" cy="1548350"/>
          </a:xfrm>
        </p:grpSpPr>
        <p:sp>
          <p:nvSpPr>
            <p:cNvPr id="1666" name="Google Shape;1666;p94"/>
            <p:cNvSpPr/>
            <p:nvPr/>
          </p:nvSpPr>
          <p:spPr>
            <a:xfrm>
              <a:off x="1927850" y="3182900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67" name="Google Shape;1667;p94"/>
            <p:cNvSpPr/>
            <p:nvPr/>
          </p:nvSpPr>
          <p:spPr>
            <a:xfrm>
              <a:off x="746026" y="301415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668" name="Google Shape;1668;p94"/>
            <p:cNvSpPr/>
            <p:nvPr/>
          </p:nvSpPr>
          <p:spPr>
            <a:xfrm>
              <a:off x="1564051" y="356400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669" name="Google Shape;1669;p94"/>
            <p:cNvSpPr/>
            <p:nvPr/>
          </p:nvSpPr>
          <p:spPr>
            <a:xfrm>
              <a:off x="450851" y="384250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670" name="Google Shape;1670;p94"/>
            <p:cNvSpPr/>
            <p:nvPr/>
          </p:nvSpPr>
          <p:spPr>
            <a:xfrm>
              <a:off x="2887200" y="3182900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71" name="Google Shape;1671;p94"/>
            <p:cNvSpPr/>
            <p:nvPr/>
          </p:nvSpPr>
          <p:spPr>
            <a:xfrm>
              <a:off x="2427500" y="3554500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72" name="Google Shape;1672;p94"/>
            <p:cNvSpPr/>
            <p:nvPr/>
          </p:nvSpPr>
          <p:spPr>
            <a:xfrm>
              <a:off x="3253900" y="3701075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73" name="Google Shape;1673;p94"/>
            <p:cNvSpPr/>
            <p:nvPr/>
          </p:nvSpPr>
          <p:spPr>
            <a:xfrm>
              <a:off x="2527200" y="4100400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674" name="Google Shape;1674;p94"/>
          <p:cNvGrpSpPr/>
          <p:nvPr/>
        </p:nvGrpSpPr>
        <p:grpSpPr>
          <a:xfrm>
            <a:off x="5199676" y="3060000"/>
            <a:ext cx="2917049" cy="1570650"/>
            <a:chOff x="5199676" y="3060000"/>
            <a:chExt cx="2917049" cy="1570650"/>
          </a:xfrm>
        </p:grpSpPr>
        <p:sp>
          <p:nvSpPr>
            <p:cNvPr id="1675" name="Google Shape;1675;p94"/>
            <p:cNvSpPr/>
            <p:nvPr/>
          </p:nvSpPr>
          <p:spPr>
            <a:xfrm>
              <a:off x="5354751" y="306000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676" name="Google Shape;1676;p94"/>
            <p:cNvSpPr/>
            <p:nvPr/>
          </p:nvSpPr>
          <p:spPr>
            <a:xfrm>
              <a:off x="6111376" y="391065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677" name="Google Shape;1677;p94"/>
            <p:cNvSpPr/>
            <p:nvPr/>
          </p:nvSpPr>
          <p:spPr>
            <a:xfrm>
              <a:off x="5199676" y="3887275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678" name="Google Shape;1678;p94"/>
            <p:cNvSpPr/>
            <p:nvPr/>
          </p:nvSpPr>
          <p:spPr>
            <a:xfrm>
              <a:off x="6256801" y="312250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679" name="Google Shape;1679;p94"/>
            <p:cNvSpPr/>
            <p:nvPr/>
          </p:nvSpPr>
          <p:spPr>
            <a:xfrm>
              <a:off x="7145450" y="3478725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80" name="Google Shape;1680;p94"/>
            <p:cNvSpPr/>
            <p:nvPr/>
          </p:nvSpPr>
          <p:spPr>
            <a:xfrm>
              <a:off x="7396725" y="3852175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cxnSp>
        <p:nvCxnSpPr>
          <p:cNvPr id="1681" name="Google Shape;1681;p94"/>
          <p:cNvCxnSpPr/>
          <p:nvPr/>
        </p:nvCxnSpPr>
        <p:spPr>
          <a:xfrm>
            <a:off x="4223250" y="3734150"/>
            <a:ext cx="6975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2" name="Google Shape;1682;p94"/>
          <p:cNvCxnSpPr/>
          <p:nvPr/>
        </p:nvCxnSpPr>
        <p:spPr>
          <a:xfrm rot="5400000">
            <a:off x="4223250" y="3736600"/>
            <a:ext cx="6975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83" name="Google Shape;1683;p94"/>
          <p:cNvSpPr/>
          <p:nvPr/>
        </p:nvSpPr>
        <p:spPr>
          <a:xfrm>
            <a:off x="495450" y="2031325"/>
            <a:ext cx="902700" cy="357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4" name="Google Shape;1684;p94"/>
          <p:cNvSpPr/>
          <p:nvPr/>
        </p:nvSpPr>
        <p:spPr>
          <a:xfrm>
            <a:off x="1624152" y="2031325"/>
            <a:ext cx="1153500" cy="357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85" name="Google Shape;1685;p94"/>
          <p:cNvGrpSpPr/>
          <p:nvPr/>
        </p:nvGrpSpPr>
        <p:grpSpPr>
          <a:xfrm>
            <a:off x="5199676" y="3060000"/>
            <a:ext cx="2917049" cy="1570650"/>
            <a:chOff x="5199676" y="3060000"/>
            <a:chExt cx="2917049" cy="1570650"/>
          </a:xfrm>
        </p:grpSpPr>
        <p:sp>
          <p:nvSpPr>
            <p:cNvPr id="1686" name="Google Shape;1686;p94"/>
            <p:cNvSpPr/>
            <p:nvPr/>
          </p:nvSpPr>
          <p:spPr>
            <a:xfrm>
              <a:off x="5354751" y="3060000"/>
              <a:ext cx="720000" cy="720000"/>
            </a:xfrm>
            <a:prstGeom prst="rect">
              <a:avLst/>
            </a:prstGeom>
            <a:solidFill>
              <a:srgbClr val="EAC4C4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687" name="Google Shape;1687;p94"/>
            <p:cNvSpPr/>
            <p:nvPr/>
          </p:nvSpPr>
          <p:spPr>
            <a:xfrm>
              <a:off x="5199676" y="3887275"/>
              <a:ext cx="720000" cy="720000"/>
            </a:xfrm>
            <a:prstGeom prst="rect">
              <a:avLst/>
            </a:prstGeom>
            <a:solidFill>
              <a:srgbClr val="EAC4C4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688" name="Google Shape;1688;p94"/>
            <p:cNvSpPr/>
            <p:nvPr/>
          </p:nvSpPr>
          <p:spPr>
            <a:xfrm>
              <a:off x="6111376" y="3910650"/>
              <a:ext cx="720000" cy="720000"/>
            </a:xfrm>
            <a:prstGeom prst="rect">
              <a:avLst/>
            </a:prstGeom>
            <a:solidFill>
              <a:srgbClr val="EAC4C4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689" name="Google Shape;1689;p94"/>
            <p:cNvSpPr/>
            <p:nvPr/>
          </p:nvSpPr>
          <p:spPr>
            <a:xfrm>
              <a:off x="6256801" y="3122500"/>
              <a:ext cx="720000" cy="720000"/>
            </a:xfrm>
            <a:prstGeom prst="rect">
              <a:avLst/>
            </a:prstGeom>
            <a:solidFill>
              <a:srgbClr val="EAC4C4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690" name="Google Shape;1690;p94"/>
            <p:cNvSpPr/>
            <p:nvPr/>
          </p:nvSpPr>
          <p:spPr>
            <a:xfrm>
              <a:off x="7145450" y="3478725"/>
              <a:ext cx="720000" cy="2880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691" name="Google Shape;1691;p94"/>
            <p:cNvSpPr/>
            <p:nvPr/>
          </p:nvSpPr>
          <p:spPr>
            <a:xfrm>
              <a:off x="7396725" y="3852175"/>
              <a:ext cx="720000" cy="2880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sp>
        <p:nvSpPr>
          <p:cNvPr id="1692" name="Google Shape;1692;p94"/>
          <p:cNvSpPr txBox="1"/>
          <p:nvPr>
            <p:ph idx="1" type="body"/>
          </p:nvPr>
        </p:nvSpPr>
        <p:spPr>
          <a:xfrm>
            <a:off x="288175" y="2536498"/>
            <a:ext cx="8496000" cy="3084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Tani waxay la mid tahay ku darista rogaal celinta isugeynta (additive inverse) ee tibaaxda (expression).</a:t>
            </a:r>
            <a:endParaRPr sz="1800"/>
          </a:p>
        </p:txBody>
      </p:sp>
      <p:sp>
        <p:nvSpPr>
          <p:cNvPr id="1693" name="Google Shape;1693;p94"/>
          <p:cNvSpPr/>
          <p:nvPr/>
        </p:nvSpPr>
        <p:spPr>
          <a:xfrm>
            <a:off x="2938825" y="1619996"/>
            <a:ext cx="1110600" cy="309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Isku dhufashada iyo fududeynta tibaaxo badan (multiple expressions)</a:t>
            </a:r>
            <a:endParaRPr/>
          </a:p>
        </p:txBody>
      </p:sp>
      <p:sp>
        <p:nvSpPr>
          <p:cNvPr id="1699" name="Google Shape;1699;p95"/>
          <p:cNvSpPr txBox="1"/>
          <p:nvPr>
            <p:ph idx="1" type="body"/>
          </p:nvPr>
        </p:nvSpPr>
        <p:spPr>
          <a:xfrm>
            <a:off x="324000" y="2762878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00" name="Google Shape;1700;p95"/>
          <p:cNvSpPr txBox="1"/>
          <p:nvPr>
            <p:ph idx="1" type="body"/>
          </p:nvPr>
        </p:nvSpPr>
        <p:spPr>
          <a:xfrm>
            <a:off x="1675359" y="2761203"/>
            <a:ext cx="1293300" cy="30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800">
                <a:latin typeface="Lexend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01" name="Google Shape;1701;p95"/>
          <p:cNvSpPr txBox="1"/>
          <p:nvPr>
            <p:ph idx="1" type="body"/>
          </p:nvPr>
        </p:nvSpPr>
        <p:spPr>
          <a:xfrm>
            <a:off x="324000" y="3205766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(−4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02" name="Google Shape;1702;p95"/>
          <p:cNvSpPr txBox="1"/>
          <p:nvPr>
            <p:ph idx="1" type="body"/>
          </p:nvPr>
        </p:nvSpPr>
        <p:spPr>
          <a:xfrm>
            <a:off x="324000" y="3674966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(−4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03" name="Google Shape;1703;p95"/>
          <p:cNvSpPr txBox="1"/>
          <p:nvPr>
            <p:ph idx="1" type="body"/>
          </p:nvPr>
        </p:nvSpPr>
        <p:spPr>
          <a:xfrm>
            <a:off x="302300" y="4121253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04" name="Google Shape;1704;p95"/>
          <p:cNvSpPr txBox="1"/>
          <p:nvPr>
            <p:ph idx="1" type="body"/>
          </p:nvPr>
        </p:nvSpPr>
        <p:spPr>
          <a:xfrm>
            <a:off x="3200100" y="3725850"/>
            <a:ext cx="56199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Ururinta ereyada isku midka ah (like terms),</a:t>
            </a:r>
            <a:endParaRPr sz="1800"/>
          </a:p>
        </p:txBody>
      </p:sp>
      <p:sp>
        <p:nvSpPr>
          <p:cNvPr id="1705" name="Google Shape;1705;p95"/>
          <p:cNvSpPr txBox="1"/>
          <p:nvPr>
            <p:ph idx="1" type="body"/>
          </p:nvPr>
        </p:nvSpPr>
        <p:spPr>
          <a:xfrm>
            <a:off x="3229600" y="4144175"/>
            <a:ext cx="56199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iyo fududeynta, waxay naga tagaysaa −x2 − 3x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1800"/>
          </a:p>
        </p:txBody>
      </p:sp>
      <p:sp>
        <p:nvSpPr>
          <p:cNvPr id="1706" name="Google Shape;1706;p95"/>
          <p:cNvSpPr/>
          <p:nvPr/>
        </p:nvSpPr>
        <p:spPr>
          <a:xfrm>
            <a:off x="5028375" y="782600"/>
            <a:ext cx="3328800" cy="1846200"/>
          </a:xfrm>
          <a:prstGeom prst="roundRect">
            <a:avLst>
              <a:gd fmla="val 10031" name="adj"/>
            </a:avLst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7" name="Google Shape;1707;p95"/>
          <p:cNvSpPr/>
          <p:nvPr/>
        </p:nvSpPr>
        <p:spPr>
          <a:xfrm>
            <a:off x="324000" y="782600"/>
            <a:ext cx="3725400" cy="1846200"/>
          </a:xfrm>
          <a:prstGeom prst="roundRect">
            <a:avLst>
              <a:gd fmla="val 9024" name="adj"/>
            </a:avLst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08" name="Google Shape;1708;p95"/>
          <p:cNvGrpSpPr/>
          <p:nvPr/>
        </p:nvGrpSpPr>
        <p:grpSpPr>
          <a:xfrm>
            <a:off x="450851" y="880550"/>
            <a:ext cx="3523049" cy="1548350"/>
            <a:chOff x="450851" y="3014150"/>
            <a:chExt cx="3523049" cy="1548350"/>
          </a:xfrm>
        </p:grpSpPr>
        <p:sp>
          <p:nvSpPr>
            <p:cNvPr id="1709" name="Google Shape;1709;p95"/>
            <p:cNvSpPr/>
            <p:nvPr/>
          </p:nvSpPr>
          <p:spPr>
            <a:xfrm>
              <a:off x="1927850" y="3182900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10" name="Google Shape;1710;p95"/>
            <p:cNvSpPr/>
            <p:nvPr/>
          </p:nvSpPr>
          <p:spPr>
            <a:xfrm>
              <a:off x="746026" y="301415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711" name="Google Shape;1711;p95"/>
            <p:cNvSpPr/>
            <p:nvPr/>
          </p:nvSpPr>
          <p:spPr>
            <a:xfrm>
              <a:off x="1564051" y="356400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712" name="Google Shape;1712;p95"/>
            <p:cNvSpPr/>
            <p:nvPr/>
          </p:nvSpPr>
          <p:spPr>
            <a:xfrm>
              <a:off x="450851" y="384250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713" name="Google Shape;1713;p95"/>
            <p:cNvSpPr/>
            <p:nvPr/>
          </p:nvSpPr>
          <p:spPr>
            <a:xfrm>
              <a:off x="2887200" y="3182900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14" name="Google Shape;1714;p95"/>
            <p:cNvSpPr/>
            <p:nvPr/>
          </p:nvSpPr>
          <p:spPr>
            <a:xfrm>
              <a:off x="2427500" y="3554500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15" name="Google Shape;1715;p95"/>
            <p:cNvSpPr/>
            <p:nvPr/>
          </p:nvSpPr>
          <p:spPr>
            <a:xfrm>
              <a:off x="3253900" y="3701075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16" name="Google Shape;1716;p95"/>
            <p:cNvSpPr/>
            <p:nvPr/>
          </p:nvSpPr>
          <p:spPr>
            <a:xfrm>
              <a:off x="2527200" y="4100400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grpSp>
        <p:nvGrpSpPr>
          <p:cNvPr id="1717" name="Google Shape;1717;p95"/>
          <p:cNvGrpSpPr/>
          <p:nvPr/>
        </p:nvGrpSpPr>
        <p:grpSpPr>
          <a:xfrm>
            <a:off x="5199676" y="926400"/>
            <a:ext cx="2917049" cy="1570650"/>
            <a:chOff x="5199676" y="3060000"/>
            <a:chExt cx="2917049" cy="1570650"/>
          </a:xfrm>
        </p:grpSpPr>
        <p:sp>
          <p:nvSpPr>
            <p:cNvPr id="1718" name="Google Shape;1718;p95"/>
            <p:cNvSpPr/>
            <p:nvPr/>
          </p:nvSpPr>
          <p:spPr>
            <a:xfrm>
              <a:off x="5354751" y="306000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719" name="Google Shape;1719;p95"/>
            <p:cNvSpPr/>
            <p:nvPr/>
          </p:nvSpPr>
          <p:spPr>
            <a:xfrm>
              <a:off x="6111376" y="391065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720" name="Google Shape;1720;p95"/>
            <p:cNvSpPr/>
            <p:nvPr/>
          </p:nvSpPr>
          <p:spPr>
            <a:xfrm>
              <a:off x="5199676" y="3887275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721" name="Google Shape;1721;p95"/>
            <p:cNvSpPr/>
            <p:nvPr/>
          </p:nvSpPr>
          <p:spPr>
            <a:xfrm>
              <a:off x="6256801" y="3122500"/>
              <a:ext cx="720000" cy="720000"/>
            </a:xfrm>
            <a:prstGeom prst="rect">
              <a:avLst/>
            </a:prstGeom>
            <a:solidFill>
              <a:srgbClr val="C9DAF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722" name="Google Shape;1722;p95"/>
            <p:cNvSpPr/>
            <p:nvPr/>
          </p:nvSpPr>
          <p:spPr>
            <a:xfrm>
              <a:off x="7145450" y="3478725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23" name="Google Shape;1723;p95"/>
            <p:cNvSpPr/>
            <p:nvPr/>
          </p:nvSpPr>
          <p:spPr>
            <a:xfrm>
              <a:off x="7396725" y="3852175"/>
              <a:ext cx="720000" cy="288000"/>
            </a:xfrm>
            <a:prstGeom prst="rect">
              <a:avLst/>
            </a:prstGeom>
            <a:solidFill>
              <a:srgbClr val="F4CCCC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solidFill>
                    <a:srgbClr val="222222"/>
                  </a:solidFill>
                  <a:latin typeface="Times"/>
                  <a:ea typeface="Times"/>
                  <a:cs typeface="Times"/>
                  <a:sym typeface="Times"/>
                </a:rPr>
                <a:t>−</a:t>
              </a: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cxnSp>
        <p:nvCxnSpPr>
          <p:cNvPr id="1724" name="Google Shape;1724;p95"/>
          <p:cNvCxnSpPr/>
          <p:nvPr/>
        </p:nvCxnSpPr>
        <p:spPr>
          <a:xfrm>
            <a:off x="4223250" y="1600550"/>
            <a:ext cx="6975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5" name="Google Shape;1725;p95"/>
          <p:cNvCxnSpPr/>
          <p:nvPr/>
        </p:nvCxnSpPr>
        <p:spPr>
          <a:xfrm rot="5400000">
            <a:off x="4223250" y="1603000"/>
            <a:ext cx="6975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726" name="Google Shape;1726;p95"/>
          <p:cNvGrpSpPr/>
          <p:nvPr/>
        </p:nvGrpSpPr>
        <p:grpSpPr>
          <a:xfrm>
            <a:off x="5199676" y="926400"/>
            <a:ext cx="2917049" cy="1570650"/>
            <a:chOff x="5199676" y="3060000"/>
            <a:chExt cx="2917049" cy="1570650"/>
          </a:xfrm>
        </p:grpSpPr>
        <p:sp>
          <p:nvSpPr>
            <p:cNvPr id="1727" name="Google Shape;1727;p95"/>
            <p:cNvSpPr/>
            <p:nvPr/>
          </p:nvSpPr>
          <p:spPr>
            <a:xfrm>
              <a:off x="5354751" y="3060000"/>
              <a:ext cx="720000" cy="720000"/>
            </a:xfrm>
            <a:prstGeom prst="rect">
              <a:avLst/>
            </a:prstGeom>
            <a:solidFill>
              <a:srgbClr val="EAC4C4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728" name="Google Shape;1728;p95"/>
            <p:cNvSpPr/>
            <p:nvPr/>
          </p:nvSpPr>
          <p:spPr>
            <a:xfrm>
              <a:off x="5199676" y="3887275"/>
              <a:ext cx="720000" cy="720000"/>
            </a:xfrm>
            <a:prstGeom prst="rect">
              <a:avLst/>
            </a:prstGeom>
            <a:solidFill>
              <a:srgbClr val="EAC4C4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729" name="Google Shape;1729;p95"/>
            <p:cNvSpPr/>
            <p:nvPr/>
          </p:nvSpPr>
          <p:spPr>
            <a:xfrm>
              <a:off x="6111376" y="3910650"/>
              <a:ext cx="720000" cy="720000"/>
            </a:xfrm>
            <a:prstGeom prst="rect">
              <a:avLst/>
            </a:prstGeom>
            <a:solidFill>
              <a:srgbClr val="EAC4C4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730" name="Google Shape;1730;p95"/>
            <p:cNvSpPr/>
            <p:nvPr/>
          </p:nvSpPr>
          <p:spPr>
            <a:xfrm>
              <a:off x="6256801" y="3122500"/>
              <a:ext cx="720000" cy="720000"/>
            </a:xfrm>
            <a:prstGeom prst="rect">
              <a:avLst/>
            </a:prstGeom>
            <a:solidFill>
              <a:srgbClr val="EAC4C4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−x</a:t>
              </a:r>
              <a:r>
                <a:rPr baseline="30000" lang="en-GB" sz="2000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rPr>
                <a:t>2</a:t>
              </a:r>
              <a:endParaRPr baseline="30000" sz="2000"/>
            </a:p>
          </p:txBody>
        </p:sp>
        <p:sp>
          <p:nvSpPr>
            <p:cNvPr id="1731" name="Google Shape;1731;p95"/>
            <p:cNvSpPr/>
            <p:nvPr/>
          </p:nvSpPr>
          <p:spPr>
            <a:xfrm>
              <a:off x="7145450" y="3478725"/>
              <a:ext cx="720000" cy="2880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1732" name="Google Shape;1732;p95"/>
            <p:cNvSpPr/>
            <p:nvPr/>
          </p:nvSpPr>
          <p:spPr>
            <a:xfrm>
              <a:off x="7396725" y="3852175"/>
              <a:ext cx="720000" cy="288000"/>
            </a:xfrm>
            <a:prstGeom prst="rect">
              <a:avLst/>
            </a:prstGeom>
            <a:solidFill>
              <a:srgbClr val="D9EAD3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000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GB" sz="2400">
                  <a:latin typeface="Times"/>
                  <a:ea typeface="Times"/>
                  <a:cs typeface="Times"/>
                  <a:sym typeface="Times"/>
                </a:rPr>
                <a:t>x</a:t>
              </a:r>
              <a:endParaRPr i="1" sz="2400">
                <a:latin typeface="Times"/>
                <a:ea typeface="Times"/>
                <a:cs typeface="Times"/>
                <a:sym typeface="Times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Isku dhufashada iyo fududeynta tibaaxo badan (multiple expressions)</a:t>
            </a:r>
            <a:endParaRPr/>
          </a:p>
        </p:txBody>
      </p:sp>
      <p:sp>
        <p:nvSpPr>
          <p:cNvPr id="1738" name="Google Shape;1738;p96"/>
          <p:cNvSpPr txBox="1"/>
          <p:nvPr>
            <p:ph idx="1" type="body"/>
          </p:nvPr>
        </p:nvSpPr>
        <p:spPr>
          <a:xfrm>
            <a:off x="324000" y="859600"/>
            <a:ext cx="84960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Iyada oo aan lahayn tiles-ka waxaad u qori kartaa sidan: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 ahaan x(3x − 5) − 2x(2x − 1)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39" name="Google Shape;1739;p96"/>
          <p:cNvSpPr txBox="1"/>
          <p:nvPr>
            <p:ph idx="1" type="body"/>
          </p:nvPr>
        </p:nvSpPr>
        <p:spPr>
          <a:xfrm>
            <a:off x="1005075" y="2724150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− 5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       +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40" name="Google Shape;1740;p96"/>
          <p:cNvSpPr txBox="1"/>
          <p:nvPr>
            <p:ph idx="1" type="body"/>
          </p:nvPr>
        </p:nvSpPr>
        <p:spPr>
          <a:xfrm>
            <a:off x="1005075" y="3173975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− 5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41" name="Google Shape;1741;p96"/>
          <p:cNvSpPr txBox="1"/>
          <p:nvPr>
            <p:ph idx="1" type="body"/>
          </p:nvPr>
        </p:nvSpPr>
        <p:spPr>
          <a:xfrm>
            <a:off x="1005084" y="2195229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5)        +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</a:t>
            </a:r>
            <a:r>
              <a:rPr lang="en-GB" sz="1800">
                <a:latin typeface="Lexend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42" name="Google Shape;1742;p96"/>
          <p:cNvSpPr txBox="1"/>
          <p:nvPr>
            <p:ph idx="1" type="body"/>
          </p:nvPr>
        </p:nvSpPr>
        <p:spPr>
          <a:xfrm>
            <a:off x="1005075" y="3659000"/>
            <a:ext cx="39960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cxnSp>
        <p:nvCxnSpPr>
          <p:cNvPr id="1743" name="Google Shape;1743;p96"/>
          <p:cNvCxnSpPr/>
          <p:nvPr/>
        </p:nvCxnSpPr>
        <p:spPr>
          <a:xfrm>
            <a:off x="2712425" y="1328050"/>
            <a:ext cx="0" cy="8589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744" name="Google Shape;1744;p96"/>
          <p:cNvSpPr txBox="1"/>
          <p:nvPr>
            <p:ph idx="1" type="body"/>
          </p:nvPr>
        </p:nvSpPr>
        <p:spPr>
          <a:xfrm>
            <a:off x="4273300" y="3384600"/>
            <a:ext cx="44706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Ururinta ereyada la midka ah (like terms) iyo fududaynta, waxay nagu reebaysaa, −x2 − 3x</a:t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 sz="1800"/>
          </a:p>
        </p:txBody>
      </p:sp>
      <p:sp>
        <p:nvSpPr>
          <p:cNvPr id="1745" name="Google Shape;1745;p96"/>
          <p:cNvSpPr txBox="1"/>
          <p:nvPr>
            <p:ph idx="1" type="body"/>
          </p:nvPr>
        </p:nvSpPr>
        <p:spPr>
          <a:xfrm>
            <a:off x="4273300" y="2233629"/>
            <a:ext cx="56199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Kala saarida labada qaws (brackets)</a:t>
            </a:r>
            <a:endParaRPr sz="1800"/>
          </a:p>
        </p:txBody>
      </p:sp>
      <p:sp>
        <p:nvSpPr>
          <p:cNvPr id="1746" name="Google Shape;1746;p96"/>
          <p:cNvSpPr txBox="1"/>
          <p:nvPr>
            <p:ph idx="1" type="body"/>
          </p:nvPr>
        </p:nvSpPr>
        <p:spPr>
          <a:xfrm>
            <a:off x="4273300" y="2685650"/>
            <a:ext cx="47013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Fidinta (expanding) mid kasta si gooni ah, xusuusnow inaad ku dhufato −2x kan labaad.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0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Dhufashada iyo fududaynta tibaaxaha (expressions) badan</a:t>
            </a:r>
            <a:endParaRPr/>
          </a:p>
        </p:txBody>
      </p:sp>
      <p:sp>
        <p:nvSpPr>
          <p:cNvPr id="1752" name="Google Shape;1752;p97"/>
          <p:cNvSpPr txBox="1"/>
          <p:nvPr>
            <p:ph idx="1" type="body"/>
          </p:nvPr>
        </p:nvSpPr>
        <p:spPr>
          <a:xfrm>
            <a:off x="324000" y="1224788"/>
            <a:ext cx="84960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"/>
                <a:cs typeface="Times"/>
                <a:sym typeface="Times"/>
              </a:rPr>
              <a:t>4.6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(8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+ 5.4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8 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i="1"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100">
                <a:latin typeface="Lexend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53" name="Google Shape;1753;p97"/>
          <p:cNvSpPr txBox="1"/>
          <p:nvPr>
            <p:ph idx="1" type="body"/>
          </p:nvPr>
        </p:nvSpPr>
        <p:spPr>
          <a:xfrm>
            <a:off x="324000" y="829400"/>
            <a:ext cx="84960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Sharciga qaybinta (distributive law) waxaa lagu dabaqi karaa tibaax kasta oo qaws (bracket) ku jira.</a:t>
            </a:r>
            <a:r>
              <a:rPr lang="en-GB" sz="1100"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54" name="Google Shape;1754;p97"/>
          <p:cNvSpPr txBox="1"/>
          <p:nvPr>
            <p:ph idx="1" type="body"/>
          </p:nvPr>
        </p:nvSpPr>
        <p:spPr>
          <a:xfrm>
            <a:off x="324000" y="3784175"/>
            <a:ext cx="54504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Maxaad u malaynaysaa in Caasha ay aragtay?</a:t>
            </a:r>
            <a:endParaRPr sz="1800"/>
          </a:p>
        </p:txBody>
      </p:sp>
      <p:grpSp>
        <p:nvGrpSpPr>
          <p:cNvPr id="1755" name="Google Shape;1755;p97"/>
          <p:cNvGrpSpPr/>
          <p:nvPr/>
        </p:nvGrpSpPr>
        <p:grpSpPr>
          <a:xfrm>
            <a:off x="323993" y="1809650"/>
            <a:ext cx="3773533" cy="1880920"/>
            <a:chOff x="323993" y="1809650"/>
            <a:chExt cx="3773533" cy="1880920"/>
          </a:xfrm>
        </p:grpSpPr>
        <p:pic>
          <p:nvPicPr>
            <p:cNvPr id="1756" name="Google Shape;1756;p9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flipH="1">
              <a:off x="643888" y="2700011"/>
              <a:ext cx="532093" cy="6861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7" name="Google Shape;1757;p97"/>
            <p:cNvSpPr txBox="1"/>
            <p:nvPr/>
          </p:nvSpPr>
          <p:spPr>
            <a:xfrm flipH="1">
              <a:off x="323993" y="3295170"/>
              <a:ext cx="1172100" cy="39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Cali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758" name="Google Shape;1758;p97"/>
            <p:cNvPicPr preferRelativeResize="0"/>
            <p:nvPr/>
          </p:nvPicPr>
          <p:blipFill rotWithShape="1">
            <a:blip r:embed="rId4">
              <a:alphaModFix/>
            </a:blip>
            <a:srcRect b="43690" l="0" r="57905" t="0"/>
            <a:stretch/>
          </p:blipFill>
          <p:spPr>
            <a:xfrm flipH="1">
              <a:off x="1104424" y="1809650"/>
              <a:ext cx="2993101" cy="14303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59" name="Google Shape;1759;p97"/>
            <p:cNvSpPr/>
            <p:nvPr/>
          </p:nvSpPr>
          <p:spPr>
            <a:xfrm>
              <a:off x="1381626" y="1864450"/>
              <a:ext cx="2715900" cy="5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Dhufashada labada tibaax (expressions) jajab tobanle (decimals) kala duwan waxay qaadanaysaa waqti</a:t>
              </a:r>
              <a:endParaRPr sz="21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60" name="Google Shape;1760;p97"/>
          <p:cNvGrpSpPr/>
          <p:nvPr/>
        </p:nvGrpSpPr>
        <p:grpSpPr>
          <a:xfrm>
            <a:off x="4572002" y="1828775"/>
            <a:ext cx="2785073" cy="1683900"/>
            <a:chOff x="4572002" y="1828775"/>
            <a:chExt cx="2785073" cy="1683900"/>
          </a:xfrm>
        </p:grpSpPr>
        <p:pic>
          <p:nvPicPr>
            <p:cNvPr id="1761" name="Google Shape;1761;p9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6830926" y="2389748"/>
              <a:ext cx="445225" cy="8525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2" name="Google Shape;1762;p97"/>
            <p:cNvSpPr txBox="1"/>
            <p:nvPr/>
          </p:nvSpPr>
          <p:spPr>
            <a:xfrm flipH="1">
              <a:off x="6505375" y="3295175"/>
              <a:ext cx="851700" cy="21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Caasha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763" name="Google Shape;1763;p97"/>
            <p:cNvPicPr preferRelativeResize="0"/>
            <p:nvPr/>
          </p:nvPicPr>
          <p:blipFill rotWithShape="1">
            <a:blip r:embed="rId4">
              <a:alphaModFix/>
            </a:blip>
            <a:srcRect b="43690" l="0" r="57905" t="0"/>
            <a:stretch/>
          </p:blipFill>
          <p:spPr>
            <a:xfrm>
              <a:off x="4572002" y="1828775"/>
              <a:ext cx="2258924" cy="9712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4" name="Google Shape;1764;p97"/>
            <p:cNvSpPr/>
            <p:nvPr/>
          </p:nvSpPr>
          <p:spPr>
            <a:xfrm flipH="1">
              <a:off x="4663161" y="1905400"/>
              <a:ext cx="2076600" cy="38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Waxaan u malaynayaa inaan arki karo hab fudud</a:t>
              </a:r>
              <a:endParaRPr sz="21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65" name="Google Shape;1765;p97"/>
          <p:cNvSpPr txBox="1"/>
          <p:nvPr>
            <p:ph idx="1" type="body"/>
          </p:nvPr>
        </p:nvSpPr>
        <p:spPr>
          <a:xfrm>
            <a:off x="324000" y="4108500"/>
            <a:ext cx="84960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Labada qaws (brackets) waa isku mid marka waa la midayn karaa (unitised) waxaana lagu dari karaa isku dhufashada (multipliers). Tani waxay si gaar ah faa'iido u leedahay maadaama 4.6 + 5.4 = 10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9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Dhufashada iyo fududaynta tibaaxaha (expressions) badan</a:t>
            </a:r>
            <a:endParaRPr/>
          </a:p>
        </p:txBody>
      </p:sp>
      <p:sp>
        <p:nvSpPr>
          <p:cNvPr id="1771" name="Google Shape;1771;p98"/>
          <p:cNvSpPr txBox="1"/>
          <p:nvPr>
            <p:ph idx="1" type="body"/>
          </p:nvPr>
        </p:nvSpPr>
        <p:spPr>
          <a:xfrm>
            <a:off x="324000" y="1377200"/>
            <a:ext cx="26703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4.6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(8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+ 5.4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(8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</a:t>
            </a:r>
            <a:r>
              <a:rPr lang="en-GB" sz="1800">
                <a:latin typeface="Lexend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72" name="Google Shape;1772;p98"/>
          <p:cNvSpPr txBox="1"/>
          <p:nvPr>
            <p:ph idx="1" type="body"/>
          </p:nvPr>
        </p:nvSpPr>
        <p:spPr>
          <a:xfrm>
            <a:off x="324000" y="845700"/>
            <a:ext cx="84960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Isticmaalka habka Caasha:</a:t>
            </a:r>
            <a:r>
              <a:rPr lang="en-GB" sz="1800"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73" name="Google Shape;1773;p98"/>
          <p:cNvSpPr txBox="1"/>
          <p:nvPr>
            <p:ph idx="1" type="body"/>
          </p:nvPr>
        </p:nvSpPr>
        <p:spPr>
          <a:xfrm>
            <a:off x="3049200" y="1377200"/>
            <a:ext cx="54504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Sababtoo ah qawsyada (brackets) waa isku mid waxaan u qori karnaa hal isku dhufasho (multiplier).</a:t>
            </a:r>
            <a:endParaRPr sz="1800"/>
          </a:p>
        </p:txBody>
      </p:sp>
      <p:sp>
        <p:nvSpPr>
          <p:cNvPr id="1774" name="Google Shape;1774;p98"/>
          <p:cNvSpPr txBox="1"/>
          <p:nvPr>
            <p:ph idx="1" type="body"/>
          </p:nvPr>
        </p:nvSpPr>
        <p:spPr>
          <a:xfrm>
            <a:off x="324000" y="1848800"/>
            <a:ext cx="26703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(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4.6 + 5.4)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(8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75" name="Google Shape;1775;p98"/>
          <p:cNvSpPr txBox="1"/>
          <p:nvPr>
            <p:ph idx="1" type="body"/>
          </p:nvPr>
        </p:nvSpPr>
        <p:spPr>
          <a:xfrm>
            <a:off x="324000" y="2349600"/>
            <a:ext cx="26703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10(8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76" name="Google Shape;1776;p98"/>
          <p:cNvSpPr txBox="1"/>
          <p:nvPr>
            <p:ph idx="1" type="body"/>
          </p:nvPr>
        </p:nvSpPr>
        <p:spPr>
          <a:xfrm>
            <a:off x="324000" y="2773750"/>
            <a:ext cx="2670300" cy="3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80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− 30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0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Google Shape;1781;p99"/>
          <p:cNvSpPr txBox="1"/>
          <p:nvPr>
            <p:ph idx="1" type="body"/>
          </p:nvPr>
        </p:nvSpPr>
        <p:spPr>
          <a:xfrm>
            <a:off x="964350" y="1335100"/>
            <a:ext cx="6957000" cy="127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Fidi 5(x + 6) + 7(x + 4)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 + 7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+ 10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82" name="Google Shape;1782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Dhufashada iyo fududaynta tibaaxaha (expressions) badan</a:t>
            </a:r>
            <a:endParaRPr/>
          </a:p>
        </p:txBody>
      </p:sp>
      <p:sp>
        <p:nvSpPr>
          <p:cNvPr id="1783" name="Google Shape;1783;p99"/>
          <p:cNvSpPr txBox="1"/>
          <p:nvPr>
            <p:ph idx="1" type="body"/>
          </p:nvPr>
        </p:nvSpPr>
        <p:spPr>
          <a:xfrm>
            <a:off x="324000" y="775700"/>
            <a:ext cx="82377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Arag qaladka (mistake) su'aal kasta:</a:t>
            </a:r>
            <a:endParaRPr sz="2000"/>
          </a:p>
        </p:txBody>
      </p:sp>
      <p:sp>
        <p:nvSpPr>
          <p:cNvPr id="1784" name="Google Shape;1784;p99"/>
          <p:cNvSpPr txBox="1"/>
          <p:nvPr>
            <p:ph idx="1" type="body"/>
          </p:nvPr>
        </p:nvSpPr>
        <p:spPr>
          <a:xfrm>
            <a:off x="964350" y="3040500"/>
            <a:ext cx="6957000" cy="127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Fidi 2(3x + 8) − 5(x + 11)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+ 16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+ 55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85" name="Google Shape;1785;p99"/>
          <p:cNvSpPr txBox="1"/>
          <p:nvPr>
            <p:ph idx="1" type="body"/>
          </p:nvPr>
        </p:nvSpPr>
        <p:spPr>
          <a:xfrm>
            <a:off x="4900200" y="1387675"/>
            <a:ext cx="3955800" cy="127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Fidi −4(3x − 1) + 5(2 − x)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10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17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786" name="Google Shape;1786;p99"/>
          <p:cNvSpPr txBox="1"/>
          <p:nvPr>
            <p:ph idx="1" type="body"/>
          </p:nvPr>
        </p:nvSpPr>
        <p:spPr>
          <a:xfrm>
            <a:off x="4900200" y="2997525"/>
            <a:ext cx="3955800" cy="127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Fidi 7(12 − 5x) − (12 − 5x)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94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12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82 −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787" name="Google Shape;1787;p99"/>
          <p:cNvGrpSpPr/>
          <p:nvPr/>
        </p:nvGrpSpPr>
        <p:grpSpPr>
          <a:xfrm>
            <a:off x="371941" y="1335100"/>
            <a:ext cx="457200" cy="457200"/>
            <a:chOff x="1020916" y="1442088"/>
            <a:chExt cx="457200" cy="457200"/>
          </a:xfrm>
        </p:grpSpPr>
        <p:pic>
          <p:nvPicPr>
            <p:cNvPr id="1788" name="Google Shape;1788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9" name="Google Shape;1789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90" name="Google Shape;1790;p99"/>
          <p:cNvGrpSpPr/>
          <p:nvPr/>
        </p:nvGrpSpPr>
        <p:grpSpPr>
          <a:xfrm>
            <a:off x="323991" y="3011400"/>
            <a:ext cx="457200" cy="457200"/>
            <a:chOff x="1020916" y="1442088"/>
            <a:chExt cx="457200" cy="457200"/>
          </a:xfrm>
        </p:grpSpPr>
        <p:pic>
          <p:nvPicPr>
            <p:cNvPr id="1791" name="Google Shape;1791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2" name="Google Shape;1792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93" name="Google Shape;1793;p99"/>
          <p:cNvGrpSpPr/>
          <p:nvPr/>
        </p:nvGrpSpPr>
        <p:grpSpPr>
          <a:xfrm>
            <a:off x="4343391" y="1335100"/>
            <a:ext cx="457200" cy="457200"/>
            <a:chOff x="1020916" y="1442088"/>
            <a:chExt cx="457200" cy="457200"/>
          </a:xfrm>
        </p:grpSpPr>
        <p:pic>
          <p:nvPicPr>
            <p:cNvPr id="1794" name="Google Shape;1794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5" name="Google Shape;1795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96" name="Google Shape;1796;p99"/>
          <p:cNvGrpSpPr/>
          <p:nvPr/>
        </p:nvGrpSpPr>
        <p:grpSpPr>
          <a:xfrm>
            <a:off x="4343391" y="3011400"/>
            <a:ext cx="457200" cy="457200"/>
            <a:chOff x="1020916" y="1442088"/>
            <a:chExt cx="457200" cy="457200"/>
          </a:xfrm>
        </p:grpSpPr>
        <p:pic>
          <p:nvPicPr>
            <p:cNvPr id="1797" name="Google Shape;1797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8" name="Google Shape;1798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2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Isku dhufashada iyo fududaynta tibaaxaha badan (Multiplying and simplifying multiple expressions)</a:t>
            </a:r>
            <a:endParaRPr/>
          </a:p>
        </p:txBody>
      </p:sp>
      <p:sp>
        <p:nvSpPr>
          <p:cNvPr id="1804" name="Google Shape;1804;p100"/>
          <p:cNvSpPr txBox="1"/>
          <p:nvPr>
            <p:ph idx="1" type="body"/>
          </p:nvPr>
        </p:nvSpPr>
        <p:spPr>
          <a:xfrm>
            <a:off x="324000" y="775700"/>
            <a:ext cx="82377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Ka day qaladka su'aasha kasta:</a:t>
            </a:r>
            <a:endParaRPr sz="2000"/>
          </a:p>
        </p:txBody>
      </p:sp>
      <p:grpSp>
        <p:nvGrpSpPr>
          <p:cNvPr id="1805" name="Google Shape;1805;p100"/>
          <p:cNvGrpSpPr/>
          <p:nvPr/>
        </p:nvGrpSpPr>
        <p:grpSpPr>
          <a:xfrm>
            <a:off x="371941" y="1335100"/>
            <a:ext cx="457200" cy="457200"/>
            <a:chOff x="1020916" y="1442088"/>
            <a:chExt cx="457200" cy="457200"/>
          </a:xfrm>
        </p:grpSpPr>
        <p:pic>
          <p:nvPicPr>
            <p:cNvPr id="1806" name="Google Shape;1806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07" name="Google Shape;1807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08" name="Google Shape;1808;p100"/>
          <p:cNvGrpSpPr/>
          <p:nvPr/>
        </p:nvGrpSpPr>
        <p:grpSpPr>
          <a:xfrm>
            <a:off x="323991" y="3011400"/>
            <a:ext cx="457200" cy="457200"/>
            <a:chOff x="1020916" y="1442088"/>
            <a:chExt cx="457200" cy="457200"/>
          </a:xfrm>
        </p:grpSpPr>
        <p:pic>
          <p:nvPicPr>
            <p:cNvPr id="1809" name="Google Shape;1809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0" name="Google Shape;1810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11" name="Google Shape;1811;p100"/>
          <p:cNvSpPr txBox="1"/>
          <p:nvPr>
            <p:ph idx="1" type="body"/>
          </p:nvPr>
        </p:nvSpPr>
        <p:spPr>
          <a:xfrm>
            <a:off x="964350" y="1335100"/>
            <a:ext cx="6957000" cy="127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Balaadhi 5(x + 6) + 7(x + 4)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 + 7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+ 4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+ 10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12" name="Google Shape;1812;p100"/>
          <p:cNvSpPr txBox="1"/>
          <p:nvPr>
            <p:ph idx="1" type="body"/>
          </p:nvPr>
        </p:nvSpPr>
        <p:spPr>
          <a:xfrm>
            <a:off x="964350" y="3040500"/>
            <a:ext cx="6957000" cy="127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Balaadhi 2(3x + 8) − 5(x + 11)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+ 16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+ 55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+ 71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13" name="Google Shape;1813;p100"/>
          <p:cNvSpPr txBox="1"/>
          <p:nvPr>
            <p:ph idx="1" type="body"/>
          </p:nvPr>
        </p:nvSpPr>
        <p:spPr>
          <a:xfrm>
            <a:off x="4320000" y="1365100"/>
            <a:ext cx="43941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Qawska (brackets) si sax ah looma balaadhin, eray kasta oo ku jira qawska waa in lagu dhufto erayga ka baxsan qawska.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14" name="Google Shape;1814;p100"/>
          <p:cNvSpPr/>
          <p:nvPr/>
        </p:nvSpPr>
        <p:spPr>
          <a:xfrm>
            <a:off x="1239300" y="1826725"/>
            <a:ext cx="394200" cy="333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5" name="Google Shape;1815;p100"/>
          <p:cNvSpPr/>
          <p:nvPr/>
        </p:nvSpPr>
        <p:spPr>
          <a:xfrm>
            <a:off x="2143875" y="1826725"/>
            <a:ext cx="394200" cy="333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6" name="Google Shape;1816;p100"/>
          <p:cNvSpPr txBox="1"/>
          <p:nvPr>
            <p:ph idx="1" type="body"/>
          </p:nvPr>
        </p:nvSpPr>
        <p:spPr>
          <a:xfrm>
            <a:off x="4320000" y="3430200"/>
            <a:ext cx="43941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Dhammaan qawska labaad waa la kala goynayaa, markaa 55 waa in laga gooyaa 16, laguma darayo 16.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17" name="Google Shape;1817;p100"/>
          <p:cNvSpPr/>
          <p:nvPr/>
        </p:nvSpPr>
        <p:spPr>
          <a:xfrm>
            <a:off x="2296275" y="3513600"/>
            <a:ext cx="540600" cy="333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" name="Google Shape;1822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Isku dhufashada iyo fududaynta tibaaxaha badan (Multiplying and simplifying multiple expressions)</a:t>
            </a:r>
            <a:endParaRPr/>
          </a:p>
        </p:txBody>
      </p:sp>
      <p:sp>
        <p:nvSpPr>
          <p:cNvPr id="1823" name="Google Shape;1823;p101"/>
          <p:cNvSpPr txBox="1"/>
          <p:nvPr>
            <p:ph idx="1" type="body"/>
          </p:nvPr>
        </p:nvSpPr>
        <p:spPr>
          <a:xfrm>
            <a:off x="324000" y="775700"/>
            <a:ext cx="82377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Ka day qaladka su'aasha kasta:</a:t>
            </a:r>
            <a:endParaRPr sz="2000"/>
          </a:p>
        </p:txBody>
      </p:sp>
      <p:sp>
        <p:nvSpPr>
          <p:cNvPr id="1824" name="Google Shape;1824;p101"/>
          <p:cNvSpPr txBox="1"/>
          <p:nvPr>
            <p:ph idx="1" type="body"/>
          </p:nvPr>
        </p:nvSpPr>
        <p:spPr>
          <a:xfrm>
            <a:off x="861600" y="1235275"/>
            <a:ext cx="3955800" cy="127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Balaadhi −4(3x − 1) + 5(2 − x)</a:t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12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4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10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− 5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17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+ 6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25" name="Google Shape;1825;p101"/>
          <p:cNvSpPr txBox="1"/>
          <p:nvPr>
            <p:ph idx="1" type="body"/>
          </p:nvPr>
        </p:nvSpPr>
        <p:spPr>
          <a:xfrm>
            <a:off x="861600" y="2768925"/>
            <a:ext cx="3955800" cy="127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Balaadhi 7(12 − 5x) − (12 − 5x)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94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35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12 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− 5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82 −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> 40</a:t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>x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grpSp>
        <p:nvGrpSpPr>
          <p:cNvPr id="1826" name="Google Shape;1826;p101"/>
          <p:cNvGrpSpPr/>
          <p:nvPr/>
        </p:nvGrpSpPr>
        <p:grpSpPr>
          <a:xfrm>
            <a:off x="304791" y="1182700"/>
            <a:ext cx="457200" cy="457200"/>
            <a:chOff x="1020916" y="1442088"/>
            <a:chExt cx="457200" cy="457200"/>
          </a:xfrm>
        </p:grpSpPr>
        <p:pic>
          <p:nvPicPr>
            <p:cNvPr id="1827" name="Google Shape;1827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8" name="Google Shape;1828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29" name="Google Shape;1829;p101"/>
          <p:cNvGrpSpPr/>
          <p:nvPr/>
        </p:nvGrpSpPr>
        <p:grpSpPr>
          <a:xfrm>
            <a:off x="304791" y="2782800"/>
            <a:ext cx="457200" cy="457200"/>
            <a:chOff x="1020916" y="1442088"/>
            <a:chExt cx="457200" cy="457200"/>
          </a:xfrm>
        </p:grpSpPr>
        <p:pic>
          <p:nvPicPr>
            <p:cNvPr id="1830" name="Google Shape;1830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1" name="Google Shape;1831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32" name="Google Shape;1832;p101"/>
          <p:cNvSpPr txBox="1"/>
          <p:nvPr>
            <p:ph idx="1" type="body"/>
          </p:nvPr>
        </p:nvSpPr>
        <p:spPr>
          <a:xfrm>
            <a:off x="4320000" y="1527900"/>
            <a:ext cx="43941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>−4 × −1 = 4 (ma aha −4)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33" name="Google Shape;1833;p101"/>
          <p:cNvSpPr/>
          <p:nvPr/>
        </p:nvSpPr>
        <p:spPr>
          <a:xfrm>
            <a:off x="1398850" y="1708375"/>
            <a:ext cx="394200" cy="333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4" name="Google Shape;1834;p101"/>
          <p:cNvSpPr txBox="1"/>
          <p:nvPr>
            <p:ph idx="1" type="body"/>
          </p:nvPr>
        </p:nvSpPr>
        <p:spPr>
          <a:xfrm>
            <a:off x="4320000" y="2653350"/>
            <a:ext cx="43941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>7 × 12 = 84 (ma aha 94)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35" name="Google Shape;1835;p101"/>
          <p:cNvSpPr txBox="1"/>
          <p:nvPr>
            <p:ph idx="1" type="body"/>
          </p:nvPr>
        </p:nvSpPr>
        <p:spPr>
          <a:xfrm>
            <a:off x="4320000" y="3011400"/>
            <a:ext cx="43941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>Dhammaan qawska labaad waa in la kala gooyaa. Kala goynta 5x taban (negative 5x) waxay la mid tahay ku darista 5x.</a:t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i="1" sz="21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36" name="Google Shape;1836;p101"/>
          <p:cNvSpPr txBox="1"/>
          <p:nvPr>
            <p:ph idx="1" type="body"/>
          </p:nvPr>
        </p:nvSpPr>
        <p:spPr>
          <a:xfrm>
            <a:off x="324000" y="4159900"/>
            <a:ext cx="84960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Kalam"/>
                <a:ea typeface="Kalam"/>
                <a:cs typeface="Kalam"/>
                <a:sym typeface="Kalam"/>
              </a:rPr>
              <a:t>Labada qaws waa isku mid, markaa waxaa loo qori karaa 6(12 − 5x) ka hor balaadhinta.</a:t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solidFill>
                <a:srgbClr val="222222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37" name="Google Shape;1837;p101"/>
          <p:cNvSpPr/>
          <p:nvPr/>
        </p:nvSpPr>
        <p:spPr>
          <a:xfrm>
            <a:off x="806225" y="3242025"/>
            <a:ext cx="394200" cy="333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8" name="Google Shape;1838;p101"/>
          <p:cNvSpPr/>
          <p:nvPr/>
        </p:nvSpPr>
        <p:spPr>
          <a:xfrm>
            <a:off x="2285200" y="3272650"/>
            <a:ext cx="543300" cy="333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2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Isku dhufashada iyo fududaynta tibaaxaha badan (Multiplying and simplifying multiple expressions)</a:t>
            </a:r>
            <a:endParaRPr/>
          </a:p>
        </p:txBody>
      </p:sp>
      <p:sp>
        <p:nvSpPr>
          <p:cNvPr id="1844" name="Google Shape;1844;p102"/>
          <p:cNvSpPr txBox="1"/>
          <p:nvPr>
            <p:ph idx="1" type="body"/>
          </p:nvPr>
        </p:nvSpPr>
        <p:spPr>
          <a:xfrm>
            <a:off x="4343125" y="1244775"/>
            <a:ext cx="4869600" cy="35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LcParenR" startAt="5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4)  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3000">
              <a:latin typeface="Times"/>
              <a:ea typeface="Times"/>
              <a:cs typeface="Times"/>
              <a:sym typeface="Times"/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lphaLcParenR" startAt="5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3(4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2(4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 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3000">
              <a:latin typeface="Times"/>
              <a:ea typeface="Times"/>
              <a:cs typeface="Times"/>
              <a:sym typeface="Times"/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lphaLcParenR" startAt="5"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−5x(8y − 7x) − (yx − 10x)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45" name="Google Shape;1845;p102"/>
          <p:cNvSpPr txBox="1"/>
          <p:nvPr>
            <p:ph idx="1" type="body"/>
          </p:nvPr>
        </p:nvSpPr>
        <p:spPr>
          <a:xfrm>
            <a:off x="324000" y="687675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100">
                <a:latin typeface="Lexend"/>
              </a:rPr>
              <a:t>Balaadhi oo fududee halkii ay suurtagal tahay.</a:t>
            </a:r>
            <a:endParaRPr sz="100"/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</a:rPr>
              <a:t>a)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4(2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+ 6) + 5(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5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</a:rPr>
              <a:t>b)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7(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5) + 2(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+ 13)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5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</a:rPr>
              <a:t>c)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 + 6(5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3) 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5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</a:rPr>
              <a:t>d)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7) 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9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Isku dhufashada iyo fududaynta tibaaxaha badan (Multiplying and simplifying multiple expressions)</a:t>
            </a:r>
            <a:endParaRPr/>
          </a:p>
        </p:txBody>
      </p:sp>
      <p:sp>
        <p:nvSpPr>
          <p:cNvPr id="1851" name="Google Shape;1851;p103"/>
          <p:cNvSpPr txBox="1"/>
          <p:nvPr>
            <p:ph idx="1" type="body"/>
          </p:nvPr>
        </p:nvSpPr>
        <p:spPr>
          <a:xfrm>
            <a:off x="324000" y="808800"/>
            <a:ext cx="8496000" cy="40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Afarta tibaaxood oo dhan waa isku mid (equivalent). Buuxi erayada maqan.</a:t>
            </a:r>
            <a:endParaRPr sz="100"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lphaLcParenR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3) + 4(2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+ 5)</a:t>
            </a:r>
            <a:br>
              <a:rPr lang="en-GB" sz="2000">
                <a:latin typeface="Times"/>
                <a:ea typeface="Times"/>
                <a:cs typeface="Times"/>
                <a:sym typeface="Times"/>
              </a:rPr>
            </a:br>
            <a:br>
              <a:rPr lang="en-GB" sz="2000">
                <a:latin typeface="Times"/>
                <a:ea typeface="Times"/>
                <a:cs typeface="Times"/>
                <a:sym typeface="Times"/>
              </a:rPr>
            </a:br>
            <a:endParaRPr sz="1500">
              <a:latin typeface="Times"/>
              <a:ea typeface="Times"/>
              <a:cs typeface="Times"/>
              <a:sym typeface="Times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LcParenR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4) + 3(3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       )</a:t>
            </a:r>
            <a:br>
              <a:rPr lang="en-GB" sz="2000">
                <a:latin typeface="Times"/>
                <a:ea typeface="Times"/>
                <a:cs typeface="Times"/>
                <a:sym typeface="Times"/>
              </a:rPr>
            </a:br>
            <a:br>
              <a:rPr lang="en-GB" sz="2000">
                <a:latin typeface="Times"/>
                <a:ea typeface="Times"/>
                <a:cs typeface="Times"/>
                <a:sym typeface="Times"/>
              </a:rPr>
            </a:br>
            <a:endParaRPr sz="1500">
              <a:latin typeface="Times"/>
              <a:ea typeface="Times"/>
              <a:cs typeface="Times"/>
              <a:sym typeface="Times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LcParenR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   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2) </a:t>
            </a:r>
            <a:br>
              <a:rPr lang="en-GB" sz="2000">
                <a:latin typeface="Times"/>
                <a:ea typeface="Times"/>
                <a:cs typeface="Times"/>
                <a:sym typeface="Times"/>
              </a:rPr>
            </a:br>
            <a:br>
              <a:rPr lang="en-GB" sz="2000">
                <a:latin typeface="Times"/>
                <a:ea typeface="Times"/>
                <a:cs typeface="Times"/>
                <a:sym typeface="Times"/>
              </a:rPr>
            </a:br>
            <a:endParaRPr sz="1500">
              <a:latin typeface="Times"/>
              <a:ea typeface="Times"/>
              <a:cs typeface="Times"/>
              <a:sym typeface="Times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LcParenR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7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 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52" name="Google Shape;1852;p103"/>
          <p:cNvSpPr/>
          <p:nvPr/>
        </p:nvSpPr>
        <p:spPr>
          <a:xfrm>
            <a:off x="2063225" y="4104775"/>
            <a:ext cx="422400" cy="301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3" name="Google Shape;1853;p103"/>
          <p:cNvSpPr/>
          <p:nvPr/>
        </p:nvSpPr>
        <p:spPr>
          <a:xfrm>
            <a:off x="1056900" y="3240000"/>
            <a:ext cx="422400" cy="301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4" name="Google Shape;1854;p103"/>
          <p:cNvSpPr/>
          <p:nvPr/>
        </p:nvSpPr>
        <p:spPr>
          <a:xfrm>
            <a:off x="2676000" y="2421150"/>
            <a:ext cx="422400" cy="301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8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Isku dhufashada iyo fududaynta tibaaxaha badan (Multiplying and simplifying multiple expressions)</a:t>
            </a:r>
            <a:endParaRPr/>
          </a:p>
        </p:txBody>
      </p:sp>
      <p:sp>
        <p:nvSpPr>
          <p:cNvPr id="1860" name="Google Shape;1860;p104"/>
          <p:cNvSpPr txBox="1"/>
          <p:nvPr>
            <p:ph idx="1" type="body"/>
          </p:nvPr>
        </p:nvSpPr>
        <p:spPr>
          <a:xfrm>
            <a:off x="324000" y="687675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100">
                <a:latin typeface="Lexend"/>
              </a:rPr>
              <a:t>Balaadhi oo fududee halkii ay suurtagal tahay.</a:t>
            </a:r>
            <a:endParaRPr sz="100"/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</a:rPr>
              <a:t>a)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4(2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+ 6) + 5(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5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</a:rPr>
              <a:t>b)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7(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5) + 2(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+ 13)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5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</a:rPr>
              <a:t>c)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 + 6(5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3) 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5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  </a:t>
            </a:r>
            <a:r>
              <a:rPr lang="en-GB" sz="1800">
                <a:latin typeface="Lexend"/>
              </a:rPr>
              <a:t>d)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7) 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61" name="Google Shape;1861;p104"/>
          <p:cNvSpPr txBox="1"/>
          <p:nvPr>
            <p:ph idx="1" type="body"/>
          </p:nvPr>
        </p:nvSpPr>
        <p:spPr>
          <a:xfrm>
            <a:off x="4343125" y="1244775"/>
            <a:ext cx="4869600" cy="357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000"/>
              <a:buAutoNum type="alphaLcParenR" startAt="5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4)  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3000">
              <a:latin typeface="Times"/>
              <a:ea typeface="Times"/>
              <a:cs typeface="Times"/>
              <a:sym typeface="Times"/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lphaLcParenR" startAt="5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2(4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)  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100">
              <a:latin typeface="Times"/>
              <a:ea typeface="Times"/>
              <a:cs typeface="Times"/>
              <a:sym typeface="Times"/>
            </a:endParaRPr>
          </a:p>
          <a:p>
            <a:pPr indent="-355600" lvl="0" marL="45720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lphaLcParenR" startAt="5"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−5x(8y − 7x) − (yx − 10x)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62" name="Google Shape;1862;p104"/>
          <p:cNvSpPr txBox="1"/>
          <p:nvPr>
            <p:ph idx="1" type="body"/>
          </p:nvPr>
        </p:nvSpPr>
        <p:spPr>
          <a:xfrm>
            <a:off x="788100" y="1305693"/>
            <a:ext cx="2457000" cy="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+ 24 + 5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+ 10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+ 34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63" name="Google Shape;1863;p104"/>
          <p:cNvSpPr txBox="1"/>
          <p:nvPr>
            <p:ph idx="1" type="body"/>
          </p:nvPr>
        </p:nvSpPr>
        <p:spPr>
          <a:xfrm>
            <a:off x="788100" y="2253243"/>
            <a:ext cx="2457000" cy="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35 + 2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+ 26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9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− 9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64" name="Google Shape;1864;p104"/>
          <p:cNvSpPr txBox="1"/>
          <p:nvPr>
            <p:ph idx="1" type="body"/>
          </p:nvPr>
        </p:nvSpPr>
        <p:spPr>
          <a:xfrm>
            <a:off x="788100" y="3200793"/>
            <a:ext cx="2457000" cy="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− 18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+ 31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− 18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.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65" name="Google Shape;1865;p104"/>
          <p:cNvSpPr txBox="1"/>
          <p:nvPr>
            <p:ph idx="1" type="body"/>
          </p:nvPr>
        </p:nvSpPr>
        <p:spPr>
          <a:xfrm>
            <a:off x="788100" y="4248634"/>
            <a:ext cx="2457000" cy="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35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− 7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1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66" name="Google Shape;1866;p104"/>
          <p:cNvSpPr txBox="1"/>
          <p:nvPr>
            <p:ph idx="1" type="body"/>
          </p:nvPr>
        </p:nvSpPr>
        <p:spPr>
          <a:xfrm>
            <a:off x="4824000" y="1620009"/>
            <a:ext cx="2457000" cy="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8xy + 28x − 6x + 8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i="1"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8xy + 22x + 8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.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67" name="Google Shape;1867;p104"/>
          <p:cNvSpPr txBox="1"/>
          <p:nvPr>
            <p:ph idx="1" type="body"/>
          </p:nvPr>
        </p:nvSpPr>
        <p:spPr>
          <a:xfrm>
            <a:off x="4824000" y="2914153"/>
            <a:ext cx="2457000" cy="43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y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 i="1"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68" name="Google Shape;1868;p104"/>
          <p:cNvSpPr txBox="1"/>
          <p:nvPr>
            <p:ph idx="1" type="body"/>
          </p:nvPr>
        </p:nvSpPr>
        <p:spPr>
          <a:xfrm>
            <a:off x="4824000" y="3721950"/>
            <a:ext cx="3235200" cy="43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−40xy + 35x2 − yx − (−10x)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69" name="Google Shape;1869;p104"/>
          <p:cNvSpPr txBox="1"/>
          <p:nvPr>
            <p:ph idx="1" type="body"/>
          </p:nvPr>
        </p:nvSpPr>
        <p:spPr>
          <a:xfrm>
            <a:off x="4824000" y="4096225"/>
            <a:ext cx="3235200" cy="43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−40xy + 35x2 − yx + 10x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70" name="Google Shape;1870;p104"/>
          <p:cNvSpPr txBox="1"/>
          <p:nvPr>
            <p:ph idx="1" type="body"/>
          </p:nvPr>
        </p:nvSpPr>
        <p:spPr>
          <a:xfrm>
            <a:off x="4824000" y="4450950"/>
            <a:ext cx="3235200" cy="43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35x2 − 41xy + 10x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baseline="30000"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4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" name="Google Shape;1875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Isku dhufashada iyo fududaynta tibaaxaha badan (Multiplying and simplifying multiple expressions)</a:t>
            </a:r>
            <a:endParaRPr/>
          </a:p>
        </p:txBody>
      </p:sp>
      <p:sp>
        <p:nvSpPr>
          <p:cNvPr id="1876" name="Google Shape;1876;p105"/>
          <p:cNvSpPr txBox="1"/>
          <p:nvPr>
            <p:ph idx="1" type="body"/>
          </p:nvPr>
        </p:nvSpPr>
        <p:spPr>
          <a:xfrm>
            <a:off x="324000" y="759300"/>
            <a:ext cx="8237700" cy="406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Afartaan tibaaxood oo dhami waa isku mid (equivalent). Buuxi xubnaha maqan.</a:t>
            </a:r>
            <a:endParaRPr sz="100"/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lphaLcParenR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7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3) + 4(2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+ 6.5) </a:t>
            </a:r>
            <a:br>
              <a:rPr lang="en-GB" sz="2000">
                <a:latin typeface="Times"/>
                <a:ea typeface="Times"/>
                <a:cs typeface="Times"/>
                <a:sym typeface="Times"/>
              </a:rPr>
            </a:b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lphaLcParenR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2(3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4) + 3(3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       )</a:t>
            </a:r>
            <a:br>
              <a:rPr lang="en-GB" sz="2000">
                <a:latin typeface="Times"/>
                <a:ea typeface="Times"/>
                <a:cs typeface="Times"/>
                <a:sym typeface="Times"/>
              </a:rPr>
            </a:b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>
              <a:latin typeface="Times"/>
              <a:ea typeface="Times"/>
              <a:cs typeface="Times"/>
              <a:sym typeface="Times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lphaLcParenR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5(       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5(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2)</a:t>
            </a:r>
            <a:br>
              <a:rPr lang="en-GB" sz="2000">
                <a:latin typeface="Times"/>
                <a:ea typeface="Times"/>
                <a:cs typeface="Times"/>
                <a:sym typeface="Times"/>
              </a:rPr>
            </a:b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AutoNum type="alphaLcParenR"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7(3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         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1) 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77" name="Google Shape;1877;p105"/>
          <p:cNvSpPr/>
          <p:nvPr/>
        </p:nvSpPr>
        <p:spPr>
          <a:xfrm>
            <a:off x="2063475" y="3723050"/>
            <a:ext cx="422400" cy="301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8" name="Google Shape;1878;p105"/>
          <p:cNvSpPr/>
          <p:nvPr/>
        </p:nvSpPr>
        <p:spPr>
          <a:xfrm>
            <a:off x="1014825" y="2996332"/>
            <a:ext cx="422400" cy="301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9" name="Google Shape;1879;p105"/>
          <p:cNvSpPr/>
          <p:nvPr/>
        </p:nvSpPr>
        <p:spPr>
          <a:xfrm>
            <a:off x="2755050" y="2269600"/>
            <a:ext cx="422400" cy="301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0" name="Google Shape;1880;p105"/>
          <p:cNvSpPr txBox="1"/>
          <p:nvPr>
            <p:ph idx="1" type="body"/>
          </p:nvPr>
        </p:nvSpPr>
        <p:spPr>
          <a:xfrm>
            <a:off x="5251075" y="1542075"/>
            <a:ext cx="2457000" cy="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1" name="Google Shape;1881;p105"/>
          <p:cNvSpPr txBox="1"/>
          <p:nvPr>
            <p:ph idx="1" type="body"/>
          </p:nvPr>
        </p:nvSpPr>
        <p:spPr>
          <a:xfrm>
            <a:off x="3091500" y="1542075"/>
            <a:ext cx="2457000" cy="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7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21 + 8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+ 26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2" name="Google Shape;1882;p105"/>
          <p:cNvSpPr txBox="1"/>
          <p:nvPr>
            <p:ph idx="1" type="body"/>
          </p:nvPr>
        </p:nvSpPr>
        <p:spPr>
          <a:xfrm>
            <a:off x="3422550" y="2249675"/>
            <a:ext cx="2457000" cy="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6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+ 8 + 9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+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?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3" name="Google Shape;1883;p105"/>
          <p:cNvSpPr txBox="1"/>
          <p:nvPr>
            <p:ph idx="1" type="body"/>
          </p:nvPr>
        </p:nvSpPr>
        <p:spPr>
          <a:xfrm>
            <a:off x="4883925" y="2577963"/>
            <a:ext cx="1297500" cy="45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? =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−3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4" name="Google Shape;1884;p105"/>
          <p:cNvSpPr txBox="1"/>
          <p:nvPr>
            <p:ph idx="1" type="body"/>
          </p:nvPr>
        </p:nvSpPr>
        <p:spPr>
          <a:xfrm>
            <a:off x="2799900" y="2232916"/>
            <a:ext cx="370500" cy="30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−1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5" name="Google Shape;1885;p105"/>
          <p:cNvSpPr txBox="1"/>
          <p:nvPr>
            <p:ph idx="1" type="body"/>
          </p:nvPr>
        </p:nvSpPr>
        <p:spPr>
          <a:xfrm>
            <a:off x="3091500" y="2964418"/>
            <a:ext cx="2457000" cy="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?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−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 + 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10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6" name="Google Shape;1886;p105"/>
          <p:cNvSpPr txBox="1"/>
          <p:nvPr>
            <p:ph idx="1" type="body"/>
          </p:nvPr>
        </p:nvSpPr>
        <p:spPr>
          <a:xfrm>
            <a:off x="2908425" y="3294293"/>
            <a:ext cx="1297500" cy="45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? = </a:t>
            </a: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20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7" name="Google Shape;1887;p105"/>
          <p:cNvSpPr txBox="1"/>
          <p:nvPr>
            <p:ph idx="1" type="body"/>
          </p:nvPr>
        </p:nvSpPr>
        <p:spPr>
          <a:xfrm>
            <a:off x="1111500" y="2957266"/>
            <a:ext cx="370500" cy="30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4</a:t>
            </a:r>
            <a:r>
              <a:rPr i="1"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8" name="Google Shape;1888;p105"/>
          <p:cNvSpPr txBox="1"/>
          <p:nvPr>
            <p:ph idx="1" type="body"/>
          </p:nvPr>
        </p:nvSpPr>
        <p:spPr>
          <a:xfrm>
            <a:off x="3422550" y="3753900"/>
            <a:ext cx="2457000" cy="66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15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+ 5</a:t>
            </a:r>
            <a:endParaRPr sz="2000">
              <a:latin typeface="Times"/>
              <a:ea typeface="Times"/>
              <a:cs typeface="Times"/>
              <a:sym typeface="Times"/>
            </a:endParaRPr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89" name="Google Shape;1889;p105"/>
          <p:cNvSpPr txBox="1"/>
          <p:nvPr>
            <p:ph idx="1" type="body"/>
          </p:nvPr>
        </p:nvSpPr>
        <p:spPr>
          <a:xfrm>
            <a:off x="4545900" y="3753900"/>
            <a:ext cx="2457000" cy="45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5(3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+ 1)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90" name="Google Shape;1890;p105"/>
          <p:cNvSpPr txBox="1"/>
          <p:nvPr>
            <p:ph idx="1" type="body"/>
          </p:nvPr>
        </p:nvSpPr>
        <p:spPr>
          <a:xfrm>
            <a:off x="2201516" y="3679175"/>
            <a:ext cx="189300" cy="30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22222"/>
                </a:solidFill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>
                <a:latin typeface="Lexend"/>
                <a:ea typeface="Times"/>
                <a:cs typeface="Times"/>
                <a:sym typeface="Times"/>
              </a:rPr>
              <a:t> </a:t>
            </a:r>
            <a:endParaRPr sz="2000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4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p10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Waxaan u isticmaali karnaa moodellada aagga (area models) si aan u muujinno sida sharciga qaybinta (distributive law) u shaqeeyo.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Markaad ku dhufanayso xubin (term) tibaax (expression) Tusaale: 5x(x + 2) waa in xubin kasta oo ku jirta qawska (bracket) lagu dhufteeyo xubinta ka baxsan qawska.</a:t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i="1"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  <a:ea typeface="Times"/>
                <a:cs typeface="Times"/>
                <a:sym typeface="Times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Tibaaxda ku jirta qawska waxay ka koobnaan kartaa tiro xubnood (terms) ah.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Marka tibaaxdu ka kooban tahay qawsyo badan (brackets) waa la fidi karaa (expand) waxaana la isku dari karaa xubnaha isku midka ah (like terms) si loo fududeeyo tibaaxda.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896" name="Google Shape;1896;p106"/>
          <p:cNvSpPr txBox="1"/>
          <p:nvPr>
            <p:ph type="title"/>
          </p:nvPr>
        </p:nvSpPr>
        <p:spPr>
          <a:xfrm>
            <a:off x="1684800" y="126352"/>
            <a:ext cx="5741400" cy="619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Hubinta iyo xoojinta fahamka sharciga qaybinta (distributive law) ee xubnaha aljabrada (algebraic terms)</a:t>
            </a:r>
            <a:endParaRPr/>
          </a:p>
        </p:txBody>
      </p:sp>
      <p:sp>
        <p:nvSpPr>
          <p:cNvPr id="1897" name="Google Shape;1897;p106"/>
          <p:cNvSpPr txBox="1"/>
          <p:nvPr>
            <p:ph idx="1" type="body"/>
          </p:nvPr>
        </p:nvSpPr>
        <p:spPr>
          <a:xfrm>
            <a:off x="2025200" y="2572100"/>
            <a:ext cx="1570800" cy="51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( 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 +  2 ) </a:t>
            </a:r>
            <a:endParaRPr/>
          </a:p>
        </p:txBody>
      </p:sp>
      <p:sp>
        <p:nvSpPr>
          <p:cNvPr id="1898" name="Google Shape;1898;p106"/>
          <p:cNvSpPr/>
          <p:nvPr/>
        </p:nvSpPr>
        <p:spPr>
          <a:xfrm rot="307729">
            <a:off x="2114789" y="2391646"/>
            <a:ext cx="529334" cy="237670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rgbClr val="EBEDFE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899" name="Google Shape;1899;p106"/>
          <p:cNvSpPr/>
          <p:nvPr/>
        </p:nvSpPr>
        <p:spPr>
          <a:xfrm rot="357020">
            <a:off x="2132157" y="2284470"/>
            <a:ext cx="1109810" cy="359220"/>
          </a:xfrm>
          <a:custGeom>
            <a:rect b="b" l="l" r="r" t="t"/>
            <a:pathLst>
              <a:path extrusionOk="0" h="6824" w="26000">
                <a:moveTo>
                  <a:pt x="0" y="6824"/>
                </a:moveTo>
                <a:cubicBezTo>
                  <a:pt x="5560" y="152"/>
                  <a:pt x="26000" y="-3556"/>
                  <a:pt x="26000" y="5129"/>
                </a:cubicBezTo>
              </a:path>
            </a:pathLst>
          </a:custGeom>
          <a:noFill/>
          <a:ln cap="flat" cmpd="sng" w="28575">
            <a:solidFill>
              <a:srgbClr val="EBEDFE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900" name="Google Shape;1900;p106"/>
          <p:cNvSpPr txBox="1"/>
          <p:nvPr>
            <p:ph idx="1" type="body"/>
          </p:nvPr>
        </p:nvSpPr>
        <p:spPr>
          <a:xfrm>
            <a:off x="3667650" y="2572100"/>
            <a:ext cx="1570800" cy="51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"/>
                <a:cs typeface="Times"/>
                <a:sym typeface="Times"/>
              </a:rPr>
              <a:t>≡ 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5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r>
              <a:rPr baseline="30000" lang="en-GB" sz="1800">
                <a:latin typeface="Lexend"/>
                <a:ea typeface="Times"/>
                <a:cs typeface="Times"/>
                <a:sym typeface="Times"/>
              </a:rPr>
              <a:t>2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+</a:t>
            </a:r>
            <a:r>
              <a:rPr lang="en-GB" sz="1800">
                <a:latin typeface="Lexend"/>
                <a:ea typeface="Times"/>
                <a:cs typeface="Times"/>
                <a:sym typeface="Times"/>
              </a:rPr>
              <a:t> 10</a:t>
            </a:r>
            <a:r>
              <a:rPr i="1" lang="en-GB" sz="1800">
                <a:latin typeface="Lexend"/>
                <a:ea typeface="Times"/>
                <a:cs typeface="Times"/>
                <a:sym typeface="Times"/>
              </a:rPr>
              <a:t>x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