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2add318a102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2add318a10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2add318a10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2add318a10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2ae1b4ba58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2ae1b4ba58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2ae1b4ba587_1_9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2ae1b4ba587_1_9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2ae1b4ba587_1_10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2ae1b4ba587_1_10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ae1b4ba587_1_1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ae1b4ba587_1_1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2ae1b4ba587_1_1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2ae1b4ba587_1_1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2ae1b4ba587_1_1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2ae1b4ba587_1_1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2ae1b4ba587_1_1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2ae1b4ba587_1_1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28e91145cf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28e91145cf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28e91145cf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28e91145cf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28e91145cf3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28e91145cf3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28e91145cf3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28e91145cf3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28e91145cf3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28e91145cf3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28e91145cf3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28e91145cf3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2add318a102_0_30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2add318a102_0_30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2ae1b4ba587_1_1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2ae1b4ba587_1_1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g2b06931d9e2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8" name="Google Shape;1128;g2b06931d9e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g2b06931d9e2_3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" name="Google Shape;1156;g2b06931d9e2_3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2ae1b4ba587_1_16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2ae1b4ba587_1_1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2ae1b4ba587_1_16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2ae1b4ba587_1_1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2ae1b4ba587_1_17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2ae1b4ba587_1_17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g2ae1b4ba587_1_1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" name="Google Shape;1264;g2ae1b4ba587_1_1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g28e91145cf3_0_15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" name="Google Shape;1305;g28e91145cf3_0_1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28e91145cf3_0_1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28e91145cf3_0_1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2b06931d9e2_4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2b06931d9e2_4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28e91145cf3_0_15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28e91145cf3_0_1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g28e91145cf3_0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2" name="Google Shape;1452;g28e91145cf3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g28e91145cf3_0_1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3" name="Google Shape;1523;g28e91145cf3_0_1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g28e91145cf3_0_1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4" name="Google Shape;1614;g28e91145cf3_0_1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g28e91145cf3_0_7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5" name="Google Shape;1685;g28e91145cf3_0_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4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" name="Google Shape;1775;g28e91145cf3_0_8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6" name="Google Shape;1776;g28e91145cf3_0_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3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g28e91145cf3_0_9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5" name="Google Shape;1805;g28e91145cf3_0_9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28e91145cf3_0_10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28e91145cf3_0_1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3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g28e91145cf3_0_1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5" name="Google Shape;1865;g28e91145cf3_0_1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3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5" name="Google Shape;1895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5" Type="http://schemas.openxmlformats.org/officeDocument/2006/relationships/image" Target="../media/image1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1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19.png"/><Relationship Id="rId4" Type="http://schemas.openxmlformats.org/officeDocument/2006/relationships/image" Target="../media/image67.png"/><Relationship Id="rId5" Type="http://schemas.openxmlformats.org/officeDocument/2006/relationships/image" Target="../media/image26.png"/><Relationship Id="rId6" Type="http://schemas.openxmlformats.org/officeDocument/2006/relationships/image" Target="../media/image32.png"/><Relationship Id="rId7" Type="http://schemas.openxmlformats.org/officeDocument/2006/relationships/image" Target="../media/image22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67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Relationship Id="rId6" Type="http://schemas.openxmlformats.org/officeDocument/2006/relationships/image" Target="../media/image34.png"/><Relationship Id="rId7" Type="http://schemas.openxmlformats.org/officeDocument/2006/relationships/image" Target="../media/image26.png"/><Relationship Id="rId8" Type="http://schemas.openxmlformats.org/officeDocument/2006/relationships/image" Target="../media/image32.png"/><Relationship Id="rId9" Type="http://schemas.openxmlformats.org/officeDocument/2006/relationships/image" Target="../media/image22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67.png"/><Relationship Id="rId4" Type="http://schemas.openxmlformats.org/officeDocument/2006/relationships/image" Target="../media/image31.png"/><Relationship Id="rId5" Type="http://schemas.openxmlformats.org/officeDocument/2006/relationships/image" Target="../media/image24.png"/><Relationship Id="rId6" Type="http://schemas.openxmlformats.org/officeDocument/2006/relationships/image" Target="../media/image19.png"/><Relationship Id="rId7" Type="http://schemas.openxmlformats.org/officeDocument/2006/relationships/image" Target="../media/image34.png"/><Relationship Id="rId8" Type="http://schemas.openxmlformats.org/officeDocument/2006/relationships/image" Target="../media/image26.png"/><Relationship Id="rId9" Type="http://schemas.openxmlformats.org/officeDocument/2006/relationships/image" Target="../media/image32.png"/><Relationship Id="rId10" Type="http://schemas.openxmlformats.org/officeDocument/2006/relationships/image" Target="../media/image39.png"/><Relationship Id="rId11" Type="http://schemas.openxmlformats.org/officeDocument/2006/relationships/image" Target="../media/image2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8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8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8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8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7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7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7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7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_2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 1">
  <p:cSld name="CUSTOM_3_1_1_3"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6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2" name="Google Shape;752;p6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6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63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5" name="Google Shape;755;p63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6" name="Google Shape;756;p63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6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9" name="Google Shape;759;p6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64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1" name="Google Shape;761;p64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2" name="Google Shape;762;p64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63" name="Google Shape;763;p64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64" name="Google Shape;764;p64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5" name="Google Shape;765;p6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5.png"/><Relationship Id="rId4" Type="http://schemas.openxmlformats.org/officeDocument/2006/relationships/image" Target="../media/image54.png"/><Relationship Id="rId5" Type="http://schemas.openxmlformats.org/officeDocument/2006/relationships/image" Target="../media/image27.png"/><Relationship Id="rId6" Type="http://schemas.openxmlformats.org/officeDocument/2006/relationships/image" Target="../media/image4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8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5.png"/><Relationship Id="rId6" Type="http://schemas.openxmlformats.org/officeDocument/2006/relationships/image" Target="../media/image30.png"/><Relationship Id="rId7" Type="http://schemas.openxmlformats.org/officeDocument/2006/relationships/image" Target="../media/image33.png"/><Relationship Id="rId8" Type="http://schemas.openxmlformats.org/officeDocument/2006/relationships/image" Target="../media/image46.png"/><Relationship Id="rId9" Type="http://schemas.openxmlformats.org/officeDocument/2006/relationships/image" Target="../media/image4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2.png"/><Relationship Id="rId4" Type="http://schemas.openxmlformats.org/officeDocument/2006/relationships/image" Target="../media/image60.png"/><Relationship Id="rId5" Type="http://schemas.openxmlformats.org/officeDocument/2006/relationships/image" Target="../media/image4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9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2.png"/><Relationship Id="rId4" Type="http://schemas.openxmlformats.org/officeDocument/2006/relationships/image" Target="../media/image60.png"/><Relationship Id="rId5" Type="http://schemas.openxmlformats.org/officeDocument/2006/relationships/hyperlink" Target="https://www.geogebra.org/m/hyashghq" TargetMode="External"/><Relationship Id="rId6" Type="http://schemas.openxmlformats.org/officeDocument/2006/relationships/image" Target="../media/image4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4.jpg"/><Relationship Id="rId4" Type="http://schemas.openxmlformats.org/officeDocument/2006/relationships/image" Target="../media/image60.png"/><Relationship Id="rId5" Type="http://schemas.openxmlformats.org/officeDocument/2006/relationships/image" Target="../media/image63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4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4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5.png"/><Relationship Id="rId4" Type="http://schemas.openxmlformats.org/officeDocument/2006/relationships/image" Target="../media/image66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5.png"/><Relationship Id="rId8" Type="http://schemas.openxmlformats.org/officeDocument/2006/relationships/image" Target="../media/image27.png"/><Relationship Id="rId9" Type="http://schemas.openxmlformats.org/officeDocument/2006/relationships/image" Target="../media/image4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4.png"/><Relationship Id="rId4" Type="http://schemas.openxmlformats.org/officeDocument/2006/relationships/image" Target="../media/image55.png"/><Relationship Id="rId5" Type="http://schemas.openxmlformats.org/officeDocument/2006/relationships/image" Target="../media/image28.png"/><Relationship Id="rId6" Type="http://schemas.openxmlformats.org/officeDocument/2006/relationships/image" Target="../media/image4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5.png"/><Relationship Id="rId4" Type="http://schemas.openxmlformats.org/officeDocument/2006/relationships/image" Target="../media/image60.png"/><Relationship Id="rId5" Type="http://schemas.openxmlformats.org/officeDocument/2006/relationships/image" Target="../media/image27.png"/><Relationship Id="rId6" Type="http://schemas.openxmlformats.org/officeDocument/2006/relationships/image" Target="../media/image4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9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3.png"/><Relationship Id="rId4" Type="http://schemas.openxmlformats.org/officeDocument/2006/relationships/image" Target="../media/image71.png"/><Relationship Id="rId5" Type="http://schemas.openxmlformats.org/officeDocument/2006/relationships/image" Target="../media/image76.png"/><Relationship Id="rId6" Type="http://schemas.openxmlformats.org/officeDocument/2006/relationships/image" Target="../media/image55.png"/><Relationship Id="rId7" Type="http://schemas.openxmlformats.org/officeDocument/2006/relationships/image" Target="../media/image79.png"/><Relationship Id="rId8" Type="http://schemas.openxmlformats.org/officeDocument/2006/relationships/image" Target="../media/image78.png"/><Relationship Id="rId9" Type="http://schemas.openxmlformats.org/officeDocument/2006/relationships/image" Target="../media/image77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6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3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2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2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2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isku ekaanshaha (similarity)</a:t>
            </a:r>
            <a:endParaRPr/>
          </a:p>
        </p:txBody>
      </p:sp>
      <p:sp>
        <p:nvSpPr>
          <p:cNvPr id="771" name="Google Shape;771;p65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joomatari (geometrical properties) iyo aragtida Pythagoras (Pythagoras’ theorem)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6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67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weyneyn (enlarge) karaa qaab (shape) waxaana sheegi karaa waxa isbeddelaya iyo waxa aan isbeddelin (invariant).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68"/>
          <p:cNvSpPr txBox="1"/>
          <p:nvPr>
            <p:ph idx="2" type="subTitle"/>
          </p:nvPr>
        </p:nvSpPr>
        <p:spPr>
          <a:xfrm>
            <a:off x="324000" y="2173438"/>
            <a:ext cx="8496000" cy="82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400">
                <a:latin typeface="Lexend"/>
              </a:rPr>
              <a:t>Laba qaab (shape) waa isku mid (similar) haddii kala duwanaanshaha kaliya ee u dhexeeya ay tahay cabbirkooda. Dhererka dhinacyadoodu waa isku saami (proportions).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b="0" sz="1800"/>
          </a:p>
        </p:txBody>
      </p:sp>
      <p:sp>
        <p:nvSpPr>
          <p:cNvPr id="787" name="Google Shape;787;p68"/>
          <p:cNvSpPr txBox="1"/>
          <p:nvPr>
            <p:ph idx="1" type="subTitle"/>
          </p:nvPr>
        </p:nvSpPr>
        <p:spPr>
          <a:xfrm>
            <a:off x="324000" y="3096331"/>
            <a:ext cx="8496000" cy="83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Qiyaasta weyneyn (scale factor) waa tirada lagu dhufto (multiplier) ee u dhaxaysa qaababka isku midka ah (similar shapes), oo qeexaysa sida uu u weyn yahay qaabka marka loo barbardhigo kan kale.</a:t>
            </a:r>
            <a:endParaRPr sz="1800"/>
          </a:p>
        </p:txBody>
      </p:sp>
      <p:sp>
        <p:nvSpPr>
          <p:cNvPr id="788" name="Google Shape;788;p68"/>
          <p:cNvSpPr txBox="1"/>
          <p:nvPr>
            <p:ph idx="1" type="subTitle"/>
          </p:nvPr>
        </p:nvSpPr>
        <p:spPr>
          <a:xfrm>
            <a:off x="324000" y="10488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Shayga (object) waa jaantuska bilowga ah ka hor inta aan la isbeddelin (transformation).</a:t>
            </a:r>
            <a:endParaRPr sz="1800"/>
          </a:p>
        </p:txBody>
      </p:sp>
      <p:sp>
        <p:nvSpPr>
          <p:cNvPr id="789" name="Google Shape;789;p68"/>
          <p:cNvSpPr txBox="1"/>
          <p:nvPr>
            <p:ph idx="2" type="subTitle"/>
          </p:nvPr>
        </p:nvSpPr>
        <p:spPr>
          <a:xfrm>
            <a:off x="324000" y="1611144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Sawirka (image) waa jaantuska ka soo baxa ka dib marka la isbeddelo (transformation).</a:t>
            </a:r>
            <a:endParaRPr sz="1800"/>
          </a:p>
        </p:txBody>
      </p:sp>
      <p:sp>
        <p:nvSpPr>
          <p:cNvPr id="790" name="Google Shape;790;p68"/>
          <p:cNvSpPr txBox="1"/>
          <p:nvPr>
            <p:ph idx="4294967295" type="subTitle"/>
          </p:nvPr>
        </p:nvSpPr>
        <p:spPr>
          <a:xfrm>
            <a:off x="324000" y="4027625"/>
            <a:ext cx="8496000" cy="6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</a:rPr>
              <a:t>Sifo (property) ee qaabka waa mid aan isbeddelin (invariant) haddii sifadaas aan isbeddelin ka dib marka qaabka la isbeddelo.</a:t>
            </a:r>
            <a:endParaRPr sz="1800">
              <a:solidFill>
                <a:srgbClr val="282828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6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796" name="Google Shape;796;p6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isku ekaanshaha (similarity)</a:t>
            </a:r>
            <a:endParaRPr/>
          </a:p>
        </p:txBody>
      </p:sp>
      <p:sp>
        <p:nvSpPr>
          <p:cNvPr id="797" name="Google Shape;797;p6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isku ekaanshaha (similarity)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798" name="Google Shape;798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75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70"/>
          <p:cNvSpPr/>
          <p:nvPr/>
        </p:nvSpPr>
        <p:spPr>
          <a:xfrm>
            <a:off x="5022917" y="2140200"/>
            <a:ext cx="3120383" cy="2343055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804" name="Google Shape;804;p70"/>
          <p:cNvSpPr txBox="1"/>
          <p:nvPr>
            <p:ph idx="1" type="body"/>
          </p:nvPr>
        </p:nvSpPr>
        <p:spPr>
          <a:xfrm>
            <a:off x="324000" y="759300"/>
            <a:ext cx="8496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Shaygan (object) waxaa lagu weyneeyey (enlarged) qiyaasta weyneyn (scale factor) 3 si loo abuuro sawirka (image).</a:t>
            </a:r>
            <a:endParaRPr sz="1800"/>
          </a:p>
        </p:txBody>
      </p:sp>
      <p:sp>
        <p:nvSpPr>
          <p:cNvPr id="805" name="Google Shape;805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806" name="Google Shape;806;p70"/>
          <p:cNvSpPr txBox="1"/>
          <p:nvPr>
            <p:ph idx="1" type="body"/>
          </p:nvPr>
        </p:nvSpPr>
        <p:spPr>
          <a:xfrm>
            <a:off x="324000" y="1120728"/>
            <a:ext cx="8496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Axmed wuxuu cabbiraa dhererka shayga (object).</a:t>
            </a:r>
            <a:endParaRPr sz="1800"/>
          </a:p>
        </p:txBody>
      </p:sp>
      <p:sp>
        <p:nvSpPr>
          <p:cNvPr id="807" name="Google Shape;807;p70"/>
          <p:cNvSpPr/>
          <p:nvPr/>
        </p:nvSpPr>
        <p:spPr>
          <a:xfrm>
            <a:off x="5037700" y="3703454"/>
            <a:ext cx="1038521" cy="779812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grpSp>
        <p:nvGrpSpPr>
          <p:cNvPr id="808" name="Google Shape;808;p70"/>
          <p:cNvGrpSpPr/>
          <p:nvPr/>
        </p:nvGrpSpPr>
        <p:grpSpPr>
          <a:xfrm>
            <a:off x="4962363" y="3607551"/>
            <a:ext cx="1213604" cy="948951"/>
            <a:chOff x="4962363" y="3607551"/>
            <a:chExt cx="1213604" cy="948951"/>
          </a:xfrm>
        </p:grpSpPr>
        <p:cxnSp>
          <p:nvCxnSpPr>
            <p:cNvPr id="809" name="Google Shape;809;p70"/>
            <p:cNvCxnSpPr/>
            <p:nvPr/>
          </p:nvCxnSpPr>
          <p:spPr>
            <a:xfrm>
              <a:off x="5050725" y="3607551"/>
              <a:ext cx="10281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810" name="Google Shape;810;p70"/>
            <p:cNvCxnSpPr/>
            <p:nvPr/>
          </p:nvCxnSpPr>
          <p:spPr>
            <a:xfrm>
              <a:off x="6175967" y="3703451"/>
              <a:ext cx="0" cy="7860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811" name="Google Shape;811;p70"/>
            <p:cNvCxnSpPr/>
            <p:nvPr/>
          </p:nvCxnSpPr>
          <p:spPr>
            <a:xfrm>
              <a:off x="4962363" y="3775302"/>
              <a:ext cx="1044300" cy="781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812" name="Google Shape;812;p70"/>
          <p:cNvSpPr txBox="1"/>
          <p:nvPr>
            <p:ph idx="1" type="body"/>
          </p:nvPr>
        </p:nvSpPr>
        <p:spPr>
          <a:xfrm>
            <a:off x="6212200" y="3949543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 cm</a:t>
            </a:r>
            <a:endParaRPr sz="1600"/>
          </a:p>
        </p:txBody>
      </p:sp>
      <p:sp>
        <p:nvSpPr>
          <p:cNvPr id="813" name="Google Shape;813;p70"/>
          <p:cNvSpPr txBox="1"/>
          <p:nvPr>
            <p:ph idx="1" type="body"/>
          </p:nvPr>
        </p:nvSpPr>
        <p:spPr>
          <a:xfrm>
            <a:off x="5338154" y="3363043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 cm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814" name="Google Shape;814;p70"/>
          <p:cNvSpPr txBox="1"/>
          <p:nvPr>
            <p:ph idx="1" type="body"/>
          </p:nvPr>
        </p:nvSpPr>
        <p:spPr>
          <a:xfrm>
            <a:off x="5033354" y="4146790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 cm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cxnSp>
        <p:nvCxnSpPr>
          <p:cNvPr id="815" name="Google Shape;815;p70"/>
          <p:cNvCxnSpPr/>
          <p:nvPr/>
        </p:nvCxnSpPr>
        <p:spPr>
          <a:xfrm>
            <a:off x="5000621" y="2035709"/>
            <a:ext cx="31569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16" name="Google Shape;816;p70"/>
          <p:cNvCxnSpPr/>
          <p:nvPr/>
        </p:nvCxnSpPr>
        <p:spPr>
          <a:xfrm>
            <a:off x="8255114" y="2133696"/>
            <a:ext cx="0" cy="2364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17" name="Google Shape;817;p70"/>
          <p:cNvCxnSpPr/>
          <p:nvPr/>
        </p:nvCxnSpPr>
        <p:spPr>
          <a:xfrm>
            <a:off x="4940617" y="2222944"/>
            <a:ext cx="3116700" cy="2326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18" name="Google Shape;818;p70"/>
          <p:cNvSpPr txBox="1"/>
          <p:nvPr>
            <p:ph idx="1" type="body"/>
          </p:nvPr>
        </p:nvSpPr>
        <p:spPr>
          <a:xfrm rot="2240011">
            <a:off x="6388502" y="3143020"/>
            <a:ext cx="704423" cy="320889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15 cm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819" name="Google Shape;819;p70"/>
          <p:cNvSpPr txBox="1"/>
          <p:nvPr>
            <p:ph idx="1" type="body"/>
          </p:nvPr>
        </p:nvSpPr>
        <p:spPr>
          <a:xfrm>
            <a:off x="8300045" y="3124391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820" name="Google Shape;820;p70"/>
          <p:cNvSpPr txBox="1"/>
          <p:nvPr>
            <p:ph idx="1" type="body"/>
          </p:nvPr>
        </p:nvSpPr>
        <p:spPr>
          <a:xfrm>
            <a:off x="6404949" y="1775900"/>
            <a:ext cx="636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12 cm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821" name="Google Shape;821;p70"/>
          <p:cNvSpPr txBox="1"/>
          <p:nvPr>
            <p:ph idx="1" type="body"/>
          </p:nvPr>
        </p:nvSpPr>
        <p:spPr>
          <a:xfrm>
            <a:off x="324000" y="1469104"/>
            <a:ext cx="8496000" cy="36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Wuxuu ku dhow yahay inuu cabbiro dhererka sawirka (image). Maxaa uu filan karaa?</a:t>
            </a:r>
            <a:endParaRPr sz="1800"/>
          </a:p>
        </p:txBody>
      </p:sp>
      <p:pic>
        <p:nvPicPr>
          <p:cNvPr id="822" name="Google Shape;822;p70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568348" y="2162371"/>
            <a:ext cx="2647777" cy="1686199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70"/>
          <p:cNvSpPr txBox="1"/>
          <p:nvPr>
            <p:ph idx="1" type="body"/>
          </p:nvPr>
        </p:nvSpPr>
        <p:spPr>
          <a:xfrm>
            <a:off x="880025" y="2329750"/>
            <a:ext cx="2253600" cy="11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Dherer kasta oo sawirka (image) ku yaal wuxuu noqon doonaa 3 jeer dhererkiisa u dhigma shayga (object).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cxnSp>
        <p:nvCxnSpPr>
          <p:cNvPr id="824" name="Google Shape;824;p70"/>
          <p:cNvCxnSpPr>
            <a:stCxn id="813" idx="0"/>
          </p:cNvCxnSpPr>
          <p:nvPr/>
        </p:nvCxnSpPr>
        <p:spPr>
          <a:xfrm flipH="1" rot="10800000">
            <a:off x="5588654" y="2083243"/>
            <a:ext cx="940500" cy="1279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5" name="Google Shape;825;p70"/>
          <p:cNvSpPr txBox="1"/>
          <p:nvPr>
            <p:ph idx="1" type="body"/>
          </p:nvPr>
        </p:nvSpPr>
        <p:spPr>
          <a:xfrm>
            <a:off x="5769677" y="3062228"/>
            <a:ext cx="304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Lexend"/>
              </a:rPr>
              <a:t>× 3 </a:t>
            </a:r>
            <a:endParaRPr sz="1800">
              <a:solidFill>
                <a:schemeClr val="accent4"/>
              </a:solidFill>
            </a:endParaRPr>
          </a:p>
        </p:txBody>
      </p:sp>
      <p:cxnSp>
        <p:nvCxnSpPr>
          <p:cNvPr id="826" name="Google Shape;826;p70"/>
          <p:cNvCxnSpPr/>
          <p:nvPr/>
        </p:nvCxnSpPr>
        <p:spPr>
          <a:xfrm flipH="1" rot="10800000">
            <a:off x="6694353" y="3322947"/>
            <a:ext cx="1509000" cy="708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7" name="Google Shape;827;p70"/>
          <p:cNvSpPr txBox="1"/>
          <p:nvPr>
            <p:ph idx="1" type="body"/>
          </p:nvPr>
        </p:nvSpPr>
        <p:spPr>
          <a:xfrm>
            <a:off x="6858224" y="3887380"/>
            <a:ext cx="304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Lexend"/>
              </a:rPr>
              <a:t>× 3 </a:t>
            </a:r>
            <a:endParaRPr sz="1800">
              <a:solidFill>
                <a:schemeClr val="accent4"/>
              </a:solidFill>
            </a:endParaRPr>
          </a:p>
        </p:txBody>
      </p:sp>
      <p:cxnSp>
        <p:nvCxnSpPr>
          <p:cNvPr id="828" name="Google Shape;828;p70"/>
          <p:cNvCxnSpPr>
            <a:stCxn id="814" idx="0"/>
          </p:cNvCxnSpPr>
          <p:nvPr/>
        </p:nvCxnSpPr>
        <p:spPr>
          <a:xfrm flipH="1" rot="10800000">
            <a:off x="5283854" y="3205390"/>
            <a:ext cx="1167000" cy="941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9" name="Google Shape;829;p70"/>
          <p:cNvSpPr txBox="1"/>
          <p:nvPr>
            <p:ph idx="1" type="body"/>
          </p:nvPr>
        </p:nvSpPr>
        <p:spPr>
          <a:xfrm>
            <a:off x="5621626" y="3811180"/>
            <a:ext cx="304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Lexend"/>
              </a:rPr>
              <a:t>× 3 </a:t>
            </a:r>
            <a:endParaRPr sz="1800">
              <a:solidFill>
                <a:schemeClr val="accent4"/>
              </a:solidFill>
            </a:endParaRPr>
          </a:p>
        </p:txBody>
      </p:sp>
      <p:sp>
        <p:nvSpPr>
          <p:cNvPr id="830" name="Google Shape;830;p70"/>
          <p:cNvSpPr txBox="1"/>
          <p:nvPr>
            <p:ph idx="1" type="body"/>
          </p:nvPr>
        </p:nvSpPr>
        <p:spPr>
          <a:xfrm>
            <a:off x="5991154" y="4580033"/>
            <a:ext cx="780000" cy="2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shay (object)</a:t>
            </a:r>
            <a:endParaRPr sz="1600"/>
          </a:p>
        </p:txBody>
      </p:sp>
      <p:sp>
        <p:nvSpPr>
          <p:cNvPr id="831" name="Google Shape;831;p70"/>
          <p:cNvSpPr txBox="1"/>
          <p:nvPr>
            <p:ph idx="1" type="body"/>
          </p:nvPr>
        </p:nvSpPr>
        <p:spPr>
          <a:xfrm>
            <a:off x="7877471" y="4575736"/>
            <a:ext cx="780000" cy="2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sawir (image)</a:t>
            </a:r>
            <a:endParaRPr sz="1600"/>
          </a:p>
        </p:txBody>
      </p:sp>
      <p:cxnSp>
        <p:nvCxnSpPr>
          <p:cNvPr id="832" name="Google Shape;832;p70"/>
          <p:cNvCxnSpPr/>
          <p:nvPr/>
        </p:nvCxnSpPr>
        <p:spPr>
          <a:xfrm rot="10800000">
            <a:off x="5995229" y="4341683"/>
            <a:ext cx="126600" cy="26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3" name="Google Shape;833;p70"/>
          <p:cNvCxnSpPr/>
          <p:nvPr/>
        </p:nvCxnSpPr>
        <p:spPr>
          <a:xfrm rot="10800000">
            <a:off x="7998575" y="4253925"/>
            <a:ext cx="169500" cy="369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4" name="Google Shape;834;p70"/>
          <p:cNvSpPr txBox="1"/>
          <p:nvPr/>
        </p:nvSpPr>
        <p:spPr>
          <a:xfrm>
            <a:off x="192470" y="4418895"/>
            <a:ext cx="8061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5" name="Google Shape;835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32066" y="3775133"/>
            <a:ext cx="531992" cy="61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71"/>
          <p:cNvSpPr/>
          <p:nvPr/>
        </p:nvSpPr>
        <p:spPr>
          <a:xfrm>
            <a:off x="5022917" y="2140200"/>
            <a:ext cx="3120383" cy="2343055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841" name="Google Shape;841;p71"/>
          <p:cNvSpPr txBox="1"/>
          <p:nvPr>
            <p:ph idx="1" type="body"/>
          </p:nvPr>
        </p:nvSpPr>
        <p:spPr>
          <a:xfrm>
            <a:off x="324000" y="759300"/>
            <a:ext cx="8496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Shayga (object) waxaa lagu weyneeyey (enlarged) qodob cabbir (scale factor) 3 si loo abuuro sawirka (image).</a:t>
            </a:r>
            <a:endParaRPr sz="1800"/>
          </a:p>
        </p:txBody>
      </p:sp>
      <p:sp>
        <p:nvSpPr>
          <p:cNvPr id="842" name="Google Shape;842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843" name="Google Shape;843;p71"/>
          <p:cNvSpPr txBox="1"/>
          <p:nvPr>
            <p:ph idx="1" type="body"/>
          </p:nvPr>
        </p:nvSpPr>
        <p:spPr>
          <a:xfrm>
            <a:off x="324000" y="1120728"/>
            <a:ext cx="8496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Axmed wuxuu cabbiraa xaglaha (angles) shayga (object).</a:t>
            </a:r>
            <a:endParaRPr sz="1800"/>
          </a:p>
        </p:txBody>
      </p:sp>
      <p:sp>
        <p:nvSpPr>
          <p:cNvPr id="844" name="Google Shape;844;p71"/>
          <p:cNvSpPr/>
          <p:nvPr/>
        </p:nvSpPr>
        <p:spPr>
          <a:xfrm>
            <a:off x="5037700" y="3703454"/>
            <a:ext cx="1038521" cy="779812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845" name="Google Shape;845;p71"/>
          <p:cNvSpPr txBox="1"/>
          <p:nvPr>
            <p:ph idx="1" type="body"/>
          </p:nvPr>
        </p:nvSpPr>
        <p:spPr>
          <a:xfrm>
            <a:off x="324000" y="1469103"/>
            <a:ext cx="8496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Wuxuu ku dhow yahay inuu cabbiro xaglaha (angles) sawirka (image). Maxay tahay inuu filo?</a:t>
            </a:r>
            <a:endParaRPr sz="1800"/>
          </a:p>
        </p:txBody>
      </p:sp>
      <p:sp>
        <p:nvSpPr>
          <p:cNvPr id="846" name="Google Shape;846;p71"/>
          <p:cNvSpPr txBox="1"/>
          <p:nvPr/>
        </p:nvSpPr>
        <p:spPr>
          <a:xfrm>
            <a:off x="192470" y="4418895"/>
            <a:ext cx="8061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47" name="Google Shape;847;p7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32066" y="3775133"/>
            <a:ext cx="531992" cy="61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71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204751" y="2152691"/>
            <a:ext cx="2327424" cy="1639343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71"/>
          <p:cNvSpPr txBox="1"/>
          <p:nvPr>
            <p:ph idx="1" type="body"/>
          </p:nvPr>
        </p:nvSpPr>
        <p:spPr>
          <a:xfrm>
            <a:off x="383684" y="2253550"/>
            <a:ext cx="2091900" cy="11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Xaglaha (angles) sawirka (image) mid kasta wuxuu noqon doonaa 3 jeer xaggiisa u dhigma shayga (object).</a:t>
            </a:r>
            <a:endParaRPr sz="1600"/>
          </a:p>
        </p:txBody>
      </p:sp>
      <p:sp>
        <p:nvSpPr>
          <p:cNvPr id="850" name="Google Shape;850;p71"/>
          <p:cNvSpPr txBox="1"/>
          <p:nvPr/>
        </p:nvSpPr>
        <p:spPr>
          <a:xfrm>
            <a:off x="2335675" y="4441401"/>
            <a:ext cx="8061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51" name="Google Shape;851;p7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72687" y="3836456"/>
            <a:ext cx="531975" cy="696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71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2485722" y="2131925"/>
            <a:ext cx="2413701" cy="1780725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71"/>
          <p:cNvSpPr txBox="1"/>
          <p:nvPr>
            <p:ph idx="1" type="body"/>
          </p:nvPr>
        </p:nvSpPr>
        <p:spPr>
          <a:xfrm>
            <a:off x="2708825" y="2192527"/>
            <a:ext cx="2155500" cy="134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Laakiin taasi waxay ka dhigi doontaa xaglaha (angles) sawirka (image) inay isugeyn ka badan 180°. Taasi sax ma noqon karto.</a:t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854" name="Google Shape;854;p71"/>
          <p:cNvSpPr/>
          <p:nvPr/>
        </p:nvSpPr>
        <p:spPr>
          <a:xfrm>
            <a:off x="5932925" y="3707836"/>
            <a:ext cx="143100" cy="143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1"/>
          <p:cNvSpPr/>
          <p:nvPr/>
        </p:nvSpPr>
        <p:spPr>
          <a:xfrm>
            <a:off x="4876125" y="3501004"/>
            <a:ext cx="444000" cy="4440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1"/>
          <p:cNvSpPr/>
          <p:nvPr/>
        </p:nvSpPr>
        <p:spPr>
          <a:xfrm>
            <a:off x="5844575" y="4262276"/>
            <a:ext cx="459000" cy="459000"/>
          </a:xfrm>
          <a:prstGeom prst="arc">
            <a:avLst>
              <a:gd fmla="val 13190205" name="adj1"/>
              <a:gd fmla="val 1607183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1"/>
          <p:cNvSpPr txBox="1"/>
          <p:nvPr>
            <p:ph idx="1" type="body"/>
          </p:nvPr>
        </p:nvSpPr>
        <p:spPr>
          <a:xfrm>
            <a:off x="5576654" y="3278433"/>
            <a:ext cx="780000" cy="2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shay (object)</a:t>
            </a:r>
            <a:endParaRPr sz="1600"/>
          </a:p>
        </p:txBody>
      </p:sp>
      <p:cxnSp>
        <p:nvCxnSpPr>
          <p:cNvPr id="858" name="Google Shape;858;p71"/>
          <p:cNvCxnSpPr/>
          <p:nvPr/>
        </p:nvCxnSpPr>
        <p:spPr>
          <a:xfrm flipH="1" rot="10800000">
            <a:off x="5672675" y="3536404"/>
            <a:ext cx="95700" cy="304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9" name="Google Shape;859;p71"/>
          <p:cNvSpPr txBox="1"/>
          <p:nvPr>
            <p:ph idx="1" type="body"/>
          </p:nvPr>
        </p:nvSpPr>
        <p:spPr>
          <a:xfrm>
            <a:off x="4823990" y="3892764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37° </a:t>
            </a:r>
            <a:endParaRPr sz="1800"/>
          </a:p>
        </p:txBody>
      </p:sp>
      <p:sp>
        <p:nvSpPr>
          <p:cNvPr id="860" name="Google Shape;860;p71"/>
          <p:cNvSpPr txBox="1"/>
          <p:nvPr>
            <p:ph idx="1" type="body"/>
          </p:nvPr>
        </p:nvSpPr>
        <p:spPr>
          <a:xfrm>
            <a:off x="5663002" y="4493032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53° </a:t>
            </a:r>
            <a:endParaRPr sz="1800"/>
          </a:p>
        </p:txBody>
      </p:sp>
      <p:cxnSp>
        <p:nvCxnSpPr>
          <p:cNvPr id="861" name="Google Shape;861;p71"/>
          <p:cNvCxnSpPr/>
          <p:nvPr/>
        </p:nvCxnSpPr>
        <p:spPr>
          <a:xfrm flipH="1">
            <a:off x="5071450" y="3768025"/>
            <a:ext cx="157200" cy="148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2" name="Google Shape;862;p71"/>
          <p:cNvCxnSpPr/>
          <p:nvPr/>
        </p:nvCxnSpPr>
        <p:spPr>
          <a:xfrm flipH="1" rot="10800000">
            <a:off x="5897225" y="4344125"/>
            <a:ext cx="118200" cy="168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3" name="Google Shape;863;p71"/>
          <p:cNvSpPr txBox="1"/>
          <p:nvPr>
            <p:ph idx="1" type="body"/>
          </p:nvPr>
        </p:nvSpPr>
        <p:spPr>
          <a:xfrm>
            <a:off x="6674146" y="3912604"/>
            <a:ext cx="780000" cy="2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sawir (image)</a:t>
            </a:r>
            <a:endParaRPr sz="1600"/>
          </a:p>
        </p:txBody>
      </p:sp>
      <p:cxnSp>
        <p:nvCxnSpPr>
          <p:cNvPr id="864" name="Google Shape;864;p71"/>
          <p:cNvCxnSpPr/>
          <p:nvPr/>
        </p:nvCxnSpPr>
        <p:spPr>
          <a:xfrm flipH="1" rot="10800000">
            <a:off x="6963000" y="3531650"/>
            <a:ext cx="62700" cy="399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72"/>
          <p:cNvSpPr/>
          <p:nvPr/>
        </p:nvSpPr>
        <p:spPr>
          <a:xfrm>
            <a:off x="5037700" y="3703454"/>
            <a:ext cx="1038521" cy="779812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870" name="Google Shape;870;p72"/>
          <p:cNvSpPr/>
          <p:nvPr/>
        </p:nvSpPr>
        <p:spPr>
          <a:xfrm>
            <a:off x="5022917" y="2140200"/>
            <a:ext cx="3120383" cy="2343055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871" name="Google Shape;871;p72"/>
          <p:cNvSpPr txBox="1"/>
          <p:nvPr>
            <p:ph idx="1" type="body"/>
          </p:nvPr>
        </p:nvSpPr>
        <p:spPr>
          <a:xfrm>
            <a:off x="324000" y="759300"/>
            <a:ext cx="8368200" cy="66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 qaab (shape) la weyneeyo (enlarged) dhererka (lengths) ayaa laga yaabaa inuu isbeddelo, laakiin xaglaha (angles) ma isbeddelaan.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872" name="Google Shape;872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873" name="Google Shape;873;p72"/>
          <p:cNvSpPr/>
          <p:nvPr/>
        </p:nvSpPr>
        <p:spPr>
          <a:xfrm>
            <a:off x="5037700" y="3703454"/>
            <a:ext cx="1038521" cy="779812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874" name="Google Shape;874;p72"/>
          <p:cNvSpPr txBox="1"/>
          <p:nvPr>
            <p:ph idx="1" type="body"/>
          </p:nvPr>
        </p:nvSpPr>
        <p:spPr>
          <a:xfrm>
            <a:off x="4823990" y="3892764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37° </a:t>
            </a:r>
            <a:endParaRPr sz="1800"/>
          </a:p>
        </p:txBody>
      </p:sp>
      <p:sp>
        <p:nvSpPr>
          <p:cNvPr id="875" name="Google Shape;875;p72"/>
          <p:cNvSpPr/>
          <p:nvPr/>
        </p:nvSpPr>
        <p:spPr>
          <a:xfrm>
            <a:off x="5932925" y="3707836"/>
            <a:ext cx="143100" cy="143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6" name="Google Shape;876;p72"/>
          <p:cNvSpPr/>
          <p:nvPr/>
        </p:nvSpPr>
        <p:spPr>
          <a:xfrm>
            <a:off x="4876125" y="3501004"/>
            <a:ext cx="444000" cy="4440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7" name="Google Shape;877;p72"/>
          <p:cNvSpPr/>
          <p:nvPr/>
        </p:nvSpPr>
        <p:spPr>
          <a:xfrm>
            <a:off x="5844575" y="4262276"/>
            <a:ext cx="459000" cy="459000"/>
          </a:xfrm>
          <a:prstGeom prst="arc">
            <a:avLst>
              <a:gd fmla="val 13190205" name="adj1"/>
              <a:gd fmla="val 1607183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8" name="Google Shape;878;p72"/>
          <p:cNvSpPr txBox="1"/>
          <p:nvPr>
            <p:ph idx="1" type="body"/>
          </p:nvPr>
        </p:nvSpPr>
        <p:spPr>
          <a:xfrm>
            <a:off x="5663002" y="4493032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53° </a:t>
            </a:r>
            <a:endParaRPr sz="1800"/>
          </a:p>
        </p:txBody>
      </p:sp>
      <p:cxnSp>
        <p:nvCxnSpPr>
          <p:cNvPr id="879" name="Google Shape;879;p72"/>
          <p:cNvCxnSpPr/>
          <p:nvPr/>
        </p:nvCxnSpPr>
        <p:spPr>
          <a:xfrm flipH="1">
            <a:off x="5071450" y="3768025"/>
            <a:ext cx="157200" cy="148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0" name="Google Shape;880;p72"/>
          <p:cNvCxnSpPr/>
          <p:nvPr/>
        </p:nvCxnSpPr>
        <p:spPr>
          <a:xfrm flipH="1" rot="10800000">
            <a:off x="5897225" y="4344125"/>
            <a:ext cx="118200" cy="168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1" name="Google Shape;881;p72"/>
          <p:cNvSpPr/>
          <p:nvPr/>
        </p:nvSpPr>
        <p:spPr>
          <a:xfrm>
            <a:off x="7897005" y="2143118"/>
            <a:ext cx="245400" cy="245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2" name="Google Shape;882;p72"/>
          <p:cNvSpPr/>
          <p:nvPr/>
        </p:nvSpPr>
        <p:spPr>
          <a:xfrm>
            <a:off x="4654299" y="1728891"/>
            <a:ext cx="825600" cy="8256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3" name="Google Shape;883;p72"/>
          <p:cNvSpPr/>
          <p:nvPr/>
        </p:nvSpPr>
        <p:spPr>
          <a:xfrm>
            <a:off x="7755294" y="4095689"/>
            <a:ext cx="782400" cy="782400"/>
          </a:xfrm>
          <a:prstGeom prst="arc">
            <a:avLst>
              <a:gd fmla="val 13190205" name="adj1"/>
              <a:gd fmla="val 1607183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4" name="Google Shape;884;p72"/>
          <p:cNvSpPr txBox="1"/>
          <p:nvPr>
            <p:ph idx="1" type="body"/>
          </p:nvPr>
        </p:nvSpPr>
        <p:spPr>
          <a:xfrm>
            <a:off x="5500724" y="2196000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37° </a:t>
            </a:r>
            <a:endParaRPr sz="1800"/>
          </a:p>
        </p:txBody>
      </p:sp>
      <p:sp>
        <p:nvSpPr>
          <p:cNvPr id="885" name="Google Shape;885;p72"/>
          <p:cNvSpPr txBox="1"/>
          <p:nvPr>
            <p:ph idx="1" type="body"/>
          </p:nvPr>
        </p:nvSpPr>
        <p:spPr>
          <a:xfrm>
            <a:off x="7710195" y="3861175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53° </a:t>
            </a:r>
            <a:endParaRPr sz="1800"/>
          </a:p>
        </p:txBody>
      </p:sp>
      <p:sp>
        <p:nvSpPr>
          <p:cNvPr id="886" name="Google Shape;886;p72"/>
          <p:cNvSpPr txBox="1"/>
          <p:nvPr>
            <p:ph idx="1" type="body"/>
          </p:nvPr>
        </p:nvSpPr>
        <p:spPr>
          <a:xfrm>
            <a:off x="5576654" y="3278433"/>
            <a:ext cx="780000" cy="2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shay (object)</a:t>
            </a:r>
            <a:endParaRPr sz="1600"/>
          </a:p>
        </p:txBody>
      </p:sp>
      <p:cxnSp>
        <p:nvCxnSpPr>
          <p:cNvPr id="887" name="Google Shape;887;p72"/>
          <p:cNvCxnSpPr/>
          <p:nvPr/>
        </p:nvCxnSpPr>
        <p:spPr>
          <a:xfrm flipH="1" rot="10800000">
            <a:off x="5672675" y="3536404"/>
            <a:ext cx="95700" cy="304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8" name="Google Shape;888;p72"/>
          <p:cNvSpPr txBox="1"/>
          <p:nvPr>
            <p:ph idx="1" type="body"/>
          </p:nvPr>
        </p:nvSpPr>
        <p:spPr>
          <a:xfrm>
            <a:off x="324000" y="2151166"/>
            <a:ext cx="4500000" cy="49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100">
                <a:latin typeface="Lexend"/>
              </a:rPr>
              <a:t>Saddexagalka (triangles) labaduba waa xagal-qumman (right-angled).</a:t>
            </a:r>
            <a:endParaRPr sz="2000"/>
          </a:p>
        </p:txBody>
      </p:sp>
      <p:sp>
        <p:nvSpPr>
          <p:cNvPr id="889" name="Google Shape;889;p72"/>
          <p:cNvSpPr txBox="1"/>
          <p:nvPr>
            <p:ph idx="1" type="body"/>
          </p:nvPr>
        </p:nvSpPr>
        <p:spPr>
          <a:xfrm>
            <a:off x="324000" y="2755902"/>
            <a:ext cx="4248000" cy="72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100">
                <a:latin typeface="Lexend"/>
              </a:rPr>
              <a:t>Saddexagalka (triangles) labaduba waxay ka kooban yihiin laba xagal fiiqan (acute angles).</a:t>
            </a:r>
            <a:endParaRPr sz="2000"/>
          </a:p>
        </p:txBody>
      </p:sp>
      <p:sp>
        <p:nvSpPr>
          <p:cNvPr id="890" name="Google Shape;890;p72"/>
          <p:cNvSpPr txBox="1"/>
          <p:nvPr>
            <p:ph idx="1" type="body"/>
          </p:nvPr>
        </p:nvSpPr>
        <p:spPr>
          <a:xfrm>
            <a:off x="324000" y="3675166"/>
            <a:ext cx="4248000" cy="72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100">
                <a:latin typeface="Lexend"/>
              </a:rPr>
              <a:t>Xaglaha (angles) saddexagal (triangle) kasta wuxuu isugeyn yahay 180°.</a:t>
            </a:r>
            <a:endParaRPr sz="2400"/>
          </a:p>
        </p:txBody>
      </p:sp>
      <p:sp>
        <p:nvSpPr>
          <p:cNvPr id="891" name="Google Shape;891;p72"/>
          <p:cNvSpPr txBox="1"/>
          <p:nvPr>
            <p:ph idx="1" type="body"/>
          </p:nvPr>
        </p:nvSpPr>
        <p:spPr>
          <a:xfrm>
            <a:off x="324000" y="1673700"/>
            <a:ext cx="1986300" cy="30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Hubinno faa'iido leh:</a:t>
            </a:r>
            <a:endParaRPr sz="2000"/>
          </a:p>
        </p:txBody>
      </p:sp>
      <p:sp>
        <p:nvSpPr>
          <p:cNvPr id="892" name="Google Shape;892;p72"/>
          <p:cNvSpPr txBox="1"/>
          <p:nvPr>
            <p:ph idx="1" type="body"/>
          </p:nvPr>
        </p:nvSpPr>
        <p:spPr>
          <a:xfrm>
            <a:off x="6674146" y="3912604"/>
            <a:ext cx="780000" cy="2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sawir (image)</a:t>
            </a:r>
            <a:endParaRPr sz="1600"/>
          </a:p>
        </p:txBody>
      </p:sp>
      <p:grpSp>
        <p:nvGrpSpPr>
          <p:cNvPr id="893" name="Google Shape;893;p72"/>
          <p:cNvGrpSpPr/>
          <p:nvPr/>
        </p:nvGrpSpPr>
        <p:grpSpPr>
          <a:xfrm>
            <a:off x="4867096" y="1936918"/>
            <a:ext cx="1427451" cy="1220272"/>
            <a:chOff x="5028525" y="3653404"/>
            <a:chExt cx="1427451" cy="1220272"/>
          </a:xfrm>
        </p:grpSpPr>
        <p:sp>
          <p:nvSpPr>
            <p:cNvPr id="894" name="Google Shape;894;p72"/>
            <p:cNvSpPr/>
            <p:nvPr/>
          </p:nvSpPr>
          <p:spPr>
            <a:xfrm>
              <a:off x="5190100" y="3855854"/>
              <a:ext cx="1038521" cy="779812"/>
            </a:xfrm>
            <a:custGeom>
              <a:rect b="b" l="l" r="r" t="t"/>
              <a:pathLst>
                <a:path extrusionOk="0" h="38100" w="50740">
                  <a:moveTo>
                    <a:pt x="0" y="0"/>
                  </a:moveTo>
                  <a:lnTo>
                    <a:pt x="50740" y="0"/>
                  </a:lnTo>
                  <a:lnTo>
                    <a:pt x="50740" y="38100"/>
                  </a:lnTo>
                  <a:close/>
                </a:path>
              </a:pathLst>
            </a:cu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895" name="Google Shape;895;p72"/>
            <p:cNvSpPr/>
            <p:nvPr/>
          </p:nvSpPr>
          <p:spPr>
            <a:xfrm>
              <a:off x="6085325" y="3864750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6" name="Google Shape;896;p72"/>
            <p:cNvSpPr/>
            <p:nvPr/>
          </p:nvSpPr>
          <p:spPr>
            <a:xfrm>
              <a:off x="5028525" y="3653404"/>
              <a:ext cx="444000" cy="444000"/>
            </a:xfrm>
            <a:prstGeom prst="arc">
              <a:avLst>
                <a:gd fmla="val 21594268" name="adj1"/>
                <a:gd fmla="val 2353713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7" name="Google Shape;897;p72"/>
            <p:cNvSpPr/>
            <p:nvPr/>
          </p:nvSpPr>
          <p:spPr>
            <a:xfrm>
              <a:off x="5996975" y="4414676"/>
              <a:ext cx="459000" cy="4590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98" name="Google Shape;898;p72"/>
          <p:cNvGrpSpPr/>
          <p:nvPr/>
        </p:nvGrpSpPr>
        <p:grpSpPr>
          <a:xfrm>
            <a:off x="6947067" y="1936918"/>
            <a:ext cx="1427451" cy="1220272"/>
            <a:chOff x="5028525" y="3653404"/>
            <a:chExt cx="1427451" cy="1220272"/>
          </a:xfrm>
        </p:grpSpPr>
        <p:sp>
          <p:nvSpPr>
            <p:cNvPr id="899" name="Google Shape;899;p72"/>
            <p:cNvSpPr/>
            <p:nvPr/>
          </p:nvSpPr>
          <p:spPr>
            <a:xfrm>
              <a:off x="5190100" y="3855854"/>
              <a:ext cx="1038521" cy="779812"/>
            </a:xfrm>
            <a:custGeom>
              <a:rect b="b" l="l" r="r" t="t"/>
              <a:pathLst>
                <a:path extrusionOk="0" h="38100" w="50740">
                  <a:moveTo>
                    <a:pt x="0" y="0"/>
                  </a:moveTo>
                  <a:lnTo>
                    <a:pt x="50740" y="0"/>
                  </a:lnTo>
                  <a:lnTo>
                    <a:pt x="50740" y="38100"/>
                  </a:lnTo>
                  <a:close/>
                </a:path>
              </a:pathLst>
            </a:cu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900" name="Google Shape;900;p72"/>
            <p:cNvSpPr/>
            <p:nvPr/>
          </p:nvSpPr>
          <p:spPr>
            <a:xfrm>
              <a:off x="6085325" y="3864750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1" name="Google Shape;901;p72"/>
            <p:cNvSpPr/>
            <p:nvPr/>
          </p:nvSpPr>
          <p:spPr>
            <a:xfrm>
              <a:off x="5028525" y="3653404"/>
              <a:ext cx="444000" cy="444000"/>
            </a:xfrm>
            <a:prstGeom prst="arc">
              <a:avLst>
                <a:gd fmla="val 21594268" name="adj1"/>
                <a:gd fmla="val 2353713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2" name="Google Shape;902;p72"/>
            <p:cNvSpPr/>
            <p:nvPr/>
          </p:nvSpPr>
          <p:spPr>
            <a:xfrm>
              <a:off x="5996975" y="4414676"/>
              <a:ext cx="459000" cy="4590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03" name="Google Shape;903;p72"/>
          <p:cNvGrpSpPr/>
          <p:nvPr/>
        </p:nvGrpSpPr>
        <p:grpSpPr>
          <a:xfrm>
            <a:off x="6947067" y="3496490"/>
            <a:ext cx="1427451" cy="1220272"/>
            <a:chOff x="5028525" y="3653404"/>
            <a:chExt cx="1427451" cy="1220272"/>
          </a:xfrm>
        </p:grpSpPr>
        <p:sp>
          <p:nvSpPr>
            <p:cNvPr id="904" name="Google Shape;904;p72"/>
            <p:cNvSpPr/>
            <p:nvPr/>
          </p:nvSpPr>
          <p:spPr>
            <a:xfrm>
              <a:off x="5190100" y="3855854"/>
              <a:ext cx="1038521" cy="779812"/>
            </a:xfrm>
            <a:custGeom>
              <a:rect b="b" l="l" r="r" t="t"/>
              <a:pathLst>
                <a:path extrusionOk="0" h="38100" w="50740">
                  <a:moveTo>
                    <a:pt x="0" y="0"/>
                  </a:moveTo>
                  <a:lnTo>
                    <a:pt x="50740" y="0"/>
                  </a:lnTo>
                  <a:lnTo>
                    <a:pt x="50740" y="38100"/>
                  </a:lnTo>
                  <a:close/>
                </a:path>
              </a:pathLst>
            </a:cu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905" name="Google Shape;905;p72"/>
            <p:cNvSpPr/>
            <p:nvPr/>
          </p:nvSpPr>
          <p:spPr>
            <a:xfrm>
              <a:off x="6085325" y="3864750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6" name="Google Shape;906;p72"/>
            <p:cNvSpPr/>
            <p:nvPr/>
          </p:nvSpPr>
          <p:spPr>
            <a:xfrm>
              <a:off x="5028525" y="3653404"/>
              <a:ext cx="444000" cy="444000"/>
            </a:xfrm>
            <a:prstGeom prst="arc">
              <a:avLst>
                <a:gd fmla="val 21594268" name="adj1"/>
                <a:gd fmla="val 2353713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7" name="Google Shape;907;p72"/>
            <p:cNvSpPr/>
            <p:nvPr/>
          </p:nvSpPr>
          <p:spPr>
            <a:xfrm>
              <a:off x="5996975" y="4414676"/>
              <a:ext cx="459000" cy="4590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908" name="Google Shape;908;p72"/>
          <p:cNvCxnSpPr/>
          <p:nvPr/>
        </p:nvCxnSpPr>
        <p:spPr>
          <a:xfrm flipH="1" rot="10800000">
            <a:off x="6963000" y="3531650"/>
            <a:ext cx="62700" cy="399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73"/>
          <p:cNvSpPr txBox="1"/>
          <p:nvPr>
            <p:ph idx="1" type="body"/>
          </p:nvPr>
        </p:nvSpPr>
        <p:spPr>
          <a:xfrm>
            <a:off x="324000" y="759300"/>
            <a:ext cx="8237700" cy="77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Mid ka mid ah qaababka waa weyneyn (enlargement) kan kale.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Sidee loo xisaabin karaa isku-dhufashada (scale factor)?</a:t>
            </a:r>
            <a:endParaRPr sz="2000"/>
          </a:p>
        </p:txBody>
      </p:sp>
      <p:sp>
        <p:nvSpPr>
          <p:cNvPr id="914" name="Google Shape;914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Hubinta fahamka weyneyn (enlargement)</a:t>
            </a:r>
            <a:endParaRPr/>
          </a:p>
        </p:txBody>
      </p:sp>
      <p:pic>
        <p:nvPicPr>
          <p:cNvPr id="915" name="Google Shape;915;p7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70981" y="3603892"/>
            <a:ext cx="918949" cy="889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7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441105" y="3668664"/>
            <a:ext cx="650171" cy="838378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73"/>
          <p:cNvSpPr txBox="1"/>
          <p:nvPr/>
        </p:nvSpPr>
        <p:spPr>
          <a:xfrm>
            <a:off x="7659292" y="4447798"/>
            <a:ext cx="9321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73"/>
          <p:cNvSpPr txBox="1"/>
          <p:nvPr/>
        </p:nvSpPr>
        <p:spPr>
          <a:xfrm>
            <a:off x="323999" y="4447798"/>
            <a:ext cx="9321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3"/>
          <p:cNvSpPr/>
          <p:nvPr/>
        </p:nvSpPr>
        <p:spPr>
          <a:xfrm>
            <a:off x="3466450" y="3204875"/>
            <a:ext cx="594600" cy="9525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73"/>
          <p:cNvSpPr/>
          <p:nvPr/>
        </p:nvSpPr>
        <p:spPr>
          <a:xfrm>
            <a:off x="4691400" y="1867068"/>
            <a:ext cx="1235400" cy="1978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1" name="Google Shape;921;p73"/>
          <p:cNvCxnSpPr/>
          <p:nvPr/>
        </p:nvCxnSpPr>
        <p:spPr>
          <a:xfrm rot="10800000">
            <a:off x="3344100" y="3212725"/>
            <a:ext cx="0" cy="952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22" name="Google Shape;922;p73"/>
          <p:cNvCxnSpPr/>
          <p:nvPr/>
        </p:nvCxnSpPr>
        <p:spPr>
          <a:xfrm rot="10800000">
            <a:off x="4563300" y="1872668"/>
            <a:ext cx="0" cy="2001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23" name="Google Shape;923;p73"/>
          <p:cNvCxnSpPr/>
          <p:nvPr/>
        </p:nvCxnSpPr>
        <p:spPr>
          <a:xfrm>
            <a:off x="3469372" y="4287483"/>
            <a:ext cx="598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24" name="Google Shape;924;p73"/>
          <p:cNvCxnSpPr/>
          <p:nvPr/>
        </p:nvCxnSpPr>
        <p:spPr>
          <a:xfrm>
            <a:off x="4685558" y="3950168"/>
            <a:ext cx="1258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25" name="Google Shape;925;p73"/>
          <p:cNvSpPr txBox="1"/>
          <p:nvPr/>
        </p:nvSpPr>
        <p:spPr>
          <a:xfrm>
            <a:off x="3647499" y="3516425"/>
            <a:ext cx="2325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6" name="Google Shape;926;p73"/>
          <p:cNvSpPr txBox="1"/>
          <p:nvPr/>
        </p:nvSpPr>
        <p:spPr>
          <a:xfrm>
            <a:off x="5192849" y="2708625"/>
            <a:ext cx="2325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7" name="Google Shape;927;p73"/>
          <p:cNvSpPr txBox="1"/>
          <p:nvPr/>
        </p:nvSpPr>
        <p:spPr>
          <a:xfrm>
            <a:off x="2844268" y="3515883"/>
            <a:ext cx="4842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 cm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8" name="Google Shape;928;p73"/>
          <p:cNvSpPr txBox="1"/>
          <p:nvPr/>
        </p:nvSpPr>
        <p:spPr>
          <a:xfrm>
            <a:off x="3548125" y="4304427"/>
            <a:ext cx="4842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 cm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9" name="Google Shape;929;p73"/>
          <p:cNvSpPr txBox="1"/>
          <p:nvPr/>
        </p:nvSpPr>
        <p:spPr>
          <a:xfrm>
            <a:off x="3893602" y="2529800"/>
            <a:ext cx="6501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 cm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0" name="Google Shape;930;p73"/>
          <p:cNvSpPr txBox="1"/>
          <p:nvPr/>
        </p:nvSpPr>
        <p:spPr>
          <a:xfrm>
            <a:off x="5072125" y="3927941"/>
            <a:ext cx="4842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 cm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31" name="Google Shape;931;p73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450873" y="1825350"/>
            <a:ext cx="2619177" cy="17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73"/>
          <p:cNvSpPr txBox="1"/>
          <p:nvPr>
            <p:ph idx="1" type="body"/>
          </p:nvPr>
        </p:nvSpPr>
        <p:spPr>
          <a:xfrm>
            <a:off x="706727" y="1994211"/>
            <a:ext cx="2290800" cy="147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xisaabin karnaa isku-dhufashada (scale factor) adoo u qaybinaya laba dherer oo isku mid ah.</a:t>
            </a:r>
            <a:endParaRPr sz="1600"/>
          </a:p>
        </p:txBody>
      </p:sp>
      <p:pic>
        <p:nvPicPr>
          <p:cNvPr id="933" name="Google Shape;933;p73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>
            <a:off x="6191400" y="1838850"/>
            <a:ext cx="2362076" cy="1812876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73"/>
          <p:cNvSpPr txBox="1"/>
          <p:nvPr>
            <p:ph idx="1" type="body"/>
          </p:nvPr>
        </p:nvSpPr>
        <p:spPr>
          <a:xfrm>
            <a:off x="6311750" y="1904493"/>
            <a:ext cx="2080500" cy="147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Nidaamka qaybinta wuxuu ku xiran yahay qaabka uu yahay shayga (object) iyo kan uu yahay sawirka (image).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74"/>
          <p:cNvSpPr txBox="1"/>
          <p:nvPr>
            <p:ph idx="1" type="body"/>
          </p:nvPr>
        </p:nvSpPr>
        <p:spPr>
          <a:xfrm>
            <a:off x="324000" y="759300"/>
            <a:ext cx="8237700" cy="77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Mid ka mid ah qaababka waa weyneyn (enlargement) kan kale.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Sidee loo xisaabin karaa isku-dhufashada (scale factor)?</a:t>
            </a:r>
            <a:endParaRPr sz="2000"/>
          </a:p>
        </p:txBody>
      </p:sp>
      <p:sp>
        <p:nvSpPr>
          <p:cNvPr id="940" name="Google Shape;940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941" name="Google Shape;941;p74"/>
          <p:cNvSpPr/>
          <p:nvPr/>
        </p:nvSpPr>
        <p:spPr>
          <a:xfrm>
            <a:off x="3466450" y="3204875"/>
            <a:ext cx="594600" cy="9525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2" name="Google Shape;942;p74"/>
          <p:cNvSpPr/>
          <p:nvPr/>
        </p:nvSpPr>
        <p:spPr>
          <a:xfrm>
            <a:off x="4691400" y="1867068"/>
            <a:ext cx="1235400" cy="19788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43" name="Google Shape;943;p74"/>
          <p:cNvCxnSpPr/>
          <p:nvPr/>
        </p:nvCxnSpPr>
        <p:spPr>
          <a:xfrm rot="10800000">
            <a:off x="3344100" y="3212725"/>
            <a:ext cx="0" cy="952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44" name="Google Shape;944;p74"/>
          <p:cNvCxnSpPr/>
          <p:nvPr/>
        </p:nvCxnSpPr>
        <p:spPr>
          <a:xfrm rot="10800000">
            <a:off x="4563300" y="1872668"/>
            <a:ext cx="0" cy="2001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45" name="Google Shape;945;p74"/>
          <p:cNvCxnSpPr/>
          <p:nvPr/>
        </p:nvCxnSpPr>
        <p:spPr>
          <a:xfrm>
            <a:off x="3469372" y="4287483"/>
            <a:ext cx="598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46" name="Google Shape;946;p74"/>
          <p:cNvCxnSpPr/>
          <p:nvPr/>
        </p:nvCxnSpPr>
        <p:spPr>
          <a:xfrm>
            <a:off x="4685558" y="3950168"/>
            <a:ext cx="1258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47" name="Google Shape;947;p74"/>
          <p:cNvSpPr txBox="1"/>
          <p:nvPr/>
        </p:nvSpPr>
        <p:spPr>
          <a:xfrm>
            <a:off x="3647499" y="3516425"/>
            <a:ext cx="2325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8" name="Google Shape;948;p74"/>
          <p:cNvSpPr txBox="1"/>
          <p:nvPr/>
        </p:nvSpPr>
        <p:spPr>
          <a:xfrm>
            <a:off x="5192849" y="2708625"/>
            <a:ext cx="2325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9" name="Google Shape;949;p74"/>
          <p:cNvSpPr txBox="1"/>
          <p:nvPr/>
        </p:nvSpPr>
        <p:spPr>
          <a:xfrm>
            <a:off x="2844268" y="3515883"/>
            <a:ext cx="4842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 cm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0" name="Google Shape;950;p74"/>
          <p:cNvSpPr txBox="1"/>
          <p:nvPr/>
        </p:nvSpPr>
        <p:spPr>
          <a:xfrm>
            <a:off x="3548125" y="4304427"/>
            <a:ext cx="4842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 cm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74"/>
          <p:cNvSpPr txBox="1"/>
          <p:nvPr/>
        </p:nvSpPr>
        <p:spPr>
          <a:xfrm>
            <a:off x="3893602" y="2529800"/>
            <a:ext cx="6501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 cm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2" name="Google Shape;952;p74"/>
          <p:cNvSpPr txBox="1"/>
          <p:nvPr/>
        </p:nvSpPr>
        <p:spPr>
          <a:xfrm>
            <a:off x="5072125" y="3927941"/>
            <a:ext cx="4842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 cm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3" name="Google Shape;953;p74"/>
          <p:cNvSpPr txBox="1"/>
          <p:nvPr>
            <p:ph idx="1" type="body"/>
          </p:nvPr>
        </p:nvSpPr>
        <p:spPr>
          <a:xfrm>
            <a:off x="324000" y="1826100"/>
            <a:ext cx="2507700" cy="77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 uu yahay shayga (object) iyo B uu yahay sawirka (image):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54" name="Google Shape;954;p74"/>
          <p:cNvSpPr txBox="1"/>
          <p:nvPr>
            <p:ph idx="1" type="body"/>
          </p:nvPr>
        </p:nvSpPr>
        <p:spPr>
          <a:xfrm>
            <a:off x="324000" y="4188300"/>
            <a:ext cx="2196000" cy="41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isku-dhufashada (scale factor) = 2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55" name="Google Shape;955;p74"/>
          <p:cNvSpPr txBox="1"/>
          <p:nvPr>
            <p:ph idx="1" type="body"/>
          </p:nvPr>
        </p:nvSpPr>
        <p:spPr>
          <a:xfrm>
            <a:off x="6420000" y="1826100"/>
            <a:ext cx="2507700" cy="77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B uu yahay shayga (object) iyo A uu yahay sawirka (image):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56" name="Google Shape;956;p74"/>
          <p:cNvSpPr txBox="1"/>
          <p:nvPr>
            <p:ph idx="1" type="body"/>
          </p:nvPr>
        </p:nvSpPr>
        <p:spPr>
          <a:xfrm>
            <a:off x="6420000" y="4188300"/>
            <a:ext cx="2196000" cy="41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isku-dhufashada (scale factor) =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begin{array}{l}5\ \div\ 10\ =\ \frac{1}{2}\\&amp;#13;&amp;#10;3\ \div\ 6\ =\ \frac{1}{2}\\&amp;#13;&amp;#10;10\ \div\ 5\ =\ 2\\&amp;#13;&amp;#10;6\ \div\ 3\ =\ 2\end{array}&quot;&gt;&lt;mtable columnalign=&quot;left&quot; columnspacing=&quot;1em&quot; rowspacing=&quot;4pt&quot;&gt;&lt;mtr&gt;&lt;mtd&gt;&lt;mn&gt;5&lt;/mn&gt;&lt;mtext&gt;&lt;/mtext&gt;&lt;mo&gt;÷&lt;/mo&gt;&lt;mtext&gt;&lt;/mtext&gt;&lt;mn&gt;10&lt;/mn&gt;&lt;mtext&gt;&lt;/mtext&gt;&lt;mo&gt;=&lt;/mo&gt;&lt;mtext&gt;&lt;/mtext&gt;&lt;mfrac&gt;&lt;mn&gt;1&lt;/mn&gt;&lt;mn&gt;2&lt;/mn&gt;&lt;/mfrac&gt;&lt;/mtd&gt;&lt;/mtr&gt;&lt;mtr&gt;&lt;mtd&gt;&lt;mn&gt;3&lt;/mn&gt;&lt;mtext&gt;&lt;/mtext&gt;&lt;mo&gt;÷&lt;/mo&gt;&lt;mtext&gt;&lt;/mtext&gt;&lt;mn&gt;6&lt;/mn&gt;&lt;mtext&gt;&lt;/mtext&gt;&lt;mo&gt;=&lt;/mo&gt;&lt;mtext&gt;&lt;/mtext&gt;&lt;mfrac&gt;&lt;mn&gt;1&lt;/mn&gt;&lt;mn&gt;2&lt;/mn&gt;&lt;/mfrac&gt;&lt;/mtd&gt;&lt;/mtr&gt;&lt;mtr&gt;&lt;mtd&gt;&lt;mn&gt;10&lt;/mn&gt;&lt;mtext&gt;&lt;/mtext&gt;&lt;mo&gt;÷&lt;/mo&gt;&lt;mtext&gt;&lt;/mtext&gt;&lt;mn&gt;5&lt;/mn&gt;&lt;mtext&gt;&lt;/mtext&gt;&lt;mo&gt;=&lt;/mo&gt;&lt;mtext&gt;&lt;/mtext&gt;&lt;mn&gt;2&lt;/mn&gt;&lt;/mtd&gt;&lt;/mtr&gt;&lt;mtr&gt;&lt;mtd&gt;&lt;mn&gt;6&lt;/mn&gt;&lt;mtext&gt;&lt;/mtext&gt;&lt;mo&gt;÷&lt;/mo&gt;&lt;mtext&gt;&lt;/mtext&gt;&lt;mn&gt;3&lt;/mn&gt;&lt;mtext&gt;&lt;/mtext&gt;&lt;mo&gt;=&lt;/mo&gt;&lt;mtext&gt;&lt;/mtext&gt;&lt;mn&gt;2&lt;/mn&gt;&lt;/mtd&gt;&lt;/mtr&gt;&lt;/mtable&gt;&lt;/math&gt;" id="957" name="Google Shape;957;p74" title="4 lines Line 1: 5 division sign 10 equals one half Line 2: 3 division sign 6 equals one half Line 3: 10 division sign 5 equals 2 Line 4: 6 division sign 3 equals 2"/>
          <p:cNvPicPr preferRelativeResize="0"/>
          <p:nvPr/>
        </p:nvPicPr>
        <p:blipFill rotWithShape="1">
          <a:blip r:embed="rId3">
            <a:alphaModFix/>
          </a:blip>
          <a:srcRect b="40861" l="0" r="0" t="28135"/>
          <a:stretch/>
        </p:blipFill>
        <p:spPr>
          <a:xfrm>
            <a:off x="6765446" y="3419314"/>
            <a:ext cx="1738160" cy="578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5\ \div\ 10\ =\ \frac{1}{2}\\&amp;#13;&amp;#10;3\ \div\ 6\ =\ \frac{1}{2}\\&amp;#13;&amp;#10;10\ \div\ 5\ =\ 2\\&amp;#13;&amp;#10;6\ \div\ 3\ =\ 2\end{array}&quot;&gt;&lt;mtable columnalign=&quot;left&quot; columnspacing=&quot;1em&quot; rowspacing=&quot;4pt&quot;&gt;&lt;mtr&gt;&lt;mtd&gt;&lt;mn&gt;5&lt;/mn&gt;&lt;mtext&gt;&lt;/mtext&gt;&lt;mo&gt;÷&lt;/mo&gt;&lt;mtext&gt;&lt;/mtext&gt;&lt;mn&gt;10&lt;/mn&gt;&lt;mtext&gt;&lt;/mtext&gt;&lt;mo&gt;=&lt;/mo&gt;&lt;mtext&gt;&lt;/mtext&gt;&lt;mfrac&gt;&lt;mn&gt;1&lt;/mn&gt;&lt;mn&gt;2&lt;/mn&gt;&lt;/mfrac&gt;&lt;/mtd&gt;&lt;/mtr&gt;&lt;mtr&gt;&lt;mtd&gt;&lt;mn&gt;3&lt;/mn&gt;&lt;mtext&gt;&lt;/mtext&gt;&lt;mo&gt;÷&lt;/mo&gt;&lt;mtext&gt;&lt;/mtext&gt;&lt;mn&gt;6&lt;/mn&gt;&lt;mtext&gt;&lt;/mtext&gt;&lt;mo&gt;=&lt;/mo&gt;&lt;mtext&gt;&lt;/mtext&gt;&lt;mfrac&gt;&lt;mn&gt;1&lt;/mn&gt;&lt;mn&gt;2&lt;/mn&gt;&lt;/mfrac&gt;&lt;/mtd&gt;&lt;/mtr&gt;&lt;mtr&gt;&lt;mtd&gt;&lt;mn&gt;10&lt;/mn&gt;&lt;mtext&gt;&lt;/mtext&gt;&lt;mo&gt;÷&lt;/mo&gt;&lt;mtext&gt;&lt;/mtext&gt;&lt;mn&gt;5&lt;/mn&gt;&lt;mtext&gt;&lt;/mtext&gt;&lt;mo&gt;=&lt;/mo&gt;&lt;mtext&gt;&lt;/mtext&gt;&lt;mn&gt;2&lt;/mn&gt;&lt;/mtd&gt;&lt;/mtr&gt;&lt;mtr&gt;&lt;mtd&gt;&lt;mn&gt;6&lt;/mn&gt;&lt;mtext&gt;&lt;/mtext&gt;&lt;mo&gt;÷&lt;/mo&gt;&lt;mtext&gt;&lt;/mtext&gt;&lt;mn&gt;3&lt;/mn&gt;&lt;mtext&gt;&lt;/mtext&gt;&lt;mo&gt;=&lt;/mo&gt;&lt;mtext&gt;&lt;/mtext&gt;&lt;mn&gt;2&lt;/mn&gt;&lt;/mtd&gt;&lt;/mtr&gt;&lt;/mtable&gt;&lt;/math&gt;" id="958" name="Google Shape;958;p74" title="4 lines Line 1: 5 division sign 10 equals one half Line 2: 3 division sign 6 equals one half Line 3: 10 division sign 5 equals 2 Line 4: 6 division sign 3 equals 2"/>
          <p:cNvPicPr preferRelativeResize="0"/>
          <p:nvPr/>
        </p:nvPicPr>
        <p:blipFill rotWithShape="1">
          <a:blip r:embed="rId3">
            <a:alphaModFix/>
          </a:blip>
          <a:srcRect b="72710" l="0" r="0" t="0"/>
          <a:stretch/>
        </p:blipFill>
        <p:spPr>
          <a:xfrm>
            <a:off x="6596669" y="2774114"/>
            <a:ext cx="1738160" cy="5088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5\ \div\ 10\ =\ \frac{1}{2}\\&amp;#13;&amp;#10;3\ \div\ 6\ =\ \frac{1}{2}\\&amp;#13;&amp;#10;10\ \div\ 5\ =\ 2\\&amp;#13;&amp;#10;6\ \div\ 3\ =\ 2\end{array}&quot;&gt;&lt;mtable columnalign=&quot;left&quot; columnspacing=&quot;1em&quot; rowspacing=&quot;4pt&quot;&gt;&lt;mtr&gt;&lt;mtd&gt;&lt;mn&gt;5&lt;/mn&gt;&lt;mtext&gt;&lt;/mtext&gt;&lt;mo&gt;÷&lt;/mo&gt;&lt;mtext&gt;&lt;/mtext&gt;&lt;mn&gt;10&lt;/mn&gt;&lt;mtext&gt;&lt;/mtext&gt;&lt;mo&gt;=&lt;/mo&gt;&lt;mtext&gt;&lt;/mtext&gt;&lt;mfrac&gt;&lt;mn&gt;1&lt;/mn&gt;&lt;mn&gt;2&lt;/mn&gt;&lt;/mfrac&gt;&lt;/mtd&gt;&lt;/mtr&gt;&lt;mtr&gt;&lt;mtd&gt;&lt;mn&gt;3&lt;/mn&gt;&lt;mtext&gt;&lt;/mtext&gt;&lt;mo&gt;÷&lt;/mo&gt;&lt;mtext&gt;&lt;/mtext&gt;&lt;mn&gt;6&lt;/mn&gt;&lt;mtext&gt;&lt;/mtext&gt;&lt;mo&gt;=&lt;/mo&gt;&lt;mtext&gt;&lt;/mtext&gt;&lt;mfrac&gt;&lt;mn&gt;1&lt;/mn&gt;&lt;mn&gt;2&lt;/mn&gt;&lt;/mfrac&gt;&lt;/mtd&gt;&lt;/mtr&gt;&lt;mtr&gt;&lt;mtd&gt;&lt;mn&gt;10&lt;/mn&gt;&lt;mtext&gt;&lt;/mtext&gt;&lt;mo&gt;÷&lt;/mo&gt;&lt;mtext&gt;&lt;/mtext&gt;&lt;mn&gt;5&lt;/mn&gt;&lt;mtext&gt;&lt;/mtext&gt;&lt;mo&gt;=&lt;/mo&gt;&lt;mtext&gt;&lt;/mtext&gt;&lt;mn&gt;2&lt;/mn&gt;&lt;/mtd&gt;&lt;/mtr&gt;&lt;mtr&gt;&lt;mtd&gt;&lt;mn&gt;6&lt;/mn&gt;&lt;mtext&gt;&lt;/mtext&gt;&lt;mo&gt;÷&lt;/mo&gt;&lt;mtext&gt;&lt;/mtext&gt;&lt;mn&gt;3&lt;/mn&gt;&lt;mtext&gt;&lt;/mtext&gt;&lt;mo&gt;=&lt;/mo&gt;&lt;mtext&gt;&lt;/mtext&gt;&lt;mn&gt;2&lt;/mn&gt;&lt;/mtd&gt;&lt;/mtr&gt;&lt;/mtable&gt;&lt;/math&gt;" id="959" name="Google Shape;959;p74" title="4 lines Line 1: 5 division sign 10 equals one half Line 2: 3 division sign 6 equals one half Line 3: 10 division sign 5 equals 2 Line 4: 6 division sign 3 equals 2"/>
          <p:cNvPicPr preferRelativeResize="0"/>
          <p:nvPr/>
        </p:nvPicPr>
        <p:blipFill rotWithShape="1">
          <a:blip r:embed="rId3">
            <a:alphaModFix/>
          </a:blip>
          <a:srcRect b="18132" l="0" r="0" t="57042"/>
          <a:stretch/>
        </p:blipFill>
        <p:spPr>
          <a:xfrm>
            <a:off x="527228" y="2816291"/>
            <a:ext cx="1738160" cy="4629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5\ \div\ 10\ =\ \frac{1}{2}\\&amp;#13;&amp;#10;3\ \div\ 6\ =\ \frac{1}{2}\\&amp;#13;&amp;#10;10\ \div\ 5\ =\ 2\\&amp;#13;&amp;#10;6\ \div\ 3\ =\ 2\end{array}&quot;&gt;&lt;mtable columnalign=&quot;left&quot; columnspacing=&quot;1em&quot; rowspacing=&quot;4pt&quot;&gt;&lt;mtr&gt;&lt;mtd&gt;&lt;mn&gt;5&lt;/mn&gt;&lt;mtext&gt;&lt;/mtext&gt;&lt;mo&gt;÷&lt;/mo&gt;&lt;mtext&gt;&lt;/mtext&gt;&lt;mn&gt;10&lt;/mn&gt;&lt;mtext&gt;&lt;/mtext&gt;&lt;mo&gt;=&lt;/mo&gt;&lt;mtext&gt;&lt;/mtext&gt;&lt;mfrac&gt;&lt;mn&gt;1&lt;/mn&gt;&lt;mn&gt;2&lt;/mn&gt;&lt;/mfrac&gt;&lt;/mtd&gt;&lt;/mtr&gt;&lt;mtr&gt;&lt;mtd&gt;&lt;mn&gt;3&lt;/mn&gt;&lt;mtext&gt;&lt;/mtext&gt;&lt;mo&gt;÷&lt;/mo&gt;&lt;mtext&gt;&lt;/mtext&gt;&lt;mn&gt;6&lt;/mn&gt;&lt;mtext&gt;&lt;/mtext&gt;&lt;mo&gt;=&lt;/mo&gt;&lt;mtext&gt;&lt;/mtext&gt;&lt;mfrac&gt;&lt;mn&gt;1&lt;/mn&gt;&lt;mn&gt;2&lt;/mn&gt;&lt;/mfrac&gt;&lt;/mtd&gt;&lt;/mtr&gt;&lt;mtr&gt;&lt;mtd&gt;&lt;mn&gt;10&lt;/mn&gt;&lt;mtext&gt;&lt;/mtext&gt;&lt;mo&gt;÷&lt;/mo&gt;&lt;mtext&gt;&lt;/mtext&gt;&lt;mn&gt;5&lt;/mn&gt;&lt;mtext&gt;&lt;/mtext&gt;&lt;mo&gt;=&lt;/mo&gt;&lt;mtext&gt;&lt;/mtext&gt;&lt;mn&gt;2&lt;/mn&gt;&lt;/mtd&gt;&lt;/mtr&gt;&lt;mtr&gt;&lt;mtd&gt;&lt;mn&gt;6&lt;/mn&gt;&lt;mtext&gt;&lt;/mtext&gt;&lt;mo&gt;÷&lt;/mo&gt;&lt;mtext&gt;&lt;/mtext&gt;&lt;mn&gt;3&lt;/mn&gt;&lt;mtext&gt;&lt;/mtext&gt;&lt;mo&gt;=&lt;/mo&gt;&lt;mtext&gt;&lt;/mtext&gt;&lt;mn&gt;2&lt;/mn&gt;&lt;/mtd&gt;&lt;/mtr&gt;&lt;/mtable&gt;&lt;/math&gt;" id="960" name="Google Shape;960;p74" title="4 lines Line 1: 5 division sign 10 equals one half Line 2: 3 division sign 6 equals one half Line 3: 10 division sign 5 equals 2 Line 4: 6 division sign 3 equals 2"/>
          <p:cNvPicPr preferRelativeResize="0"/>
          <p:nvPr/>
        </p:nvPicPr>
        <p:blipFill rotWithShape="1">
          <a:blip r:embed="rId3">
            <a:alphaModFix/>
          </a:blip>
          <a:srcRect b="0" l="0" r="0" t="83353"/>
          <a:stretch/>
        </p:blipFill>
        <p:spPr>
          <a:xfrm>
            <a:off x="691112" y="3463361"/>
            <a:ext cx="1738160" cy="310420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74"/>
          <p:cNvSpPr/>
          <p:nvPr/>
        </p:nvSpPr>
        <p:spPr>
          <a:xfrm>
            <a:off x="3818811" y="2499673"/>
            <a:ext cx="758100" cy="4113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74"/>
          <p:cNvSpPr/>
          <p:nvPr/>
        </p:nvSpPr>
        <p:spPr>
          <a:xfrm>
            <a:off x="2769273" y="3526895"/>
            <a:ext cx="598200" cy="3246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74"/>
          <p:cNvSpPr/>
          <p:nvPr/>
        </p:nvSpPr>
        <p:spPr>
          <a:xfrm>
            <a:off x="3468583" y="4302406"/>
            <a:ext cx="598200" cy="3246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4" name="Google Shape;964;p74"/>
          <p:cNvSpPr/>
          <p:nvPr/>
        </p:nvSpPr>
        <p:spPr>
          <a:xfrm>
            <a:off x="5006094" y="3934917"/>
            <a:ext cx="598200" cy="3246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begin{array}{l}5\ \div\ 10\ =\ \frac{1}{2}\\&amp;#13;&amp;#10;3\ \div\ 6\ =\ \frac{1}{2}\\&amp;#13;&amp;#10;10\ \div\ 5\ =\ 2\\&amp;#13;&amp;#10;6\ \div\ 3\ =\ 2\end{array}&quot;&gt;&lt;mtable columnalign=&quot;left&quot; columnspacing=&quot;1em&quot; rowspacing=&quot;4pt&quot;&gt;&lt;mtr&gt;&lt;mtd&gt;&lt;mn&gt;5&lt;/mn&gt;&lt;mtext&gt;&lt;/mtext&gt;&lt;mo&gt;÷&lt;/mo&gt;&lt;mtext&gt;&lt;/mtext&gt;&lt;mn&gt;10&lt;/mn&gt;&lt;mtext&gt;&lt;/mtext&gt;&lt;mo&gt;=&lt;/mo&gt;&lt;mtext&gt;&lt;/mtext&gt;&lt;mfrac&gt;&lt;mn&gt;1&lt;/mn&gt;&lt;mn&gt;2&lt;/mn&gt;&lt;/mfrac&gt;&lt;/mtd&gt;&lt;/mtr&gt;&lt;mtr&gt;&lt;mtd&gt;&lt;mn&gt;3&lt;/mn&gt;&lt;mtext&gt;&lt;/mtext&gt;&lt;mo&gt;÷&lt;/mo&gt;&lt;mtext&gt;&lt;/mtext&gt;&lt;mn&gt;6&lt;/mn&gt;&lt;mtext&gt;&lt;/mtext&gt;&lt;mo&gt;=&lt;/mo&gt;&lt;mtext&gt;&lt;/mtext&gt;&lt;mfrac&gt;&lt;mn&gt;1&lt;/mn&gt;&lt;mn&gt;2&lt;/mn&gt;&lt;/mfrac&gt;&lt;/mtd&gt;&lt;/mtr&gt;&lt;mtr&gt;&lt;mtd&gt;&lt;mn&gt;10&lt;/mn&gt;&lt;mtext&gt;&lt;/mtext&gt;&lt;mo&gt;÷&lt;/mo&gt;&lt;mtext&gt;&lt;/mtext&gt;&lt;mn&gt;5&lt;/mn&gt;&lt;mtext&gt;&lt;/mtext&gt;&lt;mo&gt;=&lt;/mo&gt;&lt;mtext&gt;&lt;/mtext&gt;&lt;mn&gt;2&lt;/mn&gt;&lt;/mtd&gt;&lt;/mtr&gt;&lt;mtr&gt;&lt;mtd&gt;&lt;mn&gt;6&lt;/mn&gt;&lt;mtext&gt;&lt;/mtext&gt;&lt;mo&gt;÷&lt;/mo&gt;&lt;mtext&gt;&lt;/mtext&gt;&lt;mn&gt;3&lt;/mn&gt;&lt;mtext&gt;&lt;/mtext&gt;&lt;mo&gt;=&lt;/mo&gt;&lt;mtext&gt;&lt;/mtext&gt;&lt;mn&gt;2&lt;/mn&gt;&lt;/mtd&gt;&lt;/mtr&gt;&lt;/mtable&gt;&lt;/math&gt;" id="965" name="Google Shape;965;p74" title="4 lines Line 1: 5 division sign 10 equals one half Line 2: 3 division sign 6 equals one half Line 3: 10 division sign 5 equals 2 Line 4: 6 division sign 3 equals 2"/>
          <p:cNvPicPr preferRelativeResize="0"/>
          <p:nvPr/>
        </p:nvPicPr>
        <p:blipFill rotWithShape="1">
          <a:blip r:embed="rId3">
            <a:alphaModFix/>
          </a:blip>
          <a:srcRect b="40861" l="75383" r="3628" t="28135"/>
          <a:stretch/>
        </p:blipFill>
        <p:spPr>
          <a:xfrm>
            <a:off x="8078003" y="4091723"/>
            <a:ext cx="364800" cy="57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75"/>
          <p:cNvSpPr txBox="1"/>
          <p:nvPr>
            <p:ph idx="1" type="body"/>
          </p:nvPr>
        </p:nvSpPr>
        <p:spPr>
          <a:xfrm>
            <a:off x="324000" y="759300"/>
            <a:ext cx="84513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Shayga waxaa lagu weyneeyay (enlarged) iyadoo la adeegsaday cabbir (scale factor) 5 si loo abuuro sawirka. Waa maxay qiimaha (value) x?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971" name="Google Shape;971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972" name="Google Shape;972;p75"/>
          <p:cNvSpPr/>
          <p:nvPr/>
        </p:nvSpPr>
        <p:spPr>
          <a:xfrm>
            <a:off x="985850" y="1840200"/>
            <a:ext cx="3070800" cy="2660400"/>
          </a:xfrm>
          <a:prstGeom prst="hexagon">
            <a:avLst>
              <a:gd fmla="val 25000" name="adj"/>
              <a:gd fmla="val 115470" name="vf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3" name="Google Shape;973;p75"/>
          <p:cNvSpPr/>
          <p:nvPr/>
        </p:nvSpPr>
        <p:spPr>
          <a:xfrm>
            <a:off x="5266950" y="2907000"/>
            <a:ext cx="608100" cy="526800"/>
          </a:xfrm>
          <a:prstGeom prst="hexagon">
            <a:avLst>
              <a:gd fmla="val 25000" name="adj"/>
              <a:gd fmla="val 115470" name="vf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4" name="Google Shape;974;p75"/>
          <p:cNvCxnSpPr/>
          <p:nvPr/>
        </p:nvCxnSpPr>
        <p:spPr>
          <a:xfrm rot="10800000">
            <a:off x="5840915" y="2878478"/>
            <a:ext cx="131700" cy="263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75" name="Google Shape;975;p75"/>
          <p:cNvCxnSpPr/>
          <p:nvPr/>
        </p:nvCxnSpPr>
        <p:spPr>
          <a:xfrm rot="10800000">
            <a:off x="3492325" y="1792799"/>
            <a:ext cx="665100" cy="1330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76" name="Google Shape;976;p75"/>
          <p:cNvSpPr txBox="1"/>
          <p:nvPr>
            <p:ph idx="1" type="body"/>
          </p:nvPr>
        </p:nvSpPr>
        <p:spPr>
          <a:xfrm>
            <a:off x="6003000" y="2789400"/>
            <a:ext cx="810300" cy="32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6 mm</a:t>
            </a:r>
            <a:endParaRPr sz="1800"/>
          </a:p>
        </p:txBody>
      </p:sp>
      <p:sp>
        <p:nvSpPr>
          <p:cNvPr id="977" name="Google Shape;977;p75"/>
          <p:cNvSpPr txBox="1"/>
          <p:nvPr>
            <p:ph idx="1" type="body"/>
          </p:nvPr>
        </p:nvSpPr>
        <p:spPr>
          <a:xfrm>
            <a:off x="3856375" y="2223611"/>
            <a:ext cx="810300" cy="32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mm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978" name="Google Shape;978;p75"/>
          <p:cNvSpPr txBox="1"/>
          <p:nvPr>
            <p:ph idx="1" type="body"/>
          </p:nvPr>
        </p:nvSpPr>
        <p:spPr>
          <a:xfrm>
            <a:off x="6841200" y="3646213"/>
            <a:ext cx="13527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6 × 5 </a:t>
            </a:r>
            <a:br>
              <a:rPr lang="en-GB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>  = 30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76"/>
          <p:cNvSpPr txBox="1"/>
          <p:nvPr>
            <p:ph idx="1" type="body"/>
          </p:nvPr>
        </p:nvSpPr>
        <p:spPr>
          <a:xfrm>
            <a:off x="324000" y="840023"/>
            <a:ext cx="8496000" cy="90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Shayga waxaa lagu weyneeyay (enlarged) iyadoo la adeegsaday cabbir (scale factor) 0.5 si loo abuuro sawirka. Waa maxay qiimaha (value) x?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984" name="Google Shape;984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985" name="Google Shape;985;p76"/>
          <p:cNvSpPr/>
          <p:nvPr/>
        </p:nvSpPr>
        <p:spPr>
          <a:xfrm>
            <a:off x="4890725" y="2568350"/>
            <a:ext cx="1166100" cy="874500"/>
          </a:xfrm>
          <a:prstGeom prst="parallelogram">
            <a:avLst>
              <a:gd fmla="val 31534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6" name="Google Shape;986;p76"/>
          <p:cNvSpPr/>
          <p:nvPr/>
        </p:nvSpPr>
        <p:spPr>
          <a:xfrm>
            <a:off x="1931299" y="2135000"/>
            <a:ext cx="2332500" cy="1749000"/>
          </a:xfrm>
          <a:prstGeom prst="parallelogram">
            <a:avLst>
              <a:gd fmla="val 31534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7" name="Google Shape;987;p76"/>
          <p:cNvSpPr/>
          <p:nvPr/>
        </p:nvSpPr>
        <p:spPr>
          <a:xfrm>
            <a:off x="4704150" y="3251775"/>
            <a:ext cx="382200" cy="382200"/>
          </a:xfrm>
          <a:prstGeom prst="arc">
            <a:avLst>
              <a:gd fmla="val 17333112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76"/>
          <p:cNvSpPr/>
          <p:nvPr/>
        </p:nvSpPr>
        <p:spPr>
          <a:xfrm>
            <a:off x="1506300" y="3442475"/>
            <a:ext cx="874500" cy="874500"/>
          </a:xfrm>
          <a:prstGeom prst="arc">
            <a:avLst>
              <a:gd fmla="val 17333112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9" name="Google Shape;989;p76"/>
          <p:cNvSpPr txBox="1"/>
          <p:nvPr>
            <p:ph idx="1" type="body"/>
          </p:nvPr>
        </p:nvSpPr>
        <p:spPr>
          <a:xfrm>
            <a:off x="2345400" y="3399000"/>
            <a:ext cx="435900" cy="32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70°</a:t>
            </a:r>
            <a:endParaRPr sz="1800"/>
          </a:p>
        </p:txBody>
      </p:sp>
      <p:sp>
        <p:nvSpPr>
          <p:cNvPr id="990" name="Google Shape;990;p76"/>
          <p:cNvSpPr txBox="1"/>
          <p:nvPr>
            <p:ph idx="1" type="body"/>
          </p:nvPr>
        </p:nvSpPr>
        <p:spPr>
          <a:xfrm>
            <a:off x="5102143" y="3067656"/>
            <a:ext cx="435900" cy="32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°</a:t>
            </a:r>
            <a:endParaRPr sz="1800"/>
          </a:p>
        </p:txBody>
      </p:sp>
      <p:sp>
        <p:nvSpPr>
          <p:cNvPr id="991" name="Google Shape;991;p76"/>
          <p:cNvSpPr txBox="1"/>
          <p:nvPr>
            <p:ph idx="1" type="body"/>
          </p:nvPr>
        </p:nvSpPr>
        <p:spPr>
          <a:xfrm>
            <a:off x="1030725" y="4272375"/>
            <a:ext cx="7258200" cy="38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= 70. Cabbirka xaglaha (angle sizes) waa la ilaaliyaa inta lagu jiro weyneynta (enlargement).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77"/>
          <p:cNvSpPr txBox="1"/>
          <p:nvPr>
            <p:ph idx="1" type="body"/>
          </p:nvPr>
        </p:nvSpPr>
        <p:spPr>
          <a:xfrm>
            <a:off x="324000" y="759300"/>
            <a:ext cx="8237700" cy="57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a) Weynee (enlarge) shayga iyadoo la adeegsado cabbir (scale factor) 3 oo laga bilaabo barta la calaamadeeyay.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97" name="Google Shape;997;p7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998" name="Google Shape;998;p77"/>
          <p:cNvSpPr/>
          <p:nvPr/>
        </p:nvSpPr>
        <p:spPr>
          <a:xfrm flipH="1">
            <a:off x="4064581" y="3243150"/>
            <a:ext cx="1028100" cy="7719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9" name="Google Shape;999;p77"/>
          <p:cNvSpPr/>
          <p:nvPr/>
        </p:nvSpPr>
        <p:spPr>
          <a:xfrm>
            <a:off x="3528724" y="3728675"/>
            <a:ext cx="51600" cy="51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0" name="Google Shape;1000;p77"/>
          <p:cNvSpPr txBox="1"/>
          <p:nvPr>
            <p:ph idx="1" type="body"/>
          </p:nvPr>
        </p:nvSpPr>
        <p:spPr>
          <a:xfrm>
            <a:off x="324000" y="1197400"/>
            <a:ext cx="7919700" cy="71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507599" lvl="0" marL="507599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Isticmaal xisaabiyaha (ruler) si aad u qiyaasto dhammaan dhererka (lengths) ee qaab kasta, oo hubi in dherer kasta oo sawirka ku yaal uu yahay 3 jeer dhererkiisa u dhigma ee shayga.</a:t>
            </a:r>
            <a:endParaRPr sz="1800"/>
          </a:p>
        </p:txBody>
      </p:sp>
      <p:sp>
        <p:nvSpPr>
          <p:cNvPr id="1001" name="Google Shape;1001;p77"/>
          <p:cNvSpPr txBox="1"/>
          <p:nvPr>
            <p:ph idx="1" type="body"/>
          </p:nvPr>
        </p:nvSpPr>
        <p:spPr>
          <a:xfrm>
            <a:off x="324000" y="2208725"/>
            <a:ext cx="7919700" cy="57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507599" lvl="0" marL="507599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Isticmaal xagalbeere (protractor) si aad u qiyaasto dhammaan xaglaha (angles) ee qaab kasta, oo hubi in xagal kasta oo sawirka ku yaal uu la mid yahay xagalkiisa u dhigma ee shayga.</a:t>
            </a: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6" name="Google Shape;1006;p78"/>
          <p:cNvPicPr preferRelativeResize="0"/>
          <p:nvPr/>
        </p:nvPicPr>
        <p:blipFill rotWithShape="1">
          <a:blip r:embed="rId3">
            <a:alphaModFix/>
          </a:blip>
          <a:srcRect b="362" l="124" r="49917" t="28528"/>
          <a:stretch/>
        </p:blipFill>
        <p:spPr>
          <a:xfrm>
            <a:off x="4320000" y="1486250"/>
            <a:ext cx="3816476" cy="3190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7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Nuur wuxuu rabaa inuu weyneeyo (enlarge) qaabka iyadoo la adeegsado cabbir (scale factor) 2. Wuxuu u baahan yahay inuu si taxaddar leh u doorto xarunta weyneynta (centre of enlargement) si dhammaan sawirka uu ugu sii jiro shabagga (grid).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Soo hel dhammaan dhibcaha (points) ee Nuur u isticmaali karo xarunta weyneynta (centre of enlargement).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08" name="Google Shape;1008;p7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1009" name="Google Shape;1009;p78"/>
          <p:cNvSpPr/>
          <p:nvPr/>
        </p:nvSpPr>
        <p:spPr>
          <a:xfrm>
            <a:off x="5278750" y="2765925"/>
            <a:ext cx="636300" cy="954600"/>
          </a:xfrm>
          <a:prstGeom prst="rect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0" name="Google Shape;1010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289754" y="1410746"/>
            <a:ext cx="486775" cy="60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79"/>
          <p:cNvSpPr txBox="1"/>
          <p:nvPr>
            <p:ph idx="1" type="body"/>
          </p:nvPr>
        </p:nvSpPr>
        <p:spPr>
          <a:xfrm>
            <a:off x="324000" y="759300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a) Weynee (enlarge) shayga iyadoo la adeegsado cabbir (scale factor) 3 oo laga bilaabo barta la calaamadeeyay.</a:t>
            </a:r>
            <a:endParaRPr sz="1800"/>
          </a:p>
        </p:txBody>
      </p:sp>
      <p:sp>
        <p:nvSpPr>
          <p:cNvPr id="1016" name="Google Shape;1016;p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1017" name="Google Shape;1017;p79"/>
          <p:cNvSpPr/>
          <p:nvPr/>
        </p:nvSpPr>
        <p:spPr>
          <a:xfrm flipH="1">
            <a:off x="4064581" y="3243150"/>
            <a:ext cx="1028100" cy="7719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8" name="Google Shape;1018;p79"/>
          <p:cNvSpPr/>
          <p:nvPr/>
        </p:nvSpPr>
        <p:spPr>
          <a:xfrm flipH="1">
            <a:off x="5094443" y="2222873"/>
            <a:ext cx="3062400" cy="22992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9" name="Google Shape;1019;p79"/>
          <p:cNvSpPr/>
          <p:nvPr/>
        </p:nvSpPr>
        <p:spPr>
          <a:xfrm>
            <a:off x="3528724" y="3728675"/>
            <a:ext cx="51600" cy="51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0" name="Google Shape;1020;p79"/>
          <p:cNvSpPr txBox="1"/>
          <p:nvPr>
            <p:ph idx="1" type="body"/>
          </p:nvPr>
        </p:nvSpPr>
        <p:spPr>
          <a:xfrm>
            <a:off x="808375" y="1162000"/>
            <a:ext cx="7616400" cy="65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Hubi: geeska hoose ee bidix ee sawirka waa inuu si toos ah uga hooseeyaa geeska hoose ee midig ee shayga.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021" name="Google Shape;1021;p79"/>
          <p:cNvGrpSpPr/>
          <p:nvPr/>
        </p:nvGrpSpPr>
        <p:grpSpPr>
          <a:xfrm>
            <a:off x="5027882" y="3960251"/>
            <a:ext cx="102445" cy="594456"/>
            <a:chOff x="5027882" y="3960251"/>
            <a:chExt cx="102445" cy="594456"/>
          </a:xfrm>
        </p:grpSpPr>
        <p:sp>
          <p:nvSpPr>
            <p:cNvPr id="1022" name="Google Shape;1022;p79"/>
            <p:cNvSpPr/>
            <p:nvPr/>
          </p:nvSpPr>
          <p:spPr>
            <a:xfrm>
              <a:off x="5027882" y="3960251"/>
              <a:ext cx="100200" cy="100200"/>
            </a:xfrm>
            <a:prstGeom prst="ellipse">
              <a:avLst/>
            </a:pr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3" name="Google Shape;1023;p79"/>
            <p:cNvSpPr/>
            <p:nvPr/>
          </p:nvSpPr>
          <p:spPr>
            <a:xfrm>
              <a:off x="5030127" y="4454507"/>
              <a:ext cx="100200" cy="100200"/>
            </a:xfrm>
            <a:prstGeom prst="ellipse">
              <a:avLst/>
            </a:pr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24" name="Google Shape;1024;p79"/>
            <p:cNvCxnSpPr>
              <a:stCxn id="1022" idx="4"/>
              <a:endCxn id="1023" idx="0"/>
            </p:cNvCxnSpPr>
            <p:nvPr/>
          </p:nvCxnSpPr>
          <p:spPr>
            <a:xfrm>
              <a:off x="5077982" y="4060451"/>
              <a:ext cx="2100" cy="3942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80"/>
          <p:cNvSpPr txBox="1"/>
          <p:nvPr>
            <p:ph idx="1" type="body"/>
          </p:nvPr>
        </p:nvSpPr>
        <p:spPr>
          <a:xfrm>
            <a:off x="324000" y="759300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b) Isticmaal xisaabiyaha (ruler) si aad u qiyaasto dhammaan dhererka (lengths) ee qaab kasta, oo hubi in dherer kasta oo sawirka ku yaal uu yahay 3 jeer dhererkiisa u dhigma ee shayga.</a:t>
            </a:r>
            <a:endParaRPr sz="1800"/>
          </a:p>
        </p:txBody>
      </p:sp>
      <p:sp>
        <p:nvSpPr>
          <p:cNvPr id="1030" name="Google Shape;1030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1031" name="Google Shape;1031;p80"/>
          <p:cNvSpPr/>
          <p:nvPr/>
        </p:nvSpPr>
        <p:spPr>
          <a:xfrm flipH="1">
            <a:off x="4064581" y="3243150"/>
            <a:ext cx="1028100" cy="7719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80"/>
          <p:cNvSpPr/>
          <p:nvPr/>
        </p:nvSpPr>
        <p:spPr>
          <a:xfrm flipH="1">
            <a:off x="5094443" y="2222873"/>
            <a:ext cx="3062400" cy="22992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80"/>
          <p:cNvSpPr/>
          <p:nvPr/>
        </p:nvSpPr>
        <p:spPr>
          <a:xfrm>
            <a:off x="3528724" y="3728675"/>
            <a:ext cx="51600" cy="51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34" name="Google Shape;1034;p80"/>
          <p:cNvCxnSpPr/>
          <p:nvPr/>
        </p:nvCxnSpPr>
        <p:spPr>
          <a:xfrm>
            <a:off x="4064944" y="4103252"/>
            <a:ext cx="1028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35" name="Google Shape;1035;p80"/>
          <p:cNvCxnSpPr/>
          <p:nvPr/>
        </p:nvCxnSpPr>
        <p:spPr>
          <a:xfrm>
            <a:off x="5122500" y="4615654"/>
            <a:ext cx="3057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36" name="Google Shape;1036;p80"/>
          <p:cNvSpPr txBox="1"/>
          <p:nvPr>
            <p:ph idx="1" type="body"/>
          </p:nvPr>
        </p:nvSpPr>
        <p:spPr>
          <a:xfrm>
            <a:off x="6306537" y="4606201"/>
            <a:ext cx="7908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37" name="Google Shape;1037;p80"/>
          <p:cNvCxnSpPr/>
          <p:nvPr/>
        </p:nvCxnSpPr>
        <p:spPr>
          <a:xfrm>
            <a:off x="8283147" y="2222873"/>
            <a:ext cx="0" cy="2299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38" name="Google Shape;1038;p80"/>
          <p:cNvSpPr txBox="1"/>
          <p:nvPr>
            <p:ph idx="1" type="body"/>
          </p:nvPr>
        </p:nvSpPr>
        <p:spPr>
          <a:xfrm>
            <a:off x="8306396" y="3243144"/>
            <a:ext cx="590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39" name="Google Shape;1039;p80"/>
          <p:cNvSpPr txBox="1"/>
          <p:nvPr>
            <p:ph idx="1" type="body"/>
          </p:nvPr>
        </p:nvSpPr>
        <p:spPr>
          <a:xfrm>
            <a:off x="6008777" y="3033532"/>
            <a:ext cx="7908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40" name="Google Shape;1040;p80"/>
          <p:cNvCxnSpPr/>
          <p:nvPr/>
        </p:nvCxnSpPr>
        <p:spPr>
          <a:xfrm flipH="1" rot="10800000">
            <a:off x="5018243" y="2158373"/>
            <a:ext cx="3066000" cy="2287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41" name="Google Shape;1041;p80"/>
          <p:cNvCxnSpPr/>
          <p:nvPr/>
        </p:nvCxnSpPr>
        <p:spPr>
          <a:xfrm rot="10800000">
            <a:off x="5194896" y="3271729"/>
            <a:ext cx="0" cy="748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42" name="Google Shape;1042;p80"/>
          <p:cNvSpPr txBox="1"/>
          <p:nvPr>
            <p:ph idx="1" type="body"/>
          </p:nvPr>
        </p:nvSpPr>
        <p:spPr>
          <a:xfrm>
            <a:off x="5201105" y="3516840"/>
            <a:ext cx="638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43" name="Google Shape;1043;p80"/>
          <p:cNvCxnSpPr/>
          <p:nvPr/>
        </p:nvCxnSpPr>
        <p:spPr>
          <a:xfrm flipH="1" rot="10800000">
            <a:off x="3988681" y="3166950"/>
            <a:ext cx="1027800" cy="771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44" name="Google Shape;1044;p80"/>
          <p:cNvSpPr txBox="1"/>
          <p:nvPr>
            <p:ph idx="1" type="body"/>
          </p:nvPr>
        </p:nvSpPr>
        <p:spPr>
          <a:xfrm>
            <a:off x="4047145" y="3262144"/>
            <a:ext cx="590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5" name="Google Shape;1045;p80"/>
          <p:cNvSpPr txBox="1"/>
          <p:nvPr>
            <p:ph idx="1" type="body"/>
          </p:nvPr>
        </p:nvSpPr>
        <p:spPr>
          <a:xfrm>
            <a:off x="4286705" y="4126440"/>
            <a:ext cx="638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6" name="Google Shape;1046;p80"/>
          <p:cNvSpPr txBox="1"/>
          <p:nvPr>
            <p:ph idx="1" type="body"/>
          </p:nvPr>
        </p:nvSpPr>
        <p:spPr>
          <a:xfrm>
            <a:off x="808375" y="1466800"/>
            <a:ext cx="7616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Dhererku wuu kala duwanaan karaa iyadoo ku xiran daabacaadda.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7" name="Google Shape;1047;p80"/>
          <p:cNvSpPr txBox="1"/>
          <p:nvPr>
            <p:ph idx="1" type="body"/>
          </p:nvPr>
        </p:nvSpPr>
        <p:spPr>
          <a:xfrm>
            <a:off x="808375" y="1924000"/>
            <a:ext cx="7616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Tusaale isku darka dhererka: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8" name="Google Shape;1048;p80"/>
          <p:cNvSpPr txBox="1"/>
          <p:nvPr>
            <p:ph idx="1" type="body"/>
          </p:nvPr>
        </p:nvSpPr>
        <p:spPr>
          <a:xfrm>
            <a:off x="771323" y="2398524"/>
            <a:ext cx="2266800" cy="177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Hubi: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15 ÷ 5 = 3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12 ÷ 4 = 3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9 ÷ 3 = 3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049" name="Google Shape;1049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777" y="3780000"/>
            <a:ext cx="276850" cy="29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81"/>
          <p:cNvSpPr txBox="1"/>
          <p:nvPr>
            <p:ph idx="1" type="body"/>
          </p:nvPr>
        </p:nvSpPr>
        <p:spPr>
          <a:xfrm>
            <a:off x="146500" y="759300"/>
            <a:ext cx="8673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507599" lvl="0" marL="291599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c) Isticmaal protractor (protractor) si aad u cabbirto dhammaan xaglaha (angles) ee qaab kasta oo hubi in xagal kasta oo sawirka (image) ku jira uu la mid yahay xaggiisa u dhigma ee shayga (object).</a:t>
            </a:r>
            <a:endParaRPr sz="1800"/>
          </a:p>
        </p:txBody>
      </p:sp>
      <p:sp>
        <p:nvSpPr>
          <p:cNvPr id="1055" name="Google Shape;1055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1056" name="Google Shape;1056;p81"/>
          <p:cNvSpPr/>
          <p:nvPr/>
        </p:nvSpPr>
        <p:spPr>
          <a:xfrm flipH="1">
            <a:off x="4064581" y="3243150"/>
            <a:ext cx="1028100" cy="7719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7" name="Google Shape;1057;p81"/>
          <p:cNvSpPr/>
          <p:nvPr/>
        </p:nvSpPr>
        <p:spPr>
          <a:xfrm flipH="1">
            <a:off x="5094443" y="2222873"/>
            <a:ext cx="3062400" cy="22992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8" name="Google Shape;1058;p81"/>
          <p:cNvSpPr/>
          <p:nvPr/>
        </p:nvSpPr>
        <p:spPr>
          <a:xfrm>
            <a:off x="3528724" y="3728675"/>
            <a:ext cx="51600" cy="51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9" name="Google Shape;1059;p81"/>
          <p:cNvCxnSpPr/>
          <p:nvPr/>
        </p:nvCxnSpPr>
        <p:spPr>
          <a:xfrm>
            <a:off x="4064944" y="4103252"/>
            <a:ext cx="1028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60" name="Google Shape;1060;p81"/>
          <p:cNvSpPr/>
          <p:nvPr/>
        </p:nvSpPr>
        <p:spPr>
          <a:xfrm>
            <a:off x="4959814" y="3881449"/>
            <a:ext cx="132000" cy="132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1" name="Google Shape;1061;p81"/>
          <p:cNvCxnSpPr/>
          <p:nvPr/>
        </p:nvCxnSpPr>
        <p:spPr>
          <a:xfrm>
            <a:off x="5122500" y="4615654"/>
            <a:ext cx="3057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62" name="Google Shape;1062;p81"/>
          <p:cNvSpPr txBox="1"/>
          <p:nvPr>
            <p:ph idx="1" type="body"/>
          </p:nvPr>
        </p:nvSpPr>
        <p:spPr>
          <a:xfrm>
            <a:off x="6306537" y="4606201"/>
            <a:ext cx="7908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63" name="Google Shape;1063;p81"/>
          <p:cNvCxnSpPr/>
          <p:nvPr/>
        </p:nvCxnSpPr>
        <p:spPr>
          <a:xfrm>
            <a:off x="8283147" y="2222873"/>
            <a:ext cx="0" cy="2299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64" name="Google Shape;1064;p81"/>
          <p:cNvSpPr txBox="1"/>
          <p:nvPr>
            <p:ph idx="1" type="body"/>
          </p:nvPr>
        </p:nvSpPr>
        <p:spPr>
          <a:xfrm>
            <a:off x="8306396" y="3243144"/>
            <a:ext cx="590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65" name="Google Shape;1065;p81"/>
          <p:cNvSpPr txBox="1"/>
          <p:nvPr>
            <p:ph idx="1" type="body"/>
          </p:nvPr>
        </p:nvSpPr>
        <p:spPr>
          <a:xfrm>
            <a:off x="6008777" y="3033532"/>
            <a:ext cx="7908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66" name="Google Shape;1066;p81"/>
          <p:cNvCxnSpPr/>
          <p:nvPr/>
        </p:nvCxnSpPr>
        <p:spPr>
          <a:xfrm flipH="1" rot="10800000">
            <a:off x="5018243" y="2158373"/>
            <a:ext cx="3066000" cy="2287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67" name="Google Shape;1067;p81"/>
          <p:cNvCxnSpPr/>
          <p:nvPr/>
        </p:nvCxnSpPr>
        <p:spPr>
          <a:xfrm rot="10800000">
            <a:off x="5194896" y="3271729"/>
            <a:ext cx="0" cy="748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68" name="Google Shape;1068;p81"/>
          <p:cNvSpPr txBox="1"/>
          <p:nvPr>
            <p:ph idx="1" type="body"/>
          </p:nvPr>
        </p:nvSpPr>
        <p:spPr>
          <a:xfrm>
            <a:off x="5201105" y="3516840"/>
            <a:ext cx="638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69" name="Google Shape;1069;p81"/>
          <p:cNvCxnSpPr/>
          <p:nvPr/>
        </p:nvCxnSpPr>
        <p:spPr>
          <a:xfrm flipH="1" rot="10800000">
            <a:off x="3988681" y="3166950"/>
            <a:ext cx="1027800" cy="771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70" name="Google Shape;1070;p81"/>
          <p:cNvSpPr txBox="1"/>
          <p:nvPr>
            <p:ph idx="1" type="body"/>
          </p:nvPr>
        </p:nvSpPr>
        <p:spPr>
          <a:xfrm>
            <a:off x="4047145" y="3262144"/>
            <a:ext cx="590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1" name="Google Shape;1071;p81"/>
          <p:cNvSpPr txBox="1"/>
          <p:nvPr>
            <p:ph idx="1" type="body"/>
          </p:nvPr>
        </p:nvSpPr>
        <p:spPr>
          <a:xfrm>
            <a:off x="4286705" y="4126440"/>
            <a:ext cx="638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2" name="Google Shape;1072;p81"/>
          <p:cNvSpPr/>
          <p:nvPr/>
        </p:nvSpPr>
        <p:spPr>
          <a:xfrm>
            <a:off x="8027386" y="4395277"/>
            <a:ext cx="132000" cy="132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81"/>
          <p:cNvSpPr txBox="1"/>
          <p:nvPr>
            <p:ph idx="4294967295" type="body"/>
          </p:nvPr>
        </p:nvSpPr>
        <p:spPr>
          <a:xfrm>
            <a:off x="4326881" y="3766120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37° 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4" name="Google Shape;1074;p81"/>
          <p:cNvSpPr/>
          <p:nvPr/>
        </p:nvSpPr>
        <p:spPr>
          <a:xfrm>
            <a:off x="3861108" y="3782606"/>
            <a:ext cx="459000" cy="459000"/>
          </a:xfrm>
          <a:prstGeom prst="arc">
            <a:avLst>
              <a:gd fmla="val 19156783" name="adj1"/>
              <a:gd fmla="val 11789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81"/>
          <p:cNvSpPr txBox="1"/>
          <p:nvPr>
            <p:ph idx="4294967295" type="body"/>
          </p:nvPr>
        </p:nvSpPr>
        <p:spPr>
          <a:xfrm>
            <a:off x="4724697" y="3456895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53° 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6" name="Google Shape;1076;p81"/>
          <p:cNvSpPr/>
          <p:nvPr/>
        </p:nvSpPr>
        <p:spPr>
          <a:xfrm>
            <a:off x="4859723" y="3020606"/>
            <a:ext cx="459000" cy="459000"/>
          </a:xfrm>
          <a:prstGeom prst="arc">
            <a:avLst>
              <a:gd fmla="val 5249640" name="adj1"/>
              <a:gd fmla="val 8725765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7" name="Google Shape;1077;p81"/>
          <p:cNvSpPr txBox="1"/>
          <p:nvPr>
            <p:ph idx="4294967295" type="body"/>
          </p:nvPr>
        </p:nvSpPr>
        <p:spPr>
          <a:xfrm>
            <a:off x="5393681" y="4264672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37° 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8" name="Google Shape;1078;p81"/>
          <p:cNvSpPr/>
          <p:nvPr/>
        </p:nvSpPr>
        <p:spPr>
          <a:xfrm>
            <a:off x="4927908" y="4281159"/>
            <a:ext cx="459000" cy="459000"/>
          </a:xfrm>
          <a:prstGeom prst="arc">
            <a:avLst>
              <a:gd fmla="val 19156783" name="adj1"/>
              <a:gd fmla="val 11789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81"/>
          <p:cNvSpPr txBox="1"/>
          <p:nvPr>
            <p:ph idx="4294967295" type="body"/>
          </p:nvPr>
        </p:nvSpPr>
        <p:spPr>
          <a:xfrm>
            <a:off x="7775601" y="2469199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53° 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0" name="Google Shape;1080;p81"/>
          <p:cNvSpPr/>
          <p:nvPr/>
        </p:nvSpPr>
        <p:spPr>
          <a:xfrm>
            <a:off x="7910627" y="2032910"/>
            <a:ext cx="459000" cy="459000"/>
          </a:xfrm>
          <a:prstGeom prst="arc">
            <a:avLst>
              <a:gd fmla="val 5249640" name="adj1"/>
              <a:gd fmla="val 8725765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81"/>
          <p:cNvSpPr txBox="1"/>
          <p:nvPr>
            <p:ph idx="1" type="body"/>
          </p:nvPr>
        </p:nvSpPr>
        <p:spPr>
          <a:xfrm>
            <a:off x="626975" y="1467525"/>
            <a:ext cx="80115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xaashida shaqada (worksheet) lagu daabacay si saami ah, xagluhu waa inay la mid noqdaan kuwa hoose.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2" name="Google Shape;1082;p81"/>
          <p:cNvSpPr txBox="1"/>
          <p:nvPr>
            <p:ph idx="1" type="body"/>
          </p:nvPr>
        </p:nvSpPr>
        <p:spPr>
          <a:xfrm>
            <a:off x="626978" y="1824375"/>
            <a:ext cx="7616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Xagluhu way kala duwanaan karaan haddii saamiyada (proportions) aan la ilaalin.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3" name="Google Shape;1083;p81"/>
          <p:cNvSpPr txBox="1"/>
          <p:nvPr>
            <p:ph idx="1" type="body"/>
          </p:nvPr>
        </p:nvSpPr>
        <p:spPr>
          <a:xfrm>
            <a:off x="815100" y="2222875"/>
            <a:ext cx="2720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Hubi: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4" name="Google Shape;1084;p81"/>
          <p:cNvSpPr txBox="1"/>
          <p:nvPr>
            <p:ph idx="1" type="body"/>
          </p:nvPr>
        </p:nvSpPr>
        <p:spPr>
          <a:xfrm>
            <a:off x="967500" y="3942175"/>
            <a:ext cx="2720400" cy="10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53 + 90 + 37 = 180 Xaglaha (angles) ee saddexagal kasta waa isku 180°.</a:t>
            </a:r>
            <a:br>
              <a:rPr lang="en-GB" sz="18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5" name="Google Shape;1085;p81"/>
          <p:cNvSpPr txBox="1"/>
          <p:nvPr>
            <p:ph idx="1" type="body"/>
          </p:nvPr>
        </p:nvSpPr>
        <p:spPr>
          <a:xfrm>
            <a:off x="967500" y="2494375"/>
            <a:ext cx="2720400" cy="92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Xaglaha (angles) ee sawirka (image) waxay la mid yihiin xaglahooda u dhigma ee shayga (object).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086" name="Google Shape;1086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2677" y="3073575"/>
            <a:ext cx="276850" cy="2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9177" y="4536125"/>
            <a:ext cx="276850" cy="2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8" name="Google Shape;1088;p81"/>
          <p:cNvSpPr txBox="1"/>
          <p:nvPr>
            <p:ph idx="1" type="body"/>
          </p:nvPr>
        </p:nvSpPr>
        <p:spPr>
          <a:xfrm>
            <a:off x="815100" y="3619975"/>
            <a:ext cx="2720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Hubin dheeri ah: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3" name="Google Shape;1093;p82"/>
          <p:cNvPicPr preferRelativeResize="0"/>
          <p:nvPr/>
        </p:nvPicPr>
        <p:blipFill rotWithShape="1">
          <a:blip r:embed="rId3">
            <a:alphaModFix/>
          </a:blip>
          <a:srcRect b="362" l="124" r="49917" t="28528"/>
          <a:stretch/>
        </p:blipFill>
        <p:spPr>
          <a:xfrm>
            <a:off x="4320000" y="1486250"/>
            <a:ext cx="3816476" cy="3190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p82"/>
          <p:cNvSpPr/>
          <p:nvPr/>
        </p:nvSpPr>
        <p:spPr>
          <a:xfrm>
            <a:off x="4320000" y="2765925"/>
            <a:ext cx="1937100" cy="12729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5" name="Google Shape;1095;p82"/>
          <p:cNvSpPr txBox="1"/>
          <p:nvPr>
            <p:ph idx="1" type="body"/>
          </p:nvPr>
        </p:nvSpPr>
        <p:spPr>
          <a:xfrm>
            <a:off x="324000" y="759300"/>
            <a:ext cx="8496000" cy="265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Nuur wuxuu rabaa inuu weyneeyo (enlarge) qaabka isagoo isticmaalaya qiyaas weyneyn (scale factor) 2. Wuxuu u baahan yahay inuu si taxaddar leh u doorto xarunta weyneyn (centre of enlargement) si sawirka (image) oo dhan uu ugu sii jiro shabkada (grid).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Soo hel dhammaan dhibcaha (points) ee Nuur u isticmaali karo xarunta weyneyn (centre of enlargement).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96" name="Google Shape;1096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1097" name="Google Shape;1097;p82"/>
          <p:cNvSpPr/>
          <p:nvPr/>
        </p:nvSpPr>
        <p:spPr>
          <a:xfrm>
            <a:off x="5278750" y="2765925"/>
            <a:ext cx="636300" cy="954600"/>
          </a:xfrm>
          <a:prstGeom prst="rect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98" name="Google Shape;1098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95879" y="1404621"/>
            <a:ext cx="486775" cy="60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82"/>
          <p:cNvSpPr txBox="1"/>
          <p:nvPr>
            <p:ph idx="1" type="body"/>
          </p:nvPr>
        </p:nvSpPr>
        <p:spPr>
          <a:xfrm>
            <a:off x="571550" y="2609525"/>
            <a:ext cx="3320400" cy="105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Sawirku wuxuu ku sii jiraa shabkada marka la isticmaalo xarun kasta oo weyneyn (enlargement) ah oo ku taal goobtan.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00" name="Google Shape;1100;p82"/>
          <p:cNvCxnSpPr/>
          <p:nvPr/>
        </p:nvCxnSpPr>
        <p:spPr>
          <a:xfrm>
            <a:off x="3513400" y="3315150"/>
            <a:ext cx="793200" cy="25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1" name="Google Shape;1101;p82"/>
          <p:cNvSpPr txBox="1"/>
          <p:nvPr/>
        </p:nvSpPr>
        <p:spPr>
          <a:xfrm>
            <a:off x="324000" y="4372925"/>
            <a:ext cx="3478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🖇mujejis (demonstration) is-dhexgal ah</a:t>
            </a:r>
            <a:r>
              <a:rPr lang="en-GB" sz="11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5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83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weyneyn (enlargement)</a:t>
            </a:r>
            <a:endParaRPr/>
          </a:p>
        </p:txBody>
      </p:sp>
      <p:sp>
        <p:nvSpPr>
          <p:cNvPr id="1107" name="Google Shape;1107;p83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isku ekaanshaha (similarity)</a:t>
            </a:r>
            <a:endParaRPr/>
          </a:p>
        </p:txBody>
      </p:sp>
      <p:sp>
        <p:nvSpPr>
          <p:cNvPr id="1108" name="Google Shape;1108;p83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isku ekaanshaha (similarity)</a:t>
            </a:r>
            <a:endParaRPr/>
          </a:p>
        </p:txBody>
      </p:sp>
      <p:pic>
        <p:nvPicPr>
          <p:cNvPr id="1109" name="Google Shape;110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825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84"/>
          <p:cNvSpPr txBox="1"/>
          <p:nvPr>
            <p:ph idx="1" type="body"/>
          </p:nvPr>
        </p:nvSpPr>
        <p:spPr>
          <a:xfrm>
            <a:off x="324000" y="759300"/>
            <a:ext cx="8397300" cy="36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Kani waa sawir magaalada Liverpool.</a:t>
            </a:r>
            <a:endParaRPr sz="2000"/>
          </a:p>
        </p:txBody>
      </p:sp>
      <p:sp>
        <p:nvSpPr>
          <p:cNvPr id="1115" name="Google Shape;1115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isku ekaanshaha (similarity)</a:t>
            </a:r>
            <a:endParaRPr/>
          </a:p>
        </p:txBody>
      </p:sp>
      <p:pic>
        <p:nvPicPr>
          <p:cNvPr id="1116" name="Google Shape;111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368" y="3233400"/>
            <a:ext cx="1500982" cy="107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6868" y="2153400"/>
            <a:ext cx="3001952" cy="21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6775" y="2153400"/>
            <a:ext cx="1500976" cy="21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84"/>
          <p:cNvSpPr txBox="1"/>
          <p:nvPr>
            <p:ph idx="1" type="body"/>
          </p:nvPr>
        </p:nvSpPr>
        <p:spPr>
          <a:xfrm>
            <a:off x="323991" y="1696191"/>
            <a:ext cx="5415000" cy="42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Maxay sawirka Nuur u eg yahay mid qalloocan?</a:t>
            </a:r>
            <a:endParaRPr sz="2000"/>
          </a:p>
        </p:txBody>
      </p:sp>
      <p:pic>
        <p:nvPicPr>
          <p:cNvPr id="1120" name="Google Shape;1120;p8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14033" y="4154425"/>
            <a:ext cx="462911" cy="57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8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2524152" y="4198761"/>
            <a:ext cx="490599" cy="544248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4"/>
          <p:cNvSpPr txBox="1"/>
          <p:nvPr>
            <p:ph idx="1" type="body"/>
          </p:nvPr>
        </p:nvSpPr>
        <p:spPr>
          <a:xfrm>
            <a:off x="642125" y="4357750"/>
            <a:ext cx="1500900" cy="2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sawirkii asalka ahaa</a:t>
            </a:r>
            <a:endParaRPr sz="1600"/>
          </a:p>
        </p:txBody>
      </p:sp>
      <p:sp>
        <p:nvSpPr>
          <p:cNvPr id="1123" name="Google Shape;1123;p84"/>
          <p:cNvSpPr txBox="1"/>
          <p:nvPr>
            <p:ph idx="1" type="body"/>
          </p:nvPr>
        </p:nvSpPr>
        <p:spPr>
          <a:xfrm>
            <a:off x="3069210" y="4349161"/>
            <a:ext cx="1500900" cy="2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koobiga Suad</a:t>
            </a:r>
            <a:endParaRPr sz="1600"/>
          </a:p>
        </p:txBody>
      </p:sp>
      <p:sp>
        <p:nvSpPr>
          <p:cNvPr id="1124" name="Google Shape;1124;p84"/>
          <p:cNvSpPr txBox="1"/>
          <p:nvPr>
            <p:ph idx="1" type="body"/>
          </p:nvPr>
        </p:nvSpPr>
        <p:spPr>
          <a:xfrm>
            <a:off x="7017014" y="4353143"/>
            <a:ext cx="1500900" cy="2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koobiga Nuur</a:t>
            </a:r>
            <a:endParaRPr sz="1600"/>
          </a:p>
        </p:txBody>
      </p:sp>
      <p:sp>
        <p:nvSpPr>
          <p:cNvPr id="1125" name="Google Shape;1125;p84"/>
          <p:cNvSpPr txBox="1"/>
          <p:nvPr>
            <p:ph idx="1" type="body"/>
          </p:nvPr>
        </p:nvSpPr>
        <p:spPr>
          <a:xfrm>
            <a:off x="322929" y="1234589"/>
            <a:ext cx="8397300" cy="36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Suad iyo Nuur labaduba waxay koobiyeeyeen sawirka oo way weyneeyeen.</a:t>
            </a:r>
            <a:endParaRPr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85"/>
          <p:cNvSpPr txBox="1"/>
          <p:nvPr>
            <p:ph idx="1" type="body"/>
          </p:nvPr>
        </p:nvSpPr>
        <p:spPr>
          <a:xfrm>
            <a:off x="7311129" y="3676629"/>
            <a:ext cx="5121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5"/>
                </a:solidFill>
                <a:latin typeface="Lexend"/>
              </a:rPr>
              <a:t>× 1.5</a:t>
            </a:r>
            <a:endParaRPr sz="1600">
              <a:solidFill>
                <a:schemeClr val="accent5"/>
              </a:solidFill>
            </a:endParaRPr>
          </a:p>
        </p:txBody>
      </p:sp>
      <p:sp>
        <p:nvSpPr>
          <p:cNvPr id="1131" name="Google Shape;1131;p85"/>
          <p:cNvSpPr txBox="1"/>
          <p:nvPr>
            <p:ph idx="1" type="body"/>
          </p:nvPr>
        </p:nvSpPr>
        <p:spPr>
          <a:xfrm>
            <a:off x="6285950" y="2756811"/>
            <a:ext cx="2795100" cy="99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saamiyada (ratios) u dhexeeya dhererrada qaab kasta waa isku mid (equivalent).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132" name="Google Shape;1132;p85"/>
          <p:cNvSpPr txBox="1"/>
          <p:nvPr>
            <p:ph idx="1" type="body"/>
          </p:nvPr>
        </p:nvSpPr>
        <p:spPr>
          <a:xfrm>
            <a:off x="344081" y="3705727"/>
            <a:ext cx="225000" cy="2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endParaRPr sz="1600"/>
          </a:p>
        </p:txBody>
      </p:sp>
      <p:sp>
        <p:nvSpPr>
          <p:cNvPr id="1133" name="Google Shape;1133;p85"/>
          <p:cNvSpPr txBox="1"/>
          <p:nvPr>
            <p:ph idx="1" type="body"/>
          </p:nvPr>
        </p:nvSpPr>
        <p:spPr>
          <a:xfrm>
            <a:off x="324000" y="759300"/>
            <a:ext cx="8397300" cy="117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Marka shay la weyneeyo (enlarged) si loo abuuro sawir, shayga iyo sawirku waa isku mid (similar).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34" name="Google Shape;1134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fahamka isku ekaanshaha (similarity)</a:t>
            </a:r>
            <a:endParaRPr/>
          </a:p>
        </p:txBody>
      </p:sp>
      <p:pic>
        <p:nvPicPr>
          <p:cNvPr id="1135" name="Google Shape;113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368" y="3233400"/>
            <a:ext cx="1500982" cy="107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6868" y="2153400"/>
            <a:ext cx="3001952" cy="21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7" name="Google Shape;1137;p85"/>
          <p:cNvSpPr txBox="1"/>
          <p:nvPr>
            <p:ph idx="1" type="body"/>
          </p:nvPr>
        </p:nvSpPr>
        <p:spPr>
          <a:xfrm>
            <a:off x="324005" y="1543800"/>
            <a:ext cx="8496000" cy="42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Laba qaab (shape) waa isku mid (similar) haddii dhererradoodu isku saami (proportion) yihiin.</a:t>
            </a:r>
            <a:endParaRPr sz="2000"/>
          </a:p>
        </p:txBody>
      </p:sp>
      <p:sp>
        <p:nvSpPr>
          <p:cNvPr id="1138" name="Google Shape;1138;p85"/>
          <p:cNvSpPr txBox="1"/>
          <p:nvPr>
            <p:ph idx="1" type="body"/>
          </p:nvPr>
        </p:nvSpPr>
        <p:spPr>
          <a:xfrm>
            <a:off x="1258481" y="4420439"/>
            <a:ext cx="225000" cy="2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</a:t>
            </a:r>
            <a:endParaRPr sz="1600"/>
          </a:p>
        </p:txBody>
      </p:sp>
      <p:cxnSp>
        <p:nvCxnSpPr>
          <p:cNvPr id="1139" name="Google Shape;1139;p85"/>
          <p:cNvCxnSpPr/>
          <p:nvPr/>
        </p:nvCxnSpPr>
        <p:spPr>
          <a:xfrm>
            <a:off x="645700" y="4403300"/>
            <a:ext cx="1492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40" name="Google Shape;1140;p85"/>
          <p:cNvCxnSpPr/>
          <p:nvPr/>
        </p:nvCxnSpPr>
        <p:spPr>
          <a:xfrm rot="10800000">
            <a:off x="525050" y="3259800"/>
            <a:ext cx="11100" cy="1053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1" name="Google Shape;1141;p85"/>
          <p:cNvSpPr txBox="1"/>
          <p:nvPr>
            <p:ph idx="1" type="body"/>
          </p:nvPr>
        </p:nvSpPr>
        <p:spPr>
          <a:xfrm>
            <a:off x="4512924" y="4420439"/>
            <a:ext cx="225000" cy="2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</a:t>
            </a:r>
            <a:endParaRPr sz="1600"/>
          </a:p>
        </p:txBody>
      </p:sp>
      <p:cxnSp>
        <p:nvCxnSpPr>
          <p:cNvPr id="1142" name="Google Shape;1142;p85"/>
          <p:cNvCxnSpPr/>
          <p:nvPr/>
        </p:nvCxnSpPr>
        <p:spPr>
          <a:xfrm>
            <a:off x="3028166" y="4403300"/>
            <a:ext cx="3011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3" name="Google Shape;1143;p85"/>
          <p:cNvSpPr txBox="1"/>
          <p:nvPr>
            <p:ph idx="1" type="body"/>
          </p:nvPr>
        </p:nvSpPr>
        <p:spPr>
          <a:xfrm>
            <a:off x="7298575" y="3932450"/>
            <a:ext cx="598200" cy="74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 : 6</a:t>
            </a:r>
            <a:br>
              <a:rPr lang="en-GB" sz="1800"/>
            </a:br>
            <a:r>
              <a:rPr lang="en-GB" sz="1400">
                <a:latin typeface="Lexend"/>
              </a:rPr>
              <a:t>8 : 12</a:t>
            </a:r>
            <a:endParaRPr sz="1800"/>
          </a:p>
        </p:txBody>
      </p:sp>
      <p:cxnSp>
        <p:nvCxnSpPr>
          <p:cNvPr id="1144" name="Google Shape;1144;p85"/>
          <p:cNvCxnSpPr/>
          <p:nvPr/>
        </p:nvCxnSpPr>
        <p:spPr>
          <a:xfrm rot="10800000">
            <a:off x="2918616" y="2165400"/>
            <a:ext cx="0" cy="2148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5" name="Google Shape;1145;p85"/>
          <p:cNvSpPr txBox="1"/>
          <p:nvPr>
            <p:ph idx="1" type="body"/>
          </p:nvPr>
        </p:nvSpPr>
        <p:spPr>
          <a:xfrm>
            <a:off x="2726547" y="3096127"/>
            <a:ext cx="225000" cy="2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</a:t>
            </a:r>
            <a:endParaRPr sz="1600"/>
          </a:p>
        </p:txBody>
      </p:sp>
      <p:sp>
        <p:nvSpPr>
          <p:cNvPr id="1146" name="Google Shape;1146;p85"/>
          <p:cNvSpPr txBox="1"/>
          <p:nvPr>
            <p:ph idx="1" type="body"/>
          </p:nvPr>
        </p:nvSpPr>
        <p:spPr>
          <a:xfrm>
            <a:off x="6267893" y="2102743"/>
            <a:ext cx="2534100" cy="64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Qaababku (shapes) waa isku mid (similar) sababtoo ah…</a:t>
            </a:r>
            <a:endParaRPr sz="1800"/>
          </a:p>
        </p:txBody>
      </p:sp>
      <p:sp>
        <p:nvSpPr>
          <p:cNvPr id="1147" name="Google Shape;1147;p85"/>
          <p:cNvSpPr/>
          <p:nvPr/>
        </p:nvSpPr>
        <p:spPr>
          <a:xfrm>
            <a:off x="7392692" y="3889675"/>
            <a:ext cx="289500" cy="218100"/>
          </a:xfrm>
          <a:prstGeom prst="arc">
            <a:avLst>
              <a:gd fmla="val 11771502" name="adj1"/>
              <a:gd fmla="val 21353753" name="adj2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85"/>
          <p:cNvSpPr/>
          <p:nvPr/>
        </p:nvSpPr>
        <p:spPr>
          <a:xfrm flipH="1" rot="10800000">
            <a:off x="7392692" y="4379532"/>
            <a:ext cx="289500" cy="218100"/>
          </a:xfrm>
          <a:prstGeom prst="arc">
            <a:avLst>
              <a:gd fmla="val 11771502" name="adj1"/>
              <a:gd fmla="val 21353753" name="adj2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85"/>
          <p:cNvSpPr txBox="1"/>
          <p:nvPr>
            <p:ph idx="1" type="body"/>
          </p:nvPr>
        </p:nvSpPr>
        <p:spPr>
          <a:xfrm>
            <a:off x="7311129" y="4569257"/>
            <a:ext cx="5121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5"/>
                </a:solidFill>
                <a:latin typeface="Lexend"/>
              </a:rPr>
              <a:t>× 1.5</a:t>
            </a:r>
            <a:endParaRPr sz="1600">
              <a:solidFill>
                <a:schemeClr val="accent5"/>
              </a:solidFill>
            </a:endParaRPr>
          </a:p>
        </p:txBody>
      </p:sp>
      <p:sp>
        <p:nvSpPr>
          <p:cNvPr id="1150" name="Google Shape;1150;p85"/>
          <p:cNvSpPr/>
          <p:nvPr/>
        </p:nvSpPr>
        <p:spPr>
          <a:xfrm rot="5060910">
            <a:off x="7741121" y="4112894"/>
            <a:ext cx="289407" cy="217973"/>
          </a:xfrm>
          <a:prstGeom prst="arc">
            <a:avLst>
              <a:gd fmla="val 11771502" name="adj1"/>
              <a:gd fmla="val 21353753" name="adj2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1" name="Google Shape;1151;p85"/>
          <p:cNvSpPr/>
          <p:nvPr/>
        </p:nvSpPr>
        <p:spPr>
          <a:xfrm flipH="1" rot="-5060910">
            <a:off x="7131521" y="4112894"/>
            <a:ext cx="289407" cy="217973"/>
          </a:xfrm>
          <a:prstGeom prst="arc">
            <a:avLst>
              <a:gd fmla="val 11771502" name="adj1"/>
              <a:gd fmla="val 21353753" name="adj2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2" name="Google Shape;1152;p85"/>
          <p:cNvSpPr txBox="1"/>
          <p:nvPr>
            <p:ph idx="1" type="body"/>
          </p:nvPr>
        </p:nvSpPr>
        <p:spPr>
          <a:xfrm>
            <a:off x="8013257" y="4079400"/>
            <a:ext cx="5121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5"/>
                </a:solidFill>
                <a:latin typeface="Lexend"/>
              </a:rPr>
              <a:t>× 2</a:t>
            </a:r>
            <a:endParaRPr sz="1600">
              <a:solidFill>
                <a:schemeClr val="accent5"/>
              </a:solidFill>
            </a:endParaRPr>
          </a:p>
        </p:txBody>
      </p:sp>
      <p:sp>
        <p:nvSpPr>
          <p:cNvPr id="1153" name="Google Shape;1153;p85"/>
          <p:cNvSpPr txBox="1"/>
          <p:nvPr>
            <p:ph idx="1" type="body"/>
          </p:nvPr>
        </p:nvSpPr>
        <p:spPr>
          <a:xfrm>
            <a:off x="6859371" y="4079400"/>
            <a:ext cx="5121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5"/>
                </a:solidFill>
                <a:latin typeface="Lexend"/>
              </a:rPr>
              <a:t>× 2</a:t>
            </a:r>
            <a:endParaRPr sz="160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86"/>
          <p:cNvSpPr txBox="1"/>
          <p:nvPr>
            <p:ph idx="1" type="body"/>
          </p:nvPr>
        </p:nvSpPr>
        <p:spPr>
          <a:xfrm>
            <a:off x="5147328" y="2784030"/>
            <a:ext cx="3147600" cy="124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saamiyada (ratios) u dhexeeya dhererrada qaab kasta ma aha kuwa isku mid (equivalent).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159" name="Google Shape;1159;p86"/>
          <p:cNvSpPr txBox="1"/>
          <p:nvPr>
            <p:ph idx="1" type="body"/>
          </p:nvPr>
        </p:nvSpPr>
        <p:spPr>
          <a:xfrm>
            <a:off x="344081" y="3705727"/>
            <a:ext cx="225000" cy="2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endParaRPr sz="1600"/>
          </a:p>
        </p:txBody>
      </p:sp>
      <p:sp>
        <p:nvSpPr>
          <p:cNvPr id="1160" name="Google Shape;1160;p86"/>
          <p:cNvSpPr txBox="1"/>
          <p:nvPr>
            <p:ph idx="1" type="body"/>
          </p:nvPr>
        </p:nvSpPr>
        <p:spPr>
          <a:xfrm>
            <a:off x="324000" y="759300"/>
            <a:ext cx="8397300" cy="9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Marka shay la weyneeyo (enlarged) si loo abuuro sawir, shayga iyo sawirku waa isku mid (similar).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61" name="Google Shape;1161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fahamka isku ekaanshaha (similarity)</a:t>
            </a:r>
            <a:endParaRPr/>
          </a:p>
        </p:txBody>
      </p:sp>
      <p:pic>
        <p:nvPicPr>
          <p:cNvPr id="1162" name="Google Shape;1162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368" y="3233400"/>
            <a:ext cx="1500982" cy="107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86"/>
          <p:cNvSpPr txBox="1"/>
          <p:nvPr>
            <p:ph idx="1" type="body"/>
          </p:nvPr>
        </p:nvSpPr>
        <p:spPr>
          <a:xfrm>
            <a:off x="324005" y="1543800"/>
            <a:ext cx="8496000" cy="42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Laba qaab (shape) waa isku mid (similar) haddii dhererradoodu isku saami (proportion) yihiin.</a:t>
            </a:r>
            <a:endParaRPr sz="2000"/>
          </a:p>
        </p:txBody>
      </p:sp>
      <p:sp>
        <p:nvSpPr>
          <p:cNvPr id="1164" name="Google Shape;1164;p86"/>
          <p:cNvSpPr txBox="1"/>
          <p:nvPr>
            <p:ph idx="1" type="body"/>
          </p:nvPr>
        </p:nvSpPr>
        <p:spPr>
          <a:xfrm>
            <a:off x="1258481" y="4420439"/>
            <a:ext cx="225000" cy="2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</a:t>
            </a:r>
            <a:endParaRPr sz="1600"/>
          </a:p>
        </p:txBody>
      </p:sp>
      <p:cxnSp>
        <p:nvCxnSpPr>
          <p:cNvPr id="1165" name="Google Shape;1165;p86"/>
          <p:cNvCxnSpPr/>
          <p:nvPr/>
        </p:nvCxnSpPr>
        <p:spPr>
          <a:xfrm>
            <a:off x="645700" y="4403300"/>
            <a:ext cx="1492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66" name="Google Shape;1166;p86"/>
          <p:cNvCxnSpPr/>
          <p:nvPr/>
        </p:nvCxnSpPr>
        <p:spPr>
          <a:xfrm rot="10800000">
            <a:off x="525050" y="3259800"/>
            <a:ext cx="11100" cy="1053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67" name="Google Shape;1167;p86"/>
          <p:cNvSpPr txBox="1"/>
          <p:nvPr>
            <p:ph idx="1" type="body"/>
          </p:nvPr>
        </p:nvSpPr>
        <p:spPr>
          <a:xfrm>
            <a:off x="3750924" y="4411411"/>
            <a:ext cx="225000" cy="2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</a:t>
            </a:r>
            <a:endParaRPr sz="1600"/>
          </a:p>
        </p:txBody>
      </p:sp>
      <p:cxnSp>
        <p:nvCxnSpPr>
          <p:cNvPr id="1168" name="Google Shape;1168;p86"/>
          <p:cNvCxnSpPr/>
          <p:nvPr/>
        </p:nvCxnSpPr>
        <p:spPr>
          <a:xfrm>
            <a:off x="3028224" y="4403339"/>
            <a:ext cx="1513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69" name="Google Shape;1169;p86"/>
          <p:cNvCxnSpPr/>
          <p:nvPr/>
        </p:nvCxnSpPr>
        <p:spPr>
          <a:xfrm rot="10800000">
            <a:off x="2918616" y="2165400"/>
            <a:ext cx="0" cy="2148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70" name="Google Shape;1170;p86"/>
          <p:cNvSpPr txBox="1"/>
          <p:nvPr>
            <p:ph idx="1" type="body"/>
          </p:nvPr>
        </p:nvSpPr>
        <p:spPr>
          <a:xfrm>
            <a:off x="2726547" y="3096127"/>
            <a:ext cx="225000" cy="28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</a:t>
            </a:r>
            <a:endParaRPr sz="1600"/>
          </a:p>
        </p:txBody>
      </p:sp>
      <p:sp>
        <p:nvSpPr>
          <p:cNvPr id="1171" name="Google Shape;1171;p86"/>
          <p:cNvSpPr txBox="1"/>
          <p:nvPr>
            <p:ph idx="1" type="body"/>
          </p:nvPr>
        </p:nvSpPr>
        <p:spPr>
          <a:xfrm>
            <a:off x="6346075" y="3932450"/>
            <a:ext cx="598200" cy="74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r>
              <a:rPr lang="en-GB" sz="1400">
                <a:latin typeface="Lexend"/>
              </a:rPr>
              <a:t> : 6</a:t>
            </a:r>
            <a:br>
              <a:rPr lang="en-GB" sz="1800"/>
            </a:br>
            <a:r>
              <a:rPr lang="en-GB" sz="1400">
                <a:latin typeface="Lexend"/>
              </a:rPr>
              <a:t>8 : 6</a:t>
            </a:r>
            <a:endParaRPr sz="1800"/>
          </a:p>
        </p:txBody>
      </p:sp>
      <p:sp>
        <p:nvSpPr>
          <p:cNvPr id="1172" name="Google Shape;1172;p86"/>
          <p:cNvSpPr txBox="1"/>
          <p:nvPr>
            <p:ph idx="1" type="body"/>
          </p:nvPr>
        </p:nvSpPr>
        <p:spPr>
          <a:xfrm>
            <a:off x="5124900" y="2102750"/>
            <a:ext cx="3147600" cy="64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Qaababku isku mid (similar) ma aha sababtoo ah…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pic>
        <p:nvPicPr>
          <p:cNvPr id="1173" name="Google Shape;1173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3403" y="2153400"/>
            <a:ext cx="1500976" cy="21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p86"/>
          <p:cNvSpPr txBox="1"/>
          <p:nvPr>
            <p:ph idx="1" type="body"/>
          </p:nvPr>
        </p:nvSpPr>
        <p:spPr>
          <a:xfrm>
            <a:off x="6320529" y="3676629"/>
            <a:ext cx="5121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5"/>
                </a:solidFill>
                <a:latin typeface="Lexend"/>
              </a:rPr>
              <a:t>× 1.5</a:t>
            </a:r>
            <a:endParaRPr sz="1600">
              <a:solidFill>
                <a:schemeClr val="accent5"/>
              </a:solidFill>
            </a:endParaRPr>
          </a:p>
        </p:txBody>
      </p:sp>
      <p:sp>
        <p:nvSpPr>
          <p:cNvPr id="1175" name="Google Shape;1175;p86"/>
          <p:cNvSpPr/>
          <p:nvPr/>
        </p:nvSpPr>
        <p:spPr>
          <a:xfrm>
            <a:off x="6402092" y="3889675"/>
            <a:ext cx="289500" cy="218100"/>
          </a:xfrm>
          <a:prstGeom prst="arc">
            <a:avLst>
              <a:gd fmla="val 11771502" name="adj1"/>
              <a:gd fmla="val 21353753" name="adj2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6" name="Google Shape;1176;p86"/>
          <p:cNvSpPr/>
          <p:nvPr/>
        </p:nvSpPr>
        <p:spPr>
          <a:xfrm flipH="1" rot="10800000">
            <a:off x="6402092" y="4379532"/>
            <a:ext cx="289500" cy="218100"/>
          </a:xfrm>
          <a:prstGeom prst="arc">
            <a:avLst>
              <a:gd fmla="val 11771502" name="adj1"/>
              <a:gd fmla="val 21353753" name="adj2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7" name="Google Shape;1177;p86"/>
          <p:cNvSpPr txBox="1"/>
          <p:nvPr>
            <p:ph idx="1" type="body"/>
          </p:nvPr>
        </p:nvSpPr>
        <p:spPr>
          <a:xfrm>
            <a:off x="6277058" y="4569250"/>
            <a:ext cx="6849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5"/>
                </a:solidFill>
                <a:latin typeface="Lexend"/>
              </a:rPr>
              <a:t>× 0.75</a:t>
            </a:r>
            <a:endParaRPr sz="1600">
              <a:solidFill>
                <a:schemeClr val="accent5"/>
              </a:solidFill>
            </a:endParaRPr>
          </a:p>
        </p:txBody>
      </p:sp>
      <p:sp>
        <p:nvSpPr>
          <p:cNvPr id="1178" name="Google Shape;1178;p86"/>
          <p:cNvSpPr/>
          <p:nvPr/>
        </p:nvSpPr>
        <p:spPr>
          <a:xfrm rot="5060910">
            <a:off x="6674321" y="4112894"/>
            <a:ext cx="289407" cy="217973"/>
          </a:xfrm>
          <a:prstGeom prst="arc">
            <a:avLst>
              <a:gd fmla="val 11771502" name="adj1"/>
              <a:gd fmla="val 21353753" name="adj2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9" name="Google Shape;1179;p86"/>
          <p:cNvSpPr/>
          <p:nvPr/>
        </p:nvSpPr>
        <p:spPr>
          <a:xfrm flipH="1" rot="-5060910">
            <a:off x="6140921" y="4112894"/>
            <a:ext cx="289407" cy="217973"/>
          </a:xfrm>
          <a:prstGeom prst="arc">
            <a:avLst>
              <a:gd fmla="val 11771502" name="adj1"/>
              <a:gd fmla="val 21353753" name="adj2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0" name="Google Shape;1180;p86"/>
          <p:cNvSpPr txBox="1"/>
          <p:nvPr>
            <p:ph idx="1" type="body"/>
          </p:nvPr>
        </p:nvSpPr>
        <p:spPr>
          <a:xfrm>
            <a:off x="6946457" y="4079400"/>
            <a:ext cx="5121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5"/>
                </a:solidFill>
                <a:latin typeface="Lexend"/>
              </a:rPr>
              <a:t>× 1</a:t>
            </a:r>
            <a:endParaRPr sz="1600">
              <a:solidFill>
                <a:schemeClr val="accent5"/>
              </a:solidFill>
            </a:endParaRPr>
          </a:p>
        </p:txBody>
      </p:sp>
      <p:sp>
        <p:nvSpPr>
          <p:cNvPr id="1181" name="Google Shape;1181;p86"/>
          <p:cNvSpPr txBox="1"/>
          <p:nvPr>
            <p:ph idx="1" type="body"/>
          </p:nvPr>
        </p:nvSpPr>
        <p:spPr>
          <a:xfrm>
            <a:off x="5868771" y="4079400"/>
            <a:ext cx="5121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5"/>
                </a:solidFill>
                <a:latin typeface="Lexend"/>
              </a:rPr>
              <a:t>× 2</a:t>
            </a:r>
            <a:endParaRPr sz="160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87"/>
          <p:cNvSpPr txBox="1"/>
          <p:nvPr>
            <p:ph idx="1" type="body"/>
          </p:nvPr>
        </p:nvSpPr>
        <p:spPr>
          <a:xfrm>
            <a:off x="3044629" y="759300"/>
            <a:ext cx="43845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Sidee ku caddayn kartaa jawaabtaada?</a:t>
            </a:r>
            <a:endParaRPr sz="2000"/>
          </a:p>
        </p:txBody>
      </p:sp>
      <p:sp>
        <p:nvSpPr>
          <p:cNvPr id="1187" name="Google Shape;1187;p87"/>
          <p:cNvSpPr txBox="1"/>
          <p:nvPr>
            <p:ph idx="1" type="body"/>
          </p:nvPr>
        </p:nvSpPr>
        <p:spPr>
          <a:xfrm>
            <a:off x="324000" y="759300"/>
            <a:ext cx="26961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Gobollo (circles) oo dhan miyay isku mid (similar) yihiin?</a:t>
            </a:r>
            <a:endParaRPr sz="2000"/>
          </a:p>
        </p:txBody>
      </p:sp>
      <p:sp>
        <p:nvSpPr>
          <p:cNvPr id="1188" name="Google Shape;1188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isku midnimada (similarity)</a:t>
            </a:r>
            <a:endParaRPr/>
          </a:p>
        </p:txBody>
      </p:sp>
      <p:grpSp>
        <p:nvGrpSpPr>
          <p:cNvPr id="1189" name="Google Shape;1189;p87"/>
          <p:cNvGrpSpPr/>
          <p:nvPr/>
        </p:nvGrpSpPr>
        <p:grpSpPr>
          <a:xfrm>
            <a:off x="3907075" y="2195875"/>
            <a:ext cx="1313100" cy="1313100"/>
            <a:chOff x="3907075" y="2195875"/>
            <a:chExt cx="1313100" cy="1313100"/>
          </a:xfrm>
        </p:grpSpPr>
        <p:sp>
          <p:nvSpPr>
            <p:cNvPr id="1190" name="Google Shape;1190;p87"/>
            <p:cNvSpPr/>
            <p:nvPr/>
          </p:nvSpPr>
          <p:spPr>
            <a:xfrm>
              <a:off x="3907075" y="2195875"/>
              <a:ext cx="1313100" cy="13131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1" name="Google Shape;1191;p87"/>
            <p:cNvSpPr/>
            <p:nvPr/>
          </p:nvSpPr>
          <p:spPr>
            <a:xfrm>
              <a:off x="4505850" y="2794650"/>
              <a:ext cx="115500" cy="1155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2" name="Google Shape;1192;p87"/>
          <p:cNvGrpSpPr/>
          <p:nvPr/>
        </p:nvGrpSpPr>
        <p:grpSpPr>
          <a:xfrm>
            <a:off x="5940150" y="1638150"/>
            <a:ext cx="2428500" cy="2428500"/>
            <a:chOff x="5940150" y="1638150"/>
            <a:chExt cx="2428500" cy="2428500"/>
          </a:xfrm>
        </p:grpSpPr>
        <p:sp>
          <p:nvSpPr>
            <p:cNvPr id="1193" name="Google Shape;1193;p87"/>
            <p:cNvSpPr/>
            <p:nvPr/>
          </p:nvSpPr>
          <p:spPr>
            <a:xfrm>
              <a:off x="5940150" y="1638150"/>
              <a:ext cx="2428500" cy="24285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4" name="Google Shape;1194;p87"/>
            <p:cNvSpPr/>
            <p:nvPr/>
          </p:nvSpPr>
          <p:spPr>
            <a:xfrm>
              <a:off x="7096650" y="2794650"/>
              <a:ext cx="115500" cy="1155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95" name="Google Shape;1195;p87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510234" y="1309169"/>
            <a:ext cx="3151826" cy="263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8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92969" y="3798057"/>
            <a:ext cx="596368" cy="7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87"/>
          <p:cNvSpPr txBox="1"/>
          <p:nvPr/>
        </p:nvSpPr>
        <p:spPr>
          <a:xfrm>
            <a:off x="325253" y="4554911"/>
            <a:ext cx="7323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8" name="Google Shape;1198;p87"/>
          <p:cNvSpPr txBox="1"/>
          <p:nvPr>
            <p:ph idx="1" type="body"/>
          </p:nvPr>
        </p:nvSpPr>
        <p:spPr>
          <a:xfrm>
            <a:off x="817325" y="1414971"/>
            <a:ext cx="2759100" cy="98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Gacan-radius (radius) ee goobo (circle) wuxuu leeyahay dherer isku mid ah dhinac kasta.</a:t>
            </a:r>
            <a:endParaRPr sz="1800"/>
          </a:p>
        </p:txBody>
      </p:sp>
      <p:cxnSp>
        <p:nvCxnSpPr>
          <p:cNvPr id="1199" name="Google Shape;1199;p87"/>
          <p:cNvCxnSpPr/>
          <p:nvPr/>
        </p:nvCxnSpPr>
        <p:spPr>
          <a:xfrm rot="10800000">
            <a:off x="4563650" y="2195950"/>
            <a:ext cx="300" cy="650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00" name="Google Shape;1200;p87"/>
          <p:cNvCxnSpPr>
            <a:endCxn id="1193" idx="0"/>
          </p:cNvCxnSpPr>
          <p:nvPr/>
        </p:nvCxnSpPr>
        <p:spPr>
          <a:xfrm rot="10800000">
            <a:off x="7154400" y="1638150"/>
            <a:ext cx="0" cy="1172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01" name="Google Shape;1201;p87"/>
          <p:cNvCxnSpPr/>
          <p:nvPr/>
        </p:nvCxnSpPr>
        <p:spPr>
          <a:xfrm>
            <a:off x="7159650" y="2850914"/>
            <a:ext cx="1209000" cy="6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02" name="Google Shape;1202;p87"/>
          <p:cNvCxnSpPr>
            <a:endCxn id="1190" idx="6"/>
          </p:cNvCxnSpPr>
          <p:nvPr/>
        </p:nvCxnSpPr>
        <p:spPr>
          <a:xfrm>
            <a:off x="4564075" y="2846425"/>
            <a:ext cx="656100" cy="6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03" name="Google Shape;1203;p87"/>
          <p:cNvSpPr txBox="1"/>
          <p:nvPr>
            <p:ph idx="1" type="body"/>
          </p:nvPr>
        </p:nvSpPr>
        <p:spPr>
          <a:xfrm>
            <a:off x="4601640" y="2326551"/>
            <a:ext cx="279900" cy="3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-25000" lang="en-GB" sz="1100"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endParaRPr baseline="-25000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4" name="Google Shape;1204;p87"/>
          <p:cNvSpPr txBox="1"/>
          <p:nvPr>
            <p:ph idx="1" type="body"/>
          </p:nvPr>
        </p:nvSpPr>
        <p:spPr>
          <a:xfrm>
            <a:off x="4801280" y="2752688"/>
            <a:ext cx="279900" cy="3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-25000" lang="en-GB" sz="11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i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5" name="Google Shape;1205;p87"/>
          <p:cNvSpPr txBox="1"/>
          <p:nvPr>
            <p:ph idx="1" type="body"/>
          </p:nvPr>
        </p:nvSpPr>
        <p:spPr>
          <a:xfrm>
            <a:off x="7192440" y="2021751"/>
            <a:ext cx="279900" cy="3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-25000" lang="en-GB" sz="1100"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endParaRPr baseline="-25000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6" name="Google Shape;1206;p87"/>
          <p:cNvSpPr txBox="1"/>
          <p:nvPr>
            <p:ph idx="1" type="body"/>
          </p:nvPr>
        </p:nvSpPr>
        <p:spPr>
          <a:xfrm>
            <a:off x="7669348" y="2823828"/>
            <a:ext cx="279900" cy="3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-25000" lang="en-GB" sz="11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i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b_1}{a_1}\ =\ \frac{b_2}{a_2}\ &quot;&gt;&lt;mfrac&gt;&lt;msub&gt;&lt;mi&gt;b&lt;/mi&gt;&lt;mn&gt;1&lt;/mn&gt;&lt;/msub&gt;&lt;msub&gt;&lt;mi&gt;a&lt;/mi&gt;&lt;mn&gt;1&lt;/mn&gt;&lt;/msub&gt;&lt;/mfrac&gt;&lt;mtext&gt;&lt;/mtext&gt;&lt;mo&gt;=&lt;/mo&gt;&lt;mtext&gt;&lt;/mtext&gt;&lt;mfrac&gt;&lt;msub&gt;&lt;mi&gt;b&lt;/mi&gt;&lt;mn&gt;2&lt;/mn&gt;&lt;/msub&gt;&lt;msub&gt;&lt;mi&gt;a&lt;/mi&gt;&lt;mn&gt;2&lt;/mn&gt;&lt;/msub&gt;&lt;/mfrac&gt;&lt;mtext&gt;&lt;/mtext&gt;&lt;/math&gt;" id="1207" name="Google Shape;1207;p87" title="the fraction with numerator b sub 1 and denominator a sub 1 equals the fraction with numerator b sub 2 and denominator a sub 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6551" y="3997825"/>
            <a:ext cx="1380497" cy="73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8" name="Google Shape;1208;p87"/>
          <p:cNvGrpSpPr/>
          <p:nvPr/>
        </p:nvGrpSpPr>
        <p:grpSpPr>
          <a:xfrm>
            <a:off x="4834481" y="2196152"/>
            <a:ext cx="2745069" cy="866998"/>
            <a:chOff x="569081" y="3570277"/>
            <a:chExt cx="2745069" cy="866998"/>
          </a:xfrm>
        </p:grpSpPr>
        <p:cxnSp>
          <p:nvCxnSpPr>
            <p:cNvPr id="1209" name="Google Shape;1209;p87"/>
            <p:cNvCxnSpPr/>
            <p:nvPr/>
          </p:nvCxnSpPr>
          <p:spPr>
            <a:xfrm flipH="1" rot="10800000">
              <a:off x="569081" y="3570277"/>
              <a:ext cx="2262000" cy="2802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10" name="Google Shape;1210;p87"/>
            <p:cNvCxnSpPr/>
            <p:nvPr/>
          </p:nvCxnSpPr>
          <p:spPr>
            <a:xfrm>
              <a:off x="772550" y="4378475"/>
              <a:ext cx="2541600" cy="588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pic>
        <p:nvPicPr>
          <p:cNvPr descr="&lt;math xmlns=&quot;http://www.w3.org/1998/Math/MathML&quot; display=&quot;block&quot; data-is-equatio=&quot;1&quot; data-latex=&quot;\times\frac{b_1}{a_1}\ &quot;&gt;&lt;mo&gt;×&lt;/mo&gt;&lt;mfrac&gt;&lt;msub&gt;&lt;mi&gt;b&lt;/mi&gt;&lt;mn&gt;1&lt;/mn&gt;&lt;/msub&gt;&lt;msub&gt;&lt;mi&gt;a&lt;/mi&gt;&lt;mn&gt;1&lt;/mn&gt;&lt;/msub&gt;&lt;/mfrac&gt;&lt;mtext&gt;&lt;/mtext&gt;&lt;/math&gt;" id="1211" name="Google Shape;1211;p87" title="times the fraction with numerator b sub 1 and denominator a sub 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1216" y="1770197"/>
            <a:ext cx="458550" cy="5562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b_2}{a_2}\ &quot;&gt;&lt;mo&gt;×&lt;/mo&gt;&lt;mfrac&gt;&lt;msub&gt;&lt;mi&gt;b&lt;/mi&gt;&lt;mn&gt;2&lt;/mn&gt;&lt;/msub&gt;&lt;msub&gt;&lt;mi&gt;a&lt;/mi&gt;&lt;mn&gt;2&lt;/mn&gt;&lt;/msub&gt;&lt;/mfrac&gt;&lt;mtext&gt;&lt;/mtext&gt;&lt;/math&gt;" id="1212" name="Google Shape;1212;p87" title="times the fraction with numerator b sub 2 and denominator a sub 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13864" y="3096251"/>
            <a:ext cx="458550" cy="556274"/>
          </a:xfrm>
          <a:prstGeom prst="rect">
            <a:avLst/>
          </a:prstGeom>
          <a:noFill/>
          <a:ln>
            <a:noFill/>
          </a:ln>
        </p:spPr>
      </p:pic>
      <p:sp>
        <p:nvSpPr>
          <p:cNvPr id="1213" name="Google Shape;1213;p87"/>
          <p:cNvSpPr txBox="1"/>
          <p:nvPr>
            <p:ph idx="1" type="body"/>
          </p:nvPr>
        </p:nvSpPr>
        <p:spPr>
          <a:xfrm>
            <a:off x="812811" y="2432119"/>
            <a:ext cx="2759100" cy="92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 isku dhufashada (multipliers) ee u dhaxaysa gacanka-radius (radii) ee u dhigma waxay noqonayaan kuwo isku mid ah.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" name="Google Shape;1218;p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6389" y="3700837"/>
            <a:ext cx="458549" cy="865852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88"/>
          <p:cNvSpPr txBox="1"/>
          <p:nvPr>
            <p:ph idx="1" type="body"/>
          </p:nvPr>
        </p:nvSpPr>
        <p:spPr>
          <a:xfrm>
            <a:off x="3044629" y="759300"/>
            <a:ext cx="43845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Sidee ku caddayn kartaa jawaabtaada?</a:t>
            </a:r>
            <a:endParaRPr sz="2000"/>
          </a:p>
        </p:txBody>
      </p:sp>
      <p:sp>
        <p:nvSpPr>
          <p:cNvPr id="1220" name="Google Shape;1220;p88"/>
          <p:cNvSpPr txBox="1"/>
          <p:nvPr>
            <p:ph idx="1" type="body"/>
          </p:nvPr>
        </p:nvSpPr>
        <p:spPr>
          <a:xfrm>
            <a:off x="324000" y="759300"/>
            <a:ext cx="26961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Gobollo (circles) oo dhan miyay isku mid (similar) yihiin?</a:t>
            </a:r>
            <a:endParaRPr sz="2000"/>
          </a:p>
        </p:txBody>
      </p:sp>
      <p:sp>
        <p:nvSpPr>
          <p:cNvPr id="1221" name="Google Shape;1221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isku midnimada (similarity)</a:t>
            </a:r>
            <a:endParaRPr/>
          </a:p>
        </p:txBody>
      </p:sp>
      <p:sp>
        <p:nvSpPr>
          <p:cNvPr id="1222" name="Google Shape;1222;p88"/>
          <p:cNvSpPr/>
          <p:nvPr/>
        </p:nvSpPr>
        <p:spPr>
          <a:xfrm>
            <a:off x="4505850" y="2794650"/>
            <a:ext cx="115500" cy="115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88"/>
          <p:cNvSpPr/>
          <p:nvPr/>
        </p:nvSpPr>
        <p:spPr>
          <a:xfrm>
            <a:off x="3907075" y="2195875"/>
            <a:ext cx="1313100" cy="13131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4" name="Google Shape;1224;p88"/>
          <p:cNvSpPr/>
          <p:nvPr/>
        </p:nvSpPr>
        <p:spPr>
          <a:xfrm>
            <a:off x="7096650" y="2794650"/>
            <a:ext cx="115500" cy="115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5" name="Google Shape;1225;p88"/>
          <p:cNvSpPr/>
          <p:nvPr/>
        </p:nvSpPr>
        <p:spPr>
          <a:xfrm>
            <a:off x="5940150" y="1638150"/>
            <a:ext cx="2428500" cy="24285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26" name="Google Shape;1226;p88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466401" y="1309175"/>
            <a:ext cx="3291674" cy="263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7" name="Google Shape;1227;p88"/>
          <p:cNvSpPr txBox="1"/>
          <p:nvPr/>
        </p:nvSpPr>
        <p:spPr>
          <a:xfrm>
            <a:off x="325253" y="4554911"/>
            <a:ext cx="7323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8" name="Google Shape;1228;p88"/>
          <p:cNvSpPr txBox="1"/>
          <p:nvPr>
            <p:ph idx="1" type="body"/>
          </p:nvPr>
        </p:nvSpPr>
        <p:spPr>
          <a:xfrm>
            <a:off x="726725" y="1414975"/>
            <a:ext cx="3031200" cy="203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Gacan-radius (radius) ee goobo (circle) wuxuu leeyahay dherer isku mid ah dhinac kasta.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 isku dhufashada (multipliers) ee u dhaxaysa gacanka-radius (radii) ee goobo kasta waa isku mid yihiin. Waxay had iyo jeer yihiin 1.</a:t>
            </a:r>
            <a:endParaRPr sz="1800"/>
          </a:p>
        </p:txBody>
      </p:sp>
      <p:cxnSp>
        <p:nvCxnSpPr>
          <p:cNvPr id="1229" name="Google Shape;1229;p88"/>
          <p:cNvCxnSpPr/>
          <p:nvPr/>
        </p:nvCxnSpPr>
        <p:spPr>
          <a:xfrm rot="10800000">
            <a:off x="4563650" y="2195950"/>
            <a:ext cx="300" cy="650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30" name="Google Shape;1230;p88"/>
          <p:cNvCxnSpPr>
            <a:endCxn id="1225" idx="0"/>
          </p:cNvCxnSpPr>
          <p:nvPr/>
        </p:nvCxnSpPr>
        <p:spPr>
          <a:xfrm rot="10800000">
            <a:off x="7154400" y="1638150"/>
            <a:ext cx="0" cy="1172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31" name="Google Shape;1231;p88"/>
          <p:cNvCxnSpPr/>
          <p:nvPr/>
        </p:nvCxnSpPr>
        <p:spPr>
          <a:xfrm>
            <a:off x="7159650" y="2850914"/>
            <a:ext cx="1209000" cy="6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32" name="Google Shape;1232;p88"/>
          <p:cNvCxnSpPr>
            <a:endCxn id="1223" idx="6"/>
          </p:cNvCxnSpPr>
          <p:nvPr/>
        </p:nvCxnSpPr>
        <p:spPr>
          <a:xfrm>
            <a:off x="4564075" y="2846425"/>
            <a:ext cx="656100" cy="6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33" name="Google Shape;1233;p88"/>
          <p:cNvSpPr txBox="1"/>
          <p:nvPr>
            <p:ph idx="1" type="body"/>
          </p:nvPr>
        </p:nvSpPr>
        <p:spPr>
          <a:xfrm>
            <a:off x="4601640" y="2326551"/>
            <a:ext cx="279900" cy="3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-25000" lang="en-GB" sz="1100"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endParaRPr baseline="-25000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4" name="Google Shape;1234;p88"/>
          <p:cNvSpPr txBox="1"/>
          <p:nvPr>
            <p:ph idx="1" type="body"/>
          </p:nvPr>
        </p:nvSpPr>
        <p:spPr>
          <a:xfrm>
            <a:off x="4801280" y="2752688"/>
            <a:ext cx="279900" cy="3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-25000" lang="en-GB" sz="11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i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5" name="Google Shape;1235;p88"/>
          <p:cNvSpPr txBox="1"/>
          <p:nvPr>
            <p:ph idx="1" type="body"/>
          </p:nvPr>
        </p:nvSpPr>
        <p:spPr>
          <a:xfrm>
            <a:off x="7192440" y="2021751"/>
            <a:ext cx="279900" cy="3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-25000" lang="en-GB" sz="1100"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endParaRPr baseline="-25000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6" name="Google Shape;1236;p88"/>
          <p:cNvSpPr txBox="1"/>
          <p:nvPr>
            <p:ph idx="1" type="body"/>
          </p:nvPr>
        </p:nvSpPr>
        <p:spPr>
          <a:xfrm>
            <a:off x="7669348" y="2823828"/>
            <a:ext cx="279900" cy="3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-25000" lang="en-GB" sz="11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i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7" name="Google Shape;1237;p88"/>
          <p:cNvSpPr txBox="1"/>
          <p:nvPr>
            <p:ph idx="1" type="body"/>
          </p:nvPr>
        </p:nvSpPr>
        <p:spPr>
          <a:xfrm>
            <a:off x="4091197" y="2750011"/>
            <a:ext cx="50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Lexend"/>
              </a:rPr>
              <a:t>× 1</a:t>
            </a:r>
            <a:endParaRPr sz="1800">
              <a:solidFill>
                <a:schemeClr val="accent5"/>
              </a:solidFill>
            </a:endParaRPr>
          </a:p>
        </p:txBody>
      </p:sp>
      <p:cxnSp>
        <p:nvCxnSpPr>
          <p:cNvPr id="1238" name="Google Shape;1238;p88"/>
          <p:cNvCxnSpPr>
            <a:stCxn id="1233" idx="1"/>
            <a:endCxn id="1234" idx="1"/>
          </p:cNvCxnSpPr>
          <p:nvPr/>
        </p:nvCxnSpPr>
        <p:spPr>
          <a:xfrm>
            <a:off x="4601640" y="2484201"/>
            <a:ext cx="199500" cy="426000"/>
          </a:xfrm>
          <a:prstGeom prst="curvedConnector3">
            <a:avLst>
              <a:gd fmla="val -119361" name="adj1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39" name="Google Shape;1239;p88"/>
          <p:cNvSpPr txBox="1"/>
          <p:nvPr>
            <p:ph idx="1" type="body"/>
          </p:nvPr>
        </p:nvSpPr>
        <p:spPr>
          <a:xfrm>
            <a:off x="6713596" y="2750011"/>
            <a:ext cx="50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Lexend"/>
              </a:rPr>
              <a:t>× 1</a:t>
            </a:r>
            <a:endParaRPr sz="1800">
              <a:solidFill>
                <a:schemeClr val="accent5"/>
              </a:solidFill>
            </a:endParaRPr>
          </a:p>
        </p:txBody>
      </p:sp>
      <p:cxnSp>
        <p:nvCxnSpPr>
          <p:cNvPr id="1240" name="Google Shape;1240;p88"/>
          <p:cNvCxnSpPr>
            <a:stCxn id="1235" idx="1"/>
            <a:endCxn id="1236" idx="1"/>
          </p:cNvCxnSpPr>
          <p:nvPr/>
        </p:nvCxnSpPr>
        <p:spPr>
          <a:xfrm>
            <a:off x="7192440" y="2179401"/>
            <a:ext cx="477000" cy="802200"/>
          </a:xfrm>
          <a:prstGeom prst="curvedConnector3">
            <a:avLst>
              <a:gd fmla="val -72178" name="adj1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89"/>
          <p:cNvSpPr txBox="1"/>
          <p:nvPr>
            <p:ph idx="1" type="body"/>
          </p:nvPr>
        </p:nvSpPr>
        <p:spPr>
          <a:xfrm>
            <a:off x="3044629" y="759300"/>
            <a:ext cx="43845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Sidee ku caddayn kartaa jawaabtaada?</a:t>
            </a:r>
            <a:endParaRPr sz="2000"/>
          </a:p>
        </p:txBody>
      </p:sp>
      <p:sp>
        <p:nvSpPr>
          <p:cNvPr id="1246" name="Google Shape;1246;p89"/>
          <p:cNvSpPr txBox="1"/>
          <p:nvPr>
            <p:ph idx="1" type="body"/>
          </p:nvPr>
        </p:nvSpPr>
        <p:spPr>
          <a:xfrm>
            <a:off x="324000" y="759300"/>
            <a:ext cx="26961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Gobollo (circles) oo dhan miyay isku mid (similar) yihiin?</a:t>
            </a:r>
            <a:endParaRPr sz="2000"/>
          </a:p>
        </p:txBody>
      </p:sp>
      <p:sp>
        <p:nvSpPr>
          <p:cNvPr id="1247" name="Google Shape;1247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isku midnimada (similarity)</a:t>
            </a:r>
            <a:endParaRPr/>
          </a:p>
        </p:txBody>
      </p:sp>
      <p:sp>
        <p:nvSpPr>
          <p:cNvPr id="1248" name="Google Shape;1248;p89"/>
          <p:cNvSpPr/>
          <p:nvPr/>
        </p:nvSpPr>
        <p:spPr>
          <a:xfrm>
            <a:off x="4505850" y="2794650"/>
            <a:ext cx="115500" cy="115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89"/>
          <p:cNvSpPr/>
          <p:nvPr/>
        </p:nvSpPr>
        <p:spPr>
          <a:xfrm>
            <a:off x="3907075" y="2195875"/>
            <a:ext cx="1313100" cy="13131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89"/>
          <p:cNvSpPr/>
          <p:nvPr/>
        </p:nvSpPr>
        <p:spPr>
          <a:xfrm>
            <a:off x="7096650" y="2794650"/>
            <a:ext cx="115500" cy="115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89"/>
          <p:cNvSpPr/>
          <p:nvPr/>
        </p:nvSpPr>
        <p:spPr>
          <a:xfrm>
            <a:off x="5940150" y="1638150"/>
            <a:ext cx="2428500" cy="24285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52" name="Google Shape;1252;p8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434024" y="1842574"/>
            <a:ext cx="3151826" cy="205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3" name="Google Shape;1253;p89"/>
          <p:cNvSpPr txBox="1"/>
          <p:nvPr/>
        </p:nvSpPr>
        <p:spPr>
          <a:xfrm>
            <a:off x="325253" y="4554911"/>
            <a:ext cx="7323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89"/>
          <p:cNvSpPr txBox="1"/>
          <p:nvPr>
            <p:ph idx="1" type="body"/>
          </p:nvPr>
        </p:nvSpPr>
        <p:spPr>
          <a:xfrm>
            <a:off x="741125" y="2100775"/>
            <a:ext cx="2844600" cy="14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Saamiga (ratio) ee u dhexeeya dhexroorka (diameter) iyo wareegga (circumference) ee goobo kasta waa isku mid had iyo jeer.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255" name="Google Shape;1255;p89"/>
          <p:cNvCxnSpPr>
            <a:stCxn id="1251" idx="2"/>
          </p:cNvCxnSpPr>
          <p:nvPr/>
        </p:nvCxnSpPr>
        <p:spPr>
          <a:xfrm>
            <a:off x="5940150" y="2852400"/>
            <a:ext cx="2428500" cy="4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56" name="Google Shape;1256;p89"/>
          <p:cNvCxnSpPr>
            <a:stCxn id="1249" idx="2"/>
            <a:endCxn id="1249" idx="6"/>
          </p:cNvCxnSpPr>
          <p:nvPr/>
        </p:nvCxnSpPr>
        <p:spPr>
          <a:xfrm>
            <a:off x="3907075" y="2852425"/>
            <a:ext cx="13131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57" name="Google Shape;1257;p89"/>
          <p:cNvSpPr txBox="1"/>
          <p:nvPr>
            <p:ph idx="1" type="body"/>
          </p:nvPr>
        </p:nvSpPr>
        <p:spPr>
          <a:xfrm>
            <a:off x="4494890" y="2935111"/>
            <a:ext cx="50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Lexend"/>
              </a:rPr>
              <a:t>× </a:t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endParaRPr sz="1800">
              <a:solidFill>
                <a:schemeClr val="accent5"/>
              </a:solidFill>
            </a:endParaRPr>
          </a:p>
        </p:txBody>
      </p:sp>
      <p:pic>
        <p:nvPicPr>
          <p:cNvPr id="1258" name="Google Shape;1258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7949" y="3780012"/>
            <a:ext cx="566903" cy="708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9" name="Google Shape;1259;p89"/>
          <p:cNvCxnSpPr/>
          <p:nvPr/>
        </p:nvCxnSpPr>
        <p:spPr>
          <a:xfrm flipH="1" rot="-5400000">
            <a:off x="4293025" y="2936700"/>
            <a:ext cx="577800" cy="424200"/>
          </a:xfrm>
          <a:prstGeom prst="curvedConnector3">
            <a:avLst>
              <a:gd fmla="val 79690" name="adj1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60" name="Google Shape;1260;p89"/>
          <p:cNvSpPr txBox="1"/>
          <p:nvPr>
            <p:ph idx="1" type="body"/>
          </p:nvPr>
        </p:nvSpPr>
        <p:spPr>
          <a:xfrm>
            <a:off x="6982365" y="3255811"/>
            <a:ext cx="50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Lexend"/>
              </a:rPr>
              <a:t>× </a:t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endParaRPr sz="1800">
              <a:solidFill>
                <a:schemeClr val="accent5"/>
              </a:solidFill>
            </a:endParaRPr>
          </a:p>
        </p:txBody>
      </p:sp>
      <p:cxnSp>
        <p:nvCxnSpPr>
          <p:cNvPr id="1261" name="Google Shape;1261;p89"/>
          <p:cNvCxnSpPr/>
          <p:nvPr/>
        </p:nvCxnSpPr>
        <p:spPr>
          <a:xfrm flipH="1" rot="-5400000">
            <a:off x="6711025" y="2880900"/>
            <a:ext cx="1042800" cy="1000800"/>
          </a:xfrm>
          <a:prstGeom prst="curvedConnector3">
            <a:avLst>
              <a:gd fmla="val 81816" name="adj1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90"/>
          <p:cNvSpPr txBox="1"/>
          <p:nvPr>
            <p:ph idx="1" type="body"/>
          </p:nvPr>
        </p:nvSpPr>
        <p:spPr>
          <a:xfrm>
            <a:off x="324000" y="759300"/>
            <a:ext cx="8237700" cy="89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Laba qaab (shapes) waa isku mid (similar) haddii dhererkoodu yahay isku saami (proportion). Jihada (orientation) qaababka way ka duwanaan kartaa.</a:t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267" name="Google Shape;1267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Hubinta fahamka isku midnimada (similarity)</a:t>
            </a:r>
            <a:endParaRPr/>
          </a:p>
        </p:txBody>
      </p:sp>
      <p:sp>
        <p:nvSpPr>
          <p:cNvPr id="1268" name="Google Shape;1268;p90"/>
          <p:cNvSpPr/>
          <p:nvPr/>
        </p:nvSpPr>
        <p:spPr>
          <a:xfrm>
            <a:off x="1822517" y="1911600"/>
            <a:ext cx="3120383" cy="2343055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grpSp>
        <p:nvGrpSpPr>
          <p:cNvPr id="1269" name="Google Shape;1269;p90"/>
          <p:cNvGrpSpPr/>
          <p:nvPr/>
        </p:nvGrpSpPr>
        <p:grpSpPr>
          <a:xfrm rot="5400000">
            <a:off x="695163" y="2997951"/>
            <a:ext cx="1213604" cy="948951"/>
            <a:chOff x="3209763" y="3302751"/>
            <a:chExt cx="1213604" cy="948951"/>
          </a:xfrm>
        </p:grpSpPr>
        <p:sp>
          <p:nvSpPr>
            <p:cNvPr id="1270" name="Google Shape;1270;p90"/>
            <p:cNvSpPr/>
            <p:nvPr/>
          </p:nvSpPr>
          <p:spPr>
            <a:xfrm>
              <a:off x="3285100" y="3398654"/>
              <a:ext cx="1038521" cy="779812"/>
            </a:xfrm>
            <a:custGeom>
              <a:rect b="b" l="l" r="r" t="t"/>
              <a:pathLst>
                <a:path extrusionOk="0" h="38100" w="50740">
                  <a:moveTo>
                    <a:pt x="0" y="0"/>
                  </a:moveTo>
                  <a:lnTo>
                    <a:pt x="50740" y="0"/>
                  </a:lnTo>
                  <a:lnTo>
                    <a:pt x="50740" y="38100"/>
                  </a:lnTo>
                  <a:close/>
                </a:path>
              </a:pathLst>
            </a:cu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grpSp>
          <p:nvGrpSpPr>
            <p:cNvPr id="1271" name="Google Shape;1271;p90"/>
            <p:cNvGrpSpPr/>
            <p:nvPr/>
          </p:nvGrpSpPr>
          <p:grpSpPr>
            <a:xfrm>
              <a:off x="3209763" y="3302751"/>
              <a:ext cx="1213604" cy="948951"/>
              <a:chOff x="4962363" y="3607551"/>
              <a:chExt cx="1213604" cy="948951"/>
            </a:xfrm>
          </p:grpSpPr>
          <p:cxnSp>
            <p:nvCxnSpPr>
              <p:cNvPr id="1272" name="Google Shape;1272;p90"/>
              <p:cNvCxnSpPr/>
              <p:nvPr/>
            </p:nvCxnSpPr>
            <p:spPr>
              <a:xfrm>
                <a:off x="5050725" y="3607551"/>
                <a:ext cx="10281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273" name="Google Shape;1273;p90"/>
              <p:cNvCxnSpPr/>
              <p:nvPr/>
            </p:nvCxnSpPr>
            <p:spPr>
              <a:xfrm>
                <a:off x="6175967" y="3703451"/>
                <a:ext cx="0" cy="7860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274" name="Google Shape;1274;p90"/>
              <p:cNvCxnSpPr/>
              <p:nvPr/>
            </p:nvCxnSpPr>
            <p:spPr>
              <a:xfrm>
                <a:off x="4962363" y="3775302"/>
                <a:ext cx="1044300" cy="7812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</p:grpSp>
      </p:grpSp>
      <p:sp>
        <p:nvSpPr>
          <p:cNvPr id="1275" name="Google Shape;1275;p90"/>
          <p:cNvSpPr txBox="1"/>
          <p:nvPr>
            <p:ph idx="1" type="body"/>
          </p:nvPr>
        </p:nvSpPr>
        <p:spPr>
          <a:xfrm>
            <a:off x="1132450" y="4079218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 cm</a:t>
            </a:r>
            <a:endParaRPr sz="1600"/>
          </a:p>
        </p:txBody>
      </p:sp>
      <p:sp>
        <p:nvSpPr>
          <p:cNvPr id="1276" name="Google Shape;1276;p90"/>
          <p:cNvSpPr txBox="1"/>
          <p:nvPr>
            <p:ph idx="1" type="body"/>
          </p:nvPr>
        </p:nvSpPr>
        <p:spPr>
          <a:xfrm>
            <a:off x="1806904" y="3335793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 cm</a:t>
            </a:r>
            <a:endParaRPr sz="1600"/>
          </a:p>
        </p:txBody>
      </p:sp>
      <p:sp>
        <p:nvSpPr>
          <p:cNvPr id="1277" name="Google Shape;1277;p90"/>
          <p:cNvSpPr txBox="1"/>
          <p:nvPr>
            <p:ph idx="1" type="body"/>
          </p:nvPr>
        </p:nvSpPr>
        <p:spPr>
          <a:xfrm>
            <a:off x="684904" y="3203140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cm</a:t>
            </a:r>
            <a:endParaRPr sz="1600"/>
          </a:p>
        </p:txBody>
      </p:sp>
      <p:cxnSp>
        <p:nvCxnSpPr>
          <p:cNvPr id="1278" name="Google Shape;1278;p90"/>
          <p:cNvCxnSpPr/>
          <p:nvPr/>
        </p:nvCxnSpPr>
        <p:spPr>
          <a:xfrm>
            <a:off x="1800221" y="1807109"/>
            <a:ext cx="31569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79" name="Google Shape;1279;p90"/>
          <p:cNvCxnSpPr/>
          <p:nvPr/>
        </p:nvCxnSpPr>
        <p:spPr>
          <a:xfrm>
            <a:off x="5054714" y="1905096"/>
            <a:ext cx="0" cy="2364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80" name="Google Shape;1280;p90"/>
          <p:cNvCxnSpPr/>
          <p:nvPr/>
        </p:nvCxnSpPr>
        <p:spPr>
          <a:xfrm>
            <a:off x="1740217" y="1994344"/>
            <a:ext cx="3116700" cy="2326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81" name="Google Shape;1281;p90"/>
          <p:cNvSpPr txBox="1"/>
          <p:nvPr>
            <p:ph idx="1" type="body"/>
          </p:nvPr>
        </p:nvSpPr>
        <p:spPr>
          <a:xfrm rot="2927">
            <a:off x="2618171" y="3091139"/>
            <a:ext cx="704700" cy="32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 cm</a:t>
            </a:r>
            <a:endParaRPr sz="1600"/>
          </a:p>
        </p:txBody>
      </p:sp>
      <p:sp>
        <p:nvSpPr>
          <p:cNvPr id="1282" name="Google Shape;1282;p90"/>
          <p:cNvSpPr txBox="1"/>
          <p:nvPr>
            <p:ph idx="1" type="body"/>
          </p:nvPr>
        </p:nvSpPr>
        <p:spPr>
          <a:xfrm>
            <a:off x="5099645" y="2895791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 cm</a:t>
            </a:r>
            <a:endParaRPr sz="1600"/>
          </a:p>
        </p:txBody>
      </p:sp>
      <p:sp>
        <p:nvSpPr>
          <p:cNvPr id="1283" name="Google Shape;1283;p90"/>
          <p:cNvSpPr txBox="1"/>
          <p:nvPr>
            <p:ph idx="1" type="body"/>
          </p:nvPr>
        </p:nvSpPr>
        <p:spPr>
          <a:xfrm>
            <a:off x="3204549" y="1547300"/>
            <a:ext cx="636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endParaRPr sz="1600"/>
          </a:p>
        </p:txBody>
      </p:sp>
      <p:sp>
        <p:nvSpPr>
          <p:cNvPr id="1284" name="Google Shape;1284;p90"/>
          <p:cNvSpPr txBox="1"/>
          <p:nvPr>
            <p:ph idx="1" type="body"/>
          </p:nvPr>
        </p:nvSpPr>
        <p:spPr>
          <a:xfrm>
            <a:off x="5926800" y="2566100"/>
            <a:ext cx="2847900" cy="99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isku dhufashada (multipliers) ee u dhaxaysa dhererka isku midka ah waa siman yihiin.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285" name="Google Shape;1285;p90"/>
          <p:cNvSpPr txBox="1"/>
          <p:nvPr>
            <p:ph idx="1" type="body"/>
          </p:nvPr>
        </p:nvSpPr>
        <p:spPr>
          <a:xfrm>
            <a:off x="6634700" y="3932450"/>
            <a:ext cx="1300200" cy="74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 3  :  4 </a:t>
            </a:r>
            <a:r>
              <a:rPr lang="en-GB" sz="1100">
                <a:latin typeface="Lexend"/>
              </a:rPr>
              <a:t> </a:t>
            </a:r>
            <a:r>
              <a:rPr lang="en-GB" sz="1100">
                <a:latin typeface="Lexend"/>
              </a:rPr>
              <a:t>:  5</a:t>
            </a:r>
            <a:br>
              <a:rPr lang="en-GB" sz="1800"/>
            </a:br>
            <a:r>
              <a:rPr lang="en-GB" sz="1100">
                <a:latin typeface="Lexend"/>
              </a:rPr>
              <a:t> 9  : 12 :  15</a:t>
            </a:r>
            <a:endParaRPr sz="1800"/>
          </a:p>
        </p:txBody>
      </p:sp>
      <p:sp>
        <p:nvSpPr>
          <p:cNvPr id="1286" name="Google Shape;1286;p90"/>
          <p:cNvSpPr txBox="1"/>
          <p:nvPr>
            <p:ph idx="1" type="body"/>
          </p:nvPr>
        </p:nvSpPr>
        <p:spPr>
          <a:xfrm>
            <a:off x="5926800" y="1797950"/>
            <a:ext cx="3045600" cy="64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Qaababku waa isku mid (similar), taas oo macnaheedu yahay…</a:t>
            </a:r>
            <a:endParaRPr sz="1800"/>
          </a:p>
        </p:txBody>
      </p:sp>
      <p:sp>
        <p:nvSpPr>
          <p:cNvPr id="1287" name="Google Shape;1287;p90"/>
          <p:cNvSpPr txBox="1"/>
          <p:nvPr>
            <p:ph idx="1" type="body"/>
          </p:nvPr>
        </p:nvSpPr>
        <p:spPr>
          <a:xfrm>
            <a:off x="5923007" y="2568971"/>
            <a:ext cx="2534100" cy="12468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saamiyada (ratios) ee u dhexeeya dhererka qaab kasta waa isku mid (equivalent).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288" name="Google Shape;1288;p90"/>
          <p:cNvSpPr txBox="1"/>
          <p:nvPr>
            <p:ph idx="1" type="body"/>
          </p:nvPr>
        </p:nvSpPr>
        <p:spPr>
          <a:xfrm>
            <a:off x="5923000" y="2568975"/>
            <a:ext cx="2775600" cy="6135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xaglaha isku midka ah (corresponding angles) waa siman yihiin.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289" name="Google Shape;1289;p90"/>
          <p:cNvSpPr txBox="1"/>
          <p:nvPr>
            <p:ph idx="1" type="body"/>
          </p:nvPr>
        </p:nvSpPr>
        <p:spPr>
          <a:xfrm>
            <a:off x="1776440" y="2719840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37° </a:t>
            </a:r>
            <a:endParaRPr sz="1600"/>
          </a:p>
        </p:txBody>
      </p:sp>
      <p:sp>
        <p:nvSpPr>
          <p:cNvPr id="1290" name="Google Shape;1290;p90"/>
          <p:cNvSpPr/>
          <p:nvPr/>
        </p:nvSpPr>
        <p:spPr>
          <a:xfrm>
            <a:off x="1541700" y="3827928"/>
            <a:ext cx="143100" cy="143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90"/>
          <p:cNvSpPr/>
          <p:nvPr/>
        </p:nvSpPr>
        <p:spPr>
          <a:xfrm rot="5400000">
            <a:off x="1458285" y="2768182"/>
            <a:ext cx="444000" cy="4440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90"/>
          <p:cNvSpPr/>
          <p:nvPr/>
        </p:nvSpPr>
        <p:spPr>
          <a:xfrm rot="5400000">
            <a:off x="675100" y="3749587"/>
            <a:ext cx="459000" cy="459000"/>
          </a:xfrm>
          <a:prstGeom prst="arc">
            <a:avLst>
              <a:gd fmla="val 13190205" name="adj1"/>
              <a:gd fmla="val 1607183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3" name="Google Shape;1293;p90"/>
          <p:cNvSpPr txBox="1"/>
          <p:nvPr>
            <p:ph idx="1" type="body"/>
          </p:nvPr>
        </p:nvSpPr>
        <p:spPr>
          <a:xfrm>
            <a:off x="447102" y="4058062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53° </a:t>
            </a:r>
            <a:endParaRPr sz="1600"/>
          </a:p>
        </p:txBody>
      </p:sp>
      <p:cxnSp>
        <p:nvCxnSpPr>
          <p:cNvPr id="1294" name="Google Shape;1294;p90"/>
          <p:cNvCxnSpPr/>
          <p:nvPr/>
        </p:nvCxnSpPr>
        <p:spPr>
          <a:xfrm flipH="1" rot="10800000">
            <a:off x="1625200" y="2905800"/>
            <a:ext cx="157500" cy="218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5" name="Google Shape;1295;p90"/>
          <p:cNvCxnSpPr/>
          <p:nvPr/>
        </p:nvCxnSpPr>
        <p:spPr>
          <a:xfrm flipH="1" rot="10800000">
            <a:off x="726850" y="3909325"/>
            <a:ext cx="302400" cy="176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6" name="Google Shape;1296;p90"/>
          <p:cNvSpPr/>
          <p:nvPr/>
        </p:nvSpPr>
        <p:spPr>
          <a:xfrm>
            <a:off x="4696605" y="1914518"/>
            <a:ext cx="245400" cy="245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7" name="Google Shape;1297;p90"/>
          <p:cNvSpPr/>
          <p:nvPr/>
        </p:nvSpPr>
        <p:spPr>
          <a:xfrm>
            <a:off x="1453899" y="1500291"/>
            <a:ext cx="825600" cy="8256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8" name="Google Shape;1298;p90"/>
          <p:cNvSpPr/>
          <p:nvPr/>
        </p:nvSpPr>
        <p:spPr>
          <a:xfrm>
            <a:off x="4554894" y="3867089"/>
            <a:ext cx="782400" cy="782400"/>
          </a:xfrm>
          <a:prstGeom prst="arc">
            <a:avLst>
              <a:gd fmla="val 13190205" name="adj1"/>
              <a:gd fmla="val 1607183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9" name="Google Shape;1299;p90"/>
          <p:cNvSpPr txBox="1"/>
          <p:nvPr>
            <p:ph idx="1" type="body"/>
          </p:nvPr>
        </p:nvSpPr>
        <p:spPr>
          <a:xfrm>
            <a:off x="2300324" y="1967400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37° </a:t>
            </a:r>
            <a:endParaRPr sz="1800"/>
          </a:p>
        </p:txBody>
      </p:sp>
      <p:sp>
        <p:nvSpPr>
          <p:cNvPr id="1300" name="Google Shape;1300;p90"/>
          <p:cNvSpPr txBox="1"/>
          <p:nvPr>
            <p:ph idx="1" type="body"/>
          </p:nvPr>
        </p:nvSpPr>
        <p:spPr>
          <a:xfrm>
            <a:off x="4509795" y="3632575"/>
            <a:ext cx="3804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53° </a:t>
            </a:r>
            <a:endParaRPr sz="1800"/>
          </a:p>
        </p:txBody>
      </p:sp>
      <p:sp>
        <p:nvSpPr>
          <p:cNvPr id="1301" name="Google Shape;1301;p90"/>
          <p:cNvSpPr txBox="1"/>
          <p:nvPr>
            <p:ph idx="1" type="body"/>
          </p:nvPr>
        </p:nvSpPr>
        <p:spPr>
          <a:xfrm>
            <a:off x="311314" y="4512639"/>
            <a:ext cx="5159700" cy="3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Xagluhu waa invariant (invariant) inta lagu jiro weyneyn (enlargement).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302" name="Google Shape;1302;p90"/>
          <p:cNvSpPr txBox="1"/>
          <p:nvPr>
            <p:ph idx="1" type="body"/>
          </p:nvPr>
        </p:nvSpPr>
        <p:spPr>
          <a:xfrm>
            <a:off x="6664675" y="3710950"/>
            <a:ext cx="1300200" cy="9573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  9 </a:t>
            </a:r>
            <a:r>
              <a:rPr lang="en-GB" sz="1100">
                <a:latin typeface="Lexend"/>
              </a:rPr>
              <a:t>÷ 3 = 3</a:t>
            </a:r>
            <a:br>
              <a:rPr lang="en-GB" sz="1800"/>
            </a:br>
            <a:r>
              <a:rPr lang="en-GB" sz="1100">
                <a:latin typeface="Lexend"/>
              </a:rPr>
              <a:t>12</a:t>
            </a:r>
            <a:r>
              <a:rPr lang="en-GB" sz="1100">
                <a:latin typeface="Lexend"/>
              </a:rPr>
              <a:t> ÷ 4 = 3</a:t>
            </a:r>
            <a:br>
              <a:rPr lang="en-GB" sz="1800"/>
            </a:br>
            <a:r>
              <a:rPr lang="en-GB" sz="1100">
                <a:latin typeface="Lexend"/>
              </a:rPr>
              <a:t>15 ÷ 5 = 3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9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Qaabkee ayaa la mid ah saddexagalka T?</a:t>
            </a:r>
            <a:endParaRPr/>
          </a:p>
        </p:txBody>
      </p:sp>
      <p:sp>
        <p:nvSpPr>
          <p:cNvPr id="1308" name="Google Shape;1308;p9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Hubinta fahamka isku midnimada (similarity)</a:t>
            </a:r>
            <a:endParaRPr/>
          </a:p>
        </p:txBody>
      </p:sp>
      <p:sp>
        <p:nvSpPr>
          <p:cNvPr id="1309" name="Google Shape;1309;p91"/>
          <p:cNvSpPr/>
          <p:nvPr/>
        </p:nvSpPr>
        <p:spPr>
          <a:xfrm>
            <a:off x="6368675" y="852536"/>
            <a:ext cx="1586400" cy="1055100"/>
          </a:xfrm>
          <a:prstGeom prst="triangle">
            <a:avLst>
              <a:gd fmla="val 68481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0" name="Google Shape;1310;p91"/>
          <p:cNvSpPr txBox="1"/>
          <p:nvPr>
            <p:ph idx="4294967295" type="body"/>
          </p:nvPr>
        </p:nvSpPr>
        <p:spPr>
          <a:xfrm>
            <a:off x="7862495" y="1202252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311" name="Google Shape;1311;p91"/>
          <p:cNvSpPr txBox="1"/>
          <p:nvPr>
            <p:ph idx="4294967295" type="body"/>
          </p:nvPr>
        </p:nvSpPr>
        <p:spPr>
          <a:xfrm>
            <a:off x="6324345" y="1075777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312" name="Google Shape;1312;p91"/>
          <p:cNvSpPr txBox="1"/>
          <p:nvPr>
            <p:ph idx="4294967295" type="body"/>
          </p:nvPr>
        </p:nvSpPr>
        <p:spPr>
          <a:xfrm>
            <a:off x="6993952" y="2017611"/>
            <a:ext cx="663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cxnSp>
        <p:nvCxnSpPr>
          <p:cNvPr id="1313" name="Google Shape;1313;p91"/>
          <p:cNvCxnSpPr/>
          <p:nvPr/>
        </p:nvCxnSpPr>
        <p:spPr>
          <a:xfrm>
            <a:off x="7538975" y="852536"/>
            <a:ext cx="568500" cy="1055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14" name="Google Shape;1314;p91"/>
          <p:cNvCxnSpPr/>
          <p:nvPr/>
        </p:nvCxnSpPr>
        <p:spPr>
          <a:xfrm flipH="1">
            <a:off x="6216400" y="811986"/>
            <a:ext cx="1110300" cy="109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15" name="Google Shape;1315;p91"/>
          <p:cNvCxnSpPr/>
          <p:nvPr/>
        </p:nvCxnSpPr>
        <p:spPr>
          <a:xfrm rot="10800000">
            <a:off x="6368675" y="2017613"/>
            <a:ext cx="1586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16" name="Google Shape;1316;p91"/>
          <p:cNvSpPr txBox="1"/>
          <p:nvPr>
            <p:ph idx="4294967295" type="body"/>
          </p:nvPr>
        </p:nvSpPr>
        <p:spPr>
          <a:xfrm>
            <a:off x="319132" y="2639200"/>
            <a:ext cx="663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14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grpSp>
        <p:nvGrpSpPr>
          <p:cNvPr id="1317" name="Google Shape;1317;p91"/>
          <p:cNvGrpSpPr/>
          <p:nvPr/>
        </p:nvGrpSpPr>
        <p:grpSpPr>
          <a:xfrm rot="5276114">
            <a:off x="628198" y="2103405"/>
            <a:ext cx="2078794" cy="1421387"/>
            <a:chOff x="1883128" y="2191321"/>
            <a:chExt cx="1804747" cy="1234006"/>
          </a:xfrm>
        </p:grpSpPr>
        <p:sp>
          <p:nvSpPr>
            <p:cNvPr id="1318" name="Google Shape;1318;p91"/>
            <p:cNvSpPr/>
            <p:nvPr/>
          </p:nvSpPr>
          <p:spPr>
            <a:xfrm>
              <a:off x="1949075" y="2260250"/>
              <a:ext cx="1586400" cy="1055100"/>
            </a:xfrm>
            <a:prstGeom prst="triangle">
              <a:avLst>
                <a:gd fmla="val 64427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19" name="Google Shape;1319;p91"/>
            <p:cNvCxnSpPr/>
            <p:nvPr/>
          </p:nvCxnSpPr>
          <p:spPr>
            <a:xfrm>
              <a:off x="3119375" y="2260250"/>
              <a:ext cx="568500" cy="1055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20" name="Google Shape;1320;p91"/>
            <p:cNvCxnSpPr/>
            <p:nvPr/>
          </p:nvCxnSpPr>
          <p:spPr>
            <a:xfrm flipH="1">
              <a:off x="1883128" y="2191321"/>
              <a:ext cx="1017900" cy="1055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21" name="Google Shape;1321;p91"/>
            <p:cNvCxnSpPr/>
            <p:nvPr/>
          </p:nvCxnSpPr>
          <p:spPr>
            <a:xfrm rot="10800000">
              <a:off x="1949075" y="3425327"/>
              <a:ext cx="1586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1322" name="Google Shape;1322;p91"/>
          <p:cNvGrpSpPr/>
          <p:nvPr/>
        </p:nvGrpSpPr>
        <p:grpSpPr>
          <a:xfrm rot="-8100000">
            <a:off x="6492154" y="2964494"/>
            <a:ext cx="1633087" cy="1101136"/>
            <a:chOff x="1796675" y="2260250"/>
            <a:chExt cx="1891200" cy="1165077"/>
          </a:xfrm>
        </p:grpSpPr>
        <p:sp>
          <p:nvSpPr>
            <p:cNvPr id="1323" name="Google Shape;1323;p91"/>
            <p:cNvSpPr/>
            <p:nvPr/>
          </p:nvSpPr>
          <p:spPr>
            <a:xfrm>
              <a:off x="1949075" y="2260250"/>
              <a:ext cx="1586400" cy="1055100"/>
            </a:xfrm>
            <a:prstGeom prst="triangle">
              <a:avLst>
                <a:gd fmla="val 64427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24" name="Google Shape;1324;p91"/>
            <p:cNvCxnSpPr/>
            <p:nvPr/>
          </p:nvCxnSpPr>
          <p:spPr>
            <a:xfrm>
              <a:off x="3119375" y="2260250"/>
              <a:ext cx="568500" cy="1055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25" name="Google Shape;1325;p91"/>
            <p:cNvCxnSpPr/>
            <p:nvPr/>
          </p:nvCxnSpPr>
          <p:spPr>
            <a:xfrm flipH="1">
              <a:off x="1796675" y="2260250"/>
              <a:ext cx="1017900" cy="1055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26" name="Google Shape;1326;p91"/>
            <p:cNvCxnSpPr/>
            <p:nvPr/>
          </p:nvCxnSpPr>
          <p:spPr>
            <a:xfrm rot="10800000">
              <a:off x="1949075" y="3425327"/>
              <a:ext cx="1586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1327" name="Google Shape;1327;p91"/>
          <p:cNvGrpSpPr/>
          <p:nvPr/>
        </p:nvGrpSpPr>
        <p:grpSpPr>
          <a:xfrm rot="8847587">
            <a:off x="3930550" y="2759689"/>
            <a:ext cx="1391783" cy="981955"/>
            <a:chOff x="1896041" y="2161121"/>
            <a:chExt cx="1791834" cy="1264206"/>
          </a:xfrm>
        </p:grpSpPr>
        <p:sp>
          <p:nvSpPr>
            <p:cNvPr id="1328" name="Google Shape;1328;p91"/>
            <p:cNvSpPr/>
            <p:nvPr/>
          </p:nvSpPr>
          <p:spPr>
            <a:xfrm>
              <a:off x="1949075" y="2260250"/>
              <a:ext cx="1586400" cy="1055100"/>
            </a:xfrm>
            <a:prstGeom prst="triangle">
              <a:avLst>
                <a:gd fmla="val 64427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29" name="Google Shape;1329;p91"/>
            <p:cNvCxnSpPr/>
            <p:nvPr/>
          </p:nvCxnSpPr>
          <p:spPr>
            <a:xfrm>
              <a:off x="3119375" y="2260250"/>
              <a:ext cx="568500" cy="1055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30" name="Google Shape;1330;p91"/>
            <p:cNvCxnSpPr/>
            <p:nvPr/>
          </p:nvCxnSpPr>
          <p:spPr>
            <a:xfrm flipH="1">
              <a:off x="1896041" y="2161121"/>
              <a:ext cx="1017900" cy="1055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31" name="Google Shape;1331;p91"/>
            <p:cNvCxnSpPr/>
            <p:nvPr/>
          </p:nvCxnSpPr>
          <p:spPr>
            <a:xfrm rot="10800000">
              <a:off x="1949075" y="3425327"/>
              <a:ext cx="1586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332" name="Google Shape;1332;p91"/>
          <p:cNvSpPr txBox="1"/>
          <p:nvPr>
            <p:ph idx="4294967295" type="body"/>
          </p:nvPr>
        </p:nvSpPr>
        <p:spPr>
          <a:xfrm>
            <a:off x="1694252" y="2053725"/>
            <a:ext cx="663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11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333" name="Google Shape;1333;p91"/>
          <p:cNvSpPr txBox="1"/>
          <p:nvPr>
            <p:ph idx="4294967295" type="body"/>
          </p:nvPr>
        </p:nvSpPr>
        <p:spPr>
          <a:xfrm>
            <a:off x="1694245" y="3557716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334" name="Google Shape;1334;p91"/>
          <p:cNvSpPr txBox="1"/>
          <p:nvPr>
            <p:ph idx="4294967295" type="body"/>
          </p:nvPr>
        </p:nvSpPr>
        <p:spPr>
          <a:xfrm>
            <a:off x="3847326" y="3519425"/>
            <a:ext cx="530400" cy="28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335" name="Google Shape;1335;p91"/>
          <p:cNvSpPr txBox="1"/>
          <p:nvPr>
            <p:ph idx="4294967295" type="body"/>
          </p:nvPr>
        </p:nvSpPr>
        <p:spPr>
          <a:xfrm>
            <a:off x="3880377" y="2483750"/>
            <a:ext cx="568500" cy="28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336" name="Google Shape;1336;p91"/>
          <p:cNvSpPr txBox="1"/>
          <p:nvPr>
            <p:ph idx="4294967295" type="body"/>
          </p:nvPr>
        </p:nvSpPr>
        <p:spPr>
          <a:xfrm>
            <a:off x="4965502" y="3025125"/>
            <a:ext cx="568500" cy="28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337" name="Google Shape;1337;p91"/>
          <p:cNvSpPr txBox="1"/>
          <p:nvPr>
            <p:ph idx="4294967295" type="body"/>
          </p:nvPr>
        </p:nvSpPr>
        <p:spPr>
          <a:xfrm>
            <a:off x="6393770" y="2959891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338" name="Google Shape;1338;p91"/>
          <p:cNvSpPr txBox="1"/>
          <p:nvPr>
            <p:ph idx="4294967295" type="body"/>
          </p:nvPr>
        </p:nvSpPr>
        <p:spPr>
          <a:xfrm>
            <a:off x="7674300" y="2869075"/>
            <a:ext cx="752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339" name="Google Shape;1339;p91"/>
          <p:cNvSpPr txBox="1"/>
          <p:nvPr>
            <p:ph idx="4294967295" type="body"/>
          </p:nvPr>
        </p:nvSpPr>
        <p:spPr>
          <a:xfrm>
            <a:off x="7330609" y="3820523"/>
            <a:ext cx="501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pic>
        <p:nvPicPr>
          <p:cNvPr id="1340" name="Google Shape;1340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105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91"/>
          <p:cNvSpPr txBox="1"/>
          <p:nvPr>
            <p:ph idx="4294967295" type="body"/>
          </p:nvPr>
        </p:nvSpPr>
        <p:spPr>
          <a:xfrm>
            <a:off x="7259094" y="1380406"/>
            <a:ext cx="207300" cy="28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</a:t>
            </a:r>
            <a:r>
              <a:rPr lang="en-GB" sz="1400">
                <a:latin typeface="Lexend"/>
              </a:rPr>
              <a:t> 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92"/>
          <p:cNvSpPr/>
          <p:nvPr/>
        </p:nvSpPr>
        <p:spPr>
          <a:xfrm>
            <a:off x="3727625" y="4458121"/>
            <a:ext cx="708900" cy="339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7" name="Google Shape;1347;p92"/>
          <p:cNvSpPr/>
          <p:nvPr/>
        </p:nvSpPr>
        <p:spPr>
          <a:xfrm>
            <a:off x="5419950" y="3652571"/>
            <a:ext cx="708900" cy="339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8" name="Google Shape;1348;p92"/>
          <p:cNvSpPr/>
          <p:nvPr/>
        </p:nvSpPr>
        <p:spPr>
          <a:xfrm>
            <a:off x="348025" y="2320571"/>
            <a:ext cx="708900" cy="339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9" name="Google Shape;1349;p92"/>
          <p:cNvSpPr/>
          <p:nvPr/>
        </p:nvSpPr>
        <p:spPr>
          <a:xfrm>
            <a:off x="1723200" y="2162546"/>
            <a:ext cx="708900" cy="339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0" name="Google Shape;1350;p92"/>
          <p:cNvSpPr/>
          <p:nvPr/>
        </p:nvSpPr>
        <p:spPr>
          <a:xfrm>
            <a:off x="1205425" y="3386646"/>
            <a:ext cx="708900" cy="339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1" name="Google Shape;1351;p92"/>
          <p:cNvSpPr/>
          <p:nvPr/>
        </p:nvSpPr>
        <p:spPr>
          <a:xfrm>
            <a:off x="3236952" y="3315125"/>
            <a:ext cx="823800" cy="339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2" name="Google Shape;1352;p92"/>
          <p:cNvSpPr txBox="1"/>
          <p:nvPr>
            <p:ph idx="1" type="body"/>
          </p:nvPr>
        </p:nvSpPr>
        <p:spPr>
          <a:xfrm>
            <a:off x="324000" y="759300"/>
            <a:ext cx="8496000" cy="3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Labada qaab ee hoose waa isku mid (similar). Raadi dhererka maqan.</a:t>
            </a:r>
            <a:endParaRPr sz="2000"/>
          </a:p>
        </p:txBody>
      </p:sp>
      <p:sp>
        <p:nvSpPr>
          <p:cNvPr id="1353" name="Google Shape;1353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isku midnimada (similarity)</a:t>
            </a:r>
            <a:endParaRPr/>
          </a:p>
        </p:txBody>
      </p:sp>
      <p:sp>
        <p:nvSpPr>
          <p:cNvPr id="1354" name="Google Shape;1354;p92"/>
          <p:cNvSpPr/>
          <p:nvPr/>
        </p:nvSpPr>
        <p:spPr>
          <a:xfrm flipH="1" rot="5400000">
            <a:off x="575725" y="1925425"/>
            <a:ext cx="1974600" cy="8238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5" name="Google Shape;1355;p92"/>
          <p:cNvSpPr/>
          <p:nvPr/>
        </p:nvSpPr>
        <p:spPr>
          <a:xfrm>
            <a:off x="1142428" y="3174747"/>
            <a:ext cx="154200" cy="154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6" name="Google Shape;1356;p92"/>
          <p:cNvSpPr txBox="1"/>
          <p:nvPr>
            <p:ph idx="1" type="body"/>
          </p:nvPr>
        </p:nvSpPr>
        <p:spPr>
          <a:xfrm>
            <a:off x="1309351" y="3433599"/>
            <a:ext cx="517200" cy="24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cm</a:t>
            </a:r>
            <a:endParaRPr sz="1600"/>
          </a:p>
        </p:txBody>
      </p:sp>
      <p:sp>
        <p:nvSpPr>
          <p:cNvPr id="1357" name="Google Shape;1357;p92"/>
          <p:cNvSpPr txBox="1"/>
          <p:nvPr>
            <p:ph idx="1" type="body"/>
          </p:nvPr>
        </p:nvSpPr>
        <p:spPr>
          <a:xfrm>
            <a:off x="427636" y="2361906"/>
            <a:ext cx="566700" cy="24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endParaRPr sz="1600"/>
          </a:p>
        </p:txBody>
      </p:sp>
      <p:sp>
        <p:nvSpPr>
          <p:cNvPr id="1358" name="Google Shape;1358;p92"/>
          <p:cNvSpPr txBox="1"/>
          <p:nvPr>
            <p:ph idx="1" type="body"/>
          </p:nvPr>
        </p:nvSpPr>
        <p:spPr>
          <a:xfrm>
            <a:off x="1758580" y="2209506"/>
            <a:ext cx="566700" cy="24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 cm</a:t>
            </a:r>
            <a:endParaRPr sz="1600"/>
          </a:p>
        </p:txBody>
      </p:sp>
      <p:sp>
        <p:nvSpPr>
          <p:cNvPr id="1359" name="Google Shape;1359;p92"/>
          <p:cNvSpPr txBox="1"/>
          <p:nvPr>
            <p:ph idx="1" type="body"/>
          </p:nvPr>
        </p:nvSpPr>
        <p:spPr>
          <a:xfrm>
            <a:off x="5474734" y="3699518"/>
            <a:ext cx="687000" cy="24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 cm</a:t>
            </a:r>
            <a:endParaRPr sz="1600"/>
          </a:p>
        </p:txBody>
      </p:sp>
      <p:sp>
        <p:nvSpPr>
          <p:cNvPr id="1360" name="Google Shape;1360;p92"/>
          <p:cNvSpPr txBox="1"/>
          <p:nvPr>
            <p:ph idx="1" type="body"/>
          </p:nvPr>
        </p:nvSpPr>
        <p:spPr>
          <a:xfrm>
            <a:off x="3786718" y="4505078"/>
            <a:ext cx="687000" cy="24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18 cm</a:t>
            </a:r>
            <a:endParaRPr sz="1600"/>
          </a:p>
        </p:txBody>
      </p:sp>
      <p:sp>
        <p:nvSpPr>
          <p:cNvPr id="1361" name="Google Shape;1361;p92"/>
          <p:cNvSpPr txBox="1"/>
          <p:nvPr>
            <p:ph idx="1" type="body"/>
          </p:nvPr>
        </p:nvSpPr>
        <p:spPr>
          <a:xfrm>
            <a:off x="3280580" y="3362075"/>
            <a:ext cx="823800" cy="24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19.5 cm</a:t>
            </a:r>
            <a:endParaRPr sz="1600"/>
          </a:p>
        </p:txBody>
      </p:sp>
      <p:cxnSp>
        <p:nvCxnSpPr>
          <p:cNvPr id="1362" name="Google Shape;1362;p92"/>
          <p:cNvCxnSpPr/>
          <p:nvPr/>
        </p:nvCxnSpPr>
        <p:spPr>
          <a:xfrm>
            <a:off x="1255683" y="1291222"/>
            <a:ext cx="823800" cy="1974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63" name="Google Shape;1363;p92"/>
          <p:cNvCxnSpPr/>
          <p:nvPr/>
        </p:nvCxnSpPr>
        <p:spPr>
          <a:xfrm>
            <a:off x="1144825" y="3442771"/>
            <a:ext cx="830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64" name="Google Shape;1364;p92"/>
          <p:cNvCxnSpPr/>
          <p:nvPr/>
        </p:nvCxnSpPr>
        <p:spPr>
          <a:xfrm flipH="1">
            <a:off x="1009357" y="1350025"/>
            <a:ext cx="12600" cy="1982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65" name="Google Shape;1365;p92"/>
          <p:cNvSpPr/>
          <p:nvPr/>
        </p:nvSpPr>
        <p:spPr>
          <a:xfrm flipH="1">
            <a:off x="2331600" y="3142525"/>
            <a:ext cx="2993400" cy="12489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6" name="Google Shape;1366;p92"/>
          <p:cNvSpPr/>
          <p:nvPr/>
        </p:nvSpPr>
        <p:spPr>
          <a:xfrm>
            <a:off x="5079605" y="4146018"/>
            <a:ext cx="245400" cy="245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67" name="Google Shape;1367;p92"/>
          <p:cNvCxnSpPr/>
          <p:nvPr/>
        </p:nvCxnSpPr>
        <p:spPr>
          <a:xfrm flipH="1">
            <a:off x="2259749" y="3053277"/>
            <a:ext cx="2993400" cy="1262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68" name="Google Shape;1368;p92"/>
          <p:cNvCxnSpPr/>
          <p:nvPr/>
        </p:nvCxnSpPr>
        <p:spPr>
          <a:xfrm>
            <a:off x="2351125" y="4498779"/>
            <a:ext cx="2980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69" name="Google Shape;1369;p92"/>
          <p:cNvCxnSpPr/>
          <p:nvPr/>
        </p:nvCxnSpPr>
        <p:spPr>
          <a:xfrm>
            <a:off x="5436745" y="3142525"/>
            <a:ext cx="600" cy="1246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70" name="Google Shape;1370;p92"/>
          <p:cNvSpPr txBox="1"/>
          <p:nvPr>
            <p:ph idx="1" type="body"/>
          </p:nvPr>
        </p:nvSpPr>
        <p:spPr>
          <a:xfrm>
            <a:off x="6928300" y="1772400"/>
            <a:ext cx="1533000" cy="28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18 ÷ 12 =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1" name="Google Shape;1371;p92"/>
          <p:cNvSpPr txBox="1"/>
          <p:nvPr>
            <p:ph idx="1" type="body"/>
          </p:nvPr>
        </p:nvSpPr>
        <p:spPr>
          <a:xfrm>
            <a:off x="6463850" y="1391400"/>
            <a:ext cx="2280000" cy="3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caleen (scale factor):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2" name="Google Shape;1372;p92"/>
          <p:cNvSpPr txBox="1"/>
          <p:nvPr>
            <p:ph idx="1" type="body"/>
          </p:nvPr>
        </p:nvSpPr>
        <p:spPr>
          <a:xfrm>
            <a:off x="6955321" y="2899998"/>
            <a:ext cx="1737600" cy="28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 ×    = 19.5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3" name="Google Shape;1373;p92"/>
          <p:cNvSpPr txBox="1"/>
          <p:nvPr>
            <p:ph idx="1" type="body"/>
          </p:nvPr>
        </p:nvSpPr>
        <p:spPr>
          <a:xfrm>
            <a:off x="6463850" y="2458200"/>
            <a:ext cx="2280000" cy="3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dhinaca ugu dheer: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4" name="Google Shape;1374;p92"/>
          <p:cNvSpPr txBox="1"/>
          <p:nvPr>
            <p:ph idx="1" type="body"/>
          </p:nvPr>
        </p:nvSpPr>
        <p:spPr>
          <a:xfrm>
            <a:off x="6887768" y="4007330"/>
            <a:ext cx="1737600" cy="28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7.5 ÷    = 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5" name="Google Shape;1375;p92"/>
          <p:cNvSpPr txBox="1"/>
          <p:nvPr>
            <p:ph idx="1" type="body"/>
          </p:nvPr>
        </p:nvSpPr>
        <p:spPr>
          <a:xfrm>
            <a:off x="6463850" y="3525000"/>
            <a:ext cx="2280000" cy="3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dhinaca ugu gaaban: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2}\frac{2}{3}&quot;&gt;&lt;mfrac&gt;&lt;mn&gt;3&lt;/mn&gt;&lt;mn&gt;2&lt;/mn&gt;&lt;/mfrac&gt;&lt;mfrac&gt;&lt;mn&gt;2&lt;/mn&gt;&lt;mn&gt;3&lt;/mn&gt;&lt;/mfrac&gt;&lt;/math&gt;" id="1376" name="Google Shape;1376;p92" title="three halves two thirds"/>
          <p:cNvPicPr preferRelativeResize="0"/>
          <p:nvPr/>
        </p:nvPicPr>
        <p:blipFill rotWithShape="1">
          <a:blip r:embed="rId3">
            <a:alphaModFix/>
          </a:blip>
          <a:srcRect b="0" l="0" r="47000" t="0"/>
          <a:stretch/>
        </p:blipFill>
        <p:spPr>
          <a:xfrm>
            <a:off x="8129574" y="1662249"/>
            <a:ext cx="195575" cy="518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}\frac{2}{3}&quot;&gt;&lt;mfrac&gt;&lt;mn&gt;3&lt;/mn&gt;&lt;mn&gt;2&lt;/mn&gt;&lt;/mfrac&gt;&lt;mfrac&gt;&lt;mn&gt;2&lt;/mn&gt;&lt;mn&gt;3&lt;/mn&gt;&lt;/mfrac&gt;&lt;/math&gt;" id="1377" name="Google Shape;1377;p92" title="three halves two thirds"/>
          <p:cNvPicPr preferRelativeResize="0"/>
          <p:nvPr/>
        </p:nvPicPr>
        <p:blipFill rotWithShape="1">
          <a:blip r:embed="rId3">
            <a:alphaModFix/>
          </a:blip>
          <a:srcRect b="0" l="0" r="47000" t="0"/>
          <a:stretch/>
        </p:blipFill>
        <p:spPr>
          <a:xfrm>
            <a:off x="7476264" y="2781078"/>
            <a:ext cx="195575" cy="518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}\frac{2}{3}&quot;&gt;&lt;mfrac&gt;&lt;mn&gt;3&lt;/mn&gt;&lt;mn&gt;2&lt;/mn&gt;&lt;/mfrac&gt;&lt;mfrac&gt;&lt;mn&gt;2&lt;/mn&gt;&lt;mn&gt;3&lt;/mn&gt;&lt;/mfrac&gt;&lt;/math&gt;" id="1378" name="Google Shape;1378;p92" title="three halves two thirds"/>
          <p:cNvPicPr preferRelativeResize="0"/>
          <p:nvPr/>
        </p:nvPicPr>
        <p:blipFill rotWithShape="1">
          <a:blip r:embed="rId3">
            <a:alphaModFix/>
          </a:blip>
          <a:srcRect b="0" l="0" r="47000" t="0"/>
          <a:stretch/>
        </p:blipFill>
        <p:spPr>
          <a:xfrm>
            <a:off x="7497991" y="3904119"/>
            <a:ext cx="195575" cy="51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93"/>
          <p:cNvSpPr/>
          <p:nvPr/>
        </p:nvSpPr>
        <p:spPr>
          <a:xfrm flipH="1" rot="5400000">
            <a:off x="5716544" y="3163926"/>
            <a:ext cx="134759" cy="973501"/>
          </a:xfrm>
          <a:custGeom>
            <a:rect b="b" l="l" r="r" t="t"/>
            <a:pathLst>
              <a:path extrusionOk="0" h="76820" w="20909">
                <a:moveTo>
                  <a:pt x="8596" y="3872"/>
                </a:moveTo>
                <a:lnTo>
                  <a:pt x="7357" y="2788"/>
                </a:lnTo>
                <a:lnTo>
                  <a:pt x="5344" y="3872"/>
                </a:lnTo>
                <a:lnTo>
                  <a:pt x="5731" y="6273"/>
                </a:lnTo>
                <a:lnTo>
                  <a:pt x="5034" y="9060"/>
                </a:lnTo>
                <a:lnTo>
                  <a:pt x="5344" y="13010"/>
                </a:lnTo>
                <a:lnTo>
                  <a:pt x="7202" y="15333"/>
                </a:lnTo>
                <a:lnTo>
                  <a:pt x="6970" y="16495"/>
                </a:lnTo>
                <a:lnTo>
                  <a:pt x="1162" y="19747"/>
                </a:lnTo>
                <a:lnTo>
                  <a:pt x="0" y="34615"/>
                </a:lnTo>
                <a:lnTo>
                  <a:pt x="620" y="41585"/>
                </a:lnTo>
                <a:lnTo>
                  <a:pt x="1627" y="44527"/>
                </a:lnTo>
                <a:lnTo>
                  <a:pt x="4182" y="45766"/>
                </a:lnTo>
                <a:lnTo>
                  <a:pt x="6660" y="71709"/>
                </a:lnTo>
                <a:lnTo>
                  <a:pt x="6041" y="76587"/>
                </a:lnTo>
                <a:lnTo>
                  <a:pt x="16417" y="76820"/>
                </a:lnTo>
                <a:lnTo>
                  <a:pt x="14327" y="72251"/>
                </a:lnTo>
                <a:lnTo>
                  <a:pt x="16030" y="46154"/>
                </a:lnTo>
                <a:lnTo>
                  <a:pt x="18508" y="46231"/>
                </a:lnTo>
                <a:lnTo>
                  <a:pt x="19515" y="43908"/>
                </a:lnTo>
                <a:lnTo>
                  <a:pt x="20367" y="40346"/>
                </a:lnTo>
                <a:lnTo>
                  <a:pt x="20909" y="29272"/>
                </a:lnTo>
                <a:lnTo>
                  <a:pt x="19670" y="20909"/>
                </a:lnTo>
                <a:lnTo>
                  <a:pt x="12236" y="16727"/>
                </a:lnTo>
                <a:lnTo>
                  <a:pt x="12003" y="14636"/>
                </a:lnTo>
                <a:lnTo>
                  <a:pt x="13397" y="11771"/>
                </a:lnTo>
                <a:lnTo>
                  <a:pt x="14869" y="11306"/>
                </a:lnTo>
                <a:lnTo>
                  <a:pt x="15566" y="8828"/>
                </a:lnTo>
                <a:lnTo>
                  <a:pt x="15721" y="5034"/>
                </a:lnTo>
                <a:lnTo>
                  <a:pt x="12313" y="1549"/>
                </a:lnTo>
                <a:lnTo>
                  <a:pt x="9680" y="0"/>
                </a:lnTo>
                <a:lnTo>
                  <a:pt x="8751" y="852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384" name="Google Shape;1384;p93"/>
          <p:cNvSpPr/>
          <p:nvPr/>
        </p:nvSpPr>
        <p:spPr>
          <a:xfrm flipH="1" rot="5400000">
            <a:off x="5026898" y="3516290"/>
            <a:ext cx="134742" cy="973516"/>
          </a:xfrm>
          <a:custGeom>
            <a:rect b="b" l="l" r="r" t="t"/>
            <a:pathLst>
              <a:path extrusionOk="0" h="76897" w="22457">
                <a:moveTo>
                  <a:pt x="9757" y="9525"/>
                </a:moveTo>
                <a:lnTo>
                  <a:pt x="10145" y="15333"/>
                </a:lnTo>
                <a:lnTo>
                  <a:pt x="2014" y="17888"/>
                </a:lnTo>
                <a:lnTo>
                  <a:pt x="0" y="29194"/>
                </a:lnTo>
                <a:lnTo>
                  <a:pt x="0" y="35932"/>
                </a:lnTo>
                <a:lnTo>
                  <a:pt x="852" y="44992"/>
                </a:lnTo>
                <a:lnTo>
                  <a:pt x="2478" y="47160"/>
                </a:lnTo>
                <a:lnTo>
                  <a:pt x="4647" y="47625"/>
                </a:lnTo>
                <a:lnTo>
                  <a:pt x="6273" y="76897"/>
                </a:lnTo>
                <a:lnTo>
                  <a:pt x="13707" y="76897"/>
                </a:lnTo>
                <a:lnTo>
                  <a:pt x="16417" y="47315"/>
                </a:lnTo>
                <a:lnTo>
                  <a:pt x="18121" y="47625"/>
                </a:lnTo>
                <a:lnTo>
                  <a:pt x="19515" y="44992"/>
                </a:lnTo>
                <a:lnTo>
                  <a:pt x="21761" y="39184"/>
                </a:lnTo>
                <a:lnTo>
                  <a:pt x="22457" y="29891"/>
                </a:lnTo>
                <a:lnTo>
                  <a:pt x="20212" y="18740"/>
                </a:lnTo>
                <a:lnTo>
                  <a:pt x="14559" y="15101"/>
                </a:lnTo>
                <a:lnTo>
                  <a:pt x="14559" y="13862"/>
                </a:lnTo>
                <a:lnTo>
                  <a:pt x="16417" y="12932"/>
                </a:lnTo>
                <a:lnTo>
                  <a:pt x="17811" y="9447"/>
                </a:lnTo>
                <a:lnTo>
                  <a:pt x="18121" y="6505"/>
                </a:lnTo>
                <a:lnTo>
                  <a:pt x="18740" y="4569"/>
                </a:lnTo>
                <a:lnTo>
                  <a:pt x="17811" y="2013"/>
                </a:lnTo>
                <a:lnTo>
                  <a:pt x="15720" y="155"/>
                </a:lnTo>
                <a:lnTo>
                  <a:pt x="12700" y="387"/>
                </a:lnTo>
                <a:lnTo>
                  <a:pt x="10842" y="0"/>
                </a:lnTo>
                <a:lnTo>
                  <a:pt x="8751" y="1858"/>
                </a:lnTo>
                <a:lnTo>
                  <a:pt x="7667" y="3020"/>
                </a:lnTo>
                <a:lnTo>
                  <a:pt x="6737" y="4801"/>
                </a:lnTo>
                <a:lnTo>
                  <a:pt x="7434" y="7124"/>
                </a:lnTo>
                <a:lnTo>
                  <a:pt x="7589" y="8983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385" name="Google Shape;1385;p93"/>
          <p:cNvSpPr txBox="1"/>
          <p:nvPr>
            <p:ph idx="1" type="body"/>
          </p:nvPr>
        </p:nvSpPr>
        <p:spPr>
          <a:xfrm>
            <a:off x="324000" y="759300"/>
            <a:ext cx="85227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Axmed iyo Saciid waxay qiyaasayaan dhererka nalalka taraafikada maalin qorrax leh.</a:t>
            </a:r>
            <a:endParaRPr sz="1800"/>
          </a:p>
        </p:txBody>
      </p:sp>
      <p:sp>
        <p:nvSpPr>
          <p:cNvPr id="1386" name="Google Shape;1386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fahamka isku midnimada (similarity)</a:t>
            </a:r>
            <a:endParaRPr/>
          </a:p>
        </p:txBody>
      </p:sp>
      <p:pic>
        <p:nvPicPr>
          <p:cNvPr id="1387" name="Google Shape;1387;p93"/>
          <p:cNvPicPr preferRelativeResize="0"/>
          <p:nvPr/>
        </p:nvPicPr>
        <p:blipFill rotWithShape="1">
          <a:blip r:embed="rId3">
            <a:alphaModFix/>
          </a:blip>
          <a:srcRect b="13599" l="0" r="0" t="0"/>
          <a:stretch/>
        </p:blipFill>
        <p:spPr>
          <a:xfrm>
            <a:off x="1069538" y="1710266"/>
            <a:ext cx="309850" cy="61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8" name="Google Shape;1388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2982" y="2828547"/>
            <a:ext cx="357701" cy="121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9" name="Google Shape;1389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3886" y="2472825"/>
            <a:ext cx="329226" cy="12148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0" name="Google Shape;1390;p93"/>
          <p:cNvGrpSpPr/>
          <p:nvPr/>
        </p:nvGrpSpPr>
        <p:grpSpPr>
          <a:xfrm>
            <a:off x="1193214" y="2228661"/>
            <a:ext cx="52484" cy="2035493"/>
            <a:chOff x="1755325" y="2376800"/>
            <a:chExt cx="50104" cy="1655411"/>
          </a:xfrm>
        </p:grpSpPr>
        <p:cxnSp>
          <p:nvCxnSpPr>
            <p:cNvPr id="1391" name="Google Shape;1391;p93"/>
            <p:cNvCxnSpPr/>
            <p:nvPr/>
          </p:nvCxnSpPr>
          <p:spPr>
            <a:xfrm>
              <a:off x="1755325" y="2376800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92" name="Google Shape;1392;p93"/>
            <p:cNvCxnSpPr/>
            <p:nvPr/>
          </p:nvCxnSpPr>
          <p:spPr>
            <a:xfrm>
              <a:off x="1805429" y="2383411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93" name="Google Shape;1393;p93"/>
          <p:cNvGrpSpPr/>
          <p:nvPr/>
        </p:nvGrpSpPr>
        <p:grpSpPr>
          <a:xfrm rot="5400000">
            <a:off x="2204716" y="3203716"/>
            <a:ext cx="94356" cy="2107187"/>
            <a:chOff x="1684800" y="1800300"/>
            <a:chExt cx="220200" cy="2510050"/>
          </a:xfrm>
        </p:grpSpPr>
        <p:sp>
          <p:nvSpPr>
            <p:cNvPr id="1394" name="Google Shape;1394;p93"/>
            <p:cNvSpPr/>
            <p:nvPr/>
          </p:nvSpPr>
          <p:spPr>
            <a:xfrm>
              <a:off x="1761575" y="2367250"/>
              <a:ext cx="50100" cy="1943100"/>
            </a:xfrm>
            <a:prstGeom prst="rect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5" name="Google Shape;1395;p93"/>
            <p:cNvSpPr/>
            <p:nvPr/>
          </p:nvSpPr>
          <p:spPr>
            <a:xfrm>
              <a:off x="1684800" y="1800300"/>
              <a:ext cx="220200" cy="5658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96" name="Google Shape;1396;p93"/>
          <p:cNvSpPr txBox="1"/>
          <p:nvPr>
            <p:ph idx="1" type="body"/>
          </p:nvPr>
        </p:nvSpPr>
        <p:spPr>
          <a:xfrm>
            <a:off x="324000" y="1140300"/>
            <a:ext cx="85227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Sidee ayay u samayn karaan iyagoo isticmaalaya qaabab isku mid ah (similar shapes)?</a:t>
            </a:r>
            <a:endParaRPr sz="1800"/>
          </a:p>
        </p:txBody>
      </p:sp>
      <p:grpSp>
        <p:nvGrpSpPr>
          <p:cNvPr id="1397" name="Google Shape;1397;p93"/>
          <p:cNvGrpSpPr/>
          <p:nvPr/>
        </p:nvGrpSpPr>
        <p:grpSpPr>
          <a:xfrm flipH="1">
            <a:off x="4953096" y="1243235"/>
            <a:ext cx="3886328" cy="1384911"/>
            <a:chOff x="2365305" y="653875"/>
            <a:chExt cx="3036431" cy="921799"/>
          </a:xfrm>
        </p:grpSpPr>
        <p:pic>
          <p:nvPicPr>
            <p:cNvPr id="1398" name="Google Shape;1398;p93"/>
            <p:cNvPicPr preferRelativeResize="0"/>
            <p:nvPr/>
          </p:nvPicPr>
          <p:blipFill rotWithShape="1">
            <a:blip r:embed="rId6">
              <a:alphaModFix/>
            </a:blip>
            <a:srcRect b="0" l="16814" r="69081" t="89131"/>
            <a:stretch/>
          </p:blipFill>
          <p:spPr>
            <a:xfrm>
              <a:off x="4509760" y="1248449"/>
              <a:ext cx="891976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9" name="Google Shape;1399;p93"/>
            <p:cNvPicPr preferRelativeResize="0"/>
            <p:nvPr/>
          </p:nvPicPr>
          <p:blipFill rotWithShape="1">
            <a:blip r:embed="rId6">
              <a:alphaModFix/>
            </a:blip>
            <a:srcRect b="0" l="0" r="84914" t="89131"/>
            <a:stretch/>
          </p:blipFill>
          <p:spPr>
            <a:xfrm>
              <a:off x="2365305" y="1248301"/>
              <a:ext cx="9540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0" name="Google Shape;1400;p93"/>
            <p:cNvPicPr preferRelativeResize="0"/>
            <p:nvPr/>
          </p:nvPicPr>
          <p:blipFill rotWithShape="1">
            <a:blip r:embed="rId6">
              <a:alphaModFix/>
            </a:blip>
            <a:srcRect b="0" l="13594" r="78772" t="89131"/>
            <a:stretch/>
          </p:blipFill>
          <p:spPr>
            <a:xfrm>
              <a:off x="2582450" y="1246199"/>
              <a:ext cx="19377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1" name="Google Shape;1401;p93"/>
            <p:cNvPicPr preferRelativeResize="0"/>
            <p:nvPr/>
          </p:nvPicPr>
          <p:blipFill rotWithShape="1">
            <a:blip r:embed="rId6">
              <a:alphaModFix/>
            </a:blip>
            <a:srcRect b="24818" l="13594" r="78772" t="56280"/>
            <a:stretch/>
          </p:blipFill>
          <p:spPr>
            <a:xfrm>
              <a:off x="2582450" y="653875"/>
              <a:ext cx="1937725" cy="569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2" name="Google Shape;1402;p93"/>
            <p:cNvPicPr preferRelativeResize="0"/>
            <p:nvPr/>
          </p:nvPicPr>
          <p:blipFill rotWithShape="1">
            <a:blip r:embed="rId6">
              <a:alphaModFix/>
            </a:blip>
            <a:srcRect b="23662" l="16814" r="69081" t="56280"/>
            <a:stretch/>
          </p:blipFill>
          <p:spPr>
            <a:xfrm>
              <a:off x="4508025" y="656125"/>
              <a:ext cx="891976" cy="60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3" name="Google Shape;1403;p93"/>
            <p:cNvPicPr preferRelativeResize="0"/>
            <p:nvPr/>
          </p:nvPicPr>
          <p:blipFill rotWithShape="1">
            <a:blip r:embed="rId6">
              <a:alphaModFix/>
            </a:blip>
            <a:srcRect b="23662" l="0" r="84914" t="56280"/>
            <a:stretch/>
          </p:blipFill>
          <p:spPr>
            <a:xfrm>
              <a:off x="2368775" y="655976"/>
              <a:ext cx="954025" cy="603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4" name="Google Shape;1404;p93"/>
          <p:cNvSpPr txBox="1"/>
          <p:nvPr>
            <p:ph idx="1" type="body"/>
          </p:nvPr>
        </p:nvSpPr>
        <p:spPr>
          <a:xfrm>
            <a:off x="5184475" y="1518438"/>
            <a:ext cx="3522900" cy="84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ognahay dhererka Axmed, waxaan qiyaasi karnaa dhererka nalalka taraafikada adigoo cabbiraya hooska (shadows).</a:t>
            </a:r>
            <a:endParaRPr sz="1500"/>
          </a:p>
        </p:txBody>
      </p:sp>
      <p:cxnSp>
        <p:nvCxnSpPr>
          <p:cNvPr id="1405" name="Google Shape;1405;p93"/>
          <p:cNvCxnSpPr/>
          <p:nvPr/>
        </p:nvCxnSpPr>
        <p:spPr>
          <a:xfrm>
            <a:off x="1198300" y="4406163"/>
            <a:ext cx="2107200" cy="3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06" name="Google Shape;1406;p93"/>
          <p:cNvCxnSpPr/>
          <p:nvPr/>
        </p:nvCxnSpPr>
        <p:spPr>
          <a:xfrm flipH="1" rot="10800000">
            <a:off x="969763" y="1710266"/>
            <a:ext cx="26100" cy="2543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07" name="Google Shape;1407;p93"/>
          <p:cNvCxnSpPr/>
          <p:nvPr/>
        </p:nvCxnSpPr>
        <p:spPr>
          <a:xfrm>
            <a:off x="4541647" y="4159272"/>
            <a:ext cx="10140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08" name="Google Shape;1408;p93"/>
          <p:cNvCxnSpPr/>
          <p:nvPr/>
        </p:nvCxnSpPr>
        <p:spPr>
          <a:xfrm rot="10800000">
            <a:off x="4386138" y="2842813"/>
            <a:ext cx="0" cy="1200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09" name="Google Shape;1409;p93"/>
          <p:cNvSpPr txBox="1"/>
          <p:nvPr>
            <p:ph idx="1" type="body"/>
          </p:nvPr>
        </p:nvSpPr>
        <p:spPr>
          <a:xfrm>
            <a:off x="778800" y="2816575"/>
            <a:ext cx="1911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?</a:t>
            </a:r>
            <a:endParaRPr sz="1600"/>
          </a:p>
        </p:txBody>
      </p:sp>
      <p:sp>
        <p:nvSpPr>
          <p:cNvPr id="1410" name="Google Shape;1410;p93"/>
          <p:cNvSpPr txBox="1"/>
          <p:nvPr>
            <p:ph idx="1" type="body"/>
          </p:nvPr>
        </p:nvSpPr>
        <p:spPr>
          <a:xfrm>
            <a:off x="2131725" y="4386350"/>
            <a:ext cx="40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 m</a:t>
            </a:r>
            <a:endParaRPr sz="1600"/>
          </a:p>
        </p:txBody>
      </p:sp>
      <p:sp>
        <p:nvSpPr>
          <p:cNvPr id="1411" name="Google Shape;1411;p93"/>
          <p:cNvSpPr txBox="1"/>
          <p:nvPr>
            <p:ph idx="1" type="body"/>
          </p:nvPr>
        </p:nvSpPr>
        <p:spPr>
          <a:xfrm>
            <a:off x="3690075" y="3339975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156 cm</a:t>
            </a:r>
            <a:endParaRPr sz="1600"/>
          </a:p>
        </p:txBody>
      </p:sp>
      <p:sp>
        <p:nvSpPr>
          <p:cNvPr id="1412" name="Google Shape;1412;p93"/>
          <p:cNvSpPr txBox="1"/>
          <p:nvPr>
            <p:ph idx="1" type="body"/>
          </p:nvPr>
        </p:nvSpPr>
        <p:spPr>
          <a:xfrm>
            <a:off x="4765125" y="4167000"/>
            <a:ext cx="790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117 cm</a:t>
            </a:r>
            <a:endParaRPr sz="1600"/>
          </a:p>
        </p:txBody>
      </p:sp>
      <p:sp>
        <p:nvSpPr>
          <p:cNvPr id="1413" name="Google Shape;1413;p93"/>
          <p:cNvSpPr txBox="1"/>
          <p:nvPr>
            <p:ph idx="1" type="body"/>
          </p:nvPr>
        </p:nvSpPr>
        <p:spPr>
          <a:xfrm>
            <a:off x="571101" y="2794350"/>
            <a:ext cx="40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 m</a:t>
            </a:r>
            <a:endParaRPr sz="1600"/>
          </a:p>
        </p:txBody>
      </p:sp>
      <p:pic>
        <p:nvPicPr>
          <p:cNvPr descr="&lt;math xmlns=&quot;http://www.w3.org/1998/Math/MathML&quot; display=&quot;block&quot; data-is-equatio=&quot;1&quot; data-latex=&quot;\begin{array}{l}156\ \div\ 117\ =\frac{4}{3}\\&amp;#13;&amp;#10;9\ \times\ \frac{4}{3}\ =\ 12\end{array}&quot;&gt;&lt;mtable columnalign=&quot;left&quot; columnspacing=&quot;1em&quot; rowspacing=&quot;4pt&quot;&gt;&lt;mtr&gt;&lt;mtd&gt;&lt;mn&gt;156&lt;/mn&gt;&lt;mtext&gt;&lt;/mtext&gt;&lt;mo&gt;÷&lt;/mo&gt;&lt;mtext&gt;&lt;/mtext&gt;&lt;mn&gt;117&lt;/mn&gt;&lt;mtext&gt;&lt;/mtext&gt;&lt;mo&gt;=&lt;/mo&gt;&lt;mfrac&gt;&lt;mn&gt;4&lt;/mn&gt;&lt;mn&gt;3&lt;/mn&gt;&lt;/mfrac&gt;&lt;/mtd&gt;&lt;/mtr&gt;&lt;mtr&gt;&lt;mtd&gt;&lt;mn&gt;9&lt;/mn&gt;&lt;mtext&gt;&lt;/mtext&gt;&lt;mo&gt;×&lt;/mo&gt;&lt;mtext&gt;&lt;/mtext&gt;&lt;mfrac&gt;&lt;mn&gt;4&lt;/mn&gt;&lt;mn&gt;3&lt;/mn&gt;&lt;/mfrac&gt;&lt;mtext&gt;&lt;/mtext&gt;&lt;mo&gt;=&lt;/mo&gt;&lt;mtext&gt;&lt;/mtext&gt;&lt;mn&gt;12&lt;/mn&gt;&lt;/mtd&gt;&lt;/mtr&gt;&lt;/mtable&gt;&lt;/math&gt;" id="1414" name="Google Shape;1414;p93" title="2 lines Line 1: 156 division sign 117 equals four thirds Line 2: 9 times four thirds equals 12"/>
          <p:cNvPicPr preferRelativeResize="0"/>
          <p:nvPr/>
        </p:nvPicPr>
        <p:blipFill rotWithShape="1">
          <a:blip r:embed="rId7">
            <a:alphaModFix/>
          </a:blip>
          <a:srcRect b="0" l="11450" r="55843" t="49619"/>
          <a:stretch/>
        </p:blipFill>
        <p:spPr>
          <a:xfrm>
            <a:off x="339252" y="4320000"/>
            <a:ext cx="630650" cy="460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5" name="Google Shape;1415;p93"/>
          <p:cNvCxnSpPr>
            <a:stCxn id="1409" idx="1"/>
            <a:endCxn id="1410" idx="2"/>
          </p:cNvCxnSpPr>
          <p:nvPr/>
        </p:nvCxnSpPr>
        <p:spPr>
          <a:xfrm>
            <a:off x="778800" y="3000325"/>
            <a:ext cx="1556700" cy="1625100"/>
          </a:xfrm>
          <a:prstGeom prst="curvedConnector4">
            <a:avLst>
              <a:gd fmla="val -15297" name="adj1"/>
              <a:gd fmla="val 101829" name="adj2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416" name="Google Shape;1416;p93"/>
          <p:cNvCxnSpPr>
            <a:stCxn id="1411" idx="2"/>
            <a:endCxn id="1412" idx="1"/>
          </p:cNvCxnSpPr>
          <p:nvPr/>
        </p:nvCxnSpPr>
        <p:spPr>
          <a:xfrm flipH="1" rot="-5400000">
            <a:off x="4088625" y="3651675"/>
            <a:ext cx="665700" cy="687300"/>
          </a:xfrm>
          <a:prstGeom prst="curvedConnector2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&lt;math xmlns=&quot;http://www.w3.org/1998/Math/MathML&quot; display=&quot;block&quot; data-is-equatio=&quot;1&quot; data-latex=&quot;\begin{array}{l}156\ \div\ 117\ =\frac{4}{3}\\&amp;#13;&amp;#10;9\ \times\ \frac{4}{3}\ =\ 12\end{array}&quot;&gt;&lt;mtable columnalign=&quot;left&quot; columnspacing=&quot;1em&quot; rowspacing=&quot;4pt&quot;&gt;&lt;mtr&gt;&lt;mtd&gt;&lt;mn&gt;156&lt;/mn&gt;&lt;mtext&gt;&lt;/mtext&gt;&lt;mo&gt;÷&lt;/mo&gt;&lt;mtext&gt;&lt;/mtext&gt;&lt;mn&gt;117&lt;/mn&gt;&lt;mtext&gt;&lt;/mtext&gt;&lt;mo&gt;=&lt;/mo&gt;&lt;mfrac&gt;&lt;mn&gt;4&lt;/mn&gt;&lt;mn&gt;3&lt;/mn&gt;&lt;/mfrac&gt;&lt;/mtd&gt;&lt;/mtr&gt;&lt;mtr&gt;&lt;mtd&gt;&lt;mn&gt;9&lt;/mn&gt;&lt;mtext&gt;&lt;/mtext&gt;&lt;mo&gt;×&lt;/mo&gt;&lt;mtext&gt;&lt;/mtext&gt;&lt;mfrac&gt;&lt;mn&gt;4&lt;/mn&gt;&lt;mn&gt;3&lt;/mn&gt;&lt;/mfrac&gt;&lt;mtext&gt;&lt;/mtext&gt;&lt;mo&gt;=&lt;/mo&gt;&lt;mtext&gt;&lt;/mtext&gt;&lt;mn&gt;12&lt;/mn&gt;&lt;/mtd&gt;&lt;/mtr&gt;&lt;/mtable&gt;&lt;/math&gt;" id="1417" name="Google Shape;1417;p93" title="2 lines Line 1: 156 division sign 117 equals four thirds Line 2: 9 times four thirds equals 12"/>
          <p:cNvPicPr preferRelativeResize="0"/>
          <p:nvPr/>
        </p:nvPicPr>
        <p:blipFill rotWithShape="1">
          <a:blip r:embed="rId7">
            <a:alphaModFix/>
          </a:blip>
          <a:srcRect b="0" l="11450" r="55843" t="49619"/>
          <a:stretch/>
        </p:blipFill>
        <p:spPr>
          <a:xfrm>
            <a:off x="3832233" y="4171875"/>
            <a:ext cx="687300" cy="50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8" name="Google Shape;1418;p9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34848" y="3313350"/>
            <a:ext cx="1668452" cy="460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156\ \div\ 117\ =\frac{4}{3}\end{array}&quot;&gt;&lt;mtable columnalign=&quot;left&quot; columnspacing=&quot;1em&quot; rowspacing=&quot;4pt&quot;&gt;&lt;mtr&gt;&lt;mtd&gt;&lt;mn&gt;156&lt;/mn&gt;&lt;mtext&gt;&lt;/mtext&gt;&lt;mo&gt;÷&lt;/mo&gt;&lt;mtext&gt;&lt;/mtext&gt;&lt;mn&gt;117&lt;/mn&gt;&lt;mtext&gt;&lt;/mtext&gt;&lt;mo&gt;=&lt;/mo&gt;&lt;mfrac&gt;&lt;mn&gt;4&lt;/mn&gt;&lt;mn&gt;3&lt;/mn&gt;&lt;/mfrac&gt;&lt;/mtd&gt;&lt;/mtr&gt;&lt;/mtable&gt;&lt;/math&gt;" id="1419" name="Google Shape;1419;p93" title="1 lines Line 1: 156 division sign 117 equals four thirds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35276" y="2734756"/>
            <a:ext cx="2107200" cy="4476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94"/>
          <p:cNvSpPr/>
          <p:nvPr/>
        </p:nvSpPr>
        <p:spPr>
          <a:xfrm flipH="1">
            <a:off x="770939" y="2502149"/>
            <a:ext cx="1417789" cy="1405739"/>
          </a:xfrm>
          <a:custGeom>
            <a:rect b="b" l="l" r="r" t="t"/>
            <a:pathLst>
              <a:path extrusionOk="0" h="63229" w="63771">
                <a:moveTo>
                  <a:pt x="34588" y="0"/>
                </a:moveTo>
                <a:lnTo>
                  <a:pt x="16754" y="0"/>
                </a:lnTo>
                <a:lnTo>
                  <a:pt x="0" y="63229"/>
                </a:lnTo>
                <a:lnTo>
                  <a:pt x="63771" y="63229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425" name="Google Shape;1425;p94"/>
          <p:cNvSpPr/>
          <p:nvPr/>
        </p:nvSpPr>
        <p:spPr>
          <a:xfrm flipH="1" rot="6292460">
            <a:off x="3643152" y="1929700"/>
            <a:ext cx="2545750" cy="2524266"/>
          </a:xfrm>
          <a:custGeom>
            <a:rect b="b" l="l" r="r" t="t"/>
            <a:pathLst>
              <a:path extrusionOk="0" h="63229" w="63771">
                <a:moveTo>
                  <a:pt x="34588" y="0"/>
                </a:moveTo>
                <a:lnTo>
                  <a:pt x="16754" y="0"/>
                </a:lnTo>
                <a:lnTo>
                  <a:pt x="0" y="63229"/>
                </a:lnTo>
                <a:lnTo>
                  <a:pt x="63771" y="63229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426" name="Google Shape;1426;p94"/>
          <p:cNvSpPr txBox="1"/>
          <p:nvPr>
            <p:ph idx="1" type="body"/>
          </p:nvPr>
        </p:nvSpPr>
        <p:spPr>
          <a:xfrm>
            <a:off x="324000" y="759300"/>
            <a:ext cx="8237700" cy="49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Labada qaab waa isku mid (similar). Raadi qiimaha (value) x.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427" name="Google Shape;1427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Hubinta fahamka isku midnimada (similarity)</a:t>
            </a:r>
            <a:endParaRPr/>
          </a:p>
        </p:txBody>
      </p:sp>
      <p:cxnSp>
        <p:nvCxnSpPr>
          <p:cNvPr id="1428" name="Google Shape;1428;p94"/>
          <p:cNvCxnSpPr/>
          <p:nvPr/>
        </p:nvCxnSpPr>
        <p:spPr>
          <a:xfrm>
            <a:off x="1508400" y="2501025"/>
            <a:ext cx="54300" cy="3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29" name="Google Shape;1429;p94"/>
          <p:cNvCxnSpPr/>
          <p:nvPr/>
        </p:nvCxnSpPr>
        <p:spPr>
          <a:xfrm>
            <a:off x="1475821" y="3907842"/>
            <a:ext cx="182100" cy="1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30" name="Google Shape;1430;p94"/>
          <p:cNvSpPr txBox="1"/>
          <p:nvPr>
            <p:ph idx="1" type="body"/>
          </p:nvPr>
        </p:nvSpPr>
        <p:spPr>
          <a:xfrm>
            <a:off x="412550" y="2907418"/>
            <a:ext cx="663600" cy="32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10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431" name="Google Shape;1431;p94"/>
          <p:cNvSpPr txBox="1"/>
          <p:nvPr>
            <p:ph idx="1" type="body"/>
          </p:nvPr>
        </p:nvSpPr>
        <p:spPr>
          <a:xfrm>
            <a:off x="2855690" y="2746450"/>
            <a:ext cx="663600" cy="32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20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432" name="Google Shape;1432;p94"/>
          <p:cNvSpPr txBox="1"/>
          <p:nvPr>
            <p:ph idx="1" type="body"/>
          </p:nvPr>
        </p:nvSpPr>
        <p:spPr>
          <a:xfrm>
            <a:off x="1227877" y="4037533"/>
            <a:ext cx="619200" cy="32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8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433" name="Google Shape;1433;p94"/>
          <p:cNvSpPr txBox="1"/>
          <p:nvPr>
            <p:ph idx="1" type="body"/>
          </p:nvPr>
        </p:nvSpPr>
        <p:spPr>
          <a:xfrm>
            <a:off x="1341634" y="2078244"/>
            <a:ext cx="619200" cy="32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434" name="Google Shape;1434;p94"/>
          <p:cNvSpPr txBox="1"/>
          <p:nvPr>
            <p:ph idx="1" type="body"/>
          </p:nvPr>
        </p:nvSpPr>
        <p:spPr>
          <a:xfrm>
            <a:off x="4663560" y="4208101"/>
            <a:ext cx="641700" cy="32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12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cxnSp>
        <p:nvCxnSpPr>
          <p:cNvPr id="1435" name="Google Shape;1435;p94"/>
          <p:cNvCxnSpPr/>
          <p:nvPr/>
        </p:nvCxnSpPr>
        <p:spPr>
          <a:xfrm flipH="1" rot="10800000">
            <a:off x="6032693" y="3681925"/>
            <a:ext cx="59100" cy="211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436" name="Google Shape;1436;p94"/>
          <p:cNvSpPr txBox="1"/>
          <p:nvPr>
            <p:ph idx="1" type="body"/>
          </p:nvPr>
        </p:nvSpPr>
        <p:spPr>
          <a:xfrm>
            <a:off x="6238590" y="3710717"/>
            <a:ext cx="619200" cy="32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cxnSp>
        <p:nvCxnSpPr>
          <p:cNvPr id="1437" name="Google Shape;1437;p94"/>
          <p:cNvCxnSpPr/>
          <p:nvPr/>
        </p:nvCxnSpPr>
        <p:spPr>
          <a:xfrm flipH="1" rot="10800000">
            <a:off x="642001" y="2500303"/>
            <a:ext cx="677400" cy="14172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38" name="Google Shape;1438;p94"/>
          <p:cNvCxnSpPr/>
          <p:nvPr/>
        </p:nvCxnSpPr>
        <p:spPr>
          <a:xfrm>
            <a:off x="785558" y="4045007"/>
            <a:ext cx="14133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39" name="Google Shape;1439;p94"/>
          <p:cNvCxnSpPr/>
          <p:nvPr/>
        </p:nvCxnSpPr>
        <p:spPr>
          <a:xfrm>
            <a:off x="3347414" y="4207705"/>
            <a:ext cx="26472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40" name="Google Shape;1440;p94"/>
          <p:cNvCxnSpPr/>
          <p:nvPr/>
        </p:nvCxnSpPr>
        <p:spPr>
          <a:xfrm flipH="1" rot="10800000">
            <a:off x="3243695" y="1605275"/>
            <a:ext cx="665400" cy="2466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41" name="Google Shape;1441;p94"/>
          <p:cNvCxnSpPr/>
          <p:nvPr/>
        </p:nvCxnSpPr>
        <p:spPr>
          <a:xfrm flipH="1" rot="10800000">
            <a:off x="3606976" y="2965099"/>
            <a:ext cx="59100" cy="211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442" name="Google Shape;1442;p94"/>
          <p:cNvCxnSpPr/>
          <p:nvPr/>
        </p:nvCxnSpPr>
        <p:spPr>
          <a:xfrm flipH="1" rot="10800000">
            <a:off x="6089031" y="3427979"/>
            <a:ext cx="200700" cy="719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43" name="Google Shape;1443;p94"/>
          <p:cNvSpPr txBox="1"/>
          <p:nvPr>
            <p:ph idx="1" type="body"/>
          </p:nvPr>
        </p:nvSpPr>
        <p:spPr>
          <a:xfrm>
            <a:off x="7042100" y="976700"/>
            <a:ext cx="1589100" cy="12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20 ÷ 8 =</a:t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  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= 4 ×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     = 10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2}&quot;&gt;&lt;mfrac&gt;&lt;mn&gt;5&lt;/mn&gt;&lt;mn&gt;2&lt;/mn&gt;&lt;/mfrac&gt;&lt;/math&gt;" id="1444" name="Google Shape;1444;p94" title="five halv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7344" y="882455"/>
            <a:ext cx="152316" cy="494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2}&quot;&gt;&lt;mfrac&gt;&lt;mn&gt;5&lt;/mn&gt;&lt;mn&gt;2&lt;/mn&gt;&lt;/mfrac&gt;&lt;/math&gt;" id="1445" name="Google Shape;1445;p94" title="five halv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0611" y="1605266"/>
            <a:ext cx="152316" cy="494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6" name="Google Shape;1446;p94"/>
          <p:cNvCxnSpPr/>
          <p:nvPr/>
        </p:nvCxnSpPr>
        <p:spPr>
          <a:xfrm rot="10800000">
            <a:off x="1428725" y="2380796"/>
            <a:ext cx="3861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47" name="Google Shape;1447;p94"/>
          <p:cNvSpPr txBox="1"/>
          <p:nvPr/>
        </p:nvSpPr>
        <p:spPr>
          <a:xfrm>
            <a:off x="5331225" y="1282175"/>
            <a:ext cx="17163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Habka 1 (Method 1) Inta u dhaxaysa qaababka (Between shapes)</a:t>
            </a:r>
            <a:br>
              <a:rPr lang="en-GB" sz="15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15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endParaRPr sz="1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8" name="Google Shape;1448;p94"/>
          <p:cNvSpPr txBox="1"/>
          <p:nvPr>
            <p:ph idx="1" type="body"/>
          </p:nvPr>
        </p:nvSpPr>
        <p:spPr>
          <a:xfrm>
            <a:off x="7156400" y="3051750"/>
            <a:ext cx="1589100" cy="12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× 2 = 8 </a:t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× 2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= 20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 10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49" name="Google Shape;1449;p94"/>
          <p:cNvSpPr txBox="1"/>
          <p:nvPr/>
        </p:nvSpPr>
        <p:spPr>
          <a:xfrm>
            <a:off x="5901275" y="2483125"/>
            <a:ext cx="29973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Habka 2 (Method 2) Inta u dhaxaysa dhinacyada isku qaabka (Between sides of same shape)</a:t>
            </a:r>
            <a:br>
              <a:rPr lang="en-GB" sz="15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15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endParaRPr sz="1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54" name="Google Shape;1454;p95"/>
          <p:cNvCxnSpPr/>
          <p:nvPr/>
        </p:nvCxnSpPr>
        <p:spPr>
          <a:xfrm>
            <a:off x="6024486" y="3365609"/>
            <a:ext cx="0" cy="6642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455" name="Google Shape;1455;p95"/>
          <p:cNvCxnSpPr/>
          <p:nvPr/>
        </p:nvCxnSpPr>
        <p:spPr>
          <a:xfrm>
            <a:off x="7277462" y="3365609"/>
            <a:ext cx="0" cy="6642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456" name="Google Shape;1456;p95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Isticmaal isku ekaanshaha (similarity) si aad u hesho dhererka maqan.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457" name="Google Shape;1457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isku ekaanshaha (similarity)</a:t>
            </a:r>
            <a:endParaRPr/>
          </a:p>
        </p:txBody>
      </p:sp>
      <p:grpSp>
        <p:nvGrpSpPr>
          <p:cNvPr id="1458" name="Google Shape;1458;p95"/>
          <p:cNvGrpSpPr/>
          <p:nvPr/>
        </p:nvGrpSpPr>
        <p:grpSpPr>
          <a:xfrm rot="5400000">
            <a:off x="5676408" y="1848626"/>
            <a:ext cx="1954530" cy="1285405"/>
            <a:chOff x="569344" y="2167566"/>
            <a:chExt cx="1619195" cy="1064870"/>
          </a:xfrm>
        </p:grpSpPr>
        <p:grpSp>
          <p:nvGrpSpPr>
            <p:cNvPr id="1459" name="Google Shape;1459;p95"/>
            <p:cNvGrpSpPr/>
            <p:nvPr/>
          </p:nvGrpSpPr>
          <p:grpSpPr>
            <a:xfrm>
              <a:off x="569344" y="2167566"/>
              <a:ext cx="1619195" cy="1064870"/>
              <a:chOff x="651143" y="3556939"/>
              <a:chExt cx="1868014" cy="1228507"/>
            </a:xfrm>
          </p:grpSpPr>
          <p:sp>
            <p:nvSpPr>
              <p:cNvPr id="1460" name="Google Shape;1460;p95"/>
              <p:cNvSpPr/>
              <p:nvPr/>
            </p:nvSpPr>
            <p:spPr>
              <a:xfrm>
                <a:off x="688425" y="3591900"/>
                <a:ext cx="1790100" cy="1154700"/>
              </a:xfrm>
              <a:prstGeom prst="rect">
                <a:avLst/>
              </a:prstGeom>
              <a:solidFill>
                <a:srgbClr val="6AA84F"/>
              </a:solidFill>
              <a:ln cap="flat" cmpd="sng" w="76200">
                <a:solidFill>
                  <a:srgbClr val="783F0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61" name="Google Shape;1461;p95"/>
              <p:cNvSpPr/>
              <p:nvPr/>
            </p:nvSpPr>
            <p:spPr>
              <a:xfrm>
                <a:off x="729522" y="3641736"/>
                <a:ext cx="1722600" cy="1066800"/>
              </a:xfrm>
              <a:prstGeom prst="rect">
                <a:avLst/>
              </a:prstGeom>
              <a:noFill/>
              <a:ln cap="flat" cmpd="sng" w="28575">
                <a:solidFill>
                  <a:srgbClr val="93C47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62" name="Google Shape;1462;p95"/>
              <p:cNvSpPr/>
              <p:nvPr/>
            </p:nvSpPr>
            <p:spPr>
              <a:xfrm>
                <a:off x="651143" y="4667878"/>
                <a:ext cx="114900" cy="1149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63" name="Google Shape;1463;p95"/>
              <p:cNvSpPr/>
              <p:nvPr/>
            </p:nvSpPr>
            <p:spPr>
              <a:xfrm>
                <a:off x="679153" y="4642433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64" name="Google Shape;1464;p95"/>
              <p:cNvSpPr/>
              <p:nvPr/>
            </p:nvSpPr>
            <p:spPr>
              <a:xfrm>
                <a:off x="654157" y="3556939"/>
                <a:ext cx="114900" cy="1149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65" name="Google Shape;1465;p95"/>
              <p:cNvSpPr/>
              <p:nvPr/>
            </p:nvSpPr>
            <p:spPr>
              <a:xfrm>
                <a:off x="2401907" y="3556953"/>
                <a:ext cx="114900" cy="1149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66" name="Google Shape;1466;p95"/>
              <p:cNvSpPr/>
              <p:nvPr/>
            </p:nvSpPr>
            <p:spPr>
              <a:xfrm>
                <a:off x="1489332" y="3556946"/>
                <a:ext cx="192300" cy="693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67" name="Google Shape;1467;p95"/>
              <p:cNvSpPr/>
              <p:nvPr/>
            </p:nvSpPr>
            <p:spPr>
              <a:xfrm>
                <a:off x="1529634" y="3585402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68" name="Google Shape;1468;p95"/>
              <p:cNvSpPr/>
              <p:nvPr/>
            </p:nvSpPr>
            <p:spPr>
              <a:xfrm>
                <a:off x="686966" y="3588416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69" name="Google Shape;1469;p95"/>
              <p:cNvSpPr/>
              <p:nvPr/>
            </p:nvSpPr>
            <p:spPr>
              <a:xfrm>
                <a:off x="2376877" y="3579374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70" name="Google Shape;1470;p95"/>
              <p:cNvSpPr/>
              <p:nvPr/>
            </p:nvSpPr>
            <p:spPr>
              <a:xfrm>
                <a:off x="2404257" y="4667878"/>
                <a:ext cx="114900" cy="1149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71" name="Google Shape;1471;p95"/>
              <p:cNvSpPr/>
              <p:nvPr/>
            </p:nvSpPr>
            <p:spPr>
              <a:xfrm>
                <a:off x="2365654" y="4630482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72" name="Google Shape;1472;p95"/>
              <p:cNvSpPr/>
              <p:nvPr/>
            </p:nvSpPr>
            <p:spPr>
              <a:xfrm>
                <a:off x="1490219" y="4727246"/>
                <a:ext cx="192300" cy="582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73" name="Google Shape;1473;p95"/>
              <p:cNvSpPr/>
              <p:nvPr/>
            </p:nvSpPr>
            <p:spPr>
              <a:xfrm>
                <a:off x="1535663" y="4642433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474" name="Google Shape;1474;p95"/>
            <p:cNvCxnSpPr/>
            <p:nvPr/>
          </p:nvCxnSpPr>
          <p:spPr>
            <a:xfrm>
              <a:off x="1748956" y="2258075"/>
              <a:ext cx="0" cy="8961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75" name="Google Shape;1475;p95"/>
            <p:cNvSpPr/>
            <p:nvPr/>
          </p:nvSpPr>
          <p:spPr>
            <a:xfrm flipH="1">
              <a:off x="1608600" y="2558515"/>
              <a:ext cx="283500" cy="283500"/>
            </a:xfrm>
            <a:prstGeom prst="pie">
              <a:avLst>
                <a:gd fmla="val 5420065" name="adj1"/>
                <a:gd fmla="val 16200000" name="adj2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76" name="Google Shape;1476;p95"/>
            <p:cNvSpPr/>
            <p:nvPr/>
          </p:nvSpPr>
          <p:spPr>
            <a:xfrm>
              <a:off x="1002450" y="2692700"/>
              <a:ext cx="18000" cy="180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77" name="Google Shape;1477;p95"/>
          <p:cNvSpPr/>
          <p:nvPr/>
        </p:nvSpPr>
        <p:spPr>
          <a:xfrm flipH="1" rot="5400000">
            <a:off x="2849473" y="2418306"/>
            <a:ext cx="77311" cy="1834654"/>
          </a:xfrm>
          <a:custGeom>
            <a:rect b="b" l="l" r="r" t="t"/>
            <a:pathLst>
              <a:path extrusionOk="0" h="76820" w="20909">
                <a:moveTo>
                  <a:pt x="8596" y="3872"/>
                </a:moveTo>
                <a:lnTo>
                  <a:pt x="7357" y="2788"/>
                </a:lnTo>
                <a:lnTo>
                  <a:pt x="5344" y="3872"/>
                </a:lnTo>
                <a:lnTo>
                  <a:pt x="5731" y="6273"/>
                </a:lnTo>
                <a:lnTo>
                  <a:pt x="5034" y="9060"/>
                </a:lnTo>
                <a:lnTo>
                  <a:pt x="5344" y="13010"/>
                </a:lnTo>
                <a:lnTo>
                  <a:pt x="7202" y="15333"/>
                </a:lnTo>
                <a:lnTo>
                  <a:pt x="6970" y="16495"/>
                </a:lnTo>
                <a:lnTo>
                  <a:pt x="1162" y="19747"/>
                </a:lnTo>
                <a:lnTo>
                  <a:pt x="0" y="34615"/>
                </a:lnTo>
                <a:lnTo>
                  <a:pt x="620" y="41585"/>
                </a:lnTo>
                <a:lnTo>
                  <a:pt x="1627" y="44527"/>
                </a:lnTo>
                <a:lnTo>
                  <a:pt x="4182" y="45766"/>
                </a:lnTo>
                <a:lnTo>
                  <a:pt x="6660" y="71709"/>
                </a:lnTo>
                <a:lnTo>
                  <a:pt x="6041" y="76587"/>
                </a:lnTo>
                <a:lnTo>
                  <a:pt x="16417" y="76820"/>
                </a:lnTo>
                <a:lnTo>
                  <a:pt x="14327" y="72251"/>
                </a:lnTo>
                <a:lnTo>
                  <a:pt x="16030" y="46154"/>
                </a:lnTo>
                <a:lnTo>
                  <a:pt x="18508" y="46231"/>
                </a:lnTo>
                <a:lnTo>
                  <a:pt x="19515" y="43908"/>
                </a:lnTo>
                <a:lnTo>
                  <a:pt x="20367" y="40346"/>
                </a:lnTo>
                <a:lnTo>
                  <a:pt x="20909" y="29272"/>
                </a:lnTo>
                <a:lnTo>
                  <a:pt x="19670" y="20909"/>
                </a:lnTo>
                <a:lnTo>
                  <a:pt x="12236" y="16727"/>
                </a:lnTo>
                <a:lnTo>
                  <a:pt x="12003" y="14636"/>
                </a:lnTo>
                <a:lnTo>
                  <a:pt x="13397" y="11771"/>
                </a:lnTo>
                <a:lnTo>
                  <a:pt x="14869" y="11306"/>
                </a:lnTo>
                <a:lnTo>
                  <a:pt x="15566" y="8828"/>
                </a:lnTo>
                <a:lnTo>
                  <a:pt x="15721" y="5034"/>
                </a:lnTo>
                <a:lnTo>
                  <a:pt x="12313" y="1549"/>
                </a:lnTo>
                <a:lnTo>
                  <a:pt x="9680" y="0"/>
                </a:lnTo>
                <a:lnTo>
                  <a:pt x="8751" y="852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478" name="Google Shape;147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2303" y="2343065"/>
            <a:ext cx="271355" cy="1001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9" name="Google Shape;1479;p95"/>
          <p:cNvGrpSpPr/>
          <p:nvPr/>
        </p:nvGrpSpPr>
        <p:grpSpPr>
          <a:xfrm>
            <a:off x="464963" y="1605678"/>
            <a:ext cx="67240" cy="2607934"/>
            <a:chOff x="1755325" y="2376800"/>
            <a:chExt cx="50104" cy="1655411"/>
          </a:xfrm>
        </p:grpSpPr>
        <p:cxnSp>
          <p:nvCxnSpPr>
            <p:cNvPr id="1480" name="Google Shape;1480;p95"/>
            <p:cNvCxnSpPr/>
            <p:nvPr/>
          </p:nvCxnSpPr>
          <p:spPr>
            <a:xfrm>
              <a:off x="1755325" y="2376800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1" name="Google Shape;1481;p95"/>
            <p:cNvCxnSpPr/>
            <p:nvPr/>
          </p:nvCxnSpPr>
          <p:spPr>
            <a:xfrm>
              <a:off x="1805429" y="2383411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82" name="Google Shape;1482;p95"/>
          <p:cNvSpPr/>
          <p:nvPr/>
        </p:nvSpPr>
        <p:spPr>
          <a:xfrm rot="5400000">
            <a:off x="2847128" y="1810682"/>
            <a:ext cx="27600" cy="47790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3" name="Google Shape;1483;p95"/>
          <p:cNvSpPr/>
          <p:nvPr/>
        </p:nvSpPr>
        <p:spPr>
          <a:xfrm>
            <a:off x="425915" y="1474463"/>
            <a:ext cx="144300" cy="1443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95"/>
          <p:cNvSpPr/>
          <p:nvPr/>
        </p:nvSpPr>
        <p:spPr>
          <a:xfrm>
            <a:off x="5147992" y="4147899"/>
            <a:ext cx="144300" cy="1047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95"/>
          <p:cNvSpPr txBox="1"/>
          <p:nvPr>
            <p:ph idx="1" type="body"/>
          </p:nvPr>
        </p:nvSpPr>
        <p:spPr>
          <a:xfrm>
            <a:off x="324000" y="1140300"/>
            <a:ext cx="346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r>
              <a:rPr lang="en-GB" sz="1400">
                <a:latin typeface="Lexend"/>
              </a:rPr>
              <a:t>) </a:t>
            </a:r>
            <a:endParaRPr sz="1600"/>
          </a:p>
        </p:txBody>
      </p:sp>
      <p:sp>
        <p:nvSpPr>
          <p:cNvPr id="1486" name="Google Shape;1486;p95"/>
          <p:cNvSpPr txBox="1"/>
          <p:nvPr>
            <p:ph idx="1" type="body"/>
          </p:nvPr>
        </p:nvSpPr>
        <p:spPr>
          <a:xfrm>
            <a:off x="5581800" y="1140300"/>
            <a:ext cx="346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r>
              <a:rPr lang="en-GB" sz="1400">
                <a:latin typeface="Lexend"/>
              </a:rPr>
              <a:t>) </a:t>
            </a:r>
            <a:endParaRPr sz="1600"/>
          </a:p>
        </p:txBody>
      </p:sp>
      <p:cxnSp>
        <p:nvCxnSpPr>
          <p:cNvPr id="1487" name="Google Shape;1487;p95"/>
          <p:cNvCxnSpPr/>
          <p:nvPr/>
        </p:nvCxnSpPr>
        <p:spPr>
          <a:xfrm rot="10800000">
            <a:off x="2183375" y="2359591"/>
            <a:ext cx="0" cy="984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88" name="Google Shape;1488;p95"/>
          <p:cNvSpPr txBox="1"/>
          <p:nvPr>
            <p:ph idx="4294967295" type="body"/>
          </p:nvPr>
        </p:nvSpPr>
        <p:spPr>
          <a:xfrm>
            <a:off x="2227806" y="2680889"/>
            <a:ext cx="800400" cy="3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148 cm</a:t>
            </a:r>
            <a:endParaRPr sz="1600"/>
          </a:p>
        </p:txBody>
      </p:sp>
      <p:cxnSp>
        <p:nvCxnSpPr>
          <p:cNvPr id="1489" name="Google Shape;1489;p95"/>
          <p:cNvCxnSpPr/>
          <p:nvPr/>
        </p:nvCxnSpPr>
        <p:spPr>
          <a:xfrm rot="10800000">
            <a:off x="2028081" y="3432514"/>
            <a:ext cx="1787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90" name="Google Shape;1490;p95"/>
          <p:cNvSpPr txBox="1"/>
          <p:nvPr>
            <p:ph idx="4294967295" type="body"/>
          </p:nvPr>
        </p:nvSpPr>
        <p:spPr>
          <a:xfrm>
            <a:off x="2568661" y="3430714"/>
            <a:ext cx="824700" cy="3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370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cxnSp>
        <p:nvCxnSpPr>
          <p:cNvPr id="1491" name="Google Shape;1491;p95"/>
          <p:cNvCxnSpPr/>
          <p:nvPr/>
        </p:nvCxnSpPr>
        <p:spPr>
          <a:xfrm rot="10800000">
            <a:off x="481471" y="4369096"/>
            <a:ext cx="47256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92" name="Google Shape;1492;p95"/>
          <p:cNvSpPr txBox="1"/>
          <p:nvPr>
            <p:ph idx="4294967295" type="body"/>
          </p:nvPr>
        </p:nvSpPr>
        <p:spPr>
          <a:xfrm>
            <a:off x="2478231" y="4400879"/>
            <a:ext cx="1142400" cy="44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15.25</a:t>
            </a:r>
            <a:r>
              <a:rPr lang="en-GB" sz="1400">
                <a:latin typeface="Lexend"/>
              </a:rPr>
              <a:t> m</a:t>
            </a:r>
            <a:endParaRPr sz="1600"/>
          </a:p>
        </p:txBody>
      </p:sp>
      <p:cxnSp>
        <p:nvCxnSpPr>
          <p:cNvPr id="1493" name="Google Shape;1493;p95"/>
          <p:cNvCxnSpPr/>
          <p:nvPr/>
        </p:nvCxnSpPr>
        <p:spPr>
          <a:xfrm rot="10800000">
            <a:off x="677960" y="1475938"/>
            <a:ext cx="0" cy="27378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94" name="Google Shape;1494;p95"/>
          <p:cNvSpPr txBox="1"/>
          <p:nvPr>
            <p:ph idx="4294967295" type="body"/>
          </p:nvPr>
        </p:nvSpPr>
        <p:spPr>
          <a:xfrm>
            <a:off x="811469" y="2658925"/>
            <a:ext cx="207900" cy="44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?</a:t>
            </a:r>
            <a:endParaRPr sz="1600"/>
          </a:p>
        </p:txBody>
      </p:sp>
      <p:grpSp>
        <p:nvGrpSpPr>
          <p:cNvPr id="1495" name="Google Shape;1495;p95"/>
          <p:cNvGrpSpPr/>
          <p:nvPr/>
        </p:nvGrpSpPr>
        <p:grpSpPr>
          <a:xfrm>
            <a:off x="6022003" y="3843569"/>
            <a:ext cx="1394354" cy="832783"/>
            <a:chOff x="5540253" y="3157681"/>
            <a:chExt cx="1568099" cy="936553"/>
          </a:xfrm>
        </p:grpSpPr>
        <p:grpSp>
          <p:nvGrpSpPr>
            <p:cNvPr id="1496" name="Google Shape;1496;p95"/>
            <p:cNvGrpSpPr/>
            <p:nvPr/>
          </p:nvGrpSpPr>
          <p:grpSpPr>
            <a:xfrm flipH="1">
              <a:off x="5540253" y="3157681"/>
              <a:ext cx="1424082" cy="936553"/>
              <a:chOff x="569344" y="2167566"/>
              <a:chExt cx="1619195" cy="1064870"/>
            </a:xfrm>
          </p:grpSpPr>
          <p:grpSp>
            <p:nvGrpSpPr>
              <p:cNvPr id="1497" name="Google Shape;1497;p95"/>
              <p:cNvGrpSpPr/>
              <p:nvPr/>
            </p:nvGrpSpPr>
            <p:grpSpPr>
              <a:xfrm>
                <a:off x="569344" y="2167566"/>
                <a:ext cx="1619195" cy="1064870"/>
                <a:chOff x="651143" y="3556939"/>
                <a:chExt cx="1868014" cy="1228507"/>
              </a:xfrm>
            </p:grpSpPr>
            <p:sp>
              <p:nvSpPr>
                <p:cNvPr id="1498" name="Google Shape;1498;p95"/>
                <p:cNvSpPr/>
                <p:nvPr/>
              </p:nvSpPr>
              <p:spPr>
                <a:xfrm>
                  <a:off x="688425" y="3591900"/>
                  <a:ext cx="1790100" cy="1154700"/>
                </a:xfrm>
                <a:prstGeom prst="rect">
                  <a:avLst/>
                </a:prstGeom>
                <a:solidFill>
                  <a:srgbClr val="6AA84F"/>
                </a:solidFill>
                <a:ln cap="flat" cmpd="sng" w="76200">
                  <a:solidFill>
                    <a:srgbClr val="783F0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99" name="Google Shape;1499;p95"/>
                <p:cNvSpPr/>
                <p:nvPr/>
              </p:nvSpPr>
              <p:spPr>
                <a:xfrm>
                  <a:off x="729522" y="3641736"/>
                  <a:ext cx="1722600" cy="1066800"/>
                </a:xfrm>
                <a:prstGeom prst="rect">
                  <a:avLst/>
                </a:prstGeom>
                <a:noFill/>
                <a:ln cap="flat" cmpd="sng" w="28575">
                  <a:solidFill>
                    <a:srgbClr val="93C47D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00" name="Google Shape;1500;p95"/>
                <p:cNvSpPr/>
                <p:nvPr/>
              </p:nvSpPr>
              <p:spPr>
                <a:xfrm>
                  <a:off x="651143" y="4667878"/>
                  <a:ext cx="114900" cy="1149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01" name="Google Shape;1501;p95"/>
                <p:cNvSpPr/>
                <p:nvPr/>
              </p:nvSpPr>
              <p:spPr>
                <a:xfrm>
                  <a:off x="679153" y="4642433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02" name="Google Shape;1502;p95"/>
                <p:cNvSpPr/>
                <p:nvPr/>
              </p:nvSpPr>
              <p:spPr>
                <a:xfrm>
                  <a:off x="654157" y="3556939"/>
                  <a:ext cx="114900" cy="1149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03" name="Google Shape;1503;p95"/>
                <p:cNvSpPr/>
                <p:nvPr/>
              </p:nvSpPr>
              <p:spPr>
                <a:xfrm>
                  <a:off x="2401907" y="3556953"/>
                  <a:ext cx="114900" cy="1149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04" name="Google Shape;1504;p95"/>
                <p:cNvSpPr/>
                <p:nvPr/>
              </p:nvSpPr>
              <p:spPr>
                <a:xfrm>
                  <a:off x="1489332" y="3556946"/>
                  <a:ext cx="192300" cy="693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05" name="Google Shape;1505;p95"/>
                <p:cNvSpPr/>
                <p:nvPr/>
              </p:nvSpPr>
              <p:spPr>
                <a:xfrm>
                  <a:off x="1529634" y="3585402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06" name="Google Shape;1506;p95"/>
                <p:cNvSpPr/>
                <p:nvPr/>
              </p:nvSpPr>
              <p:spPr>
                <a:xfrm>
                  <a:off x="686966" y="3588416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07" name="Google Shape;1507;p95"/>
                <p:cNvSpPr/>
                <p:nvPr/>
              </p:nvSpPr>
              <p:spPr>
                <a:xfrm>
                  <a:off x="2376877" y="3579374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08" name="Google Shape;1508;p95"/>
                <p:cNvSpPr/>
                <p:nvPr/>
              </p:nvSpPr>
              <p:spPr>
                <a:xfrm>
                  <a:off x="2404257" y="4667878"/>
                  <a:ext cx="114900" cy="1149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09" name="Google Shape;1509;p95"/>
                <p:cNvSpPr/>
                <p:nvPr/>
              </p:nvSpPr>
              <p:spPr>
                <a:xfrm>
                  <a:off x="2365654" y="4630482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10" name="Google Shape;1510;p95"/>
                <p:cNvSpPr/>
                <p:nvPr/>
              </p:nvSpPr>
              <p:spPr>
                <a:xfrm>
                  <a:off x="1490219" y="4727246"/>
                  <a:ext cx="192300" cy="582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511" name="Google Shape;1511;p95"/>
                <p:cNvSpPr/>
                <p:nvPr/>
              </p:nvSpPr>
              <p:spPr>
                <a:xfrm>
                  <a:off x="1535663" y="4642433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cxnSp>
            <p:nvCxnSpPr>
              <p:cNvPr id="1512" name="Google Shape;1512;p95"/>
              <p:cNvCxnSpPr/>
              <p:nvPr/>
            </p:nvCxnSpPr>
            <p:spPr>
              <a:xfrm>
                <a:off x="1748956" y="2258075"/>
                <a:ext cx="0" cy="8961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13" name="Google Shape;1513;p95"/>
              <p:cNvSpPr/>
              <p:nvPr/>
            </p:nvSpPr>
            <p:spPr>
              <a:xfrm flipH="1">
                <a:off x="1608600" y="2558515"/>
                <a:ext cx="283500" cy="283500"/>
              </a:xfrm>
              <a:prstGeom prst="pie">
                <a:avLst>
                  <a:gd fmla="val 5420065" name="adj1"/>
                  <a:gd fmla="val 16200000" name="adj2"/>
                </a:avLst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14" name="Google Shape;1514;p95"/>
              <p:cNvSpPr/>
              <p:nvPr/>
            </p:nvSpPr>
            <p:spPr>
              <a:xfrm>
                <a:off x="1002450" y="2692700"/>
                <a:ext cx="18000" cy="180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515" name="Google Shape;1515;p95"/>
            <p:cNvCxnSpPr/>
            <p:nvPr/>
          </p:nvCxnSpPr>
          <p:spPr>
            <a:xfrm rot="10800000">
              <a:off x="7108352" y="3183745"/>
              <a:ext cx="0" cy="9072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cxnSp>
        <p:nvCxnSpPr>
          <p:cNvPr id="1516" name="Google Shape;1516;p95"/>
          <p:cNvCxnSpPr/>
          <p:nvPr/>
        </p:nvCxnSpPr>
        <p:spPr>
          <a:xfrm rot="10800000">
            <a:off x="7389961" y="1514025"/>
            <a:ext cx="0" cy="1947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17" name="Google Shape;1517;p95"/>
          <p:cNvCxnSpPr/>
          <p:nvPr/>
        </p:nvCxnSpPr>
        <p:spPr>
          <a:xfrm>
            <a:off x="6025473" y="1419679"/>
            <a:ext cx="1256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18" name="Google Shape;1518;p95"/>
          <p:cNvSpPr txBox="1"/>
          <p:nvPr>
            <p:ph idx="4294967295" type="body"/>
          </p:nvPr>
        </p:nvSpPr>
        <p:spPr>
          <a:xfrm>
            <a:off x="7454336" y="2326925"/>
            <a:ext cx="1142400" cy="3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140 inches</a:t>
            </a:r>
            <a:endParaRPr sz="1600"/>
          </a:p>
        </p:txBody>
      </p:sp>
      <p:sp>
        <p:nvSpPr>
          <p:cNvPr id="1519" name="Google Shape;1519;p95"/>
          <p:cNvSpPr txBox="1"/>
          <p:nvPr>
            <p:ph idx="4294967295" type="body"/>
          </p:nvPr>
        </p:nvSpPr>
        <p:spPr>
          <a:xfrm>
            <a:off x="6195761" y="1094538"/>
            <a:ext cx="1003500" cy="3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70 inches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520" name="Google Shape;1520;p95"/>
          <p:cNvSpPr txBox="1"/>
          <p:nvPr>
            <p:ph idx="4294967295" type="body"/>
          </p:nvPr>
        </p:nvSpPr>
        <p:spPr>
          <a:xfrm>
            <a:off x="7496757" y="4135459"/>
            <a:ext cx="207900" cy="3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?</a:t>
            </a:r>
            <a:endParaRPr sz="1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p96"/>
          <p:cNvSpPr txBox="1"/>
          <p:nvPr>
            <p:ph idx="1" type="body"/>
          </p:nvPr>
        </p:nvSpPr>
        <p:spPr>
          <a:xfrm>
            <a:off x="324000" y="759300"/>
            <a:ext cx="8237700" cy="64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55600" lvl="0" marL="2556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a) Isku dar saddexagal kasta (triangle) iyo saddexagalkiisa isku eg (similar triangle). b) Raadi qiyaasta isku ekaanshaha (scale factor) inta u dhaxaysa labada saddexagal ee isku eg.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26" name="Google Shape;1526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isku ekaanshaha (similarity)</a:t>
            </a:r>
            <a:endParaRPr/>
          </a:p>
        </p:txBody>
      </p:sp>
      <p:grpSp>
        <p:nvGrpSpPr>
          <p:cNvPr id="1527" name="Google Shape;1527;p96"/>
          <p:cNvGrpSpPr/>
          <p:nvPr/>
        </p:nvGrpSpPr>
        <p:grpSpPr>
          <a:xfrm rot="9423142">
            <a:off x="6647900" y="3995291"/>
            <a:ext cx="1629159" cy="938752"/>
            <a:chOff x="-2274197" y="713375"/>
            <a:chExt cx="1861097" cy="1072399"/>
          </a:xfrm>
        </p:grpSpPr>
        <p:sp>
          <p:nvSpPr>
            <p:cNvPr id="1528" name="Google Shape;1528;p96"/>
            <p:cNvSpPr/>
            <p:nvPr/>
          </p:nvSpPr>
          <p:spPr>
            <a:xfrm>
              <a:off x="-2178425" y="800475"/>
              <a:ext cx="1723800" cy="9027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29" name="Google Shape;1529;p96"/>
            <p:cNvCxnSpPr/>
            <p:nvPr/>
          </p:nvCxnSpPr>
          <p:spPr>
            <a:xfrm>
              <a:off x="-2178425" y="1785774"/>
              <a:ext cx="17238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30" name="Google Shape;1530;p96"/>
            <p:cNvCxnSpPr/>
            <p:nvPr/>
          </p:nvCxnSpPr>
          <p:spPr>
            <a:xfrm rot="10800000">
              <a:off x="-2274197" y="796750"/>
              <a:ext cx="0" cy="9129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31" name="Google Shape;1531;p96"/>
            <p:cNvSpPr/>
            <p:nvPr/>
          </p:nvSpPr>
          <p:spPr>
            <a:xfrm>
              <a:off x="-2178425" y="1544128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32" name="Google Shape;1532;p96"/>
            <p:cNvCxnSpPr/>
            <p:nvPr/>
          </p:nvCxnSpPr>
          <p:spPr>
            <a:xfrm>
              <a:off x="-2151600" y="713375"/>
              <a:ext cx="1738500" cy="9222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1533" name="Google Shape;1533;p96"/>
          <p:cNvGrpSpPr/>
          <p:nvPr/>
        </p:nvGrpSpPr>
        <p:grpSpPr>
          <a:xfrm flipH="1" rot="-8100000">
            <a:off x="417169" y="2055992"/>
            <a:ext cx="1318428" cy="636027"/>
            <a:chOff x="2229399" y="1477750"/>
            <a:chExt cx="1506332" cy="726675"/>
          </a:xfrm>
        </p:grpSpPr>
        <p:sp>
          <p:nvSpPr>
            <p:cNvPr id="1534" name="Google Shape;1534;p96"/>
            <p:cNvSpPr/>
            <p:nvPr/>
          </p:nvSpPr>
          <p:spPr>
            <a:xfrm>
              <a:off x="2309077" y="1553950"/>
              <a:ext cx="1380900" cy="5760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35" name="Google Shape;1535;p96"/>
            <p:cNvCxnSpPr/>
            <p:nvPr/>
          </p:nvCxnSpPr>
          <p:spPr>
            <a:xfrm>
              <a:off x="2306276" y="2204425"/>
              <a:ext cx="13836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36" name="Google Shape;1536;p96"/>
            <p:cNvCxnSpPr/>
            <p:nvPr/>
          </p:nvCxnSpPr>
          <p:spPr>
            <a:xfrm rot="10800000">
              <a:off x="2229399" y="1560577"/>
              <a:ext cx="0" cy="5889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37" name="Google Shape;1537;p96"/>
            <p:cNvSpPr/>
            <p:nvPr/>
          </p:nvSpPr>
          <p:spPr>
            <a:xfrm>
              <a:off x="2309075" y="1986853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38" name="Google Shape;1538;p96"/>
            <p:cNvCxnSpPr/>
            <p:nvPr/>
          </p:nvCxnSpPr>
          <p:spPr>
            <a:xfrm>
              <a:off x="2352132" y="1477750"/>
              <a:ext cx="1383600" cy="5760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1539" name="Google Shape;1539;p96"/>
          <p:cNvGrpSpPr/>
          <p:nvPr/>
        </p:nvGrpSpPr>
        <p:grpSpPr>
          <a:xfrm flipH="1">
            <a:off x="7930503" y="2807125"/>
            <a:ext cx="612299" cy="488094"/>
            <a:chOff x="6383346" y="1607216"/>
            <a:chExt cx="614264" cy="489661"/>
          </a:xfrm>
        </p:grpSpPr>
        <p:sp>
          <p:nvSpPr>
            <p:cNvPr id="1540" name="Google Shape;1540;p96"/>
            <p:cNvSpPr/>
            <p:nvPr/>
          </p:nvSpPr>
          <p:spPr>
            <a:xfrm>
              <a:off x="6457538" y="1663689"/>
              <a:ext cx="480000" cy="3612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41" name="Google Shape;1541;p96"/>
            <p:cNvCxnSpPr/>
            <p:nvPr/>
          </p:nvCxnSpPr>
          <p:spPr>
            <a:xfrm>
              <a:off x="6415121" y="2089077"/>
              <a:ext cx="492000" cy="7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42" name="Google Shape;1542;p96"/>
            <p:cNvCxnSpPr/>
            <p:nvPr/>
          </p:nvCxnSpPr>
          <p:spPr>
            <a:xfrm rot="10800000">
              <a:off x="6383346" y="1631207"/>
              <a:ext cx="0" cy="418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43" name="Google Shape;1543;p96"/>
            <p:cNvSpPr/>
            <p:nvPr/>
          </p:nvSpPr>
          <p:spPr>
            <a:xfrm>
              <a:off x="6455507" y="1933456"/>
              <a:ext cx="94200" cy="94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44" name="Google Shape;1544;p96"/>
            <p:cNvCxnSpPr/>
            <p:nvPr/>
          </p:nvCxnSpPr>
          <p:spPr>
            <a:xfrm>
              <a:off x="6533510" y="1607216"/>
              <a:ext cx="464100" cy="357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545" name="Google Shape;1545;p96"/>
          <p:cNvSpPr txBox="1"/>
          <p:nvPr>
            <p:ph idx="4294967295" type="body"/>
          </p:nvPr>
        </p:nvSpPr>
        <p:spPr>
          <a:xfrm>
            <a:off x="7117886" y="3820047"/>
            <a:ext cx="2277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endParaRPr sz="1600"/>
          </a:p>
        </p:txBody>
      </p:sp>
      <p:sp>
        <p:nvSpPr>
          <p:cNvPr id="1546" name="Google Shape;1546;p96"/>
          <p:cNvSpPr txBox="1"/>
          <p:nvPr>
            <p:ph idx="4294967295" type="body"/>
          </p:nvPr>
        </p:nvSpPr>
        <p:spPr>
          <a:xfrm>
            <a:off x="8225141" y="3970797"/>
            <a:ext cx="170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</a:t>
            </a:r>
            <a:endParaRPr sz="1600"/>
          </a:p>
        </p:txBody>
      </p:sp>
      <p:sp>
        <p:nvSpPr>
          <p:cNvPr id="1547" name="Google Shape;1547;p96"/>
          <p:cNvSpPr txBox="1"/>
          <p:nvPr>
            <p:ph idx="4294967295" type="body"/>
          </p:nvPr>
        </p:nvSpPr>
        <p:spPr>
          <a:xfrm>
            <a:off x="454317" y="1748964"/>
            <a:ext cx="215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sp>
        <p:nvSpPr>
          <p:cNvPr id="1548" name="Google Shape;1548;p96"/>
          <p:cNvSpPr txBox="1"/>
          <p:nvPr>
            <p:ph idx="4294967295" type="body"/>
          </p:nvPr>
        </p:nvSpPr>
        <p:spPr>
          <a:xfrm>
            <a:off x="1245477" y="1953920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</a:t>
            </a:r>
            <a:endParaRPr sz="1600"/>
          </a:p>
        </p:txBody>
      </p:sp>
      <p:sp>
        <p:nvSpPr>
          <p:cNvPr id="1549" name="Google Shape;1549;p96"/>
          <p:cNvSpPr txBox="1"/>
          <p:nvPr>
            <p:ph idx="4294967295" type="body"/>
          </p:nvPr>
        </p:nvSpPr>
        <p:spPr>
          <a:xfrm>
            <a:off x="747722" y="2436345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</a:t>
            </a:r>
            <a:endParaRPr sz="1600"/>
          </a:p>
        </p:txBody>
      </p:sp>
      <p:sp>
        <p:nvSpPr>
          <p:cNvPr id="1550" name="Google Shape;1550;p96"/>
          <p:cNvSpPr txBox="1"/>
          <p:nvPr>
            <p:ph idx="4294967295" type="body"/>
          </p:nvPr>
        </p:nvSpPr>
        <p:spPr>
          <a:xfrm>
            <a:off x="8156394" y="3285078"/>
            <a:ext cx="319800" cy="24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endParaRPr sz="1600"/>
          </a:p>
        </p:txBody>
      </p:sp>
      <p:sp>
        <p:nvSpPr>
          <p:cNvPr id="1551" name="Google Shape;1551;p96"/>
          <p:cNvSpPr txBox="1"/>
          <p:nvPr>
            <p:ph idx="4294967295" type="body"/>
          </p:nvPr>
        </p:nvSpPr>
        <p:spPr>
          <a:xfrm>
            <a:off x="8575076" y="2910123"/>
            <a:ext cx="319800" cy="24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</a:t>
            </a:r>
            <a:endParaRPr sz="1600"/>
          </a:p>
        </p:txBody>
      </p:sp>
      <p:sp>
        <p:nvSpPr>
          <p:cNvPr id="1552" name="Google Shape;1552;p96"/>
          <p:cNvSpPr txBox="1"/>
          <p:nvPr>
            <p:ph idx="4294967295" type="body"/>
          </p:nvPr>
        </p:nvSpPr>
        <p:spPr>
          <a:xfrm>
            <a:off x="8019325" y="2771317"/>
            <a:ext cx="319800" cy="24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sp>
        <p:nvSpPr>
          <p:cNvPr id="1553" name="Google Shape;1553;p96"/>
          <p:cNvSpPr txBox="1"/>
          <p:nvPr>
            <p:ph idx="4294967295" type="body"/>
          </p:nvPr>
        </p:nvSpPr>
        <p:spPr>
          <a:xfrm>
            <a:off x="7345551" y="4556347"/>
            <a:ext cx="215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17</a:t>
            </a:r>
            <a:endParaRPr sz="1600"/>
          </a:p>
        </p:txBody>
      </p:sp>
      <p:sp>
        <p:nvSpPr>
          <p:cNvPr id="1554" name="Google Shape;1554;p96"/>
          <p:cNvSpPr txBox="1"/>
          <p:nvPr>
            <p:ph idx="4294967295" type="body"/>
          </p:nvPr>
        </p:nvSpPr>
        <p:spPr>
          <a:xfrm>
            <a:off x="2412177" y="2672087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20</a:t>
            </a:r>
            <a:endParaRPr sz="1600"/>
          </a:p>
        </p:txBody>
      </p:sp>
      <p:sp>
        <p:nvSpPr>
          <p:cNvPr id="1555" name="Google Shape;1555;p96"/>
          <p:cNvSpPr txBox="1"/>
          <p:nvPr>
            <p:ph idx="4294967295" type="body"/>
          </p:nvPr>
        </p:nvSpPr>
        <p:spPr>
          <a:xfrm>
            <a:off x="4203310" y="2575596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21</a:t>
            </a:r>
            <a:endParaRPr sz="1600"/>
          </a:p>
        </p:txBody>
      </p:sp>
      <p:sp>
        <p:nvSpPr>
          <p:cNvPr id="1556" name="Google Shape;1556;p96"/>
          <p:cNvSpPr txBox="1"/>
          <p:nvPr>
            <p:ph idx="4294967295" type="body"/>
          </p:nvPr>
        </p:nvSpPr>
        <p:spPr>
          <a:xfrm>
            <a:off x="3249221" y="1493056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29</a:t>
            </a:r>
            <a:endParaRPr sz="1600"/>
          </a:p>
        </p:txBody>
      </p:sp>
      <p:grpSp>
        <p:nvGrpSpPr>
          <p:cNvPr id="1557" name="Google Shape;1557;p96"/>
          <p:cNvGrpSpPr/>
          <p:nvPr/>
        </p:nvGrpSpPr>
        <p:grpSpPr>
          <a:xfrm flipH="1">
            <a:off x="5401498" y="1596151"/>
            <a:ext cx="1015952" cy="829489"/>
            <a:chOff x="7523425" y="1276035"/>
            <a:chExt cx="1160557" cy="947554"/>
          </a:xfrm>
        </p:grpSpPr>
        <p:sp>
          <p:nvSpPr>
            <p:cNvPr id="1558" name="Google Shape;1558;p96"/>
            <p:cNvSpPr/>
            <p:nvPr/>
          </p:nvSpPr>
          <p:spPr>
            <a:xfrm>
              <a:off x="7599534" y="1344722"/>
              <a:ext cx="1044900" cy="7863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59" name="Google Shape;1559;p96"/>
            <p:cNvCxnSpPr/>
            <p:nvPr/>
          </p:nvCxnSpPr>
          <p:spPr>
            <a:xfrm>
              <a:off x="7605731" y="2223588"/>
              <a:ext cx="10446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60" name="Google Shape;1560;p96"/>
            <p:cNvCxnSpPr/>
            <p:nvPr/>
          </p:nvCxnSpPr>
          <p:spPr>
            <a:xfrm rot="10800000">
              <a:off x="7523425" y="1344850"/>
              <a:ext cx="0" cy="790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61" name="Google Shape;1561;p96"/>
            <p:cNvSpPr/>
            <p:nvPr/>
          </p:nvSpPr>
          <p:spPr>
            <a:xfrm>
              <a:off x="7595121" y="1993755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62" name="Google Shape;1562;p96"/>
            <p:cNvCxnSpPr/>
            <p:nvPr/>
          </p:nvCxnSpPr>
          <p:spPr>
            <a:xfrm>
              <a:off x="7673882" y="1276035"/>
              <a:ext cx="1010100" cy="7782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563" name="Google Shape;1563;p96"/>
          <p:cNvSpPr txBox="1"/>
          <p:nvPr>
            <p:ph idx="4294967295" type="body"/>
          </p:nvPr>
        </p:nvSpPr>
        <p:spPr>
          <a:xfrm>
            <a:off x="5838995" y="2401785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</a:t>
            </a:r>
            <a:endParaRPr sz="1600"/>
          </a:p>
        </p:txBody>
      </p:sp>
      <p:sp>
        <p:nvSpPr>
          <p:cNvPr id="1564" name="Google Shape;1564;p96"/>
          <p:cNvSpPr txBox="1"/>
          <p:nvPr>
            <p:ph idx="4294967295" type="body"/>
          </p:nvPr>
        </p:nvSpPr>
        <p:spPr>
          <a:xfrm>
            <a:off x="6436125" y="1884169"/>
            <a:ext cx="257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</a:t>
            </a:r>
            <a:endParaRPr sz="1600"/>
          </a:p>
        </p:txBody>
      </p:sp>
      <p:sp>
        <p:nvSpPr>
          <p:cNvPr id="1565" name="Google Shape;1565;p96"/>
          <p:cNvSpPr txBox="1"/>
          <p:nvPr>
            <p:ph idx="4294967295" type="body"/>
          </p:nvPr>
        </p:nvSpPr>
        <p:spPr>
          <a:xfrm>
            <a:off x="5473937" y="1729775"/>
            <a:ext cx="5178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12.5</a:t>
            </a:r>
            <a:endParaRPr sz="1600"/>
          </a:p>
        </p:txBody>
      </p:sp>
      <p:grpSp>
        <p:nvGrpSpPr>
          <p:cNvPr id="1566" name="Google Shape;1566;p96"/>
          <p:cNvGrpSpPr/>
          <p:nvPr/>
        </p:nvGrpSpPr>
        <p:grpSpPr>
          <a:xfrm>
            <a:off x="555953" y="3032967"/>
            <a:ext cx="3501182" cy="1579343"/>
            <a:chOff x="-1966850" y="3121477"/>
            <a:chExt cx="3999522" cy="1804138"/>
          </a:xfrm>
        </p:grpSpPr>
        <p:grpSp>
          <p:nvGrpSpPr>
            <p:cNvPr id="1567" name="Google Shape;1567;p96"/>
            <p:cNvGrpSpPr/>
            <p:nvPr/>
          </p:nvGrpSpPr>
          <p:grpSpPr>
            <a:xfrm>
              <a:off x="-1884599" y="3121477"/>
              <a:ext cx="3917271" cy="1804138"/>
              <a:chOff x="2306276" y="3044545"/>
              <a:chExt cx="1402180" cy="645788"/>
            </a:xfrm>
          </p:grpSpPr>
          <p:sp>
            <p:nvSpPr>
              <p:cNvPr id="1568" name="Google Shape;1568;p96"/>
              <p:cNvSpPr/>
              <p:nvPr/>
            </p:nvSpPr>
            <p:spPr>
              <a:xfrm>
                <a:off x="2309077" y="3077950"/>
                <a:ext cx="1380900" cy="576000"/>
              </a:xfrm>
              <a:prstGeom prst="rtTriangle">
                <a:avLst/>
              </a:prstGeom>
              <a:solidFill>
                <a:srgbClr val="EBEDFE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569" name="Google Shape;1569;p96"/>
              <p:cNvCxnSpPr/>
              <p:nvPr/>
            </p:nvCxnSpPr>
            <p:spPr>
              <a:xfrm>
                <a:off x="2306276" y="3690333"/>
                <a:ext cx="1383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570" name="Google Shape;1570;p96"/>
              <p:cNvSpPr/>
              <p:nvPr/>
            </p:nvSpPr>
            <p:spPr>
              <a:xfrm>
                <a:off x="2309076" y="3584259"/>
                <a:ext cx="69600" cy="696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571" name="Google Shape;1571;p96"/>
              <p:cNvCxnSpPr/>
              <p:nvPr/>
            </p:nvCxnSpPr>
            <p:spPr>
              <a:xfrm>
                <a:off x="2324856" y="3044545"/>
                <a:ext cx="1383600" cy="576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</p:grpSp>
        <p:cxnSp>
          <p:nvCxnSpPr>
            <p:cNvPr id="1572" name="Google Shape;1572;p96"/>
            <p:cNvCxnSpPr/>
            <p:nvPr/>
          </p:nvCxnSpPr>
          <p:spPr>
            <a:xfrm rot="10800000">
              <a:off x="-1966850" y="3246075"/>
              <a:ext cx="0" cy="15462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573" name="Google Shape;1573;p96"/>
          <p:cNvSpPr txBox="1"/>
          <p:nvPr>
            <p:ph idx="4294967295" type="body"/>
          </p:nvPr>
        </p:nvSpPr>
        <p:spPr>
          <a:xfrm>
            <a:off x="335050" y="3751070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endParaRPr sz="1600"/>
          </a:p>
        </p:txBody>
      </p:sp>
      <p:sp>
        <p:nvSpPr>
          <p:cNvPr id="1574" name="Google Shape;1574;p96"/>
          <p:cNvSpPr txBox="1"/>
          <p:nvPr>
            <p:ph idx="4294967295" type="body"/>
          </p:nvPr>
        </p:nvSpPr>
        <p:spPr>
          <a:xfrm>
            <a:off x="1911695" y="4611953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36</a:t>
            </a:r>
            <a:endParaRPr sz="1600"/>
          </a:p>
        </p:txBody>
      </p:sp>
      <p:sp>
        <p:nvSpPr>
          <p:cNvPr id="1575" name="Google Shape;1575;p96"/>
          <p:cNvSpPr txBox="1"/>
          <p:nvPr>
            <p:ph idx="4294967295" type="body"/>
          </p:nvPr>
        </p:nvSpPr>
        <p:spPr>
          <a:xfrm>
            <a:off x="2091608" y="3394353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39</a:t>
            </a:r>
            <a:endParaRPr sz="1600"/>
          </a:p>
        </p:txBody>
      </p:sp>
      <p:sp>
        <p:nvSpPr>
          <p:cNvPr id="1576" name="Google Shape;1576;p96"/>
          <p:cNvSpPr txBox="1"/>
          <p:nvPr>
            <p:ph idx="4294967295" type="body"/>
          </p:nvPr>
        </p:nvSpPr>
        <p:spPr>
          <a:xfrm>
            <a:off x="7369590" y="1428867"/>
            <a:ext cx="3621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</a:t>
            </a:r>
            <a:endParaRPr sz="1600"/>
          </a:p>
        </p:txBody>
      </p:sp>
      <p:sp>
        <p:nvSpPr>
          <p:cNvPr id="1577" name="Google Shape;1577;p96"/>
          <p:cNvSpPr txBox="1"/>
          <p:nvPr>
            <p:ph idx="4294967295" type="body"/>
          </p:nvPr>
        </p:nvSpPr>
        <p:spPr>
          <a:xfrm>
            <a:off x="8413243" y="1778100"/>
            <a:ext cx="4053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10.5</a:t>
            </a:r>
            <a:endParaRPr sz="1600"/>
          </a:p>
        </p:txBody>
      </p:sp>
      <p:sp>
        <p:nvSpPr>
          <p:cNvPr id="1578" name="Google Shape;1578;p96"/>
          <p:cNvSpPr txBox="1"/>
          <p:nvPr>
            <p:ph idx="4294967295" type="body"/>
          </p:nvPr>
        </p:nvSpPr>
        <p:spPr>
          <a:xfrm>
            <a:off x="7527977" y="2268114"/>
            <a:ext cx="517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14.5</a:t>
            </a:r>
            <a:endParaRPr sz="1600"/>
          </a:p>
        </p:txBody>
      </p:sp>
      <p:grpSp>
        <p:nvGrpSpPr>
          <p:cNvPr id="1579" name="Google Shape;1579;p96"/>
          <p:cNvGrpSpPr/>
          <p:nvPr/>
        </p:nvGrpSpPr>
        <p:grpSpPr>
          <a:xfrm rot="-2821386">
            <a:off x="2298889" y="750860"/>
            <a:ext cx="2254106" cy="2148388"/>
            <a:chOff x="9245238" y="3136228"/>
            <a:chExt cx="2575216" cy="2454438"/>
          </a:xfrm>
        </p:grpSpPr>
        <p:cxnSp>
          <p:nvCxnSpPr>
            <p:cNvPr id="1580" name="Google Shape;1580;p96"/>
            <p:cNvCxnSpPr/>
            <p:nvPr/>
          </p:nvCxnSpPr>
          <p:spPr>
            <a:xfrm>
              <a:off x="9373706" y="5590666"/>
              <a:ext cx="23118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81" name="Google Shape;1581;p96"/>
            <p:cNvCxnSpPr/>
            <p:nvPr/>
          </p:nvCxnSpPr>
          <p:spPr>
            <a:xfrm rot="10800000">
              <a:off x="9245238" y="3222270"/>
              <a:ext cx="0" cy="21663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82" name="Google Shape;1582;p96"/>
            <p:cNvSpPr/>
            <p:nvPr/>
          </p:nvSpPr>
          <p:spPr>
            <a:xfrm>
              <a:off x="9333242" y="5367994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83" name="Google Shape;1583;p96"/>
            <p:cNvCxnSpPr/>
            <p:nvPr/>
          </p:nvCxnSpPr>
          <p:spPr>
            <a:xfrm>
              <a:off x="9422554" y="3136228"/>
              <a:ext cx="2397900" cy="23121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84" name="Google Shape;1584;p96"/>
            <p:cNvSpPr/>
            <p:nvPr/>
          </p:nvSpPr>
          <p:spPr>
            <a:xfrm>
              <a:off x="9335406" y="3215730"/>
              <a:ext cx="2395800" cy="23001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5" name="Google Shape;1585;p96"/>
            <p:cNvSpPr/>
            <p:nvPr/>
          </p:nvSpPr>
          <p:spPr>
            <a:xfrm>
              <a:off x="9333250" y="5366728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86" name="Google Shape;1586;p96"/>
          <p:cNvGrpSpPr/>
          <p:nvPr/>
        </p:nvGrpSpPr>
        <p:grpSpPr>
          <a:xfrm rot="9664097">
            <a:off x="7255978" y="1592727"/>
            <a:ext cx="1202874" cy="1155660"/>
            <a:chOff x="3008500" y="3349323"/>
            <a:chExt cx="1374161" cy="1320224"/>
          </a:xfrm>
        </p:grpSpPr>
        <p:grpSp>
          <p:nvGrpSpPr>
            <p:cNvPr id="1587" name="Google Shape;1587;p96"/>
            <p:cNvGrpSpPr/>
            <p:nvPr/>
          </p:nvGrpSpPr>
          <p:grpSpPr>
            <a:xfrm>
              <a:off x="3008500" y="3349323"/>
              <a:ext cx="1374161" cy="1320224"/>
              <a:chOff x="2804221" y="2179725"/>
              <a:chExt cx="2731931" cy="2624179"/>
            </a:xfrm>
          </p:grpSpPr>
          <p:cxnSp>
            <p:nvCxnSpPr>
              <p:cNvPr id="1588" name="Google Shape;1588;p96"/>
              <p:cNvCxnSpPr/>
              <p:nvPr/>
            </p:nvCxnSpPr>
            <p:spPr>
              <a:xfrm>
                <a:off x="3024106" y="4803904"/>
                <a:ext cx="2311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589" name="Google Shape;1589;p96"/>
              <p:cNvCxnSpPr/>
              <p:nvPr/>
            </p:nvCxnSpPr>
            <p:spPr>
              <a:xfrm rot="10800000">
                <a:off x="2804221" y="2331052"/>
                <a:ext cx="0" cy="2166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590" name="Google Shape;1590;p96"/>
              <p:cNvSpPr/>
              <p:nvPr/>
            </p:nvSpPr>
            <p:spPr>
              <a:xfrm>
                <a:off x="2983642" y="4463719"/>
                <a:ext cx="143100" cy="1431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591" name="Google Shape;1591;p96"/>
              <p:cNvCxnSpPr/>
              <p:nvPr/>
            </p:nvCxnSpPr>
            <p:spPr>
              <a:xfrm>
                <a:off x="3138252" y="2179725"/>
                <a:ext cx="2397900" cy="2312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592" name="Google Shape;1592;p96"/>
              <p:cNvSpPr/>
              <p:nvPr/>
            </p:nvSpPr>
            <p:spPr>
              <a:xfrm>
                <a:off x="2985806" y="2311455"/>
                <a:ext cx="2395800" cy="2300100"/>
              </a:xfrm>
              <a:prstGeom prst="rtTriangle">
                <a:avLst/>
              </a:prstGeom>
              <a:solidFill>
                <a:srgbClr val="EBEDFE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593" name="Google Shape;1593;p96"/>
            <p:cNvSpPr/>
            <p:nvPr/>
          </p:nvSpPr>
          <p:spPr>
            <a:xfrm>
              <a:off x="3103205" y="4416471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94" name="Google Shape;1594;p96"/>
          <p:cNvGrpSpPr/>
          <p:nvPr/>
        </p:nvGrpSpPr>
        <p:grpSpPr>
          <a:xfrm rot="-2272912">
            <a:off x="4447735" y="2335636"/>
            <a:ext cx="2878753" cy="1563822"/>
            <a:chOff x="513851" y="1929965"/>
            <a:chExt cx="3288663" cy="1786497"/>
          </a:xfrm>
        </p:grpSpPr>
        <p:grpSp>
          <p:nvGrpSpPr>
            <p:cNvPr id="1595" name="Google Shape;1595;p96"/>
            <p:cNvGrpSpPr/>
            <p:nvPr/>
          </p:nvGrpSpPr>
          <p:grpSpPr>
            <a:xfrm>
              <a:off x="513851" y="1929965"/>
              <a:ext cx="3288663" cy="1786497"/>
              <a:chOff x="555999" y="2711221"/>
              <a:chExt cx="1818951" cy="988107"/>
            </a:xfrm>
          </p:grpSpPr>
          <p:sp>
            <p:nvSpPr>
              <p:cNvPr id="1596" name="Google Shape;1596;p96"/>
              <p:cNvSpPr/>
              <p:nvPr/>
            </p:nvSpPr>
            <p:spPr>
              <a:xfrm>
                <a:off x="609625" y="2756175"/>
                <a:ext cx="1723800" cy="902700"/>
              </a:xfrm>
              <a:prstGeom prst="rtTriangle">
                <a:avLst/>
              </a:prstGeom>
              <a:solidFill>
                <a:srgbClr val="EBEDFE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597" name="Google Shape;1597;p96"/>
              <p:cNvCxnSpPr/>
              <p:nvPr/>
            </p:nvCxnSpPr>
            <p:spPr>
              <a:xfrm>
                <a:off x="609625" y="3699328"/>
                <a:ext cx="17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598" name="Google Shape;1598;p96"/>
              <p:cNvCxnSpPr/>
              <p:nvPr/>
            </p:nvCxnSpPr>
            <p:spPr>
              <a:xfrm rot="10800000">
                <a:off x="555999" y="2752450"/>
                <a:ext cx="0" cy="912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599" name="Google Shape;1599;p96"/>
              <p:cNvCxnSpPr/>
              <p:nvPr/>
            </p:nvCxnSpPr>
            <p:spPr>
              <a:xfrm>
                <a:off x="636450" y="2711221"/>
                <a:ext cx="1738500" cy="922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</p:grpSp>
        <p:sp>
          <p:nvSpPr>
            <p:cNvPr id="1600" name="Google Shape;1600;p96"/>
            <p:cNvSpPr/>
            <p:nvPr/>
          </p:nvSpPr>
          <p:spPr>
            <a:xfrm>
              <a:off x="609625" y="3499828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01" name="Google Shape;1601;p96"/>
          <p:cNvSpPr txBox="1"/>
          <p:nvPr>
            <p:ph idx="4294967295" type="body"/>
          </p:nvPr>
        </p:nvSpPr>
        <p:spPr>
          <a:xfrm>
            <a:off x="6153293" y="3845350"/>
            <a:ext cx="4053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30</a:t>
            </a:r>
            <a:endParaRPr sz="1600"/>
          </a:p>
        </p:txBody>
      </p:sp>
      <p:sp>
        <p:nvSpPr>
          <p:cNvPr id="1602" name="Google Shape;1602;p96"/>
          <p:cNvSpPr txBox="1"/>
          <p:nvPr>
            <p:ph idx="4294967295" type="body"/>
          </p:nvPr>
        </p:nvSpPr>
        <p:spPr>
          <a:xfrm>
            <a:off x="4529480" y="3933381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16</a:t>
            </a:r>
            <a:endParaRPr sz="1600"/>
          </a:p>
        </p:txBody>
      </p:sp>
      <p:sp>
        <p:nvSpPr>
          <p:cNvPr id="1603" name="Google Shape;1603;p96"/>
          <p:cNvSpPr txBox="1"/>
          <p:nvPr>
            <p:ph idx="4294967295" type="body"/>
          </p:nvPr>
        </p:nvSpPr>
        <p:spPr>
          <a:xfrm>
            <a:off x="5570669" y="2824500"/>
            <a:ext cx="3720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34</a:t>
            </a:r>
            <a:endParaRPr sz="1600"/>
          </a:p>
        </p:txBody>
      </p:sp>
      <p:sp>
        <p:nvSpPr>
          <p:cNvPr id="1604" name="Google Shape;1604;p96"/>
          <p:cNvSpPr txBox="1"/>
          <p:nvPr>
            <p:ph idx="1" type="body"/>
          </p:nvPr>
        </p:nvSpPr>
        <p:spPr>
          <a:xfrm>
            <a:off x="834725" y="20275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600"/>
          </a:p>
        </p:txBody>
      </p:sp>
      <p:sp>
        <p:nvSpPr>
          <p:cNvPr id="1605" name="Google Shape;1605;p96"/>
          <p:cNvSpPr txBox="1"/>
          <p:nvPr>
            <p:ph idx="1" type="body"/>
          </p:nvPr>
        </p:nvSpPr>
        <p:spPr>
          <a:xfrm>
            <a:off x="3378688" y="2149075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1600"/>
          </a:p>
        </p:txBody>
      </p:sp>
      <p:sp>
        <p:nvSpPr>
          <p:cNvPr id="1606" name="Google Shape;1606;p96"/>
          <p:cNvSpPr txBox="1"/>
          <p:nvPr>
            <p:ph idx="1" type="body"/>
          </p:nvPr>
        </p:nvSpPr>
        <p:spPr>
          <a:xfrm>
            <a:off x="5991725" y="20014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1600"/>
          </a:p>
        </p:txBody>
      </p:sp>
      <p:sp>
        <p:nvSpPr>
          <p:cNvPr id="1607" name="Google Shape;1607;p96"/>
          <p:cNvSpPr txBox="1"/>
          <p:nvPr>
            <p:ph idx="1" type="body"/>
          </p:nvPr>
        </p:nvSpPr>
        <p:spPr>
          <a:xfrm>
            <a:off x="7907500" y="183540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1600"/>
          </a:p>
        </p:txBody>
      </p:sp>
      <p:sp>
        <p:nvSpPr>
          <p:cNvPr id="1608" name="Google Shape;1608;p96"/>
          <p:cNvSpPr txBox="1"/>
          <p:nvPr>
            <p:ph idx="1" type="body"/>
          </p:nvPr>
        </p:nvSpPr>
        <p:spPr>
          <a:xfrm>
            <a:off x="1479300" y="38453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1600"/>
          </a:p>
        </p:txBody>
      </p:sp>
      <p:sp>
        <p:nvSpPr>
          <p:cNvPr id="1609" name="Google Shape;1609;p96"/>
          <p:cNvSpPr txBox="1"/>
          <p:nvPr>
            <p:ph idx="1" type="body"/>
          </p:nvPr>
        </p:nvSpPr>
        <p:spPr>
          <a:xfrm>
            <a:off x="5513775" y="34381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</a:t>
            </a:r>
            <a:endParaRPr sz="1600"/>
          </a:p>
        </p:txBody>
      </p:sp>
      <p:sp>
        <p:nvSpPr>
          <p:cNvPr id="1610" name="Google Shape;1610;p96"/>
          <p:cNvSpPr txBox="1"/>
          <p:nvPr>
            <p:ph idx="1" type="body"/>
          </p:nvPr>
        </p:nvSpPr>
        <p:spPr>
          <a:xfrm>
            <a:off x="8200298" y="2988623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</a:t>
            </a:r>
            <a:endParaRPr sz="1600"/>
          </a:p>
        </p:txBody>
      </p:sp>
      <p:sp>
        <p:nvSpPr>
          <p:cNvPr id="1611" name="Google Shape;1611;p96"/>
          <p:cNvSpPr txBox="1"/>
          <p:nvPr>
            <p:ph idx="1" type="body"/>
          </p:nvPr>
        </p:nvSpPr>
        <p:spPr>
          <a:xfrm>
            <a:off x="7666650" y="40601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</a:t>
            </a:r>
            <a:endParaRPr sz="16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16" name="Google Shape;1616;p97"/>
          <p:cNvCxnSpPr/>
          <p:nvPr/>
        </p:nvCxnSpPr>
        <p:spPr>
          <a:xfrm>
            <a:off x="6024486" y="3365609"/>
            <a:ext cx="0" cy="6642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617" name="Google Shape;1617;p97"/>
          <p:cNvCxnSpPr/>
          <p:nvPr/>
        </p:nvCxnSpPr>
        <p:spPr>
          <a:xfrm>
            <a:off x="7277462" y="3365609"/>
            <a:ext cx="0" cy="6642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618" name="Google Shape;1618;p9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Isticmaal isku ekaanshaha (similarity) si aad u hesho dhererka maqan.</a:t>
            </a:r>
            <a:endParaRPr sz="1800"/>
          </a:p>
        </p:txBody>
      </p:sp>
      <p:sp>
        <p:nvSpPr>
          <p:cNvPr id="1619" name="Google Shape;1619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isku ekaanshaha (similarity)</a:t>
            </a:r>
            <a:endParaRPr/>
          </a:p>
        </p:txBody>
      </p:sp>
      <p:grpSp>
        <p:nvGrpSpPr>
          <p:cNvPr id="1620" name="Google Shape;1620;p97"/>
          <p:cNvGrpSpPr/>
          <p:nvPr/>
        </p:nvGrpSpPr>
        <p:grpSpPr>
          <a:xfrm rot="5400000">
            <a:off x="5676408" y="1848626"/>
            <a:ext cx="1954530" cy="1285405"/>
            <a:chOff x="569344" y="2167566"/>
            <a:chExt cx="1619195" cy="1064870"/>
          </a:xfrm>
        </p:grpSpPr>
        <p:grpSp>
          <p:nvGrpSpPr>
            <p:cNvPr id="1621" name="Google Shape;1621;p97"/>
            <p:cNvGrpSpPr/>
            <p:nvPr/>
          </p:nvGrpSpPr>
          <p:grpSpPr>
            <a:xfrm>
              <a:off x="569344" y="2167566"/>
              <a:ext cx="1619195" cy="1064870"/>
              <a:chOff x="651143" y="3556939"/>
              <a:chExt cx="1868014" cy="1228507"/>
            </a:xfrm>
          </p:grpSpPr>
          <p:sp>
            <p:nvSpPr>
              <p:cNvPr id="1622" name="Google Shape;1622;p97"/>
              <p:cNvSpPr/>
              <p:nvPr/>
            </p:nvSpPr>
            <p:spPr>
              <a:xfrm>
                <a:off x="688425" y="3591900"/>
                <a:ext cx="1790100" cy="1154700"/>
              </a:xfrm>
              <a:prstGeom prst="rect">
                <a:avLst/>
              </a:prstGeom>
              <a:solidFill>
                <a:srgbClr val="6AA84F"/>
              </a:solidFill>
              <a:ln cap="flat" cmpd="sng" w="76200">
                <a:solidFill>
                  <a:srgbClr val="783F0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23" name="Google Shape;1623;p97"/>
              <p:cNvSpPr/>
              <p:nvPr/>
            </p:nvSpPr>
            <p:spPr>
              <a:xfrm>
                <a:off x="729522" y="3641736"/>
                <a:ext cx="1722600" cy="1066800"/>
              </a:xfrm>
              <a:prstGeom prst="rect">
                <a:avLst/>
              </a:prstGeom>
              <a:noFill/>
              <a:ln cap="flat" cmpd="sng" w="28575">
                <a:solidFill>
                  <a:srgbClr val="93C47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24" name="Google Shape;1624;p97"/>
              <p:cNvSpPr/>
              <p:nvPr/>
            </p:nvSpPr>
            <p:spPr>
              <a:xfrm>
                <a:off x="651143" y="4667878"/>
                <a:ext cx="114900" cy="1149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25" name="Google Shape;1625;p97"/>
              <p:cNvSpPr/>
              <p:nvPr/>
            </p:nvSpPr>
            <p:spPr>
              <a:xfrm>
                <a:off x="679153" y="4642433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26" name="Google Shape;1626;p97"/>
              <p:cNvSpPr/>
              <p:nvPr/>
            </p:nvSpPr>
            <p:spPr>
              <a:xfrm>
                <a:off x="654157" y="3556939"/>
                <a:ext cx="114900" cy="1149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27" name="Google Shape;1627;p97"/>
              <p:cNvSpPr/>
              <p:nvPr/>
            </p:nvSpPr>
            <p:spPr>
              <a:xfrm>
                <a:off x="2401907" y="3556953"/>
                <a:ext cx="114900" cy="1149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28" name="Google Shape;1628;p97"/>
              <p:cNvSpPr/>
              <p:nvPr/>
            </p:nvSpPr>
            <p:spPr>
              <a:xfrm>
                <a:off x="1489332" y="3556946"/>
                <a:ext cx="192300" cy="693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29" name="Google Shape;1629;p97"/>
              <p:cNvSpPr/>
              <p:nvPr/>
            </p:nvSpPr>
            <p:spPr>
              <a:xfrm>
                <a:off x="1529634" y="3585402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30" name="Google Shape;1630;p97"/>
              <p:cNvSpPr/>
              <p:nvPr/>
            </p:nvSpPr>
            <p:spPr>
              <a:xfrm>
                <a:off x="686966" y="3588416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31" name="Google Shape;1631;p97"/>
              <p:cNvSpPr/>
              <p:nvPr/>
            </p:nvSpPr>
            <p:spPr>
              <a:xfrm>
                <a:off x="2376877" y="3579374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32" name="Google Shape;1632;p97"/>
              <p:cNvSpPr/>
              <p:nvPr/>
            </p:nvSpPr>
            <p:spPr>
              <a:xfrm>
                <a:off x="2404257" y="4667878"/>
                <a:ext cx="114900" cy="1149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33" name="Google Shape;1633;p97"/>
              <p:cNvSpPr/>
              <p:nvPr/>
            </p:nvSpPr>
            <p:spPr>
              <a:xfrm>
                <a:off x="2365654" y="4630482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34" name="Google Shape;1634;p97"/>
              <p:cNvSpPr/>
              <p:nvPr/>
            </p:nvSpPr>
            <p:spPr>
              <a:xfrm>
                <a:off x="1490219" y="4727246"/>
                <a:ext cx="192300" cy="58200"/>
              </a:xfrm>
              <a:prstGeom prst="rect">
                <a:avLst/>
              </a:pr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35" name="Google Shape;1635;p97"/>
              <p:cNvSpPr/>
              <p:nvPr/>
            </p:nvSpPr>
            <p:spPr>
              <a:xfrm>
                <a:off x="1535663" y="4642433"/>
                <a:ext cx="114900" cy="1149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636" name="Google Shape;1636;p97"/>
            <p:cNvCxnSpPr/>
            <p:nvPr/>
          </p:nvCxnSpPr>
          <p:spPr>
            <a:xfrm>
              <a:off x="1748956" y="2258075"/>
              <a:ext cx="0" cy="8961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637" name="Google Shape;1637;p97"/>
            <p:cNvSpPr/>
            <p:nvPr/>
          </p:nvSpPr>
          <p:spPr>
            <a:xfrm flipH="1">
              <a:off x="1608600" y="2558515"/>
              <a:ext cx="283500" cy="283500"/>
            </a:xfrm>
            <a:prstGeom prst="pie">
              <a:avLst>
                <a:gd fmla="val 5420065" name="adj1"/>
                <a:gd fmla="val 16200000" name="adj2"/>
              </a:avLst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38" name="Google Shape;1638;p97"/>
            <p:cNvSpPr/>
            <p:nvPr/>
          </p:nvSpPr>
          <p:spPr>
            <a:xfrm>
              <a:off x="1002450" y="2692700"/>
              <a:ext cx="18000" cy="180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39" name="Google Shape;1639;p97"/>
          <p:cNvSpPr/>
          <p:nvPr/>
        </p:nvSpPr>
        <p:spPr>
          <a:xfrm flipH="1" rot="5400000">
            <a:off x="2849473" y="2418306"/>
            <a:ext cx="77311" cy="1834654"/>
          </a:xfrm>
          <a:custGeom>
            <a:rect b="b" l="l" r="r" t="t"/>
            <a:pathLst>
              <a:path extrusionOk="0" h="76820" w="20909">
                <a:moveTo>
                  <a:pt x="8596" y="3872"/>
                </a:moveTo>
                <a:lnTo>
                  <a:pt x="7357" y="2788"/>
                </a:lnTo>
                <a:lnTo>
                  <a:pt x="5344" y="3872"/>
                </a:lnTo>
                <a:lnTo>
                  <a:pt x="5731" y="6273"/>
                </a:lnTo>
                <a:lnTo>
                  <a:pt x="5034" y="9060"/>
                </a:lnTo>
                <a:lnTo>
                  <a:pt x="5344" y="13010"/>
                </a:lnTo>
                <a:lnTo>
                  <a:pt x="7202" y="15333"/>
                </a:lnTo>
                <a:lnTo>
                  <a:pt x="6970" y="16495"/>
                </a:lnTo>
                <a:lnTo>
                  <a:pt x="1162" y="19747"/>
                </a:lnTo>
                <a:lnTo>
                  <a:pt x="0" y="34615"/>
                </a:lnTo>
                <a:lnTo>
                  <a:pt x="620" y="41585"/>
                </a:lnTo>
                <a:lnTo>
                  <a:pt x="1627" y="44527"/>
                </a:lnTo>
                <a:lnTo>
                  <a:pt x="4182" y="45766"/>
                </a:lnTo>
                <a:lnTo>
                  <a:pt x="6660" y="71709"/>
                </a:lnTo>
                <a:lnTo>
                  <a:pt x="6041" y="76587"/>
                </a:lnTo>
                <a:lnTo>
                  <a:pt x="16417" y="76820"/>
                </a:lnTo>
                <a:lnTo>
                  <a:pt x="14327" y="72251"/>
                </a:lnTo>
                <a:lnTo>
                  <a:pt x="16030" y="46154"/>
                </a:lnTo>
                <a:lnTo>
                  <a:pt x="18508" y="46231"/>
                </a:lnTo>
                <a:lnTo>
                  <a:pt x="19515" y="43908"/>
                </a:lnTo>
                <a:lnTo>
                  <a:pt x="20367" y="40346"/>
                </a:lnTo>
                <a:lnTo>
                  <a:pt x="20909" y="29272"/>
                </a:lnTo>
                <a:lnTo>
                  <a:pt x="19670" y="20909"/>
                </a:lnTo>
                <a:lnTo>
                  <a:pt x="12236" y="16727"/>
                </a:lnTo>
                <a:lnTo>
                  <a:pt x="12003" y="14636"/>
                </a:lnTo>
                <a:lnTo>
                  <a:pt x="13397" y="11771"/>
                </a:lnTo>
                <a:lnTo>
                  <a:pt x="14869" y="11306"/>
                </a:lnTo>
                <a:lnTo>
                  <a:pt x="15566" y="8828"/>
                </a:lnTo>
                <a:lnTo>
                  <a:pt x="15721" y="5034"/>
                </a:lnTo>
                <a:lnTo>
                  <a:pt x="12313" y="1549"/>
                </a:lnTo>
                <a:lnTo>
                  <a:pt x="9680" y="0"/>
                </a:lnTo>
                <a:lnTo>
                  <a:pt x="8751" y="852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640" name="Google Shape;1640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2303" y="2343065"/>
            <a:ext cx="271355" cy="1001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1" name="Google Shape;1641;p97"/>
          <p:cNvGrpSpPr/>
          <p:nvPr/>
        </p:nvGrpSpPr>
        <p:grpSpPr>
          <a:xfrm>
            <a:off x="464963" y="1605678"/>
            <a:ext cx="67240" cy="2607934"/>
            <a:chOff x="1755325" y="2376800"/>
            <a:chExt cx="50104" cy="1655411"/>
          </a:xfrm>
        </p:grpSpPr>
        <p:cxnSp>
          <p:nvCxnSpPr>
            <p:cNvPr id="1642" name="Google Shape;1642;p97"/>
            <p:cNvCxnSpPr/>
            <p:nvPr/>
          </p:nvCxnSpPr>
          <p:spPr>
            <a:xfrm>
              <a:off x="1755325" y="2376800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43" name="Google Shape;1643;p97"/>
            <p:cNvCxnSpPr/>
            <p:nvPr/>
          </p:nvCxnSpPr>
          <p:spPr>
            <a:xfrm>
              <a:off x="1805429" y="2383411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44" name="Google Shape;1644;p97"/>
          <p:cNvSpPr/>
          <p:nvPr/>
        </p:nvSpPr>
        <p:spPr>
          <a:xfrm rot="5400000">
            <a:off x="2847128" y="1810682"/>
            <a:ext cx="27600" cy="47790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5" name="Google Shape;1645;p97"/>
          <p:cNvSpPr/>
          <p:nvPr/>
        </p:nvSpPr>
        <p:spPr>
          <a:xfrm>
            <a:off x="425915" y="1474463"/>
            <a:ext cx="144300" cy="1443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6" name="Google Shape;1646;p97"/>
          <p:cNvSpPr/>
          <p:nvPr/>
        </p:nvSpPr>
        <p:spPr>
          <a:xfrm>
            <a:off x="5147992" y="4147899"/>
            <a:ext cx="144300" cy="1047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7" name="Google Shape;1647;p97"/>
          <p:cNvSpPr txBox="1"/>
          <p:nvPr>
            <p:ph idx="1" type="body"/>
          </p:nvPr>
        </p:nvSpPr>
        <p:spPr>
          <a:xfrm>
            <a:off x="324000" y="1140300"/>
            <a:ext cx="346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</a:t>
            </a:r>
            <a:endParaRPr sz="1600"/>
          </a:p>
        </p:txBody>
      </p:sp>
      <p:sp>
        <p:nvSpPr>
          <p:cNvPr id="1648" name="Google Shape;1648;p97"/>
          <p:cNvSpPr txBox="1"/>
          <p:nvPr>
            <p:ph idx="1" type="body"/>
          </p:nvPr>
        </p:nvSpPr>
        <p:spPr>
          <a:xfrm>
            <a:off x="5581800" y="1140300"/>
            <a:ext cx="346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</a:t>
            </a:r>
            <a:endParaRPr sz="1600"/>
          </a:p>
        </p:txBody>
      </p:sp>
      <p:cxnSp>
        <p:nvCxnSpPr>
          <p:cNvPr id="1649" name="Google Shape;1649;p97"/>
          <p:cNvCxnSpPr/>
          <p:nvPr/>
        </p:nvCxnSpPr>
        <p:spPr>
          <a:xfrm rot="10800000">
            <a:off x="2183375" y="2359591"/>
            <a:ext cx="0" cy="984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50" name="Google Shape;1650;p97"/>
          <p:cNvSpPr txBox="1"/>
          <p:nvPr>
            <p:ph idx="4294967295" type="body"/>
          </p:nvPr>
        </p:nvSpPr>
        <p:spPr>
          <a:xfrm>
            <a:off x="2227806" y="2680889"/>
            <a:ext cx="800400" cy="3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148 cm</a:t>
            </a:r>
            <a:endParaRPr sz="1600"/>
          </a:p>
        </p:txBody>
      </p:sp>
      <p:cxnSp>
        <p:nvCxnSpPr>
          <p:cNvPr id="1651" name="Google Shape;1651;p97"/>
          <p:cNvCxnSpPr/>
          <p:nvPr/>
        </p:nvCxnSpPr>
        <p:spPr>
          <a:xfrm rot="10800000">
            <a:off x="2028081" y="3432514"/>
            <a:ext cx="1787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52" name="Google Shape;1652;p97"/>
          <p:cNvSpPr txBox="1"/>
          <p:nvPr>
            <p:ph idx="4294967295" type="body"/>
          </p:nvPr>
        </p:nvSpPr>
        <p:spPr>
          <a:xfrm>
            <a:off x="2568661" y="3430714"/>
            <a:ext cx="824700" cy="3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370 cm</a:t>
            </a:r>
            <a:endParaRPr sz="1600"/>
          </a:p>
        </p:txBody>
      </p:sp>
      <p:cxnSp>
        <p:nvCxnSpPr>
          <p:cNvPr id="1653" name="Google Shape;1653;p97"/>
          <p:cNvCxnSpPr/>
          <p:nvPr/>
        </p:nvCxnSpPr>
        <p:spPr>
          <a:xfrm rot="10800000">
            <a:off x="481471" y="4369096"/>
            <a:ext cx="47256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54" name="Google Shape;1654;p97"/>
          <p:cNvSpPr txBox="1"/>
          <p:nvPr>
            <p:ph idx="4294967295" type="body"/>
          </p:nvPr>
        </p:nvSpPr>
        <p:spPr>
          <a:xfrm>
            <a:off x="2478231" y="4400879"/>
            <a:ext cx="1142400" cy="44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15.25 m</a:t>
            </a:r>
            <a:endParaRPr sz="1600"/>
          </a:p>
        </p:txBody>
      </p:sp>
      <p:cxnSp>
        <p:nvCxnSpPr>
          <p:cNvPr id="1655" name="Google Shape;1655;p97"/>
          <p:cNvCxnSpPr/>
          <p:nvPr/>
        </p:nvCxnSpPr>
        <p:spPr>
          <a:xfrm rot="10800000">
            <a:off x="677960" y="1475938"/>
            <a:ext cx="0" cy="27378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56" name="Google Shape;1656;p97"/>
          <p:cNvSpPr txBox="1"/>
          <p:nvPr>
            <p:ph idx="4294967295" type="body"/>
          </p:nvPr>
        </p:nvSpPr>
        <p:spPr>
          <a:xfrm>
            <a:off x="735275" y="2658925"/>
            <a:ext cx="627600" cy="29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6.1 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657" name="Google Shape;1657;p97"/>
          <p:cNvGrpSpPr/>
          <p:nvPr/>
        </p:nvGrpSpPr>
        <p:grpSpPr>
          <a:xfrm>
            <a:off x="6022003" y="3843569"/>
            <a:ext cx="1394354" cy="832783"/>
            <a:chOff x="5540253" y="3157681"/>
            <a:chExt cx="1568099" cy="936553"/>
          </a:xfrm>
        </p:grpSpPr>
        <p:grpSp>
          <p:nvGrpSpPr>
            <p:cNvPr id="1658" name="Google Shape;1658;p97"/>
            <p:cNvGrpSpPr/>
            <p:nvPr/>
          </p:nvGrpSpPr>
          <p:grpSpPr>
            <a:xfrm flipH="1">
              <a:off x="5540253" y="3157681"/>
              <a:ext cx="1424082" cy="936553"/>
              <a:chOff x="569344" y="2167566"/>
              <a:chExt cx="1619195" cy="1064870"/>
            </a:xfrm>
          </p:grpSpPr>
          <p:grpSp>
            <p:nvGrpSpPr>
              <p:cNvPr id="1659" name="Google Shape;1659;p97"/>
              <p:cNvGrpSpPr/>
              <p:nvPr/>
            </p:nvGrpSpPr>
            <p:grpSpPr>
              <a:xfrm>
                <a:off x="569344" y="2167566"/>
                <a:ext cx="1619195" cy="1064870"/>
                <a:chOff x="651143" y="3556939"/>
                <a:chExt cx="1868014" cy="1228507"/>
              </a:xfrm>
            </p:grpSpPr>
            <p:sp>
              <p:nvSpPr>
                <p:cNvPr id="1660" name="Google Shape;1660;p97"/>
                <p:cNvSpPr/>
                <p:nvPr/>
              </p:nvSpPr>
              <p:spPr>
                <a:xfrm>
                  <a:off x="688425" y="3591900"/>
                  <a:ext cx="1790100" cy="1154700"/>
                </a:xfrm>
                <a:prstGeom prst="rect">
                  <a:avLst/>
                </a:prstGeom>
                <a:solidFill>
                  <a:srgbClr val="6AA84F"/>
                </a:solidFill>
                <a:ln cap="flat" cmpd="sng" w="76200">
                  <a:solidFill>
                    <a:srgbClr val="783F0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61" name="Google Shape;1661;p97"/>
                <p:cNvSpPr/>
                <p:nvPr/>
              </p:nvSpPr>
              <p:spPr>
                <a:xfrm>
                  <a:off x="729522" y="3641736"/>
                  <a:ext cx="1722600" cy="1066800"/>
                </a:xfrm>
                <a:prstGeom prst="rect">
                  <a:avLst/>
                </a:prstGeom>
                <a:noFill/>
                <a:ln cap="flat" cmpd="sng" w="28575">
                  <a:solidFill>
                    <a:srgbClr val="93C47D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62" name="Google Shape;1662;p97"/>
                <p:cNvSpPr/>
                <p:nvPr/>
              </p:nvSpPr>
              <p:spPr>
                <a:xfrm>
                  <a:off x="651143" y="4667878"/>
                  <a:ext cx="114900" cy="1149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63" name="Google Shape;1663;p97"/>
                <p:cNvSpPr/>
                <p:nvPr/>
              </p:nvSpPr>
              <p:spPr>
                <a:xfrm>
                  <a:off x="679153" y="4642433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64" name="Google Shape;1664;p97"/>
                <p:cNvSpPr/>
                <p:nvPr/>
              </p:nvSpPr>
              <p:spPr>
                <a:xfrm>
                  <a:off x="654157" y="3556939"/>
                  <a:ext cx="114900" cy="1149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65" name="Google Shape;1665;p97"/>
                <p:cNvSpPr/>
                <p:nvPr/>
              </p:nvSpPr>
              <p:spPr>
                <a:xfrm>
                  <a:off x="2401907" y="3556953"/>
                  <a:ext cx="114900" cy="1149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66" name="Google Shape;1666;p97"/>
                <p:cNvSpPr/>
                <p:nvPr/>
              </p:nvSpPr>
              <p:spPr>
                <a:xfrm>
                  <a:off x="1489332" y="3556946"/>
                  <a:ext cx="192300" cy="693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67" name="Google Shape;1667;p97"/>
                <p:cNvSpPr/>
                <p:nvPr/>
              </p:nvSpPr>
              <p:spPr>
                <a:xfrm>
                  <a:off x="1529634" y="3585402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68" name="Google Shape;1668;p97"/>
                <p:cNvSpPr/>
                <p:nvPr/>
              </p:nvSpPr>
              <p:spPr>
                <a:xfrm>
                  <a:off x="686966" y="3588416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69" name="Google Shape;1669;p97"/>
                <p:cNvSpPr/>
                <p:nvPr/>
              </p:nvSpPr>
              <p:spPr>
                <a:xfrm>
                  <a:off x="2376877" y="3579374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70" name="Google Shape;1670;p97"/>
                <p:cNvSpPr/>
                <p:nvPr/>
              </p:nvSpPr>
              <p:spPr>
                <a:xfrm>
                  <a:off x="2404257" y="4667878"/>
                  <a:ext cx="114900" cy="1149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71" name="Google Shape;1671;p97"/>
                <p:cNvSpPr/>
                <p:nvPr/>
              </p:nvSpPr>
              <p:spPr>
                <a:xfrm>
                  <a:off x="2365654" y="4630482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72" name="Google Shape;1672;p97"/>
                <p:cNvSpPr/>
                <p:nvPr/>
              </p:nvSpPr>
              <p:spPr>
                <a:xfrm>
                  <a:off x="1490219" y="4727246"/>
                  <a:ext cx="192300" cy="58200"/>
                </a:xfrm>
                <a:prstGeom prst="rect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673" name="Google Shape;1673;p97"/>
                <p:cNvSpPr/>
                <p:nvPr/>
              </p:nvSpPr>
              <p:spPr>
                <a:xfrm>
                  <a:off x="1535663" y="4642433"/>
                  <a:ext cx="114900" cy="114900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cxnSp>
            <p:nvCxnSpPr>
              <p:cNvPr id="1674" name="Google Shape;1674;p97"/>
              <p:cNvCxnSpPr/>
              <p:nvPr/>
            </p:nvCxnSpPr>
            <p:spPr>
              <a:xfrm>
                <a:off x="1748956" y="2258075"/>
                <a:ext cx="0" cy="8961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675" name="Google Shape;1675;p97"/>
              <p:cNvSpPr/>
              <p:nvPr/>
            </p:nvSpPr>
            <p:spPr>
              <a:xfrm flipH="1">
                <a:off x="1608600" y="2558515"/>
                <a:ext cx="283500" cy="283500"/>
              </a:xfrm>
              <a:prstGeom prst="pie">
                <a:avLst>
                  <a:gd fmla="val 5420065" name="adj1"/>
                  <a:gd fmla="val 16200000" name="adj2"/>
                </a:avLst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76" name="Google Shape;1676;p97"/>
              <p:cNvSpPr/>
              <p:nvPr/>
            </p:nvSpPr>
            <p:spPr>
              <a:xfrm>
                <a:off x="1002450" y="2692700"/>
                <a:ext cx="18000" cy="180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677" name="Google Shape;1677;p97"/>
            <p:cNvCxnSpPr/>
            <p:nvPr/>
          </p:nvCxnSpPr>
          <p:spPr>
            <a:xfrm rot="10800000">
              <a:off x="7108352" y="3183745"/>
              <a:ext cx="0" cy="9072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cxnSp>
        <p:nvCxnSpPr>
          <p:cNvPr id="1678" name="Google Shape;1678;p97"/>
          <p:cNvCxnSpPr/>
          <p:nvPr/>
        </p:nvCxnSpPr>
        <p:spPr>
          <a:xfrm rot="10800000">
            <a:off x="7389961" y="1514025"/>
            <a:ext cx="0" cy="1947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79" name="Google Shape;1679;p97"/>
          <p:cNvCxnSpPr/>
          <p:nvPr/>
        </p:nvCxnSpPr>
        <p:spPr>
          <a:xfrm>
            <a:off x="6025473" y="1419679"/>
            <a:ext cx="1256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80" name="Google Shape;1680;p97"/>
          <p:cNvSpPr txBox="1"/>
          <p:nvPr>
            <p:ph idx="4294967295" type="body"/>
          </p:nvPr>
        </p:nvSpPr>
        <p:spPr>
          <a:xfrm>
            <a:off x="7454336" y="2326925"/>
            <a:ext cx="1142400" cy="3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140 inches</a:t>
            </a:r>
            <a:endParaRPr sz="1600"/>
          </a:p>
        </p:txBody>
      </p:sp>
      <p:sp>
        <p:nvSpPr>
          <p:cNvPr id="1681" name="Google Shape;1681;p97"/>
          <p:cNvSpPr txBox="1"/>
          <p:nvPr>
            <p:ph idx="4294967295" type="body"/>
          </p:nvPr>
        </p:nvSpPr>
        <p:spPr>
          <a:xfrm>
            <a:off x="6195761" y="1094538"/>
            <a:ext cx="1003500" cy="3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70 inches</a:t>
            </a:r>
            <a:endParaRPr sz="1600"/>
          </a:p>
        </p:txBody>
      </p:sp>
      <p:sp>
        <p:nvSpPr>
          <p:cNvPr id="1682" name="Google Shape;1682;p97"/>
          <p:cNvSpPr txBox="1"/>
          <p:nvPr>
            <p:ph idx="4294967295" type="body"/>
          </p:nvPr>
        </p:nvSpPr>
        <p:spPr>
          <a:xfrm>
            <a:off x="7476900" y="4154800"/>
            <a:ext cx="1176900" cy="29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35 inches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98"/>
          <p:cNvSpPr txBox="1"/>
          <p:nvPr>
            <p:ph idx="1" type="body"/>
          </p:nvPr>
        </p:nvSpPr>
        <p:spPr>
          <a:xfrm>
            <a:off x="324000" y="759300"/>
            <a:ext cx="8237700" cy="58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a) Isku dar saddexagal kasta (triangle) iyo saddexagalkiisa isku eg (similar triangle). b) Raadi qiyaasta isku ekaanshaha (scale factor) inta u dhaxaysa labada saddexagal ee isku eg.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688" name="Google Shape;1688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isku ekaanshaha (similarity)</a:t>
            </a:r>
            <a:endParaRPr/>
          </a:p>
        </p:txBody>
      </p:sp>
      <p:grpSp>
        <p:nvGrpSpPr>
          <p:cNvPr id="1689" name="Google Shape;1689;p98"/>
          <p:cNvGrpSpPr/>
          <p:nvPr/>
        </p:nvGrpSpPr>
        <p:grpSpPr>
          <a:xfrm rot="9423142">
            <a:off x="6647900" y="3995291"/>
            <a:ext cx="1629159" cy="938752"/>
            <a:chOff x="-2274197" y="713375"/>
            <a:chExt cx="1861097" cy="1072399"/>
          </a:xfrm>
        </p:grpSpPr>
        <p:sp>
          <p:nvSpPr>
            <p:cNvPr id="1690" name="Google Shape;1690;p98"/>
            <p:cNvSpPr/>
            <p:nvPr/>
          </p:nvSpPr>
          <p:spPr>
            <a:xfrm>
              <a:off x="-2178425" y="800475"/>
              <a:ext cx="1723800" cy="9027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91" name="Google Shape;1691;p98"/>
            <p:cNvCxnSpPr/>
            <p:nvPr/>
          </p:nvCxnSpPr>
          <p:spPr>
            <a:xfrm>
              <a:off x="-2178425" y="1785774"/>
              <a:ext cx="17238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92" name="Google Shape;1692;p98"/>
            <p:cNvCxnSpPr/>
            <p:nvPr/>
          </p:nvCxnSpPr>
          <p:spPr>
            <a:xfrm rot="10800000">
              <a:off x="-2274197" y="796750"/>
              <a:ext cx="0" cy="9129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693" name="Google Shape;1693;p98"/>
            <p:cNvSpPr/>
            <p:nvPr/>
          </p:nvSpPr>
          <p:spPr>
            <a:xfrm>
              <a:off x="-2178425" y="1544128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94" name="Google Shape;1694;p98"/>
            <p:cNvCxnSpPr/>
            <p:nvPr/>
          </p:nvCxnSpPr>
          <p:spPr>
            <a:xfrm>
              <a:off x="-2151600" y="713375"/>
              <a:ext cx="1738500" cy="9222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1695" name="Google Shape;1695;p98"/>
          <p:cNvGrpSpPr/>
          <p:nvPr/>
        </p:nvGrpSpPr>
        <p:grpSpPr>
          <a:xfrm flipH="1" rot="-8100000">
            <a:off x="417169" y="2055992"/>
            <a:ext cx="1318428" cy="636027"/>
            <a:chOff x="2229399" y="1477750"/>
            <a:chExt cx="1506332" cy="726675"/>
          </a:xfrm>
        </p:grpSpPr>
        <p:sp>
          <p:nvSpPr>
            <p:cNvPr id="1696" name="Google Shape;1696;p98"/>
            <p:cNvSpPr/>
            <p:nvPr/>
          </p:nvSpPr>
          <p:spPr>
            <a:xfrm>
              <a:off x="2309077" y="1553950"/>
              <a:ext cx="1380900" cy="5760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97" name="Google Shape;1697;p98"/>
            <p:cNvCxnSpPr/>
            <p:nvPr/>
          </p:nvCxnSpPr>
          <p:spPr>
            <a:xfrm>
              <a:off x="2306276" y="2204425"/>
              <a:ext cx="13836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98" name="Google Shape;1698;p98"/>
            <p:cNvCxnSpPr/>
            <p:nvPr/>
          </p:nvCxnSpPr>
          <p:spPr>
            <a:xfrm rot="10800000">
              <a:off x="2229399" y="1560577"/>
              <a:ext cx="0" cy="5889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699" name="Google Shape;1699;p98"/>
            <p:cNvSpPr/>
            <p:nvPr/>
          </p:nvSpPr>
          <p:spPr>
            <a:xfrm>
              <a:off x="2309075" y="1986853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00" name="Google Shape;1700;p98"/>
            <p:cNvCxnSpPr/>
            <p:nvPr/>
          </p:nvCxnSpPr>
          <p:spPr>
            <a:xfrm>
              <a:off x="2352132" y="1477750"/>
              <a:ext cx="1383600" cy="5760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1701" name="Google Shape;1701;p98"/>
          <p:cNvGrpSpPr/>
          <p:nvPr/>
        </p:nvGrpSpPr>
        <p:grpSpPr>
          <a:xfrm flipH="1">
            <a:off x="7907672" y="2784294"/>
            <a:ext cx="628374" cy="504170"/>
            <a:chOff x="6383346" y="1591089"/>
            <a:chExt cx="630392" cy="505788"/>
          </a:xfrm>
        </p:grpSpPr>
        <p:sp>
          <p:nvSpPr>
            <p:cNvPr id="1702" name="Google Shape;1702;p98"/>
            <p:cNvSpPr/>
            <p:nvPr/>
          </p:nvSpPr>
          <p:spPr>
            <a:xfrm>
              <a:off x="6457538" y="1663689"/>
              <a:ext cx="480000" cy="3612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03" name="Google Shape;1703;p98"/>
            <p:cNvCxnSpPr/>
            <p:nvPr/>
          </p:nvCxnSpPr>
          <p:spPr>
            <a:xfrm>
              <a:off x="6415121" y="2089077"/>
              <a:ext cx="492000" cy="7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704" name="Google Shape;1704;p98"/>
            <p:cNvCxnSpPr/>
            <p:nvPr/>
          </p:nvCxnSpPr>
          <p:spPr>
            <a:xfrm rot="10800000">
              <a:off x="6383346" y="1631207"/>
              <a:ext cx="0" cy="418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705" name="Google Shape;1705;p98"/>
            <p:cNvSpPr/>
            <p:nvPr/>
          </p:nvSpPr>
          <p:spPr>
            <a:xfrm>
              <a:off x="6455507" y="1933456"/>
              <a:ext cx="94200" cy="94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06" name="Google Shape;1706;p98"/>
            <p:cNvCxnSpPr/>
            <p:nvPr/>
          </p:nvCxnSpPr>
          <p:spPr>
            <a:xfrm>
              <a:off x="6549638" y="1591089"/>
              <a:ext cx="464100" cy="357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707" name="Google Shape;1707;p98"/>
          <p:cNvSpPr txBox="1"/>
          <p:nvPr>
            <p:ph idx="4294967295" type="body"/>
          </p:nvPr>
        </p:nvSpPr>
        <p:spPr>
          <a:xfrm>
            <a:off x="7117886" y="3820047"/>
            <a:ext cx="2277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endParaRPr sz="1600"/>
          </a:p>
        </p:txBody>
      </p:sp>
      <p:sp>
        <p:nvSpPr>
          <p:cNvPr id="1708" name="Google Shape;1708;p98"/>
          <p:cNvSpPr txBox="1"/>
          <p:nvPr>
            <p:ph idx="4294967295" type="body"/>
          </p:nvPr>
        </p:nvSpPr>
        <p:spPr>
          <a:xfrm>
            <a:off x="8225141" y="3970797"/>
            <a:ext cx="170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</a:t>
            </a:r>
            <a:endParaRPr sz="1600"/>
          </a:p>
        </p:txBody>
      </p:sp>
      <p:sp>
        <p:nvSpPr>
          <p:cNvPr id="1709" name="Google Shape;1709;p98"/>
          <p:cNvSpPr txBox="1"/>
          <p:nvPr>
            <p:ph idx="4294967295" type="body"/>
          </p:nvPr>
        </p:nvSpPr>
        <p:spPr>
          <a:xfrm>
            <a:off x="454317" y="1748964"/>
            <a:ext cx="215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sp>
        <p:nvSpPr>
          <p:cNvPr id="1710" name="Google Shape;1710;p98"/>
          <p:cNvSpPr txBox="1"/>
          <p:nvPr>
            <p:ph idx="4294967295" type="body"/>
          </p:nvPr>
        </p:nvSpPr>
        <p:spPr>
          <a:xfrm>
            <a:off x="1245477" y="1953920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</a:t>
            </a:r>
            <a:endParaRPr sz="1600"/>
          </a:p>
        </p:txBody>
      </p:sp>
      <p:sp>
        <p:nvSpPr>
          <p:cNvPr id="1711" name="Google Shape;1711;p98"/>
          <p:cNvSpPr txBox="1"/>
          <p:nvPr>
            <p:ph idx="4294967295" type="body"/>
          </p:nvPr>
        </p:nvSpPr>
        <p:spPr>
          <a:xfrm>
            <a:off x="747722" y="2436345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</a:t>
            </a:r>
            <a:endParaRPr sz="1600"/>
          </a:p>
        </p:txBody>
      </p:sp>
      <p:sp>
        <p:nvSpPr>
          <p:cNvPr id="1712" name="Google Shape;1712;p98"/>
          <p:cNvSpPr txBox="1"/>
          <p:nvPr>
            <p:ph idx="4294967295" type="body"/>
          </p:nvPr>
        </p:nvSpPr>
        <p:spPr>
          <a:xfrm>
            <a:off x="8156394" y="3285078"/>
            <a:ext cx="319800" cy="24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endParaRPr sz="1600"/>
          </a:p>
        </p:txBody>
      </p:sp>
      <p:sp>
        <p:nvSpPr>
          <p:cNvPr id="1713" name="Google Shape;1713;p98"/>
          <p:cNvSpPr txBox="1"/>
          <p:nvPr>
            <p:ph idx="4294967295" type="body"/>
          </p:nvPr>
        </p:nvSpPr>
        <p:spPr>
          <a:xfrm>
            <a:off x="8575076" y="2910123"/>
            <a:ext cx="319800" cy="24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</a:t>
            </a:r>
            <a:endParaRPr sz="1600"/>
          </a:p>
        </p:txBody>
      </p:sp>
      <p:sp>
        <p:nvSpPr>
          <p:cNvPr id="1714" name="Google Shape;1714;p98"/>
          <p:cNvSpPr txBox="1"/>
          <p:nvPr>
            <p:ph idx="4294967295" type="body"/>
          </p:nvPr>
        </p:nvSpPr>
        <p:spPr>
          <a:xfrm>
            <a:off x="8000513" y="2732410"/>
            <a:ext cx="319800" cy="24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sp>
        <p:nvSpPr>
          <p:cNvPr id="1715" name="Google Shape;1715;p98"/>
          <p:cNvSpPr txBox="1"/>
          <p:nvPr>
            <p:ph idx="4294967295" type="body"/>
          </p:nvPr>
        </p:nvSpPr>
        <p:spPr>
          <a:xfrm>
            <a:off x="7345551" y="4556347"/>
            <a:ext cx="215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17</a:t>
            </a:r>
            <a:endParaRPr sz="1600"/>
          </a:p>
        </p:txBody>
      </p:sp>
      <p:sp>
        <p:nvSpPr>
          <p:cNvPr id="1716" name="Google Shape;1716;p98"/>
          <p:cNvSpPr txBox="1"/>
          <p:nvPr>
            <p:ph idx="4294967295" type="body"/>
          </p:nvPr>
        </p:nvSpPr>
        <p:spPr>
          <a:xfrm>
            <a:off x="2412177" y="2672087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20</a:t>
            </a:r>
            <a:endParaRPr sz="1600"/>
          </a:p>
        </p:txBody>
      </p:sp>
      <p:sp>
        <p:nvSpPr>
          <p:cNvPr id="1717" name="Google Shape;1717;p98"/>
          <p:cNvSpPr txBox="1"/>
          <p:nvPr>
            <p:ph idx="4294967295" type="body"/>
          </p:nvPr>
        </p:nvSpPr>
        <p:spPr>
          <a:xfrm>
            <a:off x="4203310" y="2575596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21</a:t>
            </a:r>
            <a:endParaRPr sz="1600"/>
          </a:p>
        </p:txBody>
      </p:sp>
      <p:sp>
        <p:nvSpPr>
          <p:cNvPr id="1718" name="Google Shape;1718;p98"/>
          <p:cNvSpPr txBox="1"/>
          <p:nvPr>
            <p:ph idx="4294967295" type="body"/>
          </p:nvPr>
        </p:nvSpPr>
        <p:spPr>
          <a:xfrm>
            <a:off x="3249221" y="1493056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29</a:t>
            </a:r>
            <a:endParaRPr sz="1600"/>
          </a:p>
        </p:txBody>
      </p:sp>
      <p:grpSp>
        <p:nvGrpSpPr>
          <p:cNvPr id="1719" name="Google Shape;1719;p98"/>
          <p:cNvGrpSpPr/>
          <p:nvPr/>
        </p:nvGrpSpPr>
        <p:grpSpPr>
          <a:xfrm flipH="1">
            <a:off x="5401498" y="1596151"/>
            <a:ext cx="1015952" cy="829489"/>
            <a:chOff x="7523425" y="1276035"/>
            <a:chExt cx="1160557" cy="947554"/>
          </a:xfrm>
        </p:grpSpPr>
        <p:sp>
          <p:nvSpPr>
            <p:cNvPr id="1720" name="Google Shape;1720;p98"/>
            <p:cNvSpPr/>
            <p:nvPr/>
          </p:nvSpPr>
          <p:spPr>
            <a:xfrm>
              <a:off x="7599534" y="1344722"/>
              <a:ext cx="1044900" cy="7863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21" name="Google Shape;1721;p98"/>
            <p:cNvCxnSpPr/>
            <p:nvPr/>
          </p:nvCxnSpPr>
          <p:spPr>
            <a:xfrm>
              <a:off x="7605731" y="2223588"/>
              <a:ext cx="10446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722" name="Google Shape;1722;p98"/>
            <p:cNvCxnSpPr/>
            <p:nvPr/>
          </p:nvCxnSpPr>
          <p:spPr>
            <a:xfrm rot="10800000">
              <a:off x="7523425" y="1344850"/>
              <a:ext cx="0" cy="790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723" name="Google Shape;1723;p98"/>
            <p:cNvSpPr/>
            <p:nvPr/>
          </p:nvSpPr>
          <p:spPr>
            <a:xfrm>
              <a:off x="7595121" y="1993755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24" name="Google Shape;1724;p98"/>
            <p:cNvCxnSpPr/>
            <p:nvPr/>
          </p:nvCxnSpPr>
          <p:spPr>
            <a:xfrm>
              <a:off x="7673882" y="1276035"/>
              <a:ext cx="1010100" cy="7782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725" name="Google Shape;1725;p98"/>
          <p:cNvSpPr txBox="1"/>
          <p:nvPr>
            <p:ph idx="4294967295" type="body"/>
          </p:nvPr>
        </p:nvSpPr>
        <p:spPr>
          <a:xfrm>
            <a:off x="5838995" y="2401785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</a:t>
            </a:r>
            <a:endParaRPr sz="1600"/>
          </a:p>
        </p:txBody>
      </p:sp>
      <p:sp>
        <p:nvSpPr>
          <p:cNvPr id="1726" name="Google Shape;1726;p98"/>
          <p:cNvSpPr txBox="1"/>
          <p:nvPr>
            <p:ph idx="4294967295" type="body"/>
          </p:nvPr>
        </p:nvSpPr>
        <p:spPr>
          <a:xfrm>
            <a:off x="6436125" y="1884169"/>
            <a:ext cx="257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</a:t>
            </a:r>
            <a:endParaRPr sz="1600"/>
          </a:p>
        </p:txBody>
      </p:sp>
      <p:sp>
        <p:nvSpPr>
          <p:cNvPr id="1727" name="Google Shape;1727;p98"/>
          <p:cNvSpPr txBox="1"/>
          <p:nvPr>
            <p:ph idx="4294967295" type="body"/>
          </p:nvPr>
        </p:nvSpPr>
        <p:spPr>
          <a:xfrm>
            <a:off x="5473937" y="1729775"/>
            <a:ext cx="5178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12.5</a:t>
            </a:r>
            <a:endParaRPr sz="1600"/>
          </a:p>
        </p:txBody>
      </p:sp>
      <p:grpSp>
        <p:nvGrpSpPr>
          <p:cNvPr id="1728" name="Google Shape;1728;p98"/>
          <p:cNvGrpSpPr/>
          <p:nvPr/>
        </p:nvGrpSpPr>
        <p:grpSpPr>
          <a:xfrm>
            <a:off x="555953" y="3032967"/>
            <a:ext cx="3501182" cy="1579343"/>
            <a:chOff x="-1966850" y="3121477"/>
            <a:chExt cx="3999522" cy="1804138"/>
          </a:xfrm>
        </p:grpSpPr>
        <p:grpSp>
          <p:nvGrpSpPr>
            <p:cNvPr id="1729" name="Google Shape;1729;p98"/>
            <p:cNvGrpSpPr/>
            <p:nvPr/>
          </p:nvGrpSpPr>
          <p:grpSpPr>
            <a:xfrm>
              <a:off x="-1884599" y="3121477"/>
              <a:ext cx="3917271" cy="1804138"/>
              <a:chOff x="2306276" y="3044545"/>
              <a:chExt cx="1402180" cy="645788"/>
            </a:xfrm>
          </p:grpSpPr>
          <p:sp>
            <p:nvSpPr>
              <p:cNvPr id="1730" name="Google Shape;1730;p98"/>
              <p:cNvSpPr/>
              <p:nvPr/>
            </p:nvSpPr>
            <p:spPr>
              <a:xfrm>
                <a:off x="2309077" y="3077950"/>
                <a:ext cx="1380900" cy="576000"/>
              </a:xfrm>
              <a:prstGeom prst="rtTriangle">
                <a:avLst/>
              </a:prstGeom>
              <a:solidFill>
                <a:srgbClr val="EBEDFE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731" name="Google Shape;1731;p98"/>
              <p:cNvCxnSpPr/>
              <p:nvPr/>
            </p:nvCxnSpPr>
            <p:spPr>
              <a:xfrm>
                <a:off x="2306276" y="3690333"/>
                <a:ext cx="1383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732" name="Google Shape;1732;p98"/>
              <p:cNvSpPr/>
              <p:nvPr/>
            </p:nvSpPr>
            <p:spPr>
              <a:xfrm>
                <a:off x="2309076" y="3584259"/>
                <a:ext cx="69600" cy="696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733" name="Google Shape;1733;p98"/>
              <p:cNvCxnSpPr/>
              <p:nvPr/>
            </p:nvCxnSpPr>
            <p:spPr>
              <a:xfrm>
                <a:off x="2324856" y="3044545"/>
                <a:ext cx="1383600" cy="576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</p:grpSp>
        <p:cxnSp>
          <p:nvCxnSpPr>
            <p:cNvPr id="1734" name="Google Shape;1734;p98"/>
            <p:cNvCxnSpPr/>
            <p:nvPr/>
          </p:nvCxnSpPr>
          <p:spPr>
            <a:xfrm rot="10800000">
              <a:off x="-1966850" y="3246075"/>
              <a:ext cx="0" cy="15462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735" name="Google Shape;1735;p98"/>
          <p:cNvSpPr txBox="1"/>
          <p:nvPr>
            <p:ph idx="4294967295" type="body"/>
          </p:nvPr>
        </p:nvSpPr>
        <p:spPr>
          <a:xfrm>
            <a:off x="335050" y="3751070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endParaRPr sz="1600"/>
          </a:p>
        </p:txBody>
      </p:sp>
      <p:sp>
        <p:nvSpPr>
          <p:cNvPr id="1736" name="Google Shape;1736;p98"/>
          <p:cNvSpPr txBox="1"/>
          <p:nvPr>
            <p:ph idx="4294967295" type="body"/>
          </p:nvPr>
        </p:nvSpPr>
        <p:spPr>
          <a:xfrm>
            <a:off x="1911695" y="4611953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36</a:t>
            </a:r>
            <a:endParaRPr sz="1600"/>
          </a:p>
        </p:txBody>
      </p:sp>
      <p:sp>
        <p:nvSpPr>
          <p:cNvPr id="1737" name="Google Shape;1737;p98"/>
          <p:cNvSpPr txBox="1"/>
          <p:nvPr>
            <p:ph idx="4294967295" type="body"/>
          </p:nvPr>
        </p:nvSpPr>
        <p:spPr>
          <a:xfrm>
            <a:off x="2091608" y="3394353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39</a:t>
            </a:r>
            <a:endParaRPr sz="1600"/>
          </a:p>
        </p:txBody>
      </p:sp>
      <p:sp>
        <p:nvSpPr>
          <p:cNvPr id="1738" name="Google Shape;1738;p98"/>
          <p:cNvSpPr txBox="1"/>
          <p:nvPr>
            <p:ph idx="4294967295" type="body"/>
          </p:nvPr>
        </p:nvSpPr>
        <p:spPr>
          <a:xfrm>
            <a:off x="7369590" y="1428867"/>
            <a:ext cx="3621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</a:t>
            </a:r>
            <a:endParaRPr sz="1600"/>
          </a:p>
        </p:txBody>
      </p:sp>
      <p:sp>
        <p:nvSpPr>
          <p:cNvPr id="1739" name="Google Shape;1739;p98"/>
          <p:cNvSpPr txBox="1"/>
          <p:nvPr>
            <p:ph idx="4294967295" type="body"/>
          </p:nvPr>
        </p:nvSpPr>
        <p:spPr>
          <a:xfrm>
            <a:off x="8413243" y="1778100"/>
            <a:ext cx="4053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10.5</a:t>
            </a:r>
            <a:endParaRPr sz="1600"/>
          </a:p>
        </p:txBody>
      </p:sp>
      <p:sp>
        <p:nvSpPr>
          <p:cNvPr id="1740" name="Google Shape;1740;p98"/>
          <p:cNvSpPr txBox="1"/>
          <p:nvPr>
            <p:ph idx="4294967295" type="body"/>
          </p:nvPr>
        </p:nvSpPr>
        <p:spPr>
          <a:xfrm>
            <a:off x="7527977" y="2268114"/>
            <a:ext cx="517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14.5</a:t>
            </a:r>
            <a:endParaRPr sz="1600"/>
          </a:p>
        </p:txBody>
      </p:sp>
      <p:grpSp>
        <p:nvGrpSpPr>
          <p:cNvPr id="1741" name="Google Shape;1741;p98"/>
          <p:cNvGrpSpPr/>
          <p:nvPr/>
        </p:nvGrpSpPr>
        <p:grpSpPr>
          <a:xfrm rot="-2821386">
            <a:off x="2298889" y="750860"/>
            <a:ext cx="2254106" cy="2148388"/>
            <a:chOff x="9245238" y="3136228"/>
            <a:chExt cx="2575216" cy="2454438"/>
          </a:xfrm>
        </p:grpSpPr>
        <p:cxnSp>
          <p:nvCxnSpPr>
            <p:cNvPr id="1742" name="Google Shape;1742;p98"/>
            <p:cNvCxnSpPr/>
            <p:nvPr/>
          </p:nvCxnSpPr>
          <p:spPr>
            <a:xfrm>
              <a:off x="9373706" y="5590666"/>
              <a:ext cx="23118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743" name="Google Shape;1743;p98"/>
            <p:cNvCxnSpPr/>
            <p:nvPr/>
          </p:nvCxnSpPr>
          <p:spPr>
            <a:xfrm rot="10800000">
              <a:off x="9245238" y="3222270"/>
              <a:ext cx="0" cy="21663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744" name="Google Shape;1744;p98"/>
            <p:cNvSpPr/>
            <p:nvPr/>
          </p:nvSpPr>
          <p:spPr>
            <a:xfrm>
              <a:off x="9333242" y="5367994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45" name="Google Shape;1745;p98"/>
            <p:cNvCxnSpPr/>
            <p:nvPr/>
          </p:nvCxnSpPr>
          <p:spPr>
            <a:xfrm>
              <a:off x="9422554" y="3136228"/>
              <a:ext cx="2397900" cy="23121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746" name="Google Shape;1746;p98"/>
            <p:cNvSpPr/>
            <p:nvPr/>
          </p:nvSpPr>
          <p:spPr>
            <a:xfrm>
              <a:off x="9335406" y="3215730"/>
              <a:ext cx="2395800" cy="23001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47" name="Google Shape;1747;p98"/>
            <p:cNvSpPr/>
            <p:nvPr/>
          </p:nvSpPr>
          <p:spPr>
            <a:xfrm>
              <a:off x="9333250" y="5366728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48" name="Google Shape;1748;p98"/>
          <p:cNvGrpSpPr/>
          <p:nvPr/>
        </p:nvGrpSpPr>
        <p:grpSpPr>
          <a:xfrm rot="9664097">
            <a:off x="7255978" y="1592727"/>
            <a:ext cx="1202874" cy="1155660"/>
            <a:chOff x="3008500" y="3349323"/>
            <a:chExt cx="1374161" cy="1320224"/>
          </a:xfrm>
        </p:grpSpPr>
        <p:grpSp>
          <p:nvGrpSpPr>
            <p:cNvPr id="1749" name="Google Shape;1749;p98"/>
            <p:cNvGrpSpPr/>
            <p:nvPr/>
          </p:nvGrpSpPr>
          <p:grpSpPr>
            <a:xfrm>
              <a:off x="3008500" y="3349323"/>
              <a:ext cx="1374161" cy="1320224"/>
              <a:chOff x="2804221" y="2179725"/>
              <a:chExt cx="2731931" cy="2624179"/>
            </a:xfrm>
          </p:grpSpPr>
          <p:cxnSp>
            <p:nvCxnSpPr>
              <p:cNvPr id="1750" name="Google Shape;1750;p98"/>
              <p:cNvCxnSpPr/>
              <p:nvPr/>
            </p:nvCxnSpPr>
            <p:spPr>
              <a:xfrm>
                <a:off x="3024106" y="4803904"/>
                <a:ext cx="2311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751" name="Google Shape;1751;p98"/>
              <p:cNvCxnSpPr/>
              <p:nvPr/>
            </p:nvCxnSpPr>
            <p:spPr>
              <a:xfrm rot="10800000">
                <a:off x="2804221" y="2331052"/>
                <a:ext cx="0" cy="2166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752" name="Google Shape;1752;p98"/>
              <p:cNvSpPr/>
              <p:nvPr/>
            </p:nvSpPr>
            <p:spPr>
              <a:xfrm>
                <a:off x="2983642" y="4463719"/>
                <a:ext cx="143100" cy="1431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753" name="Google Shape;1753;p98"/>
              <p:cNvCxnSpPr/>
              <p:nvPr/>
            </p:nvCxnSpPr>
            <p:spPr>
              <a:xfrm>
                <a:off x="3138252" y="2179725"/>
                <a:ext cx="2397900" cy="2312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754" name="Google Shape;1754;p98"/>
              <p:cNvSpPr/>
              <p:nvPr/>
            </p:nvSpPr>
            <p:spPr>
              <a:xfrm>
                <a:off x="2985806" y="2311455"/>
                <a:ext cx="2395800" cy="2300100"/>
              </a:xfrm>
              <a:prstGeom prst="rtTriangle">
                <a:avLst/>
              </a:prstGeom>
              <a:solidFill>
                <a:srgbClr val="EBEDFE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755" name="Google Shape;1755;p98"/>
            <p:cNvSpPr/>
            <p:nvPr/>
          </p:nvSpPr>
          <p:spPr>
            <a:xfrm>
              <a:off x="3103205" y="4416471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56" name="Google Shape;1756;p98"/>
          <p:cNvGrpSpPr/>
          <p:nvPr/>
        </p:nvGrpSpPr>
        <p:grpSpPr>
          <a:xfrm rot="-2272912">
            <a:off x="4447735" y="2335636"/>
            <a:ext cx="2878753" cy="1563822"/>
            <a:chOff x="513851" y="1929965"/>
            <a:chExt cx="3288663" cy="1786497"/>
          </a:xfrm>
        </p:grpSpPr>
        <p:grpSp>
          <p:nvGrpSpPr>
            <p:cNvPr id="1757" name="Google Shape;1757;p98"/>
            <p:cNvGrpSpPr/>
            <p:nvPr/>
          </p:nvGrpSpPr>
          <p:grpSpPr>
            <a:xfrm>
              <a:off x="513851" y="1929965"/>
              <a:ext cx="3288663" cy="1786497"/>
              <a:chOff x="555999" y="2711221"/>
              <a:chExt cx="1818951" cy="988107"/>
            </a:xfrm>
          </p:grpSpPr>
          <p:sp>
            <p:nvSpPr>
              <p:cNvPr id="1758" name="Google Shape;1758;p98"/>
              <p:cNvSpPr/>
              <p:nvPr/>
            </p:nvSpPr>
            <p:spPr>
              <a:xfrm>
                <a:off x="609625" y="2756175"/>
                <a:ext cx="1723800" cy="902700"/>
              </a:xfrm>
              <a:prstGeom prst="rtTriangle">
                <a:avLst/>
              </a:prstGeom>
              <a:solidFill>
                <a:srgbClr val="EBEDFE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759" name="Google Shape;1759;p98"/>
              <p:cNvCxnSpPr/>
              <p:nvPr/>
            </p:nvCxnSpPr>
            <p:spPr>
              <a:xfrm>
                <a:off x="609625" y="3699328"/>
                <a:ext cx="17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760" name="Google Shape;1760;p98"/>
              <p:cNvCxnSpPr/>
              <p:nvPr/>
            </p:nvCxnSpPr>
            <p:spPr>
              <a:xfrm rot="10800000">
                <a:off x="555999" y="2752450"/>
                <a:ext cx="0" cy="912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761" name="Google Shape;1761;p98"/>
              <p:cNvCxnSpPr/>
              <p:nvPr/>
            </p:nvCxnSpPr>
            <p:spPr>
              <a:xfrm>
                <a:off x="636450" y="2711221"/>
                <a:ext cx="1738500" cy="922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</p:grpSp>
        <p:sp>
          <p:nvSpPr>
            <p:cNvPr id="1762" name="Google Shape;1762;p98"/>
            <p:cNvSpPr/>
            <p:nvPr/>
          </p:nvSpPr>
          <p:spPr>
            <a:xfrm>
              <a:off x="609625" y="3499828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63" name="Google Shape;1763;p98"/>
          <p:cNvSpPr txBox="1"/>
          <p:nvPr>
            <p:ph idx="4294967295" type="body"/>
          </p:nvPr>
        </p:nvSpPr>
        <p:spPr>
          <a:xfrm>
            <a:off x="6153293" y="3845350"/>
            <a:ext cx="4053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30</a:t>
            </a:r>
            <a:endParaRPr sz="1600"/>
          </a:p>
        </p:txBody>
      </p:sp>
      <p:sp>
        <p:nvSpPr>
          <p:cNvPr id="1764" name="Google Shape;1764;p98"/>
          <p:cNvSpPr txBox="1"/>
          <p:nvPr>
            <p:ph idx="4294967295" type="body"/>
          </p:nvPr>
        </p:nvSpPr>
        <p:spPr>
          <a:xfrm>
            <a:off x="4529480" y="3933381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16</a:t>
            </a:r>
            <a:endParaRPr sz="1600"/>
          </a:p>
        </p:txBody>
      </p:sp>
      <p:sp>
        <p:nvSpPr>
          <p:cNvPr id="1765" name="Google Shape;1765;p98"/>
          <p:cNvSpPr txBox="1"/>
          <p:nvPr>
            <p:ph idx="4294967295" type="body"/>
          </p:nvPr>
        </p:nvSpPr>
        <p:spPr>
          <a:xfrm>
            <a:off x="5570669" y="2824500"/>
            <a:ext cx="3720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34</a:t>
            </a:r>
            <a:endParaRPr sz="1600"/>
          </a:p>
        </p:txBody>
      </p:sp>
      <p:sp>
        <p:nvSpPr>
          <p:cNvPr id="1766" name="Google Shape;1766;p98"/>
          <p:cNvSpPr txBox="1"/>
          <p:nvPr>
            <p:ph idx="1" type="body"/>
          </p:nvPr>
        </p:nvSpPr>
        <p:spPr>
          <a:xfrm>
            <a:off x="834725" y="20275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600"/>
          </a:p>
        </p:txBody>
      </p:sp>
      <p:sp>
        <p:nvSpPr>
          <p:cNvPr id="1767" name="Google Shape;1767;p98"/>
          <p:cNvSpPr txBox="1"/>
          <p:nvPr>
            <p:ph idx="1" type="body"/>
          </p:nvPr>
        </p:nvSpPr>
        <p:spPr>
          <a:xfrm>
            <a:off x="3378688" y="2149075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1600"/>
          </a:p>
        </p:txBody>
      </p:sp>
      <p:sp>
        <p:nvSpPr>
          <p:cNvPr id="1768" name="Google Shape;1768;p98"/>
          <p:cNvSpPr txBox="1"/>
          <p:nvPr>
            <p:ph idx="1" type="body"/>
          </p:nvPr>
        </p:nvSpPr>
        <p:spPr>
          <a:xfrm>
            <a:off x="5991725" y="20014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1600"/>
          </a:p>
        </p:txBody>
      </p:sp>
      <p:sp>
        <p:nvSpPr>
          <p:cNvPr id="1769" name="Google Shape;1769;p98"/>
          <p:cNvSpPr txBox="1"/>
          <p:nvPr>
            <p:ph idx="1" type="body"/>
          </p:nvPr>
        </p:nvSpPr>
        <p:spPr>
          <a:xfrm>
            <a:off x="7907500" y="183540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1600"/>
          </a:p>
        </p:txBody>
      </p:sp>
      <p:sp>
        <p:nvSpPr>
          <p:cNvPr id="1770" name="Google Shape;1770;p98"/>
          <p:cNvSpPr txBox="1"/>
          <p:nvPr>
            <p:ph idx="1" type="body"/>
          </p:nvPr>
        </p:nvSpPr>
        <p:spPr>
          <a:xfrm>
            <a:off x="1479300" y="38453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1600"/>
          </a:p>
        </p:txBody>
      </p:sp>
      <p:sp>
        <p:nvSpPr>
          <p:cNvPr id="1771" name="Google Shape;1771;p98"/>
          <p:cNvSpPr txBox="1"/>
          <p:nvPr>
            <p:ph idx="1" type="body"/>
          </p:nvPr>
        </p:nvSpPr>
        <p:spPr>
          <a:xfrm>
            <a:off x="5513775" y="34381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</a:t>
            </a:r>
            <a:endParaRPr sz="1600"/>
          </a:p>
        </p:txBody>
      </p:sp>
      <p:sp>
        <p:nvSpPr>
          <p:cNvPr id="1772" name="Google Shape;1772;p98"/>
          <p:cNvSpPr txBox="1"/>
          <p:nvPr>
            <p:ph idx="1" type="body"/>
          </p:nvPr>
        </p:nvSpPr>
        <p:spPr>
          <a:xfrm>
            <a:off x="8200298" y="2988623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</a:t>
            </a:r>
            <a:endParaRPr sz="1600"/>
          </a:p>
        </p:txBody>
      </p:sp>
      <p:sp>
        <p:nvSpPr>
          <p:cNvPr id="1773" name="Google Shape;1773;p98"/>
          <p:cNvSpPr txBox="1"/>
          <p:nvPr>
            <p:ph idx="1" type="body"/>
          </p:nvPr>
        </p:nvSpPr>
        <p:spPr>
          <a:xfrm>
            <a:off x="7666650" y="40601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</a:t>
            </a:r>
            <a:endParaRPr sz="16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7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p99"/>
          <p:cNvSpPr txBox="1"/>
          <p:nvPr>
            <p:ph idx="1" type="body"/>
          </p:nvPr>
        </p:nvSpPr>
        <p:spPr>
          <a:xfrm>
            <a:off x="324000" y="759300"/>
            <a:ext cx="8237700" cy="58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a) Isku dar saddexagal kasta oo leh saddexagalkiisa isku eg (similar triangle). b) Raadi qiyaasta (scale factor) ee u dhaxaysa labada saddexagal ee isku eg.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779" name="Google Shape;1779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isku ekaanshaha (similarity)</a:t>
            </a:r>
            <a:endParaRPr/>
          </a:p>
        </p:txBody>
      </p:sp>
      <p:grpSp>
        <p:nvGrpSpPr>
          <p:cNvPr id="1780" name="Google Shape;1780;p99"/>
          <p:cNvGrpSpPr/>
          <p:nvPr/>
        </p:nvGrpSpPr>
        <p:grpSpPr>
          <a:xfrm flipH="1" rot="-8100000">
            <a:off x="1647332" y="2297792"/>
            <a:ext cx="1318428" cy="636027"/>
            <a:chOff x="2229399" y="1477750"/>
            <a:chExt cx="1506332" cy="726675"/>
          </a:xfrm>
        </p:grpSpPr>
        <p:sp>
          <p:nvSpPr>
            <p:cNvPr id="1781" name="Google Shape;1781;p99"/>
            <p:cNvSpPr/>
            <p:nvPr/>
          </p:nvSpPr>
          <p:spPr>
            <a:xfrm>
              <a:off x="2309077" y="1553950"/>
              <a:ext cx="1380900" cy="5760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82" name="Google Shape;1782;p99"/>
            <p:cNvCxnSpPr/>
            <p:nvPr/>
          </p:nvCxnSpPr>
          <p:spPr>
            <a:xfrm>
              <a:off x="2306276" y="2204425"/>
              <a:ext cx="13836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783" name="Google Shape;1783;p99"/>
            <p:cNvCxnSpPr/>
            <p:nvPr/>
          </p:nvCxnSpPr>
          <p:spPr>
            <a:xfrm rot="10800000">
              <a:off x="2229399" y="1560577"/>
              <a:ext cx="0" cy="5889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784" name="Google Shape;1784;p99"/>
            <p:cNvSpPr/>
            <p:nvPr/>
          </p:nvSpPr>
          <p:spPr>
            <a:xfrm>
              <a:off x="2309075" y="1986853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85" name="Google Shape;1785;p99"/>
            <p:cNvCxnSpPr/>
            <p:nvPr/>
          </p:nvCxnSpPr>
          <p:spPr>
            <a:xfrm>
              <a:off x="2352132" y="1477750"/>
              <a:ext cx="1383600" cy="5760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786" name="Google Shape;1786;p99"/>
          <p:cNvSpPr txBox="1"/>
          <p:nvPr>
            <p:ph idx="4294967295" type="body"/>
          </p:nvPr>
        </p:nvSpPr>
        <p:spPr>
          <a:xfrm>
            <a:off x="1684480" y="1990764"/>
            <a:ext cx="215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sp>
        <p:nvSpPr>
          <p:cNvPr id="1787" name="Google Shape;1787;p99"/>
          <p:cNvSpPr txBox="1"/>
          <p:nvPr>
            <p:ph idx="4294967295" type="body"/>
          </p:nvPr>
        </p:nvSpPr>
        <p:spPr>
          <a:xfrm>
            <a:off x="2508484" y="2156306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</a:t>
            </a:r>
            <a:endParaRPr sz="1600"/>
          </a:p>
        </p:txBody>
      </p:sp>
      <p:sp>
        <p:nvSpPr>
          <p:cNvPr id="1788" name="Google Shape;1788;p99"/>
          <p:cNvSpPr txBox="1"/>
          <p:nvPr>
            <p:ph idx="4294967295" type="body"/>
          </p:nvPr>
        </p:nvSpPr>
        <p:spPr>
          <a:xfrm>
            <a:off x="1977884" y="2678145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</a:t>
            </a:r>
            <a:endParaRPr sz="1600"/>
          </a:p>
        </p:txBody>
      </p:sp>
      <p:grpSp>
        <p:nvGrpSpPr>
          <p:cNvPr id="1789" name="Google Shape;1789;p99"/>
          <p:cNvGrpSpPr/>
          <p:nvPr/>
        </p:nvGrpSpPr>
        <p:grpSpPr>
          <a:xfrm>
            <a:off x="4325803" y="1644104"/>
            <a:ext cx="3501182" cy="1579343"/>
            <a:chOff x="-1966850" y="3121477"/>
            <a:chExt cx="3999522" cy="1804138"/>
          </a:xfrm>
        </p:grpSpPr>
        <p:grpSp>
          <p:nvGrpSpPr>
            <p:cNvPr id="1790" name="Google Shape;1790;p99"/>
            <p:cNvGrpSpPr/>
            <p:nvPr/>
          </p:nvGrpSpPr>
          <p:grpSpPr>
            <a:xfrm>
              <a:off x="-1884599" y="3121477"/>
              <a:ext cx="3917271" cy="1804138"/>
              <a:chOff x="2306276" y="3044545"/>
              <a:chExt cx="1402180" cy="645788"/>
            </a:xfrm>
          </p:grpSpPr>
          <p:sp>
            <p:nvSpPr>
              <p:cNvPr id="1791" name="Google Shape;1791;p99"/>
              <p:cNvSpPr/>
              <p:nvPr/>
            </p:nvSpPr>
            <p:spPr>
              <a:xfrm>
                <a:off x="2309077" y="3077950"/>
                <a:ext cx="1380900" cy="576000"/>
              </a:xfrm>
              <a:prstGeom prst="rtTriangle">
                <a:avLst/>
              </a:prstGeom>
              <a:solidFill>
                <a:srgbClr val="EBEDFE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792" name="Google Shape;1792;p99"/>
              <p:cNvCxnSpPr/>
              <p:nvPr/>
            </p:nvCxnSpPr>
            <p:spPr>
              <a:xfrm>
                <a:off x="2306276" y="3690333"/>
                <a:ext cx="13836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793" name="Google Shape;1793;p99"/>
              <p:cNvSpPr/>
              <p:nvPr/>
            </p:nvSpPr>
            <p:spPr>
              <a:xfrm>
                <a:off x="2309076" y="3584259"/>
                <a:ext cx="69600" cy="696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794" name="Google Shape;1794;p99"/>
              <p:cNvCxnSpPr/>
              <p:nvPr/>
            </p:nvCxnSpPr>
            <p:spPr>
              <a:xfrm>
                <a:off x="2324856" y="3044545"/>
                <a:ext cx="1383600" cy="5760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</p:grpSp>
        <p:cxnSp>
          <p:nvCxnSpPr>
            <p:cNvPr id="1795" name="Google Shape;1795;p99"/>
            <p:cNvCxnSpPr/>
            <p:nvPr/>
          </p:nvCxnSpPr>
          <p:spPr>
            <a:xfrm rot="10800000">
              <a:off x="-1966850" y="3246075"/>
              <a:ext cx="0" cy="15462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796" name="Google Shape;1796;p99"/>
          <p:cNvSpPr txBox="1"/>
          <p:nvPr>
            <p:ph idx="4294967295" type="body"/>
          </p:nvPr>
        </p:nvSpPr>
        <p:spPr>
          <a:xfrm>
            <a:off x="4104900" y="2362208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endParaRPr sz="1600"/>
          </a:p>
        </p:txBody>
      </p:sp>
      <p:sp>
        <p:nvSpPr>
          <p:cNvPr id="1797" name="Google Shape;1797;p99"/>
          <p:cNvSpPr txBox="1"/>
          <p:nvPr>
            <p:ph idx="4294967295" type="body"/>
          </p:nvPr>
        </p:nvSpPr>
        <p:spPr>
          <a:xfrm>
            <a:off x="5681545" y="3223091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36</a:t>
            </a:r>
            <a:endParaRPr sz="1600"/>
          </a:p>
        </p:txBody>
      </p:sp>
      <p:sp>
        <p:nvSpPr>
          <p:cNvPr id="1798" name="Google Shape;1798;p99"/>
          <p:cNvSpPr txBox="1"/>
          <p:nvPr>
            <p:ph idx="4294967295" type="body"/>
          </p:nvPr>
        </p:nvSpPr>
        <p:spPr>
          <a:xfrm>
            <a:off x="5861458" y="2005490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39</a:t>
            </a:r>
            <a:endParaRPr sz="1600"/>
          </a:p>
        </p:txBody>
      </p:sp>
      <p:sp>
        <p:nvSpPr>
          <p:cNvPr id="1799" name="Google Shape;1799;p99"/>
          <p:cNvSpPr txBox="1"/>
          <p:nvPr>
            <p:ph idx="1" type="body"/>
          </p:nvPr>
        </p:nvSpPr>
        <p:spPr>
          <a:xfrm>
            <a:off x="2064888" y="22693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600"/>
          </a:p>
        </p:txBody>
      </p:sp>
      <p:sp>
        <p:nvSpPr>
          <p:cNvPr id="1800" name="Google Shape;1800;p99"/>
          <p:cNvSpPr txBox="1"/>
          <p:nvPr>
            <p:ph idx="1" type="body"/>
          </p:nvPr>
        </p:nvSpPr>
        <p:spPr>
          <a:xfrm>
            <a:off x="5249150" y="2456488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1600"/>
          </a:p>
        </p:txBody>
      </p:sp>
      <p:sp>
        <p:nvSpPr>
          <p:cNvPr id="1801" name="Google Shape;1801;p99"/>
          <p:cNvSpPr txBox="1"/>
          <p:nvPr>
            <p:ph idx="1" type="body"/>
          </p:nvPr>
        </p:nvSpPr>
        <p:spPr>
          <a:xfrm>
            <a:off x="3419100" y="3742700"/>
            <a:ext cx="2331900" cy="8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 iyo E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qiyaasta (scale factor) 3 ama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802" name="Google Shape;1802;p99" title="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5686" y="4103947"/>
            <a:ext cx="170400" cy="563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6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Google Shape;1807;p100"/>
          <p:cNvSpPr txBox="1"/>
          <p:nvPr>
            <p:ph idx="1" type="body"/>
          </p:nvPr>
        </p:nvSpPr>
        <p:spPr>
          <a:xfrm>
            <a:off x="324000" y="759300"/>
            <a:ext cx="8237700" cy="58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a) Isku dar saddexagal kasta oo leh saddexagalkiisa isku eg (similar triangle). b) Raadi qiyaasta (scale factor) ee u dhaxaysa labada saddexagal ee isku eg.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808" name="Google Shape;1808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isku ekaanshaha (similarity)</a:t>
            </a:r>
            <a:endParaRPr/>
          </a:p>
        </p:txBody>
      </p:sp>
      <p:sp>
        <p:nvSpPr>
          <p:cNvPr id="1809" name="Google Shape;1809;p100"/>
          <p:cNvSpPr txBox="1"/>
          <p:nvPr>
            <p:ph idx="4294967295" type="body"/>
          </p:nvPr>
        </p:nvSpPr>
        <p:spPr>
          <a:xfrm>
            <a:off x="1203477" y="2724637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20</a:t>
            </a:r>
            <a:endParaRPr sz="1600"/>
          </a:p>
        </p:txBody>
      </p:sp>
      <p:sp>
        <p:nvSpPr>
          <p:cNvPr id="1810" name="Google Shape;1810;p100"/>
          <p:cNvSpPr txBox="1"/>
          <p:nvPr>
            <p:ph idx="4294967295" type="body"/>
          </p:nvPr>
        </p:nvSpPr>
        <p:spPr>
          <a:xfrm>
            <a:off x="2994610" y="2628146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21</a:t>
            </a:r>
            <a:endParaRPr sz="1600"/>
          </a:p>
        </p:txBody>
      </p:sp>
      <p:sp>
        <p:nvSpPr>
          <p:cNvPr id="1811" name="Google Shape;1811;p100"/>
          <p:cNvSpPr txBox="1"/>
          <p:nvPr>
            <p:ph idx="4294967295" type="body"/>
          </p:nvPr>
        </p:nvSpPr>
        <p:spPr>
          <a:xfrm>
            <a:off x="2040521" y="1545606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29</a:t>
            </a:r>
            <a:endParaRPr sz="1600"/>
          </a:p>
        </p:txBody>
      </p:sp>
      <p:sp>
        <p:nvSpPr>
          <p:cNvPr id="1812" name="Google Shape;1812;p100"/>
          <p:cNvSpPr txBox="1"/>
          <p:nvPr>
            <p:ph idx="4294967295" type="body"/>
          </p:nvPr>
        </p:nvSpPr>
        <p:spPr>
          <a:xfrm>
            <a:off x="5383015" y="1830067"/>
            <a:ext cx="3621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</a:t>
            </a:r>
            <a:endParaRPr sz="1600"/>
          </a:p>
        </p:txBody>
      </p:sp>
      <p:sp>
        <p:nvSpPr>
          <p:cNvPr id="1813" name="Google Shape;1813;p100"/>
          <p:cNvSpPr txBox="1"/>
          <p:nvPr>
            <p:ph idx="4294967295" type="body"/>
          </p:nvPr>
        </p:nvSpPr>
        <p:spPr>
          <a:xfrm>
            <a:off x="6426668" y="2179300"/>
            <a:ext cx="4053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10.5</a:t>
            </a:r>
            <a:endParaRPr sz="1600"/>
          </a:p>
        </p:txBody>
      </p:sp>
      <p:sp>
        <p:nvSpPr>
          <p:cNvPr id="1814" name="Google Shape;1814;p100"/>
          <p:cNvSpPr txBox="1"/>
          <p:nvPr>
            <p:ph idx="4294967295" type="body"/>
          </p:nvPr>
        </p:nvSpPr>
        <p:spPr>
          <a:xfrm>
            <a:off x="5541402" y="2669314"/>
            <a:ext cx="517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14.5</a:t>
            </a:r>
            <a:endParaRPr sz="1600"/>
          </a:p>
        </p:txBody>
      </p:sp>
      <p:grpSp>
        <p:nvGrpSpPr>
          <p:cNvPr id="1815" name="Google Shape;1815;p100"/>
          <p:cNvGrpSpPr/>
          <p:nvPr/>
        </p:nvGrpSpPr>
        <p:grpSpPr>
          <a:xfrm rot="-2821386">
            <a:off x="1090189" y="803410"/>
            <a:ext cx="2254106" cy="2148388"/>
            <a:chOff x="9245238" y="3136228"/>
            <a:chExt cx="2575216" cy="2454438"/>
          </a:xfrm>
        </p:grpSpPr>
        <p:cxnSp>
          <p:nvCxnSpPr>
            <p:cNvPr id="1816" name="Google Shape;1816;p100"/>
            <p:cNvCxnSpPr/>
            <p:nvPr/>
          </p:nvCxnSpPr>
          <p:spPr>
            <a:xfrm>
              <a:off x="9373706" y="5590666"/>
              <a:ext cx="23118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17" name="Google Shape;1817;p100"/>
            <p:cNvCxnSpPr/>
            <p:nvPr/>
          </p:nvCxnSpPr>
          <p:spPr>
            <a:xfrm rot="10800000">
              <a:off x="9245238" y="3222270"/>
              <a:ext cx="0" cy="21663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818" name="Google Shape;1818;p100"/>
            <p:cNvSpPr/>
            <p:nvPr/>
          </p:nvSpPr>
          <p:spPr>
            <a:xfrm>
              <a:off x="9333242" y="5367994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19" name="Google Shape;1819;p100"/>
            <p:cNvCxnSpPr/>
            <p:nvPr/>
          </p:nvCxnSpPr>
          <p:spPr>
            <a:xfrm>
              <a:off x="9422554" y="3136228"/>
              <a:ext cx="2397900" cy="23121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820" name="Google Shape;1820;p100"/>
            <p:cNvSpPr/>
            <p:nvPr/>
          </p:nvSpPr>
          <p:spPr>
            <a:xfrm>
              <a:off x="9335406" y="3215730"/>
              <a:ext cx="2395800" cy="23001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1" name="Google Shape;1821;p100"/>
            <p:cNvSpPr/>
            <p:nvPr/>
          </p:nvSpPr>
          <p:spPr>
            <a:xfrm>
              <a:off x="9333250" y="5366728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22" name="Google Shape;1822;p100"/>
          <p:cNvGrpSpPr/>
          <p:nvPr/>
        </p:nvGrpSpPr>
        <p:grpSpPr>
          <a:xfrm rot="9664097">
            <a:off x="5269403" y="1993927"/>
            <a:ext cx="1202874" cy="1155660"/>
            <a:chOff x="3008500" y="3349323"/>
            <a:chExt cx="1374161" cy="1320224"/>
          </a:xfrm>
        </p:grpSpPr>
        <p:grpSp>
          <p:nvGrpSpPr>
            <p:cNvPr id="1823" name="Google Shape;1823;p100"/>
            <p:cNvGrpSpPr/>
            <p:nvPr/>
          </p:nvGrpSpPr>
          <p:grpSpPr>
            <a:xfrm>
              <a:off x="3008500" y="3349323"/>
              <a:ext cx="1374161" cy="1320224"/>
              <a:chOff x="2804221" y="2179725"/>
              <a:chExt cx="2731931" cy="2624179"/>
            </a:xfrm>
          </p:grpSpPr>
          <p:cxnSp>
            <p:nvCxnSpPr>
              <p:cNvPr id="1824" name="Google Shape;1824;p100"/>
              <p:cNvCxnSpPr/>
              <p:nvPr/>
            </p:nvCxnSpPr>
            <p:spPr>
              <a:xfrm>
                <a:off x="3024106" y="4803904"/>
                <a:ext cx="2311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825" name="Google Shape;1825;p100"/>
              <p:cNvCxnSpPr/>
              <p:nvPr/>
            </p:nvCxnSpPr>
            <p:spPr>
              <a:xfrm rot="10800000">
                <a:off x="2804221" y="2331052"/>
                <a:ext cx="0" cy="2166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826" name="Google Shape;1826;p100"/>
              <p:cNvSpPr/>
              <p:nvPr/>
            </p:nvSpPr>
            <p:spPr>
              <a:xfrm>
                <a:off x="2983642" y="4463719"/>
                <a:ext cx="143100" cy="1431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827" name="Google Shape;1827;p100"/>
              <p:cNvCxnSpPr/>
              <p:nvPr/>
            </p:nvCxnSpPr>
            <p:spPr>
              <a:xfrm>
                <a:off x="3138252" y="2179725"/>
                <a:ext cx="2397900" cy="2312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828" name="Google Shape;1828;p100"/>
              <p:cNvSpPr/>
              <p:nvPr/>
            </p:nvSpPr>
            <p:spPr>
              <a:xfrm>
                <a:off x="2985806" y="2311455"/>
                <a:ext cx="2395800" cy="2300100"/>
              </a:xfrm>
              <a:prstGeom prst="rtTriangle">
                <a:avLst/>
              </a:prstGeom>
              <a:solidFill>
                <a:srgbClr val="EBEDFE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829" name="Google Shape;1829;p100"/>
            <p:cNvSpPr/>
            <p:nvPr/>
          </p:nvSpPr>
          <p:spPr>
            <a:xfrm>
              <a:off x="3103205" y="4416471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30" name="Google Shape;1830;p100"/>
          <p:cNvSpPr txBox="1"/>
          <p:nvPr>
            <p:ph idx="1" type="body"/>
          </p:nvPr>
        </p:nvSpPr>
        <p:spPr>
          <a:xfrm>
            <a:off x="2169988" y="2201625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1600"/>
          </a:p>
        </p:txBody>
      </p:sp>
      <p:sp>
        <p:nvSpPr>
          <p:cNvPr id="1831" name="Google Shape;1831;p100"/>
          <p:cNvSpPr txBox="1"/>
          <p:nvPr>
            <p:ph idx="1" type="body"/>
          </p:nvPr>
        </p:nvSpPr>
        <p:spPr>
          <a:xfrm>
            <a:off x="5920925" y="223660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1600"/>
          </a:p>
        </p:txBody>
      </p:sp>
      <p:sp>
        <p:nvSpPr>
          <p:cNvPr id="1832" name="Google Shape;1832;p100"/>
          <p:cNvSpPr txBox="1"/>
          <p:nvPr>
            <p:ph idx="1" type="body"/>
          </p:nvPr>
        </p:nvSpPr>
        <p:spPr>
          <a:xfrm>
            <a:off x="3419100" y="3742700"/>
            <a:ext cx="2331900" cy="8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 iyo D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qiyaasta (scale factor) 2 ama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833" name="Google Shape;1833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913" y="4096161"/>
            <a:ext cx="170400" cy="542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101"/>
          <p:cNvSpPr txBox="1"/>
          <p:nvPr>
            <p:ph idx="1" type="body"/>
          </p:nvPr>
        </p:nvSpPr>
        <p:spPr>
          <a:xfrm>
            <a:off x="324000" y="759300"/>
            <a:ext cx="8237700" cy="58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a) Isku dar saddexagal kasta oo leh saddexagalkiisa isku eg (similar triangle). b) Raadi qiyaasta (scale factor) ee u dhaxaysa labada saddexagal ee isku eg.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839" name="Google Shape;1839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isku ekaanshaha (similarity)</a:t>
            </a:r>
            <a:endParaRPr/>
          </a:p>
        </p:txBody>
      </p:sp>
      <p:grpSp>
        <p:nvGrpSpPr>
          <p:cNvPr id="1840" name="Google Shape;1840;p101"/>
          <p:cNvGrpSpPr/>
          <p:nvPr/>
        </p:nvGrpSpPr>
        <p:grpSpPr>
          <a:xfrm flipH="1">
            <a:off x="5503447" y="2003981"/>
            <a:ext cx="628374" cy="504170"/>
            <a:chOff x="6383346" y="1591089"/>
            <a:chExt cx="630392" cy="505788"/>
          </a:xfrm>
        </p:grpSpPr>
        <p:sp>
          <p:nvSpPr>
            <p:cNvPr id="1841" name="Google Shape;1841;p101"/>
            <p:cNvSpPr/>
            <p:nvPr/>
          </p:nvSpPr>
          <p:spPr>
            <a:xfrm>
              <a:off x="6457538" y="1663689"/>
              <a:ext cx="480000" cy="3612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42" name="Google Shape;1842;p101"/>
            <p:cNvCxnSpPr/>
            <p:nvPr/>
          </p:nvCxnSpPr>
          <p:spPr>
            <a:xfrm>
              <a:off x="6415121" y="2089077"/>
              <a:ext cx="492000" cy="7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43" name="Google Shape;1843;p101"/>
            <p:cNvCxnSpPr/>
            <p:nvPr/>
          </p:nvCxnSpPr>
          <p:spPr>
            <a:xfrm rot="10800000">
              <a:off x="6383346" y="1631207"/>
              <a:ext cx="0" cy="418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844" name="Google Shape;1844;p101"/>
            <p:cNvSpPr/>
            <p:nvPr/>
          </p:nvSpPr>
          <p:spPr>
            <a:xfrm>
              <a:off x="6455507" y="1933456"/>
              <a:ext cx="94200" cy="94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45" name="Google Shape;1845;p101"/>
            <p:cNvCxnSpPr/>
            <p:nvPr/>
          </p:nvCxnSpPr>
          <p:spPr>
            <a:xfrm>
              <a:off x="6549638" y="1591089"/>
              <a:ext cx="464100" cy="357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846" name="Google Shape;1846;p101"/>
          <p:cNvSpPr txBox="1"/>
          <p:nvPr>
            <p:ph idx="4294967295" type="body"/>
          </p:nvPr>
        </p:nvSpPr>
        <p:spPr>
          <a:xfrm>
            <a:off x="5752169" y="2504766"/>
            <a:ext cx="319800" cy="24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endParaRPr sz="1600"/>
          </a:p>
        </p:txBody>
      </p:sp>
      <p:sp>
        <p:nvSpPr>
          <p:cNvPr id="1847" name="Google Shape;1847;p101"/>
          <p:cNvSpPr txBox="1"/>
          <p:nvPr>
            <p:ph idx="4294967295" type="body"/>
          </p:nvPr>
        </p:nvSpPr>
        <p:spPr>
          <a:xfrm>
            <a:off x="6170851" y="2129810"/>
            <a:ext cx="319800" cy="24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</a:t>
            </a:r>
            <a:endParaRPr sz="1600"/>
          </a:p>
        </p:txBody>
      </p:sp>
      <p:sp>
        <p:nvSpPr>
          <p:cNvPr id="1848" name="Google Shape;1848;p101"/>
          <p:cNvSpPr txBox="1"/>
          <p:nvPr>
            <p:ph idx="4294967295" type="body"/>
          </p:nvPr>
        </p:nvSpPr>
        <p:spPr>
          <a:xfrm>
            <a:off x="5596288" y="1952097"/>
            <a:ext cx="319800" cy="24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grpSp>
        <p:nvGrpSpPr>
          <p:cNvPr id="1849" name="Google Shape;1849;p101"/>
          <p:cNvGrpSpPr/>
          <p:nvPr/>
        </p:nvGrpSpPr>
        <p:grpSpPr>
          <a:xfrm flipH="1">
            <a:off x="2228673" y="1812926"/>
            <a:ext cx="1015952" cy="829489"/>
            <a:chOff x="7523425" y="1276035"/>
            <a:chExt cx="1160557" cy="947554"/>
          </a:xfrm>
        </p:grpSpPr>
        <p:sp>
          <p:nvSpPr>
            <p:cNvPr id="1850" name="Google Shape;1850;p101"/>
            <p:cNvSpPr/>
            <p:nvPr/>
          </p:nvSpPr>
          <p:spPr>
            <a:xfrm>
              <a:off x="7599534" y="1344722"/>
              <a:ext cx="1044900" cy="7863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51" name="Google Shape;1851;p101"/>
            <p:cNvCxnSpPr/>
            <p:nvPr/>
          </p:nvCxnSpPr>
          <p:spPr>
            <a:xfrm>
              <a:off x="7605731" y="2223588"/>
              <a:ext cx="10446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52" name="Google Shape;1852;p101"/>
            <p:cNvCxnSpPr/>
            <p:nvPr/>
          </p:nvCxnSpPr>
          <p:spPr>
            <a:xfrm rot="10800000">
              <a:off x="7523425" y="1344850"/>
              <a:ext cx="0" cy="790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853" name="Google Shape;1853;p101"/>
            <p:cNvSpPr/>
            <p:nvPr/>
          </p:nvSpPr>
          <p:spPr>
            <a:xfrm>
              <a:off x="7595121" y="1993755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54" name="Google Shape;1854;p101"/>
            <p:cNvCxnSpPr/>
            <p:nvPr/>
          </p:nvCxnSpPr>
          <p:spPr>
            <a:xfrm>
              <a:off x="7673882" y="1276035"/>
              <a:ext cx="1010100" cy="7782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855" name="Google Shape;1855;p101"/>
          <p:cNvSpPr txBox="1"/>
          <p:nvPr>
            <p:ph idx="4294967295" type="body"/>
          </p:nvPr>
        </p:nvSpPr>
        <p:spPr>
          <a:xfrm>
            <a:off x="2666170" y="2618560"/>
            <a:ext cx="2808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</a:t>
            </a:r>
            <a:endParaRPr sz="1600"/>
          </a:p>
        </p:txBody>
      </p:sp>
      <p:sp>
        <p:nvSpPr>
          <p:cNvPr id="1856" name="Google Shape;1856;p101"/>
          <p:cNvSpPr txBox="1"/>
          <p:nvPr>
            <p:ph idx="4294967295" type="body"/>
          </p:nvPr>
        </p:nvSpPr>
        <p:spPr>
          <a:xfrm>
            <a:off x="3263300" y="2100944"/>
            <a:ext cx="257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</a:t>
            </a:r>
            <a:endParaRPr sz="1600"/>
          </a:p>
        </p:txBody>
      </p:sp>
      <p:sp>
        <p:nvSpPr>
          <p:cNvPr id="1857" name="Google Shape;1857;p101"/>
          <p:cNvSpPr txBox="1"/>
          <p:nvPr>
            <p:ph idx="4294967295" type="body"/>
          </p:nvPr>
        </p:nvSpPr>
        <p:spPr>
          <a:xfrm>
            <a:off x="2301112" y="1946550"/>
            <a:ext cx="5178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12.5</a:t>
            </a:r>
            <a:endParaRPr sz="1600"/>
          </a:p>
        </p:txBody>
      </p:sp>
      <p:sp>
        <p:nvSpPr>
          <p:cNvPr id="1858" name="Google Shape;1858;p101"/>
          <p:cNvSpPr txBox="1"/>
          <p:nvPr>
            <p:ph idx="1" type="body"/>
          </p:nvPr>
        </p:nvSpPr>
        <p:spPr>
          <a:xfrm>
            <a:off x="2818900" y="2218225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1600"/>
          </a:p>
        </p:txBody>
      </p:sp>
      <p:sp>
        <p:nvSpPr>
          <p:cNvPr id="1859" name="Google Shape;1859;p101"/>
          <p:cNvSpPr txBox="1"/>
          <p:nvPr>
            <p:ph idx="1" type="body"/>
          </p:nvPr>
        </p:nvSpPr>
        <p:spPr>
          <a:xfrm>
            <a:off x="5796073" y="2208311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</a:t>
            </a:r>
            <a:endParaRPr sz="1600"/>
          </a:p>
        </p:txBody>
      </p:sp>
      <p:sp>
        <p:nvSpPr>
          <p:cNvPr id="1860" name="Google Shape;1860;p101"/>
          <p:cNvSpPr txBox="1"/>
          <p:nvPr>
            <p:ph idx="1" type="body"/>
          </p:nvPr>
        </p:nvSpPr>
        <p:spPr>
          <a:xfrm>
            <a:off x="3419100" y="3742700"/>
            <a:ext cx="2331900" cy="8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 iyo G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qiyaasta (scale factor) ama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2}\frac{2}{3}&quot;&gt;&lt;mfrac&gt;&lt;mn&gt;3&lt;/mn&gt;&lt;mn&gt;2&lt;/mn&gt;&lt;/mfrac&gt;&lt;mfrac&gt;&lt;mn&gt;2&lt;/mn&gt;&lt;mn&gt;3&lt;/mn&gt;&lt;/mfrac&gt;&lt;/math&gt;" id="1861" name="Google Shape;1861;p101" title="three halves two thirds"/>
          <p:cNvPicPr preferRelativeResize="0"/>
          <p:nvPr/>
        </p:nvPicPr>
        <p:blipFill rotWithShape="1">
          <a:blip r:embed="rId3">
            <a:alphaModFix/>
          </a:blip>
          <a:srcRect b="0" l="47000" r="0" t="0"/>
          <a:stretch/>
        </p:blipFill>
        <p:spPr>
          <a:xfrm>
            <a:off x="5514537" y="4089675"/>
            <a:ext cx="221025" cy="585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}\frac{2}{3}&quot;&gt;&lt;mfrac&gt;&lt;mn&gt;3&lt;/mn&gt;&lt;mn&gt;2&lt;/mn&gt;&lt;/mfrac&gt;&lt;mfrac&gt;&lt;mn&gt;2&lt;/mn&gt;&lt;mn&gt;3&lt;/mn&gt;&lt;/mfrac&gt;&lt;/math&gt;" id="1862" name="Google Shape;1862;p101" title="three halves two thirds"/>
          <p:cNvPicPr preferRelativeResize="0"/>
          <p:nvPr/>
        </p:nvPicPr>
        <p:blipFill rotWithShape="1">
          <a:blip r:embed="rId3">
            <a:alphaModFix/>
          </a:blip>
          <a:srcRect b="0" l="0" r="47000" t="0"/>
          <a:stretch/>
        </p:blipFill>
        <p:spPr>
          <a:xfrm>
            <a:off x="4853400" y="4089675"/>
            <a:ext cx="221025" cy="58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6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fahamka isku ekaanshaha (similarity)</a:t>
            </a:r>
            <a:endParaRPr/>
          </a:p>
        </p:txBody>
      </p:sp>
      <p:grpSp>
        <p:nvGrpSpPr>
          <p:cNvPr id="1868" name="Google Shape;1868;p102"/>
          <p:cNvGrpSpPr/>
          <p:nvPr/>
        </p:nvGrpSpPr>
        <p:grpSpPr>
          <a:xfrm rot="9423142">
            <a:off x="5327550" y="2346491"/>
            <a:ext cx="1629159" cy="938752"/>
            <a:chOff x="-2274197" y="713375"/>
            <a:chExt cx="1861097" cy="1072399"/>
          </a:xfrm>
        </p:grpSpPr>
        <p:sp>
          <p:nvSpPr>
            <p:cNvPr id="1869" name="Google Shape;1869;p102"/>
            <p:cNvSpPr/>
            <p:nvPr/>
          </p:nvSpPr>
          <p:spPr>
            <a:xfrm>
              <a:off x="-2178425" y="800475"/>
              <a:ext cx="1723800" cy="9027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70" name="Google Shape;1870;p102"/>
            <p:cNvCxnSpPr/>
            <p:nvPr/>
          </p:nvCxnSpPr>
          <p:spPr>
            <a:xfrm>
              <a:off x="-2178425" y="1785774"/>
              <a:ext cx="17238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71" name="Google Shape;1871;p102"/>
            <p:cNvCxnSpPr/>
            <p:nvPr/>
          </p:nvCxnSpPr>
          <p:spPr>
            <a:xfrm rot="10800000">
              <a:off x="-2274197" y="796750"/>
              <a:ext cx="0" cy="9129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872" name="Google Shape;1872;p102"/>
            <p:cNvSpPr/>
            <p:nvPr/>
          </p:nvSpPr>
          <p:spPr>
            <a:xfrm>
              <a:off x="-2178425" y="1544128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73" name="Google Shape;1873;p102"/>
            <p:cNvCxnSpPr/>
            <p:nvPr/>
          </p:nvCxnSpPr>
          <p:spPr>
            <a:xfrm>
              <a:off x="-2151600" y="713375"/>
              <a:ext cx="1738500" cy="9222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874" name="Google Shape;1874;p102"/>
          <p:cNvSpPr txBox="1"/>
          <p:nvPr>
            <p:ph idx="4294967295" type="body"/>
          </p:nvPr>
        </p:nvSpPr>
        <p:spPr>
          <a:xfrm>
            <a:off x="5797536" y="2171247"/>
            <a:ext cx="2277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endParaRPr sz="1600"/>
          </a:p>
        </p:txBody>
      </p:sp>
      <p:sp>
        <p:nvSpPr>
          <p:cNvPr id="1875" name="Google Shape;1875;p102"/>
          <p:cNvSpPr txBox="1"/>
          <p:nvPr>
            <p:ph idx="4294967295" type="body"/>
          </p:nvPr>
        </p:nvSpPr>
        <p:spPr>
          <a:xfrm>
            <a:off x="6904791" y="2321997"/>
            <a:ext cx="170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</a:t>
            </a:r>
            <a:endParaRPr sz="1600"/>
          </a:p>
        </p:txBody>
      </p:sp>
      <p:sp>
        <p:nvSpPr>
          <p:cNvPr id="1876" name="Google Shape;1876;p102"/>
          <p:cNvSpPr txBox="1"/>
          <p:nvPr>
            <p:ph idx="4294967295" type="body"/>
          </p:nvPr>
        </p:nvSpPr>
        <p:spPr>
          <a:xfrm>
            <a:off x="6025201" y="2907547"/>
            <a:ext cx="215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17</a:t>
            </a:r>
            <a:endParaRPr sz="1600"/>
          </a:p>
        </p:txBody>
      </p:sp>
      <p:sp>
        <p:nvSpPr>
          <p:cNvPr id="1877" name="Google Shape;1877;p102"/>
          <p:cNvSpPr txBox="1"/>
          <p:nvPr>
            <p:ph idx="1" type="body"/>
          </p:nvPr>
        </p:nvSpPr>
        <p:spPr>
          <a:xfrm>
            <a:off x="324000" y="759300"/>
            <a:ext cx="8237700" cy="58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a) Isku dar saddexagal kasta oo leh saddexagalkiisa isku eg (similar triangle). b) Raadi qiyaasta (scale factor) ee u dhaxaysa labada saddexagal ee isku eg.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878" name="Google Shape;1878;p102"/>
          <p:cNvSpPr txBox="1"/>
          <p:nvPr>
            <p:ph idx="4294967295" type="body"/>
          </p:nvPr>
        </p:nvSpPr>
        <p:spPr>
          <a:xfrm>
            <a:off x="3000193" y="2994750"/>
            <a:ext cx="4053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30</a:t>
            </a:r>
            <a:endParaRPr sz="1600"/>
          </a:p>
        </p:txBody>
      </p:sp>
      <p:sp>
        <p:nvSpPr>
          <p:cNvPr id="1879" name="Google Shape;1879;p102"/>
          <p:cNvSpPr txBox="1"/>
          <p:nvPr>
            <p:ph idx="4294967295" type="body"/>
          </p:nvPr>
        </p:nvSpPr>
        <p:spPr>
          <a:xfrm>
            <a:off x="1376380" y="3082781"/>
            <a:ext cx="2574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16</a:t>
            </a:r>
            <a:endParaRPr sz="1600"/>
          </a:p>
        </p:txBody>
      </p:sp>
      <p:sp>
        <p:nvSpPr>
          <p:cNvPr id="1880" name="Google Shape;1880;p102"/>
          <p:cNvSpPr txBox="1"/>
          <p:nvPr>
            <p:ph idx="4294967295" type="body"/>
          </p:nvPr>
        </p:nvSpPr>
        <p:spPr>
          <a:xfrm>
            <a:off x="2417569" y="1973900"/>
            <a:ext cx="372000" cy="2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34</a:t>
            </a:r>
            <a:endParaRPr sz="1600"/>
          </a:p>
        </p:txBody>
      </p:sp>
      <p:sp>
        <p:nvSpPr>
          <p:cNvPr id="1881" name="Google Shape;1881;p102"/>
          <p:cNvSpPr txBox="1"/>
          <p:nvPr>
            <p:ph idx="1" type="body"/>
          </p:nvPr>
        </p:nvSpPr>
        <p:spPr>
          <a:xfrm>
            <a:off x="2360675" y="25875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</a:t>
            </a:r>
            <a:endParaRPr sz="1600"/>
          </a:p>
        </p:txBody>
      </p:sp>
      <p:sp>
        <p:nvSpPr>
          <p:cNvPr id="1882" name="Google Shape;1882;p102"/>
          <p:cNvSpPr txBox="1"/>
          <p:nvPr>
            <p:ph idx="1" type="body"/>
          </p:nvPr>
        </p:nvSpPr>
        <p:spPr>
          <a:xfrm>
            <a:off x="6346300" y="24113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</a:t>
            </a:r>
            <a:endParaRPr sz="1600"/>
          </a:p>
        </p:txBody>
      </p:sp>
      <p:grpSp>
        <p:nvGrpSpPr>
          <p:cNvPr id="1883" name="Google Shape;1883;p102"/>
          <p:cNvGrpSpPr/>
          <p:nvPr/>
        </p:nvGrpSpPr>
        <p:grpSpPr>
          <a:xfrm rot="-2272912">
            <a:off x="1294635" y="1485036"/>
            <a:ext cx="2878753" cy="1563822"/>
            <a:chOff x="513851" y="1929965"/>
            <a:chExt cx="3288663" cy="1786497"/>
          </a:xfrm>
        </p:grpSpPr>
        <p:grpSp>
          <p:nvGrpSpPr>
            <p:cNvPr id="1884" name="Google Shape;1884;p102"/>
            <p:cNvGrpSpPr/>
            <p:nvPr/>
          </p:nvGrpSpPr>
          <p:grpSpPr>
            <a:xfrm>
              <a:off x="513851" y="1929965"/>
              <a:ext cx="3288663" cy="1786497"/>
              <a:chOff x="555999" y="2711221"/>
              <a:chExt cx="1818951" cy="988107"/>
            </a:xfrm>
          </p:grpSpPr>
          <p:sp>
            <p:nvSpPr>
              <p:cNvPr id="1885" name="Google Shape;1885;p102"/>
              <p:cNvSpPr/>
              <p:nvPr/>
            </p:nvSpPr>
            <p:spPr>
              <a:xfrm>
                <a:off x="609625" y="2756175"/>
                <a:ext cx="1723800" cy="902700"/>
              </a:xfrm>
              <a:prstGeom prst="rtTriangle">
                <a:avLst/>
              </a:prstGeom>
              <a:solidFill>
                <a:srgbClr val="EBEDFE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886" name="Google Shape;1886;p102"/>
              <p:cNvCxnSpPr/>
              <p:nvPr/>
            </p:nvCxnSpPr>
            <p:spPr>
              <a:xfrm>
                <a:off x="609625" y="3699328"/>
                <a:ext cx="17238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887" name="Google Shape;1887;p102"/>
              <p:cNvCxnSpPr/>
              <p:nvPr/>
            </p:nvCxnSpPr>
            <p:spPr>
              <a:xfrm rot="10800000">
                <a:off x="555999" y="2752450"/>
                <a:ext cx="0" cy="912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888" name="Google Shape;1888;p102"/>
              <p:cNvCxnSpPr/>
              <p:nvPr/>
            </p:nvCxnSpPr>
            <p:spPr>
              <a:xfrm>
                <a:off x="636450" y="2711221"/>
                <a:ext cx="1738500" cy="922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</p:grpSp>
        <p:sp>
          <p:nvSpPr>
            <p:cNvPr id="1889" name="Google Shape;1889;p102"/>
            <p:cNvSpPr/>
            <p:nvPr/>
          </p:nvSpPr>
          <p:spPr>
            <a:xfrm>
              <a:off x="609625" y="3499828"/>
              <a:ext cx="143100" cy="1431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90" name="Google Shape;1890;p102"/>
          <p:cNvSpPr txBox="1"/>
          <p:nvPr>
            <p:ph idx="1" type="body"/>
          </p:nvPr>
        </p:nvSpPr>
        <p:spPr>
          <a:xfrm>
            <a:off x="2518375" y="2587550"/>
            <a:ext cx="170400" cy="26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</a:t>
            </a:r>
            <a:endParaRPr sz="1600"/>
          </a:p>
        </p:txBody>
      </p:sp>
      <p:sp>
        <p:nvSpPr>
          <p:cNvPr id="1891" name="Google Shape;1891;p102"/>
          <p:cNvSpPr txBox="1"/>
          <p:nvPr>
            <p:ph idx="1" type="body"/>
          </p:nvPr>
        </p:nvSpPr>
        <p:spPr>
          <a:xfrm>
            <a:off x="3419100" y="3742700"/>
            <a:ext cx="2331900" cy="89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 iyo H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qiyaasta (scale factor) 2 ama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892" name="Google Shape;1892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913" y="4096161"/>
            <a:ext cx="170400" cy="542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6" name="Shape 1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" name="Google Shape;1897;p103"/>
          <p:cNvSpPr txBox="1"/>
          <p:nvPr>
            <p:ph idx="1" type="body"/>
          </p:nvPr>
        </p:nvSpPr>
        <p:spPr>
          <a:xfrm>
            <a:off x="324000" y="1080000"/>
            <a:ext cx="84960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Weyneyn (Enlargement) macneheedu waa isbeddel cabbirka.</a:t>
            </a:r>
            <a:r>
              <a:rPr lang="en-GB" sz="1400">
                <a:latin typeface="Lexend"/>
              </a:rPr>
              <a:t/>
            </a:r>
            <a:br>
              <a:rPr lang="en-GB"/>
            </a:b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Dhererka xariiqyada (lines) ayaa laga yaabaa inay isbeddelaan marka la weyneeyo (enlarged).</a:t>
            </a:r>
            <a:br>
              <a:rPr lang="en-GB"/>
            </a:b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Xaglaha (angles) gudaha shayga kama isbeddelaan marka la weyneeyo (enlarged).</a:t>
            </a:r>
            <a:br>
              <a:rPr lang="en-GB"/>
            </a:b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Marka shay la weyneeyo (enlarged), sawirku waa isku eg (similar).</a:t>
            </a:r>
            <a:br>
              <a:rPr lang="en-GB"/>
            </a:b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Jihada (orientations) ee qaababka isku eg (similar shapes) way ku kala duwanaan karaan.</a:t>
            </a:r>
            <a:endParaRPr/>
          </a:p>
        </p:txBody>
      </p:sp>
      <p:sp>
        <p:nvSpPr>
          <p:cNvPr id="1898" name="Google Shape;1898;p103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fahamka isku ekaanshaha (similarity)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