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880ACAD-E1BB-4074-A367-E78F1E1A83F6}">
  <a:tblStyle styleId="{C880ACAD-E1BB-4074-A367-E78F1E1A83F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e5535555a4_0_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e5535555a4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e5535555a4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2e5535555a4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2e5535555a4_0_8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2e5535555a4_0_8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2e5535555a4_0_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2e5535555a4_0_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e5535555a4_0_8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2e5535555a4_0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2e5535555a4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2e5535555a4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2e5535555a4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2e5535555a4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2e5535555a4_0_18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2e5535555a4_0_1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e5535555a4_0_1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e5535555a4_0_1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e5535555a4_0_1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e5535555a4_0_1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2e5535555a4_0_19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2e5535555a4_0_1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2e5535555a4_0_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2e5535555a4_0_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2e6d97e197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2" name="Google Shape;1052;g2e6d97e197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2e5535555a4_0_9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2e5535555a4_0_9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2e5535555a4_0_19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2e5535555a4_0_19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2e5535555a4_0_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2e5535555a4_0_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e5535555a4_0_1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e5535555a4_0_1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2e5535555a4_0_19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2e5535555a4_0_1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e5535555a4_0_9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e5535555a4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2e5535555a4_0_8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2e5535555a4_0_8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2e5535555a4_0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2e5535555a4_0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2e5535555a4_0_9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2e5535555a4_0_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2e5535555a4_0_9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2e5535555a4_0_9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2e5535555a4_0_9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1" name="Google Shape;1231;g2e5535555a4_0_9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2e5535555a4_0_9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2e5535555a4_0_9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1.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2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2.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17.png"/><Relationship Id="rId5"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5.pn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5.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2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 Id="rId4" Type="http://schemas.openxmlformats.org/officeDocument/2006/relationships/image" Target="../media/image19.png"/><Relationship Id="rId5" Type="http://schemas.openxmlformats.org/officeDocument/2006/relationships/image" Target="../media/image2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 Id="rId3" Type="http://schemas.openxmlformats.org/officeDocument/2006/relationships/image" Target="../media/image36.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1.png"/><Relationship Id="rId7" Type="http://schemas.openxmlformats.org/officeDocument/2006/relationships/image" Target="../media/image3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5.png"/><Relationship Id="rId4" Type="http://schemas.openxmlformats.org/officeDocument/2006/relationships/image" Target="../media/image81.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3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1.png"/><Relationship Id="rId4" Type="http://schemas.openxmlformats.org/officeDocument/2006/relationships/image" Target="../media/image42.png"/><Relationship Id="rId5" Type="http://schemas.openxmlformats.org/officeDocument/2006/relationships/image" Target="../media/image35.png"/><Relationship Id="rId6" Type="http://schemas.openxmlformats.org/officeDocument/2006/relationships/image" Target="../media/image47.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image" Target="../media/image3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1.png"/><Relationship Id="rId4" Type="http://schemas.openxmlformats.org/officeDocument/2006/relationships/image" Target="../media/image43.png"/><Relationship Id="rId5" Type="http://schemas.openxmlformats.org/officeDocument/2006/relationships/image" Target="../media/image42.png"/><Relationship Id="rId6" Type="http://schemas.openxmlformats.org/officeDocument/2006/relationships/image" Target="../media/image35.png"/><Relationship Id="rId7" Type="http://schemas.openxmlformats.org/officeDocument/2006/relationships/image" Target="../media/image47.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51.png"/><Relationship Id="rId11" Type="http://schemas.openxmlformats.org/officeDocument/2006/relationships/image" Target="../media/image3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0.png"/><Relationship Id="rId4" Type="http://schemas.openxmlformats.org/officeDocument/2006/relationships/image" Target="../media/image54.png"/><Relationship Id="rId5" Type="http://schemas.openxmlformats.org/officeDocument/2006/relationships/image" Target="../media/image5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2" name="Google Shape;142;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4" name="Google Shape;164;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9567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b="1" lang="en-GB" sz="1400">
                <a:latin typeface="Lexend"/>
                <a:ea typeface="Lexend"/>
                <a:cs typeface="Lexend"/>
                <a:sym typeface="Lexend"/>
              </a:rPr>
              <a:t>Cutub:</a:t>
            </a:r>
            <a:endParaRPr b="1" sz="14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5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64.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7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6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1.xml"/><Relationship Id="rId3" Type="http://schemas.openxmlformats.org/officeDocument/2006/relationships/image" Target="../media/image7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2.xml"/><Relationship Id="rId3" Type="http://schemas.openxmlformats.org/officeDocument/2006/relationships/image" Target="../media/image7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3.xml"/><Relationship Id="rId3" Type="http://schemas.openxmlformats.org/officeDocument/2006/relationships/image" Target="../media/image68.png"/><Relationship Id="rId4" Type="http://schemas.openxmlformats.org/officeDocument/2006/relationships/image" Target="../media/image72.png"/><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65.png"/><Relationship Id="rId8" Type="http://schemas.openxmlformats.org/officeDocument/2006/relationships/image" Target="../media/image71.png"/><Relationship Id="rId9" Type="http://schemas.openxmlformats.org/officeDocument/2006/relationships/image" Target="../media/image1.png"/><Relationship Id="rId10" Type="http://schemas.openxmlformats.org/officeDocument/2006/relationships/image" Target="../media/image2.png"/><Relationship Id="rId11" Type="http://schemas.openxmlformats.org/officeDocument/2006/relationships/image" Target="../media/image4.png"/><Relationship Id="rId12"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4.xml"/><Relationship Id="rId3" Type="http://schemas.openxmlformats.org/officeDocument/2006/relationships/image" Target="../media/image68.png"/><Relationship Id="rId4" Type="http://schemas.openxmlformats.org/officeDocument/2006/relationships/image" Target="../media/image72.png"/><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71.png"/><Relationship Id="rId8" Type="http://schemas.openxmlformats.org/officeDocument/2006/relationships/image" Target="../media/image65.png"/><Relationship Id="rId9" Type="http://schemas.openxmlformats.org/officeDocument/2006/relationships/image" Target="../media/image1.png"/><Relationship Id="rId10"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5.xml"/><Relationship Id="rId3" Type="http://schemas.openxmlformats.org/officeDocument/2006/relationships/image" Target="../media/image5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 Id="rId3" Type="http://schemas.openxmlformats.org/officeDocument/2006/relationships/image" Target="../media/image64.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 Id="rId3" Type="http://schemas.openxmlformats.org/officeDocument/2006/relationships/image" Target="../media/image82.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 Id="rId3" Type="http://schemas.openxmlformats.org/officeDocument/2006/relationships/image" Target="../media/image78.png"/><Relationship Id="rId4" Type="http://schemas.openxmlformats.org/officeDocument/2006/relationships/image" Target="../media/image76.png"/><Relationship Id="rId5" Type="http://schemas.openxmlformats.org/officeDocument/2006/relationships/image" Target="../media/image77.png"/><Relationship Id="rId6" Type="http://schemas.openxmlformats.org/officeDocument/2006/relationships/image" Target="../media/image7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 Id="rId3" Type="http://schemas.openxmlformats.org/officeDocument/2006/relationships/image" Target="../media/image7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 Id="rId3" Type="http://schemas.openxmlformats.org/officeDocument/2006/relationships/image" Target="../media/image7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1.xml"/><Relationship Id="rId3" Type="http://schemas.openxmlformats.org/officeDocument/2006/relationships/image" Target="../media/image7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2.xml"/><Relationship Id="rId3" Type="http://schemas.openxmlformats.org/officeDocument/2006/relationships/image" Target="../media/image7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Falgal kiimiko: burbur (decomposition)</a:t>
            </a:r>
            <a:endParaRPr/>
          </a:p>
        </p:txBody>
      </p:sp>
      <p:sp>
        <p:nvSpPr>
          <p:cNvPr id="868" name="Google Shape;868;p7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Fahanka falgal kiimiko (chemical reactions)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2" name="Shape 872"/>
        <p:cNvGrpSpPr/>
        <p:nvPr/>
      </p:nvGrpSpPr>
      <p:grpSpPr>
        <a:xfrm>
          <a:off x="0" y="0"/>
          <a:ext cx="0" cy="0"/>
          <a:chOff x="0" y="0"/>
          <a:chExt cx="0" cy="0"/>
        </a:xfrm>
      </p:grpSpPr>
      <p:sp>
        <p:nvSpPr>
          <p:cNvPr id="873" name="Google Shape;873;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qiyaasi karaa waxa dhaca inta lagu jiro falgal burbur (decomposition), iyo qorista isla'egta kiimikada si aan u muujiyo.</a:t>
            </a:r>
            <a:r>
              <a:rPr lang="en-GB">
                <a:latin typeface="Lexend"/>
              </a:rPr>
              <a:t/>
            </a:r>
            <a:r>
              <a:rPr lang="en-GB">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76"/>
          <p:cNvSpPr txBox="1"/>
          <p:nvPr>
            <p:ph idx="1" type="subTitle"/>
          </p:nvPr>
        </p:nvSpPr>
        <p:spPr>
          <a:xfrm>
            <a:off x="324000" y="108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burbur (decompose)</a:t>
            </a:r>
            <a:endParaRPr/>
          </a:p>
        </p:txBody>
      </p:sp>
      <p:sp>
        <p:nvSpPr>
          <p:cNvPr id="884" name="Google Shape;884;p76"/>
          <p:cNvSpPr txBox="1"/>
          <p:nvPr>
            <p:ph idx="3" type="subTitle"/>
          </p:nvPr>
        </p:nvSpPr>
        <p:spPr>
          <a:xfrm>
            <a:off x="324000" y="2562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burbur (decomposition)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77"/>
          <p:cNvSpPr txBox="1"/>
          <p:nvPr>
            <p:ph idx="2" type="subTitle"/>
          </p:nvPr>
        </p:nvSpPr>
        <p:spPr>
          <a:xfrm>
            <a:off x="324000" y="11328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walax burburto waxay maraysaa falgal burbur (decomposition reaction).</a:t>
            </a:r>
            <a:r>
              <a:rPr b="1" lang="en-GB" sz="1800">
                <a:latin typeface="Lexend"/>
              </a:rPr>
              <a:t/>
            </a:r>
            <a:r>
              <a:rPr lang="en-GB" sz="1800">
                <a:latin typeface="Lexend"/>
              </a:rPr>
              <a:t/>
            </a:r>
            <a:r>
              <a:rPr lang="en-GB" sz="1800">
                <a:latin typeface="Lexend"/>
              </a:rPr>
              <a:t/>
            </a:r>
            <a:r>
              <a:rPr lang="en-GB" sz="1800">
                <a:latin typeface="Lexend"/>
              </a:rPr>
              <a:t/>
            </a:r>
            <a:endParaRPr/>
          </a:p>
        </p:txBody>
      </p:sp>
      <p:sp>
        <p:nvSpPr>
          <p:cNvPr id="890" name="Google Shape;890;p77"/>
          <p:cNvSpPr txBox="1"/>
          <p:nvPr>
            <p:ph idx="4" type="subTitle"/>
          </p:nvPr>
        </p:nvSpPr>
        <p:spPr>
          <a:xfrm>
            <a:off x="324000" y="25626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Falgal burbur (decomposition reaction) waa nooc falgal ah oo xarun falgaleed (reactant) u burburto laba ama in ka badan oo wax soo saar ah (products).</a:t>
            </a:r>
            <a:r>
              <a:rPr b="1" lang="en-GB">
                <a:latin typeface="Lexend"/>
              </a:rPr>
              <a:t/>
            </a:r>
            <a:r>
              <a:rPr lang="en-GB">
                <a:latin typeface="Lexend"/>
              </a:rPr>
              <a:t/>
            </a:r>
            <a:r>
              <a:rPr lang="en-GB">
                <a:latin typeface="Lexend"/>
              </a:rP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Falgal burbur (decomposition reactions)</a:t>
            </a:r>
            <a:endParaRPr/>
          </a:p>
        </p:txBody>
      </p:sp>
      <p:sp>
        <p:nvSpPr>
          <p:cNvPr id="896" name="Google Shape;896;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Baaritaanka burburka karbonatka birta (metal carbonate decomposition)</a:t>
            </a:r>
            <a:endParaRPr/>
          </a:p>
        </p:txBody>
      </p:sp>
      <p:sp>
        <p:nvSpPr>
          <p:cNvPr id="897" name="Google Shape;897;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Falgal kiimiko: burbur (decomposition)</a:t>
            </a:r>
            <a:endParaRPr/>
          </a:p>
        </p:txBody>
      </p:sp>
      <p:pic>
        <p:nvPicPr>
          <p:cNvPr id="898" name="Google Shape;898;p78"/>
          <p:cNvPicPr preferRelativeResize="0"/>
          <p:nvPr/>
        </p:nvPicPr>
        <p:blipFill>
          <a:blip r:embed="rId3">
            <a:alphaModFix/>
          </a:blip>
          <a:stretch>
            <a:fillRect/>
          </a:stretch>
        </p:blipFill>
        <p:spPr>
          <a:xfrm>
            <a:off x="418125"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79"/>
          <p:cNvSpPr txBox="1"/>
          <p:nvPr>
            <p:ph idx="1" type="body"/>
          </p:nvPr>
        </p:nvSpPr>
        <p:spPr>
          <a:xfrm>
            <a:off x="324000" y="759300"/>
            <a:ext cx="71352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Mararka qaarkood, hal falgale (reactant) wuxuu soo saaraa in ka badan hal wax soo saar.</a:t>
            </a:r>
            <a:endParaRPr/>
          </a:p>
        </p:txBody>
      </p:sp>
      <p:sp>
        <p:nvSpPr>
          <p:cNvPr id="904" name="Google Shape;904;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Falgal burbur (decomposition reactions)</a:t>
            </a:r>
            <a:endParaRPr/>
          </a:p>
        </p:txBody>
      </p:sp>
      <p:grpSp>
        <p:nvGrpSpPr>
          <p:cNvPr id="905" name="Google Shape;905;p79"/>
          <p:cNvGrpSpPr/>
          <p:nvPr/>
        </p:nvGrpSpPr>
        <p:grpSpPr>
          <a:xfrm>
            <a:off x="2889248" y="3074400"/>
            <a:ext cx="2595765" cy="1314650"/>
            <a:chOff x="2889382" y="3074400"/>
            <a:chExt cx="3045600" cy="1314650"/>
          </a:xfrm>
        </p:grpSpPr>
        <p:sp>
          <p:nvSpPr>
            <p:cNvPr id="906" name="Google Shape;906;p79"/>
            <p:cNvSpPr/>
            <p:nvPr/>
          </p:nvSpPr>
          <p:spPr>
            <a:xfrm>
              <a:off x="2889382" y="3074400"/>
              <a:ext cx="3045600" cy="4134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07" name="Google Shape;907;p79"/>
            <p:cNvSpPr txBox="1"/>
            <p:nvPr/>
          </p:nvSpPr>
          <p:spPr>
            <a:xfrm>
              <a:off x="3624161" y="4111850"/>
              <a:ext cx="1591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falgale (reactant)</a:t>
              </a:r>
              <a:endParaRPr sz="1800">
                <a:solidFill>
                  <a:schemeClr val="dk1"/>
                </a:solidFill>
                <a:latin typeface="Lexend"/>
                <a:ea typeface="Lexend"/>
                <a:cs typeface="Lexend"/>
                <a:sym typeface="Lexend"/>
              </a:endParaRPr>
            </a:p>
          </p:txBody>
        </p:sp>
        <p:cxnSp>
          <p:nvCxnSpPr>
            <p:cNvPr id="908" name="Google Shape;908;p79"/>
            <p:cNvCxnSpPr>
              <a:stCxn id="906" idx="2"/>
              <a:endCxn id="907" idx="0"/>
            </p:cNvCxnSpPr>
            <p:nvPr/>
          </p:nvCxnSpPr>
          <p:spPr>
            <a:xfrm>
              <a:off x="4412182" y="3487800"/>
              <a:ext cx="7800" cy="624000"/>
            </a:xfrm>
            <a:prstGeom prst="straightConnector1">
              <a:avLst/>
            </a:prstGeom>
            <a:noFill/>
            <a:ln cap="flat" cmpd="sng" w="38100">
              <a:solidFill>
                <a:schemeClr val="accent4"/>
              </a:solidFill>
              <a:prstDash val="solid"/>
              <a:round/>
              <a:headEnd len="med" w="med" type="none"/>
              <a:tailEnd len="med" w="med" type="none"/>
            </a:ln>
          </p:spPr>
        </p:cxnSp>
      </p:grpSp>
      <p:grpSp>
        <p:nvGrpSpPr>
          <p:cNvPr id="909" name="Google Shape;909;p79"/>
          <p:cNvGrpSpPr/>
          <p:nvPr/>
        </p:nvGrpSpPr>
        <p:grpSpPr>
          <a:xfrm>
            <a:off x="6256661" y="2847525"/>
            <a:ext cx="2563192" cy="1541525"/>
            <a:chOff x="6223950" y="2847525"/>
            <a:chExt cx="2595900" cy="1541525"/>
          </a:xfrm>
        </p:grpSpPr>
        <p:sp>
          <p:nvSpPr>
            <p:cNvPr id="910" name="Google Shape;910;p79"/>
            <p:cNvSpPr/>
            <p:nvPr/>
          </p:nvSpPr>
          <p:spPr>
            <a:xfrm>
              <a:off x="6223950" y="2847525"/>
              <a:ext cx="2595900" cy="7977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1" name="Google Shape;911;p79"/>
            <p:cNvSpPr txBox="1"/>
            <p:nvPr/>
          </p:nvSpPr>
          <p:spPr>
            <a:xfrm>
              <a:off x="6805087" y="4111850"/>
              <a:ext cx="1445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wax soo saar (products)</a:t>
              </a:r>
              <a:endParaRPr sz="1800">
                <a:solidFill>
                  <a:schemeClr val="dk1"/>
                </a:solidFill>
                <a:latin typeface="Lexend"/>
                <a:ea typeface="Lexend"/>
                <a:cs typeface="Lexend"/>
                <a:sym typeface="Lexend"/>
              </a:endParaRPr>
            </a:p>
          </p:txBody>
        </p:sp>
        <p:cxnSp>
          <p:nvCxnSpPr>
            <p:cNvPr id="912" name="Google Shape;912;p79"/>
            <p:cNvCxnSpPr>
              <a:stCxn id="910" idx="2"/>
              <a:endCxn id="911" idx="0"/>
            </p:cNvCxnSpPr>
            <p:nvPr/>
          </p:nvCxnSpPr>
          <p:spPr>
            <a:xfrm>
              <a:off x="7521900" y="3645225"/>
              <a:ext cx="6000" cy="466500"/>
            </a:xfrm>
            <a:prstGeom prst="straightConnector1">
              <a:avLst/>
            </a:prstGeom>
            <a:noFill/>
            <a:ln cap="flat" cmpd="sng" w="38100">
              <a:solidFill>
                <a:schemeClr val="accent5"/>
              </a:solidFill>
              <a:prstDash val="solid"/>
              <a:round/>
              <a:headEnd len="med" w="med" type="none"/>
              <a:tailEnd len="med" w="med" type="none"/>
            </a:ln>
          </p:spPr>
        </p:cxnSp>
      </p:grpSp>
      <p:sp>
        <p:nvSpPr>
          <p:cNvPr id="913" name="Google Shape;913;p79"/>
          <p:cNvSpPr txBox="1"/>
          <p:nvPr/>
        </p:nvSpPr>
        <p:spPr>
          <a:xfrm>
            <a:off x="3127800" y="1478025"/>
            <a:ext cx="5692200" cy="111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Burburka xarun (compound) ee u noqda walxo fudud waxaa loo yaqaan burbur (decomposition).</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914" name="Google Shape;914;p79"/>
          <p:cNvSpPr txBox="1"/>
          <p:nvPr/>
        </p:nvSpPr>
        <p:spPr>
          <a:xfrm>
            <a:off x="1135212" y="4389120"/>
            <a:ext cx="34122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karbonat naxaas (copper carbonate)</a:t>
            </a:r>
            <a:endParaRPr sz="2200">
              <a:solidFill>
                <a:schemeClr val="dk1"/>
              </a:solidFill>
              <a:latin typeface="Lexend"/>
              <a:ea typeface="Lexend"/>
              <a:cs typeface="Lexend"/>
              <a:sym typeface="Lexend"/>
            </a:endParaRPr>
          </a:p>
        </p:txBody>
      </p:sp>
      <p:grpSp>
        <p:nvGrpSpPr>
          <p:cNvPr id="915" name="Google Shape;915;p79"/>
          <p:cNvGrpSpPr/>
          <p:nvPr/>
        </p:nvGrpSpPr>
        <p:grpSpPr>
          <a:xfrm>
            <a:off x="6374125" y="2882325"/>
            <a:ext cx="2360525" cy="728100"/>
            <a:chOff x="6374125" y="2882325"/>
            <a:chExt cx="2360525" cy="728100"/>
          </a:xfrm>
        </p:grpSpPr>
        <p:sp>
          <p:nvSpPr>
            <p:cNvPr id="916" name="Google Shape;916;p79"/>
            <p:cNvSpPr txBox="1"/>
            <p:nvPr/>
          </p:nvSpPr>
          <p:spPr>
            <a:xfrm>
              <a:off x="6374125" y="2882325"/>
              <a:ext cx="1032900" cy="728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200">
                  <a:solidFill>
                    <a:schemeClr val="dk1"/>
                  </a:solidFill>
                  <a:latin typeface="Lexend"/>
                  <a:ea typeface="Lexend"/>
                  <a:cs typeface="Lexend"/>
                  <a:sym typeface="Lexend"/>
                </a:rPr>
                <a:t>oksaydh naxaas (copper oxide)</a:t>
              </a:r>
              <a:endParaRPr sz="2200">
                <a:solidFill>
                  <a:schemeClr val="dk1"/>
                </a:solidFill>
                <a:latin typeface="Lexend"/>
                <a:ea typeface="Lexend"/>
                <a:cs typeface="Lexend"/>
                <a:sym typeface="Lexend"/>
              </a:endParaRPr>
            </a:p>
          </p:txBody>
        </p:sp>
        <p:sp>
          <p:nvSpPr>
            <p:cNvPr id="917" name="Google Shape;917;p79"/>
            <p:cNvSpPr txBox="1"/>
            <p:nvPr/>
          </p:nvSpPr>
          <p:spPr>
            <a:xfrm>
              <a:off x="7701750" y="2882325"/>
              <a:ext cx="1032900" cy="728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200">
                  <a:solidFill>
                    <a:schemeClr val="dk1"/>
                  </a:solidFill>
                  <a:latin typeface="Lexend"/>
                  <a:ea typeface="Lexend"/>
                  <a:cs typeface="Lexend"/>
                  <a:sym typeface="Lexend"/>
                </a:rPr>
                <a:t>kaarboon labo ogsaydh (carbon dioxide)</a:t>
              </a:r>
              <a:endParaRPr sz="2200">
                <a:solidFill>
                  <a:schemeClr val="dk1"/>
                </a:solidFill>
                <a:latin typeface="Lexend"/>
                <a:ea typeface="Lexend"/>
                <a:cs typeface="Lexend"/>
                <a:sym typeface="Lexend"/>
              </a:endParaRPr>
            </a:p>
          </p:txBody>
        </p:sp>
        <p:sp>
          <p:nvSpPr>
            <p:cNvPr id="918" name="Google Shape;918;p79"/>
            <p:cNvSpPr txBox="1"/>
            <p:nvPr/>
          </p:nvSpPr>
          <p:spPr>
            <a:xfrm>
              <a:off x="7394250" y="3070650"/>
              <a:ext cx="255300" cy="33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2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grpSp>
      <p:grpSp>
        <p:nvGrpSpPr>
          <p:cNvPr id="919" name="Google Shape;919;p79"/>
          <p:cNvGrpSpPr/>
          <p:nvPr/>
        </p:nvGrpSpPr>
        <p:grpSpPr>
          <a:xfrm>
            <a:off x="324000" y="1516300"/>
            <a:ext cx="2637900" cy="3072450"/>
            <a:chOff x="324000" y="1516300"/>
            <a:chExt cx="2637900" cy="3072450"/>
          </a:xfrm>
        </p:grpSpPr>
        <p:pic>
          <p:nvPicPr>
            <p:cNvPr id="920" name="Google Shape;920;p79"/>
            <p:cNvPicPr preferRelativeResize="0"/>
            <p:nvPr/>
          </p:nvPicPr>
          <p:blipFill>
            <a:blip r:embed="rId3">
              <a:alphaModFix/>
            </a:blip>
            <a:stretch>
              <a:fillRect/>
            </a:stretch>
          </p:blipFill>
          <p:spPr>
            <a:xfrm>
              <a:off x="324000" y="1516300"/>
              <a:ext cx="2476650" cy="2476650"/>
            </a:xfrm>
            <a:prstGeom prst="rect">
              <a:avLst/>
            </a:prstGeom>
            <a:noFill/>
            <a:ln>
              <a:noFill/>
            </a:ln>
          </p:spPr>
        </p:pic>
        <p:sp>
          <p:nvSpPr>
            <p:cNvPr id="921" name="Google Shape;921;p79"/>
            <p:cNvSpPr txBox="1"/>
            <p:nvPr/>
          </p:nvSpPr>
          <p:spPr>
            <a:xfrm>
              <a:off x="324000" y="3992950"/>
              <a:ext cx="26379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burbur kulayl (thermal decomposition) ee karbonat naxaas (copper carbonate)</a:t>
              </a:r>
              <a:endParaRPr sz="1800">
                <a:solidFill>
                  <a:schemeClr val="dk1"/>
                </a:solidFill>
                <a:latin typeface="Lexend"/>
                <a:ea typeface="Lexend"/>
                <a:cs typeface="Lexend"/>
                <a:sym typeface="Lexend"/>
              </a:endParaRPr>
            </a:p>
          </p:txBody>
        </p:sp>
      </p:grpSp>
      <p:sp>
        <p:nvSpPr>
          <p:cNvPr id="922" name="Google Shape;922;p79"/>
          <p:cNvSpPr txBox="1"/>
          <p:nvPr/>
        </p:nvSpPr>
        <p:spPr>
          <a:xfrm>
            <a:off x="411480" y="4389120"/>
            <a:ext cx="467700" cy="415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a:t>
            </a:r>
            <a:endParaRPr sz="2700">
              <a:solidFill>
                <a:schemeClr val="dk1"/>
              </a:solidFill>
              <a:latin typeface="Lexend"/>
              <a:ea typeface="Lexend"/>
              <a:cs typeface="Lexend"/>
              <a:sym typeface="Lexend"/>
            </a:endParaRPr>
          </a:p>
        </p:txBody>
      </p:sp>
      <p:sp>
        <p:nvSpPr>
          <p:cNvPr id="923" name="TextBox 922"/>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80"/>
          <p:cNvSpPr txBox="1"/>
          <p:nvPr>
            <p:ph idx="1" type="body"/>
          </p:nvPr>
        </p:nvSpPr>
        <p:spPr>
          <a:xfrm>
            <a:off x="324000" y="759300"/>
            <a:ext cx="8496000" cy="134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Marka karbonat birta (metal carbonates) ay burburaan kulayl, waxay caadi ahaan sameeyaan oksaydh birta (metal oxides) iyo gaas kaarboon labo ogsaydh (carbon dioxide).</a:t>
            </a:r>
            <a:endParaRPr sz="2100"/>
          </a:p>
          <a:p>
            <a:pPr indent="0" lvl="0" marL="0" rtl="0" algn="l">
              <a:spcBef>
                <a:spcPts val="1000"/>
              </a:spcBef>
              <a:spcAft>
                <a:spcPts val="1000"/>
              </a:spcAft>
              <a:buNone/>
            </a:pPr>
            <a:r>
              <a:rPr lang="en-GB" sz="1800">
                <a:latin typeface="Lexend"/>
              </a:rPr>
              <a:t> </a:t>
            </a:r>
            <a:endParaRPr sz="2100"/>
          </a:p>
        </p:txBody>
      </p:sp>
      <p:sp>
        <p:nvSpPr>
          <p:cNvPr id="928" name="Google Shape;928;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Falgal burbur (decomposition reactions)</a:t>
            </a:r>
            <a:endParaRPr/>
          </a:p>
        </p:txBody>
      </p:sp>
      <p:sp>
        <p:nvSpPr>
          <p:cNvPr id="929" name="Google Shape;929;p80"/>
          <p:cNvSpPr txBox="1"/>
          <p:nvPr>
            <p:ph idx="1" type="body"/>
          </p:nvPr>
        </p:nvSpPr>
        <p:spPr>
          <a:xfrm>
            <a:off x="3232350" y="2443225"/>
            <a:ext cx="5587800" cy="828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defRPr/>
            </a:pPr>
            <a:r>
              <a:rPr lang="en-GB" sz="1100">
                <a:latin typeface="Lexend"/>
              </a:rPr>
              <a:t>Falgalyada (reactions) burburka (decomposition) waxaa badanaa bilaaba kuleyl (heat), iftiin (light), ama koronto (electricity).</a:t>
            </a:r>
            <a:endParaRPr/>
          </a:p>
        </p:txBody>
      </p:sp>
      <p:grpSp>
        <p:nvGrpSpPr>
          <p:cNvPr id="930" name="Google Shape;930;p80"/>
          <p:cNvGrpSpPr/>
          <p:nvPr/>
        </p:nvGrpSpPr>
        <p:grpSpPr>
          <a:xfrm>
            <a:off x="324000" y="1622000"/>
            <a:ext cx="8496000" cy="354000"/>
            <a:chOff x="324000" y="4143000"/>
            <a:chExt cx="8496000" cy="354000"/>
          </a:xfrm>
        </p:grpSpPr>
        <p:sp>
          <p:nvSpPr>
            <p:cNvPr id="931" name="Google Shape;931;p80"/>
            <p:cNvSpPr txBox="1"/>
            <p:nvPr/>
          </p:nvSpPr>
          <p:spPr>
            <a:xfrm>
              <a:off x="324000" y="4143000"/>
              <a:ext cx="8496000" cy="3540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GB" sz="1300">
                  <a:solidFill>
                    <a:schemeClr val="dk1"/>
                  </a:solidFill>
                  <a:latin typeface="Lexend"/>
                  <a:ea typeface="Lexend"/>
                  <a:cs typeface="Lexend"/>
                  <a:sym typeface="Lexend"/>
                </a:rPr>
                <a:t>kaalshiyam kaarboonayt (calcium carbonate) kaalshiyam oksaydh (calcium oxide) + kaarboon laba oksaydh (carbon dioxide)</a:t>
              </a:r>
              <a:endParaRPr sz="2300">
                <a:solidFill>
                  <a:schemeClr val="dk1"/>
                </a:solidFill>
                <a:latin typeface="Lexend"/>
                <a:ea typeface="Lexend"/>
                <a:cs typeface="Lexend"/>
                <a:sym typeface="Lexend"/>
              </a:endParaRPr>
            </a:p>
          </p:txBody>
        </p:sp>
        <p:cxnSp>
          <p:nvCxnSpPr>
            <p:cNvPr id="932" name="Google Shape;932;p80"/>
            <p:cNvCxnSpPr/>
            <p:nvPr/>
          </p:nvCxnSpPr>
          <p:spPr>
            <a:xfrm>
              <a:off x="3160363" y="4346178"/>
              <a:ext cx="925500" cy="0"/>
            </a:xfrm>
            <a:prstGeom prst="straightConnector1">
              <a:avLst/>
            </a:prstGeom>
            <a:noFill/>
            <a:ln cap="flat" cmpd="sng" w="28575">
              <a:solidFill>
                <a:schemeClr val="dk1"/>
              </a:solidFill>
              <a:prstDash val="solid"/>
              <a:round/>
              <a:headEnd len="med" w="med" type="none"/>
              <a:tailEnd len="med" w="med" type="triangle"/>
            </a:ln>
          </p:spPr>
        </p:cxnSp>
      </p:grpSp>
      <p:sp>
        <p:nvSpPr>
          <p:cNvPr id="933" name="Google Shape;933;p80"/>
          <p:cNvSpPr txBox="1"/>
          <p:nvPr>
            <p:ph idx="1" type="body"/>
          </p:nvPr>
        </p:nvSpPr>
        <p:spPr>
          <a:xfrm>
            <a:off x="3232375" y="3506550"/>
            <a:ext cx="5587800" cy="1008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Gelinta (input) bilowda falgalka burburka (decomposition reaction) waxaa lagu daraa isla'egta kiimikada (chemical equation) kor fallaarta (arrow).</a:t>
            </a:r>
            <a:r>
              <a:rPr lang="en-GB" sz="1100">
                <a:latin typeface="Lexend"/>
              </a:rPr>
              <a:t/>
            </a:r>
            <a:endParaRPr/>
          </a:p>
        </p:txBody>
      </p:sp>
      <p:sp>
        <p:nvSpPr>
          <p:cNvPr id="934" name="Google Shape;934;p80"/>
          <p:cNvSpPr txBox="1"/>
          <p:nvPr/>
        </p:nvSpPr>
        <p:spPr>
          <a:xfrm>
            <a:off x="3031800" y="1517450"/>
            <a:ext cx="886800" cy="323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accent4"/>
                </a:solidFill>
                <a:latin typeface="Lexend"/>
                <a:ea typeface="Lexend"/>
                <a:cs typeface="Lexend"/>
                <a:sym typeface="Lexend"/>
              </a:rPr>
              <a:t>kuleyl (heat)</a:t>
            </a:r>
            <a:endParaRPr sz="2100">
              <a:solidFill>
                <a:schemeClr val="accent4"/>
              </a:solidFill>
              <a:latin typeface="Lexend"/>
              <a:ea typeface="Lexend"/>
              <a:cs typeface="Lexend"/>
              <a:sym typeface="Lexend"/>
            </a:endParaRPr>
          </a:p>
        </p:txBody>
      </p:sp>
      <p:grpSp>
        <p:nvGrpSpPr>
          <p:cNvPr id="935" name="Google Shape;935;p80"/>
          <p:cNvGrpSpPr/>
          <p:nvPr/>
        </p:nvGrpSpPr>
        <p:grpSpPr>
          <a:xfrm>
            <a:off x="337800" y="2103899"/>
            <a:ext cx="2694000" cy="2724926"/>
            <a:chOff x="324000" y="1975999"/>
            <a:chExt cx="2694000" cy="2724926"/>
          </a:xfrm>
        </p:grpSpPr>
        <p:pic>
          <p:nvPicPr>
            <p:cNvPr id="936" name="Google Shape;936;p80"/>
            <p:cNvPicPr preferRelativeResize="0"/>
            <p:nvPr/>
          </p:nvPicPr>
          <p:blipFill rotWithShape="1">
            <a:blip r:embed="rId3">
              <a:alphaModFix/>
            </a:blip>
            <a:srcRect b="23848" l="8728" r="15243" t="35209"/>
            <a:stretch/>
          </p:blipFill>
          <p:spPr>
            <a:xfrm>
              <a:off x="324000" y="1975999"/>
              <a:ext cx="1720125" cy="2057549"/>
            </a:xfrm>
            <a:prstGeom prst="rect">
              <a:avLst/>
            </a:prstGeom>
            <a:noFill/>
            <a:ln>
              <a:noFill/>
            </a:ln>
          </p:spPr>
        </p:pic>
        <p:sp>
          <p:nvSpPr>
            <p:cNvPr id="937" name="Google Shape;937;p80"/>
            <p:cNvSpPr txBox="1"/>
            <p:nvPr/>
          </p:nvSpPr>
          <p:spPr>
            <a:xfrm>
              <a:off x="324000" y="4105125"/>
              <a:ext cx="26940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burburka kuleylka (thermal decomposition) ee kaalshiyam kaarboonayt (calcium carbonate)</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Falgalyada burburka (Decomposition reactions)</a:t>
            </a:r>
            <a:endParaRPr/>
          </a:p>
        </p:txBody>
      </p:sp>
      <p:sp>
        <p:nvSpPr>
          <p:cNvPr id="943" name="Google Shape;943;p81"/>
          <p:cNvSpPr txBox="1"/>
          <p:nvPr>
            <p:ph idx="1" type="body"/>
          </p:nvPr>
        </p:nvSpPr>
        <p:spPr>
          <a:xfrm>
            <a:off x="324000" y="759300"/>
            <a:ext cx="5450400" cy="1327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Walxaha (substances) qaarkood waxay maraan falgalyada burburka (decomposition reactions) marka koronto (electricity) la adeegsado.</a:t>
            </a:r>
            <a:endParaRPr sz="2000"/>
          </a:p>
        </p:txBody>
      </p:sp>
      <p:sp>
        <p:nvSpPr>
          <p:cNvPr id="944" name="Google Shape;944;p81"/>
          <p:cNvSpPr txBox="1"/>
          <p:nvPr/>
        </p:nvSpPr>
        <p:spPr>
          <a:xfrm>
            <a:off x="411480" y="4527560"/>
            <a:ext cx="1344600" cy="323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accent4"/>
                </a:solidFill>
                <a:latin typeface="Lexend"/>
                <a:ea typeface="Lexend"/>
                <a:cs typeface="Lexend"/>
                <a:sym typeface="Lexend"/>
              </a:rPr>
              <a:t>koronto (electricity)</a:t>
            </a:r>
            <a:endParaRPr sz="2100">
              <a:solidFill>
                <a:schemeClr val="accent4"/>
              </a:solidFill>
              <a:latin typeface="Lexend"/>
              <a:ea typeface="Lexend"/>
              <a:cs typeface="Lexend"/>
              <a:sym typeface="Lexend"/>
            </a:endParaRPr>
          </a:p>
        </p:txBody>
      </p:sp>
      <p:grpSp>
        <p:nvGrpSpPr>
          <p:cNvPr id="945" name="Google Shape;945;p81"/>
          <p:cNvGrpSpPr/>
          <p:nvPr/>
        </p:nvGrpSpPr>
        <p:grpSpPr>
          <a:xfrm>
            <a:off x="5268296" y="714450"/>
            <a:ext cx="3508854" cy="4071276"/>
            <a:chOff x="5268300" y="721850"/>
            <a:chExt cx="3508854" cy="4071276"/>
          </a:xfrm>
        </p:grpSpPr>
        <p:pic>
          <p:nvPicPr>
            <p:cNvPr id="946" name="Google Shape;946;p81"/>
            <p:cNvPicPr preferRelativeResize="0"/>
            <p:nvPr/>
          </p:nvPicPr>
          <p:blipFill rotWithShape="1">
            <a:blip r:embed="rId3">
              <a:alphaModFix/>
            </a:blip>
            <a:srcRect b="1133" l="-12190" r="-12203" t="-2379"/>
            <a:stretch/>
          </p:blipFill>
          <p:spPr>
            <a:xfrm>
              <a:off x="5667454" y="721850"/>
              <a:ext cx="2434800" cy="4071276"/>
            </a:xfrm>
            <a:prstGeom prst="rect">
              <a:avLst/>
            </a:prstGeom>
            <a:noFill/>
            <a:ln>
              <a:noFill/>
            </a:ln>
          </p:spPr>
        </p:pic>
        <p:sp>
          <p:nvSpPr>
            <p:cNvPr id="947" name="Google Shape;947;p81"/>
            <p:cNvSpPr txBox="1"/>
            <p:nvPr/>
          </p:nvSpPr>
          <p:spPr>
            <a:xfrm>
              <a:off x="7244454" y="997300"/>
              <a:ext cx="1532700" cy="277200"/>
            </a:xfrm>
            <a:prstGeom prst="rect">
              <a:avLst/>
            </a:prstGeom>
            <a:solidFill>
              <a:schemeClr val="lt1"/>
            </a:solidFill>
            <a:ln>
              <a:noFill/>
            </a:ln>
          </p:spPr>
          <p:txBody>
            <a:bodyPr anchorCtr="0" anchor="t" bIns="0" lIns="0" spcFirstLastPara="1" rIns="0" wrap="square" tIns="0">
              <a:spAutoFit/>
            </a:bodyPr>
            <a:lstStyle/>
            <a:p>
              <a:pPr indent="0" lvl="0" marL="0" rtl="0" algn="l">
                <a:spcBef>
                  <a:spcPts val="0"/>
                </a:spcBef>
                <a:spcAft>
                  <a:spcPts val="1000"/>
                </a:spcAft>
                <a:buNone/>
              </a:pPr>
              <a:r>
                <a:rPr lang="en-GB" sz="1800">
                  <a:solidFill>
                    <a:schemeClr val="dk1"/>
                  </a:solidFill>
                  <a:latin typeface="Lexend"/>
                  <a:ea typeface="Lexend"/>
                  <a:cs typeface="Lexend"/>
                  <a:sym typeface="Lexend"/>
                </a:rPr>
                <a:t>H2O + H2SO4</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948" name="Google Shape;948;p81"/>
            <p:cNvSpPr txBox="1"/>
            <p:nvPr/>
          </p:nvSpPr>
          <p:spPr>
            <a:xfrm>
              <a:off x="7753150" y="2479850"/>
              <a:ext cx="964200" cy="277200"/>
            </a:xfrm>
            <a:prstGeom prst="rect">
              <a:avLst/>
            </a:prstGeom>
            <a:solidFill>
              <a:schemeClr val="lt1"/>
            </a:solidFill>
            <a:ln>
              <a:noFill/>
            </a:ln>
          </p:spPr>
          <p:txBody>
            <a:bodyPr anchorCtr="0" anchor="t" bIns="0" lIns="0" spcFirstLastPara="1" rIns="0" wrap="square" tIns="0">
              <a:spAutoFit/>
            </a:bodyPr>
            <a:lstStyle/>
            <a:p>
              <a:pPr indent="0" lvl="0" marL="0" rtl="0" algn="l">
                <a:spcBef>
                  <a:spcPts val="0"/>
                </a:spcBef>
                <a:spcAft>
                  <a:spcPts val="1000"/>
                </a:spcAft>
                <a:buNone/>
              </a:pPr>
              <a:r>
                <a:rPr lang="en-GB" sz="1800">
                  <a:solidFill>
                    <a:schemeClr val="dk1"/>
                  </a:solidFill>
                  <a:latin typeface="Lexend"/>
                  <a:ea typeface="Lexend"/>
                  <a:cs typeface="Lexend"/>
                  <a:sym typeface="Lexend"/>
                </a:rPr>
                <a:t>H</a:t>
              </a:r>
              <a:r>
                <a:rPr baseline="-25000" lang="en-GB" sz="1800">
                  <a:solidFill>
                    <a:schemeClr val="dk1"/>
                  </a:solidFill>
                  <a:latin typeface="Lexend"/>
                  <a:ea typeface="Lexend"/>
                  <a:cs typeface="Lexend"/>
                  <a:sym typeface="Lexend"/>
                </a:rPr>
                <a:t>2</a:t>
              </a:r>
              <a:r>
                <a:rPr lang="en-GB" sz="1800">
                  <a:solidFill>
                    <a:schemeClr val="dk1"/>
                  </a:solidFill>
                  <a:latin typeface="Lexend"/>
                  <a:ea typeface="Lexend"/>
                  <a:cs typeface="Lexend"/>
                  <a:sym typeface="Lexend"/>
                </a:rPr>
                <a:t> (g)</a:t>
              </a:r>
              <a:endParaRPr sz="1800">
                <a:solidFill>
                  <a:schemeClr val="dk1"/>
                </a:solidFill>
                <a:latin typeface="Lexend"/>
                <a:ea typeface="Lexend"/>
                <a:cs typeface="Lexend"/>
                <a:sym typeface="Lexend"/>
              </a:endParaRPr>
            </a:p>
          </p:txBody>
        </p:sp>
        <p:sp>
          <p:nvSpPr>
            <p:cNvPr id="949" name="Google Shape;949;p81"/>
            <p:cNvSpPr txBox="1"/>
            <p:nvPr/>
          </p:nvSpPr>
          <p:spPr>
            <a:xfrm>
              <a:off x="5268300" y="1817000"/>
              <a:ext cx="771300" cy="277200"/>
            </a:xfrm>
            <a:prstGeom prst="rect">
              <a:avLst/>
            </a:prstGeom>
            <a:solidFill>
              <a:schemeClr val="lt1"/>
            </a:solidFill>
            <a:ln>
              <a:noFill/>
            </a:ln>
          </p:spPr>
          <p:txBody>
            <a:bodyPr anchorCtr="0" anchor="t" bIns="0" lIns="0" spcFirstLastPara="1" rIns="0" wrap="square" tIns="0">
              <a:spAutoFit/>
            </a:bodyPr>
            <a:lstStyle/>
            <a:p>
              <a:pPr indent="0" lvl="0" marL="0" rtl="0" algn="r">
                <a:spcBef>
                  <a:spcPts val="0"/>
                </a:spcBef>
                <a:spcAft>
                  <a:spcPts val="1000"/>
                </a:spcAft>
                <a:buNone/>
              </a:pPr>
              <a:r>
                <a:rPr lang="en-GB" sz="1800">
                  <a:solidFill>
                    <a:schemeClr val="dk1"/>
                  </a:solidFill>
                  <a:latin typeface="Lexend"/>
                  <a:ea typeface="Lexend"/>
                  <a:cs typeface="Lexend"/>
                  <a:sym typeface="Lexend"/>
                </a:rPr>
                <a:t>O</a:t>
              </a:r>
              <a:r>
                <a:rPr baseline="-25000" lang="en-GB" sz="1800">
                  <a:solidFill>
                    <a:schemeClr val="dk1"/>
                  </a:solidFill>
                  <a:latin typeface="Lexend"/>
                  <a:ea typeface="Lexend"/>
                  <a:cs typeface="Lexend"/>
                  <a:sym typeface="Lexend"/>
                </a:rPr>
                <a:t>2</a:t>
              </a:r>
              <a:r>
                <a:rPr lang="en-GB" sz="1800">
                  <a:solidFill>
                    <a:schemeClr val="dk1"/>
                  </a:solidFill>
                  <a:latin typeface="Lexend"/>
                  <a:ea typeface="Lexend"/>
                  <a:cs typeface="Lexend"/>
                  <a:sym typeface="Lexend"/>
                </a:rPr>
                <a:t> (g)</a:t>
              </a:r>
              <a:endParaRPr sz="1800">
                <a:solidFill>
                  <a:schemeClr val="dk1"/>
                </a:solidFill>
                <a:latin typeface="Lexend"/>
                <a:ea typeface="Lexend"/>
                <a:cs typeface="Lexend"/>
                <a:sym typeface="Lexend"/>
              </a:endParaRPr>
            </a:p>
          </p:txBody>
        </p:sp>
      </p:grpSp>
      <p:grpSp>
        <p:nvGrpSpPr>
          <p:cNvPr id="950" name="Google Shape;950;p81"/>
          <p:cNvGrpSpPr/>
          <p:nvPr/>
        </p:nvGrpSpPr>
        <p:grpSpPr>
          <a:xfrm>
            <a:off x="323997" y="2202975"/>
            <a:ext cx="5171086" cy="323100"/>
            <a:chOff x="601513" y="3559350"/>
            <a:chExt cx="5202300" cy="323100"/>
          </a:xfrm>
        </p:grpSpPr>
        <p:sp>
          <p:nvSpPr>
            <p:cNvPr id="951" name="Google Shape;951;p81"/>
            <p:cNvSpPr txBox="1"/>
            <p:nvPr/>
          </p:nvSpPr>
          <p:spPr>
            <a:xfrm>
              <a:off x="601513" y="3559350"/>
              <a:ext cx="52023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GB" sz="1200">
                  <a:solidFill>
                    <a:schemeClr val="dk1"/>
                  </a:solidFill>
                  <a:latin typeface="Lexend"/>
                  <a:ea typeface="Lexend"/>
                  <a:cs typeface="Lexend"/>
                  <a:sym typeface="Lexend"/>
                </a:rPr>
                <a:t>biyo (water) haydarojiin (hydrogen) + oksajiin (oxygen)</a:t>
              </a:r>
              <a:endParaRPr sz="2100">
                <a:solidFill>
                  <a:schemeClr val="dk1"/>
                </a:solidFill>
                <a:latin typeface="Lexend"/>
                <a:ea typeface="Lexend"/>
                <a:cs typeface="Lexend"/>
                <a:sym typeface="Lexend"/>
              </a:endParaRPr>
            </a:p>
          </p:txBody>
        </p:sp>
        <p:cxnSp>
          <p:nvCxnSpPr>
            <p:cNvPr id="952" name="Google Shape;952;p81"/>
            <p:cNvCxnSpPr/>
            <p:nvPr/>
          </p:nvCxnSpPr>
          <p:spPr>
            <a:xfrm flipH="1" rot="10800000">
              <a:off x="1521769" y="3713000"/>
              <a:ext cx="1431900" cy="2700"/>
            </a:xfrm>
            <a:prstGeom prst="straightConnector1">
              <a:avLst/>
            </a:prstGeom>
            <a:noFill/>
            <a:ln cap="flat" cmpd="sng" w="28575">
              <a:solidFill>
                <a:schemeClr val="dk1"/>
              </a:solidFill>
              <a:prstDash val="solid"/>
              <a:round/>
              <a:headEnd len="med" w="med" type="none"/>
              <a:tailEnd len="med" w="med" type="triangle"/>
            </a:ln>
          </p:spPr>
        </p:cxnSp>
      </p:grpSp>
      <p:sp>
        <p:nvSpPr>
          <p:cNvPr id="953" name="Google Shape;953;p81"/>
          <p:cNvSpPr txBox="1"/>
          <p:nvPr/>
        </p:nvSpPr>
        <p:spPr>
          <a:xfrm>
            <a:off x="323988" y="3171188"/>
            <a:ext cx="5373900" cy="323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dk1"/>
                </a:solidFill>
                <a:latin typeface="Lexend"/>
                <a:ea typeface="Lexend"/>
                <a:cs typeface="Lexend"/>
                <a:sym typeface="Lexend"/>
              </a:rPr>
              <a:t>2H</a:t>
            </a:r>
            <a:r>
              <a:rPr baseline="-25000" lang="en-GB" sz="1100">
                <a:solidFill>
                  <a:schemeClr val="dk1"/>
                </a:solidFill>
                <a:latin typeface="Lexend"/>
                <a:ea typeface="Lexend"/>
                <a:cs typeface="Lexend"/>
                <a:sym typeface="Lexend"/>
              </a:rPr>
              <a:t>2</a:t>
            </a:r>
            <a:r>
              <a:rPr lang="en-GB" sz="1100">
                <a:solidFill>
                  <a:schemeClr val="dk1"/>
                </a:solidFill>
                <a:latin typeface="Lexend"/>
                <a:ea typeface="Lexend"/>
                <a:cs typeface="Lexend"/>
                <a:sym typeface="Lexend"/>
              </a:rPr>
              <a:t>O</a:t>
            </a:r>
            <a:r>
              <a:rPr baseline="-25000" lang="en-GB" sz="1100">
                <a:solidFill>
                  <a:schemeClr val="dk1"/>
                </a:solidFill>
                <a:latin typeface="Lexend"/>
                <a:ea typeface="Lexend"/>
                <a:cs typeface="Lexend"/>
                <a:sym typeface="Lexend"/>
              </a:rPr>
              <a:t> (</a:t>
            </a:r>
            <a:r>
              <a:rPr baseline="-25000" lang="en-GB" sz="1100">
                <a:solidFill>
                  <a:schemeClr val="dk1"/>
                </a:solidFill>
                <a:latin typeface="Lexend"/>
                <a:ea typeface="ABeeZee"/>
                <a:cs typeface="ABeeZee"/>
                <a:sym typeface="ABeeZee"/>
              </a:rPr>
              <a:t>l</a:t>
            </a:r>
            <a:r>
              <a:rPr baseline="-25000" lang="en-GB" sz="1100">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                          2</a:t>
            </a:r>
            <a:r>
              <a:rPr lang="en-GB" sz="1100">
                <a:solidFill>
                  <a:schemeClr val="dk1"/>
                </a:solidFill>
                <a:latin typeface="Lexend"/>
                <a:ea typeface="Lexend"/>
                <a:cs typeface="Lexend"/>
                <a:sym typeface="Lexend"/>
              </a:rPr>
              <a:t>H</a:t>
            </a:r>
            <a:r>
              <a:rPr baseline="-25000" lang="en-GB" sz="1100">
                <a:solidFill>
                  <a:schemeClr val="dk1"/>
                </a:solidFill>
                <a:latin typeface="Lexend"/>
                <a:ea typeface="Lexend"/>
                <a:cs typeface="Lexend"/>
                <a:sym typeface="Lexend"/>
              </a:rPr>
              <a:t>2</a:t>
            </a:r>
            <a:r>
              <a:rPr baseline="-25000" lang="en-GB" sz="1100">
                <a:solidFill>
                  <a:schemeClr val="dk1"/>
                </a:solidFill>
                <a:latin typeface="Lexend"/>
                <a:ea typeface="Lexend"/>
                <a:cs typeface="Lexend"/>
                <a:sym typeface="Lexend"/>
              </a:rPr>
              <a:t> (g)</a:t>
            </a:r>
            <a:r>
              <a:rPr lang="en-GB" sz="1100">
                <a:solidFill>
                  <a:schemeClr val="dk1"/>
                </a:solidFill>
                <a:latin typeface="Lexend"/>
                <a:ea typeface="Lexend"/>
                <a:cs typeface="Lexend"/>
                <a:sym typeface="Lexend"/>
              </a:rPr>
              <a:t>    +     O</a:t>
            </a:r>
            <a:r>
              <a:rPr baseline="-25000" lang="en-GB" sz="1100">
                <a:solidFill>
                  <a:schemeClr val="dk1"/>
                </a:solidFill>
                <a:latin typeface="Lexend"/>
                <a:ea typeface="Lexend"/>
                <a:cs typeface="Lexend"/>
                <a:sym typeface="Lexend"/>
              </a:rPr>
              <a:t>2 (g)</a:t>
            </a:r>
            <a:endParaRPr baseline="-25000" sz="2100">
              <a:solidFill>
                <a:schemeClr val="dk1"/>
              </a:solidFill>
              <a:latin typeface="Lexend"/>
              <a:ea typeface="Lexend"/>
              <a:cs typeface="Lexend"/>
              <a:sym typeface="Lexend"/>
            </a:endParaRPr>
          </a:p>
        </p:txBody>
      </p:sp>
      <p:cxnSp>
        <p:nvCxnSpPr>
          <p:cNvPr id="954" name="Google Shape;954;p81"/>
          <p:cNvCxnSpPr/>
          <p:nvPr/>
        </p:nvCxnSpPr>
        <p:spPr>
          <a:xfrm flipH="1" rot="10800000">
            <a:off x="1363321" y="3382950"/>
            <a:ext cx="1456800" cy="2700"/>
          </a:xfrm>
          <a:prstGeom prst="straightConnector1">
            <a:avLst/>
          </a:prstGeom>
          <a:noFill/>
          <a:ln cap="flat" cmpd="sng" w="28575">
            <a:solidFill>
              <a:schemeClr val="dk1"/>
            </a:solidFill>
            <a:prstDash val="solid"/>
            <a:round/>
            <a:headEnd len="med" w="med" type="none"/>
            <a:tailEnd len="med" w="med" type="triangle"/>
          </a:ln>
        </p:spPr>
      </p:cxnSp>
      <p:sp>
        <p:nvSpPr>
          <p:cNvPr id="955" name="Google Shape;955;p81"/>
          <p:cNvSpPr txBox="1"/>
          <p:nvPr/>
        </p:nvSpPr>
        <p:spPr>
          <a:xfrm>
            <a:off x="2012112" y="4527560"/>
            <a:ext cx="1420500" cy="323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accent4"/>
                </a:solidFill>
                <a:latin typeface="Lexend"/>
                <a:ea typeface="Lexend"/>
                <a:cs typeface="Lexend"/>
                <a:sym typeface="Lexend"/>
              </a:rPr>
              <a:t>koronto (electricity)</a:t>
            </a:r>
            <a:endParaRPr sz="2100">
              <a:solidFill>
                <a:schemeClr val="accent4"/>
              </a:solidFill>
              <a:latin typeface="Lexend"/>
              <a:ea typeface="Lexend"/>
              <a:cs typeface="Lexend"/>
              <a:sym typeface="Lexend"/>
            </a:endParaRPr>
          </a:p>
        </p:txBody>
      </p:sp>
      <p:sp>
        <p:nvSpPr>
          <p:cNvPr id="957" name="TextBox 956"/>
          <p:cNvSpPr txBox="1"/>
          <p:nvPr/>
        </p:nvSpPr>
        <p:spPr>
          <a:xfrm>
            <a:off x="411480" y="425324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82"/>
          <p:cNvSpPr txBox="1"/>
          <p:nvPr>
            <p:ph idx="1" type="body"/>
          </p:nvPr>
        </p:nvSpPr>
        <p:spPr>
          <a:xfrm>
            <a:off x="324000" y="759300"/>
            <a:ext cx="6647700" cy="30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Walxaha (substances) kale waxay maraan falgalyada burburka (decomposition reactions) marka iftiin (light) joogo.</a:t>
            </a:r>
            <a:r>
              <a:rPr b="1" lang="en-GB" sz="1100">
                <a:latin typeface="Lexend"/>
              </a:rPr>
              <a:t/>
            </a:r>
            <a:r>
              <a:rPr lang="en-GB" sz="1100">
                <a:latin typeface="Lexend"/>
              </a:rPr>
              <a:t/>
            </a:r>
            <a:endParaRPr sz="2000"/>
          </a:p>
        </p:txBody>
      </p:sp>
      <p:sp>
        <p:nvSpPr>
          <p:cNvPr id="961" name="Google Shape;961;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Falgalyada burburka (Decomposition reactions)</a:t>
            </a:r>
            <a:endParaRPr/>
          </a:p>
        </p:txBody>
      </p:sp>
      <p:pic>
        <p:nvPicPr>
          <p:cNvPr id="962" name="Google Shape;962;p82" title="Bottle of hydrogen peroxide.png"/>
          <p:cNvPicPr preferRelativeResize="0"/>
          <p:nvPr/>
        </p:nvPicPr>
        <p:blipFill rotWithShape="1">
          <a:blip r:embed="rId3">
            <a:alphaModFix/>
          </a:blip>
          <a:srcRect b="4840" l="0" r="0" t="4849"/>
          <a:stretch/>
        </p:blipFill>
        <p:spPr>
          <a:xfrm>
            <a:off x="548149" y="1541649"/>
            <a:ext cx="2173676" cy="2944500"/>
          </a:xfrm>
          <a:prstGeom prst="rect">
            <a:avLst/>
          </a:prstGeom>
          <a:noFill/>
          <a:ln>
            <a:noFill/>
          </a:ln>
        </p:spPr>
      </p:pic>
      <p:sp>
        <p:nvSpPr>
          <p:cNvPr id="963" name="Google Shape;963;p82"/>
          <p:cNvSpPr txBox="1"/>
          <p:nvPr/>
        </p:nvSpPr>
        <p:spPr>
          <a:xfrm>
            <a:off x="548149" y="4638550"/>
            <a:ext cx="2693100" cy="138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sz="900">
              <a:solidFill>
                <a:schemeClr val="dk2"/>
              </a:solidFill>
            </a:endParaRPr>
          </a:p>
        </p:txBody>
      </p:sp>
      <p:grpSp>
        <p:nvGrpSpPr>
          <p:cNvPr id="964" name="Google Shape;964;p82"/>
          <p:cNvGrpSpPr/>
          <p:nvPr/>
        </p:nvGrpSpPr>
        <p:grpSpPr>
          <a:xfrm>
            <a:off x="2988600" y="2098125"/>
            <a:ext cx="5831400" cy="458325"/>
            <a:chOff x="2988600" y="2098125"/>
            <a:chExt cx="5831400" cy="458325"/>
          </a:xfrm>
        </p:grpSpPr>
        <p:sp>
          <p:nvSpPr>
            <p:cNvPr id="965" name="Google Shape;965;p82"/>
            <p:cNvSpPr txBox="1"/>
            <p:nvPr/>
          </p:nvSpPr>
          <p:spPr>
            <a:xfrm>
              <a:off x="5101200" y="2098125"/>
              <a:ext cx="11940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800">
                  <a:solidFill>
                    <a:schemeClr val="accent4"/>
                  </a:solidFill>
                  <a:latin typeface="Lexend"/>
                  <a:ea typeface="Lexend"/>
                  <a:cs typeface="Lexend"/>
                  <a:sym typeface="Lexend"/>
                </a:rPr>
                <a:t>iftiin (light)</a:t>
              </a:r>
              <a:endParaRPr sz="2100">
                <a:solidFill>
                  <a:schemeClr val="accent4"/>
                </a:solidFill>
                <a:latin typeface="Lexend"/>
                <a:ea typeface="Lexend"/>
                <a:cs typeface="Lexend"/>
                <a:sym typeface="Lexend"/>
              </a:endParaRPr>
            </a:p>
          </p:txBody>
        </p:sp>
        <p:sp>
          <p:nvSpPr>
            <p:cNvPr id="966" name="Google Shape;966;p82"/>
            <p:cNvSpPr txBox="1"/>
            <p:nvPr/>
          </p:nvSpPr>
          <p:spPr>
            <a:xfrm>
              <a:off x="2988600" y="2248650"/>
              <a:ext cx="58314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GB" sz="1300">
                  <a:solidFill>
                    <a:schemeClr val="dk1"/>
                  </a:solidFill>
                  <a:latin typeface="Lexend"/>
                  <a:ea typeface="Lexend"/>
                  <a:cs typeface="Lexend"/>
                  <a:sym typeface="Lexend"/>
                </a:rPr>
                <a:t>haydarojiin peroksaydh (hydrogen peroxide) biyo (water) + oksajiin (oxygen)</a:t>
              </a:r>
              <a:endParaRPr sz="2000">
                <a:solidFill>
                  <a:schemeClr val="dk1"/>
                </a:solidFill>
                <a:latin typeface="Lexend"/>
                <a:ea typeface="Lexend"/>
                <a:cs typeface="Lexend"/>
                <a:sym typeface="Lexend"/>
              </a:endParaRPr>
            </a:p>
          </p:txBody>
        </p:sp>
        <p:cxnSp>
          <p:nvCxnSpPr>
            <p:cNvPr id="967" name="Google Shape;967;p82"/>
            <p:cNvCxnSpPr/>
            <p:nvPr/>
          </p:nvCxnSpPr>
          <p:spPr>
            <a:xfrm flipH="1" rot="10800000">
              <a:off x="5396400" y="2415525"/>
              <a:ext cx="756000" cy="5700"/>
            </a:xfrm>
            <a:prstGeom prst="straightConnector1">
              <a:avLst/>
            </a:prstGeom>
            <a:noFill/>
            <a:ln cap="flat" cmpd="sng" w="28575">
              <a:solidFill>
                <a:schemeClr val="dk1"/>
              </a:solidFill>
              <a:prstDash val="solid"/>
              <a:round/>
              <a:headEnd len="med" w="med" type="none"/>
              <a:tailEnd len="med" w="med" type="triangle"/>
            </a:ln>
          </p:spPr>
        </p:cxnSp>
      </p:grpSp>
      <p:grpSp>
        <p:nvGrpSpPr>
          <p:cNvPr id="968" name="Google Shape;968;p82"/>
          <p:cNvGrpSpPr/>
          <p:nvPr/>
        </p:nvGrpSpPr>
        <p:grpSpPr>
          <a:xfrm>
            <a:off x="3829429" y="2764500"/>
            <a:ext cx="4990521" cy="481350"/>
            <a:chOff x="3533525" y="2916900"/>
            <a:chExt cx="5210400" cy="481350"/>
          </a:xfrm>
        </p:grpSpPr>
        <p:sp>
          <p:nvSpPr>
            <p:cNvPr id="969" name="Google Shape;969;p82"/>
            <p:cNvSpPr txBox="1"/>
            <p:nvPr/>
          </p:nvSpPr>
          <p:spPr>
            <a:xfrm>
              <a:off x="3533525" y="3075150"/>
              <a:ext cx="52104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GB" sz="1800">
                  <a:solidFill>
                    <a:schemeClr val="dk1"/>
                  </a:solidFill>
                  <a:latin typeface="Lexend"/>
                  <a:ea typeface="Lexend"/>
                  <a:cs typeface="Lexend"/>
                  <a:sym typeface="Lexend"/>
                </a:rPr>
                <a:t>2H</a:t>
              </a:r>
              <a:r>
                <a:rPr baseline="-25000" lang="en-GB" sz="1800">
                  <a:solidFill>
                    <a:schemeClr val="dk1"/>
                  </a:solidFill>
                  <a:latin typeface="Lexend"/>
                  <a:ea typeface="Lexend"/>
                  <a:cs typeface="Lexend"/>
                  <a:sym typeface="Lexend"/>
                </a:rPr>
                <a:t>2</a:t>
              </a:r>
              <a:r>
                <a:rPr lang="en-GB" sz="1800">
                  <a:solidFill>
                    <a:schemeClr val="dk1"/>
                  </a:solidFill>
                  <a:latin typeface="Lexend"/>
                  <a:ea typeface="Lexend"/>
                  <a:cs typeface="Lexend"/>
                  <a:sym typeface="Lexend"/>
                </a:rPr>
                <a:t>O</a:t>
              </a:r>
              <a:r>
                <a:rPr baseline="-25000" lang="en-GB" sz="1800">
                  <a:solidFill>
                    <a:schemeClr val="dk1"/>
                  </a:solidFill>
                  <a:latin typeface="Lexend"/>
                  <a:ea typeface="Lexend"/>
                  <a:cs typeface="Lexend"/>
                  <a:sym typeface="Lexend"/>
                </a:rPr>
                <a:t>2 (</a:t>
              </a:r>
              <a:r>
                <a:rPr baseline="-25000" lang="en-GB" sz="1800">
                  <a:solidFill>
                    <a:schemeClr val="dk1"/>
                  </a:solidFill>
                  <a:latin typeface="ABeeZee"/>
                  <a:ea typeface="ABeeZee"/>
                  <a:cs typeface="ABeeZee"/>
                  <a:sym typeface="ABeeZee"/>
                </a:rPr>
                <a:t>l</a:t>
              </a:r>
              <a:r>
                <a:rPr baseline="-25000" lang="en-GB" sz="1800">
                  <a:solidFill>
                    <a:schemeClr val="dk1"/>
                  </a:solidFill>
                  <a:latin typeface="Lexend"/>
                  <a:ea typeface="Lexend"/>
                  <a:cs typeface="Lexend"/>
                  <a:sym typeface="Lexend"/>
                </a:rPr>
                <a:t>)</a:t>
              </a:r>
              <a:r>
                <a:rPr lang="en-GB" sz="1800">
                  <a:solidFill>
                    <a:schemeClr val="dk1"/>
                  </a:solidFill>
                  <a:latin typeface="Lexend"/>
                  <a:ea typeface="Lexend"/>
                  <a:cs typeface="Lexend"/>
                  <a:sym typeface="Lexend"/>
                </a:rPr>
                <a:t>                       2H</a:t>
              </a:r>
              <a:r>
                <a:rPr baseline="-25000" lang="en-GB" sz="1800">
                  <a:solidFill>
                    <a:schemeClr val="dk1"/>
                  </a:solidFill>
                  <a:latin typeface="Lexend"/>
                  <a:ea typeface="Lexend"/>
                  <a:cs typeface="Lexend"/>
                  <a:sym typeface="Lexend"/>
                </a:rPr>
                <a:t>2</a:t>
              </a:r>
              <a:r>
                <a:rPr lang="en-GB" sz="1800">
                  <a:solidFill>
                    <a:schemeClr val="dk1"/>
                  </a:solidFill>
                  <a:latin typeface="Lexend"/>
                  <a:ea typeface="Lexend"/>
                  <a:cs typeface="Lexend"/>
                  <a:sym typeface="Lexend"/>
                </a:rPr>
                <a:t>O</a:t>
              </a:r>
              <a:r>
                <a:rPr baseline="-25000" lang="en-GB" sz="1800">
                  <a:solidFill>
                    <a:schemeClr val="dk1"/>
                  </a:solidFill>
                  <a:latin typeface="Lexend"/>
                  <a:ea typeface="Lexend"/>
                  <a:cs typeface="Lexend"/>
                  <a:sym typeface="Lexend"/>
                </a:rPr>
                <a:t> (</a:t>
              </a:r>
              <a:r>
                <a:rPr baseline="-25000" lang="en-GB" sz="1800">
                  <a:solidFill>
                    <a:schemeClr val="dk1"/>
                  </a:solidFill>
                  <a:latin typeface="ABeeZee"/>
                  <a:ea typeface="ABeeZee"/>
                  <a:cs typeface="ABeeZee"/>
                  <a:sym typeface="ABeeZee"/>
                </a:rPr>
                <a:t>l</a:t>
              </a:r>
              <a:r>
                <a:rPr baseline="-25000"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     O</a:t>
              </a:r>
              <a:r>
                <a:rPr baseline="-25000" lang="en-GB" sz="1800">
                  <a:solidFill>
                    <a:schemeClr val="dk1"/>
                  </a:solidFill>
                  <a:latin typeface="Lexend"/>
                  <a:ea typeface="Lexend"/>
                  <a:cs typeface="Lexend"/>
                  <a:sym typeface="Lexend"/>
                </a:rPr>
                <a:t>2 (g)</a:t>
              </a:r>
              <a:endParaRPr baseline="-25000" sz="2100">
                <a:solidFill>
                  <a:schemeClr val="dk1"/>
                </a:solidFill>
                <a:latin typeface="Lexend"/>
                <a:ea typeface="Lexend"/>
                <a:cs typeface="Lexend"/>
                <a:sym typeface="Lexend"/>
              </a:endParaRPr>
            </a:p>
          </p:txBody>
        </p:sp>
        <p:sp>
          <p:nvSpPr>
            <p:cNvPr id="970" name="Google Shape;970;p82"/>
            <p:cNvSpPr txBox="1"/>
            <p:nvPr/>
          </p:nvSpPr>
          <p:spPr>
            <a:xfrm>
              <a:off x="4912010" y="2916900"/>
              <a:ext cx="1194000" cy="323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800">
                  <a:solidFill>
                    <a:schemeClr val="accent4"/>
                  </a:solidFill>
                  <a:latin typeface="Lexend"/>
                  <a:ea typeface="Lexend"/>
                  <a:cs typeface="Lexend"/>
                  <a:sym typeface="Lexend"/>
                </a:rPr>
                <a:t>iftiin (light)</a:t>
              </a:r>
              <a:endParaRPr sz="2100">
                <a:solidFill>
                  <a:schemeClr val="accent4"/>
                </a:solidFill>
                <a:latin typeface="Lexend"/>
                <a:ea typeface="Lexend"/>
                <a:cs typeface="Lexend"/>
                <a:sym typeface="Lexend"/>
              </a:endParaRPr>
            </a:p>
          </p:txBody>
        </p:sp>
        <p:cxnSp>
          <p:nvCxnSpPr>
            <p:cNvPr id="971" name="Google Shape;971;p82"/>
            <p:cNvCxnSpPr/>
            <p:nvPr/>
          </p:nvCxnSpPr>
          <p:spPr>
            <a:xfrm flipH="1" rot="10800000">
              <a:off x="5161085" y="3240000"/>
              <a:ext cx="756000" cy="5700"/>
            </a:xfrm>
            <a:prstGeom prst="straightConnector1">
              <a:avLst/>
            </a:prstGeom>
            <a:noFill/>
            <a:ln cap="flat" cmpd="sng" w="28575">
              <a:solidFill>
                <a:schemeClr val="dk1"/>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83"/>
          <p:cNvSpPr txBox="1"/>
          <p:nvPr>
            <p:ph type="title"/>
          </p:nvPr>
        </p:nvSpPr>
        <p:spPr>
          <a:xfrm>
            <a:off x="324000" y="748775"/>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Kee u dhigma sida ugu fiican sharaxaadda falgalka burburka (decomposition reaction)?</a:t>
            </a:r>
            <a:endParaRPr/>
          </a:p>
        </p:txBody>
      </p:sp>
      <p:sp>
        <p:nvSpPr>
          <p:cNvPr id="977" name="Google Shape;977;p8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Falgalyada burburka (Decomposition reactions)</a:t>
            </a:r>
            <a:endParaRPr/>
          </a:p>
        </p:txBody>
      </p:sp>
      <p:sp>
        <p:nvSpPr>
          <p:cNvPr id="978" name="Google Shape;978;p83"/>
          <p:cNvSpPr txBox="1"/>
          <p:nvPr>
            <p:ph idx="1" type="subTitle"/>
          </p:nvPr>
        </p:nvSpPr>
        <p:spPr>
          <a:xfrm>
            <a:off x="1034425" y="172062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Laba ama in ka badan oo badeecado (products) ah ayaa isku dara markay falgalaan si ay u sameeyaan hal falceliye (reactant).</a:t>
            </a:r>
            <a:endParaRPr/>
          </a:p>
        </p:txBody>
      </p:sp>
      <p:sp>
        <p:nvSpPr>
          <p:cNvPr id="979" name="Google Shape;979;p83"/>
          <p:cNvSpPr txBox="1"/>
          <p:nvPr>
            <p:ph idx="3" type="subTitle"/>
          </p:nvPr>
        </p:nvSpPr>
        <p:spPr>
          <a:xfrm>
            <a:off x="1034425" y="2794250"/>
            <a:ext cx="6763500" cy="3891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Hal falceliye (reactant) ayaa burbura si uu u sameeyo laba ama in ka badan oo badeecado (products) ah.</a:t>
            </a:r>
            <a:r>
              <a:rPr lang="en-GB" sz="1100">
                <a:latin typeface="Lexend"/>
              </a:rPr>
              <a:t/>
            </a:r>
            <a:endParaRPr/>
          </a:p>
        </p:txBody>
      </p:sp>
      <p:sp>
        <p:nvSpPr>
          <p:cNvPr id="980" name="Google Shape;980;p83"/>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Laba falceliye (reactants) ayaa sameeya laba ama in ka badan oo badeecado (products) ah.</a:t>
            </a:r>
            <a:endParaRPr/>
          </a:p>
        </p:txBody>
      </p:sp>
      <p:pic>
        <p:nvPicPr>
          <p:cNvPr id="981" name="Google Shape;981;p83"/>
          <p:cNvPicPr preferRelativeResize="0"/>
          <p:nvPr/>
        </p:nvPicPr>
        <p:blipFill>
          <a:blip r:embed="rId3">
            <a:alphaModFix/>
          </a:blip>
          <a:stretch>
            <a:fillRect/>
          </a:stretch>
        </p:blipFill>
        <p:spPr>
          <a:xfrm>
            <a:off x="2442908" y="31523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84"/>
          <p:cNvSpPr txBox="1"/>
          <p:nvPr>
            <p:ph idx="1" type="subTitle"/>
          </p:nvPr>
        </p:nvSpPr>
        <p:spPr>
          <a:xfrm>
            <a:off x="980575" y="3116325"/>
            <a:ext cx="78393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Falgalka burburka (decomposition reaction) wuxuu kaloo bilaabi karaa kuleylinta (heating) falceliyaha (reactant) ama iyadoo la mariyo koronto (electrical current) dhexdiisa.</a:t>
            </a:r>
            <a:br>
              <a:rPr lang="en-GB" sz="1900"/>
            </a:br>
            <a:r>
              <a:rPr lang="en-GB" sz="1100">
                <a:latin typeface="Lexend"/>
              </a:rPr>
              <a:t/>
            </a:r>
            <a:endParaRPr sz="1900"/>
          </a:p>
        </p:txBody>
      </p:sp>
      <p:sp>
        <p:nvSpPr>
          <p:cNvPr id="987" name="Google Shape;987;p84"/>
          <p:cNvSpPr txBox="1"/>
          <p:nvPr>
            <p:ph idx="2" type="subTitle"/>
          </p:nvPr>
        </p:nvSpPr>
        <p:spPr>
          <a:xfrm>
            <a:off x="324000" y="1080000"/>
            <a:ext cx="84960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Habka kaliya ee lagu bilaabo falgal (reaction) burbur (decomposition) waa in iftiin lagu dhalaaliyo walaxda falgasha (reactant).</a:t>
            </a:r>
            <a:r>
              <a:rPr lang="en-GB" sz="1100">
                <a:latin typeface="Lexend"/>
              </a:rPr>
              <a:t/>
            </a:r>
            <a:r>
              <a:rPr lang="en-GB" sz="1100">
                <a:latin typeface="Lexend"/>
              </a:rPr>
              <a:t/>
            </a:r>
            <a:endParaRPr/>
          </a:p>
        </p:txBody>
      </p:sp>
      <p:sp>
        <p:nvSpPr>
          <p:cNvPr id="988" name="Google Shape;988;p84"/>
          <p:cNvSpPr txBox="1"/>
          <p:nvPr>
            <p:ph idx="3" type="subTitle"/>
          </p:nvPr>
        </p:nvSpPr>
        <p:spPr>
          <a:xfrm>
            <a:off x="980575" y="3960550"/>
            <a:ext cx="78393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Waxaa jira laba hab oo keliya oo falgal (reaction) burbur (decomposition) uu ku bilaabmi karo; iftiin lagu dhalaaliyo walaxda falgasha (reactant) ama koronto (electric current) lagu dhex mariyo walaxda falgasha (reactant).</a:t>
            </a:r>
            <a:r>
              <a:rPr lang="en-GB" sz="1100">
                <a:latin typeface="Lexend"/>
              </a:rPr>
              <a:t/>
            </a:r>
            <a:endParaRPr sz="2000"/>
          </a:p>
        </p:txBody>
      </p:sp>
      <p:sp>
        <p:nvSpPr>
          <p:cNvPr id="989" name="Google Shape;989;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Falgal (reaction) burbur (decomposition)</a:t>
            </a:r>
            <a:endParaRPr/>
          </a:p>
        </p:txBody>
      </p:sp>
      <p:pic>
        <p:nvPicPr>
          <p:cNvPr id="990" name="Google Shape;990;p84"/>
          <p:cNvPicPr preferRelativeResize="0"/>
          <p:nvPr/>
        </p:nvPicPr>
        <p:blipFill>
          <a:blip r:embed="rId3">
            <a:alphaModFix/>
          </a:blip>
          <a:stretch>
            <a:fillRect/>
          </a:stretch>
        </p:blipFill>
        <p:spPr>
          <a:xfrm>
            <a:off x="6256808" y="1740900"/>
            <a:ext cx="396000" cy="419100"/>
          </a:xfrm>
          <a:prstGeom prst="rect">
            <a:avLst/>
          </a:prstGeom>
          <a:noFill/>
          <a:ln>
            <a:noFill/>
          </a:ln>
        </p:spPr>
      </p:pic>
      <p:pic>
        <p:nvPicPr>
          <p:cNvPr id="991" name="Google Shape;991;p84"/>
          <p:cNvPicPr preferRelativeResize="0"/>
          <p:nvPr/>
        </p:nvPicPr>
        <p:blipFill>
          <a:blip r:embed="rId3">
            <a:alphaModFix/>
          </a:blip>
          <a:stretch>
            <a:fillRect/>
          </a:stretch>
        </p:blipFill>
        <p:spPr>
          <a:xfrm>
            <a:off x="7566333" y="3398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85"/>
          <p:cNvSpPr txBox="1"/>
          <p:nvPr>
            <p:ph idx="1" type="body"/>
          </p:nvPr>
        </p:nvSpPr>
        <p:spPr>
          <a:xfrm>
            <a:off x="324000" y="759300"/>
            <a:ext cx="8166300" cy="58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Sixi hadalada ardayda.</a:t>
            </a:r>
            <a:endParaRPr sz="1800"/>
          </a:p>
        </p:txBody>
      </p:sp>
      <p:sp>
        <p:nvSpPr>
          <p:cNvPr id="997" name="Google Shape;997;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Falgal (reaction) burbur (decomposition)</a:t>
            </a:r>
            <a:endParaRPr/>
          </a:p>
        </p:txBody>
      </p:sp>
      <p:grpSp>
        <p:nvGrpSpPr>
          <p:cNvPr id="998" name="Google Shape;998;p85"/>
          <p:cNvGrpSpPr/>
          <p:nvPr/>
        </p:nvGrpSpPr>
        <p:grpSpPr>
          <a:xfrm>
            <a:off x="4459973" y="1111875"/>
            <a:ext cx="4407114" cy="2259751"/>
            <a:chOff x="4459973" y="1111875"/>
            <a:chExt cx="4407114" cy="2259751"/>
          </a:xfrm>
        </p:grpSpPr>
        <p:pic>
          <p:nvPicPr>
            <p:cNvPr id="999" name="Google Shape;999;p85"/>
            <p:cNvPicPr preferRelativeResize="0"/>
            <p:nvPr/>
          </p:nvPicPr>
          <p:blipFill>
            <a:blip r:embed="rId3">
              <a:alphaModFix/>
            </a:blip>
            <a:stretch>
              <a:fillRect/>
            </a:stretch>
          </p:blipFill>
          <p:spPr>
            <a:xfrm flipH="1">
              <a:off x="4459973" y="1111875"/>
              <a:ext cx="3423082" cy="2259751"/>
            </a:xfrm>
            <a:prstGeom prst="rect">
              <a:avLst/>
            </a:prstGeom>
            <a:noFill/>
            <a:ln>
              <a:noFill/>
            </a:ln>
          </p:spPr>
        </p:pic>
        <p:sp>
          <p:nvSpPr>
            <p:cNvPr id="1000" name="Google Shape;1000;p85"/>
            <p:cNvSpPr txBox="1"/>
            <p:nvPr/>
          </p:nvSpPr>
          <p:spPr>
            <a:xfrm flipH="1">
              <a:off x="4629448" y="1306575"/>
              <a:ext cx="3125700" cy="1510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Falgal (reaction) burbur (decomposition) caadi ahaan waxay u baahan yihiin ____________, iftiin, ama __________ si ay u dhacaan.</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id="1001" name="Google Shape;1001;p85"/>
            <p:cNvPicPr preferRelativeResize="0"/>
            <p:nvPr/>
          </p:nvPicPr>
          <p:blipFill>
            <a:blip r:embed="rId11">
              <a:alphaModFix/>
            </a:blip>
            <a:stretch>
              <a:fillRect/>
            </a:stretch>
          </p:blipFill>
          <p:spPr>
            <a:xfrm flipH="1">
              <a:off x="8006537" y="1873812"/>
              <a:ext cx="727174" cy="909325"/>
            </a:xfrm>
            <a:prstGeom prst="rect">
              <a:avLst/>
            </a:prstGeom>
            <a:noFill/>
            <a:ln>
              <a:noFill/>
            </a:ln>
          </p:spPr>
        </p:pic>
        <p:sp>
          <p:nvSpPr>
            <p:cNvPr id="1002" name="Google Shape;1002;p85"/>
            <p:cNvSpPr txBox="1"/>
            <p:nvPr/>
          </p:nvSpPr>
          <p:spPr>
            <a:xfrm>
              <a:off x="7459188" y="2699998"/>
              <a:ext cx="1407900" cy="585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800">
                <a:latin typeface="Lexend"/>
                <a:ea typeface="Lexend"/>
                <a:cs typeface="Lexend"/>
                <a:sym typeface="Lexend"/>
              </a:endParaRPr>
            </a:p>
          </p:txBody>
        </p:sp>
      </p:grpSp>
      <p:grpSp>
        <p:nvGrpSpPr>
          <p:cNvPr id="1003" name="Google Shape;1003;p85"/>
          <p:cNvGrpSpPr/>
          <p:nvPr/>
        </p:nvGrpSpPr>
        <p:grpSpPr>
          <a:xfrm>
            <a:off x="324001" y="3371613"/>
            <a:ext cx="7955837" cy="1448785"/>
            <a:chOff x="324001" y="3371613"/>
            <a:chExt cx="7955837" cy="1448785"/>
          </a:xfrm>
        </p:grpSpPr>
        <p:pic>
          <p:nvPicPr>
            <p:cNvPr id="1004" name="Google Shape;1004;p85"/>
            <p:cNvPicPr preferRelativeResize="0"/>
            <p:nvPr/>
          </p:nvPicPr>
          <p:blipFill>
            <a:blip r:embed="rId5">
              <a:alphaModFix/>
            </a:blip>
            <a:stretch>
              <a:fillRect/>
            </a:stretch>
          </p:blipFill>
          <p:spPr>
            <a:xfrm flipH="1">
              <a:off x="324001" y="3540225"/>
              <a:ext cx="6582374" cy="1103025"/>
            </a:xfrm>
            <a:prstGeom prst="rect">
              <a:avLst/>
            </a:prstGeom>
            <a:noFill/>
            <a:ln>
              <a:noFill/>
            </a:ln>
          </p:spPr>
        </p:pic>
        <p:sp>
          <p:nvSpPr>
            <p:cNvPr id="1005" name="Google Shape;1005;p85"/>
            <p:cNvSpPr txBox="1"/>
            <p:nvPr/>
          </p:nvSpPr>
          <p:spPr>
            <a:xfrm>
              <a:off x="420775" y="3656150"/>
              <a:ext cx="6311400" cy="585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Marka karboonayt (carbonate) birta qudhunta marka la kululeeyo, waxay caadi ahaan sameeyaan oksaydh (oxide) birta iyo gaas oksijiin (oxygen gas).</a:t>
              </a:r>
              <a:endParaRPr sz="2200">
                <a:latin typeface="Lexend"/>
                <a:ea typeface="Lexend"/>
                <a:cs typeface="Lexend"/>
                <a:sym typeface="Lexend"/>
              </a:endParaRPr>
            </a:p>
          </p:txBody>
        </p:sp>
        <p:sp>
          <p:nvSpPr>
            <p:cNvPr id="1006" name="Google Shape;1006;p85"/>
            <p:cNvSpPr txBox="1"/>
            <p:nvPr/>
          </p:nvSpPr>
          <p:spPr>
            <a:xfrm>
              <a:off x="6871938" y="4234498"/>
              <a:ext cx="1407900" cy="585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800">
                <a:latin typeface="Lexend"/>
                <a:ea typeface="Lexend"/>
                <a:cs typeface="Lexend"/>
                <a:sym typeface="Lexend"/>
              </a:endParaRPr>
            </a:p>
          </p:txBody>
        </p:sp>
        <p:pic>
          <p:nvPicPr>
            <p:cNvPr id="1007" name="Google Shape;1007;p85"/>
            <p:cNvPicPr preferRelativeResize="0"/>
            <p:nvPr/>
          </p:nvPicPr>
          <p:blipFill>
            <a:blip r:embed="rId12">
              <a:alphaModFix/>
            </a:blip>
            <a:stretch>
              <a:fillRect/>
            </a:stretch>
          </p:blipFill>
          <p:spPr>
            <a:xfrm>
              <a:off x="7328902" y="3371613"/>
              <a:ext cx="807760" cy="896090"/>
            </a:xfrm>
            <a:prstGeom prst="rect">
              <a:avLst/>
            </a:prstGeom>
            <a:noFill/>
            <a:ln>
              <a:noFill/>
            </a:ln>
          </p:spPr>
        </p:pic>
      </p:grpSp>
      <p:grpSp>
        <p:nvGrpSpPr>
          <p:cNvPr id="1008" name="Google Shape;1008;p85"/>
          <p:cNvGrpSpPr/>
          <p:nvPr/>
        </p:nvGrpSpPr>
        <p:grpSpPr>
          <a:xfrm>
            <a:off x="324000" y="1440000"/>
            <a:ext cx="4435838" cy="2100237"/>
            <a:chOff x="324000" y="1440000"/>
            <a:chExt cx="4435838" cy="2100237"/>
          </a:xfrm>
        </p:grpSpPr>
        <p:pic>
          <p:nvPicPr>
            <p:cNvPr id="1009" name="Google Shape;1009;p85"/>
            <p:cNvPicPr preferRelativeResize="0"/>
            <p:nvPr/>
          </p:nvPicPr>
          <p:blipFill>
            <a:blip r:embed="rId11">
              <a:alphaModFix/>
            </a:blip>
            <a:stretch>
              <a:fillRect/>
            </a:stretch>
          </p:blipFill>
          <p:spPr>
            <a:xfrm>
              <a:off x="3726350" y="2252125"/>
              <a:ext cx="727175" cy="895749"/>
            </a:xfrm>
            <a:prstGeom prst="rect">
              <a:avLst/>
            </a:prstGeom>
            <a:noFill/>
            <a:ln>
              <a:noFill/>
            </a:ln>
          </p:spPr>
        </p:pic>
        <p:sp>
          <p:nvSpPr>
            <p:cNvPr id="1010" name="Google Shape;1010;p85"/>
            <p:cNvSpPr txBox="1"/>
            <p:nvPr/>
          </p:nvSpPr>
          <p:spPr>
            <a:xfrm>
              <a:off x="3420038" y="3094737"/>
              <a:ext cx="1339800" cy="4455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Yacquub</a:t>
              </a:r>
              <a:endParaRPr sz="1800">
                <a:latin typeface="Lexend"/>
                <a:ea typeface="Lexend"/>
                <a:cs typeface="Lexend"/>
                <a:sym typeface="Lexend"/>
              </a:endParaRPr>
            </a:p>
          </p:txBody>
        </p:sp>
        <p:pic>
          <p:nvPicPr>
            <p:cNvPr id="1011" name="Google Shape;1011;p85"/>
            <p:cNvPicPr preferRelativeResize="0"/>
            <p:nvPr/>
          </p:nvPicPr>
          <p:blipFill>
            <a:blip r:embed="rId8">
              <a:alphaModFix/>
            </a:blip>
            <a:stretch>
              <a:fillRect/>
            </a:stretch>
          </p:blipFill>
          <p:spPr>
            <a:xfrm flipH="1">
              <a:off x="324000" y="1440000"/>
              <a:ext cx="3289400" cy="1799999"/>
            </a:xfrm>
            <a:prstGeom prst="rect">
              <a:avLst/>
            </a:prstGeom>
            <a:noFill/>
            <a:ln>
              <a:noFill/>
            </a:ln>
          </p:spPr>
        </p:pic>
        <p:sp>
          <p:nvSpPr>
            <p:cNvPr id="1012" name="Google Shape;1012;p85"/>
            <p:cNvSpPr txBox="1"/>
            <p:nvPr/>
          </p:nvSpPr>
          <p:spPr>
            <a:xfrm flipH="1">
              <a:off x="525511" y="1606400"/>
              <a:ext cx="2998500" cy="1210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Falgal (reaction) burbur (decomposition) waxay ku lug leedahay laba xaroor (compounds) oo falgala si ay u sameeyaan laba ama in ka badan oo wax soo saar ah (products).</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86"/>
          <p:cNvSpPr txBox="1"/>
          <p:nvPr>
            <p:ph idx="1" type="body"/>
          </p:nvPr>
        </p:nvSpPr>
        <p:spPr>
          <a:xfrm>
            <a:off x="324000" y="759300"/>
            <a:ext cx="8236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Sixi hadalada ardayda.</a:t>
            </a:r>
            <a:endParaRPr sz="1800"/>
          </a:p>
        </p:txBody>
      </p:sp>
      <p:sp>
        <p:nvSpPr>
          <p:cNvPr id="1018" name="Google Shape;1018;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Falgal (reaction) burbur (decomposition)</a:t>
            </a:r>
            <a:endParaRPr/>
          </a:p>
        </p:txBody>
      </p:sp>
      <p:grpSp>
        <p:nvGrpSpPr>
          <p:cNvPr id="1019" name="Google Shape;1019;p86"/>
          <p:cNvGrpSpPr/>
          <p:nvPr/>
        </p:nvGrpSpPr>
        <p:grpSpPr>
          <a:xfrm>
            <a:off x="4459973" y="1111875"/>
            <a:ext cx="4407114" cy="2421073"/>
            <a:chOff x="4459973" y="1111875"/>
            <a:chExt cx="4407114" cy="2421073"/>
          </a:xfrm>
        </p:grpSpPr>
        <p:pic>
          <p:nvPicPr>
            <p:cNvPr id="1020" name="Google Shape;1020;p86"/>
            <p:cNvPicPr preferRelativeResize="0"/>
            <p:nvPr/>
          </p:nvPicPr>
          <p:blipFill>
            <a:blip r:embed="rId3">
              <a:alphaModFix/>
            </a:blip>
            <a:stretch>
              <a:fillRect/>
            </a:stretch>
          </p:blipFill>
          <p:spPr>
            <a:xfrm flipH="1">
              <a:off x="4459973" y="1111875"/>
              <a:ext cx="3423082" cy="2259751"/>
            </a:xfrm>
            <a:prstGeom prst="rect">
              <a:avLst/>
            </a:prstGeom>
            <a:noFill/>
            <a:ln>
              <a:noFill/>
            </a:ln>
          </p:spPr>
        </p:pic>
        <p:sp>
          <p:nvSpPr>
            <p:cNvPr id="1021" name="Google Shape;1021;p86"/>
            <p:cNvSpPr txBox="1"/>
            <p:nvPr/>
          </p:nvSpPr>
          <p:spPr>
            <a:xfrm flipH="1">
              <a:off x="4629448" y="1306575"/>
              <a:ext cx="3125700" cy="1510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Falgal (reaction) burbur (decomposition) caadi ahaan waxay u baahan yihiin , iftiin, ama si ay u dhacaan.</a:t>
              </a:r>
              <a:r>
                <a:rPr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id="1022" name="Google Shape;1022;p86"/>
            <p:cNvPicPr preferRelativeResize="0"/>
            <p:nvPr/>
          </p:nvPicPr>
          <p:blipFill>
            <a:blip r:embed="rId10">
              <a:alphaModFix/>
            </a:blip>
            <a:stretch>
              <a:fillRect/>
            </a:stretch>
          </p:blipFill>
          <p:spPr>
            <a:xfrm flipH="1">
              <a:off x="8122612" y="2160012"/>
              <a:ext cx="727174" cy="909325"/>
            </a:xfrm>
            <a:prstGeom prst="rect">
              <a:avLst/>
            </a:prstGeom>
            <a:noFill/>
            <a:ln>
              <a:noFill/>
            </a:ln>
          </p:spPr>
        </p:pic>
        <p:sp>
          <p:nvSpPr>
            <p:cNvPr id="1023" name="Google Shape;1023;p86"/>
            <p:cNvSpPr txBox="1"/>
            <p:nvPr/>
          </p:nvSpPr>
          <p:spPr>
            <a:xfrm>
              <a:off x="7459188" y="2947048"/>
              <a:ext cx="1407900" cy="585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Nuur</a:t>
              </a:r>
              <a:endParaRPr sz="1800">
                <a:latin typeface="Lexend"/>
                <a:ea typeface="Lexend"/>
                <a:cs typeface="Lexend"/>
                <a:sym typeface="Lexend"/>
              </a:endParaRPr>
            </a:p>
          </p:txBody>
        </p:sp>
      </p:grpSp>
      <p:grpSp>
        <p:nvGrpSpPr>
          <p:cNvPr id="1024" name="Google Shape;1024;p86"/>
          <p:cNvGrpSpPr/>
          <p:nvPr/>
        </p:nvGrpSpPr>
        <p:grpSpPr>
          <a:xfrm>
            <a:off x="324001" y="3371613"/>
            <a:ext cx="7955837" cy="1448785"/>
            <a:chOff x="324001" y="3371613"/>
            <a:chExt cx="7955837" cy="1448785"/>
          </a:xfrm>
        </p:grpSpPr>
        <p:pic>
          <p:nvPicPr>
            <p:cNvPr id="1025" name="Google Shape;1025;p86"/>
            <p:cNvPicPr preferRelativeResize="0"/>
            <p:nvPr/>
          </p:nvPicPr>
          <p:blipFill>
            <a:blip r:embed="rId5">
              <a:alphaModFix/>
            </a:blip>
            <a:stretch>
              <a:fillRect/>
            </a:stretch>
          </p:blipFill>
          <p:spPr>
            <a:xfrm flipH="1">
              <a:off x="324001" y="3540225"/>
              <a:ext cx="6582374" cy="1178575"/>
            </a:xfrm>
            <a:prstGeom prst="rect">
              <a:avLst/>
            </a:prstGeom>
            <a:noFill/>
            <a:ln>
              <a:noFill/>
            </a:ln>
          </p:spPr>
        </p:pic>
        <p:sp>
          <p:nvSpPr>
            <p:cNvPr id="1026" name="Google Shape;1026;p86"/>
            <p:cNvSpPr txBox="1"/>
            <p:nvPr/>
          </p:nvSpPr>
          <p:spPr>
            <a:xfrm>
              <a:off x="420775" y="3656150"/>
              <a:ext cx="6397800" cy="585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Marka karboonayt (carbonate) birta qudhunta marka la kululeeyo, waxay caadi ahaan sameeyaan oksaydh (oxide) birta iyo gaas oksijiin (oxygen gas).</a:t>
              </a:r>
              <a:r>
                <a:rPr lang="en-GB" sz="1300" strike="sngStrike">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lang="en-GB" sz="1300" strike="sngStrike">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2200">
                <a:latin typeface="Lexend"/>
                <a:ea typeface="Lexend"/>
                <a:cs typeface="Lexend"/>
                <a:sym typeface="Lexend"/>
              </a:endParaRPr>
            </a:p>
          </p:txBody>
        </p:sp>
        <p:sp>
          <p:nvSpPr>
            <p:cNvPr id="1027" name="Google Shape;1027;p86"/>
            <p:cNvSpPr txBox="1"/>
            <p:nvPr/>
          </p:nvSpPr>
          <p:spPr>
            <a:xfrm>
              <a:off x="6871938" y="4234498"/>
              <a:ext cx="1407900" cy="585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Suad</a:t>
              </a:r>
              <a:endParaRPr sz="1800">
                <a:latin typeface="Lexend"/>
                <a:ea typeface="Lexend"/>
                <a:cs typeface="Lexend"/>
                <a:sym typeface="Lexend"/>
              </a:endParaRPr>
            </a:p>
          </p:txBody>
        </p:sp>
        <p:pic>
          <p:nvPicPr>
            <p:cNvPr id="1028" name="Google Shape;1028;p86"/>
            <p:cNvPicPr preferRelativeResize="0"/>
            <p:nvPr/>
          </p:nvPicPr>
          <p:blipFill>
            <a:blip r:embed="rId10">
              <a:alphaModFix/>
            </a:blip>
            <a:stretch>
              <a:fillRect/>
            </a:stretch>
          </p:blipFill>
          <p:spPr>
            <a:xfrm>
              <a:off x="7328902" y="3371613"/>
              <a:ext cx="807760" cy="896090"/>
            </a:xfrm>
            <a:prstGeom prst="rect">
              <a:avLst/>
            </a:prstGeom>
            <a:noFill/>
            <a:ln>
              <a:noFill/>
            </a:ln>
          </p:spPr>
        </p:pic>
      </p:grpSp>
      <p:grpSp>
        <p:nvGrpSpPr>
          <p:cNvPr id="1029" name="Google Shape;1029;p86"/>
          <p:cNvGrpSpPr/>
          <p:nvPr/>
        </p:nvGrpSpPr>
        <p:grpSpPr>
          <a:xfrm>
            <a:off x="324000" y="1080000"/>
            <a:ext cx="4435838" cy="2460237"/>
            <a:chOff x="324000" y="1080000"/>
            <a:chExt cx="4435838" cy="2460237"/>
          </a:xfrm>
        </p:grpSpPr>
        <p:pic>
          <p:nvPicPr>
            <p:cNvPr id="1030" name="Google Shape;1030;p86"/>
            <p:cNvPicPr preferRelativeResize="0"/>
            <p:nvPr/>
          </p:nvPicPr>
          <p:blipFill>
            <a:blip r:embed="rId7">
              <a:alphaModFix/>
            </a:blip>
            <a:stretch>
              <a:fillRect/>
            </a:stretch>
          </p:blipFill>
          <p:spPr>
            <a:xfrm flipH="1">
              <a:off x="324000" y="1080000"/>
              <a:ext cx="3289400" cy="2460227"/>
            </a:xfrm>
            <a:prstGeom prst="rect">
              <a:avLst/>
            </a:prstGeom>
            <a:noFill/>
            <a:ln>
              <a:noFill/>
            </a:ln>
          </p:spPr>
        </p:pic>
        <p:sp>
          <p:nvSpPr>
            <p:cNvPr id="1031" name="Google Shape;1031;p86"/>
            <p:cNvSpPr txBox="1"/>
            <p:nvPr/>
          </p:nvSpPr>
          <p:spPr>
            <a:xfrm flipH="1">
              <a:off x="525500" y="2252137"/>
              <a:ext cx="2998500" cy="796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si ay u sameeyaan laba ama in ka badan oo wax soo saar ah (products).</a:t>
              </a:r>
              <a:endParaRPr sz="1800">
                <a:solidFill>
                  <a:schemeClr val="dk1"/>
                </a:solidFill>
                <a:latin typeface="Kalam"/>
                <a:ea typeface="Kalam"/>
                <a:cs typeface="Kalam"/>
                <a:sym typeface="Kalam"/>
              </a:endParaRPr>
            </a:p>
          </p:txBody>
        </p:sp>
        <p:pic>
          <p:nvPicPr>
            <p:cNvPr id="1032" name="Google Shape;1032;p86"/>
            <p:cNvPicPr preferRelativeResize="0"/>
            <p:nvPr/>
          </p:nvPicPr>
          <p:blipFill>
            <a:blip r:embed="rId10">
              <a:alphaModFix/>
            </a:blip>
            <a:stretch>
              <a:fillRect/>
            </a:stretch>
          </p:blipFill>
          <p:spPr>
            <a:xfrm>
              <a:off x="3726350" y="2252125"/>
              <a:ext cx="727175" cy="895749"/>
            </a:xfrm>
            <a:prstGeom prst="rect">
              <a:avLst/>
            </a:prstGeom>
            <a:noFill/>
            <a:ln>
              <a:noFill/>
            </a:ln>
          </p:spPr>
        </p:pic>
        <p:sp>
          <p:nvSpPr>
            <p:cNvPr id="1033" name="Google Shape;1033;p86"/>
            <p:cNvSpPr txBox="1"/>
            <p:nvPr/>
          </p:nvSpPr>
          <p:spPr>
            <a:xfrm>
              <a:off x="3420038" y="3094737"/>
              <a:ext cx="1339800" cy="4455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Yacquub</a:t>
              </a:r>
              <a:endParaRPr sz="1800">
                <a:latin typeface="Lexend"/>
                <a:ea typeface="Lexend"/>
                <a:cs typeface="Lexend"/>
                <a:sym typeface="Lexend"/>
              </a:endParaRPr>
            </a:p>
          </p:txBody>
        </p:sp>
        <p:sp>
          <p:nvSpPr>
            <p:cNvPr id="1034" name="Google Shape;1034;p86"/>
            <p:cNvSpPr txBox="1"/>
            <p:nvPr/>
          </p:nvSpPr>
          <p:spPr>
            <a:xfrm flipH="1">
              <a:off x="551925" y="1423175"/>
              <a:ext cx="2998500" cy="11310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solidFill>
                    <a:schemeClr val="dk1"/>
                  </a:solidFill>
                  <a:latin typeface="Lexend"/>
                  <a:ea typeface="Lexend"/>
                  <a:cs typeface="Lexend"/>
                  <a:sym typeface="Lexend"/>
                </a:rPr>
                <a:t>Falgal (reaction) burbur (decomposition) waxay ku lug leedahay laba xaroor (compounds) oo falgala</a:t>
              </a:r>
              <a:r>
                <a:rPr lang="en-GB" sz="1300" strike="sngStrike">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lang="en-GB" sz="1300" strike="sngStrike">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                                 </a:t>
              </a:r>
              <a:endParaRPr sz="1800">
                <a:solidFill>
                  <a:schemeClr val="dk1"/>
                </a:solidFill>
                <a:latin typeface="Kalam"/>
                <a:ea typeface="Kalam"/>
                <a:cs typeface="Kalam"/>
                <a:sym typeface="Kalam"/>
              </a:endParaRPr>
            </a:p>
          </p:txBody>
        </p:sp>
      </p:grpSp>
      <p:sp>
        <p:nvSpPr>
          <p:cNvPr id="1035" name="Google Shape;1035;p86"/>
          <p:cNvSpPr txBox="1"/>
          <p:nvPr/>
        </p:nvSpPr>
        <p:spPr>
          <a:xfrm>
            <a:off x="2075412" y="4389120"/>
            <a:ext cx="8286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kulayl (heat)</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036" name="Google Shape;1036;p86"/>
          <p:cNvSpPr txBox="1"/>
          <p:nvPr/>
        </p:nvSpPr>
        <p:spPr>
          <a:xfrm>
            <a:off x="411480" y="4389120"/>
            <a:ext cx="14079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koronto (electricity)</a:t>
            </a:r>
            <a:endParaRPr sz="2000">
              <a:solidFill>
                <a:schemeClr val="dk1"/>
              </a:solidFill>
              <a:latin typeface="Kalam"/>
              <a:ea typeface="Kalam"/>
              <a:cs typeface="Kalam"/>
              <a:sym typeface="Kalam"/>
            </a:endParaRPr>
          </a:p>
        </p:txBody>
      </p:sp>
      <p:sp>
        <p:nvSpPr>
          <p:cNvPr id="1037" name="Google Shape;1037;p86"/>
          <p:cNvSpPr txBox="1"/>
          <p:nvPr/>
        </p:nvSpPr>
        <p:spPr>
          <a:xfrm>
            <a:off x="3160044" y="4389120"/>
            <a:ext cx="14079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kala-burbur (decompose)</a:t>
            </a:r>
            <a:endParaRPr sz="2000">
              <a:solidFill>
                <a:schemeClr val="dk1"/>
              </a:solidFill>
              <a:latin typeface="Kalam"/>
              <a:ea typeface="Kalam"/>
              <a:cs typeface="Kalam"/>
              <a:sym typeface="Kalam"/>
            </a:endParaRPr>
          </a:p>
        </p:txBody>
      </p:sp>
      <p:sp>
        <p:nvSpPr>
          <p:cNvPr id="1038" name="Google Shape;1038;p86"/>
          <p:cNvSpPr txBox="1"/>
          <p:nvPr/>
        </p:nvSpPr>
        <p:spPr>
          <a:xfrm>
            <a:off x="4823976" y="4389120"/>
            <a:ext cx="1086600" cy="6156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carbon dioxide</a:t>
            </a:r>
            <a:endParaRPr sz="2000">
              <a:solidFill>
                <a:schemeClr val="dk1"/>
              </a:solidFill>
              <a:latin typeface="Kalam"/>
              <a:ea typeface="Kalam"/>
              <a:cs typeface="Kalam"/>
              <a:sym typeface="Kalam"/>
            </a:endParaRPr>
          </a:p>
        </p:txBody>
      </p:sp>
      <p:grpSp>
        <p:nvGrpSpPr>
          <p:cNvPr id="1039" name="Google Shape;1039;p86"/>
          <p:cNvGrpSpPr/>
          <p:nvPr/>
        </p:nvGrpSpPr>
        <p:grpSpPr>
          <a:xfrm>
            <a:off x="525500" y="1933450"/>
            <a:ext cx="3087900" cy="689075"/>
            <a:chOff x="525500" y="1933450"/>
            <a:chExt cx="3087900" cy="689075"/>
          </a:xfrm>
        </p:grpSpPr>
        <p:sp>
          <p:nvSpPr>
            <p:cNvPr id="1040" name="Google Shape;1040;p86"/>
            <p:cNvSpPr txBox="1"/>
            <p:nvPr/>
          </p:nvSpPr>
          <p:spPr>
            <a:xfrm>
              <a:off x="525500" y="2314725"/>
              <a:ext cx="1596000" cy="307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kala-jajab (breaking down)</a:t>
              </a:r>
              <a:endParaRPr sz="2000">
                <a:solidFill>
                  <a:schemeClr val="dk1"/>
                </a:solidFill>
                <a:latin typeface="Kalam"/>
                <a:ea typeface="Kalam"/>
                <a:cs typeface="Kalam"/>
                <a:sym typeface="Kalam"/>
              </a:endParaRPr>
            </a:p>
          </p:txBody>
        </p:sp>
        <p:sp>
          <p:nvSpPr>
            <p:cNvPr id="1041" name="Google Shape;1041;p86"/>
            <p:cNvSpPr txBox="1"/>
            <p:nvPr/>
          </p:nvSpPr>
          <p:spPr>
            <a:xfrm>
              <a:off x="1524200" y="1933450"/>
              <a:ext cx="2089200" cy="307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hal xarun oo keli ah (a single compound)</a:t>
              </a:r>
              <a:endParaRPr sz="2000">
                <a:solidFill>
                  <a:schemeClr val="dk1"/>
                </a:solidFill>
                <a:latin typeface="Kalam"/>
                <a:ea typeface="Kalam"/>
                <a:cs typeface="Kalam"/>
                <a:sym typeface="Kalam"/>
              </a:endParaRPr>
            </a:p>
          </p:txBody>
        </p:sp>
      </p:grpSp>
      <p:sp>
        <p:nvSpPr>
          <p:cNvPr id="1043" name="TextBox 1042"/>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8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Fal-gallo kala-burbur (Decomposition reactions)</a:t>
            </a:r>
            <a:r>
              <a:rPr lang="en-GB" sz="1100">
                <a:latin typeface="Lexend"/>
              </a:rPr>
              <a:t/>
            </a:r>
            <a:endParaRPr/>
          </a:p>
        </p:txBody>
      </p:sp>
      <p:sp>
        <p:nvSpPr>
          <p:cNvPr id="1047" name="Google Shape;1047;p8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 kala-burburka birta kaarboonatayda (Investigating metal carbonate decomposition)</a:t>
            </a:r>
            <a:endParaRPr/>
          </a:p>
        </p:txBody>
      </p:sp>
      <p:sp>
        <p:nvSpPr>
          <p:cNvPr id="1048" name="Google Shape;1048;p8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Fal-gallo kiimiko: kala-burbur (Chemical reactions: decomposition)</a:t>
            </a:r>
            <a:endParaRPr/>
          </a:p>
        </p:txBody>
      </p:sp>
      <p:pic>
        <p:nvPicPr>
          <p:cNvPr id="1049" name="Google Shape;1049;p87"/>
          <p:cNvPicPr preferRelativeResize="0"/>
          <p:nvPr/>
        </p:nvPicPr>
        <p:blipFill>
          <a:blip r:embed="rId3">
            <a:alphaModFix/>
          </a:blip>
          <a:stretch>
            <a:fillRect/>
          </a:stretch>
        </p:blipFill>
        <p:spPr>
          <a:xfrm>
            <a:off x="414488" y="2981120"/>
            <a:ext cx="450575" cy="446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88"/>
          <p:cNvSpPr txBox="1"/>
          <p:nvPr>
            <p:ph idx="1" type="body"/>
          </p:nvPr>
        </p:nvSpPr>
        <p:spPr>
          <a:xfrm>
            <a:off x="324000" y="759300"/>
            <a:ext cx="71352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Biraha kaarboonatuhu waxay ku kala-burbutaan heerar kala duwan marka la kululeeyo (Metal carbonates undergo thermal decomposition at different rates).</a:t>
            </a:r>
            <a:r>
              <a:rPr lang="en-GB" sz="1100">
                <a:latin typeface="Lexend"/>
              </a:rPr>
              <a:t/>
            </a:r>
            <a:r>
              <a:rPr lang="en-GB" sz="1100">
                <a:latin typeface="Lexend"/>
              </a:rPr>
              <a:t/>
            </a:r>
            <a:r>
              <a:rPr lang="en-GB" sz="1100">
                <a:latin typeface="Lexend"/>
              </a:rPr>
              <a:t/>
            </a:r>
            <a:endParaRPr sz="1900"/>
          </a:p>
        </p:txBody>
      </p:sp>
      <p:sp>
        <p:nvSpPr>
          <p:cNvPr id="1055" name="Google Shape;1055;p88"/>
          <p:cNvSpPr txBox="1"/>
          <p:nvPr/>
        </p:nvSpPr>
        <p:spPr>
          <a:xfrm>
            <a:off x="2546400" y="2069500"/>
            <a:ext cx="6273600" cy="1301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Marka kala-burburku uu dheeraado:</a:t>
            </a:r>
            <a:endParaRPr sz="1900">
              <a:solidFill>
                <a:schemeClr val="dk1"/>
              </a:solidFill>
              <a:latin typeface="Lexend"/>
              <a:ea typeface="Lexend"/>
              <a:cs typeface="Lexend"/>
              <a:sym typeface="Lexend"/>
            </a:endParaRPr>
          </a:p>
          <a:p>
            <a:pPr indent="-349250" lvl="0" marL="457200" rtl="0" algn="l">
              <a:lnSpc>
                <a:spcPct val="115000"/>
              </a:lnSpc>
              <a:spcBef>
                <a:spcPts val="0"/>
              </a:spcBef>
              <a:spcAft>
                <a:spcPts val="0"/>
              </a:spcAft>
              <a:buClr>
                <a:schemeClr val="dk1"/>
              </a:buClr>
              <a:buSzPts val="1900"/>
              <a:buFont typeface="Lexend"/>
              <a:buChar char="●"/>
            </a:pPr>
            <a:r>
              <a:rPr lang="en-GB" sz="1100">
                <a:solidFill>
                  <a:schemeClr val="dk1"/>
                </a:solidFill>
                <a:latin typeface="Lexend"/>
                <a:ea typeface="Lexend"/>
                <a:cs typeface="Lexend"/>
                <a:sym typeface="Lexend"/>
              </a:rPr>
              <a:t>xarunta birta ayaa ah mid deggan (the more stable the metal compound)</a:t>
            </a:r>
            <a:r>
              <a:rPr lang="en-GB" sz="1100">
                <a:solidFill>
                  <a:schemeClr val="dk1"/>
                </a:solidFill>
                <a:latin typeface="Lexend"/>
                <a:ea typeface="Lexend"/>
                <a:cs typeface="Lexend"/>
                <a:sym typeface="Lexend"/>
              </a:rPr>
              <a:t/>
            </a:r>
            <a:endParaRPr sz="1900">
              <a:solidFill>
                <a:schemeClr val="dk1"/>
              </a:solidFill>
              <a:latin typeface="Lexend"/>
              <a:ea typeface="Lexend"/>
              <a:cs typeface="Lexend"/>
              <a:sym typeface="Lexend"/>
            </a:endParaRPr>
          </a:p>
          <a:p>
            <a:pPr indent="-349250" lvl="0" marL="457200" rtl="0" algn="l">
              <a:lnSpc>
                <a:spcPct val="115000"/>
              </a:lnSpc>
              <a:spcBef>
                <a:spcPts val="0"/>
              </a:spcBef>
              <a:spcAft>
                <a:spcPts val="0"/>
              </a:spcAft>
              <a:buClr>
                <a:schemeClr val="dk1"/>
              </a:buClr>
              <a:buSzPts val="1900"/>
              <a:buFont typeface="Lexend"/>
              <a:buChar char="●"/>
            </a:pPr>
            <a:r>
              <a:rPr lang="en-GB" sz="1100">
                <a:solidFill>
                  <a:schemeClr val="dk1"/>
                </a:solidFill>
                <a:latin typeface="Lexend"/>
                <a:ea typeface="Lexend"/>
                <a:cs typeface="Lexend"/>
                <a:sym typeface="Lexend"/>
              </a:rPr>
              <a:t>xidhiidhka u dhexeeya birta iyo kaarboonatayda wuu xooggan yahay (the stronger the bonding between the metal and the carbonate).</a:t>
            </a:r>
            <a:r>
              <a:rPr lang="en-GB" sz="1100">
                <a:solidFill>
                  <a:schemeClr val="dk1"/>
                </a:solidFill>
                <a:latin typeface="Lexend"/>
                <a:ea typeface="Lexend"/>
                <a:cs typeface="Lexend"/>
                <a:sym typeface="Lexend"/>
              </a:rPr>
              <a:t/>
            </a:r>
            <a:endParaRPr sz="1900">
              <a:solidFill>
                <a:schemeClr val="dk1"/>
              </a:solidFill>
              <a:latin typeface="Lexend"/>
              <a:ea typeface="Lexend"/>
              <a:cs typeface="Lexend"/>
              <a:sym typeface="Lexend"/>
            </a:endParaRPr>
          </a:p>
        </p:txBody>
      </p:sp>
      <p:grpSp>
        <p:nvGrpSpPr>
          <p:cNvPr id="1056" name="Google Shape;1056;p88"/>
          <p:cNvGrpSpPr/>
          <p:nvPr/>
        </p:nvGrpSpPr>
        <p:grpSpPr>
          <a:xfrm>
            <a:off x="323989" y="1510768"/>
            <a:ext cx="2360527" cy="2121960"/>
            <a:chOff x="324000" y="1516300"/>
            <a:chExt cx="3168918" cy="2848651"/>
          </a:xfrm>
        </p:grpSpPr>
        <p:pic>
          <p:nvPicPr>
            <p:cNvPr id="1057" name="Google Shape;1057;p88"/>
            <p:cNvPicPr preferRelativeResize="0"/>
            <p:nvPr/>
          </p:nvPicPr>
          <p:blipFill>
            <a:blip r:embed="rId3">
              <a:alphaModFix/>
            </a:blip>
            <a:stretch>
              <a:fillRect/>
            </a:stretch>
          </p:blipFill>
          <p:spPr>
            <a:xfrm>
              <a:off x="324000" y="1516300"/>
              <a:ext cx="2476650" cy="2476650"/>
            </a:xfrm>
            <a:prstGeom prst="rect">
              <a:avLst/>
            </a:prstGeom>
            <a:noFill/>
            <a:ln>
              <a:noFill/>
            </a:ln>
          </p:spPr>
        </p:pic>
        <p:sp>
          <p:nvSpPr>
            <p:cNvPr id="1058" name="Google Shape;1058;p88"/>
            <p:cNvSpPr txBox="1"/>
            <p:nvPr/>
          </p:nvSpPr>
          <p:spPr>
            <a:xfrm>
              <a:off x="324018" y="3992951"/>
              <a:ext cx="3168900" cy="37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kaarboonate naxaas ah (copper carbonate)</a:t>
              </a:r>
              <a:endParaRPr sz="1800">
                <a:solidFill>
                  <a:schemeClr val="dk1"/>
                </a:solidFill>
                <a:latin typeface="Lexend"/>
                <a:ea typeface="Lexend"/>
                <a:cs typeface="Lexend"/>
                <a:sym typeface="Lexend"/>
              </a:endParaRPr>
            </a:p>
          </p:txBody>
        </p:sp>
      </p:grpSp>
      <p:grpSp>
        <p:nvGrpSpPr>
          <p:cNvPr id="1059" name="Google Shape;1059;p88"/>
          <p:cNvGrpSpPr/>
          <p:nvPr/>
        </p:nvGrpSpPr>
        <p:grpSpPr>
          <a:xfrm>
            <a:off x="294925" y="3491925"/>
            <a:ext cx="5467925" cy="728100"/>
            <a:chOff x="294925" y="3491925"/>
            <a:chExt cx="5467925" cy="728100"/>
          </a:xfrm>
        </p:grpSpPr>
        <p:grpSp>
          <p:nvGrpSpPr>
            <p:cNvPr id="1060" name="Google Shape;1060;p88"/>
            <p:cNvGrpSpPr/>
            <p:nvPr/>
          </p:nvGrpSpPr>
          <p:grpSpPr>
            <a:xfrm>
              <a:off x="294925" y="3491925"/>
              <a:ext cx="5467925" cy="728100"/>
              <a:chOff x="294925" y="3491925"/>
              <a:chExt cx="5467925" cy="728100"/>
            </a:xfrm>
          </p:grpSpPr>
          <p:sp>
            <p:nvSpPr>
              <p:cNvPr id="1061" name="Google Shape;1061;p88"/>
              <p:cNvSpPr txBox="1"/>
              <p:nvPr/>
            </p:nvSpPr>
            <p:spPr>
              <a:xfrm>
                <a:off x="294925" y="3710700"/>
                <a:ext cx="3412200" cy="33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200">
                    <a:solidFill>
                      <a:schemeClr val="dk1"/>
                    </a:solidFill>
                    <a:latin typeface="Lexend"/>
                    <a:ea typeface="Lexend"/>
                    <a:cs typeface="Lexend"/>
                    <a:sym typeface="Lexend"/>
                  </a:rPr>
                  <a:t>kaarboonate naxaas ah (copper carbonate)</a:t>
                </a:r>
                <a:endParaRPr sz="2200">
                  <a:solidFill>
                    <a:schemeClr val="dk1"/>
                  </a:solidFill>
                  <a:latin typeface="Lexend"/>
                  <a:ea typeface="Lexend"/>
                  <a:cs typeface="Lexend"/>
                  <a:sym typeface="Lexend"/>
                </a:endParaRPr>
              </a:p>
            </p:txBody>
          </p:sp>
          <p:grpSp>
            <p:nvGrpSpPr>
              <p:cNvPr id="1062" name="Google Shape;1062;p88"/>
              <p:cNvGrpSpPr/>
              <p:nvPr/>
            </p:nvGrpSpPr>
            <p:grpSpPr>
              <a:xfrm>
                <a:off x="3402325" y="3491925"/>
                <a:ext cx="2360525" cy="728100"/>
                <a:chOff x="6374125" y="2882325"/>
                <a:chExt cx="2360525" cy="728100"/>
              </a:xfrm>
            </p:grpSpPr>
            <p:sp>
              <p:nvSpPr>
                <p:cNvPr id="1063" name="Google Shape;1063;p88"/>
                <p:cNvSpPr txBox="1"/>
                <p:nvPr/>
              </p:nvSpPr>
              <p:spPr>
                <a:xfrm>
                  <a:off x="6374125" y="2882325"/>
                  <a:ext cx="1032900" cy="728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200">
                      <a:solidFill>
                        <a:schemeClr val="dk1"/>
                      </a:solidFill>
                      <a:latin typeface="Lexend"/>
                      <a:ea typeface="Lexend"/>
                      <a:cs typeface="Lexend"/>
                      <a:sym typeface="Lexend"/>
                    </a:rPr>
                    <a:t>oksaydh naxaas ah (copper oxide)</a:t>
                  </a:r>
                  <a:endParaRPr sz="2200">
                    <a:solidFill>
                      <a:schemeClr val="dk1"/>
                    </a:solidFill>
                    <a:latin typeface="Lexend"/>
                    <a:ea typeface="Lexend"/>
                    <a:cs typeface="Lexend"/>
                    <a:sym typeface="Lexend"/>
                  </a:endParaRPr>
                </a:p>
              </p:txBody>
            </p:sp>
            <p:sp>
              <p:nvSpPr>
                <p:cNvPr id="1064" name="Google Shape;1064;p88"/>
                <p:cNvSpPr txBox="1"/>
                <p:nvPr/>
              </p:nvSpPr>
              <p:spPr>
                <a:xfrm>
                  <a:off x="7701750" y="2882325"/>
                  <a:ext cx="1032900" cy="728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200">
                      <a:solidFill>
                        <a:schemeClr val="dk1"/>
                      </a:solidFill>
                      <a:latin typeface="Lexend"/>
                      <a:ea typeface="Lexend"/>
                      <a:cs typeface="Lexend"/>
                      <a:sym typeface="Lexend"/>
                    </a:rPr>
                    <a:t>carbon dioxide</a:t>
                  </a:r>
                  <a:endParaRPr sz="2200">
                    <a:solidFill>
                      <a:schemeClr val="dk1"/>
                    </a:solidFill>
                    <a:latin typeface="Lexend"/>
                    <a:ea typeface="Lexend"/>
                    <a:cs typeface="Lexend"/>
                    <a:sym typeface="Lexend"/>
                  </a:endParaRPr>
                </a:p>
              </p:txBody>
            </p:sp>
            <p:sp>
              <p:nvSpPr>
                <p:cNvPr id="1065" name="Google Shape;1065;p88"/>
                <p:cNvSpPr txBox="1"/>
                <p:nvPr/>
              </p:nvSpPr>
              <p:spPr>
                <a:xfrm>
                  <a:off x="7394250" y="3070650"/>
                  <a:ext cx="255300" cy="33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2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grpSp>
        </p:grpSp>
        <p:sp>
          <p:nvSpPr>
            <p:cNvPr id="1066" name="Google Shape;1066;p88"/>
            <p:cNvSpPr txBox="1"/>
            <p:nvPr/>
          </p:nvSpPr>
          <p:spPr>
            <a:xfrm>
              <a:off x="2934613" y="3706250"/>
              <a:ext cx="467700" cy="415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2700">
                  <a:solidFill>
                    <a:schemeClr val="dk1"/>
                  </a:solidFill>
                  <a:latin typeface="Lexend"/>
                  <a:ea typeface="Lexend"/>
                  <a:cs typeface="Lexend"/>
                  <a:sym typeface="Lexend"/>
                </a:rPr>
                <a:t>→</a:t>
              </a:r>
              <a:endParaRPr sz="2700">
                <a:solidFill>
                  <a:schemeClr val="dk1"/>
                </a:solidFill>
                <a:latin typeface="Lexend"/>
                <a:ea typeface="Lexend"/>
                <a:cs typeface="Lexend"/>
                <a:sym typeface="Lexend"/>
              </a:endParaRPr>
            </a:p>
          </p:txBody>
        </p:sp>
      </p:grpSp>
      <p:sp>
        <p:nvSpPr>
          <p:cNvPr id="1067" name="Google Shape;1067;p88"/>
          <p:cNvSpPr txBox="1"/>
          <p:nvPr/>
        </p:nvSpPr>
        <p:spPr>
          <a:xfrm>
            <a:off x="2546350" y="1295825"/>
            <a:ext cx="6273600" cy="62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Kaarboonate naxaas ahi wuxuu si dhaqso ah u kala-burburaa isagoo soo saara oksaydh naxaas ah iyo carbon dioxide (Copper carbonate decomposes quite quickly to produce copper oxide and carbon dioxide).</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900">
              <a:solidFill>
                <a:schemeClr val="dk1"/>
              </a:solidFill>
              <a:latin typeface="Lexend"/>
              <a:ea typeface="Lexend"/>
              <a:cs typeface="Lexend"/>
              <a:sym typeface="Lexend"/>
            </a:endParaRPr>
          </a:p>
        </p:txBody>
      </p:sp>
      <p:grpSp>
        <p:nvGrpSpPr>
          <p:cNvPr id="1068" name="Google Shape;1068;p88"/>
          <p:cNvGrpSpPr/>
          <p:nvPr/>
        </p:nvGrpSpPr>
        <p:grpSpPr>
          <a:xfrm>
            <a:off x="280472" y="3437950"/>
            <a:ext cx="8496000" cy="1356475"/>
            <a:chOff x="280472" y="3133150"/>
            <a:chExt cx="8496000" cy="1356475"/>
          </a:xfrm>
        </p:grpSpPr>
        <p:sp>
          <p:nvSpPr>
            <p:cNvPr id="1069" name="Google Shape;1069;p88"/>
            <p:cNvSpPr/>
            <p:nvPr/>
          </p:nvSpPr>
          <p:spPr>
            <a:xfrm>
              <a:off x="4572000" y="3133150"/>
              <a:ext cx="1349400" cy="9051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0" name="Google Shape;1070;p88"/>
            <p:cNvSpPr txBox="1"/>
            <p:nvPr/>
          </p:nvSpPr>
          <p:spPr>
            <a:xfrm>
              <a:off x="280472" y="4197125"/>
              <a:ext cx="8496000" cy="292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Biyo nuurade (Limewater) ayaa loo isticmaalaa in lagu tijaabiyo soo-saarka carbon dioxide (Limewater is used to test for the production of carbon dioxide)</a:t>
              </a:r>
              <a:endParaRPr sz="1900">
                <a:solidFill>
                  <a:schemeClr val="dk1"/>
                </a:solidFill>
                <a:latin typeface="Lexend"/>
                <a:ea typeface="Lexend"/>
                <a:cs typeface="Lexend"/>
                <a:sym typeface="Lexend"/>
              </a:endParaRPr>
            </a:p>
          </p:txBody>
        </p:sp>
        <p:cxnSp>
          <p:nvCxnSpPr>
            <p:cNvPr id="1071" name="Google Shape;1071;p88"/>
            <p:cNvCxnSpPr>
              <a:stCxn id="1070" idx="0"/>
              <a:endCxn id="1069" idx="3"/>
            </p:cNvCxnSpPr>
            <p:nvPr/>
          </p:nvCxnSpPr>
          <p:spPr>
            <a:xfrm flipH="1" rot="10800000">
              <a:off x="4528472" y="3905825"/>
              <a:ext cx="241200" cy="291300"/>
            </a:xfrm>
            <a:prstGeom prst="straightConnector1">
              <a:avLst/>
            </a:prstGeom>
            <a:noFill/>
            <a:ln cap="flat" cmpd="sng" w="38100">
              <a:solidFill>
                <a:schemeClr val="accent5"/>
              </a:solidFill>
              <a:prstDash val="solid"/>
              <a:round/>
              <a:headEnd len="med" w="med" type="none"/>
              <a:tailEnd len="med" w="med" type="none"/>
            </a:ln>
          </p:spPr>
        </p:cxnSp>
      </p:grpSp>
      <p:sp>
        <p:nvSpPr>
          <p:cNvPr id="1072" name="Google Shape;1072;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 kala-burburka birta kaarboonatayda (Investigating metal carbonate decomposition)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89"/>
          <p:cNvSpPr txBox="1"/>
          <p:nvPr>
            <p:ph idx="1" type="body"/>
          </p:nvPr>
        </p:nvSpPr>
        <p:spPr>
          <a:xfrm>
            <a:off x="324000" y="759300"/>
            <a:ext cx="8496000" cy="44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Tijaabada gaasta carbon dioxide:</a:t>
            </a:r>
            <a:endParaRPr/>
          </a:p>
        </p:txBody>
      </p:sp>
      <p:sp>
        <p:nvSpPr>
          <p:cNvPr id="1078" name="Google Shape;1078;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 kala-burburka birta kaarboonatayda (Investigating metal carbonate decomposition)</a:t>
            </a:r>
            <a:endParaRPr/>
          </a:p>
        </p:txBody>
      </p:sp>
      <p:sp>
        <p:nvSpPr>
          <p:cNvPr id="1079" name="Google Shape;1079;p89"/>
          <p:cNvSpPr txBox="1"/>
          <p:nvPr>
            <p:ph idx="1" type="body"/>
          </p:nvPr>
        </p:nvSpPr>
        <p:spPr>
          <a:xfrm>
            <a:off x="324000" y="1601100"/>
            <a:ext cx="5450400" cy="16389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defRPr/>
            </a:pPr>
            <a:r>
              <a:rPr lang="en-GB" sz="1100">
                <a:latin typeface="Lexend"/>
              </a:rPr>
              <a:t>gaaska ku afuuf biyaha nuuradda (bubble the gas through limewater)</a:t>
            </a:r>
            <a:endParaRPr/>
          </a:p>
          <a:p>
            <a:pPr indent="-368300" lvl="0" marL="457200" rtl="0" algn="l">
              <a:spcBef>
                <a:spcPts val="0"/>
              </a:spcBef>
              <a:spcAft>
                <a:spcPts val="0"/>
              </a:spcAft>
              <a:buSzPts val="2200"/>
              <a:buChar char="●"/>
              <a:defRPr/>
            </a:pPr>
            <a:r>
              <a:rPr lang="en-GB" sz="1100">
                <a:latin typeface="Lexend"/>
              </a:rPr>
              <a:t>biyaha nuuraddu waxay ka beddelaan midab la'aan (colourless) oo ay noqdaan daruuro / caddaan (limewater changes from colourless to cloudy / white)</a:t>
            </a:r>
            <a:endParaRPr/>
          </a:p>
          <a:p>
            <a:pPr indent="-368300" lvl="0" marL="457200" rtl="0" algn="l">
              <a:spcBef>
                <a:spcPts val="0"/>
              </a:spcBef>
              <a:spcAft>
                <a:spcPts val="0"/>
              </a:spcAft>
              <a:buSzPts val="2200"/>
              <a:buChar char="●"/>
              <a:defRPr/>
            </a:pPr>
            <a:r>
              <a:rPr lang="en-GB" sz="1100">
                <a:latin typeface="Lexend"/>
              </a:rPr>
              <a:t>haddii biyo (water) limewater uu ahaado mid aan midab lahayn, gaasku ma aha carbon dioxide.</a:t>
            </a:r>
            <a:endParaRPr/>
          </a:p>
        </p:txBody>
      </p:sp>
      <p:grpSp>
        <p:nvGrpSpPr>
          <p:cNvPr id="1080" name="Google Shape;1080;p89"/>
          <p:cNvGrpSpPr/>
          <p:nvPr/>
        </p:nvGrpSpPr>
        <p:grpSpPr>
          <a:xfrm>
            <a:off x="5485625" y="810000"/>
            <a:ext cx="3020100" cy="3883800"/>
            <a:chOff x="5485625" y="810000"/>
            <a:chExt cx="3020100" cy="3883800"/>
          </a:xfrm>
        </p:grpSpPr>
        <p:pic>
          <p:nvPicPr>
            <p:cNvPr id="1081" name="Google Shape;1081;p89"/>
            <p:cNvPicPr preferRelativeResize="0"/>
            <p:nvPr/>
          </p:nvPicPr>
          <p:blipFill rotWithShape="1">
            <a:blip r:embed="rId3">
              <a:alphaModFix/>
            </a:blip>
            <a:srcRect b="17206" l="63891" r="0" t="19042"/>
            <a:stretch/>
          </p:blipFill>
          <p:spPr>
            <a:xfrm>
              <a:off x="5992500" y="810000"/>
              <a:ext cx="2296450" cy="3279075"/>
            </a:xfrm>
            <a:prstGeom prst="rect">
              <a:avLst/>
            </a:prstGeom>
            <a:noFill/>
            <a:ln>
              <a:noFill/>
            </a:ln>
          </p:spPr>
        </p:pic>
        <p:sp>
          <p:nvSpPr>
            <p:cNvPr id="1082" name="Google Shape;1082;p89"/>
            <p:cNvSpPr txBox="1"/>
            <p:nvPr/>
          </p:nvSpPr>
          <p:spPr>
            <a:xfrm>
              <a:off x="5485625" y="4124100"/>
              <a:ext cx="3020100" cy="569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carbon dioxide oo lagu buunbuuninayo biyo (water) limewater</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90"/>
          <p:cNvSpPr txBox="1"/>
          <p:nvPr>
            <p:ph type="title"/>
          </p:nvPr>
        </p:nvSpPr>
        <p:spPr>
          <a:xfrm>
            <a:off x="324000" y="748775"/>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Limewater waxaa lagu buunbuuniyay carbon dioxide waxaana isbeddelay midab aan lahayn ilaa …</a:t>
            </a:r>
            <a:endParaRPr/>
          </a:p>
        </p:txBody>
      </p:sp>
      <p:sp>
        <p:nvSpPr>
          <p:cNvPr id="1088" name="Google Shape;1088;p9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Baaritaanka burburka (decomposition) ee metal carbonate</a:t>
            </a:r>
            <a:endParaRPr/>
          </a:p>
        </p:txBody>
      </p:sp>
      <p:pic>
        <p:nvPicPr>
          <p:cNvPr id="1089" name="Google Shape;1089;p90"/>
          <p:cNvPicPr preferRelativeResize="0"/>
          <p:nvPr/>
        </p:nvPicPr>
        <p:blipFill>
          <a:blip r:embed="rId3">
            <a:alphaModFix/>
          </a:blip>
          <a:stretch>
            <a:fillRect/>
          </a:stretch>
        </p:blipFill>
        <p:spPr>
          <a:xfrm>
            <a:off x="4103178" y="1545100"/>
            <a:ext cx="1068225" cy="2263455"/>
          </a:xfrm>
          <a:prstGeom prst="rect">
            <a:avLst/>
          </a:prstGeom>
          <a:noFill/>
          <a:ln>
            <a:noFill/>
          </a:ln>
        </p:spPr>
      </p:pic>
      <p:pic>
        <p:nvPicPr>
          <p:cNvPr id="1090" name="Google Shape;1090;p90"/>
          <p:cNvPicPr preferRelativeResize="0"/>
          <p:nvPr/>
        </p:nvPicPr>
        <p:blipFill>
          <a:blip r:embed="rId4">
            <a:alphaModFix/>
          </a:blip>
          <a:stretch>
            <a:fillRect/>
          </a:stretch>
        </p:blipFill>
        <p:spPr>
          <a:xfrm>
            <a:off x="6975651" y="1545100"/>
            <a:ext cx="1068225" cy="2263451"/>
          </a:xfrm>
          <a:prstGeom prst="rect">
            <a:avLst/>
          </a:prstGeom>
          <a:noFill/>
          <a:ln>
            <a:noFill/>
          </a:ln>
        </p:spPr>
      </p:pic>
      <p:pic>
        <p:nvPicPr>
          <p:cNvPr id="1091" name="Google Shape;1091;p90"/>
          <p:cNvPicPr preferRelativeResize="0"/>
          <p:nvPr/>
        </p:nvPicPr>
        <p:blipFill>
          <a:blip r:embed="rId5">
            <a:alphaModFix/>
          </a:blip>
          <a:stretch>
            <a:fillRect/>
          </a:stretch>
        </p:blipFill>
        <p:spPr>
          <a:xfrm>
            <a:off x="1150699" y="1545100"/>
            <a:ext cx="1068225" cy="2263451"/>
          </a:xfrm>
          <a:prstGeom prst="rect">
            <a:avLst/>
          </a:prstGeom>
          <a:noFill/>
          <a:ln>
            <a:noFill/>
          </a:ln>
        </p:spPr>
      </p:pic>
      <p:sp>
        <p:nvSpPr>
          <p:cNvPr id="1092" name="Google Shape;1092;p90"/>
          <p:cNvSpPr txBox="1"/>
          <p:nvPr/>
        </p:nvSpPr>
        <p:spPr>
          <a:xfrm>
            <a:off x="1441788" y="3706800"/>
            <a:ext cx="48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guduud (red)</a:t>
            </a:r>
            <a:endParaRPr sz="1800">
              <a:solidFill>
                <a:schemeClr val="dk1"/>
              </a:solidFill>
              <a:latin typeface="Lexend"/>
              <a:ea typeface="Lexend"/>
              <a:cs typeface="Lexend"/>
              <a:sym typeface="Lexend"/>
            </a:endParaRPr>
          </a:p>
        </p:txBody>
      </p:sp>
      <p:sp>
        <p:nvSpPr>
          <p:cNvPr id="1093" name="Google Shape;1093;p90"/>
          <p:cNvSpPr txBox="1"/>
          <p:nvPr/>
        </p:nvSpPr>
        <p:spPr>
          <a:xfrm>
            <a:off x="4220250" y="3706800"/>
            <a:ext cx="703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cagaar (green)</a:t>
            </a:r>
            <a:endParaRPr sz="1800">
              <a:solidFill>
                <a:schemeClr val="dk1"/>
              </a:solidFill>
              <a:latin typeface="Lexend"/>
              <a:ea typeface="Lexend"/>
              <a:cs typeface="Lexend"/>
              <a:sym typeface="Lexend"/>
            </a:endParaRPr>
          </a:p>
        </p:txBody>
      </p:sp>
      <p:sp>
        <p:nvSpPr>
          <p:cNvPr id="1094" name="Google Shape;1094;p90"/>
          <p:cNvSpPr txBox="1"/>
          <p:nvPr/>
        </p:nvSpPr>
        <p:spPr>
          <a:xfrm>
            <a:off x="7107450" y="3706800"/>
            <a:ext cx="703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cad (white)</a:t>
            </a:r>
            <a:endParaRPr sz="1800">
              <a:solidFill>
                <a:schemeClr val="dk1"/>
              </a:solidFill>
              <a:latin typeface="Lexend"/>
              <a:ea typeface="Lexend"/>
              <a:cs typeface="Lexend"/>
              <a:sym typeface="Lexend"/>
            </a:endParaRPr>
          </a:p>
        </p:txBody>
      </p:sp>
      <p:cxnSp>
        <p:nvCxnSpPr>
          <p:cNvPr id="1095" name="Google Shape;1095;p90"/>
          <p:cNvCxnSpPr>
            <a:stCxn id="1092" idx="0"/>
          </p:cNvCxnSpPr>
          <p:nvPr/>
        </p:nvCxnSpPr>
        <p:spPr>
          <a:xfrm rot="10800000">
            <a:off x="1639488" y="3119400"/>
            <a:ext cx="45300" cy="587400"/>
          </a:xfrm>
          <a:prstGeom prst="straightConnector1">
            <a:avLst/>
          </a:prstGeom>
          <a:noFill/>
          <a:ln cap="flat" cmpd="sng" w="38100">
            <a:solidFill>
              <a:schemeClr val="dk1"/>
            </a:solidFill>
            <a:prstDash val="solid"/>
            <a:round/>
            <a:headEnd len="med" w="med" type="none"/>
            <a:tailEnd len="med" w="med" type="none"/>
          </a:ln>
        </p:spPr>
      </p:cxnSp>
      <p:cxnSp>
        <p:nvCxnSpPr>
          <p:cNvPr id="1096" name="Google Shape;1096;p90"/>
          <p:cNvCxnSpPr>
            <a:stCxn id="1093" idx="0"/>
          </p:cNvCxnSpPr>
          <p:nvPr/>
        </p:nvCxnSpPr>
        <p:spPr>
          <a:xfrm flipH="1" rot="10800000">
            <a:off x="4572000" y="3010800"/>
            <a:ext cx="42600" cy="696000"/>
          </a:xfrm>
          <a:prstGeom prst="straightConnector1">
            <a:avLst/>
          </a:prstGeom>
          <a:noFill/>
          <a:ln cap="flat" cmpd="sng" w="38100">
            <a:solidFill>
              <a:schemeClr val="dk1"/>
            </a:solidFill>
            <a:prstDash val="solid"/>
            <a:round/>
            <a:headEnd len="med" w="med" type="none"/>
            <a:tailEnd len="med" w="med" type="none"/>
          </a:ln>
        </p:spPr>
      </p:cxnSp>
      <p:cxnSp>
        <p:nvCxnSpPr>
          <p:cNvPr id="1097" name="Google Shape;1097;p90"/>
          <p:cNvCxnSpPr>
            <a:stCxn id="1094" idx="0"/>
          </p:cNvCxnSpPr>
          <p:nvPr/>
        </p:nvCxnSpPr>
        <p:spPr>
          <a:xfrm flipH="1" rot="10800000">
            <a:off x="7459200" y="3090600"/>
            <a:ext cx="27600" cy="616200"/>
          </a:xfrm>
          <a:prstGeom prst="straightConnector1">
            <a:avLst/>
          </a:prstGeom>
          <a:noFill/>
          <a:ln cap="flat" cmpd="sng" w="38100">
            <a:solidFill>
              <a:schemeClr val="dk1"/>
            </a:solidFill>
            <a:prstDash val="solid"/>
            <a:round/>
            <a:headEnd len="med" w="med" type="none"/>
            <a:tailEnd len="med" w="med" type="none"/>
          </a:ln>
        </p:spPr>
      </p:cxnSp>
      <p:cxnSp>
        <p:nvCxnSpPr>
          <p:cNvPr id="1098" name="Google Shape;1098;p90"/>
          <p:cNvCxnSpPr/>
          <p:nvPr/>
        </p:nvCxnSpPr>
        <p:spPr>
          <a:xfrm>
            <a:off x="7256438" y="2752900"/>
            <a:ext cx="411600" cy="0"/>
          </a:xfrm>
          <a:prstGeom prst="straightConnector1">
            <a:avLst/>
          </a:prstGeom>
          <a:noFill/>
          <a:ln cap="flat" cmpd="sng" w="38100">
            <a:solidFill>
              <a:srgbClr val="333333"/>
            </a:solidFill>
            <a:prstDash val="solid"/>
            <a:round/>
            <a:headEnd len="med" w="med" type="none"/>
            <a:tailEnd len="med" w="med" type="none"/>
          </a:ln>
        </p:spPr>
      </p:cxnSp>
      <p:pic>
        <p:nvPicPr>
          <p:cNvPr id="1099" name="Google Shape;1099;p90"/>
          <p:cNvPicPr preferRelativeResize="0"/>
          <p:nvPr/>
        </p:nvPicPr>
        <p:blipFill>
          <a:blip r:embed="rId6">
            <a:alphaModFix/>
          </a:blip>
          <a:stretch>
            <a:fillRect/>
          </a:stretch>
        </p:blipFill>
        <p:spPr>
          <a:xfrm>
            <a:off x="7910858" y="357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91"/>
          <p:cNvSpPr txBox="1"/>
          <p:nvPr>
            <p:ph idx="1" type="body"/>
          </p:nvPr>
        </p:nvSpPr>
        <p:spPr>
          <a:xfrm>
            <a:off x="324000" y="759300"/>
            <a:ext cx="8496000" cy="70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Waxaad isticmaali kartaa qalabkan si aad u aragto sida sahlan ee metal carbonates ay u yimaadaan falgal (reaction) burbur (decomposition).</a:t>
            </a:r>
            <a:r>
              <a:rPr lang="en-GB" sz="1800">
                <a:latin typeface="Lexend"/>
              </a:rPr>
              <a:t/>
            </a:r>
            <a:endParaRPr sz="2000"/>
          </a:p>
        </p:txBody>
      </p:sp>
      <p:sp>
        <p:nvSpPr>
          <p:cNvPr id="1105" name="Google Shape;1105;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Baaritaanka burburka (decomposition) ee metal carbonate</a:t>
            </a:r>
            <a:endParaRPr/>
          </a:p>
        </p:txBody>
      </p:sp>
      <p:pic>
        <p:nvPicPr>
          <p:cNvPr id="1106" name="Google Shape;1106;p91"/>
          <p:cNvPicPr preferRelativeResize="0"/>
          <p:nvPr/>
        </p:nvPicPr>
        <p:blipFill>
          <a:blip r:embed="rId3">
            <a:alphaModFix/>
          </a:blip>
          <a:stretch>
            <a:fillRect/>
          </a:stretch>
        </p:blipFill>
        <p:spPr>
          <a:xfrm>
            <a:off x="2536026" y="1581550"/>
            <a:ext cx="4071926" cy="3238851"/>
          </a:xfrm>
          <a:prstGeom prst="rect">
            <a:avLst/>
          </a:prstGeom>
          <a:noFill/>
          <a:ln>
            <a:noFill/>
          </a:ln>
        </p:spPr>
      </p:pic>
      <p:grpSp>
        <p:nvGrpSpPr>
          <p:cNvPr id="1107" name="Google Shape;1107;p91"/>
          <p:cNvGrpSpPr/>
          <p:nvPr/>
        </p:nvGrpSpPr>
        <p:grpSpPr>
          <a:xfrm>
            <a:off x="2419950" y="1966350"/>
            <a:ext cx="1472700" cy="942900"/>
            <a:chOff x="2419950" y="1966350"/>
            <a:chExt cx="1472700" cy="942900"/>
          </a:xfrm>
        </p:grpSpPr>
        <p:sp>
          <p:nvSpPr>
            <p:cNvPr id="1108" name="Google Shape;1108;p91"/>
            <p:cNvSpPr txBox="1"/>
            <p:nvPr/>
          </p:nvSpPr>
          <p:spPr>
            <a:xfrm>
              <a:off x="2419950" y="1966350"/>
              <a:ext cx="1472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tuubo karin (boiling tube)</a:t>
              </a:r>
              <a:endParaRPr sz="1800">
                <a:solidFill>
                  <a:schemeClr val="dk1"/>
                </a:solidFill>
                <a:latin typeface="Lexend"/>
                <a:ea typeface="Lexend"/>
                <a:cs typeface="Lexend"/>
                <a:sym typeface="Lexend"/>
              </a:endParaRPr>
            </a:p>
          </p:txBody>
        </p:sp>
        <p:cxnSp>
          <p:nvCxnSpPr>
            <p:cNvPr id="1109" name="Google Shape;1109;p91"/>
            <p:cNvCxnSpPr>
              <a:stCxn id="1108" idx="2"/>
            </p:cNvCxnSpPr>
            <p:nvPr/>
          </p:nvCxnSpPr>
          <p:spPr>
            <a:xfrm>
              <a:off x="3156300" y="2243550"/>
              <a:ext cx="688500" cy="665700"/>
            </a:xfrm>
            <a:prstGeom prst="straightConnector1">
              <a:avLst/>
            </a:prstGeom>
            <a:noFill/>
            <a:ln cap="flat" cmpd="sng" w="38100">
              <a:solidFill>
                <a:schemeClr val="dk1"/>
              </a:solidFill>
              <a:prstDash val="solid"/>
              <a:round/>
              <a:headEnd len="med" w="med" type="none"/>
              <a:tailEnd len="med" w="med" type="none"/>
            </a:ln>
          </p:spPr>
        </p:cxnSp>
      </p:grpSp>
      <p:grpSp>
        <p:nvGrpSpPr>
          <p:cNvPr id="1110" name="Google Shape;1110;p91"/>
          <p:cNvGrpSpPr/>
          <p:nvPr/>
        </p:nvGrpSpPr>
        <p:grpSpPr>
          <a:xfrm>
            <a:off x="4383598" y="2159945"/>
            <a:ext cx="1180825" cy="520862"/>
            <a:chOff x="4432825" y="2160000"/>
            <a:chExt cx="1131600" cy="739650"/>
          </a:xfrm>
        </p:grpSpPr>
        <p:sp>
          <p:nvSpPr>
            <p:cNvPr id="1111" name="Google Shape;1111;p91"/>
            <p:cNvSpPr txBox="1"/>
            <p:nvPr/>
          </p:nvSpPr>
          <p:spPr>
            <a:xfrm>
              <a:off x="4908325" y="2160000"/>
              <a:ext cx="656100" cy="393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dabool (bung)</a:t>
              </a:r>
              <a:endParaRPr sz="1800">
                <a:solidFill>
                  <a:schemeClr val="dk1"/>
                </a:solidFill>
                <a:latin typeface="Lexend"/>
                <a:ea typeface="Lexend"/>
                <a:cs typeface="Lexend"/>
                <a:sym typeface="Lexend"/>
              </a:endParaRPr>
            </a:p>
          </p:txBody>
        </p:sp>
        <p:cxnSp>
          <p:nvCxnSpPr>
            <p:cNvPr id="1112" name="Google Shape;1112;p91"/>
            <p:cNvCxnSpPr>
              <a:stCxn id="1111" idx="1"/>
            </p:cNvCxnSpPr>
            <p:nvPr/>
          </p:nvCxnSpPr>
          <p:spPr>
            <a:xfrm flipH="1">
              <a:off x="4432825" y="2356650"/>
              <a:ext cx="475500" cy="543000"/>
            </a:xfrm>
            <a:prstGeom prst="straightConnector1">
              <a:avLst/>
            </a:prstGeom>
            <a:noFill/>
            <a:ln cap="flat" cmpd="sng" w="38100">
              <a:solidFill>
                <a:schemeClr val="dk1"/>
              </a:solidFill>
              <a:prstDash val="solid"/>
              <a:round/>
              <a:headEnd len="med" w="med" type="none"/>
              <a:tailEnd len="med" w="med" type="none"/>
            </a:ln>
          </p:spPr>
        </p:cxnSp>
      </p:grpSp>
      <p:grpSp>
        <p:nvGrpSpPr>
          <p:cNvPr id="1113" name="Google Shape;1113;p91"/>
          <p:cNvGrpSpPr/>
          <p:nvPr/>
        </p:nvGrpSpPr>
        <p:grpSpPr>
          <a:xfrm>
            <a:off x="5706775" y="2692388"/>
            <a:ext cx="2095500" cy="277200"/>
            <a:chOff x="5706775" y="2692388"/>
            <a:chExt cx="2095500" cy="277200"/>
          </a:xfrm>
        </p:grpSpPr>
        <p:sp>
          <p:nvSpPr>
            <p:cNvPr id="1114" name="Google Shape;1114;p91"/>
            <p:cNvSpPr txBox="1"/>
            <p:nvPr/>
          </p:nvSpPr>
          <p:spPr>
            <a:xfrm>
              <a:off x="6329575" y="2692388"/>
              <a:ext cx="1472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tuubo gaarsiin (delivery tube)</a:t>
              </a:r>
              <a:endParaRPr sz="1800">
                <a:solidFill>
                  <a:schemeClr val="dk1"/>
                </a:solidFill>
                <a:latin typeface="Lexend"/>
                <a:ea typeface="Lexend"/>
                <a:cs typeface="Lexend"/>
                <a:sym typeface="Lexend"/>
              </a:endParaRPr>
            </a:p>
          </p:txBody>
        </p:sp>
        <p:cxnSp>
          <p:nvCxnSpPr>
            <p:cNvPr id="1115" name="Google Shape;1115;p91"/>
            <p:cNvCxnSpPr>
              <a:stCxn id="1114" idx="1"/>
            </p:cNvCxnSpPr>
            <p:nvPr/>
          </p:nvCxnSpPr>
          <p:spPr>
            <a:xfrm flipH="1">
              <a:off x="5706775" y="2830988"/>
              <a:ext cx="622800" cy="37200"/>
            </a:xfrm>
            <a:prstGeom prst="straightConnector1">
              <a:avLst/>
            </a:prstGeom>
            <a:noFill/>
            <a:ln cap="flat" cmpd="sng" w="38100">
              <a:solidFill>
                <a:schemeClr val="dk1"/>
              </a:solidFill>
              <a:prstDash val="solid"/>
              <a:round/>
              <a:headEnd len="med" w="med" type="none"/>
              <a:tailEnd len="med" w="med" type="none"/>
            </a:ln>
          </p:spPr>
        </p:cxnSp>
      </p:grpSp>
      <p:grpSp>
        <p:nvGrpSpPr>
          <p:cNvPr id="1116" name="Google Shape;1116;p91"/>
          <p:cNvGrpSpPr/>
          <p:nvPr/>
        </p:nvGrpSpPr>
        <p:grpSpPr>
          <a:xfrm>
            <a:off x="5941400" y="4200375"/>
            <a:ext cx="2079300" cy="489600"/>
            <a:chOff x="5941400" y="4200375"/>
            <a:chExt cx="2079300" cy="489600"/>
          </a:xfrm>
        </p:grpSpPr>
        <p:sp>
          <p:nvSpPr>
            <p:cNvPr id="1117" name="Google Shape;1117;p91"/>
            <p:cNvSpPr txBox="1"/>
            <p:nvPr/>
          </p:nvSpPr>
          <p:spPr>
            <a:xfrm>
              <a:off x="6548000" y="4412775"/>
              <a:ext cx="1472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biyo (water) limewater</a:t>
              </a:r>
              <a:endParaRPr sz="1800">
                <a:solidFill>
                  <a:schemeClr val="dk1"/>
                </a:solidFill>
                <a:latin typeface="Lexend"/>
                <a:ea typeface="Lexend"/>
                <a:cs typeface="Lexend"/>
                <a:sym typeface="Lexend"/>
              </a:endParaRPr>
            </a:p>
          </p:txBody>
        </p:sp>
        <p:cxnSp>
          <p:nvCxnSpPr>
            <p:cNvPr id="1118" name="Google Shape;1118;p91"/>
            <p:cNvCxnSpPr>
              <a:stCxn id="1117" idx="1"/>
            </p:cNvCxnSpPr>
            <p:nvPr/>
          </p:nvCxnSpPr>
          <p:spPr>
            <a:xfrm rot="10800000">
              <a:off x="5941400" y="4200375"/>
              <a:ext cx="606600" cy="351000"/>
            </a:xfrm>
            <a:prstGeom prst="straightConnector1">
              <a:avLst/>
            </a:prstGeom>
            <a:noFill/>
            <a:ln cap="flat" cmpd="sng" w="38100">
              <a:solidFill>
                <a:schemeClr val="dk1"/>
              </a:solidFill>
              <a:prstDash val="solid"/>
              <a:round/>
              <a:headEnd len="med" w="med" type="none"/>
              <a:tailEnd len="med" w="med" type="none"/>
            </a:ln>
          </p:spPr>
        </p:cxnSp>
      </p:grpSp>
      <p:grpSp>
        <p:nvGrpSpPr>
          <p:cNvPr id="1119" name="Google Shape;1119;p91"/>
          <p:cNvGrpSpPr/>
          <p:nvPr/>
        </p:nvGrpSpPr>
        <p:grpSpPr>
          <a:xfrm>
            <a:off x="5955875" y="3416525"/>
            <a:ext cx="2775900" cy="554100"/>
            <a:chOff x="5955875" y="3416525"/>
            <a:chExt cx="2775900" cy="554100"/>
          </a:xfrm>
        </p:grpSpPr>
        <p:sp>
          <p:nvSpPr>
            <p:cNvPr id="1120" name="Google Shape;1120;p91"/>
            <p:cNvSpPr txBox="1"/>
            <p:nvPr/>
          </p:nvSpPr>
          <p:spPr>
            <a:xfrm>
              <a:off x="6671375" y="3416525"/>
              <a:ext cx="20604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xumbooyin carbon dioxide</a:t>
              </a:r>
              <a:endParaRPr sz="1800">
                <a:solidFill>
                  <a:schemeClr val="dk1"/>
                </a:solidFill>
                <a:latin typeface="Lexend"/>
                <a:ea typeface="Lexend"/>
                <a:cs typeface="Lexend"/>
                <a:sym typeface="Lexend"/>
              </a:endParaRPr>
            </a:p>
          </p:txBody>
        </p:sp>
        <p:cxnSp>
          <p:nvCxnSpPr>
            <p:cNvPr id="1121" name="Google Shape;1121;p91"/>
            <p:cNvCxnSpPr>
              <a:stCxn id="1120" idx="1"/>
            </p:cNvCxnSpPr>
            <p:nvPr/>
          </p:nvCxnSpPr>
          <p:spPr>
            <a:xfrm flipH="1">
              <a:off x="5955875" y="3693575"/>
              <a:ext cx="715500" cy="216600"/>
            </a:xfrm>
            <a:prstGeom prst="straightConnector1">
              <a:avLst/>
            </a:prstGeom>
            <a:noFill/>
            <a:ln cap="flat" cmpd="sng" w="38100">
              <a:solidFill>
                <a:schemeClr val="dk1"/>
              </a:solidFill>
              <a:prstDash val="solid"/>
              <a:round/>
              <a:headEnd len="med" w="med" type="none"/>
              <a:tailEnd len="med" w="med" type="none"/>
            </a:ln>
          </p:spPr>
        </p:cxnSp>
      </p:grpSp>
      <p:grpSp>
        <p:nvGrpSpPr>
          <p:cNvPr id="1122" name="Google Shape;1122;p91"/>
          <p:cNvGrpSpPr/>
          <p:nvPr/>
        </p:nvGrpSpPr>
        <p:grpSpPr>
          <a:xfrm>
            <a:off x="1153475" y="3502800"/>
            <a:ext cx="2408400" cy="480000"/>
            <a:chOff x="1153475" y="3502800"/>
            <a:chExt cx="2408400" cy="480000"/>
          </a:xfrm>
        </p:grpSpPr>
        <p:sp>
          <p:nvSpPr>
            <p:cNvPr id="1123" name="Google Shape;1123;p91"/>
            <p:cNvSpPr txBox="1"/>
            <p:nvPr/>
          </p:nvSpPr>
          <p:spPr>
            <a:xfrm>
              <a:off x="1153475" y="3502800"/>
              <a:ext cx="1654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Bunsen burner</a:t>
              </a:r>
              <a:endParaRPr sz="1800">
                <a:solidFill>
                  <a:schemeClr val="dk1"/>
                </a:solidFill>
                <a:latin typeface="Lexend"/>
                <a:ea typeface="Lexend"/>
                <a:cs typeface="Lexend"/>
                <a:sym typeface="Lexend"/>
              </a:endParaRPr>
            </a:p>
          </p:txBody>
        </p:sp>
        <p:cxnSp>
          <p:nvCxnSpPr>
            <p:cNvPr id="1124" name="Google Shape;1124;p91"/>
            <p:cNvCxnSpPr>
              <a:endCxn id="1123" idx="3"/>
            </p:cNvCxnSpPr>
            <p:nvPr/>
          </p:nvCxnSpPr>
          <p:spPr>
            <a:xfrm rot="10800000">
              <a:off x="2807675" y="3641400"/>
              <a:ext cx="754200" cy="341400"/>
            </a:xfrm>
            <a:prstGeom prst="straightConnector1">
              <a:avLst/>
            </a:prstGeom>
            <a:noFill/>
            <a:ln cap="flat" cmpd="sng" w="38100">
              <a:solidFill>
                <a:schemeClr val="dk1"/>
              </a:solidFill>
              <a:prstDash val="solid"/>
              <a:round/>
              <a:headEnd len="med" w="med" type="none"/>
              <a:tailEnd len="med" w="med" type="none"/>
            </a:ln>
          </p:spPr>
        </p:cxnSp>
      </p:grpSp>
      <p:grpSp>
        <p:nvGrpSpPr>
          <p:cNvPr id="1125" name="Google Shape;1125;p91"/>
          <p:cNvGrpSpPr/>
          <p:nvPr/>
        </p:nvGrpSpPr>
        <p:grpSpPr>
          <a:xfrm>
            <a:off x="399050" y="4181400"/>
            <a:ext cx="2589900" cy="277200"/>
            <a:chOff x="399050" y="4181400"/>
            <a:chExt cx="2589900" cy="277200"/>
          </a:xfrm>
        </p:grpSpPr>
        <p:sp>
          <p:nvSpPr>
            <p:cNvPr id="1126" name="Google Shape;1126;p91"/>
            <p:cNvSpPr txBox="1"/>
            <p:nvPr/>
          </p:nvSpPr>
          <p:spPr>
            <a:xfrm>
              <a:off x="399050" y="4181400"/>
              <a:ext cx="2060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jiirar kulayl adag (heat resistant mat)</a:t>
              </a:r>
              <a:endParaRPr sz="1800">
                <a:solidFill>
                  <a:schemeClr val="dk1"/>
                </a:solidFill>
                <a:latin typeface="Lexend"/>
                <a:ea typeface="Lexend"/>
                <a:cs typeface="Lexend"/>
                <a:sym typeface="Lexend"/>
              </a:endParaRPr>
            </a:p>
          </p:txBody>
        </p:sp>
        <p:cxnSp>
          <p:nvCxnSpPr>
            <p:cNvPr id="1127" name="Google Shape;1127;p91"/>
            <p:cNvCxnSpPr>
              <a:endCxn id="1126" idx="3"/>
            </p:cNvCxnSpPr>
            <p:nvPr/>
          </p:nvCxnSpPr>
          <p:spPr>
            <a:xfrm rot="10800000">
              <a:off x="2459450" y="4320000"/>
              <a:ext cx="529500" cy="126900"/>
            </a:xfrm>
            <a:prstGeom prst="straightConnector1">
              <a:avLst/>
            </a:prstGeom>
            <a:noFill/>
            <a:ln cap="flat" cmpd="sng" w="38100">
              <a:solidFill>
                <a:schemeClr val="dk1"/>
              </a:solidFill>
              <a:prstDash val="solid"/>
              <a:round/>
              <a:headEnd len="med" w="med" type="none"/>
              <a:tailEnd len="med" w="med" type="none"/>
            </a:ln>
          </p:spPr>
        </p:cxnSp>
      </p:grpSp>
      <p:grpSp>
        <p:nvGrpSpPr>
          <p:cNvPr id="1128" name="Google Shape;1128;p91"/>
          <p:cNvGrpSpPr/>
          <p:nvPr/>
        </p:nvGrpSpPr>
        <p:grpSpPr>
          <a:xfrm>
            <a:off x="1117200" y="2734575"/>
            <a:ext cx="2452200" cy="486600"/>
            <a:chOff x="1117200" y="2734575"/>
            <a:chExt cx="2452200" cy="486600"/>
          </a:xfrm>
        </p:grpSpPr>
        <p:sp>
          <p:nvSpPr>
            <p:cNvPr id="1129" name="Google Shape;1129;p91"/>
            <p:cNvSpPr txBox="1"/>
            <p:nvPr/>
          </p:nvSpPr>
          <p:spPr>
            <a:xfrm>
              <a:off x="1117200" y="2734575"/>
              <a:ext cx="1900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metal carbonate</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1130" name="Google Shape;1130;p91"/>
            <p:cNvCxnSpPr>
              <a:stCxn id="1129" idx="3"/>
            </p:cNvCxnSpPr>
            <p:nvPr/>
          </p:nvCxnSpPr>
          <p:spPr>
            <a:xfrm>
              <a:off x="3018000" y="2873175"/>
              <a:ext cx="551400" cy="348000"/>
            </a:xfrm>
            <a:prstGeom prst="straightConnector1">
              <a:avLst/>
            </a:prstGeom>
            <a:noFill/>
            <a:ln cap="flat" cmpd="sng" w="38100">
              <a:solidFill>
                <a:schemeClr val="dk1"/>
              </a:solidFill>
              <a:prstDash val="solid"/>
              <a:round/>
              <a:headEnd len="med" w="med" type="none"/>
              <a:tailEnd len="med" w="med" type="none"/>
            </a:ln>
          </p:spPr>
        </p:cxnSp>
      </p:grpSp>
      <p:grpSp>
        <p:nvGrpSpPr>
          <p:cNvPr id="1131" name="Google Shape;1131;p91"/>
          <p:cNvGrpSpPr/>
          <p:nvPr/>
        </p:nvGrpSpPr>
        <p:grpSpPr>
          <a:xfrm>
            <a:off x="4315575" y="1738625"/>
            <a:ext cx="2719500" cy="729875"/>
            <a:chOff x="4315575" y="1738625"/>
            <a:chExt cx="2719500" cy="729875"/>
          </a:xfrm>
        </p:grpSpPr>
        <p:sp>
          <p:nvSpPr>
            <p:cNvPr id="1132" name="Google Shape;1132;p91"/>
            <p:cNvSpPr txBox="1"/>
            <p:nvPr/>
          </p:nvSpPr>
          <p:spPr>
            <a:xfrm>
              <a:off x="4909575" y="1738625"/>
              <a:ext cx="2125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qabasho iyo taageere (clamp and stand)</a:t>
              </a:r>
              <a:endParaRPr sz="1800">
                <a:solidFill>
                  <a:schemeClr val="dk1"/>
                </a:solidFill>
                <a:latin typeface="Lexend"/>
                <a:ea typeface="Lexend"/>
                <a:cs typeface="Lexend"/>
                <a:sym typeface="Lexend"/>
              </a:endParaRPr>
            </a:p>
          </p:txBody>
        </p:sp>
        <p:cxnSp>
          <p:nvCxnSpPr>
            <p:cNvPr id="1133" name="Google Shape;1133;p91"/>
            <p:cNvCxnSpPr/>
            <p:nvPr/>
          </p:nvCxnSpPr>
          <p:spPr>
            <a:xfrm flipH="1">
              <a:off x="4315575" y="1949200"/>
              <a:ext cx="594000" cy="5193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92"/>
          <p:cNvSpPr txBox="1"/>
          <p:nvPr>
            <p:ph type="title"/>
          </p:nvPr>
        </p:nvSpPr>
        <p:spPr>
          <a:xfrm>
            <a:off x="324000" y="810000"/>
            <a:ext cx="70491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Qaybtee qalabka ayaa gaarsiisa gaaska soo saaray ilaa biyo (water) limewater?</a:t>
            </a:r>
            <a:endParaRPr/>
          </a:p>
        </p:txBody>
      </p:sp>
      <p:sp>
        <p:nvSpPr>
          <p:cNvPr id="1139" name="Google Shape;1139;p9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Baaritaanka burburka (decomposition) ee metal carbonate</a:t>
            </a:r>
            <a:endParaRPr/>
          </a:p>
        </p:txBody>
      </p:sp>
      <p:sp>
        <p:nvSpPr>
          <p:cNvPr id="1140" name="Google Shape;1140;p92"/>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tuubo tijaabo (test tube)</a:t>
            </a:r>
            <a:endParaRPr/>
          </a:p>
        </p:txBody>
      </p:sp>
      <p:sp>
        <p:nvSpPr>
          <p:cNvPr id="1141" name="Google Shape;1141;p92"/>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dabool (bung)</a:t>
            </a:r>
            <a:endParaRPr/>
          </a:p>
        </p:txBody>
      </p:sp>
      <p:sp>
        <p:nvSpPr>
          <p:cNvPr id="1142" name="Google Shape;1142;p92"/>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tuubada gudbinta (delivery tube)</a:t>
            </a:r>
            <a:endParaRPr/>
          </a:p>
        </p:txBody>
      </p:sp>
      <p:sp>
        <p:nvSpPr>
          <p:cNvPr id="1143" name="Google Shape;1143;p92"/>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biyo nuurad (limewater)</a:t>
            </a:r>
            <a:endParaRPr/>
          </a:p>
        </p:txBody>
      </p:sp>
      <p:pic>
        <p:nvPicPr>
          <p:cNvPr id="1144" name="Google Shape;1144;p92"/>
          <p:cNvPicPr preferRelativeResize="0"/>
          <p:nvPr/>
        </p:nvPicPr>
        <p:blipFill>
          <a:blip r:embed="rId3">
            <a:alphaModFix/>
          </a:blip>
          <a:stretch>
            <a:fillRect/>
          </a:stretch>
        </p:blipFill>
        <p:spPr>
          <a:xfrm>
            <a:off x="2919708" y="33580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93"/>
          <p:cNvSpPr txBox="1"/>
          <p:nvPr>
            <p:ph type="title"/>
          </p:nvPr>
        </p:nvSpPr>
        <p:spPr>
          <a:xfrm>
            <a:off x="324000" y="748775"/>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Magacaw qalabka loo isticmaalo in lagu kululeeyo karboonaytka birta (metal carbonate).</a:t>
            </a:r>
            <a:r>
              <a:rPr lang="en-GB" sz="1100">
                <a:latin typeface="Lexend"/>
              </a:rPr>
              <a:t/>
            </a:r>
            <a:r>
              <a:rPr lang="en-GB" sz="1100">
                <a:latin typeface="Lexend"/>
              </a:rPr>
              <a:t/>
            </a:r>
            <a:endParaRPr/>
          </a:p>
        </p:txBody>
      </p:sp>
      <p:sp>
        <p:nvSpPr>
          <p:cNvPr id="1150" name="Google Shape;1150;p9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Baarista burburka karboonaytka birta (metal carbonate decomposition)</a:t>
            </a:r>
            <a:endParaRPr/>
          </a:p>
        </p:txBody>
      </p:sp>
      <p:sp>
        <p:nvSpPr>
          <p:cNvPr id="1151" name="Google Shape;1151;p93"/>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qabteeye iyo taageere (clamp and stand)</a:t>
            </a:r>
            <a:endParaRPr/>
          </a:p>
        </p:txBody>
      </p:sp>
      <p:sp>
        <p:nvSpPr>
          <p:cNvPr id="1152" name="Google Shape;1152;p93"/>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dusimo celis kulka (heat resistant mat)</a:t>
            </a:r>
            <a:r>
              <a:rPr lang="en-GB" sz="1100">
                <a:latin typeface="Lexend"/>
              </a:rPr>
              <a:t/>
            </a:r>
            <a:r>
              <a:rPr lang="en-GB" sz="1100">
                <a:latin typeface="Lexend"/>
              </a:rPr>
              <a:t/>
            </a:r>
            <a:endParaRPr/>
          </a:p>
        </p:txBody>
      </p:sp>
      <p:sp>
        <p:nvSpPr>
          <p:cNvPr id="1153" name="Google Shape;1153;p93"/>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shidaha Bunsen (Bunsen burner)</a:t>
            </a:r>
            <a:endParaRPr/>
          </a:p>
        </p:txBody>
      </p:sp>
      <p:pic>
        <p:nvPicPr>
          <p:cNvPr id="1154" name="Google Shape;1154;p93"/>
          <p:cNvPicPr preferRelativeResize="0"/>
          <p:nvPr/>
        </p:nvPicPr>
        <p:blipFill>
          <a:blip r:embed="rId3">
            <a:alphaModFix/>
          </a:blip>
          <a:stretch>
            <a:fillRect/>
          </a:stretch>
        </p:blipFill>
        <p:spPr>
          <a:xfrm>
            <a:off x="3369608" y="38152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94"/>
          <p:cNvSpPr txBox="1"/>
          <p:nvPr>
            <p:ph idx="4294967295" type="body"/>
          </p:nvPr>
        </p:nvSpPr>
        <p:spPr>
          <a:xfrm>
            <a:off x="324000" y="759300"/>
            <a:ext cx="8237700" cy="4869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800">
                <a:latin typeface="Lexend"/>
              </a:rPr>
              <a:t>Habka burburka karboonaytka birta (metal carbonates) tijaabo (experiment):</a:t>
            </a:r>
            <a:endParaRPr sz="2000"/>
          </a:p>
        </p:txBody>
      </p:sp>
      <p:sp>
        <p:nvSpPr>
          <p:cNvPr id="1160" name="Google Shape;1160;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Baarista burburka karboonaytka birta (metal carbonate decomposition)</a:t>
            </a:r>
            <a:endParaRPr/>
          </a:p>
        </p:txBody>
      </p:sp>
      <p:sp>
        <p:nvSpPr>
          <p:cNvPr id="1161" name="Google Shape;1161;p94"/>
          <p:cNvSpPr txBox="1"/>
          <p:nvPr/>
        </p:nvSpPr>
        <p:spPr>
          <a:xfrm>
            <a:off x="324000" y="1186350"/>
            <a:ext cx="30132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Tallaabada 1: Ku rid qaaddo weyn oo karboonayt bir ah (metal carbonate) tuubbo karin (boiling tube). Fiiri oo qor midabka karboonaytka birta (metal carbonate).</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62" name="Google Shape;1162;p94"/>
          <p:cNvSpPr txBox="1"/>
          <p:nvPr/>
        </p:nvSpPr>
        <p:spPr>
          <a:xfrm>
            <a:off x="324000" y="3158100"/>
            <a:ext cx="30132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Tallaabada 2: Ku rid furinka (bung) oo leh tuubada gudbinta (delivery tube) tuubbada karin (boiling tube), hubi in dhamaadka kale ee tuubada gudbinta (delivery tube) uu ku jiro tuubbada tijaabada (test tube) hoosta heerka biyaha nuurad (limewater).</a:t>
            </a:r>
            <a:endParaRPr sz="1800">
              <a:solidFill>
                <a:schemeClr val="dk1"/>
              </a:solidFill>
              <a:latin typeface="Lexend"/>
              <a:ea typeface="Lexend"/>
              <a:cs typeface="Lexend"/>
              <a:sym typeface="Lexend"/>
            </a:endParaRPr>
          </a:p>
        </p:txBody>
      </p:sp>
      <p:sp>
        <p:nvSpPr>
          <p:cNvPr id="1163" name="Google Shape;1163;p94"/>
          <p:cNvSpPr txBox="1"/>
          <p:nvPr/>
        </p:nvSpPr>
        <p:spPr>
          <a:xfrm>
            <a:off x="3447825" y="3490825"/>
            <a:ext cx="26796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Tallaabada 3: Kululee karboonaytka birta (metal carbonate) si tartiib ah marka hore, ka dib si xoog leh. Fiiri oo qor isbeddelka midabka.</a:t>
            </a:r>
            <a:endParaRPr sz="1800">
              <a:solidFill>
                <a:schemeClr val="dk1"/>
              </a:solidFill>
              <a:latin typeface="Lexend"/>
              <a:ea typeface="Lexend"/>
              <a:cs typeface="Lexend"/>
              <a:sym typeface="Lexend"/>
            </a:endParaRPr>
          </a:p>
        </p:txBody>
      </p:sp>
      <p:sp>
        <p:nvSpPr>
          <p:cNvPr id="1164" name="Google Shape;1164;p94"/>
          <p:cNvSpPr txBox="1"/>
          <p:nvPr/>
        </p:nvSpPr>
        <p:spPr>
          <a:xfrm>
            <a:off x="6238050" y="1186350"/>
            <a:ext cx="24423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Tallaabada 4: Fiiri oo qor midabka biyaha nuurad (limewater) si loo garto haddii gaaska carbon dioxide (carbon dioxide gas) la sii daayo.</a:t>
            </a:r>
            <a:endParaRPr sz="1800">
              <a:solidFill>
                <a:schemeClr val="dk1"/>
              </a:solidFill>
              <a:latin typeface="Lexend"/>
              <a:ea typeface="Lexend"/>
              <a:cs typeface="Lexend"/>
              <a:sym typeface="Lexend"/>
            </a:endParaRPr>
          </a:p>
        </p:txBody>
      </p:sp>
      <p:sp>
        <p:nvSpPr>
          <p:cNvPr id="1165" name="Google Shape;1165;p94"/>
          <p:cNvSpPr txBox="1"/>
          <p:nvPr/>
        </p:nvSpPr>
        <p:spPr>
          <a:xfrm>
            <a:off x="6238050" y="2903550"/>
            <a:ext cx="25212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Tallaabada 5: Ku celi karboonaytka birta (metal carbonates) kale iyo biyo nuurad (limewater) cusub.</a:t>
            </a:r>
            <a:endParaRPr sz="1800">
              <a:solidFill>
                <a:schemeClr val="dk1"/>
              </a:solidFill>
              <a:latin typeface="Lexend"/>
              <a:ea typeface="Lexend"/>
              <a:cs typeface="Lexend"/>
              <a:sym typeface="Lexend"/>
            </a:endParaRPr>
          </a:p>
        </p:txBody>
      </p:sp>
      <p:pic>
        <p:nvPicPr>
          <p:cNvPr id="1166" name="Google Shape;1166;p94"/>
          <p:cNvPicPr preferRelativeResize="0"/>
          <p:nvPr/>
        </p:nvPicPr>
        <p:blipFill>
          <a:blip r:embed="rId3">
            <a:alphaModFix/>
          </a:blip>
          <a:stretch>
            <a:fillRect/>
          </a:stretch>
        </p:blipFill>
        <p:spPr>
          <a:xfrm>
            <a:off x="3139201" y="912700"/>
            <a:ext cx="3369600" cy="268021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95"/>
          <p:cNvSpPr txBox="1"/>
          <p:nvPr>
            <p:ph idx="1" type="body"/>
          </p:nvPr>
        </p:nvSpPr>
        <p:spPr>
          <a:xfrm>
            <a:off x="324000" y="759300"/>
            <a:ext cx="8237700" cy="4449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Kani waa miis natiijo (results table) aad isticmaali karto.</a:t>
            </a:r>
            <a:endParaRPr/>
          </a:p>
        </p:txBody>
      </p:sp>
      <p:sp>
        <p:nvSpPr>
          <p:cNvPr id="1172" name="Google Shape;1172;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Baarista burburka karboonaytka birta (metal carbonate decomposition)</a:t>
            </a:r>
            <a:endParaRPr/>
          </a:p>
        </p:txBody>
      </p:sp>
      <p:graphicFrame>
        <p:nvGraphicFramePr>
          <p:cNvPr id="1173" name="Google Shape;1173;p95"/>
          <p:cNvGraphicFramePr/>
          <p:nvPr/>
        </p:nvGraphicFramePr>
        <p:xfrm>
          <a:off x="324000" y="1236975"/>
          <a:ext cx="3000000" cy="3000000"/>
        </p:xfrm>
        <a:graphic>
          <a:graphicData uri="http://schemas.openxmlformats.org/drawingml/2006/table">
            <a:tbl>
              <a:tblPr>
                <a:noFill/>
                <a:tableStyleId>{C880ACAD-E1BB-4074-A367-E78F1E1A83F6}</a:tableStyleId>
              </a:tblPr>
              <a:tblGrid>
                <a:gridCol w="1412750"/>
                <a:gridCol w="1623200"/>
                <a:gridCol w="1606975"/>
                <a:gridCol w="1663675"/>
                <a:gridCol w="1768850"/>
              </a:tblGrid>
              <a:tr h="381000">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karboonayt bir (metal carbonate)</a:t>
                      </a:r>
                      <a:endParaRPr sz="18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midabka kululeynta ka hor (colour before heating)</a:t>
                      </a:r>
                      <a:endParaRPr sz="18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midabka kululeynta ka dib (colour after heating)</a:t>
                      </a:r>
                      <a:endParaRPr sz="18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xumbo gaas la arkay (gas bubbles observed)</a:t>
                      </a:r>
                      <a:r>
                        <a:rPr lang="en-GB" sz="1000">
                          <a:solidFill>
                            <a:schemeClr val="lt1"/>
                          </a:solidFill>
                          <a:latin typeface="Lexend"/>
                          <a:ea typeface="Lexend"/>
                          <a:cs typeface="Lexend"/>
                          <a:sym typeface="Lexend"/>
                        </a:rPr>
                        <a:t/>
                      </a:r>
                      <a:r>
                        <a:rPr lang="en-GB" sz="1000">
                          <a:solidFill>
                            <a:schemeClr val="lt1"/>
                          </a:solidFill>
                          <a:latin typeface="Lexend"/>
                          <a:ea typeface="Lexend"/>
                          <a:cs typeface="Lexend"/>
                          <a:sym typeface="Lexend"/>
                        </a:rPr>
                        <a:t/>
                      </a:r>
                      <a:endParaRPr sz="18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fudaydka burburka (ease of decomposition)</a:t>
                      </a:r>
                      <a:endParaRPr sz="1800">
                        <a:solidFill>
                          <a:schemeClr val="lt1"/>
                        </a:solidFill>
                        <a:latin typeface="Lexend"/>
                        <a:ea typeface="Lexend"/>
                        <a:cs typeface="Lexend"/>
                        <a:sym typeface="Lexend"/>
                      </a:endParaRPr>
                    </a:p>
                  </a:txBody>
                  <a:tcPr marT="0" marB="0" marR="0" marL="0">
                    <a:solidFill>
                      <a:schemeClr val="accent5"/>
                    </a:solidFill>
                  </a:tcPr>
                </a:tc>
              </a:tr>
              <a:tr h="381000">
                <a:tc>
                  <a:txBody>
                    <a:bodyPr/>
                    <a:lstStyle/>
                    <a:p>
                      <a:pPr indent="0" lvl="0" marL="0" rtl="0" algn="l">
                        <a:spcBef>
                          <a:spcPts val="0"/>
                        </a:spcBef>
                        <a:spcAft>
                          <a:spcPts val="0"/>
                        </a:spcAft>
                        <a:buNone/>
                      </a:pPr>
                      <a:r>
                        <a:rPr lang="en-GB" sz="1000">
                          <a:latin typeface="Lexend"/>
                          <a:ea typeface="Lexend"/>
                          <a:cs typeface="Lexend"/>
                          <a:sym typeface="Lexend"/>
                        </a:rPr>
                        <a:t>karboonayt naxaas (copper carbonate)</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r>
              <a:tr h="381000">
                <a:tc>
                  <a:txBody>
                    <a:bodyPr/>
                    <a:lstStyle/>
                    <a:p>
                      <a:pPr indent="0" lvl="0" marL="0" rtl="0" algn="l">
                        <a:spcBef>
                          <a:spcPts val="0"/>
                        </a:spcBef>
                        <a:spcAft>
                          <a:spcPts val="0"/>
                        </a:spcAft>
                        <a:buNone/>
                      </a:pPr>
                      <a:r>
                        <a:rPr lang="en-GB" sz="1000">
                          <a:latin typeface="Lexend"/>
                          <a:ea typeface="Lexend"/>
                          <a:cs typeface="Lexend"/>
                          <a:sym typeface="Lexend"/>
                        </a:rPr>
                        <a:t>lead carbonate (lead carbonate)</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r>
              <a:tr h="381000">
                <a:tc>
                  <a:txBody>
                    <a:bodyPr/>
                    <a:lstStyle/>
                    <a:p>
                      <a:pPr indent="0" lvl="0" marL="0" rtl="0" algn="l">
                        <a:spcBef>
                          <a:spcPts val="0"/>
                        </a:spcBef>
                        <a:spcAft>
                          <a:spcPts val="0"/>
                        </a:spcAft>
                        <a:buNone/>
                      </a:pPr>
                      <a:r>
                        <a:rPr lang="en-GB" sz="1000">
                          <a:latin typeface="Lexend"/>
                          <a:ea typeface="Lexend"/>
                          <a:cs typeface="Lexend"/>
                          <a:sym typeface="Lexend"/>
                        </a:rPr>
                        <a:t>zinc carbonate (zinc carbonate)</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r>
              <a:tr h="381000">
                <a:tc>
                  <a:txBody>
                    <a:bodyPr/>
                    <a:lstStyle/>
                    <a:p>
                      <a:pPr indent="0" lvl="0" marL="0" rtl="0" algn="l">
                        <a:spcBef>
                          <a:spcPts val="0"/>
                        </a:spcBef>
                        <a:spcAft>
                          <a:spcPts val="0"/>
                        </a:spcAft>
                        <a:buNone/>
                      </a:pPr>
                      <a:r>
                        <a:rPr lang="en-GB" sz="1000">
                          <a:latin typeface="Lexend"/>
                          <a:ea typeface="Lexend"/>
                          <a:cs typeface="Lexend"/>
                          <a:sym typeface="Lexend"/>
                        </a:rPr>
                        <a:t>sodium carbonate (sodium carbonate)</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r>
              <a:tr h="381000">
                <a:tc>
                  <a:txBody>
                    <a:bodyPr/>
                    <a:lstStyle/>
                    <a:p>
                      <a:pPr indent="0" lvl="0" marL="0" rtl="0" algn="l">
                        <a:spcBef>
                          <a:spcPts val="0"/>
                        </a:spcBef>
                        <a:spcAft>
                          <a:spcPts val="0"/>
                        </a:spcAft>
                        <a:buNone/>
                      </a:pPr>
                      <a:r>
                        <a:rPr lang="en-GB" sz="1000">
                          <a:latin typeface="Lexend"/>
                          <a:ea typeface="Lexend"/>
                          <a:cs typeface="Lexend"/>
                          <a:sym typeface="Lexend"/>
                        </a:rPr>
                        <a:t>potassium carbonate (potassium carbonate)</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o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9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a:latin typeface="Lexend"/>
              </a:rPr>
              <a:t>Natiijooyinkaagu waxay la mid noqon karaan kuwan:</a:t>
            </a:r>
            <a:endParaRPr/>
          </a:p>
        </p:txBody>
      </p:sp>
      <p:sp>
        <p:nvSpPr>
          <p:cNvPr id="1179" name="Google Shape;1179;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Baaritaanka burburka (decomposition) ee carbonate-ga birta</a:t>
            </a:r>
            <a:endParaRPr/>
          </a:p>
        </p:txBody>
      </p:sp>
      <p:graphicFrame>
        <p:nvGraphicFramePr>
          <p:cNvPr id="1180" name="Google Shape;1180;p96"/>
          <p:cNvGraphicFramePr/>
          <p:nvPr/>
        </p:nvGraphicFramePr>
        <p:xfrm>
          <a:off x="324025" y="1160325"/>
          <a:ext cx="3000000" cy="3000000"/>
        </p:xfrm>
        <a:graphic>
          <a:graphicData uri="http://schemas.openxmlformats.org/drawingml/2006/table">
            <a:tbl>
              <a:tblPr>
                <a:noFill/>
                <a:tableStyleId>{C880ACAD-E1BB-4074-A367-E78F1E1A83F6}</a:tableStyleId>
              </a:tblPr>
              <a:tblGrid>
                <a:gridCol w="1299600"/>
                <a:gridCol w="1586950"/>
                <a:gridCol w="1849675"/>
                <a:gridCol w="1697100"/>
                <a:gridCol w="1752175"/>
              </a:tblGrid>
              <a:tr h="478650">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carbonate-ga birta (metal carbonate)</a:t>
                      </a:r>
                      <a:endParaRPr sz="16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midabka kulkaynta ka hor (colour before heating)</a:t>
                      </a:r>
                      <a:endParaRPr sz="16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midabka kulkaynta ka dib (colour after heating)</a:t>
                      </a:r>
                      <a:endParaRPr sz="16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xumbo gaas ah oo la arkay (gas bubbles observed)</a:t>
                      </a:r>
                      <a:r>
                        <a:rPr lang="en-GB" sz="10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sahlanaanta burburka (ease of decomposition)</a:t>
                      </a:r>
                      <a:endParaRPr sz="1600">
                        <a:solidFill>
                          <a:schemeClr val="lt1"/>
                        </a:solidFill>
                        <a:latin typeface="Lexend"/>
                        <a:ea typeface="Lexend"/>
                        <a:cs typeface="Lexend"/>
                        <a:sym typeface="Lexend"/>
                      </a:endParaRPr>
                    </a:p>
                  </a:txBody>
                  <a:tcPr marT="0" marB="0" marR="0" marL="0">
                    <a:solidFill>
                      <a:schemeClr val="accent5"/>
                    </a:solidFill>
                  </a:tcPr>
                </a:tc>
              </a:tr>
              <a:tr h="478650">
                <a:tc>
                  <a:txBody>
                    <a:bodyPr/>
                    <a:lstStyle/>
                    <a:p>
                      <a:pPr indent="0" lvl="0" marL="0" rtl="0" algn="l">
                        <a:spcBef>
                          <a:spcPts val="0"/>
                        </a:spcBef>
                        <a:spcAft>
                          <a:spcPts val="0"/>
                        </a:spcAft>
                        <a:buNone/>
                      </a:pPr>
                      <a:r>
                        <a:rPr lang="en-GB" sz="1000">
                          <a:latin typeface="Lexend"/>
                          <a:ea typeface="Lexend"/>
                          <a:cs typeface="Lexend"/>
                          <a:sym typeface="Lexend"/>
                        </a:rPr>
                        <a:t>copper carbonate (copper carbonate)</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r>
              <a:tr h="478650">
                <a:tc>
                  <a:txBody>
                    <a:bodyPr/>
                    <a:lstStyle/>
                    <a:p>
                      <a:pPr indent="0" lvl="0" marL="0" rtl="0" algn="l">
                        <a:spcBef>
                          <a:spcPts val="0"/>
                        </a:spcBef>
                        <a:spcAft>
                          <a:spcPts val="0"/>
                        </a:spcAft>
                        <a:buNone/>
                      </a:pPr>
                      <a:r>
                        <a:rPr lang="en-GB" sz="1000">
                          <a:latin typeface="Lexend"/>
                          <a:ea typeface="Lexend"/>
                          <a:cs typeface="Lexend"/>
                          <a:sym typeface="Lexend"/>
                        </a:rPr>
                        <a:t>lead carbonate (lead carbonate)</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r>
              <a:tr h="888225">
                <a:tc>
                  <a:txBody>
                    <a:bodyPr/>
                    <a:lstStyle/>
                    <a:p>
                      <a:pPr indent="0" lvl="0" marL="0" rtl="0" algn="l">
                        <a:spcBef>
                          <a:spcPts val="0"/>
                        </a:spcBef>
                        <a:spcAft>
                          <a:spcPts val="0"/>
                        </a:spcAft>
                        <a:buNone/>
                      </a:pPr>
                      <a:r>
                        <a:rPr lang="en-GB" sz="1000">
                          <a:latin typeface="Lexend"/>
                          <a:ea typeface="Lexend"/>
                          <a:cs typeface="Lexend"/>
                          <a:sym typeface="Lexend"/>
                        </a:rPr>
                        <a:t>zinc carbonate (zinc carbonate)</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r>
              <a:tr h="478650">
                <a:tc>
                  <a:txBody>
                    <a:bodyPr/>
                    <a:lstStyle/>
                    <a:p>
                      <a:pPr indent="0" lvl="0" marL="0" rtl="0" algn="l">
                        <a:spcBef>
                          <a:spcPts val="0"/>
                        </a:spcBef>
                        <a:spcAft>
                          <a:spcPts val="0"/>
                        </a:spcAft>
                        <a:buNone/>
                      </a:pPr>
                      <a:r>
                        <a:rPr lang="en-GB" sz="1000">
                          <a:latin typeface="Lexend"/>
                          <a:ea typeface="Lexend"/>
                          <a:cs typeface="Lexend"/>
                          <a:sym typeface="Lexend"/>
                        </a:rPr>
                        <a:t>sodium carbonate (sodium carbonate)</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r>
              <a:tr h="562800">
                <a:tc>
                  <a:txBody>
                    <a:bodyPr/>
                    <a:lstStyle/>
                    <a:p>
                      <a:pPr indent="0" lvl="0" marL="0" rtl="0" algn="l">
                        <a:spcBef>
                          <a:spcPts val="0"/>
                        </a:spcBef>
                        <a:spcAft>
                          <a:spcPts val="0"/>
                        </a:spcAft>
                        <a:buNone/>
                      </a:pPr>
                      <a:r>
                        <a:rPr lang="en-GB" sz="1000">
                          <a:latin typeface="Lexend"/>
                          <a:ea typeface="Lexend"/>
                          <a:cs typeface="Lexend"/>
                          <a:sym typeface="Lexend"/>
                        </a:rPr>
                        <a:t>potassium carbonate (potassium carbonate)</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0" marB="0" marR="0" marL="0">
                    <a:noFill/>
                  </a:tcPr>
                </a:tc>
              </a:tr>
            </a:tbl>
          </a:graphicData>
        </a:graphic>
      </p:graphicFrame>
      <p:sp>
        <p:nvSpPr>
          <p:cNvPr id="1181" name="Google Shape;1181;p96"/>
          <p:cNvSpPr txBox="1"/>
          <p:nvPr/>
        </p:nvSpPr>
        <p:spPr>
          <a:xfrm>
            <a:off x="411480" y="4389120"/>
            <a:ext cx="873600" cy="323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cagaar (green)</a:t>
            </a:r>
            <a:endParaRPr sz="2100">
              <a:solidFill>
                <a:schemeClr val="dk1"/>
              </a:solidFill>
              <a:latin typeface="Kalam"/>
              <a:ea typeface="Kalam"/>
              <a:cs typeface="Kalam"/>
              <a:sym typeface="Kalam"/>
            </a:endParaRPr>
          </a:p>
        </p:txBody>
      </p:sp>
      <p:sp>
        <p:nvSpPr>
          <p:cNvPr id="1182" name="Google Shape;1182;p96"/>
          <p:cNvSpPr txBox="1"/>
          <p:nvPr/>
        </p:nvSpPr>
        <p:spPr>
          <a:xfrm>
            <a:off x="1541112" y="4389120"/>
            <a:ext cx="873600" cy="323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madow (black)</a:t>
            </a:r>
            <a:endParaRPr sz="2100">
              <a:solidFill>
                <a:schemeClr val="dk1"/>
              </a:solidFill>
              <a:latin typeface="Kalam"/>
              <a:ea typeface="Kalam"/>
              <a:cs typeface="Kalam"/>
              <a:sym typeface="Kalam"/>
            </a:endParaRPr>
          </a:p>
        </p:txBody>
      </p:sp>
      <p:grpSp>
        <p:nvGrpSpPr>
          <p:cNvPr id="1183" name="Google Shape;1183;p96"/>
          <p:cNvGrpSpPr/>
          <p:nvPr/>
        </p:nvGrpSpPr>
        <p:grpSpPr>
          <a:xfrm>
            <a:off x="1765175" y="2211725"/>
            <a:ext cx="2514725" cy="323100"/>
            <a:chOff x="1835825" y="2471250"/>
            <a:chExt cx="2514725" cy="323100"/>
          </a:xfrm>
        </p:grpSpPr>
        <p:sp>
          <p:nvSpPr>
            <p:cNvPr id="1184" name="Google Shape;1184;p96"/>
            <p:cNvSpPr txBox="1"/>
            <p:nvPr/>
          </p:nvSpPr>
          <p:spPr>
            <a:xfrm>
              <a:off x="1835825" y="2471250"/>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caddaan (white)</a:t>
              </a:r>
              <a:endParaRPr sz="2100">
                <a:solidFill>
                  <a:schemeClr val="dk1"/>
                </a:solidFill>
                <a:latin typeface="Kalam"/>
                <a:ea typeface="Kalam"/>
                <a:cs typeface="Kalam"/>
                <a:sym typeface="Kalam"/>
              </a:endParaRPr>
            </a:p>
          </p:txBody>
        </p:sp>
        <p:sp>
          <p:nvSpPr>
            <p:cNvPr id="1185" name="Google Shape;1185;p96"/>
            <p:cNvSpPr txBox="1"/>
            <p:nvPr/>
          </p:nvSpPr>
          <p:spPr>
            <a:xfrm>
              <a:off x="3476950" y="2471250"/>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jaalle (yellow)</a:t>
              </a:r>
              <a:endParaRPr sz="2100">
                <a:solidFill>
                  <a:schemeClr val="dk1"/>
                </a:solidFill>
                <a:latin typeface="Kalam"/>
                <a:ea typeface="Kalam"/>
                <a:cs typeface="Kalam"/>
                <a:sym typeface="Kalam"/>
              </a:endParaRPr>
            </a:p>
          </p:txBody>
        </p:sp>
      </p:grpSp>
      <p:grpSp>
        <p:nvGrpSpPr>
          <p:cNvPr id="1186" name="Google Shape;1186;p96"/>
          <p:cNvGrpSpPr/>
          <p:nvPr/>
        </p:nvGrpSpPr>
        <p:grpSpPr>
          <a:xfrm>
            <a:off x="1765175" y="2822000"/>
            <a:ext cx="3126425" cy="585000"/>
            <a:chOff x="1835825" y="3081525"/>
            <a:chExt cx="3126425" cy="585000"/>
          </a:xfrm>
        </p:grpSpPr>
        <p:sp>
          <p:nvSpPr>
            <p:cNvPr id="1187" name="Google Shape;1187;p96"/>
            <p:cNvSpPr txBox="1"/>
            <p:nvPr/>
          </p:nvSpPr>
          <p:spPr>
            <a:xfrm>
              <a:off x="1835825" y="3212475"/>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caddaan (white)</a:t>
              </a:r>
              <a:endParaRPr sz="2100">
                <a:solidFill>
                  <a:schemeClr val="dk1"/>
                </a:solidFill>
                <a:latin typeface="Kalam"/>
                <a:ea typeface="Kalam"/>
                <a:cs typeface="Kalam"/>
                <a:sym typeface="Kalam"/>
              </a:endParaRPr>
            </a:p>
          </p:txBody>
        </p:sp>
        <p:sp>
          <p:nvSpPr>
            <p:cNvPr id="1188" name="Google Shape;1188;p96"/>
            <p:cNvSpPr txBox="1"/>
            <p:nvPr/>
          </p:nvSpPr>
          <p:spPr>
            <a:xfrm>
              <a:off x="3261250" y="3081525"/>
              <a:ext cx="1701000" cy="58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Kalam"/>
                  <a:ea typeface="Kalam"/>
                  <a:cs typeface="Kalam"/>
                  <a:sym typeface="Kalam"/>
                </a:rPr>
                <a:t>jaalle marka uu kulul yahay (yellow when hot)</a:t>
              </a:r>
              <a:endParaRPr sz="1900">
                <a:solidFill>
                  <a:schemeClr val="dk1"/>
                </a:solidFill>
                <a:latin typeface="Kalam"/>
                <a:ea typeface="Kalam"/>
                <a:cs typeface="Kalam"/>
                <a:sym typeface="Kalam"/>
              </a:endParaRPr>
            </a:p>
            <a:p>
              <a:pPr indent="0" lvl="0" marL="0" rtl="0" algn="l">
                <a:spcBef>
                  <a:spcPts val="0"/>
                </a:spcBef>
                <a:spcAft>
                  <a:spcPts val="0"/>
                </a:spcAft>
                <a:buNone/>
              </a:pPr>
              <a:r>
                <a:rPr lang="en-GB" sz="1000">
                  <a:solidFill>
                    <a:schemeClr val="dk1"/>
                  </a:solidFill>
                  <a:latin typeface="Kalam"/>
                  <a:ea typeface="Kalam"/>
                  <a:cs typeface="Kalam"/>
                  <a:sym typeface="Kalam"/>
                </a:rPr>
                <a:t>caddaan markuu qabow yahay</a:t>
              </a:r>
              <a:endParaRPr sz="1900">
                <a:solidFill>
                  <a:schemeClr val="dk1"/>
                </a:solidFill>
                <a:latin typeface="Kalam"/>
                <a:ea typeface="Kalam"/>
                <a:cs typeface="Kalam"/>
                <a:sym typeface="Kalam"/>
              </a:endParaRPr>
            </a:p>
          </p:txBody>
        </p:sp>
      </p:grpSp>
      <p:grpSp>
        <p:nvGrpSpPr>
          <p:cNvPr id="1189" name="Google Shape;1189;p96"/>
          <p:cNvGrpSpPr/>
          <p:nvPr/>
        </p:nvGrpSpPr>
        <p:grpSpPr>
          <a:xfrm>
            <a:off x="1765175" y="3588006"/>
            <a:ext cx="2514725" cy="323100"/>
            <a:chOff x="1835825" y="3847531"/>
            <a:chExt cx="2514725" cy="323100"/>
          </a:xfrm>
        </p:grpSpPr>
        <p:sp>
          <p:nvSpPr>
            <p:cNvPr id="1190" name="Google Shape;1190;p96"/>
            <p:cNvSpPr txBox="1"/>
            <p:nvPr/>
          </p:nvSpPr>
          <p:spPr>
            <a:xfrm>
              <a:off x="1835825" y="3847531"/>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caddaan</a:t>
              </a:r>
              <a:endParaRPr sz="2100">
                <a:solidFill>
                  <a:schemeClr val="dk1"/>
                </a:solidFill>
                <a:latin typeface="Kalam"/>
                <a:ea typeface="Kalam"/>
                <a:cs typeface="Kalam"/>
                <a:sym typeface="Kalam"/>
              </a:endParaRPr>
            </a:p>
          </p:txBody>
        </p:sp>
        <p:sp>
          <p:nvSpPr>
            <p:cNvPr id="1191" name="Google Shape;1191;p96"/>
            <p:cNvSpPr txBox="1"/>
            <p:nvPr/>
          </p:nvSpPr>
          <p:spPr>
            <a:xfrm>
              <a:off x="3476950" y="3847531"/>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caddaan</a:t>
              </a:r>
              <a:endParaRPr sz="2100">
                <a:solidFill>
                  <a:schemeClr val="dk1"/>
                </a:solidFill>
                <a:latin typeface="Kalam"/>
                <a:ea typeface="Kalam"/>
                <a:cs typeface="Kalam"/>
                <a:sym typeface="Kalam"/>
              </a:endParaRPr>
            </a:p>
          </p:txBody>
        </p:sp>
      </p:grpSp>
      <p:grpSp>
        <p:nvGrpSpPr>
          <p:cNvPr id="1192" name="Google Shape;1192;p96"/>
          <p:cNvGrpSpPr/>
          <p:nvPr/>
        </p:nvGrpSpPr>
        <p:grpSpPr>
          <a:xfrm>
            <a:off x="1765175" y="4138650"/>
            <a:ext cx="2514725" cy="323100"/>
            <a:chOff x="1835825" y="4398175"/>
            <a:chExt cx="2514725" cy="323100"/>
          </a:xfrm>
        </p:grpSpPr>
        <p:sp>
          <p:nvSpPr>
            <p:cNvPr id="1193" name="Google Shape;1193;p96"/>
            <p:cNvSpPr txBox="1"/>
            <p:nvPr/>
          </p:nvSpPr>
          <p:spPr>
            <a:xfrm>
              <a:off x="1835825" y="4398175"/>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caddaan</a:t>
              </a:r>
              <a:endParaRPr sz="2100">
                <a:solidFill>
                  <a:schemeClr val="dk1"/>
                </a:solidFill>
                <a:latin typeface="Kalam"/>
                <a:ea typeface="Kalam"/>
                <a:cs typeface="Kalam"/>
                <a:sym typeface="Kalam"/>
              </a:endParaRPr>
            </a:p>
          </p:txBody>
        </p:sp>
        <p:sp>
          <p:nvSpPr>
            <p:cNvPr id="1194" name="Google Shape;1194;p96"/>
            <p:cNvSpPr txBox="1"/>
            <p:nvPr/>
          </p:nvSpPr>
          <p:spPr>
            <a:xfrm>
              <a:off x="3476950" y="4398175"/>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caddaan</a:t>
              </a:r>
              <a:endParaRPr sz="2100">
                <a:solidFill>
                  <a:schemeClr val="dk1"/>
                </a:solidFill>
                <a:latin typeface="Kalam"/>
                <a:ea typeface="Kalam"/>
                <a:cs typeface="Kalam"/>
                <a:sym typeface="Kalam"/>
              </a:endParaRPr>
            </a:p>
          </p:txBody>
        </p:sp>
      </p:grpSp>
      <p:sp>
        <p:nvSpPr>
          <p:cNvPr id="1195" name="Google Shape;1195;p96"/>
          <p:cNvSpPr txBox="1"/>
          <p:nvPr/>
        </p:nvSpPr>
        <p:spPr>
          <a:xfrm>
            <a:off x="2670744" y="4389120"/>
            <a:ext cx="873600" cy="323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haa</a:t>
            </a:r>
            <a:endParaRPr sz="2100">
              <a:solidFill>
                <a:schemeClr val="dk1"/>
              </a:solidFill>
              <a:latin typeface="Kalam"/>
              <a:ea typeface="Kalam"/>
              <a:cs typeface="Kalam"/>
              <a:sym typeface="Kalam"/>
            </a:endParaRPr>
          </a:p>
        </p:txBody>
      </p:sp>
      <p:sp>
        <p:nvSpPr>
          <p:cNvPr id="1196" name="Google Shape;1196;p96"/>
          <p:cNvSpPr txBox="1"/>
          <p:nvPr/>
        </p:nvSpPr>
        <p:spPr>
          <a:xfrm>
            <a:off x="3800376" y="4389120"/>
            <a:ext cx="1646700" cy="323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1 - aad u fudud</a:t>
            </a:r>
            <a:endParaRPr sz="2100">
              <a:solidFill>
                <a:schemeClr val="dk1"/>
              </a:solidFill>
              <a:latin typeface="Kalam"/>
              <a:ea typeface="Kalam"/>
              <a:cs typeface="Kalam"/>
              <a:sym typeface="Kalam"/>
            </a:endParaRPr>
          </a:p>
        </p:txBody>
      </p:sp>
      <p:grpSp>
        <p:nvGrpSpPr>
          <p:cNvPr id="1197" name="Google Shape;1197;p96"/>
          <p:cNvGrpSpPr/>
          <p:nvPr/>
        </p:nvGrpSpPr>
        <p:grpSpPr>
          <a:xfrm>
            <a:off x="5266950" y="2211725"/>
            <a:ext cx="3171925" cy="323100"/>
            <a:chOff x="5337600" y="2471250"/>
            <a:chExt cx="3171925" cy="323100"/>
          </a:xfrm>
        </p:grpSpPr>
        <p:sp>
          <p:nvSpPr>
            <p:cNvPr id="1198" name="Google Shape;1198;p96"/>
            <p:cNvSpPr txBox="1"/>
            <p:nvPr/>
          </p:nvSpPr>
          <p:spPr>
            <a:xfrm>
              <a:off x="5337600" y="2471250"/>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haa</a:t>
              </a:r>
              <a:endParaRPr sz="2100">
                <a:solidFill>
                  <a:schemeClr val="dk1"/>
                </a:solidFill>
                <a:latin typeface="Kalam"/>
                <a:ea typeface="Kalam"/>
                <a:cs typeface="Kalam"/>
                <a:sym typeface="Kalam"/>
              </a:endParaRPr>
            </a:p>
          </p:txBody>
        </p:sp>
        <p:sp>
          <p:nvSpPr>
            <p:cNvPr id="1199" name="Google Shape;1199;p96"/>
            <p:cNvSpPr txBox="1"/>
            <p:nvPr/>
          </p:nvSpPr>
          <p:spPr>
            <a:xfrm>
              <a:off x="6862825" y="2471250"/>
              <a:ext cx="1646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2 - fudud</a:t>
              </a:r>
              <a:r>
                <a:rPr lang="en-GB" sz="1200">
                  <a:solidFill>
                    <a:schemeClr val="dk1"/>
                  </a:solidFill>
                  <a:latin typeface="Kalam"/>
                  <a:ea typeface="Kalam"/>
                  <a:cs typeface="Kalam"/>
                  <a:sym typeface="Kalam"/>
                </a:rPr>
                <a:t/>
              </a:r>
              <a:endParaRPr sz="2100">
                <a:solidFill>
                  <a:schemeClr val="dk1"/>
                </a:solidFill>
                <a:latin typeface="Kalam"/>
                <a:ea typeface="Kalam"/>
                <a:cs typeface="Kalam"/>
                <a:sym typeface="Kalam"/>
              </a:endParaRPr>
            </a:p>
          </p:txBody>
        </p:sp>
      </p:grpSp>
      <p:grpSp>
        <p:nvGrpSpPr>
          <p:cNvPr id="1200" name="Google Shape;1200;p96"/>
          <p:cNvGrpSpPr/>
          <p:nvPr/>
        </p:nvGrpSpPr>
        <p:grpSpPr>
          <a:xfrm>
            <a:off x="5266950" y="2952950"/>
            <a:ext cx="3171925" cy="323100"/>
            <a:chOff x="5337600" y="3212475"/>
            <a:chExt cx="3171925" cy="323100"/>
          </a:xfrm>
        </p:grpSpPr>
        <p:sp>
          <p:nvSpPr>
            <p:cNvPr id="1201" name="Google Shape;1201;p96"/>
            <p:cNvSpPr txBox="1"/>
            <p:nvPr/>
          </p:nvSpPr>
          <p:spPr>
            <a:xfrm>
              <a:off x="5337600" y="3212475"/>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haa</a:t>
              </a:r>
              <a:endParaRPr sz="2100">
                <a:solidFill>
                  <a:schemeClr val="dk1"/>
                </a:solidFill>
                <a:latin typeface="Kalam"/>
                <a:ea typeface="Kalam"/>
                <a:cs typeface="Kalam"/>
                <a:sym typeface="Kalam"/>
              </a:endParaRPr>
            </a:p>
          </p:txBody>
        </p:sp>
        <p:sp>
          <p:nvSpPr>
            <p:cNvPr id="1202" name="Google Shape;1202;p96"/>
            <p:cNvSpPr txBox="1"/>
            <p:nvPr/>
          </p:nvSpPr>
          <p:spPr>
            <a:xfrm>
              <a:off x="6862825" y="3212475"/>
              <a:ext cx="1646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3 - fudud xoogaa</a:t>
              </a:r>
              <a:r>
                <a:rPr lang="en-GB" sz="1200">
                  <a:solidFill>
                    <a:schemeClr val="dk1"/>
                  </a:solidFill>
                  <a:latin typeface="Kalam"/>
                  <a:ea typeface="Kalam"/>
                  <a:cs typeface="Kalam"/>
                  <a:sym typeface="Kalam"/>
                </a:rPr>
                <a:t/>
              </a:r>
              <a:endParaRPr sz="2100">
                <a:solidFill>
                  <a:schemeClr val="dk1"/>
                </a:solidFill>
                <a:latin typeface="Kalam"/>
                <a:ea typeface="Kalam"/>
                <a:cs typeface="Kalam"/>
                <a:sym typeface="Kalam"/>
              </a:endParaRPr>
            </a:p>
          </p:txBody>
        </p:sp>
      </p:grpSp>
      <p:grpSp>
        <p:nvGrpSpPr>
          <p:cNvPr id="1203" name="Google Shape;1203;p96"/>
          <p:cNvGrpSpPr/>
          <p:nvPr/>
        </p:nvGrpSpPr>
        <p:grpSpPr>
          <a:xfrm>
            <a:off x="5266950" y="3588006"/>
            <a:ext cx="3171925" cy="323100"/>
            <a:chOff x="5337600" y="3847531"/>
            <a:chExt cx="3171925" cy="323100"/>
          </a:xfrm>
        </p:grpSpPr>
        <p:sp>
          <p:nvSpPr>
            <p:cNvPr id="1204" name="Google Shape;1204;p96"/>
            <p:cNvSpPr txBox="1"/>
            <p:nvPr/>
          </p:nvSpPr>
          <p:spPr>
            <a:xfrm>
              <a:off x="5337600" y="3847531"/>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maya</a:t>
              </a:r>
              <a:endParaRPr sz="2100">
                <a:solidFill>
                  <a:schemeClr val="dk1"/>
                </a:solidFill>
                <a:latin typeface="Kalam"/>
                <a:ea typeface="Kalam"/>
                <a:cs typeface="Kalam"/>
                <a:sym typeface="Kalam"/>
              </a:endParaRPr>
            </a:p>
          </p:txBody>
        </p:sp>
        <p:sp>
          <p:nvSpPr>
            <p:cNvPr id="1205" name="Google Shape;1205;p96"/>
            <p:cNvSpPr txBox="1"/>
            <p:nvPr/>
          </p:nvSpPr>
          <p:spPr>
            <a:xfrm>
              <a:off x="6862825" y="3847531"/>
              <a:ext cx="1646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falgal (reaction) ma jiro</a:t>
              </a:r>
              <a:endParaRPr sz="2100">
                <a:solidFill>
                  <a:schemeClr val="dk1"/>
                </a:solidFill>
                <a:latin typeface="Kalam"/>
                <a:ea typeface="Kalam"/>
                <a:cs typeface="Kalam"/>
                <a:sym typeface="Kalam"/>
              </a:endParaRPr>
            </a:p>
          </p:txBody>
        </p:sp>
      </p:grpSp>
      <p:grpSp>
        <p:nvGrpSpPr>
          <p:cNvPr id="1206" name="Google Shape;1206;p96"/>
          <p:cNvGrpSpPr/>
          <p:nvPr/>
        </p:nvGrpSpPr>
        <p:grpSpPr>
          <a:xfrm>
            <a:off x="5266950" y="4138650"/>
            <a:ext cx="3171925" cy="323100"/>
            <a:chOff x="5337600" y="4398175"/>
            <a:chExt cx="3171925" cy="323100"/>
          </a:xfrm>
        </p:grpSpPr>
        <p:sp>
          <p:nvSpPr>
            <p:cNvPr id="1207" name="Google Shape;1207;p96"/>
            <p:cNvSpPr txBox="1"/>
            <p:nvPr/>
          </p:nvSpPr>
          <p:spPr>
            <a:xfrm>
              <a:off x="5337600" y="4398175"/>
              <a:ext cx="8736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maya</a:t>
              </a:r>
              <a:endParaRPr sz="2100">
                <a:solidFill>
                  <a:schemeClr val="dk1"/>
                </a:solidFill>
                <a:latin typeface="Kalam"/>
                <a:ea typeface="Kalam"/>
                <a:cs typeface="Kalam"/>
                <a:sym typeface="Kalam"/>
              </a:endParaRPr>
            </a:p>
          </p:txBody>
        </p:sp>
        <p:sp>
          <p:nvSpPr>
            <p:cNvPr id="1208" name="Google Shape;1208;p96"/>
            <p:cNvSpPr txBox="1"/>
            <p:nvPr/>
          </p:nvSpPr>
          <p:spPr>
            <a:xfrm>
              <a:off x="6862825" y="4398175"/>
              <a:ext cx="16467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falgal (reaction) ma jiro</a:t>
              </a:r>
              <a:endParaRPr sz="2100">
                <a:solidFill>
                  <a:schemeClr val="dk1"/>
                </a:solidFill>
                <a:latin typeface="Kalam"/>
                <a:ea typeface="Kalam"/>
                <a:cs typeface="Kalam"/>
                <a:sym typeface="Kalam"/>
              </a:endParaRPr>
            </a:p>
          </p:txBody>
        </p:sp>
      </p:grpSp>
      <p:sp>
        <p:nvSpPr>
          <p:cNvPr id="1209" name="TextBox 1208"/>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97"/>
          <p:cNvSpPr txBox="1"/>
          <p:nvPr>
            <p:ph idx="1" type="body"/>
          </p:nvPr>
        </p:nvSpPr>
        <p:spPr>
          <a:xfrm>
            <a:off x="324000" y="759300"/>
            <a:ext cx="7135200" cy="86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2"/>
              <a:defRPr/>
            </a:pPr>
            <a:r>
              <a:rPr lang="en-GB" sz="1400">
                <a:latin typeface="Lexend"/>
              </a:rPr>
              <a:t>Qor gabagabo (conclusion) tijaabadaada (experiment). Waxaad isticmaali kartaa bilowgan weedha:</a:t>
            </a:r>
            <a:endParaRPr/>
          </a:p>
        </p:txBody>
      </p:sp>
      <p:sp>
        <p:nvSpPr>
          <p:cNvPr id="1214" name="Google Shape;1214;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Baaritaanka karbonat (carbonate) birta (metal) oo burburaya (decomposition)</a:t>
            </a:r>
            <a:endParaRPr/>
          </a:p>
        </p:txBody>
      </p:sp>
      <p:sp>
        <p:nvSpPr>
          <p:cNvPr id="1215" name="Google Shape;1215;p97"/>
          <p:cNvSpPr txBox="1"/>
          <p:nvPr>
            <p:ph idx="1" type="body"/>
          </p:nvPr>
        </p:nvSpPr>
        <p:spPr>
          <a:xfrm>
            <a:off x="324000" y="1859325"/>
            <a:ext cx="8496000" cy="1833300"/>
          </a:xfrm>
          <a:prstGeom prst="rect">
            <a:avLst/>
          </a:prstGeom>
        </p:spPr>
        <p:txBody>
          <a:bodyPr anchorCtr="0" anchor="t" bIns="0" lIns="0" spcFirstLastPara="1" rIns="0" wrap="square" tIns="0">
            <a:normAutofit/>
          </a:bodyPr>
          <a:lstStyle/>
          <a:p>
            <a:pPr indent="0" lvl="0" marL="457200" rtl="0" algn="l">
              <a:spcBef>
                <a:spcPts val="0"/>
              </a:spcBef>
              <a:spcAft>
                <a:spcPts val="0"/>
              </a:spcAft>
              <a:buNone/>
              <a:defRPr/>
            </a:pPr>
            <a:r>
              <a:rPr lang="en-GB" sz="1400">
                <a:latin typeface="Lexend"/>
              </a:rPr>
              <a:t>Karbonatka (carbonate) birta (metal) ugu yar xasillooni (stable) wuxuu ahaa __________, waxaan tan u ogaaday sababtoo ah waxaan arkay …</a:t>
            </a:r>
            <a:r>
              <a:rPr lang="en-GB" u="sng" sz="1400">
                <a:latin typeface="Lexend"/>
              </a:rPr>
              <a:t/>
            </a:r>
            <a:r>
              <a:rPr lang="en-GB" sz="1400">
                <a:latin typeface="Lexend"/>
              </a:rPr>
              <a:t/>
            </a:r>
            <a:endParaRPr/>
          </a:p>
          <a:p>
            <a:pPr indent="0" lvl="0" marL="457200" rtl="0" algn="l">
              <a:spcBef>
                <a:spcPts val="1000"/>
              </a:spcBef>
              <a:spcAft>
                <a:spcPts val="1000"/>
              </a:spcAft>
              <a:buNone/>
              <a:defRPr/>
            </a:pPr>
            <a:r>
              <a:rPr lang="en-GB" sz="1400">
                <a:latin typeface="Lexend"/>
              </a:rPr>
              <a:t>Karbonatka (carbonate) birta (metal) ugu xasillooni (stable) badnaa wuxuu ahaa __________, waxaan tan u ogaaday sababtoo ah waxaan arkay …</a:t>
            </a:r>
            <a:r>
              <a:rPr lang="en-GB" u="sng" sz="1400">
                <a:latin typeface="Lexend"/>
              </a:rPr>
              <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p98"/>
          <p:cNvSpPr txBox="1"/>
          <p:nvPr>
            <p:ph idx="1" type="body"/>
          </p:nvPr>
        </p:nvSpPr>
        <p:spPr>
          <a:xfrm>
            <a:off x="293550" y="1431600"/>
            <a:ext cx="8526600" cy="67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Karbonatka (carbonate) birta (metal) ugu yar xasillooni (stable) wuxuu ahaa , waxaan tan u ogaaday sababtoo ah waxaan arkay …</a:t>
            </a:r>
            <a:endParaRPr sz="2000"/>
          </a:p>
        </p:txBody>
      </p:sp>
      <p:sp>
        <p:nvSpPr>
          <p:cNvPr id="1221" name="Google Shape;1221;p98"/>
          <p:cNvSpPr txBox="1"/>
          <p:nvPr>
            <p:ph idx="1" type="body"/>
          </p:nvPr>
        </p:nvSpPr>
        <p:spPr>
          <a:xfrm>
            <a:off x="324000" y="759300"/>
            <a:ext cx="7135200" cy="672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startAt="2"/>
            </a:pPr>
            <a:r>
              <a:rPr lang="en-GB" sz="1100">
                <a:latin typeface="Lexend"/>
              </a:rPr>
              <a:t>Qor gabagabo (conclusion) tijaabadaada (experiment). Waxaad isticmaali kartaa bilowgan weedha:</a:t>
            </a:r>
            <a:endParaRPr sz="2000"/>
          </a:p>
        </p:txBody>
      </p:sp>
      <p:sp>
        <p:nvSpPr>
          <p:cNvPr id="1222" name="Google Shape;1222;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Baaritaanka karbonat (carbonate) birta (metal) oo burburaya (decomposition)</a:t>
            </a:r>
            <a:endParaRPr/>
          </a:p>
        </p:txBody>
      </p:sp>
      <p:sp>
        <p:nvSpPr>
          <p:cNvPr id="1223" name="Google Shape;1223;p98"/>
          <p:cNvSpPr txBox="1"/>
          <p:nvPr/>
        </p:nvSpPr>
        <p:spPr>
          <a:xfrm>
            <a:off x="411480" y="4389120"/>
            <a:ext cx="2189100" cy="307800"/>
          </a:xfrm>
          <a:prstGeom prst="rect">
            <a:avLst/>
          </a:prstGeom>
          <a:noFill/>
          <a:ln>
            <a:noFill/>
          </a:ln>
        </p:spPr>
        <p:txBody>
          <a:bodyPr anchorCtr="0" anchor="t" bIns="0" lIns="0" spcFirstLastPara="1" rIns="0" wrap="square" tIns="0">
            <a:normAutofit/>
          </a:bodyPr>
          <a:lstStyle/>
          <a:p>
            <a:pPr indent="0" lvl="0" marL="0" rtl="0" algn="l">
              <a:spcBef>
                <a:spcPts val="1000"/>
              </a:spcBef>
              <a:spcAft>
                <a:spcPts val="0"/>
              </a:spcAft>
              <a:buNone/>
            </a:pPr>
            <a:r>
              <a:rPr lang="en-GB" sz="1100">
                <a:solidFill>
                  <a:schemeClr val="dk1"/>
                </a:solidFill>
                <a:latin typeface="Kalam"/>
                <a:ea typeface="Kalam"/>
                <a:cs typeface="Kalam"/>
                <a:sym typeface="Kalam"/>
              </a:rPr>
              <a:t>copper carbonate (copper carbonate)</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224" name="Google Shape;1224;p98"/>
          <p:cNvSpPr txBox="1"/>
          <p:nvPr/>
        </p:nvSpPr>
        <p:spPr>
          <a:xfrm>
            <a:off x="878375" y="2110050"/>
            <a:ext cx="7941600" cy="923400"/>
          </a:xfrm>
          <a:prstGeom prst="rect">
            <a:avLst/>
          </a:prstGeom>
          <a:noFill/>
          <a:ln>
            <a:noFill/>
          </a:ln>
        </p:spPr>
        <p:txBody>
          <a:bodyPr anchorCtr="0" anchor="t" bIns="0" lIns="0" spcFirstLastPara="1" rIns="0" wrap="square" tIns="0">
            <a:normAutofit/>
          </a:bodyPr>
          <a:lstStyle/>
          <a:p>
            <a:pPr indent="-355600" lvl="0" marL="457200" rtl="0" algn="l">
              <a:spcBef>
                <a:spcPts val="0"/>
              </a:spcBef>
              <a:spcAft>
                <a:spcPts val="0"/>
              </a:spcAft>
              <a:buClr>
                <a:schemeClr val="dk1"/>
              </a:buClr>
              <a:buSzPts val="2000"/>
              <a:buFont typeface="Kalam"/>
              <a:buChar char="●"/>
            </a:pPr>
            <a:r>
              <a:rPr lang="en-GB" sz="1100">
                <a:solidFill>
                  <a:schemeClr val="dk1"/>
                </a:solidFill>
                <a:latin typeface="Kalam"/>
                <a:ea typeface="Kalam"/>
                <a:cs typeface="Kalam"/>
                <a:sym typeface="Kalam"/>
              </a:rPr>
              <a:t>gaas carbon dioxide (carbon dioxide) si degdeg ah ayaa loo soo saaray</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355600" lvl="0" marL="457200" rtl="0" algn="l">
              <a:spcBef>
                <a:spcPts val="0"/>
              </a:spcBef>
              <a:spcAft>
                <a:spcPts val="0"/>
              </a:spcAft>
              <a:buClr>
                <a:schemeClr val="dk1"/>
              </a:buClr>
              <a:buSzPts val="2000"/>
              <a:buFont typeface="Kalam"/>
              <a:buChar char="●"/>
            </a:pPr>
            <a:r>
              <a:rPr lang="en-GB" sz="1100">
                <a:solidFill>
                  <a:schemeClr val="dk1"/>
                </a:solidFill>
                <a:latin typeface="Kalam"/>
                <a:ea typeface="Kalam"/>
                <a:cs typeface="Kalam"/>
                <a:sym typeface="Kalam"/>
              </a:rPr>
              <a:t>biyo lime (limewater) si degdeg ah ayuu midab u beddelay</a:t>
            </a:r>
            <a:endParaRPr sz="2000">
              <a:solidFill>
                <a:schemeClr val="dk1"/>
              </a:solidFill>
              <a:latin typeface="Kalam"/>
              <a:ea typeface="Kalam"/>
              <a:cs typeface="Kalam"/>
              <a:sym typeface="Kalam"/>
            </a:endParaRPr>
          </a:p>
          <a:p>
            <a:pPr indent="-355600" lvl="0" marL="457200" rtl="0" algn="l">
              <a:spcBef>
                <a:spcPts val="0"/>
              </a:spcBef>
              <a:spcAft>
                <a:spcPts val="0"/>
              </a:spcAft>
              <a:buClr>
                <a:schemeClr val="dk1"/>
              </a:buClr>
              <a:buSzPts val="2000"/>
              <a:buFont typeface="Kalam"/>
              <a:buChar char="●"/>
            </a:pPr>
            <a:r>
              <a:rPr lang="en-GB" sz="1100">
                <a:solidFill>
                  <a:schemeClr val="dk1"/>
                </a:solidFill>
                <a:latin typeface="Kalam"/>
                <a:ea typeface="Kalam"/>
                <a:cs typeface="Kalam"/>
                <a:sym typeface="Kalam"/>
              </a:rPr>
              <a:t>copper carbonate (copper carbonate) si degdeg ah ayuu uga beddelay cagaar madow.</a:t>
            </a:r>
            <a:endParaRPr sz="2000">
              <a:solidFill>
                <a:schemeClr val="dk1"/>
              </a:solidFill>
              <a:latin typeface="Kalam"/>
              <a:ea typeface="Kalam"/>
              <a:cs typeface="Kalam"/>
              <a:sym typeface="Kalam"/>
            </a:endParaRPr>
          </a:p>
        </p:txBody>
      </p:sp>
      <p:sp>
        <p:nvSpPr>
          <p:cNvPr id="1225" name="Google Shape;1225;p98"/>
          <p:cNvSpPr txBox="1"/>
          <p:nvPr>
            <p:ph idx="1" type="body"/>
          </p:nvPr>
        </p:nvSpPr>
        <p:spPr>
          <a:xfrm>
            <a:off x="324000" y="3122350"/>
            <a:ext cx="8496000" cy="52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Kaarboonaytka (carbonate) birta (metal) ee ugu xasilloon wuxuu ahaa</a:t>
            </a:r>
            <a:endParaRPr sz="2000"/>
          </a:p>
        </p:txBody>
      </p:sp>
      <p:sp>
        <p:nvSpPr>
          <p:cNvPr id="1226" name="Google Shape;1226;p98"/>
          <p:cNvSpPr txBox="1"/>
          <p:nvPr/>
        </p:nvSpPr>
        <p:spPr>
          <a:xfrm>
            <a:off x="4969198" y="3138075"/>
            <a:ext cx="2769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sodium carbonate (sodium carbonate) / potassium carbonate (potassium carbonate)</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227" name="Google Shape;1227;p98"/>
          <p:cNvSpPr txBox="1"/>
          <p:nvPr/>
        </p:nvSpPr>
        <p:spPr>
          <a:xfrm>
            <a:off x="878375" y="3858300"/>
            <a:ext cx="6801600" cy="923400"/>
          </a:xfrm>
          <a:prstGeom prst="rect">
            <a:avLst/>
          </a:prstGeom>
          <a:noFill/>
          <a:ln>
            <a:noFill/>
          </a:ln>
        </p:spPr>
        <p:txBody>
          <a:bodyPr anchorCtr="0" anchor="t" bIns="0" lIns="0" spcFirstLastPara="1" rIns="0" wrap="square" tIns="0">
            <a:normAutofit/>
          </a:bodyPr>
          <a:lstStyle/>
          <a:p>
            <a:pPr indent="-355600" lvl="0" marL="457200" rtl="0" algn="l">
              <a:spcBef>
                <a:spcPts val="0"/>
              </a:spcBef>
              <a:spcAft>
                <a:spcPts val="0"/>
              </a:spcAft>
              <a:buClr>
                <a:schemeClr val="dk1"/>
              </a:buClr>
              <a:buSzPts val="2000"/>
              <a:buFont typeface="Kalam"/>
              <a:buChar char="●"/>
            </a:pPr>
            <a:r>
              <a:rPr lang="en-GB" sz="1100">
                <a:solidFill>
                  <a:schemeClr val="dk1"/>
                </a:solidFill>
                <a:latin typeface="Kalam"/>
                <a:ea typeface="Kalam"/>
                <a:cs typeface="Kalam"/>
                <a:sym typeface="Kalam"/>
              </a:rPr>
              <a:t>gaas carbon dioxide (carbon dioxide) lama soo saarin</a:t>
            </a:r>
            <a:r>
              <a:rPr lang="en-GB" sz="1100">
                <a:solidFill>
                  <a:schemeClr val="accent5"/>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355600" lvl="0" marL="457200" rtl="0" algn="l">
              <a:spcBef>
                <a:spcPts val="0"/>
              </a:spcBef>
              <a:spcAft>
                <a:spcPts val="0"/>
              </a:spcAft>
              <a:buClr>
                <a:schemeClr val="dk1"/>
              </a:buClr>
              <a:buSzPts val="2000"/>
              <a:buFont typeface="Kalam"/>
              <a:buChar char="●"/>
            </a:pPr>
            <a:r>
              <a:rPr lang="en-GB" sz="1100">
                <a:solidFill>
                  <a:schemeClr val="dk1"/>
                </a:solidFill>
                <a:latin typeface="Kalam"/>
                <a:ea typeface="Kalam"/>
                <a:cs typeface="Kalam"/>
                <a:sym typeface="Kalam"/>
              </a:rPr>
              <a:t>biyo lime (limewater) midabkiisa ma beddelin</a:t>
            </a:r>
            <a:r>
              <a:rPr lang="en-GB" sz="1100">
                <a:solidFill>
                  <a:schemeClr val="accent5"/>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355600" lvl="0" marL="457200" rtl="0" algn="l">
              <a:spcBef>
                <a:spcPts val="0"/>
              </a:spcBef>
              <a:spcAft>
                <a:spcPts val="0"/>
              </a:spcAft>
              <a:buClr>
                <a:schemeClr val="dk1"/>
              </a:buClr>
              <a:buSzPts val="2000"/>
              <a:buFont typeface="Kalam"/>
              <a:buChar char="●"/>
            </a:pPr>
            <a:r>
              <a:rPr lang="en-GB" sz="1100">
                <a:solidFill>
                  <a:schemeClr val="accent5"/>
                </a:solidFill>
                <a:latin typeface="Kalam"/>
                <a:ea typeface="Kalam"/>
                <a:cs typeface="Kalam"/>
                <a:sym typeface="Kalam"/>
              </a:rPr>
              <a:t>midab beddelka kaarboonaytka (carbonate) lama arkay.</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228" name="Google Shape;1228;p98"/>
          <p:cNvSpPr txBox="1"/>
          <p:nvPr>
            <p:ph idx="1" type="body"/>
          </p:nvPr>
        </p:nvSpPr>
        <p:spPr>
          <a:xfrm>
            <a:off x="2856612" y="4389120"/>
            <a:ext cx="59634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tan uga ogahay inaan arkay …</a:t>
            </a:r>
            <a:endParaRPr sz="2000"/>
          </a:p>
        </p:txBody>
      </p:sp>
      <p:sp>
        <p:nvSpPr>
          <p:cNvPr id="1229" name="TextBox 1228"/>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2" name="Shape 1232"/>
        <p:cNvGrpSpPr/>
        <p:nvPr/>
      </p:nvGrpSpPr>
      <p:grpSpPr>
        <a:xfrm>
          <a:off x="0" y="0"/>
          <a:ext cx="0" cy="0"/>
          <a:chOff x="0" y="0"/>
          <a:chExt cx="0" cy="0"/>
        </a:xfrm>
      </p:grpSpPr>
      <p:sp>
        <p:nvSpPr>
          <p:cNvPr id="1233" name="Google Shape;1233;p99"/>
          <p:cNvSpPr txBox="1"/>
          <p:nvPr>
            <p:ph idx="1" type="body"/>
          </p:nvPr>
        </p:nvSpPr>
        <p:spPr>
          <a:xfrm>
            <a:off x="324000" y="759300"/>
            <a:ext cx="8496000" cy="11994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startAt="3"/>
            </a:pPr>
            <a:r>
              <a:rPr lang="en-GB" sz="1400">
                <a:latin typeface="Lexend"/>
              </a:rPr>
              <a:t>Qor isla'egta (equations) erayada ee falgalada (reactions) dhacay.</a:t>
            </a:r>
            <a:endParaRPr sz="2000"/>
          </a:p>
          <a:p>
            <a:pPr indent="-355600" lvl="0" marL="457200" rtl="0" algn="l">
              <a:spcBef>
                <a:spcPts val="0"/>
              </a:spcBef>
              <a:spcAft>
                <a:spcPts val="0"/>
              </a:spcAft>
              <a:buSzPts val="2000"/>
              <a:buAutoNum type="arabicParenR" startAt="3"/>
            </a:pPr>
            <a:r>
              <a:rPr lang="en-GB" sz="1400">
                <a:latin typeface="Lexend"/>
              </a:rPr>
              <a:t>Qor isla'egta (equations) astaamaha ee falgalada (reactions) dhacay, ku dar xaaladaha (states) maadada. Isticmaal macluumaadka ku jira shaxda si ay kuu caawiso.</a:t>
            </a:r>
            <a:r>
              <a:rPr lang="en-GB" sz="1400">
                <a:latin typeface="Lexend"/>
              </a:rPr>
              <a:t/>
            </a:r>
            <a:r>
              <a:rPr lang="en-GB" sz="1400">
                <a:latin typeface="Lexend"/>
              </a:rPr>
              <a:t/>
            </a:r>
            <a:endParaRPr sz="2000"/>
          </a:p>
        </p:txBody>
      </p:sp>
      <p:sp>
        <p:nvSpPr>
          <p:cNvPr id="1234" name="Google Shape;1234;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Baaritaanka (Investigating) burburka kaarboonaytka birta (metal carbonate decomposition)</a:t>
            </a:r>
            <a:endParaRPr/>
          </a:p>
        </p:txBody>
      </p:sp>
      <p:graphicFrame>
        <p:nvGraphicFramePr>
          <p:cNvPr id="1235" name="Google Shape;1235;p99"/>
          <p:cNvGraphicFramePr/>
          <p:nvPr/>
        </p:nvGraphicFramePr>
        <p:xfrm>
          <a:off x="1684800" y="2080088"/>
          <a:ext cx="3000000" cy="3000000"/>
        </p:xfrm>
        <a:graphic>
          <a:graphicData uri="http://schemas.openxmlformats.org/drawingml/2006/table">
            <a:tbl>
              <a:tblPr>
                <a:noFill/>
                <a:tableStyleId>{C880ACAD-E1BB-4074-A367-E78F1E1A83F6}</a:tableStyleId>
              </a:tblPr>
              <a:tblGrid>
                <a:gridCol w="2527025"/>
                <a:gridCol w="2527025"/>
              </a:tblGrid>
              <a:tr h="3314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magaca isku darka (compound)</a:t>
                      </a:r>
                      <a:endParaRPr sz="2100">
                        <a:solidFill>
                          <a:schemeClr val="lt1"/>
                        </a:solidFill>
                        <a:latin typeface="Lexend"/>
                        <a:ea typeface="Lexend"/>
                        <a:cs typeface="Lexend"/>
                        <a:sym typeface="Lexend"/>
                      </a:endParaRPr>
                    </a:p>
                  </a:txBody>
                  <a:tcPr marT="0" marB="0" marR="0" marL="0">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qaacidada isku darka (compound formula)</a:t>
                      </a:r>
                      <a:endParaRPr sz="2100">
                        <a:solidFill>
                          <a:schemeClr val="lt1"/>
                        </a:solidFill>
                        <a:latin typeface="Lexend"/>
                        <a:ea typeface="Lexend"/>
                        <a:cs typeface="Lexend"/>
                        <a:sym typeface="Lexend"/>
                      </a:endParaRPr>
                    </a:p>
                  </a:txBody>
                  <a:tcPr marT="0" marB="0" marR="0" marL="0">
                    <a:solidFill>
                      <a:schemeClr val="accent5"/>
                    </a:solidFill>
                  </a:tcPr>
                </a:tc>
              </a:tr>
              <a:tr h="331400">
                <a:tc>
                  <a:txBody>
                    <a:bodyPr/>
                    <a:lstStyle/>
                    <a:p>
                      <a:pPr indent="0" lvl="0" marL="0" rtl="0" algn="l">
                        <a:spcBef>
                          <a:spcPts val="0"/>
                        </a:spcBef>
                        <a:spcAft>
                          <a:spcPts val="0"/>
                        </a:spcAft>
                        <a:buNone/>
                      </a:pPr>
                      <a:r>
                        <a:rPr lang="en-GB" sz="1200">
                          <a:latin typeface="Lexend"/>
                          <a:ea typeface="Lexend"/>
                          <a:cs typeface="Lexend"/>
                          <a:sym typeface="Lexend"/>
                        </a:rPr>
                        <a:t>copper carbonate (copper carbonate)</a:t>
                      </a:r>
                      <a:endParaRPr sz="21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CuCO3</a:t>
                      </a:r>
                      <a:r>
                        <a:rPr baseline="-25000" lang="en-GB" sz="1200">
                          <a:solidFill>
                            <a:schemeClr val="dk1"/>
                          </a:solidFill>
                          <a:latin typeface="Lexend"/>
                          <a:ea typeface="Lexend"/>
                          <a:cs typeface="Lexend"/>
                          <a:sym typeface="Lexend"/>
                        </a:rPr>
                        <a:t/>
                      </a:r>
                      <a:r>
                        <a:rPr lang="en-GB" sz="1200">
                          <a:solidFill>
                            <a:schemeClr val="dk1"/>
                          </a:solidFill>
                          <a:latin typeface="Lexend"/>
                          <a:ea typeface="Lexend"/>
                          <a:cs typeface="Lexend"/>
                          <a:sym typeface="Lexend"/>
                        </a:rPr>
                        <a:t/>
                      </a:r>
                      <a:endParaRPr sz="2100">
                        <a:latin typeface="Lexend"/>
                        <a:ea typeface="Lexend"/>
                        <a:cs typeface="Lexend"/>
                        <a:sym typeface="Lexend"/>
                      </a:endParaRPr>
                    </a:p>
                  </a:txBody>
                  <a:tcPr marT="0" marB="0" marR="0" marL="0">
                    <a:noFill/>
                  </a:tcPr>
                </a:tc>
              </a:tr>
              <a:tr h="331400">
                <a:tc>
                  <a:txBody>
                    <a:bodyPr/>
                    <a:lstStyle/>
                    <a:p>
                      <a:pPr indent="0" lvl="0" marL="0" rtl="0" algn="l">
                        <a:spcBef>
                          <a:spcPts val="0"/>
                        </a:spcBef>
                        <a:spcAft>
                          <a:spcPts val="0"/>
                        </a:spcAft>
                        <a:buNone/>
                      </a:pPr>
                      <a:r>
                        <a:rPr lang="en-GB" sz="1200">
                          <a:solidFill>
                            <a:schemeClr val="dk1"/>
                          </a:solidFill>
                          <a:latin typeface="Lexend"/>
                          <a:ea typeface="Lexend"/>
                          <a:cs typeface="Lexend"/>
                          <a:sym typeface="Lexend"/>
                        </a:rPr>
                        <a:t>copper oxide (copper oxide)</a:t>
                      </a:r>
                      <a:endParaRPr sz="21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CuO</a:t>
                      </a:r>
                      <a:endParaRPr sz="2100">
                        <a:latin typeface="Lexend"/>
                        <a:ea typeface="Lexend"/>
                        <a:cs typeface="Lexend"/>
                        <a:sym typeface="Lexend"/>
                      </a:endParaRPr>
                    </a:p>
                  </a:txBody>
                  <a:tcPr marT="0" marB="0" marR="0" marL="0">
                    <a:noFill/>
                  </a:tcPr>
                </a:tc>
              </a:tr>
              <a:tr h="331400">
                <a:tc>
                  <a:txBody>
                    <a:bodyPr/>
                    <a:lstStyle/>
                    <a:p>
                      <a:pPr indent="0" lvl="0" marL="0" rtl="0" algn="l">
                        <a:spcBef>
                          <a:spcPts val="0"/>
                        </a:spcBef>
                        <a:spcAft>
                          <a:spcPts val="0"/>
                        </a:spcAft>
                        <a:buNone/>
                      </a:pPr>
                      <a:r>
                        <a:rPr lang="en-GB" sz="1200">
                          <a:latin typeface="Lexend"/>
                          <a:ea typeface="Lexend"/>
                          <a:cs typeface="Lexend"/>
                          <a:sym typeface="Lexend"/>
                        </a:rPr>
                        <a:t>lead carbonate (lead carbonate)</a:t>
                      </a:r>
                      <a:endParaRPr sz="21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rPr lang="en-GB" sz="1200">
                          <a:solidFill>
                            <a:schemeClr val="dk1"/>
                          </a:solidFill>
                          <a:latin typeface="Lexend"/>
                          <a:ea typeface="Lexend"/>
                          <a:cs typeface="Lexend"/>
                          <a:sym typeface="Lexend"/>
                        </a:rPr>
                        <a:t>PbCO3</a:t>
                      </a:r>
                      <a:r>
                        <a:rPr lang="en-GB" sz="1200">
                          <a:solidFill>
                            <a:schemeClr val="dk1"/>
                          </a:solidFill>
                          <a:latin typeface="Lexend"/>
                          <a:ea typeface="Lexend"/>
                          <a:cs typeface="Lexend"/>
                          <a:sym typeface="Lexend"/>
                        </a:rPr>
                        <a:t/>
                      </a:r>
                      <a:r>
                        <a:rPr baseline="-25000" lang="en-GB" sz="1200">
                          <a:solidFill>
                            <a:schemeClr val="dk1"/>
                          </a:solidFill>
                          <a:latin typeface="Lexend"/>
                          <a:ea typeface="Lexend"/>
                          <a:cs typeface="Lexend"/>
                          <a:sym typeface="Lexend"/>
                        </a:rPr>
                        <a:t/>
                      </a:r>
                      <a:r>
                        <a:rPr lang="en-GB" sz="1200">
                          <a:solidFill>
                            <a:schemeClr val="dk1"/>
                          </a:solidFill>
                          <a:latin typeface="Lexend"/>
                          <a:ea typeface="Lexend"/>
                          <a:cs typeface="Lexend"/>
                          <a:sym typeface="Lexend"/>
                        </a:rPr>
                        <a:t/>
                      </a:r>
                      <a:endParaRPr sz="2100">
                        <a:latin typeface="Lexend"/>
                        <a:ea typeface="Lexend"/>
                        <a:cs typeface="Lexend"/>
                        <a:sym typeface="Lexend"/>
                      </a:endParaRPr>
                    </a:p>
                  </a:txBody>
                  <a:tcPr marT="0" marB="0" marR="0" marL="0">
                    <a:noFill/>
                  </a:tcPr>
                </a:tc>
              </a:tr>
              <a:tr h="331400">
                <a:tc>
                  <a:txBody>
                    <a:bodyPr/>
                    <a:lstStyle/>
                    <a:p>
                      <a:pPr indent="0" lvl="0" marL="0" rtl="0" algn="l">
                        <a:spcBef>
                          <a:spcPts val="0"/>
                        </a:spcBef>
                        <a:spcAft>
                          <a:spcPts val="0"/>
                        </a:spcAft>
                        <a:buNone/>
                      </a:pPr>
                      <a:r>
                        <a:rPr lang="en-GB" sz="1200">
                          <a:latin typeface="Lexend"/>
                          <a:ea typeface="Lexend"/>
                          <a:cs typeface="Lexend"/>
                          <a:sym typeface="Lexend"/>
                        </a:rPr>
                        <a:t>lead oxide (lead oxide)</a:t>
                      </a:r>
                      <a:endParaRPr sz="21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rPr lang="en-GB" sz="1200">
                          <a:solidFill>
                            <a:schemeClr val="dk1"/>
                          </a:solidFill>
                          <a:latin typeface="Lexend"/>
                          <a:ea typeface="Lexend"/>
                          <a:cs typeface="Lexend"/>
                          <a:sym typeface="Lexend"/>
                        </a:rPr>
                        <a:t>PbO</a:t>
                      </a:r>
                      <a:endParaRPr sz="2100">
                        <a:latin typeface="Lexend"/>
                        <a:ea typeface="Lexend"/>
                        <a:cs typeface="Lexend"/>
                        <a:sym typeface="Lexend"/>
                      </a:endParaRPr>
                    </a:p>
                  </a:txBody>
                  <a:tcPr marT="0" marB="0" marR="0" marL="0">
                    <a:noFill/>
                  </a:tcPr>
                </a:tc>
              </a:tr>
              <a:tr h="331400">
                <a:tc>
                  <a:txBody>
                    <a:bodyPr/>
                    <a:lstStyle/>
                    <a:p>
                      <a:pPr indent="0" lvl="0" marL="0" rtl="0" algn="l">
                        <a:spcBef>
                          <a:spcPts val="0"/>
                        </a:spcBef>
                        <a:spcAft>
                          <a:spcPts val="0"/>
                        </a:spcAft>
                        <a:buNone/>
                      </a:pPr>
                      <a:r>
                        <a:rPr lang="en-GB" sz="1200">
                          <a:latin typeface="Lexend"/>
                          <a:ea typeface="Lexend"/>
                          <a:cs typeface="Lexend"/>
                          <a:sym typeface="Lexend"/>
                        </a:rPr>
                        <a:t>zinc carbonate (zinc carbonate)</a:t>
                      </a:r>
                      <a:endParaRPr sz="21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rPr lang="en-GB" sz="1200">
                          <a:solidFill>
                            <a:schemeClr val="dk1"/>
                          </a:solidFill>
                          <a:latin typeface="Lexend"/>
                          <a:ea typeface="Lexend"/>
                          <a:cs typeface="Lexend"/>
                          <a:sym typeface="Lexend"/>
                        </a:rPr>
                        <a:t>ZnCO3</a:t>
                      </a:r>
                      <a:r>
                        <a:rPr lang="en-GB" sz="1200">
                          <a:solidFill>
                            <a:schemeClr val="dk1"/>
                          </a:solidFill>
                          <a:latin typeface="Lexend"/>
                          <a:ea typeface="Lexend"/>
                          <a:cs typeface="Lexend"/>
                          <a:sym typeface="Lexend"/>
                        </a:rPr>
                        <a:t/>
                      </a:r>
                      <a:r>
                        <a:rPr baseline="-25000" lang="en-GB" sz="1200">
                          <a:solidFill>
                            <a:schemeClr val="dk1"/>
                          </a:solidFill>
                          <a:latin typeface="Lexend"/>
                          <a:ea typeface="Lexend"/>
                          <a:cs typeface="Lexend"/>
                          <a:sym typeface="Lexend"/>
                        </a:rPr>
                        <a:t/>
                      </a:r>
                      <a:r>
                        <a:rPr lang="en-GB" sz="1200">
                          <a:solidFill>
                            <a:schemeClr val="dk1"/>
                          </a:solidFill>
                          <a:latin typeface="Lexend"/>
                          <a:ea typeface="Lexend"/>
                          <a:cs typeface="Lexend"/>
                          <a:sym typeface="Lexend"/>
                        </a:rPr>
                        <a:t/>
                      </a:r>
                      <a:endParaRPr sz="2100">
                        <a:latin typeface="Lexend"/>
                        <a:ea typeface="Lexend"/>
                        <a:cs typeface="Lexend"/>
                        <a:sym typeface="Lexend"/>
                      </a:endParaRPr>
                    </a:p>
                  </a:txBody>
                  <a:tcPr marT="0" marB="0" marR="0" marL="0">
                    <a:noFill/>
                  </a:tcPr>
                </a:tc>
              </a:tr>
              <a:tr h="331400">
                <a:tc>
                  <a:txBody>
                    <a:bodyPr/>
                    <a:lstStyle/>
                    <a:p>
                      <a:pPr indent="0" lvl="0" marL="0" rtl="0" algn="l">
                        <a:spcBef>
                          <a:spcPts val="0"/>
                        </a:spcBef>
                        <a:spcAft>
                          <a:spcPts val="0"/>
                        </a:spcAft>
                        <a:buNone/>
                      </a:pPr>
                      <a:r>
                        <a:rPr lang="en-GB" sz="1200">
                          <a:latin typeface="Lexend"/>
                          <a:ea typeface="Lexend"/>
                          <a:cs typeface="Lexend"/>
                          <a:sym typeface="Lexend"/>
                        </a:rPr>
                        <a:t>zinc oxide (zinc oxide)</a:t>
                      </a:r>
                      <a:endParaRPr sz="2100">
                        <a:latin typeface="Lexend"/>
                        <a:ea typeface="Lexend"/>
                        <a:cs typeface="Lexend"/>
                        <a:sym typeface="Lexend"/>
                      </a:endParaRPr>
                    </a:p>
                  </a:txBody>
                  <a:tcPr marT="0" marB="0" marR="0" marL="0">
                    <a:noFill/>
                  </a:tcPr>
                </a:tc>
                <a:tc>
                  <a:txBody>
                    <a:bodyPr/>
                    <a:lstStyle/>
                    <a:p>
                      <a:pPr indent="0" lvl="0" marL="0" rtl="0" algn="l">
                        <a:spcBef>
                          <a:spcPts val="0"/>
                        </a:spcBef>
                        <a:spcAft>
                          <a:spcPts val="0"/>
                        </a:spcAft>
                        <a:buNone/>
                      </a:pPr>
                      <a:r>
                        <a:rPr lang="en-GB" sz="1200">
                          <a:solidFill>
                            <a:schemeClr val="dk1"/>
                          </a:solidFill>
                          <a:latin typeface="Lexend"/>
                          <a:ea typeface="Lexend"/>
                          <a:cs typeface="Lexend"/>
                          <a:sym typeface="Lexend"/>
                        </a:rPr>
                        <a:t>ZnO</a:t>
                      </a:r>
                      <a:endParaRPr sz="2100">
                        <a:solidFill>
                          <a:schemeClr val="dk1"/>
                        </a:solidFill>
                        <a:latin typeface="Lexend"/>
                        <a:ea typeface="Lexend"/>
                        <a:cs typeface="Lexend"/>
                        <a:sym typeface="Lexend"/>
                      </a:endParaRPr>
                    </a:p>
                  </a:txBody>
                  <a:tcPr marT="0" marB="0" marR="0" marL="0">
                    <a:no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00"/>
          <p:cNvSpPr txBox="1"/>
          <p:nvPr>
            <p:ph idx="1" type="body"/>
          </p:nvPr>
        </p:nvSpPr>
        <p:spPr>
          <a:xfrm>
            <a:off x="324000" y="759300"/>
            <a:ext cx="8496000" cy="916500"/>
          </a:xfrm>
          <a:prstGeom prst="rect">
            <a:avLst/>
          </a:prstGeom>
        </p:spPr>
        <p:txBody>
          <a:bodyPr anchorCtr="0" anchor="t" bIns="0" lIns="0" spcFirstLastPara="1" rIns="0" wrap="square" tIns="0">
            <a:normAutofit/>
          </a:bodyPr>
          <a:lstStyle/>
          <a:p>
            <a:pPr indent="-349250" lvl="0" marL="457200" rtl="0" algn="l">
              <a:spcBef>
                <a:spcPts val="0"/>
              </a:spcBef>
              <a:spcAft>
                <a:spcPts val="0"/>
              </a:spcAft>
              <a:buSzPts val="1900"/>
              <a:buAutoNum type="arabicParenR" startAt="3"/>
            </a:pPr>
            <a:r>
              <a:rPr lang="en-GB" sz="1800">
                <a:latin typeface="Lexend"/>
              </a:rPr>
              <a:t>Qor isle'egyada ereyada ee falgalyada (reactions) dhacay.</a:t>
            </a:r>
            <a:endParaRPr sz="1900"/>
          </a:p>
          <a:p>
            <a:pPr indent="-349250" lvl="0" marL="457200" rtl="0" algn="l">
              <a:spcBef>
                <a:spcPts val="0"/>
              </a:spcBef>
              <a:spcAft>
                <a:spcPts val="0"/>
              </a:spcAft>
              <a:buSzPts val="1900"/>
              <a:buAutoNum type="arabicParenR" startAt="3"/>
            </a:pPr>
            <a:r>
              <a:rPr lang="en-GB" sz="1800">
                <a:latin typeface="Lexend"/>
              </a:rPr>
              <a:t>Qor isle'egyada calaamadaha ee falgalyada (reactions) dhacay, ku dar xaaladaha walxaha (states of matter).</a:t>
            </a:r>
            <a:endParaRPr sz="1900"/>
          </a:p>
        </p:txBody>
      </p:sp>
      <p:sp>
        <p:nvSpPr>
          <p:cNvPr id="1241" name="Google Shape;1241;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Baaritaanka kala-goynta (decomposition) karboonaytka (carbonate) birta</a:t>
            </a:r>
            <a:endParaRPr/>
          </a:p>
        </p:txBody>
      </p:sp>
      <p:grpSp>
        <p:nvGrpSpPr>
          <p:cNvPr id="1242" name="Google Shape;1242;p100"/>
          <p:cNvGrpSpPr/>
          <p:nvPr/>
        </p:nvGrpSpPr>
        <p:grpSpPr>
          <a:xfrm>
            <a:off x="324000" y="1675800"/>
            <a:ext cx="8496000" cy="469500"/>
            <a:chOff x="324000" y="1675800"/>
            <a:chExt cx="8496000" cy="469500"/>
          </a:xfrm>
        </p:grpSpPr>
        <p:sp>
          <p:nvSpPr>
            <p:cNvPr id="1243" name="Google Shape;1243;p100"/>
            <p:cNvSpPr txBox="1"/>
            <p:nvPr/>
          </p:nvSpPr>
          <p:spPr>
            <a:xfrm>
              <a:off x="324000" y="1776000"/>
              <a:ext cx="84960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400">
                  <a:solidFill>
                    <a:schemeClr val="dk1"/>
                  </a:solidFill>
                  <a:latin typeface="Kalam"/>
                  <a:ea typeface="Kalam"/>
                  <a:cs typeface="Kalam"/>
                  <a:sym typeface="Kalam"/>
                </a:rPr>
                <a:t>copper carbonate (s) → copper oxide (s) + carbon dioxide (g)</a:t>
              </a:r>
              <a:r>
                <a:rPr baseline="-25000" lang="en-GB" sz="2400">
                  <a:solidFill>
                    <a:schemeClr val="dk1"/>
                  </a:solidFill>
                  <a:latin typeface="Kalam"/>
                  <a:ea typeface="Kalam"/>
                  <a:cs typeface="Kalam"/>
                  <a:sym typeface="Kalam"/>
                </a:rPr>
                <a:t/>
              </a:r>
              <a:r>
                <a:rPr lang="en-GB" sz="2400">
                  <a:solidFill>
                    <a:schemeClr val="dk1"/>
                  </a:solidFill>
                  <a:latin typeface="Kalam"/>
                  <a:ea typeface="Kalam"/>
                  <a:cs typeface="Kalam"/>
                  <a:sym typeface="Kalam"/>
                </a:rPr>
                <a:t/>
              </a:r>
              <a:r>
                <a:rPr baseline="-25000" lang="en-GB" sz="2400">
                  <a:solidFill>
                    <a:schemeClr val="dk1"/>
                  </a:solidFill>
                  <a:latin typeface="Kalam"/>
                  <a:ea typeface="Kalam"/>
                  <a:cs typeface="Kalam"/>
                  <a:sym typeface="Kalam"/>
                </a:rPr>
                <a:t/>
              </a:r>
              <a:r>
                <a:rPr lang="en-GB" sz="2400">
                  <a:solidFill>
                    <a:schemeClr val="dk1"/>
                  </a:solidFill>
                  <a:latin typeface="Kalam"/>
                  <a:ea typeface="Kalam"/>
                  <a:cs typeface="Kalam"/>
                  <a:sym typeface="Kalam"/>
                </a:rPr>
                <a:t/>
              </a:r>
              <a:r>
                <a:rPr baseline="-25000" lang="en-GB" sz="2400">
                  <a:solidFill>
                    <a:schemeClr val="dk1"/>
                  </a:solidFill>
                  <a:latin typeface="Kalam"/>
                  <a:ea typeface="Kalam"/>
                  <a:cs typeface="Kalam"/>
                  <a:sym typeface="Kalam"/>
                </a:rPr>
                <a:t/>
              </a:r>
              <a:endParaRPr sz="2400">
                <a:solidFill>
                  <a:schemeClr val="dk1"/>
                </a:solidFill>
                <a:latin typeface="Kalam"/>
                <a:ea typeface="Kalam"/>
                <a:cs typeface="Kalam"/>
                <a:sym typeface="Kalam"/>
              </a:endParaRPr>
            </a:p>
          </p:txBody>
        </p:sp>
        <p:sp>
          <p:nvSpPr>
            <p:cNvPr id="1244" name="Google Shape;1244;p100"/>
            <p:cNvSpPr txBox="1"/>
            <p:nvPr/>
          </p:nvSpPr>
          <p:spPr>
            <a:xfrm>
              <a:off x="2747150" y="1675800"/>
              <a:ext cx="6762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kuleyl (heat)</a:t>
              </a:r>
              <a:endParaRPr sz="2000">
                <a:solidFill>
                  <a:schemeClr val="dk1"/>
                </a:solidFill>
                <a:latin typeface="Kalam"/>
                <a:ea typeface="Kalam"/>
                <a:cs typeface="Kalam"/>
                <a:sym typeface="Kalam"/>
              </a:endParaRPr>
            </a:p>
          </p:txBody>
        </p:sp>
      </p:grpSp>
      <p:grpSp>
        <p:nvGrpSpPr>
          <p:cNvPr id="1245" name="Google Shape;1245;p100"/>
          <p:cNvGrpSpPr/>
          <p:nvPr/>
        </p:nvGrpSpPr>
        <p:grpSpPr>
          <a:xfrm>
            <a:off x="1029573" y="2184143"/>
            <a:ext cx="6070500" cy="485442"/>
            <a:chOff x="1029573" y="2184143"/>
            <a:chExt cx="6070500" cy="485442"/>
          </a:xfrm>
        </p:grpSpPr>
        <p:sp>
          <p:nvSpPr>
            <p:cNvPr id="1246" name="Google Shape;1246;p100"/>
            <p:cNvSpPr txBox="1"/>
            <p:nvPr/>
          </p:nvSpPr>
          <p:spPr>
            <a:xfrm>
              <a:off x="1029573" y="2284684"/>
              <a:ext cx="6070500" cy="384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2500">
                  <a:solidFill>
                    <a:srgbClr val="000000"/>
                  </a:solidFill>
                  <a:latin typeface="Kalam"/>
                  <a:ea typeface="Kalam"/>
                  <a:cs typeface="Kalam"/>
                  <a:sym typeface="Kalam"/>
                </a:rPr>
                <a:t>CuCO3 (s) → CuO(s) + CO2 (g)</a:t>
              </a:r>
              <a:r>
                <a:rPr lang="en-GB" sz="2500">
                  <a:latin typeface="Kalam"/>
                  <a:ea typeface="Kalam"/>
                  <a:cs typeface="Kalam"/>
                  <a:sym typeface="Kalam"/>
                </a:rPr>
                <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r>
                <a:rPr lang="en-GB" sz="2500">
                  <a:solidFill>
                    <a:srgbClr val="000000"/>
                  </a:solidFill>
                  <a:latin typeface="Kalam"/>
                  <a:ea typeface="Kalam"/>
                  <a:cs typeface="Kalam"/>
                  <a:sym typeface="Kalam"/>
                </a:rPr>
                <a:t/>
              </a:r>
              <a:r>
                <a:rPr lang="en-GB" sz="2500">
                  <a:latin typeface="Kalam"/>
                  <a:ea typeface="Kalam"/>
                  <a:cs typeface="Kalam"/>
                  <a:sym typeface="Kalam"/>
                </a:rPr>
                <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endParaRPr baseline="-25000" sz="2500">
                <a:solidFill>
                  <a:srgbClr val="000000"/>
                </a:solidFill>
                <a:latin typeface="Kalam"/>
                <a:ea typeface="Kalam"/>
                <a:cs typeface="Kalam"/>
                <a:sym typeface="Kalam"/>
              </a:endParaRPr>
            </a:p>
          </p:txBody>
        </p:sp>
        <p:sp>
          <p:nvSpPr>
            <p:cNvPr id="1247" name="Google Shape;1247;p100"/>
            <p:cNvSpPr txBox="1"/>
            <p:nvPr/>
          </p:nvSpPr>
          <p:spPr>
            <a:xfrm>
              <a:off x="2747150" y="2184143"/>
              <a:ext cx="6762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kuleyl (heat)</a:t>
              </a:r>
              <a:endParaRPr sz="2000">
                <a:solidFill>
                  <a:schemeClr val="dk1"/>
                </a:solidFill>
                <a:latin typeface="Kalam"/>
                <a:ea typeface="Kalam"/>
                <a:cs typeface="Kalam"/>
                <a:sym typeface="Kalam"/>
              </a:endParaRPr>
            </a:p>
          </p:txBody>
        </p:sp>
      </p:grpSp>
      <p:grpSp>
        <p:nvGrpSpPr>
          <p:cNvPr id="1248" name="Google Shape;1248;p100"/>
          <p:cNvGrpSpPr/>
          <p:nvPr/>
        </p:nvGrpSpPr>
        <p:grpSpPr>
          <a:xfrm>
            <a:off x="576000" y="2692485"/>
            <a:ext cx="8496000" cy="486457"/>
            <a:chOff x="576000" y="2692485"/>
            <a:chExt cx="8496000" cy="486457"/>
          </a:xfrm>
        </p:grpSpPr>
        <p:sp>
          <p:nvSpPr>
            <p:cNvPr id="1249" name="Google Shape;1249;p100"/>
            <p:cNvSpPr txBox="1"/>
            <p:nvPr/>
          </p:nvSpPr>
          <p:spPr>
            <a:xfrm>
              <a:off x="576000" y="2809642"/>
              <a:ext cx="84960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400">
                  <a:solidFill>
                    <a:schemeClr val="dk1"/>
                  </a:solidFill>
                  <a:latin typeface="Kalam"/>
                  <a:ea typeface="Kalam"/>
                  <a:cs typeface="Kalam"/>
                  <a:sym typeface="Kalam"/>
                </a:rPr>
                <a:t>lead carbonate (s) → lead oxide (s) + carbon dioxide (g)</a:t>
              </a:r>
              <a:r>
                <a:rPr lang="en-GB" sz="2400">
                  <a:solidFill>
                    <a:schemeClr val="dk1"/>
                  </a:solidFill>
                  <a:latin typeface="Kalam"/>
                  <a:ea typeface="Kalam"/>
                  <a:cs typeface="Kalam"/>
                  <a:sym typeface="Kalam"/>
                </a:rPr>
                <a:t/>
              </a:r>
              <a:r>
                <a:rPr baseline="-25000" lang="en-GB" sz="2400">
                  <a:solidFill>
                    <a:schemeClr val="dk1"/>
                  </a:solidFill>
                  <a:latin typeface="Kalam"/>
                  <a:ea typeface="Kalam"/>
                  <a:cs typeface="Kalam"/>
                  <a:sym typeface="Kalam"/>
                </a:rPr>
                <a:t/>
              </a:r>
              <a:r>
                <a:rPr lang="en-GB" sz="2400">
                  <a:solidFill>
                    <a:schemeClr val="dk1"/>
                  </a:solidFill>
                  <a:latin typeface="Kalam"/>
                  <a:ea typeface="Kalam"/>
                  <a:cs typeface="Kalam"/>
                  <a:sym typeface="Kalam"/>
                </a:rPr>
                <a:t/>
              </a:r>
              <a:r>
                <a:rPr baseline="-25000" lang="en-GB" sz="2400">
                  <a:solidFill>
                    <a:schemeClr val="dk1"/>
                  </a:solidFill>
                  <a:latin typeface="Kalam"/>
                  <a:ea typeface="Kalam"/>
                  <a:cs typeface="Kalam"/>
                  <a:sym typeface="Kalam"/>
                </a:rPr>
                <a:t/>
              </a:r>
              <a:r>
                <a:rPr lang="en-GB" sz="2400">
                  <a:solidFill>
                    <a:schemeClr val="dk1"/>
                  </a:solidFill>
                  <a:latin typeface="Kalam"/>
                  <a:ea typeface="Kalam"/>
                  <a:cs typeface="Kalam"/>
                  <a:sym typeface="Kalam"/>
                </a:rPr>
                <a:t/>
              </a:r>
              <a:r>
                <a:rPr baseline="-25000" lang="en-GB" sz="2400">
                  <a:solidFill>
                    <a:schemeClr val="dk1"/>
                  </a:solidFill>
                  <a:latin typeface="Kalam"/>
                  <a:ea typeface="Kalam"/>
                  <a:cs typeface="Kalam"/>
                  <a:sym typeface="Kalam"/>
                </a:rPr>
                <a:t/>
              </a:r>
              <a:endParaRPr sz="2400">
                <a:solidFill>
                  <a:schemeClr val="dk1"/>
                </a:solidFill>
                <a:latin typeface="Kalam"/>
                <a:ea typeface="Kalam"/>
                <a:cs typeface="Kalam"/>
                <a:sym typeface="Kalam"/>
              </a:endParaRPr>
            </a:p>
          </p:txBody>
        </p:sp>
        <p:sp>
          <p:nvSpPr>
            <p:cNvPr id="1250" name="Google Shape;1250;p100"/>
            <p:cNvSpPr txBox="1"/>
            <p:nvPr/>
          </p:nvSpPr>
          <p:spPr>
            <a:xfrm>
              <a:off x="2747150" y="2692485"/>
              <a:ext cx="6762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kuleyl (heat)</a:t>
              </a:r>
              <a:endParaRPr sz="2000">
                <a:solidFill>
                  <a:schemeClr val="dk1"/>
                </a:solidFill>
                <a:latin typeface="Kalam"/>
                <a:ea typeface="Kalam"/>
                <a:cs typeface="Kalam"/>
                <a:sym typeface="Kalam"/>
              </a:endParaRPr>
            </a:p>
          </p:txBody>
        </p:sp>
      </p:grpSp>
      <p:grpSp>
        <p:nvGrpSpPr>
          <p:cNvPr id="1251" name="Google Shape;1251;p100"/>
          <p:cNvGrpSpPr/>
          <p:nvPr/>
        </p:nvGrpSpPr>
        <p:grpSpPr>
          <a:xfrm>
            <a:off x="1029573" y="3200828"/>
            <a:ext cx="6070500" cy="502398"/>
            <a:chOff x="1029573" y="3200828"/>
            <a:chExt cx="6070500" cy="502398"/>
          </a:xfrm>
        </p:grpSpPr>
        <p:sp>
          <p:nvSpPr>
            <p:cNvPr id="1252" name="Google Shape;1252;p100"/>
            <p:cNvSpPr txBox="1"/>
            <p:nvPr/>
          </p:nvSpPr>
          <p:spPr>
            <a:xfrm>
              <a:off x="1029573" y="3318326"/>
              <a:ext cx="6070500" cy="384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2500">
                  <a:latin typeface="Kalam"/>
                  <a:ea typeface="Kalam"/>
                  <a:cs typeface="Kalam"/>
                  <a:sym typeface="Kalam"/>
                </a:rPr>
                <a:t>PbCO3 (s) → PbO(s) + CO2 (g)</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r>
                <a:rPr lang="en-GB" sz="2500">
                  <a:solidFill>
                    <a:srgbClr val="000000"/>
                  </a:solidFill>
                  <a:latin typeface="Kalam"/>
                  <a:ea typeface="Kalam"/>
                  <a:cs typeface="Kalam"/>
                  <a:sym typeface="Kalam"/>
                </a:rPr>
                <a:t/>
              </a:r>
              <a:r>
                <a:rPr lang="en-GB" sz="2500">
                  <a:latin typeface="Kalam"/>
                  <a:ea typeface="Kalam"/>
                  <a:cs typeface="Kalam"/>
                  <a:sym typeface="Kalam"/>
                </a:rPr>
                <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endParaRPr baseline="-25000" sz="2500">
                <a:solidFill>
                  <a:srgbClr val="000000"/>
                </a:solidFill>
                <a:latin typeface="Kalam"/>
                <a:ea typeface="Kalam"/>
                <a:cs typeface="Kalam"/>
                <a:sym typeface="Kalam"/>
              </a:endParaRPr>
            </a:p>
          </p:txBody>
        </p:sp>
        <p:sp>
          <p:nvSpPr>
            <p:cNvPr id="1253" name="Google Shape;1253;p100"/>
            <p:cNvSpPr txBox="1"/>
            <p:nvPr/>
          </p:nvSpPr>
          <p:spPr>
            <a:xfrm>
              <a:off x="2747150" y="3200828"/>
              <a:ext cx="6762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kuleyl (heat)</a:t>
              </a:r>
              <a:endParaRPr sz="2000">
                <a:solidFill>
                  <a:schemeClr val="dk1"/>
                </a:solidFill>
                <a:latin typeface="Kalam"/>
                <a:ea typeface="Kalam"/>
                <a:cs typeface="Kalam"/>
                <a:sym typeface="Kalam"/>
              </a:endParaRPr>
            </a:p>
          </p:txBody>
        </p:sp>
      </p:grpSp>
      <p:grpSp>
        <p:nvGrpSpPr>
          <p:cNvPr id="1254" name="Google Shape;1254;p100"/>
          <p:cNvGrpSpPr/>
          <p:nvPr/>
        </p:nvGrpSpPr>
        <p:grpSpPr>
          <a:xfrm>
            <a:off x="605019" y="3709171"/>
            <a:ext cx="8496000" cy="503413"/>
            <a:chOff x="605019" y="3709171"/>
            <a:chExt cx="8496000" cy="503413"/>
          </a:xfrm>
        </p:grpSpPr>
        <p:sp>
          <p:nvSpPr>
            <p:cNvPr id="1255" name="Google Shape;1255;p100"/>
            <p:cNvSpPr txBox="1"/>
            <p:nvPr/>
          </p:nvSpPr>
          <p:spPr>
            <a:xfrm>
              <a:off x="605019" y="3843284"/>
              <a:ext cx="8496000" cy="369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400">
                  <a:solidFill>
                    <a:schemeClr val="dk1"/>
                  </a:solidFill>
                  <a:latin typeface="Kalam"/>
                  <a:ea typeface="Kalam"/>
                  <a:cs typeface="Kalam"/>
                  <a:sym typeface="Kalam"/>
                </a:rPr>
                <a:t>zinc carbonate (s) → zinc oxide (s) + carbon dioxide (g)</a:t>
              </a:r>
              <a:r>
                <a:rPr lang="en-GB" sz="2400">
                  <a:solidFill>
                    <a:schemeClr val="dk1"/>
                  </a:solidFill>
                  <a:latin typeface="Kalam"/>
                  <a:ea typeface="Kalam"/>
                  <a:cs typeface="Kalam"/>
                  <a:sym typeface="Kalam"/>
                </a:rPr>
                <a:t/>
              </a:r>
              <a:r>
                <a:rPr baseline="-25000" lang="en-GB" sz="2400">
                  <a:solidFill>
                    <a:schemeClr val="dk1"/>
                  </a:solidFill>
                  <a:latin typeface="Kalam"/>
                  <a:ea typeface="Kalam"/>
                  <a:cs typeface="Kalam"/>
                  <a:sym typeface="Kalam"/>
                </a:rPr>
                <a:t/>
              </a:r>
              <a:r>
                <a:rPr lang="en-GB" sz="2400">
                  <a:solidFill>
                    <a:schemeClr val="dk1"/>
                  </a:solidFill>
                  <a:latin typeface="Kalam"/>
                  <a:ea typeface="Kalam"/>
                  <a:cs typeface="Kalam"/>
                  <a:sym typeface="Kalam"/>
                </a:rPr>
                <a:t/>
              </a:r>
              <a:r>
                <a:rPr baseline="-25000" lang="en-GB" sz="2400">
                  <a:solidFill>
                    <a:schemeClr val="dk1"/>
                  </a:solidFill>
                  <a:latin typeface="Kalam"/>
                  <a:ea typeface="Kalam"/>
                  <a:cs typeface="Kalam"/>
                  <a:sym typeface="Kalam"/>
                </a:rPr>
                <a:t/>
              </a:r>
              <a:r>
                <a:rPr lang="en-GB" sz="2400">
                  <a:solidFill>
                    <a:schemeClr val="dk1"/>
                  </a:solidFill>
                  <a:latin typeface="Kalam"/>
                  <a:ea typeface="Kalam"/>
                  <a:cs typeface="Kalam"/>
                  <a:sym typeface="Kalam"/>
                </a:rPr>
                <a:t/>
              </a:r>
              <a:r>
                <a:rPr baseline="-25000" lang="en-GB" sz="2400">
                  <a:solidFill>
                    <a:schemeClr val="dk1"/>
                  </a:solidFill>
                  <a:latin typeface="Kalam"/>
                  <a:ea typeface="Kalam"/>
                  <a:cs typeface="Kalam"/>
                  <a:sym typeface="Kalam"/>
                </a:rPr>
                <a:t/>
              </a:r>
              <a:endParaRPr sz="2400">
                <a:solidFill>
                  <a:schemeClr val="dk1"/>
                </a:solidFill>
                <a:latin typeface="Kalam"/>
                <a:ea typeface="Kalam"/>
                <a:cs typeface="Kalam"/>
                <a:sym typeface="Kalam"/>
              </a:endParaRPr>
            </a:p>
          </p:txBody>
        </p:sp>
        <p:sp>
          <p:nvSpPr>
            <p:cNvPr id="1256" name="Google Shape;1256;p100"/>
            <p:cNvSpPr txBox="1"/>
            <p:nvPr/>
          </p:nvSpPr>
          <p:spPr>
            <a:xfrm>
              <a:off x="2747150" y="3709171"/>
              <a:ext cx="6762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kuleyl (heat)</a:t>
              </a:r>
              <a:endParaRPr sz="2000">
                <a:solidFill>
                  <a:schemeClr val="dk1"/>
                </a:solidFill>
                <a:latin typeface="Kalam"/>
                <a:ea typeface="Kalam"/>
                <a:cs typeface="Kalam"/>
                <a:sym typeface="Kalam"/>
              </a:endParaRPr>
            </a:p>
          </p:txBody>
        </p:sp>
      </p:grpSp>
      <p:grpSp>
        <p:nvGrpSpPr>
          <p:cNvPr id="1257" name="Google Shape;1257;p100"/>
          <p:cNvGrpSpPr/>
          <p:nvPr/>
        </p:nvGrpSpPr>
        <p:grpSpPr>
          <a:xfrm>
            <a:off x="1029573" y="4217514"/>
            <a:ext cx="6070500" cy="519355"/>
            <a:chOff x="1029573" y="4217514"/>
            <a:chExt cx="6070500" cy="519355"/>
          </a:xfrm>
        </p:grpSpPr>
        <p:sp>
          <p:nvSpPr>
            <p:cNvPr id="1258" name="Google Shape;1258;p100"/>
            <p:cNvSpPr txBox="1"/>
            <p:nvPr/>
          </p:nvSpPr>
          <p:spPr>
            <a:xfrm>
              <a:off x="1029573" y="4351968"/>
              <a:ext cx="6070500" cy="384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2500">
                  <a:latin typeface="Kalam"/>
                  <a:ea typeface="Kalam"/>
                  <a:cs typeface="Kalam"/>
                  <a:sym typeface="Kalam"/>
                </a:rPr>
                <a:t>ZnCO3 (s) → ZnO(s) + CO2 (g)</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r>
                <a:rPr lang="en-GB" sz="2500">
                  <a:solidFill>
                    <a:srgbClr val="000000"/>
                  </a:solidFill>
                  <a:latin typeface="Kalam"/>
                  <a:ea typeface="Kalam"/>
                  <a:cs typeface="Kalam"/>
                  <a:sym typeface="Kalam"/>
                </a:rPr>
                <a:t/>
              </a:r>
              <a:r>
                <a:rPr lang="en-GB" sz="2500">
                  <a:latin typeface="Kalam"/>
                  <a:ea typeface="Kalam"/>
                  <a:cs typeface="Kalam"/>
                  <a:sym typeface="Kalam"/>
                </a:rPr>
                <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r>
                <a:rPr lang="en-GB" sz="2500">
                  <a:solidFill>
                    <a:srgbClr val="000000"/>
                  </a:solidFill>
                  <a:latin typeface="Kalam"/>
                  <a:ea typeface="Kalam"/>
                  <a:cs typeface="Kalam"/>
                  <a:sym typeface="Kalam"/>
                </a:rPr>
                <a:t/>
              </a:r>
              <a:r>
                <a:rPr baseline="-25000" lang="en-GB" sz="2500">
                  <a:solidFill>
                    <a:srgbClr val="000000"/>
                  </a:solidFill>
                  <a:latin typeface="Kalam"/>
                  <a:ea typeface="Kalam"/>
                  <a:cs typeface="Kalam"/>
                  <a:sym typeface="Kalam"/>
                </a:rPr>
                <a:t/>
              </a:r>
              <a:endParaRPr baseline="-25000" sz="2500">
                <a:solidFill>
                  <a:srgbClr val="000000"/>
                </a:solidFill>
                <a:latin typeface="Kalam"/>
                <a:ea typeface="Kalam"/>
                <a:cs typeface="Kalam"/>
                <a:sym typeface="Kalam"/>
              </a:endParaRPr>
            </a:p>
          </p:txBody>
        </p:sp>
        <p:sp>
          <p:nvSpPr>
            <p:cNvPr id="1259" name="Google Shape;1259;p100"/>
            <p:cNvSpPr txBox="1"/>
            <p:nvPr/>
          </p:nvSpPr>
          <p:spPr>
            <a:xfrm>
              <a:off x="2747150" y="4217514"/>
              <a:ext cx="6762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kuleyl (heat)</a:t>
              </a:r>
              <a:endParaRPr sz="2000">
                <a:solidFill>
                  <a:schemeClr val="dk1"/>
                </a:solidFill>
                <a:latin typeface="Kalam"/>
                <a:ea typeface="Kalam"/>
                <a:cs typeface="Kalam"/>
                <a:sym typeface="Kalam"/>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101"/>
          <p:cNvSpPr txBox="1"/>
          <p:nvPr>
            <p:ph idx="1" type="body"/>
          </p:nvPr>
        </p:nvSpPr>
        <p:spPr>
          <a:xfrm>
            <a:off x="324000" y="1080000"/>
            <a:ext cx="8496000" cy="37404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Falgalyada kala-goynta (Decomposition reactions) waxay ku lug leeyihiin hal xarun oo kala goysa laba ama in ka badan oo alaab ah (products).</a:t>
            </a:r>
            <a:endParaRPr/>
          </a:p>
          <a:p>
            <a:pPr indent="0" lvl="0" marL="0" rtl="0" algn="l">
              <a:spcBef>
                <a:spcPts val="1000"/>
              </a:spcBef>
              <a:spcAft>
                <a:spcPts val="0"/>
              </a:spcAft>
              <a:buClr>
                <a:schemeClr val="dk1"/>
              </a:buClr>
              <a:buSzPts val="1100"/>
              <a:buFont typeface="Arial"/>
              <a:buNone/>
              <a:defRPr/>
            </a:pPr>
            <a:r>
              <a:rPr lang="en-GB" sz="1100">
                <a:latin typeface="Lexend"/>
              </a:rPr>
              <a:t>Falgalyada kala-goynta (Decomposition reactions) waxay inta badan u baahan yihiin kuleyl (heat), iftiin (light), ama koronto (electricity), si ay u dhacaan.</a:t>
            </a:r>
            <a:endParaRPr/>
          </a:p>
          <a:p>
            <a:pPr indent="0" lvl="0" marL="0" rtl="0" algn="l">
              <a:spcBef>
                <a:spcPts val="1000"/>
              </a:spcBef>
              <a:spcAft>
                <a:spcPts val="0"/>
              </a:spcAft>
              <a:buClr>
                <a:schemeClr val="dk1"/>
              </a:buClr>
              <a:buSzPts val="1100"/>
              <a:buFont typeface="Arial"/>
              <a:buNone/>
              <a:defRPr/>
            </a:pPr>
            <a:r>
              <a:rPr lang="en-GB" sz="1100">
                <a:latin typeface="Lexend"/>
              </a:rPr>
              <a:t>Marka ay birta kaarboonaytyadu (metal carbonates) ku burburaan (decompose) kuleylka, waxay caadi ahaan sameeyaan bir-oksaydh (metal oxide) iyo gaas kaarboon laba-oksaydh (carbon dioxide).</a:t>
            </a:r>
            <a:endParaRPr/>
          </a:p>
          <a:p>
            <a:pPr indent="0" lvl="0" marL="0" rtl="0" algn="l">
              <a:spcBef>
                <a:spcPts val="1000"/>
              </a:spcBef>
              <a:spcAft>
                <a:spcPts val="1000"/>
              </a:spcAft>
              <a:buNone/>
            </a:pPr>
            <a:r>
              <a:rPr>
                <a:latin typeface="Lexend"/>
              </a:rPr>
              <a:t/>
            </a:r>
            <a:endParaRPr/>
          </a:p>
        </p:txBody>
      </p:sp>
      <p:sp>
        <p:nvSpPr>
          <p:cNvPr id="1265" name="Google Shape;1265;p101"/>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Falgal kiimiko (chemical reactions): burbur (decomposition)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