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2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C1CBE02-4B35-4EFD-9EA3-40AB401E137C}">
  <a:tblStyle styleId="{BC1CBE02-4B35-4EFD-9EA3-40AB401E137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2d17056896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2d17056896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2d9cae8d3e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2d9cae8d3e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2d9cae8d3ea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2d9cae8d3e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2d9cae8d3ea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2d9cae8d3ea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2d9cae8d3ea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2d9cae8d3ea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d9cae8d3ea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d9cae8d3ea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2d9cae8d3ea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" name="Google Shape;990;g2d9cae8d3ea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2d9cae8d3ea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2d9cae8d3ea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2d9cae8d3ea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2d9cae8d3ea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2d9cae8d3ea_0_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2d9cae8d3ea_0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2d9cae8d3ea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2d9cae8d3ea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g2d9cae8d3ea_0_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8" name="Google Shape;1178;g2d9cae8d3ea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g2d9cae8d3ea_0_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" name="Google Shape;1185;g2d9cae8d3ea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g2d9cae8d3ea_0_4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7" name="Google Shape;1227;g2d9cae8d3ea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g2daf6196ec1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" name="Google Shape;1269;g2daf6196ec1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g2df42349ade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7" name="Google Shape;1277;g2df42349ade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g2df42349ad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" name="Google Shape;1286;g2df42349ad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2d9cae8d3ea_0_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2d9cae8d3ea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g2d9cae8d3ea_0_5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" name="Google Shape;1307;g2d9cae8d3ea_0_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g2d9cae8d3ea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" name="Google Shape;1317;g2d9cae8d3ea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5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2d9cae8d3ea_0_5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2d9cae8d3ea_0_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2d9cae8d3ea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" name="Google Shape;1347;g2d9cae8d3ea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g2daf6196ec1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" name="Google Shape;1361;g2daf6196ec1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g2d9cae8d3ea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1" name="Google Shape;1371;g2d9cae8d3ea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g2daf6196ec1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7" name="Google Shape;1387;g2daf6196ec1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g2dd8371a2f2_1_9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8" name="Google Shape;1398;g2dd8371a2f2_1_9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2dd8371a2f2_1_9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2" name="Google Shape;1432;g2dd8371a2f2_1_9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g2daf6196ec1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3" name="Google Shape;1443;g2daf6196ec1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g2daf6196ec1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8" name="Google Shape;1468;g2daf6196ec1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g2dd8371a2f2_1_9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8" name="Google Shape;1478;g2dd8371a2f2_1_9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g2daf6196ec1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9" name="Google Shape;1499;g2daf6196ec1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2dd8371a2f2_1_8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2dd8371a2f2_1_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g2d9cae8d3ea_0_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0" name="Google Shape;1520;g2d9cae8d3ea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g2d9cae8d3ea_0_6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0" name="Google Shape;1550;g2d9cae8d3ea_0_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g2daf6196ec1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1" name="Google Shape;1591;g2daf6196ec1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0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g2df42349ad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2" name="Google Shape;1612;g2df42349ad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g2d9cae8d3ea_0_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5" name="Google Shape;1635;g2d9cae8d3ea_0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g2daf6196ec1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3" name="Google Shape;1643;g2daf6196ec1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4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g2dd8371a2f2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6" name="Google Shape;1656;g2dd8371a2f2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6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g2dd8371a2f2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8" name="Google Shape;1668;g2dd8371a2f2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6" name="Google Shape;1686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5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23.png"/><Relationship Id="rId5" Type="http://schemas.openxmlformats.org/officeDocument/2006/relationships/image" Target="../media/image1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1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17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8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8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7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0.png"/><Relationship Id="rId4" Type="http://schemas.openxmlformats.org/officeDocument/2006/relationships/image" Target="../media/image26.png"/><Relationship Id="rId5" Type="http://schemas.openxmlformats.org/officeDocument/2006/relationships/image" Target="../media/image29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8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31.png"/><Relationship Id="rId4" Type="http://schemas.openxmlformats.org/officeDocument/2006/relationships/image" Target="../media/image30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40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1.png"/><Relationship Id="rId4" Type="http://schemas.openxmlformats.org/officeDocument/2006/relationships/image" Target="../media/image96.png"/><Relationship Id="rId5" Type="http://schemas.openxmlformats.org/officeDocument/2006/relationships/image" Target="../media/image38.png"/><Relationship Id="rId6" Type="http://schemas.openxmlformats.org/officeDocument/2006/relationships/image" Target="../media/image37.png"/><Relationship Id="rId7" Type="http://schemas.openxmlformats.org/officeDocument/2006/relationships/image" Target="../media/image35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96.png"/><Relationship Id="rId4" Type="http://schemas.openxmlformats.org/officeDocument/2006/relationships/image" Target="../media/image34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38.png"/><Relationship Id="rId8" Type="http://schemas.openxmlformats.org/officeDocument/2006/relationships/image" Target="../media/image37.png"/><Relationship Id="rId9" Type="http://schemas.openxmlformats.org/officeDocument/2006/relationships/image" Target="../media/image35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96.png"/><Relationship Id="rId4" Type="http://schemas.openxmlformats.org/officeDocument/2006/relationships/image" Target="../media/image45.png"/><Relationship Id="rId5" Type="http://schemas.openxmlformats.org/officeDocument/2006/relationships/image" Target="../media/image34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38.png"/><Relationship Id="rId9" Type="http://schemas.openxmlformats.org/officeDocument/2006/relationships/image" Target="../media/image37.png"/><Relationship Id="rId10" Type="http://schemas.openxmlformats.org/officeDocument/2006/relationships/image" Target="../media/image49.png"/><Relationship Id="rId11" Type="http://schemas.openxmlformats.org/officeDocument/2006/relationships/image" Target="../media/image35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7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7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7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6.png"/><Relationship Id="rId4" Type="http://schemas.openxmlformats.org/officeDocument/2006/relationships/image" Target="../media/image53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60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0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0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0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9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9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9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9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8.png"/><Relationship Id="rId3" Type="http://schemas.openxmlformats.org/officeDocument/2006/relationships/image" Target="../media/image62.png"/><Relationship Id="rId4" Type="http://schemas.openxmlformats.org/officeDocument/2006/relationships/image" Target="../media/image6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 1">
  <p:cSld name="TITLE_AND_TWO_COLUMNS_1_1_9_2_2_1_1_2">
    <p:bg>
      <p:bgPr>
        <a:solidFill>
          <a:srgbClr val="EBEDFE"/>
        </a:solidFill>
      </p:bgPr>
    </p:bg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3"/>
          <p:cNvSpPr/>
          <p:nvPr/>
        </p:nvSpPr>
        <p:spPr>
          <a:xfrm>
            <a:off x="0" y="18750"/>
            <a:ext cx="9151200" cy="268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5" name="Google Shape;865;p7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7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73"/>
          <p:cNvSpPr txBox="1"/>
          <p:nvPr>
            <p:ph idx="1" type="subTitle"/>
          </p:nvPr>
        </p:nvSpPr>
        <p:spPr>
          <a:xfrm>
            <a:off x="337825" y="810000"/>
            <a:ext cx="8482200" cy="166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868" name="Google Shape;868;p73"/>
          <p:cNvSpPr txBox="1"/>
          <p:nvPr>
            <p:ph idx="2" type="subTitle"/>
          </p:nvPr>
        </p:nvSpPr>
        <p:spPr>
          <a:xfrm>
            <a:off x="330900" y="2845350"/>
            <a:ext cx="8482200" cy="184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869" name="Google Shape;869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870" name="Google Shape;870;p73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871" name="Google Shape;871;p7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2" name="Google Shape;872;p73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73" name="Google Shape;873;p73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874" name="Google Shape;874;p7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5" name="Google Shape;875;p73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8.png"/><Relationship Id="rId4" Type="http://schemas.openxmlformats.org/officeDocument/2006/relationships/image" Target="../media/image72.png"/><Relationship Id="rId5" Type="http://schemas.openxmlformats.org/officeDocument/2006/relationships/image" Target="../media/image69.png"/><Relationship Id="rId6" Type="http://schemas.openxmlformats.org/officeDocument/2006/relationships/image" Target="../media/image6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7.png"/><Relationship Id="rId4" Type="http://schemas.openxmlformats.org/officeDocument/2006/relationships/image" Target="../media/image7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0.png"/><Relationship Id="rId4" Type="http://schemas.openxmlformats.org/officeDocument/2006/relationships/image" Target="../media/image7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3.png"/><Relationship Id="rId4" Type="http://schemas.openxmlformats.org/officeDocument/2006/relationships/image" Target="../media/image6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6.png"/><Relationship Id="rId4" Type="http://schemas.openxmlformats.org/officeDocument/2006/relationships/image" Target="../media/image6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5.png"/><Relationship Id="rId4" Type="http://schemas.openxmlformats.org/officeDocument/2006/relationships/image" Target="../media/image78.png"/><Relationship Id="rId5" Type="http://schemas.openxmlformats.org/officeDocument/2006/relationships/image" Target="../media/image74.png"/><Relationship Id="rId6" Type="http://schemas.openxmlformats.org/officeDocument/2006/relationships/image" Target="../media/image77.png"/><Relationship Id="rId7" Type="http://schemas.openxmlformats.org/officeDocument/2006/relationships/image" Target="../media/image79.png"/><Relationship Id="rId8" Type="http://schemas.openxmlformats.org/officeDocument/2006/relationships/image" Target="../media/image83.png"/><Relationship Id="rId9" Type="http://schemas.openxmlformats.org/officeDocument/2006/relationships/image" Target="../media/image8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2.png"/><Relationship Id="rId4" Type="http://schemas.openxmlformats.org/officeDocument/2006/relationships/image" Target="../media/image81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5.png"/><Relationship Id="rId4" Type="http://schemas.openxmlformats.org/officeDocument/2006/relationships/image" Target="../media/image84.png"/><Relationship Id="rId5" Type="http://schemas.openxmlformats.org/officeDocument/2006/relationships/image" Target="../media/image82.png"/><Relationship Id="rId6" Type="http://schemas.openxmlformats.org/officeDocument/2006/relationships/image" Target="../media/image8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0.png"/><Relationship Id="rId4" Type="http://schemas.openxmlformats.org/officeDocument/2006/relationships/image" Target="../media/image86.jpg"/><Relationship Id="rId5" Type="http://schemas.openxmlformats.org/officeDocument/2006/relationships/image" Target="../media/image9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4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8.png"/><Relationship Id="rId4" Type="http://schemas.openxmlformats.org/officeDocument/2006/relationships/image" Target="../media/image95.png"/><Relationship Id="rId5" Type="http://schemas.openxmlformats.org/officeDocument/2006/relationships/image" Target="../media/image87.png"/><Relationship Id="rId6" Type="http://schemas.openxmlformats.org/officeDocument/2006/relationships/image" Target="../media/image89.png"/><Relationship Id="rId7" Type="http://schemas.openxmlformats.org/officeDocument/2006/relationships/image" Target="../media/image91.png"/><Relationship Id="rId8" Type="http://schemas.openxmlformats.org/officeDocument/2006/relationships/image" Target="../media/image6.png"/><Relationship Id="rId9" Type="http://schemas.openxmlformats.org/officeDocument/2006/relationships/image" Target="../media/image36.png"/><Relationship Id="rId10" Type="http://schemas.openxmlformats.org/officeDocument/2006/relationships/image" Target="../media/image43.png"/><Relationship Id="rId11" Type="http://schemas.openxmlformats.org/officeDocument/2006/relationships/image" Target="../media/image44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7.png"/><Relationship Id="rId4" Type="http://schemas.openxmlformats.org/officeDocument/2006/relationships/image" Target="../media/image89.png"/><Relationship Id="rId5" Type="http://schemas.openxmlformats.org/officeDocument/2006/relationships/image" Target="../media/image88.png"/><Relationship Id="rId6" Type="http://schemas.openxmlformats.org/officeDocument/2006/relationships/image" Target="../media/image95.png"/><Relationship Id="rId7" Type="http://schemas.openxmlformats.org/officeDocument/2006/relationships/image" Target="../media/image91.png"/><Relationship Id="rId8" Type="http://schemas.openxmlformats.org/officeDocument/2006/relationships/image" Target="../media/image3.png"/><Relationship Id="rId9" Type="http://schemas.openxmlformats.org/officeDocument/2006/relationships/image" Target="../media/image6.png"/><Relationship Id="rId10" Type="http://schemas.openxmlformats.org/officeDocument/2006/relationships/image" Target="../media/image36.png"/><Relationship Id="rId11" Type="http://schemas.openxmlformats.org/officeDocument/2006/relationships/image" Target="../media/image43.png"/><Relationship Id="rId12" Type="http://schemas.openxmlformats.org/officeDocument/2006/relationships/image" Target="../media/image44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Falgal kiimiko: dhexdhexaadin (neutralisation)</a:t>
            </a:r>
            <a:endParaRPr/>
          </a:p>
        </p:txBody>
      </p:sp>
      <p:sp>
        <p:nvSpPr>
          <p:cNvPr id="881" name="Google Shape;881;p74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Aashito iyo sal (bases)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75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ilaha waxbaridda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7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qeexi karaa waxa dhaca inta lagu jiro falgal dhexdhexaadin (neutralisation reaction) waxaana qori karaa isla'egyo erayo iyo calaamad ah oo matalaya falgal dhexdhexaadin oo kala duwan.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77"/>
          <p:cNvSpPr txBox="1"/>
          <p:nvPr>
            <p:ph idx="1" type="subTitle"/>
          </p:nvPr>
        </p:nvSpPr>
        <p:spPr>
          <a:xfrm>
            <a:off x="324000" y="1114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dhexdhexaadin (neutralisation)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7" name="Google Shape;897;p77"/>
          <p:cNvSpPr txBox="1"/>
          <p:nvPr>
            <p:ph idx="2" type="subTitle"/>
          </p:nvPr>
        </p:nvSpPr>
        <p:spPr>
          <a:xfrm>
            <a:off x="2699325" y="1114800"/>
            <a:ext cx="6120600" cy="11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Marka falgal kiimiko (chemical reaction) u dhaxeeyo aashito iyo sal (base) si loo soo saaro milan dhexdhexaad (neutral solution) (pH 7) oo ah cusbo bir ah (metal salt) iyo biyo (water).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8" name="Google Shape;898;p77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cusbo bir (metal salt)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9" name="Google Shape;899;p77"/>
          <p:cNvSpPr txBox="1"/>
          <p:nvPr>
            <p:ph idx="4" type="subTitle"/>
          </p:nvPr>
        </p:nvSpPr>
        <p:spPr>
          <a:xfrm>
            <a:off x="2699325" y="2486400"/>
            <a:ext cx="6120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Xarun (compound) la sameeyo marka aashito la falgasho sal (base).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00" name="Google Shape;900;p77"/>
          <p:cNvSpPr txBox="1"/>
          <p:nvPr>
            <p:ph idx="5" type="subTitle"/>
          </p:nvPr>
        </p:nvSpPr>
        <p:spPr>
          <a:xfrm>
            <a:off x="324000" y="3629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milan aqueous (aqueous solution) (aq)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01" name="Google Shape;901;p77"/>
          <p:cNvSpPr txBox="1"/>
          <p:nvPr>
            <p:ph idx="6" type="subTitle"/>
          </p:nvPr>
        </p:nvSpPr>
        <p:spPr>
          <a:xfrm>
            <a:off x="2699325" y="3629400"/>
            <a:ext cx="6120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Waxa la sameeyaa marka walax lagu milo biyo (water).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Dhexdhexaadin (Neutralisation)</a:t>
            </a:r>
            <a:endParaRPr/>
          </a:p>
        </p:txBody>
      </p:sp>
      <p:sp>
        <p:nvSpPr>
          <p:cNvPr id="907" name="Google Shape;907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dhexdhexaadinta (Neutralisation equations)</a:t>
            </a:r>
            <a:endParaRPr/>
          </a:p>
        </p:txBody>
      </p:sp>
      <p:sp>
        <p:nvSpPr>
          <p:cNvPr id="908" name="Google Shape;908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Falgal kiimiko: dhexdhexaadin (neutralisation)</a:t>
            </a:r>
            <a:endParaRPr/>
          </a:p>
        </p:txBody>
      </p:sp>
      <p:pic>
        <p:nvPicPr>
          <p:cNvPr id="909" name="Google Shape;909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45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79"/>
          <p:cNvSpPr txBox="1"/>
          <p:nvPr>
            <p:ph idx="1" type="body"/>
          </p:nvPr>
        </p:nvSpPr>
        <p:spPr>
          <a:xfrm>
            <a:off x="324000" y="759300"/>
            <a:ext cx="8496000" cy="78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pH-ga milan (solution) waa la kordhin karaa ama yarayn karaa marka lagu daro aashito ama sal/alkali. Waxaa lagu arki karaa iyadoo lagu daro indicator.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15" name="Google Shape;915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Dhexdhexaadin (Neutralisation)</a:t>
            </a:r>
            <a:endParaRPr/>
          </a:p>
        </p:txBody>
      </p:sp>
      <p:grpSp>
        <p:nvGrpSpPr>
          <p:cNvPr id="916" name="Google Shape;916;p79"/>
          <p:cNvGrpSpPr/>
          <p:nvPr/>
        </p:nvGrpSpPr>
        <p:grpSpPr>
          <a:xfrm>
            <a:off x="952500" y="2441425"/>
            <a:ext cx="6480530" cy="1462600"/>
            <a:chOff x="1333500" y="3279625"/>
            <a:chExt cx="6480530" cy="1462600"/>
          </a:xfrm>
        </p:grpSpPr>
        <p:grpSp>
          <p:nvGrpSpPr>
            <p:cNvPr id="917" name="Google Shape;917;p79"/>
            <p:cNvGrpSpPr/>
            <p:nvPr/>
          </p:nvGrpSpPr>
          <p:grpSpPr>
            <a:xfrm>
              <a:off x="1333505" y="3592775"/>
              <a:ext cx="6480525" cy="784200"/>
              <a:chOff x="1333505" y="3592775"/>
              <a:chExt cx="6480525" cy="784200"/>
            </a:xfrm>
          </p:grpSpPr>
          <p:sp>
            <p:nvSpPr>
              <p:cNvPr id="918" name="Google Shape;918;p79"/>
              <p:cNvSpPr/>
              <p:nvPr/>
            </p:nvSpPr>
            <p:spPr>
              <a:xfrm>
                <a:off x="1333505" y="3592775"/>
                <a:ext cx="411600" cy="784200"/>
              </a:xfrm>
              <a:prstGeom prst="rect">
                <a:avLst/>
              </a:prstGeom>
              <a:solidFill>
                <a:srgbClr val="CB3B5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19" name="Google Shape;919;p79"/>
              <p:cNvSpPr/>
              <p:nvPr/>
            </p:nvSpPr>
            <p:spPr>
              <a:xfrm>
                <a:off x="1800345" y="3592775"/>
                <a:ext cx="411600" cy="784200"/>
              </a:xfrm>
              <a:prstGeom prst="rect">
                <a:avLst/>
              </a:prstGeom>
              <a:solidFill>
                <a:srgbClr val="DC49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20" name="Google Shape;920;p79"/>
              <p:cNvSpPr/>
              <p:nvPr/>
            </p:nvSpPr>
            <p:spPr>
              <a:xfrm>
                <a:off x="2267186" y="3592775"/>
                <a:ext cx="411600" cy="784200"/>
              </a:xfrm>
              <a:prstGeom prst="rect">
                <a:avLst/>
              </a:prstGeom>
              <a:solidFill>
                <a:srgbClr val="E04D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21" name="Google Shape;921;p79"/>
              <p:cNvSpPr/>
              <p:nvPr/>
            </p:nvSpPr>
            <p:spPr>
              <a:xfrm>
                <a:off x="2734026" y="3592775"/>
                <a:ext cx="411600" cy="784200"/>
              </a:xfrm>
              <a:prstGeom prst="rect">
                <a:avLst/>
              </a:prstGeom>
              <a:solidFill>
                <a:srgbClr val="D56D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22" name="Google Shape;922;p79"/>
              <p:cNvSpPr/>
              <p:nvPr/>
            </p:nvSpPr>
            <p:spPr>
              <a:xfrm>
                <a:off x="3200867" y="3592775"/>
                <a:ext cx="411600" cy="784200"/>
              </a:xfrm>
              <a:prstGeom prst="rect">
                <a:avLst/>
              </a:prstGeom>
              <a:solidFill>
                <a:srgbClr val="D18C3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23" name="Google Shape;923;p79"/>
              <p:cNvSpPr/>
              <p:nvPr/>
            </p:nvSpPr>
            <p:spPr>
              <a:xfrm>
                <a:off x="3667707" y="3592775"/>
                <a:ext cx="411600" cy="784200"/>
              </a:xfrm>
              <a:prstGeom prst="rect">
                <a:avLst/>
              </a:prstGeom>
              <a:solidFill>
                <a:srgbClr val="D29D2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24" name="Google Shape;924;p79"/>
              <p:cNvSpPr/>
              <p:nvPr/>
            </p:nvSpPr>
            <p:spPr>
              <a:xfrm>
                <a:off x="4134547" y="3592775"/>
                <a:ext cx="411600" cy="784200"/>
              </a:xfrm>
              <a:prstGeom prst="rect">
                <a:avLst/>
              </a:prstGeom>
              <a:solidFill>
                <a:srgbClr val="B3954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25" name="Google Shape;925;p79"/>
              <p:cNvSpPr/>
              <p:nvPr/>
            </p:nvSpPr>
            <p:spPr>
              <a:xfrm>
                <a:off x="5068228" y="3592775"/>
                <a:ext cx="411600" cy="784200"/>
              </a:xfrm>
              <a:prstGeom prst="rect">
                <a:avLst/>
              </a:prstGeom>
              <a:solidFill>
                <a:srgbClr val="3E52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26" name="Google Shape;926;p79"/>
              <p:cNvSpPr/>
              <p:nvPr/>
            </p:nvSpPr>
            <p:spPr>
              <a:xfrm>
                <a:off x="4601388" y="3592775"/>
                <a:ext cx="411600" cy="784200"/>
              </a:xfrm>
              <a:prstGeom prst="rect">
                <a:avLst/>
              </a:prstGeom>
              <a:solidFill>
                <a:srgbClr val="757A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27" name="Google Shape;927;p79"/>
              <p:cNvSpPr/>
              <p:nvPr/>
            </p:nvSpPr>
            <p:spPr>
              <a:xfrm>
                <a:off x="5535068" y="3592775"/>
                <a:ext cx="411600" cy="784200"/>
              </a:xfrm>
              <a:prstGeom prst="rect">
                <a:avLst/>
              </a:prstGeom>
              <a:solidFill>
                <a:srgbClr val="30323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28" name="Google Shape;928;p79"/>
              <p:cNvSpPr/>
              <p:nvPr/>
            </p:nvSpPr>
            <p:spPr>
              <a:xfrm>
                <a:off x="6001909" y="3592775"/>
                <a:ext cx="411600" cy="784200"/>
              </a:xfrm>
              <a:prstGeom prst="rect">
                <a:avLst/>
              </a:prstGeom>
              <a:solidFill>
                <a:srgbClr val="3432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29" name="Google Shape;929;p79"/>
              <p:cNvSpPr/>
              <p:nvPr/>
            </p:nvSpPr>
            <p:spPr>
              <a:xfrm>
                <a:off x="6468749" y="3592775"/>
                <a:ext cx="411600" cy="784200"/>
              </a:xfrm>
              <a:prstGeom prst="rect">
                <a:avLst/>
              </a:prstGeom>
              <a:solidFill>
                <a:srgbClr val="39315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30" name="Google Shape;930;p79"/>
              <p:cNvSpPr/>
              <p:nvPr/>
            </p:nvSpPr>
            <p:spPr>
              <a:xfrm>
                <a:off x="6935590" y="3592775"/>
                <a:ext cx="411600" cy="784200"/>
              </a:xfrm>
              <a:prstGeom prst="rect">
                <a:avLst/>
              </a:prstGeom>
              <a:solidFill>
                <a:srgbClr val="3523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31" name="Google Shape;931;p79"/>
              <p:cNvSpPr/>
              <p:nvPr/>
            </p:nvSpPr>
            <p:spPr>
              <a:xfrm>
                <a:off x="7402430" y="3592775"/>
                <a:ext cx="411600" cy="784200"/>
              </a:xfrm>
              <a:prstGeom prst="rect">
                <a:avLst/>
              </a:prstGeom>
              <a:solidFill>
                <a:srgbClr val="3F25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932" name="Google Shape;932;p79"/>
            <p:cNvSpPr txBox="1"/>
            <p:nvPr/>
          </p:nvSpPr>
          <p:spPr>
            <a:xfrm>
              <a:off x="1333500" y="3279625"/>
              <a:ext cx="5181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guduud (red)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3" name="Google Shape;933;p79"/>
            <p:cNvSpPr txBox="1"/>
            <p:nvPr/>
          </p:nvSpPr>
          <p:spPr>
            <a:xfrm>
              <a:off x="1957775" y="3279625"/>
              <a:ext cx="10335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oranji (orange)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4" name="Google Shape;934;p79"/>
            <p:cNvSpPr txBox="1"/>
            <p:nvPr/>
          </p:nvSpPr>
          <p:spPr>
            <a:xfrm>
              <a:off x="4172104" y="3279625"/>
              <a:ext cx="8409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cagaar (green)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5" name="Google Shape;935;p79"/>
            <p:cNvSpPr txBox="1"/>
            <p:nvPr/>
          </p:nvSpPr>
          <p:spPr>
            <a:xfrm>
              <a:off x="5652500" y="3279625"/>
              <a:ext cx="6567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buluug (blue)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6" name="Google Shape;936;p79"/>
            <p:cNvSpPr txBox="1"/>
            <p:nvPr/>
          </p:nvSpPr>
          <p:spPr>
            <a:xfrm>
              <a:off x="6773275" y="3279625"/>
              <a:ext cx="9120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guduudan (purple)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7" name="Google Shape;937;p79"/>
            <p:cNvSpPr txBox="1"/>
            <p:nvPr/>
          </p:nvSpPr>
          <p:spPr>
            <a:xfrm>
              <a:off x="3222700" y="3279625"/>
              <a:ext cx="9120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jaalle (yellow)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938" name="Google Shape;938;p79"/>
            <p:cNvGrpSpPr/>
            <p:nvPr/>
          </p:nvGrpSpPr>
          <p:grpSpPr>
            <a:xfrm>
              <a:off x="1461193" y="4465013"/>
              <a:ext cx="6352406" cy="277213"/>
              <a:chOff x="501101" y="2864803"/>
              <a:chExt cx="8437251" cy="277213"/>
            </a:xfrm>
          </p:grpSpPr>
          <p:sp>
            <p:nvSpPr>
              <p:cNvPr id="939" name="Google Shape;939;p79"/>
              <p:cNvSpPr txBox="1"/>
              <p:nvPr/>
            </p:nvSpPr>
            <p:spPr>
              <a:xfrm>
                <a:off x="501101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40" name="Google Shape;940;p79"/>
              <p:cNvSpPr txBox="1"/>
              <p:nvPr/>
            </p:nvSpPr>
            <p:spPr>
              <a:xfrm>
                <a:off x="8435252" y="2864803"/>
                <a:ext cx="503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14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41" name="Google Shape;941;p79"/>
              <p:cNvSpPr txBox="1"/>
              <p:nvPr/>
            </p:nvSpPr>
            <p:spPr>
              <a:xfrm>
                <a:off x="4221565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42" name="Google Shape;942;p79"/>
              <p:cNvSpPr txBox="1"/>
              <p:nvPr/>
            </p:nvSpPr>
            <p:spPr>
              <a:xfrm>
                <a:off x="1068010" y="2864815"/>
                <a:ext cx="422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43" name="Google Shape;943;p79"/>
              <p:cNvSpPr txBox="1"/>
              <p:nvPr/>
            </p:nvSpPr>
            <p:spPr>
              <a:xfrm>
                <a:off x="1741276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3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44" name="Google Shape;944;p79"/>
              <p:cNvSpPr txBox="1"/>
              <p:nvPr/>
            </p:nvSpPr>
            <p:spPr>
              <a:xfrm>
                <a:off x="2342828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45" name="Google Shape;945;p79"/>
              <p:cNvSpPr txBox="1"/>
              <p:nvPr/>
            </p:nvSpPr>
            <p:spPr>
              <a:xfrm>
                <a:off x="2981425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5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46" name="Google Shape;946;p79"/>
              <p:cNvSpPr txBox="1"/>
              <p:nvPr/>
            </p:nvSpPr>
            <p:spPr>
              <a:xfrm>
                <a:off x="3617632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47" name="Google Shape;947;p79"/>
              <p:cNvSpPr txBox="1"/>
              <p:nvPr/>
            </p:nvSpPr>
            <p:spPr>
              <a:xfrm>
                <a:off x="4818508" y="2864815"/>
                <a:ext cx="422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8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48" name="Google Shape;948;p79"/>
              <p:cNvSpPr txBox="1"/>
              <p:nvPr/>
            </p:nvSpPr>
            <p:spPr>
              <a:xfrm>
                <a:off x="5461689" y="2864815"/>
                <a:ext cx="422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9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49" name="Google Shape;949;p79"/>
              <p:cNvSpPr txBox="1"/>
              <p:nvPr/>
            </p:nvSpPr>
            <p:spPr>
              <a:xfrm>
                <a:off x="5980524" y="2864815"/>
                <a:ext cx="546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10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50" name="Google Shape;950;p79"/>
              <p:cNvSpPr txBox="1"/>
              <p:nvPr/>
            </p:nvSpPr>
            <p:spPr>
              <a:xfrm>
                <a:off x="6609461" y="2864815"/>
                <a:ext cx="546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11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51" name="Google Shape;951;p79"/>
              <p:cNvSpPr txBox="1"/>
              <p:nvPr/>
            </p:nvSpPr>
            <p:spPr>
              <a:xfrm>
                <a:off x="7253593" y="2864815"/>
                <a:ext cx="546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12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52" name="Google Shape;952;p79"/>
              <p:cNvSpPr txBox="1"/>
              <p:nvPr/>
            </p:nvSpPr>
            <p:spPr>
              <a:xfrm>
                <a:off x="7882537" y="2864815"/>
                <a:ext cx="422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13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953" name="Google Shape;953;p79"/>
          <p:cNvSpPr txBox="1"/>
          <p:nvPr/>
        </p:nvSpPr>
        <p:spPr>
          <a:xfrm>
            <a:off x="955712" y="3028259"/>
            <a:ext cx="1873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aashito (acidic)</a:t>
            </a:r>
            <a:endParaRPr sz="2200">
              <a:solidFill>
                <a:srgbClr val="00000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79"/>
          <p:cNvSpPr txBox="1"/>
          <p:nvPr/>
        </p:nvSpPr>
        <p:spPr>
          <a:xfrm>
            <a:off x="5805618" y="3036082"/>
            <a:ext cx="1593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alkaline</a:t>
            </a:r>
            <a:endParaRPr sz="2200">
              <a:solidFill>
                <a:srgbClr val="00000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79"/>
          <p:cNvSpPr txBox="1"/>
          <p:nvPr/>
        </p:nvSpPr>
        <p:spPr>
          <a:xfrm>
            <a:off x="3512850" y="3015200"/>
            <a:ext cx="1098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neutral</a:t>
            </a:r>
            <a:endParaRPr sz="2200">
              <a:solidFill>
                <a:srgbClr val="00000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79"/>
          <p:cNvSpPr txBox="1"/>
          <p:nvPr>
            <p:ph idx="1" type="body"/>
          </p:nvPr>
        </p:nvSpPr>
        <p:spPr>
          <a:xfrm>
            <a:off x="3804600" y="1660875"/>
            <a:ext cx="4256400" cy="40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pH </a:t>
            </a:r>
            <a:r>
              <a:rPr lang="en-GB" sz="1100">
                <a:latin typeface="Lexend"/>
              </a:rPr>
              <a:t>decreased by adding an acid</a:t>
            </a:r>
            <a:endParaRPr sz="1800"/>
          </a:p>
        </p:txBody>
      </p:sp>
      <p:sp>
        <p:nvSpPr>
          <p:cNvPr id="957" name="Google Shape;957;p79"/>
          <p:cNvSpPr txBox="1"/>
          <p:nvPr>
            <p:ph idx="1" type="body"/>
          </p:nvPr>
        </p:nvSpPr>
        <p:spPr>
          <a:xfrm>
            <a:off x="658675" y="2082200"/>
            <a:ext cx="45504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pH </a:t>
            </a:r>
            <a:r>
              <a:rPr lang="en-GB" sz="1100">
                <a:latin typeface="Lexend"/>
              </a:rPr>
              <a:t>increased by adding a base/alkali</a:t>
            </a:r>
            <a:endParaRPr sz="1800"/>
          </a:p>
        </p:txBody>
      </p:sp>
      <p:sp>
        <p:nvSpPr>
          <p:cNvPr id="958" name="Google Shape;958;p79"/>
          <p:cNvSpPr txBox="1"/>
          <p:nvPr>
            <p:ph idx="1" type="body"/>
          </p:nvPr>
        </p:nvSpPr>
        <p:spPr>
          <a:xfrm>
            <a:off x="624500" y="4413400"/>
            <a:ext cx="7725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pH dhexdhexaad ah adoo ku daraya xaddi saxan oo asiidh iyo sal/alkali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959" name="Google Shape;959;p79"/>
          <p:cNvCxnSpPr>
            <a:stCxn id="957" idx="3"/>
          </p:cNvCxnSpPr>
          <p:nvPr/>
        </p:nvCxnSpPr>
        <p:spPr>
          <a:xfrm>
            <a:off x="5209075" y="2251550"/>
            <a:ext cx="2263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60" name="Google Shape;960;p79"/>
          <p:cNvCxnSpPr>
            <a:endCxn id="956" idx="1"/>
          </p:cNvCxnSpPr>
          <p:nvPr/>
        </p:nvCxnSpPr>
        <p:spPr>
          <a:xfrm>
            <a:off x="974400" y="1861275"/>
            <a:ext cx="2830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61" name="Google Shape;961;p79"/>
          <p:cNvCxnSpPr/>
          <p:nvPr/>
        </p:nvCxnSpPr>
        <p:spPr>
          <a:xfrm>
            <a:off x="3937600" y="3878618"/>
            <a:ext cx="9000" cy="592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80"/>
          <p:cNvSpPr txBox="1"/>
          <p:nvPr>
            <p:ph idx="1" type="subTitle"/>
          </p:nvPr>
        </p:nvSpPr>
        <p:spPr>
          <a:xfrm>
            <a:off x="980575" y="3196125"/>
            <a:ext cx="7359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</a:t>
            </a:r>
            <a:r>
              <a:rPr lang="en-GB">
                <a:latin typeface="Lexend"/>
              </a:rPr>
              <a:t>cids </a:t>
            </a:r>
            <a:r>
              <a:rPr lang="en-GB">
                <a:latin typeface="Lexend"/>
              </a:rPr>
              <a:t>and bases/alkalis </a:t>
            </a:r>
            <a:r>
              <a:rPr lang="en-GB">
                <a:latin typeface="Lexend"/>
              </a:rPr>
              <a:t>in correct quantities will react to form a neutral pH 7 solution.</a:t>
            </a:r>
            <a:endParaRPr/>
          </a:p>
        </p:txBody>
      </p:sp>
      <p:sp>
        <p:nvSpPr>
          <p:cNvPr id="967" name="Google Shape;967;p80"/>
          <p:cNvSpPr txBox="1"/>
          <p:nvPr>
            <p:ph idx="2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When acids and bases/alkalis are mixed in the correct quantities a neutral solution is made.  </a:t>
            </a:r>
            <a:endParaRPr/>
          </a:p>
        </p:txBody>
      </p:sp>
      <p:sp>
        <p:nvSpPr>
          <p:cNvPr id="968" name="Google Shape;968;p80"/>
          <p:cNvSpPr txBox="1"/>
          <p:nvPr>
            <p:ph idx="3" type="subTitle"/>
          </p:nvPr>
        </p:nvSpPr>
        <p:spPr>
          <a:xfrm>
            <a:off x="980575" y="4040350"/>
            <a:ext cx="7398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Acids and bases/alkalis in correct quantities will react to form a neutral pH 1 solution.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69" name="Google Shape;969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Neutralisation</a:t>
            </a:r>
            <a:endParaRPr/>
          </a:p>
        </p:txBody>
      </p:sp>
      <p:pic>
        <p:nvPicPr>
          <p:cNvPr id="970" name="Google Shape;97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3308" y="18392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3183" y="3196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8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Which test tube contains a neutral solution?</a:t>
            </a:r>
            <a:endParaRPr/>
          </a:p>
        </p:txBody>
      </p:sp>
      <p:sp>
        <p:nvSpPr>
          <p:cNvPr id="977" name="Google Shape;977;p8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Neutralisation</a:t>
            </a:r>
            <a:endParaRPr/>
          </a:p>
        </p:txBody>
      </p:sp>
      <p:pic>
        <p:nvPicPr>
          <p:cNvPr id="978" name="Google Shape;978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9962" y="1083075"/>
            <a:ext cx="1718563" cy="28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2211" y="1036310"/>
            <a:ext cx="1718563" cy="28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8837" y="1015517"/>
            <a:ext cx="1718563" cy="28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59458" y="41607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81"/>
          <p:cNvSpPr txBox="1"/>
          <p:nvPr/>
        </p:nvSpPr>
        <p:spPr>
          <a:xfrm>
            <a:off x="5065929" y="2154625"/>
            <a:ext cx="852600" cy="2772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blue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3" name="Google Shape;983;p81"/>
          <p:cNvSpPr txBox="1"/>
          <p:nvPr/>
        </p:nvSpPr>
        <p:spPr>
          <a:xfrm>
            <a:off x="8003550" y="2154625"/>
            <a:ext cx="549600" cy="2772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4" name="Google Shape;984;p81"/>
          <p:cNvSpPr txBox="1"/>
          <p:nvPr/>
        </p:nvSpPr>
        <p:spPr>
          <a:xfrm>
            <a:off x="2094900" y="2154625"/>
            <a:ext cx="852600" cy="2772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green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5" name="Google Shape;985;p81"/>
          <p:cNvCxnSpPr>
            <a:stCxn id="984" idx="1"/>
          </p:cNvCxnSpPr>
          <p:nvPr/>
        </p:nvCxnSpPr>
        <p:spPr>
          <a:xfrm rot="10800000">
            <a:off x="1683900" y="2004025"/>
            <a:ext cx="411000" cy="289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6" name="Google Shape;986;p81"/>
          <p:cNvCxnSpPr>
            <a:stCxn id="982" idx="1"/>
          </p:cNvCxnSpPr>
          <p:nvPr/>
        </p:nvCxnSpPr>
        <p:spPr>
          <a:xfrm rot="10800000">
            <a:off x="4572129" y="2049625"/>
            <a:ext cx="493800" cy="243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7" name="Google Shape;987;p81"/>
          <p:cNvCxnSpPr>
            <a:stCxn id="983" idx="1"/>
          </p:cNvCxnSpPr>
          <p:nvPr/>
        </p:nvCxnSpPr>
        <p:spPr>
          <a:xfrm rot="10800000">
            <a:off x="7509750" y="2049625"/>
            <a:ext cx="493800" cy="243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82"/>
          <p:cNvSpPr txBox="1"/>
          <p:nvPr>
            <p:ph idx="1" type="body"/>
          </p:nvPr>
        </p:nvSpPr>
        <p:spPr>
          <a:xfrm>
            <a:off x="324000" y="759300"/>
            <a:ext cx="2643000" cy="118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 loo dhexdhexaadiyo asiidh, alkali waa la dari karaa.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993" name="Google Shape;993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Neutralisation</a:t>
            </a:r>
            <a:endParaRPr/>
          </a:p>
        </p:txBody>
      </p:sp>
      <p:grpSp>
        <p:nvGrpSpPr>
          <p:cNvPr id="994" name="Google Shape;994;p82"/>
          <p:cNvGrpSpPr/>
          <p:nvPr/>
        </p:nvGrpSpPr>
        <p:grpSpPr>
          <a:xfrm>
            <a:off x="952500" y="3355825"/>
            <a:ext cx="6480530" cy="1462600"/>
            <a:chOff x="1333500" y="3279625"/>
            <a:chExt cx="6480530" cy="1462600"/>
          </a:xfrm>
        </p:grpSpPr>
        <p:grpSp>
          <p:nvGrpSpPr>
            <p:cNvPr id="995" name="Google Shape;995;p82"/>
            <p:cNvGrpSpPr/>
            <p:nvPr/>
          </p:nvGrpSpPr>
          <p:grpSpPr>
            <a:xfrm>
              <a:off x="1333505" y="3592775"/>
              <a:ext cx="6480525" cy="784200"/>
              <a:chOff x="1333505" y="3592775"/>
              <a:chExt cx="6480525" cy="784200"/>
            </a:xfrm>
          </p:grpSpPr>
          <p:sp>
            <p:nvSpPr>
              <p:cNvPr id="996" name="Google Shape;996;p82"/>
              <p:cNvSpPr/>
              <p:nvPr/>
            </p:nvSpPr>
            <p:spPr>
              <a:xfrm>
                <a:off x="1333505" y="3592775"/>
                <a:ext cx="411600" cy="784200"/>
              </a:xfrm>
              <a:prstGeom prst="rect">
                <a:avLst/>
              </a:prstGeom>
              <a:solidFill>
                <a:srgbClr val="CB3B5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97" name="Google Shape;997;p82"/>
              <p:cNvSpPr/>
              <p:nvPr/>
            </p:nvSpPr>
            <p:spPr>
              <a:xfrm>
                <a:off x="1800345" y="3592775"/>
                <a:ext cx="411600" cy="784200"/>
              </a:xfrm>
              <a:prstGeom prst="rect">
                <a:avLst/>
              </a:prstGeom>
              <a:solidFill>
                <a:srgbClr val="DC49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98" name="Google Shape;998;p82"/>
              <p:cNvSpPr/>
              <p:nvPr/>
            </p:nvSpPr>
            <p:spPr>
              <a:xfrm>
                <a:off x="2267186" y="3592775"/>
                <a:ext cx="411600" cy="784200"/>
              </a:xfrm>
              <a:prstGeom prst="rect">
                <a:avLst/>
              </a:prstGeom>
              <a:solidFill>
                <a:srgbClr val="E04D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99" name="Google Shape;999;p82"/>
              <p:cNvSpPr/>
              <p:nvPr/>
            </p:nvSpPr>
            <p:spPr>
              <a:xfrm>
                <a:off x="2734026" y="3592775"/>
                <a:ext cx="411600" cy="784200"/>
              </a:xfrm>
              <a:prstGeom prst="rect">
                <a:avLst/>
              </a:prstGeom>
              <a:solidFill>
                <a:srgbClr val="D56D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00" name="Google Shape;1000;p82"/>
              <p:cNvSpPr/>
              <p:nvPr/>
            </p:nvSpPr>
            <p:spPr>
              <a:xfrm>
                <a:off x="3200867" y="3592775"/>
                <a:ext cx="411600" cy="784200"/>
              </a:xfrm>
              <a:prstGeom prst="rect">
                <a:avLst/>
              </a:prstGeom>
              <a:solidFill>
                <a:srgbClr val="D18C3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01" name="Google Shape;1001;p82"/>
              <p:cNvSpPr/>
              <p:nvPr/>
            </p:nvSpPr>
            <p:spPr>
              <a:xfrm>
                <a:off x="3667707" y="3592775"/>
                <a:ext cx="411600" cy="784200"/>
              </a:xfrm>
              <a:prstGeom prst="rect">
                <a:avLst/>
              </a:prstGeom>
              <a:solidFill>
                <a:srgbClr val="D29D2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02" name="Google Shape;1002;p82"/>
              <p:cNvSpPr/>
              <p:nvPr/>
            </p:nvSpPr>
            <p:spPr>
              <a:xfrm>
                <a:off x="4134547" y="3592775"/>
                <a:ext cx="411600" cy="784200"/>
              </a:xfrm>
              <a:prstGeom prst="rect">
                <a:avLst/>
              </a:prstGeom>
              <a:solidFill>
                <a:srgbClr val="B3954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03" name="Google Shape;1003;p82"/>
              <p:cNvSpPr/>
              <p:nvPr/>
            </p:nvSpPr>
            <p:spPr>
              <a:xfrm>
                <a:off x="5068228" y="3592775"/>
                <a:ext cx="411600" cy="784200"/>
              </a:xfrm>
              <a:prstGeom prst="rect">
                <a:avLst/>
              </a:prstGeom>
              <a:solidFill>
                <a:srgbClr val="3E52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04" name="Google Shape;1004;p82"/>
              <p:cNvSpPr/>
              <p:nvPr/>
            </p:nvSpPr>
            <p:spPr>
              <a:xfrm>
                <a:off x="4601388" y="3592775"/>
                <a:ext cx="411600" cy="784200"/>
              </a:xfrm>
              <a:prstGeom prst="rect">
                <a:avLst/>
              </a:prstGeom>
              <a:solidFill>
                <a:srgbClr val="757A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05" name="Google Shape;1005;p82"/>
              <p:cNvSpPr/>
              <p:nvPr/>
            </p:nvSpPr>
            <p:spPr>
              <a:xfrm>
                <a:off x="5535068" y="3592775"/>
                <a:ext cx="411600" cy="784200"/>
              </a:xfrm>
              <a:prstGeom prst="rect">
                <a:avLst/>
              </a:prstGeom>
              <a:solidFill>
                <a:srgbClr val="30323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06" name="Google Shape;1006;p82"/>
              <p:cNvSpPr/>
              <p:nvPr/>
            </p:nvSpPr>
            <p:spPr>
              <a:xfrm>
                <a:off x="6001909" y="3592775"/>
                <a:ext cx="411600" cy="784200"/>
              </a:xfrm>
              <a:prstGeom prst="rect">
                <a:avLst/>
              </a:prstGeom>
              <a:solidFill>
                <a:srgbClr val="3432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07" name="Google Shape;1007;p82"/>
              <p:cNvSpPr/>
              <p:nvPr/>
            </p:nvSpPr>
            <p:spPr>
              <a:xfrm>
                <a:off x="6468749" y="3592775"/>
                <a:ext cx="411600" cy="784200"/>
              </a:xfrm>
              <a:prstGeom prst="rect">
                <a:avLst/>
              </a:prstGeom>
              <a:solidFill>
                <a:srgbClr val="39315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08" name="Google Shape;1008;p82"/>
              <p:cNvSpPr/>
              <p:nvPr/>
            </p:nvSpPr>
            <p:spPr>
              <a:xfrm>
                <a:off x="6935590" y="3592775"/>
                <a:ext cx="411600" cy="784200"/>
              </a:xfrm>
              <a:prstGeom prst="rect">
                <a:avLst/>
              </a:prstGeom>
              <a:solidFill>
                <a:srgbClr val="3523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09" name="Google Shape;1009;p82"/>
              <p:cNvSpPr/>
              <p:nvPr/>
            </p:nvSpPr>
            <p:spPr>
              <a:xfrm>
                <a:off x="7402430" y="3592775"/>
                <a:ext cx="411600" cy="784200"/>
              </a:xfrm>
              <a:prstGeom prst="rect">
                <a:avLst/>
              </a:prstGeom>
              <a:solidFill>
                <a:srgbClr val="3F25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010" name="Google Shape;1010;p82"/>
            <p:cNvSpPr txBox="1"/>
            <p:nvPr/>
          </p:nvSpPr>
          <p:spPr>
            <a:xfrm>
              <a:off x="1333500" y="3279625"/>
              <a:ext cx="5181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red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1" name="Google Shape;1011;p82"/>
            <p:cNvSpPr txBox="1"/>
            <p:nvPr/>
          </p:nvSpPr>
          <p:spPr>
            <a:xfrm>
              <a:off x="1957775" y="3279625"/>
              <a:ext cx="10335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orange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2" name="Google Shape;1012;p82"/>
            <p:cNvSpPr txBox="1"/>
            <p:nvPr/>
          </p:nvSpPr>
          <p:spPr>
            <a:xfrm>
              <a:off x="4172104" y="3279625"/>
              <a:ext cx="9117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green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3" name="Google Shape;1013;p82"/>
            <p:cNvSpPr txBox="1"/>
            <p:nvPr/>
          </p:nvSpPr>
          <p:spPr>
            <a:xfrm>
              <a:off x="5652500" y="3279625"/>
              <a:ext cx="6567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blue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4" name="Google Shape;1014;p82"/>
            <p:cNvSpPr txBox="1"/>
            <p:nvPr/>
          </p:nvSpPr>
          <p:spPr>
            <a:xfrm>
              <a:off x="6773275" y="3279625"/>
              <a:ext cx="9117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purple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5" name="Google Shape;1015;p82"/>
            <p:cNvSpPr txBox="1"/>
            <p:nvPr/>
          </p:nvSpPr>
          <p:spPr>
            <a:xfrm>
              <a:off x="3222700" y="3279625"/>
              <a:ext cx="9117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yellow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16" name="Google Shape;1016;p82"/>
            <p:cNvGrpSpPr/>
            <p:nvPr/>
          </p:nvGrpSpPr>
          <p:grpSpPr>
            <a:xfrm>
              <a:off x="1461195" y="4465013"/>
              <a:ext cx="6352404" cy="277213"/>
              <a:chOff x="501104" y="2864803"/>
              <a:chExt cx="8437248" cy="277213"/>
            </a:xfrm>
          </p:grpSpPr>
          <p:sp>
            <p:nvSpPr>
              <p:cNvPr id="1017" name="Google Shape;1017;p82"/>
              <p:cNvSpPr txBox="1"/>
              <p:nvPr/>
            </p:nvSpPr>
            <p:spPr>
              <a:xfrm>
                <a:off x="501104" y="2864815"/>
                <a:ext cx="3153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18" name="Google Shape;1018;p82"/>
              <p:cNvSpPr txBox="1"/>
              <p:nvPr/>
            </p:nvSpPr>
            <p:spPr>
              <a:xfrm>
                <a:off x="8435252" y="2864803"/>
                <a:ext cx="503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14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19" name="Google Shape;1019;p82"/>
              <p:cNvSpPr txBox="1"/>
              <p:nvPr/>
            </p:nvSpPr>
            <p:spPr>
              <a:xfrm>
                <a:off x="4221563" y="2864815"/>
                <a:ext cx="3153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20" name="Google Shape;1020;p82"/>
              <p:cNvSpPr txBox="1"/>
              <p:nvPr/>
            </p:nvSpPr>
            <p:spPr>
              <a:xfrm>
                <a:off x="1068012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21" name="Google Shape;1021;p82"/>
              <p:cNvSpPr txBox="1"/>
              <p:nvPr/>
            </p:nvSpPr>
            <p:spPr>
              <a:xfrm>
                <a:off x="1741272" y="2864815"/>
                <a:ext cx="422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3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22" name="Google Shape;1022;p82"/>
              <p:cNvSpPr txBox="1"/>
              <p:nvPr/>
            </p:nvSpPr>
            <p:spPr>
              <a:xfrm>
                <a:off x="2342828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23" name="Google Shape;1023;p82"/>
              <p:cNvSpPr txBox="1"/>
              <p:nvPr/>
            </p:nvSpPr>
            <p:spPr>
              <a:xfrm>
                <a:off x="2981426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5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24" name="Google Shape;1024;p82"/>
              <p:cNvSpPr txBox="1"/>
              <p:nvPr/>
            </p:nvSpPr>
            <p:spPr>
              <a:xfrm>
                <a:off x="3617632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25" name="Google Shape;1025;p82"/>
              <p:cNvSpPr txBox="1"/>
              <p:nvPr/>
            </p:nvSpPr>
            <p:spPr>
              <a:xfrm>
                <a:off x="4818513" y="2864815"/>
                <a:ext cx="3153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8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26" name="Google Shape;1026;p82"/>
              <p:cNvSpPr txBox="1"/>
              <p:nvPr/>
            </p:nvSpPr>
            <p:spPr>
              <a:xfrm>
                <a:off x="5461694" y="2864815"/>
                <a:ext cx="2712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9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27" name="Google Shape;1027;p82"/>
              <p:cNvSpPr txBox="1"/>
              <p:nvPr/>
            </p:nvSpPr>
            <p:spPr>
              <a:xfrm>
                <a:off x="5980524" y="2864815"/>
                <a:ext cx="503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10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28" name="Google Shape;1028;p82"/>
              <p:cNvSpPr txBox="1"/>
              <p:nvPr/>
            </p:nvSpPr>
            <p:spPr>
              <a:xfrm>
                <a:off x="6609460" y="2864815"/>
                <a:ext cx="503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11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29" name="Google Shape;1029;p82"/>
              <p:cNvSpPr txBox="1"/>
              <p:nvPr/>
            </p:nvSpPr>
            <p:spPr>
              <a:xfrm>
                <a:off x="7253597" y="2864815"/>
                <a:ext cx="422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12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30" name="Google Shape;1030;p82"/>
              <p:cNvSpPr txBox="1"/>
              <p:nvPr/>
            </p:nvSpPr>
            <p:spPr>
              <a:xfrm>
                <a:off x="7882537" y="2864815"/>
                <a:ext cx="422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13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031" name="Google Shape;1031;p82"/>
          <p:cNvSpPr txBox="1"/>
          <p:nvPr/>
        </p:nvSpPr>
        <p:spPr>
          <a:xfrm>
            <a:off x="955712" y="3942659"/>
            <a:ext cx="1873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aashito (acidic)</a:t>
            </a:r>
            <a:endParaRPr sz="2200">
              <a:solidFill>
                <a:srgbClr val="00000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2" name="Google Shape;1032;p82"/>
          <p:cNvSpPr txBox="1"/>
          <p:nvPr/>
        </p:nvSpPr>
        <p:spPr>
          <a:xfrm>
            <a:off x="5805618" y="3950482"/>
            <a:ext cx="1593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alkali (alkaline)</a:t>
            </a:r>
            <a:endParaRPr sz="2200">
              <a:solidFill>
                <a:srgbClr val="00000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3" name="Google Shape;1033;p82"/>
          <p:cNvSpPr txBox="1"/>
          <p:nvPr/>
        </p:nvSpPr>
        <p:spPr>
          <a:xfrm>
            <a:off x="3512850" y="3929600"/>
            <a:ext cx="1165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dhexdhexaad (neutral)</a:t>
            </a:r>
            <a:endParaRPr sz="2200">
              <a:solidFill>
                <a:srgbClr val="00000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82"/>
          <p:cNvSpPr txBox="1"/>
          <p:nvPr>
            <p:ph idx="1" type="body"/>
          </p:nvPr>
        </p:nvSpPr>
        <p:spPr>
          <a:xfrm>
            <a:off x="324000" y="2094200"/>
            <a:ext cx="2020500" cy="76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pH-ga milanka (solution) ayaa kordhay.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grpSp>
        <p:nvGrpSpPr>
          <p:cNvPr id="1035" name="Google Shape;1035;p82"/>
          <p:cNvGrpSpPr/>
          <p:nvPr/>
        </p:nvGrpSpPr>
        <p:grpSpPr>
          <a:xfrm>
            <a:off x="5019175" y="2021400"/>
            <a:ext cx="1873800" cy="416150"/>
            <a:chOff x="5019175" y="2021400"/>
            <a:chExt cx="1873800" cy="416150"/>
          </a:xfrm>
        </p:grpSpPr>
        <p:cxnSp>
          <p:nvCxnSpPr>
            <p:cNvPr id="1036" name="Google Shape;1036;p82"/>
            <p:cNvCxnSpPr/>
            <p:nvPr/>
          </p:nvCxnSpPr>
          <p:spPr>
            <a:xfrm>
              <a:off x="5049200" y="2437550"/>
              <a:ext cx="16251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37" name="Google Shape;1037;p82"/>
            <p:cNvSpPr txBox="1"/>
            <p:nvPr/>
          </p:nvSpPr>
          <p:spPr>
            <a:xfrm>
              <a:off x="5019175" y="2021400"/>
              <a:ext cx="1873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dhexdhexaadin (neutralisation)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8" name="Google Shape;1038;p82"/>
          <p:cNvGrpSpPr/>
          <p:nvPr/>
        </p:nvGrpSpPr>
        <p:grpSpPr>
          <a:xfrm>
            <a:off x="2520575" y="759300"/>
            <a:ext cx="3253825" cy="2424788"/>
            <a:chOff x="2520575" y="759300"/>
            <a:chExt cx="3253825" cy="2424788"/>
          </a:xfrm>
        </p:grpSpPr>
        <p:pic>
          <p:nvPicPr>
            <p:cNvPr id="1039" name="Google Shape;1039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3246625" y="759300"/>
              <a:ext cx="1726724" cy="24247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0" name="Google Shape;1040;p82"/>
            <p:cNvSpPr txBox="1"/>
            <p:nvPr/>
          </p:nvSpPr>
          <p:spPr>
            <a:xfrm>
              <a:off x="4837500" y="1080000"/>
              <a:ext cx="936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alkali (alkali)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41" name="Google Shape;1041;p82"/>
            <p:cNvSpPr txBox="1"/>
            <p:nvPr/>
          </p:nvSpPr>
          <p:spPr>
            <a:xfrm>
              <a:off x="2520575" y="2021400"/>
              <a:ext cx="12228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aashito (acid) oo lagu daray universal indicator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42" name="Google Shape;1042;p82"/>
            <p:cNvCxnSpPr>
              <a:stCxn id="1040" idx="1"/>
            </p:cNvCxnSpPr>
            <p:nvPr/>
          </p:nvCxnSpPr>
          <p:spPr>
            <a:xfrm flipH="1">
              <a:off x="4410900" y="1218600"/>
              <a:ext cx="426600" cy="7692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3" name="Google Shape;1043;p82"/>
            <p:cNvCxnSpPr/>
            <p:nvPr/>
          </p:nvCxnSpPr>
          <p:spPr>
            <a:xfrm rot="10800000">
              <a:off x="3743400" y="2154750"/>
              <a:ext cx="761700" cy="5367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44" name="Google Shape;1044;p82"/>
            <p:cNvSpPr txBox="1"/>
            <p:nvPr/>
          </p:nvSpPr>
          <p:spPr>
            <a:xfrm>
              <a:off x="4098300" y="2700010"/>
              <a:ext cx="443400" cy="31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guduud (red)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5" name="Google Shape;1045;p82"/>
          <p:cNvGrpSpPr/>
          <p:nvPr/>
        </p:nvGrpSpPr>
        <p:grpSpPr>
          <a:xfrm>
            <a:off x="6801904" y="1326150"/>
            <a:ext cx="2098546" cy="1792175"/>
            <a:chOff x="6801904" y="1326150"/>
            <a:chExt cx="2098546" cy="1792175"/>
          </a:xfrm>
        </p:grpSpPr>
        <p:pic>
          <p:nvPicPr>
            <p:cNvPr id="1046" name="Google Shape;1046;p8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801904" y="1834199"/>
              <a:ext cx="1077350" cy="12841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7" name="Google Shape;1047;p82"/>
            <p:cNvSpPr txBox="1"/>
            <p:nvPr/>
          </p:nvSpPr>
          <p:spPr>
            <a:xfrm>
              <a:off x="7879250" y="1326150"/>
              <a:ext cx="1021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milan (solution) dhexdhexaad (neutral)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48" name="Google Shape;1048;p82"/>
            <p:cNvCxnSpPr>
              <a:stCxn id="1047" idx="1"/>
            </p:cNvCxnSpPr>
            <p:nvPr/>
          </p:nvCxnSpPr>
          <p:spPr>
            <a:xfrm flipH="1">
              <a:off x="7407050" y="1603200"/>
              <a:ext cx="472200" cy="10086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49" name="Google Shape;1049;p82"/>
            <p:cNvSpPr txBox="1"/>
            <p:nvPr/>
          </p:nvSpPr>
          <p:spPr>
            <a:xfrm>
              <a:off x="7037205" y="2685491"/>
              <a:ext cx="849300" cy="31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cagaar (green)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83"/>
          <p:cNvSpPr txBox="1"/>
          <p:nvPr>
            <p:ph idx="1" type="body"/>
          </p:nvPr>
        </p:nvSpPr>
        <p:spPr>
          <a:xfrm>
            <a:off x="324000" y="759300"/>
            <a:ext cx="2610900" cy="100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 loo dhexdhexaadiyo alkali (alkali) waxaa lagu dari karaa aashito (acid).</a:t>
            </a:r>
            <a:endParaRPr sz="2000"/>
          </a:p>
        </p:txBody>
      </p:sp>
      <p:sp>
        <p:nvSpPr>
          <p:cNvPr id="1055" name="Google Shape;1055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Dhexdhexaadin (Neutralisation)</a:t>
            </a:r>
            <a:endParaRPr/>
          </a:p>
        </p:txBody>
      </p:sp>
      <p:grpSp>
        <p:nvGrpSpPr>
          <p:cNvPr id="1056" name="Google Shape;1056;p83"/>
          <p:cNvGrpSpPr/>
          <p:nvPr/>
        </p:nvGrpSpPr>
        <p:grpSpPr>
          <a:xfrm>
            <a:off x="952500" y="3355825"/>
            <a:ext cx="6480530" cy="1462600"/>
            <a:chOff x="1333500" y="3279625"/>
            <a:chExt cx="6480530" cy="1462600"/>
          </a:xfrm>
        </p:grpSpPr>
        <p:grpSp>
          <p:nvGrpSpPr>
            <p:cNvPr id="1057" name="Google Shape;1057;p83"/>
            <p:cNvGrpSpPr/>
            <p:nvPr/>
          </p:nvGrpSpPr>
          <p:grpSpPr>
            <a:xfrm>
              <a:off x="1333505" y="3592775"/>
              <a:ext cx="6480525" cy="784200"/>
              <a:chOff x="1333505" y="3592775"/>
              <a:chExt cx="6480525" cy="784200"/>
            </a:xfrm>
          </p:grpSpPr>
          <p:sp>
            <p:nvSpPr>
              <p:cNvPr id="1058" name="Google Shape;1058;p83"/>
              <p:cNvSpPr/>
              <p:nvPr/>
            </p:nvSpPr>
            <p:spPr>
              <a:xfrm>
                <a:off x="1333505" y="3592775"/>
                <a:ext cx="411600" cy="784200"/>
              </a:xfrm>
              <a:prstGeom prst="rect">
                <a:avLst/>
              </a:prstGeom>
              <a:solidFill>
                <a:srgbClr val="CB3B5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59" name="Google Shape;1059;p83"/>
              <p:cNvSpPr/>
              <p:nvPr/>
            </p:nvSpPr>
            <p:spPr>
              <a:xfrm>
                <a:off x="1800345" y="3592775"/>
                <a:ext cx="411600" cy="784200"/>
              </a:xfrm>
              <a:prstGeom prst="rect">
                <a:avLst/>
              </a:prstGeom>
              <a:solidFill>
                <a:srgbClr val="DC49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60" name="Google Shape;1060;p83"/>
              <p:cNvSpPr/>
              <p:nvPr/>
            </p:nvSpPr>
            <p:spPr>
              <a:xfrm>
                <a:off x="2267186" y="3592775"/>
                <a:ext cx="411600" cy="784200"/>
              </a:xfrm>
              <a:prstGeom prst="rect">
                <a:avLst/>
              </a:prstGeom>
              <a:solidFill>
                <a:srgbClr val="E04D2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61" name="Google Shape;1061;p83"/>
              <p:cNvSpPr/>
              <p:nvPr/>
            </p:nvSpPr>
            <p:spPr>
              <a:xfrm>
                <a:off x="2734026" y="3592775"/>
                <a:ext cx="411600" cy="784200"/>
              </a:xfrm>
              <a:prstGeom prst="rect">
                <a:avLst/>
              </a:prstGeom>
              <a:solidFill>
                <a:srgbClr val="D56D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62" name="Google Shape;1062;p83"/>
              <p:cNvSpPr/>
              <p:nvPr/>
            </p:nvSpPr>
            <p:spPr>
              <a:xfrm>
                <a:off x="3200867" y="3592775"/>
                <a:ext cx="411600" cy="784200"/>
              </a:xfrm>
              <a:prstGeom prst="rect">
                <a:avLst/>
              </a:prstGeom>
              <a:solidFill>
                <a:srgbClr val="D18C3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63" name="Google Shape;1063;p83"/>
              <p:cNvSpPr/>
              <p:nvPr/>
            </p:nvSpPr>
            <p:spPr>
              <a:xfrm>
                <a:off x="3667707" y="3592775"/>
                <a:ext cx="411600" cy="784200"/>
              </a:xfrm>
              <a:prstGeom prst="rect">
                <a:avLst/>
              </a:prstGeom>
              <a:solidFill>
                <a:srgbClr val="D29D2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64" name="Google Shape;1064;p83"/>
              <p:cNvSpPr/>
              <p:nvPr/>
            </p:nvSpPr>
            <p:spPr>
              <a:xfrm>
                <a:off x="4134547" y="3592775"/>
                <a:ext cx="411600" cy="784200"/>
              </a:xfrm>
              <a:prstGeom prst="rect">
                <a:avLst/>
              </a:prstGeom>
              <a:solidFill>
                <a:srgbClr val="B3954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65" name="Google Shape;1065;p83"/>
              <p:cNvSpPr/>
              <p:nvPr/>
            </p:nvSpPr>
            <p:spPr>
              <a:xfrm>
                <a:off x="5068228" y="3592775"/>
                <a:ext cx="411600" cy="784200"/>
              </a:xfrm>
              <a:prstGeom prst="rect">
                <a:avLst/>
              </a:prstGeom>
              <a:solidFill>
                <a:srgbClr val="3E52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66" name="Google Shape;1066;p83"/>
              <p:cNvSpPr/>
              <p:nvPr/>
            </p:nvSpPr>
            <p:spPr>
              <a:xfrm>
                <a:off x="4601388" y="3592775"/>
                <a:ext cx="411600" cy="784200"/>
              </a:xfrm>
              <a:prstGeom prst="rect">
                <a:avLst/>
              </a:prstGeom>
              <a:solidFill>
                <a:srgbClr val="757A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67" name="Google Shape;1067;p83"/>
              <p:cNvSpPr/>
              <p:nvPr/>
            </p:nvSpPr>
            <p:spPr>
              <a:xfrm>
                <a:off x="5535068" y="3592775"/>
                <a:ext cx="411600" cy="784200"/>
              </a:xfrm>
              <a:prstGeom prst="rect">
                <a:avLst/>
              </a:prstGeom>
              <a:solidFill>
                <a:srgbClr val="30323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68" name="Google Shape;1068;p83"/>
              <p:cNvSpPr/>
              <p:nvPr/>
            </p:nvSpPr>
            <p:spPr>
              <a:xfrm>
                <a:off x="6001909" y="3592775"/>
                <a:ext cx="411600" cy="784200"/>
              </a:xfrm>
              <a:prstGeom prst="rect">
                <a:avLst/>
              </a:prstGeom>
              <a:solidFill>
                <a:srgbClr val="3432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69" name="Google Shape;1069;p83"/>
              <p:cNvSpPr/>
              <p:nvPr/>
            </p:nvSpPr>
            <p:spPr>
              <a:xfrm>
                <a:off x="6468749" y="3592775"/>
                <a:ext cx="411600" cy="784200"/>
              </a:xfrm>
              <a:prstGeom prst="rect">
                <a:avLst/>
              </a:prstGeom>
              <a:solidFill>
                <a:srgbClr val="39315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70" name="Google Shape;1070;p83"/>
              <p:cNvSpPr/>
              <p:nvPr/>
            </p:nvSpPr>
            <p:spPr>
              <a:xfrm>
                <a:off x="6935590" y="3592775"/>
                <a:ext cx="411600" cy="784200"/>
              </a:xfrm>
              <a:prstGeom prst="rect">
                <a:avLst/>
              </a:prstGeom>
              <a:solidFill>
                <a:srgbClr val="35234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71" name="Google Shape;1071;p83"/>
              <p:cNvSpPr/>
              <p:nvPr/>
            </p:nvSpPr>
            <p:spPr>
              <a:xfrm>
                <a:off x="7402430" y="3592775"/>
                <a:ext cx="411600" cy="784200"/>
              </a:xfrm>
              <a:prstGeom prst="rect">
                <a:avLst/>
              </a:prstGeom>
              <a:solidFill>
                <a:srgbClr val="3F25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072" name="Google Shape;1072;p83"/>
            <p:cNvSpPr txBox="1"/>
            <p:nvPr/>
          </p:nvSpPr>
          <p:spPr>
            <a:xfrm>
              <a:off x="1333500" y="3279625"/>
              <a:ext cx="5181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guduud (red)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3" name="Google Shape;1073;p83"/>
            <p:cNvSpPr txBox="1"/>
            <p:nvPr/>
          </p:nvSpPr>
          <p:spPr>
            <a:xfrm>
              <a:off x="1957775" y="3279625"/>
              <a:ext cx="8901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oranji (orange)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4" name="Google Shape;1074;p83"/>
            <p:cNvSpPr txBox="1"/>
            <p:nvPr/>
          </p:nvSpPr>
          <p:spPr>
            <a:xfrm>
              <a:off x="4172105" y="3279625"/>
              <a:ext cx="9042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cagaar (green)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5" name="Google Shape;1075;p83"/>
            <p:cNvSpPr txBox="1"/>
            <p:nvPr/>
          </p:nvSpPr>
          <p:spPr>
            <a:xfrm>
              <a:off x="5652500" y="3279625"/>
              <a:ext cx="7461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buluug (blue)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6" name="Google Shape;1076;p83"/>
            <p:cNvSpPr txBox="1"/>
            <p:nvPr/>
          </p:nvSpPr>
          <p:spPr>
            <a:xfrm>
              <a:off x="6773275" y="3279625"/>
              <a:ext cx="8901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guduudan (purple)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7" name="Google Shape;1077;p83"/>
            <p:cNvSpPr txBox="1"/>
            <p:nvPr/>
          </p:nvSpPr>
          <p:spPr>
            <a:xfrm>
              <a:off x="3222700" y="3279625"/>
              <a:ext cx="890100" cy="31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jaalle (yellow)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78" name="Google Shape;1078;p83"/>
            <p:cNvGrpSpPr/>
            <p:nvPr/>
          </p:nvGrpSpPr>
          <p:grpSpPr>
            <a:xfrm>
              <a:off x="1461193" y="4465013"/>
              <a:ext cx="6352406" cy="277213"/>
              <a:chOff x="501101" y="2864803"/>
              <a:chExt cx="8437251" cy="277213"/>
            </a:xfrm>
          </p:grpSpPr>
          <p:sp>
            <p:nvSpPr>
              <p:cNvPr id="1079" name="Google Shape;1079;p83"/>
              <p:cNvSpPr txBox="1"/>
              <p:nvPr/>
            </p:nvSpPr>
            <p:spPr>
              <a:xfrm>
                <a:off x="501101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0" name="Google Shape;1080;p83"/>
              <p:cNvSpPr txBox="1"/>
              <p:nvPr/>
            </p:nvSpPr>
            <p:spPr>
              <a:xfrm>
                <a:off x="8435252" y="2864803"/>
                <a:ext cx="503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14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1" name="Google Shape;1081;p83"/>
              <p:cNvSpPr txBox="1"/>
              <p:nvPr/>
            </p:nvSpPr>
            <p:spPr>
              <a:xfrm>
                <a:off x="4221564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2" name="Google Shape;1082;p83"/>
              <p:cNvSpPr txBox="1"/>
              <p:nvPr/>
            </p:nvSpPr>
            <p:spPr>
              <a:xfrm>
                <a:off x="1068011" y="2864815"/>
                <a:ext cx="422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3" name="Google Shape;1083;p83"/>
              <p:cNvSpPr txBox="1"/>
              <p:nvPr/>
            </p:nvSpPr>
            <p:spPr>
              <a:xfrm>
                <a:off x="1741273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3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4" name="Google Shape;1084;p83"/>
              <p:cNvSpPr txBox="1"/>
              <p:nvPr/>
            </p:nvSpPr>
            <p:spPr>
              <a:xfrm>
                <a:off x="2342829" y="2864815"/>
                <a:ext cx="422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5" name="Google Shape;1085;p83"/>
              <p:cNvSpPr txBox="1"/>
              <p:nvPr/>
            </p:nvSpPr>
            <p:spPr>
              <a:xfrm>
                <a:off x="2981422" y="2864815"/>
                <a:ext cx="291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5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6" name="Google Shape;1086;p83"/>
              <p:cNvSpPr txBox="1"/>
              <p:nvPr/>
            </p:nvSpPr>
            <p:spPr>
              <a:xfrm>
                <a:off x="3617633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7" name="Google Shape;1087;p83"/>
              <p:cNvSpPr txBox="1"/>
              <p:nvPr/>
            </p:nvSpPr>
            <p:spPr>
              <a:xfrm>
                <a:off x="4818510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8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8" name="Google Shape;1088;p83"/>
              <p:cNvSpPr txBox="1"/>
              <p:nvPr/>
            </p:nvSpPr>
            <p:spPr>
              <a:xfrm>
                <a:off x="5461690" y="2864815"/>
                <a:ext cx="330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9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9" name="Google Shape;1089;p83"/>
              <p:cNvSpPr txBox="1"/>
              <p:nvPr/>
            </p:nvSpPr>
            <p:spPr>
              <a:xfrm>
                <a:off x="5980524" y="2864815"/>
                <a:ext cx="503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10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90" name="Google Shape;1090;p83"/>
              <p:cNvSpPr txBox="1"/>
              <p:nvPr/>
            </p:nvSpPr>
            <p:spPr>
              <a:xfrm>
                <a:off x="6609460" y="2864815"/>
                <a:ext cx="503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11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91" name="Google Shape;1091;p83"/>
              <p:cNvSpPr txBox="1"/>
              <p:nvPr/>
            </p:nvSpPr>
            <p:spPr>
              <a:xfrm>
                <a:off x="7253594" y="2864815"/>
                <a:ext cx="503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12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92" name="Google Shape;1092;p83"/>
              <p:cNvSpPr txBox="1"/>
              <p:nvPr/>
            </p:nvSpPr>
            <p:spPr>
              <a:xfrm>
                <a:off x="7882537" y="2864815"/>
                <a:ext cx="5031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13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093" name="Google Shape;1093;p83"/>
          <p:cNvSpPr txBox="1"/>
          <p:nvPr/>
        </p:nvSpPr>
        <p:spPr>
          <a:xfrm>
            <a:off x="955712" y="3942659"/>
            <a:ext cx="1873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aashito (acidic)</a:t>
            </a:r>
            <a:endParaRPr sz="2200">
              <a:solidFill>
                <a:srgbClr val="00000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4" name="Google Shape;1094;p83"/>
          <p:cNvSpPr txBox="1"/>
          <p:nvPr/>
        </p:nvSpPr>
        <p:spPr>
          <a:xfrm>
            <a:off x="5805618" y="3950482"/>
            <a:ext cx="1593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alkali (alkaline)</a:t>
            </a:r>
            <a:endParaRPr sz="2200">
              <a:solidFill>
                <a:srgbClr val="00000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5" name="Google Shape;1095;p83"/>
          <p:cNvSpPr txBox="1"/>
          <p:nvPr/>
        </p:nvSpPr>
        <p:spPr>
          <a:xfrm>
            <a:off x="3512850" y="3929600"/>
            <a:ext cx="1252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dhexdhexaad (neutral)</a:t>
            </a:r>
            <a:endParaRPr sz="2200">
              <a:solidFill>
                <a:srgbClr val="000000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6" name="Google Shape;1096;p83"/>
          <p:cNvSpPr txBox="1"/>
          <p:nvPr>
            <p:ph idx="1" type="body"/>
          </p:nvPr>
        </p:nvSpPr>
        <p:spPr>
          <a:xfrm>
            <a:off x="324000" y="2647950"/>
            <a:ext cx="2976900" cy="76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pH-ga milanka (solution) ayaa hoos u dhacay.</a:t>
            </a:r>
            <a:endParaRPr sz="2000"/>
          </a:p>
        </p:txBody>
      </p:sp>
      <p:grpSp>
        <p:nvGrpSpPr>
          <p:cNvPr id="1097" name="Google Shape;1097;p83"/>
          <p:cNvGrpSpPr/>
          <p:nvPr/>
        </p:nvGrpSpPr>
        <p:grpSpPr>
          <a:xfrm>
            <a:off x="5019175" y="2021400"/>
            <a:ext cx="1873800" cy="416150"/>
            <a:chOff x="5019175" y="2021400"/>
            <a:chExt cx="1873800" cy="416150"/>
          </a:xfrm>
        </p:grpSpPr>
        <p:cxnSp>
          <p:nvCxnSpPr>
            <p:cNvPr id="1098" name="Google Shape;1098;p83"/>
            <p:cNvCxnSpPr/>
            <p:nvPr/>
          </p:nvCxnSpPr>
          <p:spPr>
            <a:xfrm>
              <a:off x="5049200" y="2437550"/>
              <a:ext cx="16251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99" name="Google Shape;1099;p83"/>
            <p:cNvSpPr txBox="1"/>
            <p:nvPr/>
          </p:nvSpPr>
          <p:spPr>
            <a:xfrm>
              <a:off x="5019175" y="2021400"/>
              <a:ext cx="1873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dhex-dhexaadin (neutralisation)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0" name="Google Shape;1100;p83"/>
          <p:cNvGrpSpPr/>
          <p:nvPr/>
        </p:nvGrpSpPr>
        <p:grpSpPr>
          <a:xfrm>
            <a:off x="1520775" y="700555"/>
            <a:ext cx="5190525" cy="2468550"/>
            <a:chOff x="1520775" y="700555"/>
            <a:chExt cx="5190525" cy="2468550"/>
          </a:xfrm>
        </p:grpSpPr>
        <p:pic>
          <p:nvPicPr>
            <p:cNvPr id="1101" name="Google Shape;1101;p8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3252525" y="700555"/>
              <a:ext cx="1757879" cy="24685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2" name="Google Shape;1102;p83"/>
            <p:cNvSpPr txBox="1"/>
            <p:nvPr/>
          </p:nvSpPr>
          <p:spPr>
            <a:xfrm>
              <a:off x="4837500" y="1080000"/>
              <a:ext cx="1873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aashito (acid)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3" name="Google Shape;1103;p83"/>
            <p:cNvSpPr txBox="1"/>
            <p:nvPr/>
          </p:nvSpPr>
          <p:spPr>
            <a:xfrm>
              <a:off x="1520775" y="1860025"/>
              <a:ext cx="2215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alkali (alkali) oo lagu daray universal indicator (universal indicator)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04" name="Google Shape;1104;p83"/>
            <p:cNvCxnSpPr>
              <a:stCxn id="1102" idx="1"/>
            </p:cNvCxnSpPr>
            <p:nvPr/>
          </p:nvCxnSpPr>
          <p:spPr>
            <a:xfrm flipH="1">
              <a:off x="4410900" y="1218600"/>
              <a:ext cx="426600" cy="7692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5" name="Google Shape;1105;p83"/>
            <p:cNvCxnSpPr>
              <a:endCxn id="1103" idx="3"/>
            </p:cNvCxnSpPr>
            <p:nvPr/>
          </p:nvCxnSpPr>
          <p:spPr>
            <a:xfrm rot="10800000">
              <a:off x="3735975" y="2137075"/>
              <a:ext cx="471600" cy="546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06" name="Google Shape;1106;p83"/>
            <p:cNvSpPr txBox="1"/>
            <p:nvPr/>
          </p:nvSpPr>
          <p:spPr>
            <a:xfrm>
              <a:off x="4098300" y="2700000"/>
              <a:ext cx="812700" cy="31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buluug (blue)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7" name="Google Shape;1107;p83"/>
          <p:cNvGrpSpPr/>
          <p:nvPr/>
        </p:nvGrpSpPr>
        <p:grpSpPr>
          <a:xfrm>
            <a:off x="6811729" y="1326150"/>
            <a:ext cx="2088721" cy="1842955"/>
            <a:chOff x="6811729" y="1326150"/>
            <a:chExt cx="2088721" cy="1842955"/>
          </a:xfrm>
        </p:grpSpPr>
        <p:pic>
          <p:nvPicPr>
            <p:cNvPr id="1108" name="Google Shape;1108;p8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811729" y="1884979"/>
              <a:ext cx="1077350" cy="12841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9" name="Google Shape;1109;p83"/>
            <p:cNvSpPr txBox="1"/>
            <p:nvPr/>
          </p:nvSpPr>
          <p:spPr>
            <a:xfrm>
              <a:off x="7879250" y="1326150"/>
              <a:ext cx="1021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milan dhex-dhexaad (neutral solution)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10" name="Google Shape;1110;p83"/>
            <p:cNvCxnSpPr>
              <a:stCxn id="1109" idx="1"/>
            </p:cNvCxnSpPr>
            <p:nvPr/>
          </p:nvCxnSpPr>
          <p:spPr>
            <a:xfrm flipH="1">
              <a:off x="7407050" y="1603200"/>
              <a:ext cx="472200" cy="10086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11" name="Google Shape;1111;p83"/>
            <p:cNvSpPr txBox="1"/>
            <p:nvPr/>
          </p:nvSpPr>
          <p:spPr>
            <a:xfrm>
              <a:off x="7037205" y="2685491"/>
              <a:ext cx="849300" cy="31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cagaar (green)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" name="Google Shape;111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1450" y="895906"/>
            <a:ext cx="2598550" cy="3195669"/>
          </a:xfrm>
          <a:prstGeom prst="rect">
            <a:avLst/>
          </a:prstGeom>
          <a:noFill/>
          <a:ln>
            <a:noFill/>
          </a:ln>
        </p:spPr>
      </p:pic>
      <p:sp>
        <p:nvSpPr>
          <p:cNvPr id="1117" name="Google Shape;1117;p84"/>
          <p:cNvSpPr txBox="1"/>
          <p:nvPr>
            <p:ph type="title"/>
          </p:nvPr>
        </p:nvSpPr>
        <p:spPr>
          <a:xfrm>
            <a:off x="324000" y="748775"/>
            <a:ext cx="68583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Maxaa loo baahan yahay in lagu daro milankan si loo dhex-dhexaadiyo (neutralise)?</a:t>
            </a:r>
            <a:endParaRPr/>
          </a:p>
        </p:txBody>
      </p:sp>
      <p:sp>
        <p:nvSpPr>
          <p:cNvPr id="1118" name="Google Shape;1118;p84"/>
          <p:cNvSpPr txBox="1"/>
          <p:nvPr>
            <p:ph idx="2" type="title"/>
          </p:nvPr>
        </p:nvSpPr>
        <p:spPr>
          <a:xfrm>
            <a:off x="324000" y="29025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Dhex-dhexaadin (Neutralisation)</a:t>
            </a:r>
            <a:endParaRPr/>
          </a:p>
        </p:txBody>
      </p:sp>
      <p:sp>
        <p:nvSpPr>
          <p:cNvPr id="1119" name="Google Shape;1119;p8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aashito (acid)</a:t>
            </a:r>
            <a:endParaRPr/>
          </a:p>
        </p:txBody>
      </p:sp>
      <p:sp>
        <p:nvSpPr>
          <p:cNvPr id="1120" name="Google Shape;1120;p8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alkali (alkali)</a:t>
            </a:r>
            <a:endParaRPr/>
          </a:p>
        </p:txBody>
      </p:sp>
      <p:sp>
        <p:nvSpPr>
          <p:cNvPr id="1121" name="Google Shape;1121;p8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milan dhex-dhexaad (neutral solution)</a:t>
            </a:r>
            <a:endParaRPr/>
          </a:p>
        </p:txBody>
      </p:sp>
      <p:sp>
        <p:nvSpPr>
          <p:cNvPr id="1122" name="Google Shape;1122;p84"/>
          <p:cNvSpPr txBox="1"/>
          <p:nvPr/>
        </p:nvSpPr>
        <p:spPr>
          <a:xfrm>
            <a:off x="7182225" y="3116435"/>
            <a:ext cx="8397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orani (orange)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23" name="Google Shape;1123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6933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8" name="Google Shape;112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5554" y="1429175"/>
            <a:ext cx="2607350" cy="3206524"/>
          </a:xfrm>
          <a:prstGeom prst="rect">
            <a:avLst/>
          </a:prstGeom>
          <a:noFill/>
          <a:ln>
            <a:noFill/>
          </a:ln>
        </p:spPr>
      </p:pic>
      <p:sp>
        <p:nvSpPr>
          <p:cNvPr id="1129" name="Google Shape;1129;p85"/>
          <p:cNvSpPr txBox="1"/>
          <p:nvPr>
            <p:ph type="title"/>
          </p:nvPr>
        </p:nvSpPr>
        <p:spPr>
          <a:xfrm>
            <a:off x="324000" y="748775"/>
            <a:ext cx="69303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Maxaa ku dhici doona pH-ga milankan marka la dhex-dhexaadiyo (neutralised)?</a:t>
            </a:r>
            <a:endParaRPr/>
          </a:p>
        </p:txBody>
      </p:sp>
      <p:sp>
        <p:nvSpPr>
          <p:cNvPr id="1130" name="Google Shape;1130;p8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Dhex-dhexaadin (Neutralisation)</a:t>
            </a:r>
            <a:endParaRPr/>
          </a:p>
        </p:txBody>
      </p:sp>
      <p:sp>
        <p:nvSpPr>
          <p:cNvPr id="1131" name="Google Shape;1131;p8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kordhinta pH 7</a:t>
            </a:r>
            <a:endParaRPr/>
          </a:p>
        </p:txBody>
      </p:sp>
      <p:sp>
        <p:nvSpPr>
          <p:cNvPr id="1132" name="Google Shape;1132;p8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hoos u dhaca pH 7</a:t>
            </a:r>
            <a:endParaRPr/>
          </a:p>
        </p:txBody>
      </p:sp>
      <p:sp>
        <p:nvSpPr>
          <p:cNvPr id="1133" name="Google Shape;1133;p8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kordhinta pH 12</a:t>
            </a:r>
            <a:endParaRPr/>
          </a:p>
        </p:txBody>
      </p:sp>
      <p:sp>
        <p:nvSpPr>
          <p:cNvPr id="1134" name="Google Shape;1134;p85"/>
          <p:cNvSpPr txBox="1"/>
          <p:nvPr/>
        </p:nvSpPr>
        <p:spPr>
          <a:xfrm>
            <a:off x="6867700" y="3453775"/>
            <a:ext cx="11139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guduud-madow (purple)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35" name="Google Shape;1135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2133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0" name="Google Shape;1140;p86"/>
          <p:cNvGraphicFramePr/>
          <p:nvPr/>
        </p:nvGraphicFramePr>
        <p:xfrm>
          <a:off x="347625" y="108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{BC1CBE02-4B35-4EFD-9EA3-40AB401E137C}</a:tableStyleId>
              </a:tblPr>
              <a:tblGrid>
                <a:gridCol w="2402900"/>
                <a:gridCol w="2073475"/>
                <a:gridCol w="1228600"/>
                <a:gridCol w="986675"/>
                <a:gridCol w="1804350"/>
              </a:tblGrid>
              <a:tr h="3740400">
                <a:tc gridSpan="5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</a:tbl>
          </a:graphicData>
        </a:graphic>
      </p:graphicFrame>
      <p:sp>
        <p:nvSpPr>
          <p:cNvPr id="1141" name="Google Shape;1141;p86"/>
          <p:cNvSpPr txBox="1"/>
          <p:nvPr>
            <p:ph idx="1" type="body"/>
          </p:nvPr>
        </p:nvSpPr>
        <p:spPr>
          <a:xfrm>
            <a:off x="324000" y="759300"/>
            <a:ext cx="8496000" cy="52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1) Waxaa la siin doonaa aashito (acid) waxaadna isticmaali doontaa alkali (alkali) si aad u dhex-dhexaadiso (neutralise).</a:t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142" name="Google Shape;1142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Dhex-dhexaadin (Neutralisation)</a:t>
            </a:r>
            <a:endParaRPr sz="2000"/>
          </a:p>
        </p:txBody>
      </p:sp>
      <p:grpSp>
        <p:nvGrpSpPr>
          <p:cNvPr id="1143" name="Google Shape;1143;p86"/>
          <p:cNvGrpSpPr/>
          <p:nvPr/>
        </p:nvGrpSpPr>
        <p:grpSpPr>
          <a:xfrm>
            <a:off x="323998" y="1133750"/>
            <a:ext cx="2226577" cy="3496450"/>
            <a:chOff x="323998" y="1133750"/>
            <a:chExt cx="2226577" cy="3496450"/>
          </a:xfrm>
        </p:grpSpPr>
        <p:pic>
          <p:nvPicPr>
            <p:cNvPr id="1144" name="Google Shape;1144;p8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3998" y="2101796"/>
              <a:ext cx="826900" cy="138751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45" name="Google Shape;1145;p86"/>
            <p:cNvGrpSpPr/>
            <p:nvPr/>
          </p:nvGrpSpPr>
          <p:grpSpPr>
            <a:xfrm>
              <a:off x="347675" y="1133750"/>
              <a:ext cx="2202900" cy="3496450"/>
              <a:chOff x="347675" y="1133750"/>
              <a:chExt cx="2202900" cy="3496450"/>
            </a:xfrm>
          </p:grpSpPr>
          <p:pic>
            <p:nvPicPr>
              <p:cNvPr id="1146" name="Google Shape;1146;p8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277890" y="1285811"/>
                <a:ext cx="1030376" cy="206637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47" name="Google Shape;1147;p86"/>
              <p:cNvSpPr txBox="1"/>
              <p:nvPr/>
            </p:nvSpPr>
            <p:spPr>
              <a:xfrm>
                <a:off x="347675" y="1133750"/>
                <a:ext cx="1173000" cy="82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milan universal indicator (universal indicator solution)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48" name="Google Shape;1148;p86"/>
              <p:cNvSpPr txBox="1"/>
              <p:nvPr/>
            </p:nvSpPr>
            <p:spPr>
              <a:xfrm>
                <a:off x="1860650" y="2803525"/>
                <a:ext cx="663000" cy="291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aashito (acid)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49" name="Google Shape;1149;p86"/>
              <p:cNvCxnSpPr/>
              <p:nvPr/>
            </p:nvCxnSpPr>
            <p:spPr>
              <a:xfrm>
                <a:off x="1639350" y="2910033"/>
                <a:ext cx="198600" cy="744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50" name="Google Shape;1150;p86"/>
              <p:cNvCxnSpPr>
                <a:stCxn id="1147" idx="2"/>
              </p:cNvCxnSpPr>
              <p:nvPr/>
            </p:nvCxnSpPr>
            <p:spPr>
              <a:xfrm flipH="1">
                <a:off x="794375" y="1960850"/>
                <a:ext cx="139800" cy="10806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51" name="Google Shape;1151;p86"/>
              <p:cNvCxnSpPr>
                <a:stCxn id="1147" idx="2"/>
              </p:cNvCxnSpPr>
              <p:nvPr/>
            </p:nvCxnSpPr>
            <p:spPr>
              <a:xfrm>
                <a:off x="934175" y="1960850"/>
                <a:ext cx="664200" cy="2961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52" name="Google Shape;1152;p86"/>
              <p:cNvSpPr txBox="1"/>
              <p:nvPr/>
            </p:nvSpPr>
            <p:spPr>
              <a:xfrm>
                <a:off x="347675" y="3429000"/>
                <a:ext cx="2202900" cy="120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Tallaabada 1: ku dar 2-3 dhibco oo ah universal indicator solution (milan (solution) indhaha) ee acid-ka.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153" name="Google Shape;1153;p86"/>
          <p:cNvGrpSpPr/>
          <p:nvPr/>
        </p:nvGrpSpPr>
        <p:grpSpPr>
          <a:xfrm>
            <a:off x="4429450" y="1133750"/>
            <a:ext cx="1409268" cy="3396850"/>
            <a:chOff x="4429450" y="1133750"/>
            <a:chExt cx="1409268" cy="3396850"/>
          </a:xfrm>
        </p:grpSpPr>
        <p:pic>
          <p:nvPicPr>
            <p:cNvPr id="1154" name="Google Shape;1154;p8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446312" y="1133750"/>
              <a:ext cx="1392405" cy="16078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5" name="Google Shape;1155;p86"/>
            <p:cNvSpPr txBox="1"/>
            <p:nvPr/>
          </p:nvSpPr>
          <p:spPr>
            <a:xfrm>
              <a:off x="4429450" y="2776200"/>
              <a:ext cx="1313400" cy="175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Tallaabada 3: isku qas milan (solution) adigoo ruxaya test tube-ka dhinac ilaa dhinac.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6" name="Google Shape;1156;p86"/>
          <p:cNvGrpSpPr/>
          <p:nvPr/>
        </p:nvGrpSpPr>
        <p:grpSpPr>
          <a:xfrm>
            <a:off x="5838725" y="909477"/>
            <a:ext cx="1444800" cy="3908848"/>
            <a:chOff x="5838725" y="909477"/>
            <a:chExt cx="1444800" cy="3908848"/>
          </a:xfrm>
        </p:grpSpPr>
        <p:pic>
          <p:nvPicPr>
            <p:cNvPr id="1157" name="Google Shape;1157;p8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944525" y="909477"/>
              <a:ext cx="969300" cy="18705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8" name="Google Shape;1158;p86"/>
            <p:cNvSpPr txBox="1"/>
            <p:nvPr/>
          </p:nvSpPr>
          <p:spPr>
            <a:xfrm>
              <a:off x="5838725" y="2625025"/>
              <a:ext cx="1444800" cy="219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Tallaabada 4: ku celi tallaabooyinka 2 iyo 3 ilaa aad gaadho pH 7, oo ah milan (solution) cagaaran oo dhexdhexaad ah.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9" name="Google Shape;1159;p86"/>
          <p:cNvGrpSpPr/>
          <p:nvPr/>
        </p:nvGrpSpPr>
        <p:grpSpPr>
          <a:xfrm>
            <a:off x="7187325" y="1086425"/>
            <a:ext cx="1663300" cy="3799250"/>
            <a:chOff x="7187325" y="1086425"/>
            <a:chExt cx="1663300" cy="3799250"/>
          </a:xfrm>
        </p:grpSpPr>
        <p:pic>
          <p:nvPicPr>
            <p:cNvPr id="1160" name="Google Shape;1160;p8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7187325" y="2471261"/>
              <a:ext cx="1283276" cy="24144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1" name="Google Shape;1161;p86"/>
            <p:cNvSpPr txBox="1"/>
            <p:nvPr/>
          </p:nvSpPr>
          <p:spPr>
            <a:xfrm>
              <a:off x="7511725" y="1086425"/>
              <a:ext cx="1338900" cy="13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Fiiro: ku dar dhibco acid ah haddii milan (solution)-kaagu noqdo alkaline.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2" name="Google Shape;1162;p86"/>
            <p:cNvSpPr txBox="1"/>
            <p:nvPr/>
          </p:nvSpPr>
          <p:spPr>
            <a:xfrm>
              <a:off x="8038050" y="2954421"/>
              <a:ext cx="558000" cy="29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acid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63" name="Google Shape;1163;p86"/>
            <p:cNvCxnSpPr>
              <a:endCxn id="1162" idx="2"/>
            </p:cNvCxnSpPr>
            <p:nvPr/>
          </p:nvCxnSpPr>
          <p:spPr>
            <a:xfrm flipH="1" rot="10800000">
              <a:off x="8139150" y="3246321"/>
              <a:ext cx="177900" cy="4392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164" name="Google Shape;1164;p86"/>
          <p:cNvCxnSpPr/>
          <p:nvPr/>
        </p:nvCxnSpPr>
        <p:spPr>
          <a:xfrm flipH="1" rot="10800000">
            <a:off x="2546527" y="1088100"/>
            <a:ext cx="14400" cy="3736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165" name="Google Shape;1165;p86"/>
          <p:cNvGrpSpPr/>
          <p:nvPr/>
        </p:nvGrpSpPr>
        <p:grpSpPr>
          <a:xfrm>
            <a:off x="2435238" y="1133750"/>
            <a:ext cx="1918025" cy="3760299"/>
            <a:chOff x="2435238" y="1133750"/>
            <a:chExt cx="1918025" cy="3760299"/>
          </a:xfrm>
        </p:grpSpPr>
        <p:pic>
          <p:nvPicPr>
            <p:cNvPr id="1166" name="Google Shape;1166;p8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435238" y="3044123"/>
              <a:ext cx="1074200" cy="18499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7" name="Google Shape;1167;p86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3279063" y="1927453"/>
              <a:ext cx="1074200" cy="22806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8" name="Google Shape;1168;p86"/>
            <p:cNvSpPr txBox="1"/>
            <p:nvPr/>
          </p:nvSpPr>
          <p:spPr>
            <a:xfrm>
              <a:off x="3665599" y="4208900"/>
              <a:ext cx="661800" cy="29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alkali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9" name="Google Shape;1169;p86"/>
            <p:cNvSpPr txBox="1"/>
            <p:nvPr/>
          </p:nvSpPr>
          <p:spPr>
            <a:xfrm>
              <a:off x="2687350" y="1133750"/>
              <a:ext cx="1663200" cy="93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Tallaabada 2: ku dar 1 dhibic oo alkali ah acid-ka.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70" name="Google Shape;1170;p86"/>
            <p:cNvCxnSpPr>
              <a:endCxn id="1168" idx="1"/>
            </p:cNvCxnSpPr>
            <p:nvPr/>
          </p:nvCxnSpPr>
          <p:spPr>
            <a:xfrm flipH="1" rot="10800000">
              <a:off x="3254599" y="4354850"/>
              <a:ext cx="411000" cy="149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71" name="Google Shape;1171;p86"/>
            <p:cNvSpPr txBox="1"/>
            <p:nvPr/>
          </p:nvSpPr>
          <p:spPr>
            <a:xfrm>
              <a:off x="2668149" y="2401637"/>
              <a:ext cx="661800" cy="29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alkali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72" name="Google Shape;1172;p86"/>
            <p:cNvCxnSpPr>
              <a:endCxn id="1171" idx="3"/>
            </p:cNvCxnSpPr>
            <p:nvPr/>
          </p:nvCxnSpPr>
          <p:spPr>
            <a:xfrm rot="10800000">
              <a:off x="3329949" y="2547587"/>
              <a:ext cx="163200" cy="444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173" name="Google Shape;1173;p86"/>
          <p:cNvCxnSpPr/>
          <p:nvPr/>
        </p:nvCxnSpPr>
        <p:spPr>
          <a:xfrm flipH="1" rot="10800000">
            <a:off x="4332077" y="1082100"/>
            <a:ext cx="14400" cy="3736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4" name="Google Shape;1174;p86"/>
          <p:cNvCxnSpPr/>
          <p:nvPr/>
        </p:nvCxnSpPr>
        <p:spPr>
          <a:xfrm flipH="1" rot="10800000">
            <a:off x="5759400" y="1090075"/>
            <a:ext cx="15000" cy="3736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5" name="Google Shape;1175;p86"/>
          <p:cNvCxnSpPr/>
          <p:nvPr/>
        </p:nvCxnSpPr>
        <p:spPr>
          <a:xfrm flipH="1" rot="10800000">
            <a:off x="7259502" y="1082100"/>
            <a:ext cx="14400" cy="3736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87"/>
          <p:cNvSpPr txBox="1"/>
          <p:nvPr>
            <p:ph idx="1" type="body"/>
          </p:nvPr>
        </p:nvSpPr>
        <p:spPr>
          <a:xfrm>
            <a:off x="372600" y="1249675"/>
            <a:ext cx="4733100" cy="253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Hambalyo haddii aad gaadhsiiyay milan (solution) cagaaran oo dhexdhexaad ah; waxaad samaysay milan (solution) cusbo (salt) milmi kara iyo biyo (water).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700"/>
          </a:p>
        </p:txBody>
      </p:sp>
      <p:sp>
        <p:nvSpPr>
          <p:cNvPr id="1181" name="Google Shape;1181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Dhexdhexaadin (Neutralisation)</a:t>
            </a:r>
            <a:endParaRPr sz="2000"/>
          </a:p>
        </p:txBody>
      </p:sp>
      <p:pic>
        <p:nvPicPr>
          <p:cNvPr id="1182" name="Google Shape;1182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4000" y="810000"/>
            <a:ext cx="2204491" cy="4254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7" name="Google Shape;1187;p88"/>
          <p:cNvGraphicFramePr/>
          <p:nvPr/>
        </p:nvGraphicFramePr>
        <p:xfrm>
          <a:off x="396650" y="1490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{BC1CBE02-4B35-4EFD-9EA3-40AB401E137C}</a:tableStyleId>
              </a:tblPr>
              <a:tblGrid>
                <a:gridCol w="2294050"/>
                <a:gridCol w="1331600"/>
                <a:gridCol w="1282450"/>
                <a:gridCol w="1380750"/>
                <a:gridCol w="2134450"/>
              </a:tblGrid>
              <a:tr h="1727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84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88" name="Google Shape;1188;p88"/>
          <p:cNvSpPr txBox="1"/>
          <p:nvPr>
            <p:ph idx="1" type="body"/>
          </p:nvPr>
        </p:nvSpPr>
        <p:spPr>
          <a:xfrm>
            <a:off x="324000" y="759300"/>
            <a:ext cx="8496000" cy="6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 startAt="2"/>
            </a:pPr>
            <a:r>
              <a:rPr lang="en-GB" sz="1400">
                <a:latin typeface="Lexend"/>
              </a:rPr>
              <a:t>Maxaad ku dari lahayd milan (solution)-ka si aad u dhexdhexaaddo? Dooro acid ama alkali.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br>
              <a:rPr lang="en-GB" sz="2000"/>
            </a:b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89" name="Google Shape;1189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Dhexdhexaadin (Neutralisation)</a:t>
            </a:r>
            <a:endParaRPr sz="2000"/>
          </a:p>
        </p:txBody>
      </p:sp>
      <p:grpSp>
        <p:nvGrpSpPr>
          <p:cNvPr id="1190" name="Google Shape;1190;p88"/>
          <p:cNvGrpSpPr/>
          <p:nvPr/>
        </p:nvGrpSpPr>
        <p:grpSpPr>
          <a:xfrm>
            <a:off x="396650" y="1516389"/>
            <a:ext cx="2277700" cy="1551600"/>
            <a:chOff x="396650" y="1516389"/>
            <a:chExt cx="2277700" cy="1551600"/>
          </a:xfrm>
        </p:grpSpPr>
        <p:sp>
          <p:nvSpPr>
            <p:cNvPr id="1191" name="Google Shape;1191;p88"/>
            <p:cNvSpPr txBox="1"/>
            <p:nvPr/>
          </p:nvSpPr>
          <p:spPr>
            <a:xfrm>
              <a:off x="396650" y="1516389"/>
              <a:ext cx="464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2" name="Google Shape;1192;p88"/>
            <p:cNvSpPr txBox="1"/>
            <p:nvPr/>
          </p:nvSpPr>
          <p:spPr>
            <a:xfrm>
              <a:off x="695250" y="1516389"/>
              <a:ext cx="1979100" cy="155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Milan (solution) casaan ah marka universal indicator lagu daro.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3" name="Google Shape;1193;p88"/>
          <p:cNvGrpSpPr/>
          <p:nvPr/>
        </p:nvGrpSpPr>
        <p:grpSpPr>
          <a:xfrm>
            <a:off x="433000" y="3426600"/>
            <a:ext cx="2252450" cy="1233000"/>
            <a:chOff x="433000" y="3426600"/>
            <a:chExt cx="2252450" cy="1233000"/>
          </a:xfrm>
        </p:grpSpPr>
        <p:sp>
          <p:nvSpPr>
            <p:cNvPr id="1194" name="Google Shape;1194;p88"/>
            <p:cNvSpPr txBox="1"/>
            <p:nvPr/>
          </p:nvSpPr>
          <p:spPr>
            <a:xfrm>
              <a:off x="433000" y="3426600"/>
              <a:ext cx="464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5" name="Google Shape;1195;p88"/>
            <p:cNvSpPr txBox="1"/>
            <p:nvPr/>
          </p:nvSpPr>
          <p:spPr>
            <a:xfrm>
              <a:off x="684150" y="3426600"/>
              <a:ext cx="2001300" cy="123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Milan (solution) ka beddela universal indicator paper buluug.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6" name="Google Shape;1196;p88"/>
          <p:cNvGrpSpPr/>
          <p:nvPr/>
        </p:nvGrpSpPr>
        <p:grpSpPr>
          <a:xfrm>
            <a:off x="6722850" y="1467900"/>
            <a:ext cx="1946500" cy="1684299"/>
            <a:chOff x="6722850" y="1467900"/>
            <a:chExt cx="1946500" cy="1684299"/>
          </a:xfrm>
        </p:grpSpPr>
        <p:pic>
          <p:nvPicPr>
            <p:cNvPr id="1197" name="Google Shape;1197;p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67524" y="1974900"/>
              <a:ext cx="1095300" cy="1177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8" name="Google Shape;1198;p88"/>
            <p:cNvSpPr txBox="1"/>
            <p:nvPr/>
          </p:nvSpPr>
          <p:spPr>
            <a:xfrm>
              <a:off x="6875250" y="2610775"/>
              <a:ext cx="464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casaan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99" name="Google Shape;1199;p88"/>
            <p:cNvCxnSpPr>
              <a:stCxn id="1198" idx="3"/>
            </p:cNvCxnSpPr>
            <p:nvPr/>
          </p:nvCxnSpPr>
          <p:spPr>
            <a:xfrm>
              <a:off x="7339650" y="2749375"/>
              <a:ext cx="690300" cy="1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00" name="Google Shape;1200;p88"/>
            <p:cNvSpPr txBox="1"/>
            <p:nvPr/>
          </p:nvSpPr>
          <p:spPr>
            <a:xfrm>
              <a:off x="6949150" y="1467900"/>
              <a:ext cx="1720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blue litmus paper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01" name="Google Shape;1201;p88"/>
            <p:cNvCxnSpPr>
              <a:stCxn id="1200" idx="2"/>
            </p:cNvCxnSpPr>
            <p:nvPr/>
          </p:nvCxnSpPr>
          <p:spPr>
            <a:xfrm>
              <a:off x="7809250" y="2022000"/>
              <a:ext cx="191700" cy="341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02" name="Google Shape;1202;p88"/>
            <p:cNvSpPr txBox="1"/>
            <p:nvPr/>
          </p:nvSpPr>
          <p:spPr>
            <a:xfrm>
              <a:off x="6722850" y="1544100"/>
              <a:ext cx="464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3" name="Google Shape;1203;p88"/>
          <p:cNvGrpSpPr/>
          <p:nvPr/>
        </p:nvGrpSpPr>
        <p:grpSpPr>
          <a:xfrm>
            <a:off x="6685500" y="3257975"/>
            <a:ext cx="2028300" cy="1471225"/>
            <a:chOff x="6685500" y="3410375"/>
            <a:chExt cx="2028300" cy="1471225"/>
          </a:xfrm>
        </p:grpSpPr>
        <p:sp>
          <p:nvSpPr>
            <p:cNvPr id="1204" name="Google Shape;1204;p88"/>
            <p:cNvSpPr txBox="1"/>
            <p:nvPr/>
          </p:nvSpPr>
          <p:spPr>
            <a:xfrm>
              <a:off x="6685500" y="3773400"/>
              <a:ext cx="2028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Milan (solution) kaas oo red litmus paper u beddela buluug marka lagu daro.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5" name="Google Shape;1205;p88"/>
            <p:cNvSpPr txBox="1"/>
            <p:nvPr/>
          </p:nvSpPr>
          <p:spPr>
            <a:xfrm>
              <a:off x="6685500" y="3410375"/>
              <a:ext cx="464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</a:t>
              </a: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6" name="Google Shape;1206;p88"/>
          <p:cNvGrpSpPr/>
          <p:nvPr/>
        </p:nvGrpSpPr>
        <p:grpSpPr>
          <a:xfrm>
            <a:off x="2738375" y="1526975"/>
            <a:ext cx="3761100" cy="3311824"/>
            <a:chOff x="2738375" y="1526975"/>
            <a:chExt cx="3761100" cy="3311824"/>
          </a:xfrm>
        </p:grpSpPr>
        <p:sp>
          <p:nvSpPr>
            <p:cNvPr id="1207" name="Google Shape;1207;p88"/>
            <p:cNvSpPr txBox="1"/>
            <p:nvPr/>
          </p:nvSpPr>
          <p:spPr>
            <a:xfrm>
              <a:off x="3405275" y="1526975"/>
              <a:ext cx="3094200" cy="277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universal indicator paper</a:t>
              </a: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08" name="Google Shape;1208;p88"/>
            <p:cNvPicPr preferRelativeResize="0"/>
            <p:nvPr/>
          </p:nvPicPr>
          <p:blipFill rotWithShape="1">
            <a:blip r:embed="rId4">
              <a:alphaModFix/>
            </a:blip>
            <a:srcRect b="1835" l="8620" r="57033" t="8212"/>
            <a:stretch/>
          </p:blipFill>
          <p:spPr>
            <a:xfrm>
              <a:off x="3416900" y="1917099"/>
              <a:ext cx="605400" cy="2921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9" name="Google Shape;1209;p88"/>
            <p:cNvSpPr txBox="1"/>
            <p:nvPr/>
          </p:nvSpPr>
          <p:spPr>
            <a:xfrm>
              <a:off x="2738375" y="3259525"/>
              <a:ext cx="835800" cy="277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jaalle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10" name="Google Shape;1210;p88"/>
            <p:cNvCxnSpPr>
              <a:stCxn id="1207" idx="2"/>
            </p:cNvCxnSpPr>
            <p:nvPr/>
          </p:nvCxnSpPr>
          <p:spPr>
            <a:xfrm flipH="1">
              <a:off x="3714275" y="1804175"/>
              <a:ext cx="1238100" cy="321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11" name="Google Shape;1211;p88"/>
            <p:cNvSpPr txBox="1"/>
            <p:nvPr/>
          </p:nvSpPr>
          <p:spPr>
            <a:xfrm>
              <a:off x="3195575" y="2294550"/>
              <a:ext cx="209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12" name="Google Shape;1212;p88"/>
            <p:cNvCxnSpPr>
              <a:endCxn id="1209" idx="0"/>
            </p:cNvCxnSpPr>
            <p:nvPr/>
          </p:nvCxnSpPr>
          <p:spPr>
            <a:xfrm flipH="1">
              <a:off x="3156275" y="3040225"/>
              <a:ext cx="597900" cy="219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13" name="Google Shape;1213;p88"/>
          <p:cNvGrpSpPr/>
          <p:nvPr/>
        </p:nvGrpSpPr>
        <p:grpSpPr>
          <a:xfrm>
            <a:off x="4263649" y="1804175"/>
            <a:ext cx="1041088" cy="3002074"/>
            <a:chOff x="4263649" y="1804175"/>
            <a:chExt cx="1041088" cy="3002074"/>
          </a:xfrm>
        </p:grpSpPr>
        <p:pic>
          <p:nvPicPr>
            <p:cNvPr id="1214" name="Google Shape;1214;p88"/>
            <p:cNvPicPr preferRelativeResize="0"/>
            <p:nvPr/>
          </p:nvPicPr>
          <p:blipFill rotWithShape="1">
            <a:blip r:embed="rId5">
              <a:alphaModFix/>
            </a:blip>
            <a:srcRect b="3765" l="28220" r="31191" t="4179"/>
            <a:stretch/>
          </p:blipFill>
          <p:spPr>
            <a:xfrm>
              <a:off x="4601037" y="1911675"/>
              <a:ext cx="703700" cy="2894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5" name="Google Shape;1215;p88"/>
            <p:cNvSpPr txBox="1"/>
            <p:nvPr/>
          </p:nvSpPr>
          <p:spPr>
            <a:xfrm>
              <a:off x="4263649" y="3259525"/>
              <a:ext cx="498900" cy="277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casaan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16" name="Google Shape;1216;p88"/>
            <p:cNvCxnSpPr>
              <a:stCxn id="1207" idx="2"/>
            </p:cNvCxnSpPr>
            <p:nvPr/>
          </p:nvCxnSpPr>
          <p:spPr>
            <a:xfrm>
              <a:off x="4952375" y="1804175"/>
              <a:ext cx="0" cy="3066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17" name="Google Shape;1217;p88"/>
            <p:cNvSpPr txBox="1"/>
            <p:nvPr/>
          </p:nvSpPr>
          <p:spPr>
            <a:xfrm>
              <a:off x="4460871" y="2294550"/>
              <a:ext cx="301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18" name="Google Shape;1218;p88"/>
            <p:cNvCxnSpPr>
              <a:endCxn id="1215" idx="0"/>
            </p:cNvCxnSpPr>
            <p:nvPr/>
          </p:nvCxnSpPr>
          <p:spPr>
            <a:xfrm flipH="1">
              <a:off x="4513099" y="2988925"/>
              <a:ext cx="569400" cy="2706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19" name="Google Shape;1219;p88"/>
          <p:cNvGrpSpPr/>
          <p:nvPr/>
        </p:nvGrpSpPr>
        <p:grpSpPr>
          <a:xfrm>
            <a:off x="4952375" y="1804175"/>
            <a:ext cx="1705637" cy="2963249"/>
            <a:chOff x="4952375" y="1804175"/>
            <a:chExt cx="1705637" cy="2963249"/>
          </a:xfrm>
        </p:grpSpPr>
        <p:pic>
          <p:nvPicPr>
            <p:cNvPr id="1220" name="Google Shape;1220;p88"/>
            <p:cNvPicPr preferRelativeResize="0"/>
            <p:nvPr/>
          </p:nvPicPr>
          <p:blipFill rotWithShape="1">
            <a:blip r:embed="rId6">
              <a:alphaModFix/>
            </a:blip>
            <a:srcRect b="3562" l="31614" r="30308" t="4381"/>
            <a:stretch/>
          </p:blipFill>
          <p:spPr>
            <a:xfrm>
              <a:off x="5997863" y="1872850"/>
              <a:ext cx="660150" cy="2894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1" name="Google Shape;1221;p88"/>
            <p:cNvSpPr txBox="1"/>
            <p:nvPr/>
          </p:nvSpPr>
          <p:spPr>
            <a:xfrm>
              <a:off x="5310251" y="3259525"/>
              <a:ext cx="889200" cy="277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guduud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22" name="Google Shape;1222;p88"/>
            <p:cNvCxnSpPr>
              <a:stCxn id="1207" idx="2"/>
            </p:cNvCxnSpPr>
            <p:nvPr/>
          </p:nvCxnSpPr>
          <p:spPr>
            <a:xfrm>
              <a:off x="4952375" y="1804175"/>
              <a:ext cx="1417200" cy="2610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23" name="Google Shape;1223;p88"/>
            <p:cNvSpPr txBox="1"/>
            <p:nvPr/>
          </p:nvSpPr>
          <p:spPr>
            <a:xfrm>
              <a:off x="5693478" y="2294550"/>
              <a:ext cx="276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24" name="Google Shape;1224;p88"/>
            <p:cNvCxnSpPr>
              <a:endCxn id="1221" idx="0"/>
            </p:cNvCxnSpPr>
            <p:nvPr/>
          </p:nvCxnSpPr>
          <p:spPr>
            <a:xfrm flipH="1">
              <a:off x="5754851" y="2988925"/>
              <a:ext cx="572400" cy="2706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" name="Google Shape;1229;p89"/>
          <p:cNvGraphicFramePr/>
          <p:nvPr/>
        </p:nvGraphicFramePr>
        <p:xfrm>
          <a:off x="396650" y="1490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{BC1CBE02-4B35-4EFD-9EA3-40AB401E137C}</a:tableStyleId>
              </a:tblPr>
              <a:tblGrid>
                <a:gridCol w="2294050"/>
                <a:gridCol w="1331600"/>
                <a:gridCol w="1331600"/>
                <a:gridCol w="1331600"/>
                <a:gridCol w="2134450"/>
              </a:tblGrid>
              <a:tr h="17077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1621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230" name="Google Shape;1230;p89"/>
          <p:cNvPicPr preferRelativeResize="0"/>
          <p:nvPr/>
        </p:nvPicPr>
        <p:blipFill rotWithShape="1">
          <a:blip r:embed="rId3">
            <a:alphaModFix/>
          </a:blip>
          <a:srcRect b="3562" l="31614" r="30308" t="4381"/>
          <a:stretch/>
        </p:blipFill>
        <p:spPr>
          <a:xfrm>
            <a:off x="5959675" y="1911675"/>
            <a:ext cx="660150" cy="2894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89"/>
          <p:cNvPicPr preferRelativeResize="0"/>
          <p:nvPr/>
        </p:nvPicPr>
        <p:blipFill rotWithShape="1">
          <a:blip r:embed="rId4">
            <a:alphaModFix/>
          </a:blip>
          <a:srcRect b="3765" l="28220" r="31191" t="4179"/>
          <a:stretch/>
        </p:blipFill>
        <p:spPr>
          <a:xfrm>
            <a:off x="4601037" y="1911675"/>
            <a:ext cx="703700" cy="2894574"/>
          </a:xfrm>
          <a:prstGeom prst="rect">
            <a:avLst/>
          </a:prstGeom>
          <a:noFill/>
          <a:ln>
            <a:noFill/>
          </a:ln>
        </p:spPr>
      </p:pic>
      <p:sp>
        <p:nvSpPr>
          <p:cNvPr id="1232" name="Google Shape;1232;p89"/>
          <p:cNvSpPr txBox="1"/>
          <p:nvPr>
            <p:ph idx="1" type="body"/>
          </p:nvPr>
        </p:nvSpPr>
        <p:spPr>
          <a:xfrm>
            <a:off x="324000" y="759300"/>
            <a:ext cx="82377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 startAt="2"/>
            </a:pPr>
            <a:r>
              <a:rPr lang="en-GB" sz="1100">
                <a:latin typeface="Lexend"/>
              </a:rPr>
              <a:t>Maxaad ku dari lahayd milan (solution)-ka si aad u dhexdhexaaddo? Dooro acid ama alkali.</a:t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233" name="Google Shape;1233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Dhexdhexaadin (Neutralisation)</a:t>
            </a:r>
            <a:endParaRPr sz="2000"/>
          </a:p>
        </p:txBody>
      </p:sp>
      <p:pic>
        <p:nvPicPr>
          <p:cNvPr id="1234" name="Google Shape;1234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43724" y="1822500"/>
            <a:ext cx="1147125" cy="123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5" name="Google Shape;1235;p89"/>
          <p:cNvSpPr txBox="1"/>
          <p:nvPr/>
        </p:nvSpPr>
        <p:spPr>
          <a:xfrm>
            <a:off x="7044150" y="2229775"/>
            <a:ext cx="569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guduud (red)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6" name="Google Shape;1236;p89"/>
          <p:cNvCxnSpPr>
            <a:stCxn id="1234" idx="1"/>
          </p:cNvCxnSpPr>
          <p:nvPr/>
        </p:nvCxnSpPr>
        <p:spPr>
          <a:xfrm>
            <a:off x="7543724" y="2439000"/>
            <a:ext cx="525300" cy="195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7" name="Google Shape;1237;p89"/>
          <p:cNvSpPr txBox="1"/>
          <p:nvPr/>
        </p:nvSpPr>
        <p:spPr>
          <a:xfrm>
            <a:off x="6949900" y="1467900"/>
            <a:ext cx="187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warqad litmus buluug (blue litmus paper)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8" name="Google Shape;1238;p89"/>
          <p:cNvCxnSpPr>
            <a:stCxn id="1237" idx="2"/>
          </p:cNvCxnSpPr>
          <p:nvPr/>
        </p:nvCxnSpPr>
        <p:spPr>
          <a:xfrm>
            <a:off x="7885000" y="2022000"/>
            <a:ext cx="183900" cy="34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9" name="Google Shape;1239;p89"/>
          <p:cNvSpPr txBox="1"/>
          <p:nvPr/>
        </p:nvSpPr>
        <p:spPr>
          <a:xfrm>
            <a:off x="3318500" y="1526975"/>
            <a:ext cx="3366900" cy="2772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warqad tilmaame guud (universal indicator paper)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40" name="Google Shape;1240;p89"/>
          <p:cNvCxnSpPr>
            <a:stCxn id="1239" idx="2"/>
          </p:cNvCxnSpPr>
          <p:nvPr/>
        </p:nvCxnSpPr>
        <p:spPr>
          <a:xfrm>
            <a:off x="5001950" y="1804175"/>
            <a:ext cx="1206600" cy="299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1" name="Google Shape;1241;p89"/>
          <p:cNvCxnSpPr>
            <a:stCxn id="1239" idx="2"/>
          </p:cNvCxnSpPr>
          <p:nvPr/>
        </p:nvCxnSpPr>
        <p:spPr>
          <a:xfrm>
            <a:off x="5001950" y="1804175"/>
            <a:ext cx="22800" cy="352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242" name="Google Shape;1242;p89"/>
          <p:cNvPicPr preferRelativeResize="0"/>
          <p:nvPr/>
        </p:nvPicPr>
        <p:blipFill rotWithShape="1">
          <a:blip r:embed="rId6">
            <a:alphaModFix/>
          </a:blip>
          <a:srcRect b="1835" l="8620" r="57033" t="8212"/>
          <a:stretch/>
        </p:blipFill>
        <p:spPr>
          <a:xfrm>
            <a:off x="3416900" y="1917099"/>
            <a:ext cx="605400" cy="2921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43" name="Google Shape;1243;p89"/>
          <p:cNvCxnSpPr>
            <a:stCxn id="1239" idx="2"/>
          </p:cNvCxnSpPr>
          <p:nvPr/>
        </p:nvCxnSpPr>
        <p:spPr>
          <a:xfrm flipH="1">
            <a:off x="3763850" y="1804175"/>
            <a:ext cx="1238100" cy="321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4" name="Google Shape;1244;p89"/>
          <p:cNvSpPr txBox="1"/>
          <p:nvPr/>
        </p:nvSpPr>
        <p:spPr>
          <a:xfrm>
            <a:off x="396650" y="1516389"/>
            <a:ext cx="464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5" name="Google Shape;1245;p89"/>
          <p:cNvSpPr txBox="1"/>
          <p:nvPr/>
        </p:nvSpPr>
        <p:spPr>
          <a:xfrm>
            <a:off x="695250" y="1516389"/>
            <a:ext cx="1979100" cy="15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Milan (solution) midabkiisu guduud (red) yahay marka tilmaame guud (universal indicator) lagu daro.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6" name="Google Shape;1246;p89"/>
          <p:cNvSpPr txBox="1"/>
          <p:nvPr/>
        </p:nvSpPr>
        <p:spPr>
          <a:xfrm>
            <a:off x="433000" y="3426600"/>
            <a:ext cx="464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7" name="Google Shape;1247;p89"/>
          <p:cNvSpPr txBox="1"/>
          <p:nvPr/>
        </p:nvSpPr>
        <p:spPr>
          <a:xfrm>
            <a:off x="684150" y="3426600"/>
            <a:ext cx="2001300" cy="12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Milan (solution) ka beddela warqadda tilmaame guud (universal indicator paper) buluug (blue).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8" name="Google Shape;1248;p89"/>
          <p:cNvSpPr txBox="1"/>
          <p:nvPr/>
        </p:nvSpPr>
        <p:spPr>
          <a:xfrm>
            <a:off x="3195575" y="2294550"/>
            <a:ext cx="209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89"/>
          <p:cNvSpPr txBox="1"/>
          <p:nvPr/>
        </p:nvSpPr>
        <p:spPr>
          <a:xfrm>
            <a:off x="6722850" y="1544100"/>
            <a:ext cx="464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0" name="Google Shape;1250;p89"/>
          <p:cNvSpPr txBox="1"/>
          <p:nvPr/>
        </p:nvSpPr>
        <p:spPr>
          <a:xfrm>
            <a:off x="4460871" y="2294550"/>
            <a:ext cx="30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1" name="Google Shape;1251;p89"/>
          <p:cNvSpPr txBox="1"/>
          <p:nvPr/>
        </p:nvSpPr>
        <p:spPr>
          <a:xfrm>
            <a:off x="5693478" y="2294550"/>
            <a:ext cx="276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89"/>
          <p:cNvSpPr txBox="1"/>
          <p:nvPr/>
        </p:nvSpPr>
        <p:spPr>
          <a:xfrm>
            <a:off x="6691775" y="3621000"/>
            <a:ext cx="2094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Milan (solution) kaas oo warqad litmus guduud (red litmus paper) u beddesha buluug (blue) marka lagu daro.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3" name="Google Shape;1253;p89"/>
          <p:cNvSpPr txBox="1"/>
          <p:nvPr/>
        </p:nvSpPr>
        <p:spPr>
          <a:xfrm>
            <a:off x="6685500" y="3181775"/>
            <a:ext cx="464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89"/>
          <p:cNvSpPr txBox="1"/>
          <p:nvPr/>
        </p:nvSpPr>
        <p:spPr>
          <a:xfrm>
            <a:off x="1987700" y="4471050"/>
            <a:ext cx="703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ashito (acid)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5" name="Google Shape;1255;p89"/>
          <p:cNvSpPr txBox="1"/>
          <p:nvPr/>
        </p:nvSpPr>
        <p:spPr>
          <a:xfrm>
            <a:off x="1987700" y="2915575"/>
            <a:ext cx="703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alkali (alkali)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6" name="Google Shape;1256;p89"/>
          <p:cNvSpPr txBox="1"/>
          <p:nvPr/>
        </p:nvSpPr>
        <p:spPr>
          <a:xfrm>
            <a:off x="5861650" y="3889200"/>
            <a:ext cx="703800" cy="3078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ashito (acid)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7" name="Google Shape;1257;p89"/>
          <p:cNvSpPr txBox="1"/>
          <p:nvPr/>
        </p:nvSpPr>
        <p:spPr>
          <a:xfrm>
            <a:off x="3318500" y="3889200"/>
            <a:ext cx="703800" cy="3078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alkali (alkali)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8" name="Google Shape;1258;p89"/>
          <p:cNvSpPr txBox="1"/>
          <p:nvPr/>
        </p:nvSpPr>
        <p:spPr>
          <a:xfrm>
            <a:off x="4600988" y="3889200"/>
            <a:ext cx="703800" cy="3078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alkali (alkali)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9" name="Google Shape;1259;p89"/>
          <p:cNvSpPr txBox="1"/>
          <p:nvPr/>
        </p:nvSpPr>
        <p:spPr>
          <a:xfrm>
            <a:off x="6691763" y="2688375"/>
            <a:ext cx="703800" cy="3078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alkali (alkali)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60" name="Google Shape;1260;p89"/>
          <p:cNvSpPr txBox="1"/>
          <p:nvPr/>
        </p:nvSpPr>
        <p:spPr>
          <a:xfrm>
            <a:off x="8264922" y="3205063"/>
            <a:ext cx="540000" cy="3078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ashito (acid)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61" name="Google Shape;1261;p89"/>
          <p:cNvSpPr txBox="1"/>
          <p:nvPr/>
        </p:nvSpPr>
        <p:spPr>
          <a:xfrm>
            <a:off x="4263649" y="3259525"/>
            <a:ext cx="464400" cy="27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guduud (red)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2" name="Google Shape;1262;p89"/>
          <p:cNvSpPr txBox="1"/>
          <p:nvPr/>
        </p:nvSpPr>
        <p:spPr>
          <a:xfrm>
            <a:off x="5310250" y="3259525"/>
            <a:ext cx="785700" cy="27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guduud-madow (purple)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3" name="Google Shape;1263;p89"/>
          <p:cNvSpPr txBox="1"/>
          <p:nvPr/>
        </p:nvSpPr>
        <p:spPr>
          <a:xfrm>
            <a:off x="2738375" y="3259525"/>
            <a:ext cx="785700" cy="27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jaalle (yellow)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64" name="Google Shape;1264;p89"/>
          <p:cNvCxnSpPr>
            <a:endCxn id="1263" idx="0"/>
          </p:cNvCxnSpPr>
          <p:nvPr/>
        </p:nvCxnSpPr>
        <p:spPr>
          <a:xfrm flipH="1">
            <a:off x="3131225" y="3040225"/>
            <a:ext cx="597900" cy="219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5" name="Google Shape;1265;p89"/>
          <p:cNvCxnSpPr>
            <a:endCxn id="1261" idx="0"/>
          </p:cNvCxnSpPr>
          <p:nvPr/>
        </p:nvCxnSpPr>
        <p:spPr>
          <a:xfrm flipH="1">
            <a:off x="4495849" y="2988925"/>
            <a:ext cx="569400" cy="270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6" name="Google Shape;1266;p89"/>
          <p:cNvCxnSpPr>
            <a:endCxn id="1262" idx="0"/>
          </p:cNvCxnSpPr>
          <p:nvPr/>
        </p:nvCxnSpPr>
        <p:spPr>
          <a:xfrm flipH="1">
            <a:off x="5703100" y="2988925"/>
            <a:ext cx="572400" cy="270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90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Dhexdhexaadin (Neutralisation)</a:t>
            </a:r>
            <a:endParaRPr/>
          </a:p>
        </p:txBody>
      </p:sp>
      <p:sp>
        <p:nvSpPr>
          <p:cNvPr id="1272" name="Google Shape;1272;p90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Isle'egyada dhexdhexaadinta (Neutralisation equations)</a:t>
            </a:r>
            <a:endParaRPr/>
          </a:p>
        </p:txBody>
      </p:sp>
      <p:sp>
        <p:nvSpPr>
          <p:cNvPr id="1273" name="Google Shape;1273;p90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Falgal kiimiko: dhexdhexaadin (Chemical reactions: neutralisation)</a:t>
            </a:r>
            <a:endParaRPr/>
          </a:p>
        </p:txBody>
      </p:sp>
      <p:pic>
        <p:nvPicPr>
          <p:cNvPr id="1274" name="Google Shape;1274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450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91"/>
          <p:cNvSpPr txBox="1"/>
          <p:nvPr>
            <p:ph idx="1" type="body"/>
          </p:nvPr>
        </p:nvSpPr>
        <p:spPr>
          <a:xfrm>
            <a:off x="324000" y="759300"/>
            <a:ext cx="8237700" cy="42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Isle'egyada kiimikada waxaad ku kartaa:</a:t>
            </a:r>
            <a:endParaRPr sz="2000"/>
          </a:p>
        </p:txBody>
      </p:sp>
      <p:sp>
        <p:nvSpPr>
          <p:cNvPr id="1280" name="Google Shape;1280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Isle'egyada dhexdhexaadinta (Neutralisation equations)</a:t>
            </a:r>
            <a:endParaRPr/>
          </a:p>
        </p:txBody>
      </p:sp>
      <p:sp>
        <p:nvSpPr>
          <p:cNvPr id="1281" name="Google Shape;1281;p91"/>
          <p:cNvSpPr txBox="1"/>
          <p:nvPr>
            <p:ph idx="1" type="body"/>
          </p:nvPr>
        </p:nvSpPr>
        <p:spPr>
          <a:xfrm>
            <a:off x="324000" y="2092425"/>
            <a:ext cx="3274200" cy="34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Xaaladaha walabku waa:</a:t>
            </a:r>
            <a:endParaRPr sz="2000"/>
          </a:p>
        </p:txBody>
      </p:sp>
      <p:sp>
        <p:nvSpPr>
          <p:cNvPr id="1282" name="Google Shape;1282;p91"/>
          <p:cNvSpPr txBox="1"/>
          <p:nvPr>
            <p:ph idx="1" type="body"/>
          </p:nvPr>
        </p:nvSpPr>
        <p:spPr>
          <a:xfrm>
            <a:off x="324000" y="2571750"/>
            <a:ext cx="2410800" cy="140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adag (s)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dareere (l)</a:t>
            </a:r>
            <a:r>
              <a:rPr lang="en-GB" sz="1800"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gaas (g)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milan (aq)</a:t>
            </a:r>
            <a:endParaRPr sz="2000"/>
          </a:p>
        </p:txBody>
      </p:sp>
      <p:sp>
        <p:nvSpPr>
          <p:cNvPr id="1283" name="Google Shape;1283;p91"/>
          <p:cNvSpPr txBox="1"/>
          <p:nvPr>
            <p:ph idx="1" type="body"/>
          </p:nvPr>
        </p:nvSpPr>
        <p:spPr>
          <a:xfrm>
            <a:off x="324000" y="1234450"/>
            <a:ext cx="8237700" cy="7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aqoonso xaaladda walax kasta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isticmaal markaad qorayso isla'eg eray ama calaamad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92"/>
          <p:cNvSpPr txBox="1"/>
          <p:nvPr>
            <p:ph idx="1" type="body"/>
          </p:nvPr>
        </p:nvSpPr>
        <p:spPr>
          <a:xfrm>
            <a:off x="324000" y="759300"/>
            <a:ext cx="8237700" cy="42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Sida loo qoro xaaladaha walabka: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289" name="Google Shape;1289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dhexdhexaadinta (Neutralisation)</a:t>
            </a:r>
            <a:endParaRPr/>
          </a:p>
        </p:txBody>
      </p:sp>
      <p:sp>
        <p:nvSpPr>
          <p:cNvPr id="1290" name="Google Shape;1290;p92"/>
          <p:cNvSpPr txBox="1"/>
          <p:nvPr/>
        </p:nvSpPr>
        <p:spPr>
          <a:xfrm>
            <a:off x="4824000" y="2822300"/>
            <a:ext cx="3899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tusaale: sodium hydroxide (NaOH) milan (solution) waxaa loo qori doonaa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sodium hydroxide (aq)</a:t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NaOH (aq)</a:t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92"/>
          <p:cNvSpPr txBox="1"/>
          <p:nvPr/>
        </p:nvSpPr>
        <p:spPr>
          <a:xfrm>
            <a:off x="324000" y="1296700"/>
            <a:ext cx="3996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inay: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loo qoro xarfo yaryar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loo qoro hoos (subscript)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dar qaws (brackets)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92"/>
          <p:cNvSpPr txBox="1"/>
          <p:nvPr/>
        </p:nvSpPr>
        <p:spPr>
          <a:xfrm>
            <a:off x="324000" y="2822300"/>
            <a:ext cx="3812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tusaale: carbon dioxide gaas waxaa loo qori doonaa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carbon dioxide(g)</a:t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CO2 (g)</a:t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3" name="Google Shape;1293;p92"/>
          <p:cNvSpPr txBox="1"/>
          <p:nvPr/>
        </p:nvSpPr>
        <p:spPr>
          <a:xfrm>
            <a:off x="4824000" y="1285950"/>
            <a:ext cx="3899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tusaale: sodium hydroxide adag (NaOH) waxaa loo qori doonaa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sodium hydroxide (s)</a:t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NaOH (s)</a:t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93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sidee habka saxda ah ee loo isticmaalo astaanta gobolka ee milan (solution) copper sulfate? Dooro jawaabta saxda ah.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99" name="Google Shape;1299;p9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Isla'egta neutralisation</a:t>
            </a:r>
            <a:endParaRPr/>
          </a:p>
        </p:txBody>
      </p:sp>
      <p:sp>
        <p:nvSpPr>
          <p:cNvPr id="1300" name="Google Shape;1300;p93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copper sulfate (AQ)</a:t>
            </a:r>
            <a:r>
              <a:rPr baseline="-25000" lang="en-GB" sz="1100">
                <a:latin typeface="Lexend"/>
              </a:rPr>
              <a:t/>
            </a:r>
            <a:endParaRPr/>
          </a:p>
        </p:txBody>
      </p:sp>
      <p:sp>
        <p:nvSpPr>
          <p:cNvPr id="1301" name="Google Shape;1301;p93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copper sulfate (aq)</a:t>
            </a:r>
            <a:r>
              <a:rPr baseline="-25000" lang="en-GB" sz="1100">
                <a:latin typeface="Lexend"/>
              </a:rPr>
              <a:t/>
            </a:r>
            <a:endParaRPr/>
          </a:p>
        </p:txBody>
      </p:sp>
      <p:sp>
        <p:nvSpPr>
          <p:cNvPr id="1302" name="Google Shape;1302;p93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copper sulfate (aq)</a:t>
            </a:r>
            <a:endParaRPr/>
          </a:p>
        </p:txBody>
      </p:sp>
      <p:sp>
        <p:nvSpPr>
          <p:cNvPr id="1303" name="Google Shape;1303;p93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copper sulfate aq</a:t>
            </a:r>
            <a:r>
              <a:rPr baseline="-25000" lang="en-GB" sz="1100">
                <a:latin typeface="Lexend"/>
              </a:rPr>
              <a:t/>
            </a:r>
            <a:endParaRPr baseline="-25000"/>
          </a:p>
        </p:txBody>
      </p:sp>
      <p:pic>
        <p:nvPicPr>
          <p:cNvPr id="1304" name="Google Shape;1304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708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94"/>
          <p:cNvSpPr txBox="1"/>
          <p:nvPr>
            <p:ph idx="1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Habka saxda ah ee loo qoro astaanta gobolka ee sodium chloride adag (NaCl) waa NaCl (aq).</a:t>
            </a:r>
            <a:r>
              <a:rPr lang="en-GB"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>
                <a:latin typeface="Lexend"/>
              </a:rPr>
              <a:t/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310" name="Google Shape;1310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Isla'egta neutralisation</a:t>
            </a:r>
            <a:endParaRPr/>
          </a:p>
        </p:txBody>
      </p:sp>
      <p:sp>
        <p:nvSpPr>
          <p:cNvPr id="1311" name="Google Shape;1311;p94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Astaanta gobolka ee adag waa (s), waa inay noqotaa xarfo yaryar, gudaha qawska, iyo subscript.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312" name="Google Shape;1312;p94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Astaanta gobolka ee adag waa (S), waa inay noqotaa xarfo waaweyn, gudaha qawska, iyo superscript.</a:t>
            </a:r>
            <a:endParaRPr/>
          </a:p>
        </p:txBody>
      </p:sp>
      <p:pic>
        <p:nvPicPr>
          <p:cNvPr id="1313" name="Google Shape;1313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97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4" name="Google Shape;131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1408" y="357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95"/>
          <p:cNvSpPr txBox="1"/>
          <p:nvPr>
            <p:ph idx="1" type="body"/>
          </p:nvPr>
        </p:nvSpPr>
        <p:spPr>
          <a:xfrm>
            <a:off x="324000" y="3198441"/>
            <a:ext cx="84960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hydrochloric acid + sodium hydroxide → sodium chloride + biyo (water)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320" name="Google Shape;1320;p95"/>
          <p:cNvSpPr txBox="1"/>
          <p:nvPr>
            <p:ph idx="1" type="body"/>
          </p:nvPr>
        </p:nvSpPr>
        <p:spPr>
          <a:xfrm>
            <a:off x="4321440" y="4121781"/>
            <a:ext cx="26766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+"/>
              <a:defRPr/>
            </a:pPr>
            <a:r>
              <a:rPr lang="en-GB" sz="1400">
                <a:latin typeface="Lexend"/>
              </a:rPr>
              <a:t>NaOH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321" name="Google Shape;1321;p95"/>
          <p:cNvSpPr txBox="1"/>
          <p:nvPr>
            <p:ph idx="1" type="body"/>
          </p:nvPr>
        </p:nvSpPr>
        <p:spPr>
          <a:xfrm>
            <a:off x="324000" y="759300"/>
            <a:ext cx="7016400" cy="130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Marka ay dhacdo falgal (reaction) neutralisation, isla'egta guud waa: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acid + base → metal salt + biyo (water)</a:t>
            </a:r>
            <a:endParaRPr/>
          </a:p>
        </p:txBody>
      </p:sp>
      <p:sp>
        <p:nvSpPr>
          <p:cNvPr id="1322" name="Google Shape;1322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Isla'egta neutralisation</a:t>
            </a:r>
            <a:endParaRPr/>
          </a:p>
        </p:txBody>
      </p:sp>
      <p:sp>
        <p:nvSpPr>
          <p:cNvPr id="1323" name="Google Shape;1323;p95"/>
          <p:cNvSpPr txBox="1"/>
          <p:nvPr>
            <p:ph idx="1" type="body"/>
          </p:nvPr>
        </p:nvSpPr>
        <p:spPr>
          <a:xfrm>
            <a:off x="1909812" y="4396101"/>
            <a:ext cx="5829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aseline="-25000" lang="en-GB" sz="1400">
                <a:latin typeface="Lexend"/>
              </a:rPr>
              <a:t>(aq)</a:t>
            </a:r>
            <a:endParaRPr baseline="-25000"/>
          </a:p>
        </p:txBody>
      </p:sp>
      <p:sp>
        <p:nvSpPr>
          <p:cNvPr id="1324" name="Google Shape;1324;p95"/>
          <p:cNvSpPr txBox="1"/>
          <p:nvPr>
            <p:ph idx="1" type="body"/>
          </p:nvPr>
        </p:nvSpPr>
        <p:spPr>
          <a:xfrm>
            <a:off x="2748744" y="4396101"/>
            <a:ext cx="5829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aseline="-25000" lang="en-GB" sz="1400">
                <a:latin typeface="Lexend"/>
              </a:rPr>
              <a:t>(aq)</a:t>
            </a:r>
            <a:endParaRPr baseline="-25000"/>
          </a:p>
        </p:txBody>
      </p:sp>
      <p:sp>
        <p:nvSpPr>
          <p:cNvPr id="1325" name="Google Shape;1325;p95"/>
          <p:cNvSpPr txBox="1"/>
          <p:nvPr>
            <p:ph idx="1" type="body"/>
          </p:nvPr>
        </p:nvSpPr>
        <p:spPr>
          <a:xfrm>
            <a:off x="3587676" y="4396101"/>
            <a:ext cx="5829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aseline="-25000" lang="en-GB" sz="1400">
                <a:latin typeface="Lexend"/>
              </a:rPr>
              <a:t>(aq)</a:t>
            </a:r>
            <a:endParaRPr baseline="-25000"/>
          </a:p>
        </p:txBody>
      </p:sp>
      <p:sp>
        <p:nvSpPr>
          <p:cNvPr id="1326" name="Google Shape;1326;p95"/>
          <p:cNvSpPr txBox="1"/>
          <p:nvPr>
            <p:ph idx="1" type="body"/>
          </p:nvPr>
        </p:nvSpPr>
        <p:spPr>
          <a:xfrm>
            <a:off x="4426608" y="4396101"/>
            <a:ext cx="5829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aseline="-25000" lang="en-GB" sz="1400">
                <a:latin typeface="Lexend"/>
              </a:rPr>
              <a:t>(</a:t>
            </a:r>
            <a:r>
              <a:rPr baseline="-25000" lang="en-GB" sz="1400"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400">
                <a:latin typeface="Lexend"/>
              </a:rPr>
              <a:t>)</a:t>
            </a:r>
            <a:endParaRPr baseline="-25000"/>
          </a:p>
        </p:txBody>
      </p:sp>
      <p:sp>
        <p:nvSpPr>
          <p:cNvPr id="1327" name="Google Shape;1327;p95"/>
          <p:cNvSpPr txBox="1"/>
          <p:nvPr>
            <p:ph idx="1" type="body"/>
          </p:nvPr>
        </p:nvSpPr>
        <p:spPr>
          <a:xfrm>
            <a:off x="324000" y="2463650"/>
            <a:ext cx="8323500" cy="69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Tusaale: neutralisation ee hydrochloric acid iyo sodium hydroxide milan (solution) waa: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28" name="Google Shape;1328;p95"/>
          <p:cNvSpPr txBox="1"/>
          <p:nvPr>
            <p:ph idx="1" type="body"/>
          </p:nvPr>
        </p:nvSpPr>
        <p:spPr>
          <a:xfrm>
            <a:off x="411480" y="4121781"/>
            <a:ext cx="5829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400">
                <a:latin typeface="Lexend"/>
              </a:rPr>
              <a:t>(aq)</a:t>
            </a:r>
            <a:endParaRPr baseline="-25000" sz="1800"/>
          </a:p>
        </p:txBody>
      </p:sp>
      <p:sp>
        <p:nvSpPr>
          <p:cNvPr id="1329" name="Google Shape;1329;p95"/>
          <p:cNvSpPr txBox="1"/>
          <p:nvPr>
            <p:ph idx="1" type="body"/>
          </p:nvPr>
        </p:nvSpPr>
        <p:spPr>
          <a:xfrm>
            <a:off x="1250412" y="4121781"/>
            <a:ext cx="5829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400">
                <a:latin typeface="Lexend"/>
              </a:rPr>
              <a:t>(aq)</a:t>
            </a:r>
            <a:endParaRPr baseline="-25000" sz="1800"/>
          </a:p>
        </p:txBody>
      </p:sp>
      <p:sp>
        <p:nvSpPr>
          <p:cNvPr id="1330" name="Google Shape;1330;p95"/>
          <p:cNvSpPr txBox="1"/>
          <p:nvPr>
            <p:ph idx="1" type="body"/>
          </p:nvPr>
        </p:nvSpPr>
        <p:spPr>
          <a:xfrm>
            <a:off x="2089344" y="4121781"/>
            <a:ext cx="5829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400">
                <a:latin typeface="Lexend"/>
              </a:rPr>
              <a:t>(aq)</a:t>
            </a:r>
            <a:endParaRPr baseline="-25000" sz="1800"/>
          </a:p>
        </p:txBody>
      </p:sp>
      <p:sp>
        <p:nvSpPr>
          <p:cNvPr id="1331" name="Google Shape;1331;p95"/>
          <p:cNvSpPr txBox="1"/>
          <p:nvPr>
            <p:ph idx="1" type="body"/>
          </p:nvPr>
        </p:nvSpPr>
        <p:spPr>
          <a:xfrm>
            <a:off x="2928276" y="4121781"/>
            <a:ext cx="2340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400">
                <a:latin typeface="Lexend"/>
              </a:rPr>
              <a:t>(</a:t>
            </a:r>
            <a:r>
              <a:rPr baseline="-25000" lang="en-GB" sz="1400"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400">
                <a:latin typeface="Lexend"/>
              </a:rPr>
              <a:t>)</a:t>
            </a:r>
            <a:endParaRPr baseline="-25000" sz="1800"/>
          </a:p>
        </p:txBody>
      </p:sp>
      <p:sp>
        <p:nvSpPr>
          <p:cNvPr id="1332" name="Google Shape;1332;p95"/>
          <p:cNvSpPr txBox="1"/>
          <p:nvPr>
            <p:ph idx="1" type="body"/>
          </p:nvPr>
        </p:nvSpPr>
        <p:spPr>
          <a:xfrm>
            <a:off x="3418308" y="4121781"/>
            <a:ext cx="6471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HCl</a:t>
            </a:r>
            <a:r>
              <a:rPr lang="en-GB" sz="1400"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333" name="Google Shape;1333;p95"/>
          <p:cNvSpPr txBox="1"/>
          <p:nvPr>
            <p:ph idx="1" type="body"/>
          </p:nvPr>
        </p:nvSpPr>
        <p:spPr>
          <a:xfrm>
            <a:off x="7254072" y="4121781"/>
            <a:ext cx="15636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→ NaCl</a:t>
            </a:r>
            <a:r>
              <a:rPr lang="en-GB" sz="1400">
                <a:latin typeface="Lexend"/>
                <a:ea typeface="ABeeZee"/>
                <a:cs typeface="ABeeZee"/>
                <a:sym typeface="ABeeZee"/>
              </a:rPr>
              <a:t/>
            </a:r>
            <a:endParaRPr sz="18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334" name="Google Shape;1334;p95"/>
          <p:cNvSpPr txBox="1"/>
          <p:nvPr>
            <p:ph idx="1" type="body"/>
          </p:nvPr>
        </p:nvSpPr>
        <p:spPr>
          <a:xfrm>
            <a:off x="411480" y="4396101"/>
            <a:ext cx="12423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+"/>
              <a:defRPr/>
            </a:pPr>
            <a:r>
              <a:rPr lang="en-GB" sz="1400">
                <a:latin typeface="Lexend"/>
              </a:rPr>
              <a:t>  H</a:t>
            </a:r>
            <a:r>
              <a:rPr baseline="-25000" lang="en-GB" sz="1400">
                <a:latin typeface="Lexend"/>
              </a:rPr>
              <a:t>2</a:t>
            </a:r>
            <a:r>
              <a:rPr lang="en-GB" sz="1400">
                <a:latin typeface="Lexend"/>
              </a:rPr>
              <a:t>O</a:t>
            </a:r>
            <a:endParaRPr sz="1800"/>
          </a:p>
        </p:txBody>
      </p:sp>
      <p:sp>
        <p:nvSpPr>
          <p:cNvPr id="1335" name="TextBox 1334"/>
          <p:cNvSpPr txBox="1"/>
          <p:nvPr/>
        </p:nvSpPr>
        <p:spPr>
          <a:xfrm>
            <a:off x="411480" y="3847461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9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Waa maxay isla'egta guud ee falgalka (reaction) u dhexeeya asiidh iyo sal (base) si loo soo saaro cusbo (salt) macdan ah iyo biyo (water)?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100"/>
            </a:br>
            <a:r>
              <a:rPr lang="en-GB" sz="1100">
                <a:latin typeface="Lexend"/>
              </a:rPr>
              <a:t/>
            </a:r>
            <a:endParaRPr sz="2100"/>
          </a:p>
        </p:txBody>
      </p:sp>
      <p:sp>
        <p:nvSpPr>
          <p:cNvPr id="1340" name="Google Shape;1340;p9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neutralisation</a:t>
            </a:r>
            <a:endParaRPr/>
          </a:p>
        </p:txBody>
      </p:sp>
      <p:sp>
        <p:nvSpPr>
          <p:cNvPr id="1341" name="Google Shape;1341;p9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asiidh + sal (base) → milan (solution) + biyo (water)</a:t>
            </a:r>
            <a:endParaRPr/>
          </a:p>
        </p:txBody>
      </p:sp>
      <p:sp>
        <p:nvSpPr>
          <p:cNvPr id="1342" name="Google Shape;1342;p9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asiidh + sal (base) → cusbo (salt) macdan + hydrogen</a:t>
            </a:r>
            <a:endParaRPr/>
          </a:p>
        </p:txBody>
      </p:sp>
      <p:sp>
        <p:nvSpPr>
          <p:cNvPr id="1343" name="Google Shape;1343;p9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asiidh + sal (base) → cusbo (salt) macdan + biyo (water)</a:t>
            </a:r>
            <a:endParaRPr/>
          </a:p>
        </p:txBody>
      </p:sp>
      <p:pic>
        <p:nvPicPr>
          <p:cNvPr id="1344" name="Google Shape;1344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3683" y="37669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97"/>
          <p:cNvSpPr txBox="1"/>
          <p:nvPr>
            <p:ph idx="1" type="body"/>
          </p:nvPr>
        </p:nvSpPr>
        <p:spPr>
          <a:xfrm>
            <a:off x="324000" y="759300"/>
            <a:ext cx="7372200" cy="4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Oxides iyo hydroxides macdan ee caadiga ah waa sal (base).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350" name="Google Shape;1350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neutralisation</a:t>
            </a:r>
            <a:endParaRPr/>
          </a:p>
        </p:txBody>
      </p:sp>
      <p:sp>
        <p:nvSpPr>
          <p:cNvPr id="1351" name="Google Shape;1351;p97"/>
          <p:cNvSpPr txBox="1"/>
          <p:nvPr>
            <p:ph idx="1" type="body"/>
          </p:nvPr>
        </p:nvSpPr>
        <p:spPr>
          <a:xfrm>
            <a:off x="324000" y="1295400"/>
            <a:ext cx="8480100" cy="8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Sodium hydroxide, calcium oxide iyo copper oxide waa sal (base) caadi ah oo neutralise gareyn doona asiidh.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pic>
        <p:nvPicPr>
          <p:cNvPr id="1352" name="Google Shape;135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150" y="2148900"/>
            <a:ext cx="2407926" cy="191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97"/>
          <p:cNvSpPr txBox="1"/>
          <p:nvPr>
            <p:ph idx="1" type="body"/>
          </p:nvPr>
        </p:nvSpPr>
        <p:spPr>
          <a:xfrm>
            <a:off x="461150" y="4061825"/>
            <a:ext cx="2145000" cy="33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sodium hydroxide</a:t>
            </a:r>
            <a:endParaRPr sz="1800"/>
          </a:p>
        </p:txBody>
      </p:sp>
      <p:pic>
        <p:nvPicPr>
          <p:cNvPr id="1354" name="Google Shape;1354;p97"/>
          <p:cNvPicPr preferRelativeResize="0"/>
          <p:nvPr/>
        </p:nvPicPr>
        <p:blipFill rotWithShape="1">
          <a:blip r:embed="rId4">
            <a:alphaModFix/>
          </a:blip>
          <a:srcRect b="0" l="3104" r="3104" t="0"/>
          <a:stretch/>
        </p:blipFill>
        <p:spPr>
          <a:xfrm>
            <a:off x="3558480" y="2148899"/>
            <a:ext cx="2030919" cy="1912927"/>
          </a:xfrm>
          <a:prstGeom prst="rect">
            <a:avLst/>
          </a:prstGeom>
          <a:noFill/>
          <a:ln>
            <a:noFill/>
          </a:ln>
        </p:spPr>
      </p:pic>
      <p:sp>
        <p:nvSpPr>
          <p:cNvPr id="1355" name="Google Shape;1355;p97"/>
          <p:cNvSpPr txBox="1"/>
          <p:nvPr>
            <p:ph idx="1" type="body"/>
          </p:nvPr>
        </p:nvSpPr>
        <p:spPr>
          <a:xfrm>
            <a:off x="3558480" y="4061825"/>
            <a:ext cx="2145000" cy="33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calcium oxide</a:t>
            </a:r>
            <a:endParaRPr sz="1800"/>
          </a:p>
        </p:txBody>
      </p:sp>
      <p:sp>
        <p:nvSpPr>
          <p:cNvPr id="1356" name="Google Shape;1356;p97"/>
          <p:cNvSpPr txBox="1"/>
          <p:nvPr>
            <p:ph idx="1" type="body"/>
          </p:nvPr>
        </p:nvSpPr>
        <p:spPr>
          <a:xfrm>
            <a:off x="6145732" y="4061825"/>
            <a:ext cx="2145000" cy="33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copper oxide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pic>
        <p:nvPicPr>
          <p:cNvPr id="1357" name="Google Shape;1357;p97"/>
          <p:cNvPicPr preferRelativeResize="0"/>
          <p:nvPr/>
        </p:nvPicPr>
        <p:blipFill rotWithShape="1">
          <a:blip r:embed="rId5">
            <a:alphaModFix/>
          </a:blip>
          <a:srcRect b="35426" l="30264" r="20653" t="23670"/>
          <a:stretch/>
        </p:blipFill>
        <p:spPr>
          <a:xfrm>
            <a:off x="6145732" y="2247900"/>
            <a:ext cx="2658442" cy="1661526"/>
          </a:xfrm>
          <a:prstGeom prst="rect">
            <a:avLst/>
          </a:prstGeom>
          <a:noFill/>
          <a:ln>
            <a:noFill/>
          </a:ln>
        </p:spPr>
      </p:pic>
      <p:sp>
        <p:nvSpPr>
          <p:cNvPr id="1358" name="Google Shape;1358;p9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9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walax noqon karta sal (base)?</a:t>
            </a:r>
            <a:endParaRPr/>
          </a:p>
        </p:txBody>
      </p:sp>
      <p:sp>
        <p:nvSpPr>
          <p:cNvPr id="1364" name="Google Shape;1364;p9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neutralisation</a:t>
            </a:r>
            <a:endParaRPr/>
          </a:p>
        </p:txBody>
      </p:sp>
      <p:sp>
        <p:nvSpPr>
          <p:cNvPr id="1365" name="Google Shape;1365;p9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carbon dioxide</a:t>
            </a:r>
            <a:endParaRPr/>
          </a:p>
        </p:txBody>
      </p:sp>
      <p:sp>
        <p:nvSpPr>
          <p:cNvPr id="1366" name="Google Shape;1366;p98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magnesium oxide</a:t>
            </a:r>
            <a:endParaRPr/>
          </a:p>
        </p:txBody>
      </p:sp>
      <p:sp>
        <p:nvSpPr>
          <p:cNvPr id="1367" name="Google Shape;1367;p98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copper sulphate</a:t>
            </a:r>
            <a:endParaRPr/>
          </a:p>
        </p:txBody>
      </p:sp>
      <p:pic>
        <p:nvPicPr>
          <p:cNvPr id="1368" name="Google Shape;1368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2208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3" name="Google Shape;1373;p99"/>
          <p:cNvGrpSpPr/>
          <p:nvPr/>
        </p:nvGrpSpPr>
        <p:grpSpPr>
          <a:xfrm>
            <a:off x="2807525" y="3772375"/>
            <a:ext cx="3619998" cy="432035"/>
            <a:chOff x="2807525" y="3772375"/>
            <a:chExt cx="3619998" cy="432035"/>
          </a:xfrm>
        </p:grpSpPr>
        <p:sp>
          <p:nvSpPr>
            <p:cNvPr id="1374" name="Google Shape;1374;p99"/>
            <p:cNvSpPr/>
            <p:nvPr/>
          </p:nvSpPr>
          <p:spPr>
            <a:xfrm>
              <a:off x="2807525" y="3772375"/>
              <a:ext cx="1060200" cy="4320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75" name="Google Shape;1375;p99"/>
            <p:cNvCxnSpPr>
              <a:stCxn id="1374" idx="5"/>
              <a:endCxn id="1376" idx="4"/>
            </p:cNvCxnSpPr>
            <p:nvPr/>
          </p:nvCxnSpPr>
          <p:spPr>
            <a:xfrm flipH="1" rot="-5400000">
              <a:off x="4804312" y="3049260"/>
              <a:ext cx="63300" cy="2247000"/>
            </a:xfrm>
            <a:prstGeom prst="curvedConnector3">
              <a:avLst>
                <a:gd fmla="val 476129" name="adj1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76" name="Google Shape;1376;p99"/>
            <p:cNvSpPr/>
            <p:nvPr/>
          </p:nvSpPr>
          <p:spPr>
            <a:xfrm>
              <a:off x="5491523" y="3772375"/>
              <a:ext cx="936000" cy="4320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7" name="Google Shape;1377;p99"/>
          <p:cNvGrpSpPr/>
          <p:nvPr/>
        </p:nvGrpSpPr>
        <p:grpSpPr>
          <a:xfrm>
            <a:off x="275675" y="3772375"/>
            <a:ext cx="7183650" cy="432035"/>
            <a:chOff x="275675" y="3772375"/>
            <a:chExt cx="7183650" cy="432035"/>
          </a:xfrm>
        </p:grpSpPr>
        <p:sp>
          <p:nvSpPr>
            <p:cNvPr id="1378" name="Google Shape;1378;p99"/>
            <p:cNvSpPr/>
            <p:nvPr/>
          </p:nvSpPr>
          <p:spPr>
            <a:xfrm>
              <a:off x="275675" y="3772375"/>
              <a:ext cx="1443600" cy="4320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79" name="Google Shape;1379;p99"/>
            <p:cNvCxnSpPr>
              <a:stCxn id="1378" idx="5"/>
              <a:endCxn id="1380" idx="4"/>
            </p:cNvCxnSpPr>
            <p:nvPr/>
          </p:nvCxnSpPr>
          <p:spPr>
            <a:xfrm flipH="1" rot="-5400000">
              <a:off x="4194065" y="1454910"/>
              <a:ext cx="63300" cy="5435700"/>
            </a:xfrm>
            <a:prstGeom prst="curvedConnector3">
              <a:avLst>
                <a:gd fmla="val 850063" name="adj1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80" name="Google Shape;1380;p99"/>
            <p:cNvSpPr/>
            <p:nvPr/>
          </p:nvSpPr>
          <p:spPr>
            <a:xfrm>
              <a:off x="6427625" y="3772375"/>
              <a:ext cx="1031700" cy="4320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81" name="Google Shape;1381;p99"/>
          <p:cNvSpPr txBox="1"/>
          <p:nvPr>
            <p:ph idx="1" type="body"/>
          </p:nvPr>
        </p:nvSpPr>
        <p:spPr>
          <a:xfrm>
            <a:off x="324000" y="759300"/>
            <a:ext cx="8237700" cy="73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Falgal (reaction) neutralisation, cusbada (salt) la sameeyay waxaa loo magacaabaa macdanta (sal-ka) iyo asiidhka la isticmaalay.</a:t>
            </a:r>
            <a:br>
              <a:rPr lang="en-GB" sz="2100"/>
            </a:br>
            <a:r>
              <a:rPr lang="en-GB" sz="1100">
                <a:latin typeface="Lexend"/>
              </a:rPr>
              <a:t/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100"/>
          </a:p>
        </p:txBody>
      </p:sp>
      <p:sp>
        <p:nvSpPr>
          <p:cNvPr id="1382" name="Google Shape;1382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Isla'egyada neutralisation</a:t>
            </a:r>
            <a:endParaRPr/>
          </a:p>
        </p:txBody>
      </p:sp>
      <p:graphicFrame>
        <p:nvGraphicFramePr>
          <p:cNvPr id="1383" name="Google Shape;1383;p99"/>
          <p:cNvGraphicFramePr/>
          <p:nvPr/>
        </p:nvGraphicFramePr>
        <p:xfrm>
          <a:off x="390450" y="162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{BC1CBE02-4B35-4EFD-9EA3-40AB401E137C}</a:tableStyleId>
              </a:tblPr>
              <a:tblGrid>
                <a:gridCol w="1772575"/>
                <a:gridCol w="3328500"/>
              </a:tblGrid>
              <a:tr h="4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asiidhka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dhammaadka cusbada (salt) macdanta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458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hydrochloric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chloride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286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sulfuric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286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nitric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84" name="Google Shape;1384;p99"/>
          <p:cNvSpPr txBox="1"/>
          <p:nvPr>
            <p:ph idx="1" type="body"/>
          </p:nvPr>
        </p:nvSpPr>
        <p:spPr>
          <a:xfrm>
            <a:off x="324000" y="3829591"/>
            <a:ext cx="84960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hydrochloric acid     +    sodium hydroxide     →  sodium chloride    +   water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p100"/>
          <p:cNvSpPr txBox="1"/>
          <p:nvPr>
            <p:ph type="title"/>
          </p:nvPr>
        </p:nvSpPr>
        <p:spPr>
          <a:xfrm>
            <a:off x="324000" y="810000"/>
            <a:ext cx="8496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kee cusbada birta ee laga samayn karo falgalka dhexdhexaadinta ee magnesium oxide iyo sulfuric acid?</a:t>
            </a:r>
            <a:br>
              <a:rPr lang="en-GB"/>
            </a:b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390" name="Google Shape;1390;p10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Neutralisation equations</a:t>
            </a:r>
            <a:endParaRPr/>
          </a:p>
        </p:txBody>
      </p:sp>
      <p:sp>
        <p:nvSpPr>
          <p:cNvPr id="1391" name="Google Shape;1391;p10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magnesium sulfuric </a:t>
            </a:r>
            <a:endParaRPr/>
          </a:p>
        </p:txBody>
      </p:sp>
      <p:sp>
        <p:nvSpPr>
          <p:cNvPr id="1392" name="Google Shape;1392;p10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iron sulfate</a:t>
            </a:r>
            <a:endParaRPr/>
          </a:p>
        </p:txBody>
      </p:sp>
      <p:sp>
        <p:nvSpPr>
          <p:cNvPr id="1393" name="Google Shape;1393;p10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magnesium nitrate</a:t>
            </a:r>
            <a:endParaRPr/>
          </a:p>
        </p:txBody>
      </p:sp>
      <p:sp>
        <p:nvSpPr>
          <p:cNvPr id="1394" name="Google Shape;1394;p10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magnesium sulfate</a:t>
            </a:r>
            <a:endParaRPr/>
          </a:p>
        </p:txBody>
      </p:sp>
      <p:pic>
        <p:nvPicPr>
          <p:cNvPr id="1395" name="Google Shape;139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9858" y="40656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0" name="Google Shape;1400;p101"/>
          <p:cNvGrpSpPr/>
          <p:nvPr/>
        </p:nvGrpSpPr>
        <p:grpSpPr>
          <a:xfrm>
            <a:off x="319193" y="1748353"/>
            <a:ext cx="1702207" cy="1399247"/>
            <a:chOff x="319193" y="1748353"/>
            <a:chExt cx="1702207" cy="1399247"/>
          </a:xfrm>
        </p:grpSpPr>
        <p:sp>
          <p:nvSpPr>
            <p:cNvPr id="1401" name="Google Shape;1401;p101"/>
            <p:cNvSpPr/>
            <p:nvPr/>
          </p:nvSpPr>
          <p:spPr>
            <a:xfrm>
              <a:off x="319193" y="1748353"/>
              <a:ext cx="1211400" cy="7995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D0D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02" name="Google Shape;1402;p101"/>
            <p:cNvSpPr txBox="1"/>
            <p:nvPr/>
          </p:nvSpPr>
          <p:spPr>
            <a:xfrm>
              <a:off x="324000" y="2848200"/>
              <a:ext cx="1697400" cy="29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always a solution in the school laboratory  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03" name="Google Shape;1403;p101"/>
            <p:cNvCxnSpPr>
              <a:stCxn id="1401" idx="2"/>
              <a:endCxn id="1402" idx="0"/>
            </p:cNvCxnSpPr>
            <p:nvPr/>
          </p:nvCxnSpPr>
          <p:spPr>
            <a:xfrm>
              <a:off x="924893" y="2547853"/>
              <a:ext cx="247800" cy="300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04" name="Google Shape;1404;p101"/>
          <p:cNvGrpSpPr/>
          <p:nvPr/>
        </p:nvGrpSpPr>
        <p:grpSpPr>
          <a:xfrm>
            <a:off x="2371850" y="1752378"/>
            <a:ext cx="2320200" cy="1354072"/>
            <a:chOff x="2371850" y="1752378"/>
            <a:chExt cx="2320200" cy="1354072"/>
          </a:xfrm>
        </p:grpSpPr>
        <p:sp>
          <p:nvSpPr>
            <p:cNvPr id="1405" name="Google Shape;1405;p101"/>
            <p:cNvSpPr/>
            <p:nvPr/>
          </p:nvSpPr>
          <p:spPr>
            <a:xfrm>
              <a:off x="2371850" y="1752378"/>
              <a:ext cx="1948200" cy="7995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D0D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06" name="Google Shape;1406;p101"/>
            <p:cNvSpPr txBox="1"/>
            <p:nvPr/>
          </p:nvSpPr>
          <p:spPr>
            <a:xfrm>
              <a:off x="2371850" y="2800750"/>
              <a:ext cx="2320200" cy="30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wuxuu noqon karaa adag ama milan - macluumaad dheeri ah ayaa loo baahan yahay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07" name="Google Shape;1407;p101"/>
            <p:cNvCxnSpPr>
              <a:stCxn id="1405" idx="2"/>
              <a:endCxn id="1406" idx="0"/>
            </p:cNvCxnSpPr>
            <p:nvPr/>
          </p:nvCxnSpPr>
          <p:spPr>
            <a:xfrm>
              <a:off x="3345950" y="2551878"/>
              <a:ext cx="186000" cy="2490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08" name="Google Shape;1408;p101"/>
          <p:cNvGrpSpPr/>
          <p:nvPr/>
        </p:nvGrpSpPr>
        <p:grpSpPr>
          <a:xfrm>
            <a:off x="5124975" y="1726600"/>
            <a:ext cx="2127900" cy="1343350"/>
            <a:chOff x="5124975" y="1726600"/>
            <a:chExt cx="2127900" cy="1343350"/>
          </a:xfrm>
        </p:grpSpPr>
        <p:sp>
          <p:nvSpPr>
            <p:cNvPr id="1409" name="Google Shape;1409;p101"/>
            <p:cNvSpPr/>
            <p:nvPr/>
          </p:nvSpPr>
          <p:spPr>
            <a:xfrm>
              <a:off x="5445300" y="1726600"/>
              <a:ext cx="1316700" cy="7995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D0D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10" name="Google Shape;1410;p101"/>
            <p:cNvSpPr txBox="1"/>
            <p:nvPr/>
          </p:nvSpPr>
          <p:spPr>
            <a:xfrm>
              <a:off x="5124975" y="2764250"/>
              <a:ext cx="2127900" cy="30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wuxuu noqon karaa adag ama milan - macluumaad dheeri ah ayaa loo baahan yahay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11" name="Google Shape;1411;p101"/>
            <p:cNvCxnSpPr>
              <a:stCxn id="1409" idx="2"/>
              <a:endCxn id="1410" idx="0"/>
            </p:cNvCxnSpPr>
            <p:nvPr/>
          </p:nvCxnSpPr>
          <p:spPr>
            <a:xfrm>
              <a:off x="6103650" y="2526100"/>
              <a:ext cx="85200" cy="2382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12" name="Google Shape;1412;p101"/>
          <p:cNvGrpSpPr/>
          <p:nvPr/>
        </p:nvGrpSpPr>
        <p:grpSpPr>
          <a:xfrm>
            <a:off x="7348900" y="1735000"/>
            <a:ext cx="1471200" cy="1368300"/>
            <a:chOff x="7348900" y="1735000"/>
            <a:chExt cx="1471200" cy="1368300"/>
          </a:xfrm>
        </p:grpSpPr>
        <p:sp>
          <p:nvSpPr>
            <p:cNvPr id="1413" name="Google Shape;1413;p101"/>
            <p:cNvSpPr/>
            <p:nvPr/>
          </p:nvSpPr>
          <p:spPr>
            <a:xfrm>
              <a:off x="7581050" y="1735000"/>
              <a:ext cx="1038600" cy="7995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D0D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14" name="Google Shape;1414;p101"/>
            <p:cNvSpPr txBox="1"/>
            <p:nvPr/>
          </p:nvSpPr>
          <p:spPr>
            <a:xfrm>
              <a:off x="7348900" y="2797600"/>
              <a:ext cx="1471200" cy="30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always a liquid at room temperature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15" name="Google Shape;1415;p101"/>
            <p:cNvCxnSpPr>
              <a:stCxn id="1413" idx="2"/>
              <a:endCxn id="1414" idx="0"/>
            </p:cNvCxnSpPr>
            <p:nvPr/>
          </p:nvCxnSpPr>
          <p:spPr>
            <a:xfrm flipH="1">
              <a:off x="8084450" y="2534500"/>
              <a:ext cx="15900" cy="263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16" name="Google Shape;1416;p101"/>
          <p:cNvSpPr txBox="1"/>
          <p:nvPr/>
        </p:nvSpPr>
        <p:spPr>
          <a:xfrm>
            <a:off x="7116725" y="1916500"/>
            <a:ext cx="1502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      water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7" name="Google Shape;1417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Neutralisation equations</a:t>
            </a:r>
            <a:endParaRPr/>
          </a:p>
        </p:txBody>
      </p:sp>
      <p:sp>
        <p:nvSpPr>
          <p:cNvPr id="1418" name="Google Shape;1418;p101"/>
          <p:cNvSpPr txBox="1"/>
          <p:nvPr/>
        </p:nvSpPr>
        <p:spPr>
          <a:xfrm>
            <a:off x="330976" y="806750"/>
            <a:ext cx="8489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Sida loo qoro astaamaha xaaladda ee isla'egta erayada falgalka dhexdhexaadinta.</a:t>
            </a:r>
            <a:br>
              <a:rPr lang="en-GB" sz="23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9" name="Google Shape;1419;p101"/>
          <p:cNvSpPr txBox="1"/>
          <p:nvPr/>
        </p:nvSpPr>
        <p:spPr>
          <a:xfrm>
            <a:off x="985759" y="2060303"/>
            <a:ext cx="4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0" name="Google Shape;1420;p101"/>
          <p:cNvSpPr txBox="1"/>
          <p:nvPr/>
        </p:nvSpPr>
        <p:spPr>
          <a:xfrm>
            <a:off x="3837709" y="2060303"/>
            <a:ext cx="4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1" name="Google Shape;1421;p101"/>
          <p:cNvSpPr txBox="1"/>
          <p:nvPr/>
        </p:nvSpPr>
        <p:spPr>
          <a:xfrm>
            <a:off x="6373617" y="2060303"/>
            <a:ext cx="4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2" name="Google Shape;1422;p101"/>
          <p:cNvSpPr txBox="1"/>
          <p:nvPr/>
        </p:nvSpPr>
        <p:spPr>
          <a:xfrm>
            <a:off x="8350925" y="2060303"/>
            <a:ext cx="4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3" name="Google Shape;1423;p101"/>
          <p:cNvSpPr txBox="1"/>
          <p:nvPr/>
        </p:nvSpPr>
        <p:spPr>
          <a:xfrm>
            <a:off x="403800" y="1952575"/>
            <a:ext cx="58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acid (acid)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24" name="Google Shape;1424;p101"/>
          <p:cNvGrpSpPr/>
          <p:nvPr/>
        </p:nvGrpSpPr>
        <p:grpSpPr>
          <a:xfrm>
            <a:off x="1791925" y="1937400"/>
            <a:ext cx="2107975" cy="457800"/>
            <a:chOff x="1791925" y="1937400"/>
            <a:chExt cx="2107975" cy="457800"/>
          </a:xfrm>
        </p:grpSpPr>
        <p:sp>
          <p:nvSpPr>
            <p:cNvPr id="1425" name="Google Shape;1425;p101"/>
            <p:cNvSpPr txBox="1"/>
            <p:nvPr/>
          </p:nvSpPr>
          <p:spPr>
            <a:xfrm>
              <a:off x="2583200" y="1937400"/>
              <a:ext cx="1316700" cy="45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base (base)</a:t>
              </a:r>
              <a:endPara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26" name="Google Shape;1426;p101"/>
            <p:cNvSpPr txBox="1"/>
            <p:nvPr/>
          </p:nvSpPr>
          <p:spPr>
            <a:xfrm>
              <a:off x="1791925" y="1940097"/>
              <a:ext cx="373500" cy="43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556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Lexend"/>
                <a:buChar char="+"/>
              </a:pPr>
              <a:r>
                <a:t/>
              </a:r>
              <a:endPara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27" name="Google Shape;1427;p101"/>
          <p:cNvGrpSpPr/>
          <p:nvPr/>
        </p:nvGrpSpPr>
        <p:grpSpPr>
          <a:xfrm>
            <a:off x="4503175" y="1830900"/>
            <a:ext cx="2254575" cy="548997"/>
            <a:chOff x="4503175" y="1830900"/>
            <a:chExt cx="2254575" cy="548997"/>
          </a:xfrm>
        </p:grpSpPr>
        <p:sp>
          <p:nvSpPr>
            <p:cNvPr id="1428" name="Google Shape;1428;p101"/>
            <p:cNvSpPr txBox="1"/>
            <p:nvPr/>
          </p:nvSpPr>
          <p:spPr>
            <a:xfrm>
              <a:off x="5546350" y="1830900"/>
              <a:ext cx="1211400" cy="43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cusbo bir (metal salt)</a:t>
              </a:r>
              <a:endPara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29" name="Google Shape;1429;p101"/>
            <p:cNvSpPr txBox="1"/>
            <p:nvPr/>
          </p:nvSpPr>
          <p:spPr>
            <a:xfrm>
              <a:off x="4503175" y="1940097"/>
              <a:ext cx="373500" cy="43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→</a:t>
              </a:r>
              <a:endPara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10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Dhamaystir jumlada. Acids-ka loo isticmaalo shaybaarka dugsiga waa…</a:t>
            </a:r>
            <a:br>
              <a:rPr lang="en-GB"/>
            </a:b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35" name="Google Shape;1435;p10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Isla'egta neutralisation (Neutralisation equations)</a:t>
            </a:r>
            <a:endParaRPr/>
          </a:p>
        </p:txBody>
      </p:sp>
      <p:sp>
        <p:nvSpPr>
          <p:cNvPr id="1436" name="Google Shape;1436;p10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 iyo jeer ku jira milan (solution) oo leh astaanta gobolka (aq).</a:t>
            </a:r>
            <a:endParaRPr/>
          </a:p>
        </p:txBody>
      </p:sp>
      <p:sp>
        <p:nvSpPr>
          <p:cNvPr id="1437" name="Google Shape;1437;p10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had iyo jeer ku jira milan (solution) oo leh astaanta gobolka (l).</a:t>
            </a:r>
            <a:r>
              <a:rPr lang="en-GB"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38" name="Google Shape;1438;p10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had iyo jeer waa dareere oo leh astaanta gobolka (l).</a:t>
            </a:r>
            <a:r>
              <a:rPr lang="en-GB"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39" name="Google Shape;1439;p102"/>
          <p:cNvSpPr txBox="1"/>
          <p:nvPr>
            <p:ph idx="5" type="subTitle"/>
          </p:nvPr>
        </p:nvSpPr>
        <p:spPr>
          <a:xfrm>
            <a:off x="1034425" y="4113825"/>
            <a:ext cx="72573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 iyo jeer waa adke oo leh astaanta gobolka (s).</a:t>
            </a:r>
            <a:endParaRPr/>
          </a:p>
        </p:txBody>
      </p:sp>
      <p:pic>
        <p:nvPicPr>
          <p:cNvPr id="1440" name="Google Shape;144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3533" y="1639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10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Falgal neutralisation (reaction), cusbada birta (metal salt) ee la sameeyo waxaa loo magacaabaa birta (laga soo qaaday base) iyo acid-ka la isticmaalay.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446" name="Google Shape;1446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Isla'egta neutralisation (Neutralisation equations)</a:t>
            </a:r>
            <a:endParaRPr/>
          </a:p>
        </p:txBody>
      </p:sp>
      <p:sp>
        <p:nvSpPr>
          <p:cNvPr id="1447" name="Google Shape;1447;p103"/>
          <p:cNvSpPr txBox="1"/>
          <p:nvPr>
            <p:ph idx="1" type="body"/>
          </p:nvPr>
        </p:nvSpPr>
        <p:spPr>
          <a:xfrm>
            <a:off x="357225" y="3382116"/>
            <a:ext cx="8496000" cy="37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hydrochloric acid + sodium hydroxide → sodium chloride + biyo (water)</a:t>
            </a:r>
            <a:endParaRPr sz="1800"/>
          </a:p>
        </p:txBody>
      </p:sp>
      <p:grpSp>
        <p:nvGrpSpPr>
          <p:cNvPr id="1448" name="Google Shape;1448;p103"/>
          <p:cNvGrpSpPr/>
          <p:nvPr/>
        </p:nvGrpSpPr>
        <p:grpSpPr>
          <a:xfrm>
            <a:off x="1295400" y="3808920"/>
            <a:ext cx="5684600" cy="386280"/>
            <a:chOff x="1295400" y="3808920"/>
            <a:chExt cx="5684600" cy="386280"/>
          </a:xfrm>
        </p:grpSpPr>
        <p:sp>
          <p:nvSpPr>
            <p:cNvPr id="1449" name="Google Shape;1449;p103"/>
            <p:cNvSpPr/>
            <p:nvPr/>
          </p:nvSpPr>
          <p:spPr>
            <a:xfrm>
              <a:off x="1295400" y="3820500"/>
              <a:ext cx="347700" cy="3747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50" name="Google Shape;1450;p103"/>
            <p:cNvCxnSpPr>
              <a:stCxn id="1449" idx="5"/>
              <a:endCxn id="1451" idx="4"/>
            </p:cNvCxnSpPr>
            <p:nvPr/>
          </p:nvCxnSpPr>
          <p:spPr>
            <a:xfrm flipH="1" rot="-5400000">
              <a:off x="4177581" y="1554926"/>
              <a:ext cx="43200" cy="5214000"/>
            </a:xfrm>
            <a:prstGeom prst="curvedConnector3">
              <a:avLst>
                <a:gd fmla="val 1263828" name="adj1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51" name="Google Shape;1451;p103"/>
            <p:cNvSpPr/>
            <p:nvPr/>
          </p:nvSpPr>
          <p:spPr>
            <a:xfrm>
              <a:off x="6632300" y="3808920"/>
              <a:ext cx="347700" cy="3747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2" name="Google Shape;1452;p103"/>
          <p:cNvGrpSpPr/>
          <p:nvPr/>
        </p:nvGrpSpPr>
        <p:grpSpPr>
          <a:xfrm>
            <a:off x="3310450" y="3780275"/>
            <a:ext cx="3321700" cy="432000"/>
            <a:chOff x="3310450" y="3780275"/>
            <a:chExt cx="3321700" cy="432000"/>
          </a:xfrm>
        </p:grpSpPr>
        <p:sp>
          <p:nvSpPr>
            <p:cNvPr id="1453" name="Google Shape;1453;p103"/>
            <p:cNvSpPr/>
            <p:nvPr/>
          </p:nvSpPr>
          <p:spPr>
            <a:xfrm>
              <a:off x="3310450" y="3780275"/>
              <a:ext cx="438600" cy="4320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54" name="Google Shape;1454;p103"/>
            <p:cNvCxnSpPr>
              <a:stCxn id="1453" idx="5"/>
              <a:endCxn id="1455" idx="4"/>
            </p:cNvCxnSpPr>
            <p:nvPr/>
          </p:nvCxnSpPr>
          <p:spPr>
            <a:xfrm flipH="1" rot="-5400000">
              <a:off x="5035569" y="2798260"/>
              <a:ext cx="46200" cy="2747700"/>
            </a:xfrm>
            <a:prstGeom prst="curvedConnector3">
              <a:avLst>
                <a:gd fmla="val 652359" name="adj1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55" name="Google Shape;1455;p103"/>
            <p:cNvSpPr/>
            <p:nvPr/>
          </p:nvSpPr>
          <p:spPr>
            <a:xfrm>
              <a:off x="6233150" y="3820500"/>
              <a:ext cx="399000" cy="3747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56" name="Google Shape;1456;p103"/>
          <p:cNvSpPr txBox="1"/>
          <p:nvPr/>
        </p:nvSpPr>
        <p:spPr>
          <a:xfrm>
            <a:off x="1135375" y="3840600"/>
            <a:ext cx="56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HCl</a:t>
            </a:r>
            <a:r>
              <a:rPr lang="en-GB" sz="11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57" name="Google Shape;1457;p103"/>
          <p:cNvGrpSpPr/>
          <p:nvPr/>
        </p:nvGrpSpPr>
        <p:grpSpPr>
          <a:xfrm>
            <a:off x="2628000" y="3840600"/>
            <a:ext cx="1996800" cy="277200"/>
            <a:chOff x="2628000" y="3840600"/>
            <a:chExt cx="1996800" cy="277200"/>
          </a:xfrm>
        </p:grpSpPr>
        <p:sp>
          <p:nvSpPr>
            <p:cNvPr id="1458" name="Google Shape;1458;p103"/>
            <p:cNvSpPr txBox="1"/>
            <p:nvPr/>
          </p:nvSpPr>
          <p:spPr>
            <a:xfrm>
              <a:off x="2628000" y="3840600"/>
              <a:ext cx="564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9" name="Google Shape;1459;p103"/>
            <p:cNvSpPr txBox="1"/>
            <p:nvPr/>
          </p:nvSpPr>
          <p:spPr>
            <a:xfrm>
              <a:off x="3392400" y="3840600"/>
              <a:ext cx="123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NaOH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60" name="Google Shape;1460;p103"/>
          <p:cNvSpPr txBox="1"/>
          <p:nvPr/>
        </p:nvSpPr>
        <p:spPr>
          <a:xfrm>
            <a:off x="6317825" y="3840600"/>
            <a:ext cx="1232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NaCl</a:t>
            </a:r>
            <a:r>
              <a:rPr lang="en-GB" sz="11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endParaRPr sz="22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1461" name="Google Shape;1461;p103"/>
          <p:cNvGrpSpPr/>
          <p:nvPr/>
        </p:nvGrpSpPr>
        <p:grpSpPr>
          <a:xfrm>
            <a:off x="7131425" y="3840600"/>
            <a:ext cx="1951075" cy="277200"/>
            <a:chOff x="7131425" y="3840600"/>
            <a:chExt cx="1951075" cy="277200"/>
          </a:xfrm>
        </p:grpSpPr>
        <p:sp>
          <p:nvSpPr>
            <p:cNvPr id="1462" name="Google Shape;1462;p103"/>
            <p:cNvSpPr txBox="1"/>
            <p:nvPr/>
          </p:nvSpPr>
          <p:spPr>
            <a:xfrm>
              <a:off x="7850100" y="3840600"/>
              <a:ext cx="123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r>
                <a:rPr baseline="-25000"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3" name="Google Shape;1463;p103"/>
            <p:cNvSpPr txBox="1"/>
            <p:nvPr/>
          </p:nvSpPr>
          <p:spPr>
            <a:xfrm>
              <a:off x="7131425" y="3840600"/>
              <a:ext cx="564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64" name="Google Shape;1464;p103"/>
          <p:cNvSpPr txBox="1"/>
          <p:nvPr/>
        </p:nvSpPr>
        <p:spPr>
          <a:xfrm>
            <a:off x="5239050" y="3840600"/>
            <a:ext cx="56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→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465" name="Google Shape;1465;p103"/>
          <p:cNvGraphicFramePr/>
          <p:nvPr/>
        </p:nvGraphicFramePr>
        <p:xfrm>
          <a:off x="357225" y="15406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{BC1CBE02-4B35-4EFD-9EA3-40AB401E137C}</a:tableStyleId>
              </a:tblPr>
              <a:tblGrid>
                <a:gridCol w="1659425"/>
                <a:gridCol w="1997625"/>
                <a:gridCol w="2386250"/>
                <a:gridCol w="2386250"/>
              </a:tblGrid>
              <a:tr h="314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acid-ka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qaacidada kiimikada ee acid-ka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dhammaadka magaca cusbada birta (metal salt)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qaacidada kiimikada ee dhammaadka cusbada birta (metal salt)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>
                    <a:solidFill>
                      <a:schemeClr val="accent5"/>
                    </a:solidFill>
                  </a:tcPr>
                </a:tc>
              </a:tr>
              <a:tr h="230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hydrochloric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HCl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kloraydh (chloride)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Cl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/>
                      </a:r>
                      <a:endParaRPr sz="1800"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3600" marB="18000" marR="3600" marL="3600"/>
                </a:tc>
              </a:tr>
              <a:tr h="20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sulfurik (sulfuric)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H2SO4</a:t>
                      </a:r>
                      <a:r>
                        <a:rPr baseline="-25000"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baseline="-25000"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sulfate (sulfate)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SO4</a:t>
                      </a:r>
                      <a:r>
                        <a:rPr baseline="-25000"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baseline="-25000"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</a:tr>
              <a:tr h="20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nitrik (nitric)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HNO3</a:t>
                      </a:r>
                      <a:r>
                        <a:rPr baseline="-25000"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nitrate (nitrate)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NO3</a:t>
                      </a:r>
                      <a:r>
                        <a:rPr baseline="-25000"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baseline="-25000"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04"/>
          <p:cNvSpPr txBox="1"/>
          <p:nvPr>
            <p:ph type="title"/>
          </p:nvPr>
        </p:nvSpPr>
        <p:spPr>
          <a:xfrm>
            <a:off x="324000" y="748775"/>
            <a:ext cx="8496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maxay qaacidada (formula) cusbada (salt) birta laga sameeyay falgalka (reaction) dhexdhexaadinta (neutralisation) ee u dhexeeya zinc oxide (ZnO) iyo sulfuric acid (H2SO4)?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71" name="Google Shape;1471;p10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Isleegyada dhexdhexaadinta (Neutralisation equations)</a:t>
            </a:r>
            <a:endParaRPr/>
          </a:p>
        </p:txBody>
      </p:sp>
      <p:sp>
        <p:nvSpPr>
          <p:cNvPr id="1472" name="Google Shape;1472;p104"/>
          <p:cNvSpPr txBox="1"/>
          <p:nvPr/>
        </p:nvSpPr>
        <p:spPr>
          <a:xfrm>
            <a:off x="1166700" y="2348450"/>
            <a:ext cx="9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MgSO4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3" name="Google Shape;1473;p104"/>
          <p:cNvSpPr txBox="1"/>
          <p:nvPr/>
        </p:nvSpPr>
        <p:spPr>
          <a:xfrm>
            <a:off x="4105350" y="2348450"/>
            <a:ext cx="883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ZnSO4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4" name="Google Shape;1474;p104"/>
          <p:cNvSpPr txBox="1"/>
          <p:nvPr/>
        </p:nvSpPr>
        <p:spPr>
          <a:xfrm>
            <a:off x="6990600" y="2348450"/>
            <a:ext cx="9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ZnNO3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75" name="Google Shape;147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9158" y="41951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p105"/>
          <p:cNvSpPr txBox="1"/>
          <p:nvPr>
            <p:ph idx="1" type="subTitle"/>
          </p:nvPr>
        </p:nvSpPr>
        <p:spPr>
          <a:xfrm>
            <a:off x="330900" y="810000"/>
            <a:ext cx="8482200" cy="8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Qor calaamadaha xaaladda (state symbols) ee isleegga calaamadda (symbol equation) lagu sharraxay erayo: Falgalka dhexdhexaadinta (neutralisation reaction) wuxuu ka dhex dhacaa sulfuric acid iyo potassium hydroxide milan (solution), oo soo saara potassium sulfate milmi kara (soluble) iyo biyo (water).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81" name="Google Shape;1481;p105"/>
          <p:cNvSpPr txBox="1"/>
          <p:nvPr>
            <p:ph idx="2" type="subTitle"/>
          </p:nvPr>
        </p:nvSpPr>
        <p:spPr>
          <a:xfrm>
            <a:off x="330900" y="2700000"/>
            <a:ext cx="8482200" cy="98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Qor calaamadaha xaaladda (state symbols) ee isleegga calaamadda (symbol equation) lagu sharraxay erayo: Falgalka dhexdhexaadinta (neutralisation reaction) wuxuu ka dhex dhacaa hydrochloric acid iyo silver hydroxide milan (solution), oo soo saara silver chloride aan milmin (insoluble) iyo biyo (water).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82" name="Google Shape;1482;p105"/>
          <p:cNvSpPr/>
          <p:nvPr/>
        </p:nvSpPr>
        <p:spPr>
          <a:xfrm>
            <a:off x="2113200" y="3380527"/>
            <a:ext cx="972000" cy="410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3" name="Google Shape;1483;p105"/>
          <p:cNvSpPr/>
          <p:nvPr/>
        </p:nvSpPr>
        <p:spPr>
          <a:xfrm>
            <a:off x="4244605" y="3352776"/>
            <a:ext cx="1129800" cy="4566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4" name="Google Shape;1484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Isleegyada dhexdhexaadinta (Neutralisation equations)</a:t>
            </a:r>
            <a:endParaRPr/>
          </a:p>
        </p:txBody>
      </p:sp>
      <p:sp>
        <p:nvSpPr>
          <p:cNvPr id="1485" name="Google Shape;1485;p105"/>
          <p:cNvSpPr txBox="1"/>
          <p:nvPr>
            <p:ph idx="1" type="subTitle"/>
          </p:nvPr>
        </p:nvSpPr>
        <p:spPr>
          <a:xfrm>
            <a:off x="330900" y="2218678"/>
            <a:ext cx="8482200" cy="54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H2SO4 + 2KOH → K2SO4 +2H2O</a:t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86" name="Google Shape;1486;p105"/>
          <p:cNvSpPr txBox="1"/>
          <p:nvPr>
            <p:ph idx="2" type="subTitle"/>
          </p:nvPr>
        </p:nvSpPr>
        <p:spPr>
          <a:xfrm>
            <a:off x="330900" y="4049100"/>
            <a:ext cx="7573200" cy="6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HCl + AgOH → AgCl + H2O</a:t>
            </a:r>
            <a:r>
              <a:rPr lang="en-GB" sz="1100">
                <a:latin typeface="Lexend"/>
                <a:ea typeface="ABeeZee"/>
                <a:cs typeface="ABeeZee"/>
                <a:sym typeface="ABeeZee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ABeeZee"/>
                <a:cs typeface="ABeeZee"/>
                <a:sym typeface="ABeeZee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87" name="Google Shape;1487;p105"/>
          <p:cNvSpPr txBox="1"/>
          <p:nvPr/>
        </p:nvSpPr>
        <p:spPr>
          <a:xfrm>
            <a:off x="982675" y="2210633"/>
            <a:ext cx="4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8" name="Google Shape;1488;p105"/>
          <p:cNvSpPr txBox="1"/>
          <p:nvPr/>
        </p:nvSpPr>
        <p:spPr>
          <a:xfrm>
            <a:off x="2575625" y="2210633"/>
            <a:ext cx="4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9" name="Google Shape;1489;p105"/>
          <p:cNvSpPr txBox="1"/>
          <p:nvPr/>
        </p:nvSpPr>
        <p:spPr>
          <a:xfrm>
            <a:off x="4142308" y="2210633"/>
            <a:ext cx="4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105"/>
          <p:cNvSpPr txBox="1"/>
          <p:nvPr/>
        </p:nvSpPr>
        <p:spPr>
          <a:xfrm>
            <a:off x="5334000" y="2210633"/>
            <a:ext cx="4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1" name="Google Shape;1491;p105"/>
          <p:cNvSpPr/>
          <p:nvPr/>
        </p:nvSpPr>
        <p:spPr>
          <a:xfrm>
            <a:off x="3684775" y="1494890"/>
            <a:ext cx="972000" cy="407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2" name="Google Shape;1492;p105"/>
          <p:cNvSpPr/>
          <p:nvPr/>
        </p:nvSpPr>
        <p:spPr>
          <a:xfrm>
            <a:off x="5899874" y="1445850"/>
            <a:ext cx="840000" cy="4566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3" name="Google Shape;1493;p105"/>
          <p:cNvSpPr txBox="1"/>
          <p:nvPr/>
        </p:nvSpPr>
        <p:spPr>
          <a:xfrm>
            <a:off x="789575" y="4049110"/>
            <a:ext cx="4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4" name="Google Shape;1494;p105"/>
          <p:cNvSpPr txBox="1"/>
          <p:nvPr/>
        </p:nvSpPr>
        <p:spPr>
          <a:xfrm>
            <a:off x="2281000" y="4049110"/>
            <a:ext cx="4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5" name="Google Shape;1495;p105"/>
          <p:cNvSpPr txBox="1"/>
          <p:nvPr/>
        </p:nvSpPr>
        <p:spPr>
          <a:xfrm>
            <a:off x="4025408" y="4049110"/>
            <a:ext cx="4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(s)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6" name="Google Shape;1496;p105"/>
          <p:cNvSpPr txBox="1"/>
          <p:nvPr/>
        </p:nvSpPr>
        <p:spPr>
          <a:xfrm>
            <a:off x="5293300" y="4049110"/>
            <a:ext cx="4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p10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kee qaacidada (formula) cusbada (salt) birta laga sameeyay potassium hydroxide (KOH) iyo nitric acid (HNO3)?</a:t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02" name="Google Shape;1502;p10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neutralisation (Neutralisation equations)</a:t>
            </a:r>
            <a:endParaRPr/>
          </a:p>
        </p:txBody>
      </p:sp>
      <p:sp>
        <p:nvSpPr>
          <p:cNvPr id="1503" name="Google Shape;1503;p106"/>
          <p:cNvSpPr txBox="1"/>
          <p:nvPr/>
        </p:nvSpPr>
        <p:spPr>
          <a:xfrm>
            <a:off x="411480" y="3874770"/>
            <a:ext cx="9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MgCl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4" name="Google Shape;1504;p106"/>
          <p:cNvSpPr txBox="1"/>
          <p:nvPr/>
        </p:nvSpPr>
        <p:spPr>
          <a:xfrm>
            <a:off x="1604712" y="3874770"/>
            <a:ext cx="883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PNO3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5" name="Google Shape;1505;p106"/>
          <p:cNvSpPr txBox="1"/>
          <p:nvPr/>
        </p:nvSpPr>
        <p:spPr>
          <a:xfrm>
            <a:off x="2744544" y="3874770"/>
            <a:ext cx="937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KNO3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06" name="Google Shape;150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7808" y="41951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7" name="TextBox 1506"/>
          <p:cNvSpPr txBox="1"/>
          <p:nvPr/>
        </p:nvSpPr>
        <p:spPr>
          <a:xfrm>
            <a:off x="411480" y="360045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0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Sumadda (state symbol) biyaha (water) heerkulka qolka waa…</a:t>
            </a:r>
            <a:endParaRPr/>
          </a:p>
        </p:txBody>
      </p:sp>
      <p:sp>
        <p:nvSpPr>
          <p:cNvPr id="1512" name="Google Shape;1512;p10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neutralisation (Neutralisation equations)</a:t>
            </a:r>
            <a:endParaRPr/>
          </a:p>
        </p:txBody>
      </p:sp>
      <p:sp>
        <p:nvSpPr>
          <p:cNvPr id="1513" name="Google Shape;1513;p10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</a:rPr>
              <a:t>H</a:t>
            </a:r>
            <a:r>
              <a:rPr baseline="-25000" lang="en-GB" sz="2800">
                <a:latin typeface="Lexend"/>
              </a:rPr>
              <a:t>2</a:t>
            </a:r>
            <a:r>
              <a:rPr lang="en-GB" sz="2800">
                <a:latin typeface="Lexend"/>
              </a:rPr>
              <a:t>O</a:t>
            </a:r>
            <a:r>
              <a:rPr baseline="-25000" lang="en-GB" sz="2800">
                <a:latin typeface="Lexend"/>
              </a:rPr>
              <a:t>(s)</a:t>
            </a:r>
            <a:endParaRPr baseline="-25000" sz="2900"/>
          </a:p>
        </p:txBody>
      </p:sp>
      <p:sp>
        <p:nvSpPr>
          <p:cNvPr id="1514" name="Google Shape;1514;p10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</a:rPr>
              <a:t>H</a:t>
            </a:r>
            <a:r>
              <a:rPr baseline="-25000" lang="en-GB" sz="2800">
                <a:latin typeface="Lexend"/>
              </a:rPr>
              <a:t>2</a:t>
            </a:r>
            <a:r>
              <a:rPr lang="en-GB" sz="2800">
                <a:latin typeface="Lexend"/>
              </a:rPr>
              <a:t>O</a:t>
            </a:r>
            <a:r>
              <a:rPr baseline="-25000" lang="en-GB" sz="2800">
                <a:latin typeface="Lexend"/>
              </a:rPr>
              <a:t>(g)</a:t>
            </a:r>
            <a:endParaRPr baseline="-25000" sz="2900"/>
          </a:p>
        </p:txBody>
      </p:sp>
      <p:sp>
        <p:nvSpPr>
          <p:cNvPr id="1515" name="Google Shape;1515;p10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</a:rPr>
              <a:t>H</a:t>
            </a:r>
            <a:r>
              <a:rPr baseline="-25000" lang="en-GB" sz="2800">
                <a:latin typeface="Lexend"/>
              </a:rPr>
              <a:t>2</a:t>
            </a:r>
            <a:r>
              <a:rPr lang="en-GB" sz="2800">
                <a:latin typeface="Lexend"/>
              </a:rPr>
              <a:t>O</a:t>
            </a:r>
            <a:r>
              <a:rPr baseline="-25000" lang="en-GB" sz="2800">
                <a:latin typeface="Lexend"/>
              </a:rPr>
              <a:t>(</a:t>
            </a:r>
            <a:r>
              <a:rPr baseline="-25000" lang="en-GB" sz="2800"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2800">
                <a:latin typeface="Lexend"/>
              </a:rPr>
              <a:t>)</a:t>
            </a:r>
            <a:endParaRPr baseline="-25000" sz="2900"/>
          </a:p>
        </p:txBody>
      </p:sp>
      <p:sp>
        <p:nvSpPr>
          <p:cNvPr id="1516" name="Google Shape;1516;p10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</a:rPr>
              <a:t>H2O(aq)</a:t>
            </a:r>
            <a:r>
              <a:rPr baseline="-25000" lang="en-GB" sz="2800">
                <a:latin typeface="Lexend"/>
              </a:rPr>
              <a:t/>
            </a:r>
            <a:r>
              <a:rPr lang="en-GB" sz="2800">
                <a:latin typeface="Lexend"/>
              </a:rPr>
              <a:t/>
            </a:r>
            <a:r>
              <a:rPr baseline="-25000" lang="en-GB" sz="2800">
                <a:latin typeface="Lexend"/>
              </a:rPr>
              <a:t/>
            </a:r>
            <a:endParaRPr baseline="-25000" sz="2900"/>
          </a:p>
        </p:txBody>
      </p:sp>
      <p:pic>
        <p:nvPicPr>
          <p:cNvPr id="1517" name="Google Shape;1517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5108" y="33609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p108"/>
          <p:cNvSpPr txBox="1"/>
          <p:nvPr>
            <p:ph idx="1" type="body"/>
          </p:nvPr>
        </p:nvSpPr>
        <p:spPr>
          <a:xfrm>
            <a:off x="324000" y="759300"/>
            <a:ext cx="8237700" cy="6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>
                <a:latin typeface="Lexend"/>
              </a:rPr>
              <a:t>Isku dhig walaxda (substance) iyo xaaladda (state) si sax ah loogu muujiyey.</a:t>
            </a:r>
            <a:r>
              <a:rPr lang="en-GB">
                <a:latin typeface="Lexend"/>
              </a:rPr>
              <a:t/>
            </a:r>
            <a:br>
              <a:rPr lang="en-GB"/>
            </a:b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23" name="Google Shape;1523;p10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Isla'egyada neutralisation (Neutralisation equations)</a:t>
            </a:r>
            <a:endParaRPr sz="2000"/>
          </a:p>
        </p:txBody>
      </p:sp>
      <p:grpSp>
        <p:nvGrpSpPr>
          <p:cNvPr id="1524" name="Google Shape;1524;p108"/>
          <p:cNvGrpSpPr/>
          <p:nvPr/>
        </p:nvGrpSpPr>
        <p:grpSpPr>
          <a:xfrm>
            <a:off x="324000" y="1593475"/>
            <a:ext cx="2161800" cy="3022620"/>
            <a:chOff x="324000" y="1593475"/>
            <a:chExt cx="2161800" cy="3022620"/>
          </a:xfrm>
        </p:grpSpPr>
        <p:sp>
          <p:nvSpPr>
            <p:cNvPr id="1525" name="Google Shape;1525;p108"/>
            <p:cNvSpPr txBox="1"/>
            <p:nvPr/>
          </p:nvSpPr>
          <p:spPr>
            <a:xfrm>
              <a:off x="326450" y="2313850"/>
              <a:ext cx="1358400" cy="3387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aqueous (milan)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6" name="Google Shape;1526;p108"/>
            <p:cNvSpPr txBox="1"/>
            <p:nvPr/>
          </p:nvSpPr>
          <p:spPr>
            <a:xfrm>
              <a:off x="326450" y="2968365"/>
              <a:ext cx="1358400" cy="3387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gas (gaas)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7" name="Google Shape;1527;p108"/>
            <p:cNvSpPr txBox="1"/>
            <p:nvPr/>
          </p:nvSpPr>
          <p:spPr>
            <a:xfrm>
              <a:off x="326450" y="3622880"/>
              <a:ext cx="1358400" cy="3387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liquid (dareere)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8" name="Google Shape;1528;p108"/>
            <p:cNvSpPr txBox="1"/>
            <p:nvPr/>
          </p:nvSpPr>
          <p:spPr>
            <a:xfrm>
              <a:off x="326450" y="4277395"/>
              <a:ext cx="1358400" cy="3387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solid (adag)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9" name="Google Shape;1529;p108"/>
            <p:cNvSpPr txBox="1"/>
            <p:nvPr/>
          </p:nvSpPr>
          <p:spPr>
            <a:xfrm>
              <a:off x="324000" y="1593475"/>
              <a:ext cx="2161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state (xaalad)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1530" name="Google Shape;1530;p108"/>
          <p:cNvGraphicFramePr/>
          <p:nvPr/>
        </p:nvGraphicFramePr>
        <p:xfrm>
          <a:off x="2990850" y="161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{BC1CBE02-4B35-4EFD-9EA3-40AB401E137C}</a:tableStyleId>
              </a:tblPr>
              <a:tblGrid>
                <a:gridCol w="1733550"/>
                <a:gridCol w="1733550"/>
                <a:gridCol w="1733550"/>
              </a:tblGrid>
              <a:tr h="424275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685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531" name="Google Shape;1531;p108"/>
          <p:cNvGrpSpPr/>
          <p:nvPr/>
        </p:nvGrpSpPr>
        <p:grpSpPr>
          <a:xfrm>
            <a:off x="3162975" y="3562575"/>
            <a:ext cx="5804075" cy="338710"/>
            <a:chOff x="3162975" y="3562575"/>
            <a:chExt cx="5804075" cy="338710"/>
          </a:xfrm>
        </p:grpSpPr>
        <p:sp>
          <p:nvSpPr>
            <p:cNvPr id="1532" name="Google Shape;1532;p108"/>
            <p:cNvSpPr txBox="1"/>
            <p:nvPr/>
          </p:nvSpPr>
          <p:spPr>
            <a:xfrm>
              <a:off x="3162975" y="3562585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(g)</a:t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3" name="Google Shape;1533;p108"/>
            <p:cNvSpPr txBox="1"/>
            <p:nvPr/>
          </p:nvSpPr>
          <p:spPr>
            <a:xfrm>
              <a:off x="6670850" y="3562585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He(g)</a:t>
              </a:r>
              <a:r>
                <a:rPr baseline="30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30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4" name="Google Shape;1534;p108"/>
            <p:cNvSpPr txBox="1"/>
            <p:nvPr/>
          </p:nvSpPr>
          <p:spPr>
            <a:xfrm>
              <a:off x="5081850" y="3562575"/>
              <a:ext cx="1345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Ar g</a:t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35" name="Google Shape;1535;p108"/>
          <p:cNvGrpSpPr/>
          <p:nvPr/>
        </p:nvGrpSpPr>
        <p:grpSpPr>
          <a:xfrm>
            <a:off x="3162975" y="4218530"/>
            <a:ext cx="5804075" cy="338700"/>
            <a:chOff x="3162975" y="4218530"/>
            <a:chExt cx="5804075" cy="338700"/>
          </a:xfrm>
        </p:grpSpPr>
        <p:sp>
          <p:nvSpPr>
            <p:cNvPr id="1536" name="Google Shape;1536;p108"/>
            <p:cNvSpPr txBox="1"/>
            <p:nvPr/>
          </p:nvSpPr>
          <p:spPr>
            <a:xfrm>
              <a:off x="3162975" y="4218530"/>
              <a:ext cx="1926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H2SO4 (aq)</a:t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7" name="Google Shape;1537;p108"/>
            <p:cNvSpPr txBox="1"/>
            <p:nvPr/>
          </p:nvSpPr>
          <p:spPr>
            <a:xfrm>
              <a:off x="4947650" y="4218530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NaOH (Aq)</a:t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8" name="Google Shape;1538;p108"/>
            <p:cNvSpPr txBox="1"/>
            <p:nvPr/>
          </p:nvSpPr>
          <p:spPr>
            <a:xfrm>
              <a:off x="6670850" y="4218530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</a:t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(</a:t>
              </a:r>
              <a:r>
                <a:rPr baseline="-25000" lang="en-GB" sz="1300">
                  <a:solidFill>
                    <a:schemeClr val="dk1"/>
                  </a:solidFill>
                  <a:latin typeface="ABeeZee"/>
                  <a:ea typeface="ABeeZee"/>
                  <a:cs typeface="ABeeZee"/>
                  <a:sym typeface="ABeeZee"/>
                </a:rPr>
                <a:t>l</a:t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)</a:t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39" name="Google Shape;1539;p108"/>
          <p:cNvGrpSpPr/>
          <p:nvPr/>
        </p:nvGrpSpPr>
        <p:grpSpPr>
          <a:xfrm>
            <a:off x="3162975" y="2840467"/>
            <a:ext cx="5833175" cy="338708"/>
            <a:chOff x="3162975" y="2840467"/>
            <a:chExt cx="5833175" cy="338708"/>
          </a:xfrm>
        </p:grpSpPr>
        <p:sp>
          <p:nvSpPr>
            <p:cNvPr id="1540" name="Google Shape;1540;p108"/>
            <p:cNvSpPr txBox="1"/>
            <p:nvPr/>
          </p:nvSpPr>
          <p:spPr>
            <a:xfrm>
              <a:off x="6670850" y="2840467"/>
              <a:ext cx="2325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KOH(AQ)</a:t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1" name="Google Shape;1541;p108"/>
            <p:cNvSpPr txBox="1"/>
            <p:nvPr/>
          </p:nvSpPr>
          <p:spPr>
            <a:xfrm>
              <a:off x="3162975" y="2840467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Hg(L)</a:t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2" name="Google Shape;1542;p108"/>
            <p:cNvSpPr txBox="1"/>
            <p:nvPr/>
          </p:nvSpPr>
          <p:spPr>
            <a:xfrm>
              <a:off x="5081850" y="2840475"/>
              <a:ext cx="1274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HCl(aq)</a:t>
              </a:r>
              <a:r>
                <a:rPr lang="en-GB" sz="1300">
                  <a:solidFill>
                    <a:schemeClr val="dk1"/>
                  </a:solidFill>
                  <a:latin typeface="ABeeZee"/>
                  <a:ea typeface="ABeeZee"/>
                  <a:cs typeface="ABeeZee"/>
                  <a:sym typeface="ABeeZee"/>
                </a:rPr>
                <a:t/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43" name="Google Shape;1543;p108"/>
          <p:cNvGrpSpPr/>
          <p:nvPr/>
        </p:nvGrpSpPr>
        <p:grpSpPr>
          <a:xfrm>
            <a:off x="3162975" y="2118350"/>
            <a:ext cx="5804075" cy="338700"/>
            <a:chOff x="3162975" y="2118350"/>
            <a:chExt cx="5804075" cy="338700"/>
          </a:xfrm>
        </p:grpSpPr>
        <p:sp>
          <p:nvSpPr>
            <p:cNvPr id="1544" name="Google Shape;1544;p108"/>
            <p:cNvSpPr txBox="1"/>
            <p:nvPr/>
          </p:nvSpPr>
          <p:spPr>
            <a:xfrm>
              <a:off x="3162975" y="2118350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CuO(s)</a:t>
              </a:r>
              <a:r>
                <a:rPr baseline="30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30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5" name="Google Shape;1545;p108"/>
            <p:cNvSpPr txBox="1"/>
            <p:nvPr/>
          </p:nvSpPr>
          <p:spPr>
            <a:xfrm>
              <a:off x="5081850" y="2118350"/>
              <a:ext cx="121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CaCO3 (s)</a:t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6" name="Google Shape;1546;p108"/>
            <p:cNvSpPr txBox="1"/>
            <p:nvPr/>
          </p:nvSpPr>
          <p:spPr>
            <a:xfrm>
              <a:off x="6670850" y="2118350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LiCl2(s)</a:t>
              </a:r>
              <a:r>
                <a:rPr lang="en-GB" sz="1300">
                  <a:solidFill>
                    <a:schemeClr val="dk1"/>
                  </a:solidFill>
                  <a:latin typeface="ABeeZee"/>
                  <a:ea typeface="ABeeZee"/>
                  <a:cs typeface="ABeeZee"/>
                  <a:sym typeface="ABeeZee"/>
                </a:rPr>
                <a:t/>
              </a:r>
              <a:r>
                <a:rPr baseline="-25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47" name="Google Shape;1547;p108"/>
          <p:cNvSpPr txBox="1"/>
          <p:nvPr/>
        </p:nvSpPr>
        <p:spPr>
          <a:xfrm>
            <a:off x="3162975" y="1669675"/>
            <a:ext cx="2161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tusaale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2" name="Google Shape;1552;p109"/>
          <p:cNvGrpSpPr/>
          <p:nvPr/>
        </p:nvGrpSpPr>
        <p:grpSpPr>
          <a:xfrm>
            <a:off x="1684850" y="2003450"/>
            <a:ext cx="4336450" cy="2458595"/>
            <a:chOff x="1684850" y="2003450"/>
            <a:chExt cx="4336450" cy="2458595"/>
          </a:xfrm>
        </p:grpSpPr>
        <p:cxnSp>
          <p:nvCxnSpPr>
            <p:cNvPr id="1553" name="Google Shape;1553;p109"/>
            <p:cNvCxnSpPr>
              <a:stCxn id="1554" idx="3"/>
              <a:endCxn id="1555" idx="2"/>
            </p:cNvCxnSpPr>
            <p:nvPr/>
          </p:nvCxnSpPr>
          <p:spPr>
            <a:xfrm flipH="1" rot="10800000">
              <a:off x="1684850" y="2337145"/>
              <a:ext cx="3204900" cy="2124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55" name="Google Shape;1555;p109"/>
            <p:cNvSpPr/>
            <p:nvPr/>
          </p:nvSpPr>
          <p:spPr>
            <a:xfrm>
              <a:off x="4889700" y="2003450"/>
              <a:ext cx="1131600" cy="6675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56" name="Google Shape;1556;p109"/>
          <p:cNvGrpSpPr/>
          <p:nvPr/>
        </p:nvGrpSpPr>
        <p:grpSpPr>
          <a:xfrm>
            <a:off x="1684850" y="3807530"/>
            <a:ext cx="5957505" cy="973795"/>
            <a:chOff x="1684850" y="3807530"/>
            <a:chExt cx="5957505" cy="973795"/>
          </a:xfrm>
        </p:grpSpPr>
        <p:cxnSp>
          <p:nvCxnSpPr>
            <p:cNvPr id="1557" name="Google Shape;1557;p109"/>
            <p:cNvCxnSpPr>
              <a:stCxn id="1558" idx="3"/>
              <a:endCxn id="1559" idx="2"/>
            </p:cNvCxnSpPr>
            <p:nvPr/>
          </p:nvCxnSpPr>
          <p:spPr>
            <a:xfrm>
              <a:off x="1684850" y="3807530"/>
              <a:ext cx="4825800" cy="639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59" name="Google Shape;1559;p109"/>
            <p:cNvSpPr/>
            <p:nvPr/>
          </p:nvSpPr>
          <p:spPr>
            <a:xfrm>
              <a:off x="6510755" y="4113825"/>
              <a:ext cx="1131600" cy="6675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60" name="Google Shape;1560;p109"/>
          <p:cNvSpPr txBox="1"/>
          <p:nvPr>
            <p:ph idx="1" type="body"/>
          </p:nvPr>
        </p:nvSpPr>
        <p:spPr>
          <a:xfrm>
            <a:off x="324000" y="759300"/>
            <a:ext cx="8103600" cy="7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>
                <a:latin typeface="Lexend"/>
              </a:rPr>
              <a:t>Isku xidh xaaladda (state) iyo walaxda si sax ah oo ku matalaysa xaaladdaas.</a:t>
            </a:r>
            <a:br>
              <a:rPr lang="en-GB"/>
            </a:b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61" name="Google Shape;1561;p10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Isla'egta dhexdhexaadinta (Neutralisation equations)</a:t>
            </a:r>
            <a:endParaRPr sz="2000"/>
          </a:p>
        </p:txBody>
      </p:sp>
      <p:sp>
        <p:nvSpPr>
          <p:cNvPr id="1562" name="Google Shape;1562;p109"/>
          <p:cNvSpPr txBox="1"/>
          <p:nvPr/>
        </p:nvSpPr>
        <p:spPr>
          <a:xfrm>
            <a:off x="326450" y="2313850"/>
            <a:ext cx="1358400" cy="369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aqueous (biyo-milan)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3" name="Google Shape;1563;p109"/>
          <p:cNvSpPr txBox="1"/>
          <p:nvPr/>
        </p:nvSpPr>
        <p:spPr>
          <a:xfrm>
            <a:off x="326450" y="2968365"/>
            <a:ext cx="1358400" cy="369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gaas (gas)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8" name="Google Shape;1558;p109"/>
          <p:cNvSpPr txBox="1"/>
          <p:nvPr/>
        </p:nvSpPr>
        <p:spPr>
          <a:xfrm>
            <a:off x="326450" y="3622880"/>
            <a:ext cx="1358400" cy="369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dareere (liquid)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4" name="Google Shape;1554;p109"/>
          <p:cNvSpPr txBox="1"/>
          <p:nvPr/>
        </p:nvSpPr>
        <p:spPr>
          <a:xfrm>
            <a:off x="326450" y="4277395"/>
            <a:ext cx="1358400" cy="369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adag (solid)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4" name="Google Shape;1564;p109"/>
          <p:cNvSpPr txBox="1"/>
          <p:nvPr/>
        </p:nvSpPr>
        <p:spPr>
          <a:xfrm>
            <a:off x="324000" y="1593475"/>
            <a:ext cx="2161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xaalad (state)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65" name="Google Shape;1565;p109"/>
          <p:cNvGrpSpPr/>
          <p:nvPr/>
        </p:nvGrpSpPr>
        <p:grpSpPr>
          <a:xfrm>
            <a:off x="1684850" y="2498500"/>
            <a:ext cx="4394375" cy="911225"/>
            <a:chOff x="1684850" y="2498500"/>
            <a:chExt cx="4394375" cy="911225"/>
          </a:xfrm>
        </p:grpSpPr>
        <p:sp>
          <p:nvSpPr>
            <p:cNvPr id="1566" name="Google Shape;1566;p109"/>
            <p:cNvSpPr/>
            <p:nvPr/>
          </p:nvSpPr>
          <p:spPr>
            <a:xfrm>
              <a:off x="4947625" y="2742225"/>
              <a:ext cx="1131600" cy="6675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67" name="Google Shape;1567;p109"/>
            <p:cNvCxnSpPr>
              <a:stCxn id="1562" idx="3"/>
              <a:endCxn id="1566" idx="2"/>
            </p:cNvCxnSpPr>
            <p:nvPr/>
          </p:nvCxnSpPr>
          <p:spPr>
            <a:xfrm>
              <a:off x="1684850" y="2498500"/>
              <a:ext cx="3262800" cy="577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68" name="Google Shape;1568;p109"/>
          <p:cNvGrpSpPr/>
          <p:nvPr/>
        </p:nvGrpSpPr>
        <p:grpSpPr>
          <a:xfrm>
            <a:off x="1684850" y="3153015"/>
            <a:ext cx="2464725" cy="960735"/>
            <a:chOff x="1684850" y="3153015"/>
            <a:chExt cx="2464725" cy="960735"/>
          </a:xfrm>
        </p:grpSpPr>
        <p:sp>
          <p:nvSpPr>
            <p:cNvPr id="1569" name="Google Shape;1569;p109"/>
            <p:cNvSpPr/>
            <p:nvPr/>
          </p:nvSpPr>
          <p:spPr>
            <a:xfrm>
              <a:off x="3017975" y="3446250"/>
              <a:ext cx="1131600" cy="6675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70" name="Google Shape;1570;p109"/>
            <p:cNvCxnSpPr>
              <a:stCxn id="1563" idx="3"/>
              <a:endCxn id="1569" idx="2"/>
            </p:cNvCxnSpPr>
            <p:nvPr/>
          </p:nvCxnSpPr>
          <p:spPr>
            <a:xfrm>
              <a:off x="1684850" y="3153015"/>
              <a:ext cx="1333200" cy="6270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aphicFrame>
        <p:nvGraphicFramePr>
          <p:cNvPr id="1571" name="Google Shape;1571;p109"/>
          <p:cNvGraphicFramePr/>
          <p:nvPr/>
        </p:nvGraphicFramePr>
        <p:xfrm>
          <a:off x="2990850" y="161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{BC1CBE02-4B35-4EFD-9EA3-40AB401E137C}</a:tableStyleId>
              </a:tblPr>
              <a:tblGrid>
                <a:gridCol w="1733550"/>
                <a:gridCol w="1733550"/>
                <a:gridCol w="1733550"/>
              </a:tblGrid>
              <a:tr h="424275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685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572" name="Google Shape;1572;p109"/>
          <p:cNvGrpSpPr/>
          <p:nvPr/>
        </p:nvGrpSpPr>
        <p:grpSpPr>
          <a:xfrm>
            <a:off x="3162975" y="3562575"/>
            <a:ext cx="5804075" cy="338710"/>
            <a:chOff x="3162975" y="3562575"/>
            <a:chExt cx="5804075" cy="338710"/>
          </a:xfrm>
        </p:grpSpPr>
        <p:sp>
          <p:nvSpPr>
            <p:cNvPr id="1573" name="Google Shape;1573;p109"/>
            <p:cNvSpPr txBox="1"/>
            <p:nvPr/>
          </p:nvSpPr>
          <p:spPr>
            <a:xfrm>
              <a:off x="3162975" y="3562585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2(g)</a:t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4" name="Google Shape;1574;p109"/>
            <p:cNvSpPr txBox="1"/>
            <p:nvPr/>
          </p:nvSpPr>
          <p:spPr>
            <a:xfrm>
              <a:off x="6670850" y="3562585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He(g)</a:t>
              </a:r>
              <a:r>
                <a:rPr baseline="30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30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5" name="Google Shape;1575;p109"/>
            <p:cNvSpPr txBox="1"/>
            <p:nvPr/>
          </p:nvSpPr>
          <p:spPr>
            <a:xfrm>
              <a:off x="5081850" y="3562575"/>
              <a:ext cx="1345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Ar g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76" name="Google Shape;1576;p109"/>
          <p:cNvGrpSpPr/>
          <p:nvPr/>
        </p:nvGrpSpPr>
        <p:grpSpPr>
          <a:xfrm>
            <a:off x="3162975" y="4218530"/>
            <a:ext cx="5804075" cy="338700"/>
            <a:chOff x="3162975" y="4218530"/>
            <a:chExt cx="5804075" cy="338700"/>
          </a:xfrm>
        </p:grpSpPr>
        <p:sp>
          <p:nvSpPr>
            <p:cNvPr id="1577" name="Google Shape;1577;p109"/>
            <p:cNvSpPr txBox="1"/>
            <p:nvPr/>
          </p:nvSpPr>
          <p:spPr>
            <a:xfrm>
              <a:off x="3162975" y="4218530"/>
              <a:ext cx="1926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H2SO4 (aq)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8" name="Google Shape;1578;p109"/>
            <p:cNvSpPr txBox="1"/>
            <p:nvPr/>
          </p:nvSpPr>
          <p:spPr>
            <a:xfrm>
              <a:off x="4947650" y="4218530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NaOH (Aq)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9" name="Google Shape;1579;p109"/>
            <p:cNvSpPr txBox="1"/>
            <p:nvPr/>
          </p:nvSpPr>
          <p:spPr>
            <a:xfrm>
              <a:off x="6670850" y="4218530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(</a:t>
              </a:r>
              <a:r>
                <a:rPr baseline="-25000" lang="en-GB" sz="2200">
                  <a:solidFill>
                    <a:schemeClr val="dk1"/>
                  </a:solidFill>
                  <a:latin typeface="ABeeZee"/>
                  <a:ea typeface="ABeeZee"/>
                  <a:cs typeface="ABeeZee"/>
                  <a:sym typeface="ABeeZee"/>
                </a:rPr>
                <a:t>l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)</a:t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80" name="Google Shape;1580;p109"/>
          <p:cNvGrpSpPr/>
          <p:nvPr/>
        </p:nvGrpSpPr>
        <p:grpSpPr>
          <a:xfrm>
            <a:off x="3162975" y="2840467"/>
            <a:ext cx="5833175" cy="338708"/>
            <a:chOff x="3162975" y="2840467"/>
            <a:chExt cx="5833175" cy="338708"/>
          </a:xfrm>
        </p:grpSpPr>
        <p:sp>
          <p:nvSpPr>
            <p:cNvPr id="1581" name="Google Shape;1581;p109"/>
            <p:cNvSpPr txBox="1"/>
            <p:nvPr/>
          </p:nvSpPr>
          <p:spPr>
            <a:xfrm>
              <a:off x="6670850" y="2840467"/>
              <a:ext cx="2325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KOH(AQ)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2" name="Google Shape;1582;p109"/>
            <p:cNvSpPr txBox="1"/>
            <p:nvPr/>
          </p:nvSpPr>
          <p:spPr>
            <a:xfrm>
              <a:off x="3162975" y="2840467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Hg(L)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3" name="Google Shape;1583;p109"/>
            <p:cNvSpPr txBox="1"/>
            <p:nvPr/>
          </p:nvSpPr>
          <p:spPr>
            <a:xfrm>
              <a:off x="5081850" y="2840475"/>
              <a:ext cx="1274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HCl(aq)</a:t>
              </a:r>
              <a:r>
                <a:rPr lang="en-GB" sz="2200">
                  <a:solidFill>
                    <a:schemeClr val="dk1"/>
                  </a:solidFill>
                  <a:latin typeface="ABeeZee"/>
                  <a:ea typeface="ABeeZee"/>
                  <a:cs typeface="ABeeZee"/>
                  <a:sym typeface="ABeeZee"/>
                </a:rPr>
                <a:t/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84" name="Google Shape;1584;p109"/>
          <p:cNvGrpSpPr/>
          <p:nvPr/>
        </p:nvGrpSpPr>
        <p:grpSpPr>
          <a:xfrm>
            <a:off x="3162975" y="2118350"/>
            <a:ext cx="5804075" cy="338700"/>
            <a:chOff x="3162975" y="2118350"/>
            <a:chExt cx="5804075" cy="338700"/>
          </a:xfrm>
        </p:grpSpPr>
        <p:sp>
          <p:nvSpPr>
            <p:cNvPr id="1585" name="Google Shape;1585;p109"/>
            <p:cNvSpPr txBox="1"/>
            <p:nvPr/>
          </p:nvSpPr>
          <p:spPr>
            <a:xfrm>
              <a:off x="3162975" y="2118350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CuO(s)</a:t>
              </a:r>
              <a:r>
                <a:rPr baseline="30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30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6" name="Google Shape;1586;p109"/>
            <p:cNvSpPr txBox="1"/>
            <p:nvPr/>
          </p:nvSpPr>
          <p:spPr>
            <a:xfrm>
              <a:off x="5081850" y="2118350"/>
              <a:ext cx="1215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CaCO3 (s)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7" name="Google Shape;1587;p109"/>
            <p:cNvSpPr txBox="1"/>
            <p:nvPr/>
          </p:nvSpPr>
          <p:spPr>
            <a:xfrm>
              <a:off x="6670850" y="2118350"/>
              <a:ext cx="229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LiCl2(s)</a:t>
              </a:r>
              <a:r>
                <a:rPr lang="en-GB" sz="2200">
                  <a:solidFill>
                    <a:schemeClr val="dk1"/>
                  </a:solidFill>
                  <a:latin typeface="ABeeZee"/>
                  <a:ea typeface="ABeeZee"/>
                  <a:cs typeface="ABeeZee"/>
                  <a:sym typeface="ABeeZee"/>
                </a:rPr>
                <a:t/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88" name="Google Shape;1588;p109"/>
          <p:cNvSpPr txBox="1"/>
          <p:nvPr/>
        </p:nvSpPr>
        <p:spPr>
          <a:xfrm>
            <a:off x="3162975" y="1669675"/>
            <a:ext cx="2161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tusaale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p11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2"/>
              <a:defRPr/>
            </a:pPr>
            <a:r>
              <a:rPr lang="en-GB" sz="1100">
                <a:latin typeface="Lexend"/>
              </a:rPr>
              <a:t>Saxi qodobadan.</a:t>
            </a:r>
            <a:endParaRPr/>
          </a:p>
        </p:txBody>
      </p:sp>
      <p:sp>
        <p:nvSpPr>
          <p:cNvPr id="1594" name="Google Shape;1594;p11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Isla'egta dhexdhexaadinta (Neutralisation equations)</a:t>
            </a:r>
            <a:endParaRPr sz="2000"/>
          </a:p>
        </p:txBody>
      </p:sp>
      <p:grpSp>
        <p:nvGrpSpPr>
          <p:cNvPr id="1595" name="Google Shape;1595;p110"/>
          <p:cNvGrpSpPr/>
          <p:nvPr/>
        </p:nvGrpSpPr>
        <p:grpSpPr>
          <a:xfrm>
            <a:off x="383050" y="1341125"/>
            <a:ext cx="3598849" cy="3417673"/>
            <a:chOff x="383050" y="1341125"/>
            <a:chExt cx="3598849" cy="3417673"/>
          </a:xfrm>
        </p:grpSpPr>
        <p:pic>
          <p:nvPicPr>
            <p:cNvPr id="1596" name="Google Shape;1596;p1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9575" y="1341125"/>
              <a:ext cx="3532324" cy="2335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7" name="Google Shape;1597;p110"/>
            <p:cNvSpPr txBox="1"/>
            <p:nvPr/>
          </p:nvSpPr>
          <p:spPr>
            <a:xfrm flipH="1">
              <a:off x="561925" y="1392300"/>
              <a:ext cx="3341700" cy="18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Falgal (reaction) (gubasho / dhexdhexaadin) ah, cusbada (salt) la sameeyo waxaa loogu magac daraa birta ku jirta saldhigga iyo asiidhka la isticmaalay.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598" name="Google Shape;1598;p11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383050" y="3684425"/>
              <a:ext cx="988552" cy="10274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9" name="Google Shape;1599;p110"/>
            <p:cNvSpPr txBox="1"/>
            <p:nvPr/>
          </p:nvSpPr>
          <p:spPr>
            <a:xfrm>
              <a:off x="866550" y="4172898"/>
              <a:ext cx="13794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latin typeface="Lexend"/>
                  <a:ea typeface="Lexend"/>
                  <a:cs typeface="Lexend"/>
                  <a:sym typeface="Lexend"/>
                </a:rPr>
                <a:t>Caasha</a:t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00" name="Google Shape;1600;p110"/>
          <p:cNvGrpSpPr/>
          <p:nvPr/>
        </p:nvGrpSpPr>
        <p:grpSpPr>
          <a:xfrm>
            <a:off x="4033184" y="1278600"/>
            <a:ext cx="4432766" cy="2462700"/>
            <a:chOff x="4033184" y="1278600"/>
            <a:chExt cx="4432766" cy="2462700"/>
          </a:xfrm>
        </p:grpSpPr>
        <p:pic>
          <p:nvPicPr>
            <p:cNvPr id="1601" name="Google Shape;1601;p11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917175" y="1278600"/>
              <a:ext cx="3548775" cy="16332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2" name="Google Shape;1602;p110"/>
            <p:cNvSpPr txBox="1"/>
            <p:nvPr/>
          </p:nvSpPr>
          <p:spPr>
            <a:xfrm flipH="1">
              <a:off x="5086575" y="1404525"/>
              <a:ext cx="3292200" cy="10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Marka la isticmaalo asiidhka hydrochloric, cusbada (salt) birta ah ee la sameeyo waxaa loo yaqaan sulfate birta.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603" name="Google Shape;1603;p11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033184" y="2461800"/>
              <a:ext cx="1281291" cy="1279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4" name="Google Shape;1604;p110"/>
            <p:cNvSpPr txBox="1"/>
            <p:nvPr/>
          </p:nvSpPr>
          <p:spPr>
            <a:xfrm>
              <a:off x="4688576" y="3099450"/>
              <a:ext cx="12450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latin typeface="Lexend"/>
                  <a:ea typeface="Lexend"/>
                  <a:cs typeface="Lexend"/>
                  <a:sym typeface="Lexend"/>
                </a:rPr>
                <a:t>Yacquub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05" name="Google Shape;1605;p110"/>
          <p:cNvGrpSpPr/>
          <p:nvPr/>
        </p:nvGrpSpPr>
        <p:grpSpPr>
          <a:xfrm>
            <a:off x="3782700" y="2911875"/>
            <a:ext cx="4792580" cy="2047850"/>
            <a:chOff x="3782700" y="2911875"/>
            <a:chExt cx="4792580" cy="2047850"/>
          </a:xfrm>
        </p:grpSpPr>
        <p:pic>
          <p:nvPicPr>
            <p:cNvPr id="1606" name="Google Shape;1606;p11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48630" y="2911875"/>
              <a:ext cx="2726649" cy="17999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7" name="Google Shape;1607;p110"/>
            <p:cNvSpPr txBox="1"/>
            <p:nvPr/>
          </p:nvSpPr>
          <p:spPr>
            <a:xfrm flipH="1">
              <a:off x="5974150" y="3040375"/>
              <a:ext cx="2499300" cy="127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Zinc oxide waxay la falgashaa asiidhka nitric si ay u samayso cusbo (salt) loo yaqaan magnesium nitrate.</a:t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608" name="Google Shape;1608;p110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4639525" y="3680267"/>
              <a:ext cx="1281300" cy="12794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9" name="Google Shape;1609;p110"/>
            <p:cNvSpPr txBox="1"/>
            <p:nvPr/>
          </p:nvSpPr>
          <p:spPr>
            <a:xfrm>
              <a:off x="3782700" y="4319998"/>
              <a:ext cx="13794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latin typeface="Lexend"/>
                  <a:ea typeface="Lexend"/>
                  <a:cs typeface="Lexend"/>
                  <a:sym typeface="Lexend"/>
                </a:rPr>
                <a:t>Cabdi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4" name="Google Shape;1614;p111"/>
          <p:cNvGrpSpPr/>
          <p:nvPr/>
        </p:nvGrpSpPr>
        <p:grpSpPr>
          <a:xfrm>
            <a:off x="2552227" y="1080000"/>
            <a:ext cx="6268203" cy="2272025"/>
            <a:chOff x="2552103" y="1080000"/>
            <a:chExt cx="6069723" cy="2272025"/>
          </a:xfrm>
        </p:grpSpPr>
        <p:pic>
          <p:nvPicPr>
            <p:cNvPr id="1615" name="Google Shape;1615;p1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36525" y="1080000"/>
              <a:ext cx="4185301" cy="204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6" name="Google Shape;1616;p111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3466749" y="2196200"/>
              <a:ext cx="1157451" cy="1155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7" name="Google Shape;1617;p111"/>
            <p:cNvSpPr txBox="1"/>
            <p:nvPr/>
          </p:nvSpPr>
          <p:spPr>
            <a:xfrm>
              <a:off x="2552103" y="2711848"/>
              <a:ext cx="16572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latin typeface="Lexend"/>
                  <a:ea typeface="Lexend"/>
                  <a:cs typeface="Lexend"/>
                  <a:sym typeface="Lexend"/>
                </a:rPr>
                <a:t>Yacquub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18" name="Google Shape;1618;p111"/>
          <p:cNvSpPr txBox="1"/>
          <p:nvPr>
            <p:ph idx="1" type="body"/>
          </p:nvPr>
        </p:nvSpPr>
        <p:spPr>
          <a:xfrm>
            <a:off x="324000" y="766700"/>
            <a:ext cx="1069500" cy="742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2)</a:t>
            </a:r>
            <a:endParaRPr/>
          </a:p>
        </p:txBody>
      </p:sp>
      <p:sp>
        <p:nvSpPr>
          <p:cNvPr id="1619" name="Google Shape;1619;p11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Isla'egta dhexdhexaadinta (Neutralisation equations)</a:t>
            </a:r>
            <a:endParaRPr sz="2000"/>
          </a:p>
        </p:txBody>
      </p:sp>
      <p:pic>
        <p:nvPicPr>
          <p:cNvPr id="1620" name="Google Shape;1620;p1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1200" y="749025"/>
            <a:ext cx="3390275" cy="17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21" name="Google Shape;1621;p111"/>
          <p:cNvSpPr txBox="1"/>
          <p:nvPr/>
        </p:nvSpPr>
        <p:spPr>
          <a:xfrm flipH="1">
            <a:off x="858000" y="842900"/>
            <a:ext cx="3272700" cy="135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Falgal (reaction) dhexdhexaadin ah, cusbada (salt) la sameeyo waxaa loogu magac daraa birta ku jirta saldhigga iyo asiidhka la isticmaalay.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2" name="Google Shape;1622;p111"/>
          <p:cNvSpPr txBox="1"/>
          <p:nvPr/>
        </p:nvSpPr>
        <p:spPr>
          <a:xfrm flipH="1">
            <a:off x="4589950" y="1215475"/>
            <a:ext cx="4106100" cy="15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la isticmaalo asiidhka hydrochloric, cusbada (salt) birta ah ee la sameeyo waxaa loo yaqaan chloride birta. Sidoo kale la aqbali karo: Marka la isticmaalo asiidhka sulfuric, cusbada (salt) birta ah ee la sameeyo waxaa loo yaqaan sulfate birta.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23" name="Google Shape;1623;p11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225851" y="2328850"/>
            <a:ext cx="876653" cy="911152"/>
          </a:xfrm>
          <a:prstGeom prst="rect">
            <a:avLst/>
          </a:prstGeom>
          <a:noFill/>
          <a:ln>
            <a:noFill/>
          </a:ln>
        </p:spPr>
      </p:pic>
      <p:sp>
        <p:nvSpPr>
          <p:cNvPr id="1624" name="Google Shape;1624;p111"/>
          <p:cNvSpPr txBox="1"/>
          <p:nvPr/>
        </p:nvSpPr>
        <p:spPr>
          <a:xfrm>
            <a:off x="1462788" y="2349300"/>
            <a:ext cx="10695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25" name="Google Shape;1625;p111"/>
          <p:cNvGrpSpPr/>
          <p:nvPr/>
        </p:nvGrpSpPr>
        <p:grpSpPr>
          <a:xfrm>
            <a:off x="301826" y="3243676"/>
            <a:ext cx="4106049" cy="1579824"/>
            <a:chOff x="1292426" y="3167476"/>
            <a:chExt cx="4106049" cy="1579824"/>
          </a:xfrm>
        </p:grpSpPr>
        <p:pic>
          <p:nvPicPr>
            <p:cNvPr id="1626" name="Google Shape;1626;p1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1292426" y="3167476"/>
              <a:ext cx="2726649" cy="1579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7" name="Google Shape;1627;p111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3938125" y="3207567"/>
              <a:ext cx="1281300" cy="12794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8" name="Google Shape;1628;p111"/>
            <p:cNvSpPr txBox="1"/>
            <p:nvPr/>
          </p:nvSpPr>
          <p:spPr>
            <a:xfrm>
              <a:off x="4019075" y="4124498"/>
              <a:ext cx="13794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latin typeface="Lexend"/>
                  <a:ea typeface="Lexend"/>
                  <a:cs typeface="Lexend"/>
                  <a:sym typeface="Lexend"/>
                </a:rPr>
                <a:t>Cabdi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29" name="Google Shape;1629;p111"/>
            <p:cNvSpPr txBox="1"/>
            <p:nvPr/>
          </p:nvSpPr>
          <p:spPr>
            <a:xfrm flipH="1">
              <a:off x="1403250" y="3251500"/>
              <a:ext cx="2505000" cy="119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Zinc oxide waxay la falgashaa asiidhka nitric si ay u samayso cusbo (salt) loo yaqaan zinc nitrate.</a:t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30" name="Google Shape;1630;p111"/>
          <p:cNvGrpSpPr/>
          <p:nvPr/>
        </p:nvGrpSpPr>
        <p:grpSpPr>
          <a:xfrm>
            <a:off x="4149675" y="3243674"/>
            <a:ext cx="4185300" cy="1503627"/>
            <a:chOff x="5368823" y="3243676"/>
            <a:chExt cx="3390280" cy="1503627"/>
          </a:xfrm>
        </p:grpSpPr>
        <p:pic>
          <p:nvPicPr>
            <p:cNvPr id="1631" name="Google Shape;1631;p11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68823" y="3243676"/>
              <a:ext cx="3390280" cy="15036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2" name="Google Shape;1632;p111"/>
            <p:cNvSpPr txBox="1"/>
            <p:nvPr/>
          </p:nvSpPr>
          <p:spPr>
            <a:xfrm flipH="1">
              <a:off x="5482541" y="3361201"/>
              <a:ext cx="3179700" cy="10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Sidoo kale la aqbali karo: magnesium oxide waxay la falgashaa asiidhka nitric si ay u samayso cusbo (salt) loo yaqaan magnesium nitrate.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6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p112"/>
          <p:cNvSpPr txBox="1"/>
          <p:nvPr>
            <p:ph idx="1" type="body"/>
          </p:nvPr>
        </p:nvSpPr>
        <p:spPr>
          <a:xfrm>
            <a:off x="324000" y="759300"/>
            <a:ext cx="6968400" cy="7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3"/>
              <a:defRPr/>
            </a:pPr>
            <a:r>
              <a:rPr lang="en-GB">
                <a:latin typeface="Lexend"/>
              </a:rPr>
              <a:t>Magacaw cusbada (salt) birta ah ee la sameeyo marka hydroxide birta iyo oxide birta ay la falgalaan asiidhka.</a:t>
            </a:r>
            <a:endParaRPr/>
          </a:p>
        </p:txBody>
      </p:sp>
      <p:sp>
        <p:nvSpPr>
          <p:cNvPr id="1638" name="Google Shape;1638;p11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Isla'egta dhexdhexaadinta (Neutralisation equations)</a:t>
            </a:r>
            <a:endParaRPr sz="2000"/>
          </a:p>
        </p:txBody>
      </p:sp>
      <p:graphicFrame>
        <p:nvGraphicFramePr>
          <p:cNvPr id="1639" name="Google Shape;1639;p112"/>
          <p:cNvGraphicFramePr/>
          <p:nvPr/>
        </p:nvGraphicFramePr>
        <p:xfrm>
          <a:off x="324000" y="1619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{BC1CBE02-4B35-4EFD-9EA3-40AB401E137C}</a:tableStyleId>
              </a:tblPr>
              <a:tblGrid>
                <a:gridCol w="1744375"/>
                <a:gridCol w="3158550"/>
              </a:tblGrid>
              <a:tr h="314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asiidhka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name of metal salt ending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>
                    <a:solidFill>
                      <a:schemeClr val="accent5"/>
                    </a:solidFill>
                  </a:tcPr>
                </a:tc>
              </a:tr>
              <a:tr h="230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hydrochloric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chloride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</a:tr>
              <a:tr h="20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sulfuric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</a:tr>
              <a:tr h="20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nitric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</a:tr>
            </a:tbl>
          </a:graphicData>
        </a:graphic>
      </p:graphicFrame>
      <p:sp>
        <p:nvSpPr>
          <p:cNvPr id="1640" name="Google Shape;1640;p112"/>
          <p:cNvSpPr txBox="1"/>
          <p:nvPr/>
        </p:nvSpPr>
        <p:spPr>
          <a:xfrm>
            <a:off x="324000" y="2924100"/>
            <a:ext cx="8164800" cy="18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magnesium oxide and nitric acid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potassium hydroxide and sulfuric acid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zinc oxide and hydrochloric acid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lead hydroxide and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hydrochloric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acid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lithium hydroxide and sulfuric acid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p113"/>
          <p:cNvSpPr txBox="1"/>
          <p:nvPr>
            <p:ph idx="1" type="body"/>
          </p:nvPr>
        </p:nvSpPr>
        <p:spPr>
          <a:xfrm>
            <a:off x="324000" y="759300"/>
            <a:ext cx="6960900" cy="68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3"/>
              <a:defRPr/>
            </a:pPr>
            <a:r>
              <a:rPr lang="en-GB">
                <a:latin typeface="Lexend"/>
              </a:rPr>
              <a:t>Magacaw cusbada birta ee la sameeyo marka hydroxide-yada birta iyo oxide-yada birta ay la falgalaan asiidhyada.</a:t>
            </a:r>
            <a:endParaRPr/>
          </a:p>
        </p:txBody>
      </p:sp>
      <p:sp>
        <p:nvSpPr>
          <p:cNvPr id="1646" name="Google Shape;1646;p11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Neutralisation equations</a:t>
            </a:r>
            <a:endParaRPr sz="2000"/>
          </a:p>
        </p:txBody>
      </p:sp>
      <p:sp>
        <p:nvSpPr>
          <p:cNvPr id="1647" name="Google Shape;1647;p113"/>
          <p:cNvSpPr txBox="1"/>
          <p:nvPr/>
        </p:nvSpPr>
        <p:spPr>
          <a:xfrm>
            <a:off x="360450" y="2831850"/>
            <a:ext cx="6924300" cy="18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magnesium oxide and nitric acid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potassium hydroxide and sulfuric acid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zinc oxide and hydrochloric acid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lead hydroxide and hydrochloric acid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lithium hydroxide and sulfuric acid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648" name="Google Shape;1648;p113"/>
          <p:cNvGraphicFramePr/>
          <p:nvPr/>
        </p:nvGraphicFramePr>
        <p:xfrm>
          <a:off x="324000" y="15437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{BC1CBE02-4B35-4EFD-9EA3-40AB401E137C}</a:tableStyleId>
              </a:tblPr>
              <a:tblGrid>
                <a:gridCol w="1773925"/>
                <a:gridCol w="3129000"/>
              </a:tblGrid>
              <a:tr h="314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name of acid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name of metal salt ending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>
                    <a:solidFill>
                      <a:schemeClr val="accent5"/>
                    </a:solidFill>
                  </a:tcPr>
                </a:tc>
              </a:tr>
              <a:tr h="230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hydrochloric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klorayd (chloride)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</a:tr>
              <a:tr h="20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salfuurik (sulfuric)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salfayt (sulfate)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</a:tr>
              <a:tr h="20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nitrik (nitric)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nitrayt (nitrate)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" marB="18000" marR="3600" marL="3600"/>
                </a:tc>
              </a:tr>
            </a:tbl>
          </a:graphicData>
        </a:graphic>
      </p:graphicFrame>
      <p:sp>
        <p:nvSpPr>
          <p:cNvPr id="1649" name="Google Shape;1649;p113"/>
          <p:cNvSpPr txBox="1"/>
          <p:nvPr/>
        </p:nvSpPr>
        <p:spPr>
          <a:xfrm>
            <a:off x="6227850" y="2863200"/>
            <a:ext cx="2390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magnesium nitrate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50" name="Google Shape;1650;p113"/>
          <p:cNvSpPr txBox="1"/>
          <p:nvPr/>
        </p:nvSpPr>
        <p:spPr>
          <a:xfrm>
            <a:off x="6227850" y="3244763"/>
            <a:ext cx="2390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potassium sulfate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51" name="Google Shape;1651;p113"/>
          <p:cNvSpPr txBox="1"/>
          <p:nvPr/>
        </p:nvSpPr>
        <p:spPr>
          <a:xfrm>
            <a:off x="6227850" y="3626325"/>
            <a:ext cx="2390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zinc chloride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52" name="Google Shape;1652;p113"/>
          <p:cNvSpPr txBox="1"/>
          <p:nvPr/>
        </p:nvSpPr>
        <p:spPr>
          <a:xfrm>
            <a:off x="6227850" y="4007888"/>
            <a:ext cx="2390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lead chloride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53" name="Google Shape;1653;p113"/>
          <p:cNvSpPr txBox="1"/>
          <p:nvPr/>
        </p:nvSpPr>
        <p:spPr>
          <a:xfrm>
            <a:off x="6227850" y="4389450"/>
            <a:ext cx="2187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lithium sulfate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7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114"/>
          <p:cNvSpPr txBox="1"/>
          <p:nvPr>
            <p:ph idx="1" type="body"/>
          </p:nvPr>
        </p:nvSpPr>
        <p:spPr>
          <a:xfrm>
            <a:off x="324000" y="759300"/>
            <a:ext cx="7135200" cy="154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 startAt="4"/>
            </a:pPr>
            <a:r>
              <a:rPr lang="en-GB" sz="1100">
                <a:latin typeface="Lexend"/>
              </a:rPr>
              <a:t>Dhammeysti isla'egyada oo ku dar calaamadaha xaaladda (state symbols) ee maqan iyadoo la isticmaalayo astaamaha kiimikada saxda ah. Isticmaal macluumaadka ku jira jaantusyada si ay kuu caawiyaan.</a:t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659" name="Google Shape;1659;p11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Isla'egyada dhexdhexaadinta (Neutralisation equations)</a:t>
            </a:r>
            <a:endParaRPr sz="2000"/>
          </a:p>
        </p:txBody>
      </p:sp>
      <p:sp>
        <p:nvSpPr>
          <p:cNvPr id="1660" name="Google Shape;1660;p114"/>
          <p:cNvSpPr txBox="1"/>
          <p:nvPr/>
        </p:nvSpPr>
        <p:spPr>
          <a:xfrm>
            <a:off x="324000" y="4451950"/>
            <a:ext cx="7957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 startAt="6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2__________ + __________O(s) → Zn(NO3)2(aq) + H2O(l)</a:t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1" name="Google Shape;1661;p114"/>
          <p:cNvSpPr txBox="1"/>
          <p:nvPr/>
        </p:nvSpPr>
        <p:spPr>
          <a:xfrm>
            <a:off x="324000" y="3964922"/>
            <a:ext cx="846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 startAt="5"/>
            </a:pP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 + Zn(OH)2(s)→ ZnSO4(aq) + 2__________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 u="sng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2" name="Google Shape;1662;p114"/>
          <p:cNvSpPr txBox="1"/>
          <p:nvPr/>
        </p:nvSpPr>
        <p:spPr>
          <a:xfrm>
            <a:off x="324000" y="3477885"/>
            <a:ext cx="846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 startAt="4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2HCl(aq) + __________O(aq) → CaCl2(aq) + __________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3" name="Google Shape;1663;p114"/>
          <p:cNvSpPr txBox="1"/>
          <p:nvPr/>
        </p:nvSpPr>
        <p:spPr>
          <a:xfrm>
            <a:off x="324000" y="2016775"/>
            <a:ext cx="751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HCl(aq) + KOH(s) → KCl(aq) + __________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4" name="Google Shape;1664;p114"/>
          <p:cNvSpPr txBox="1"/>
          <p:nvPr/>
        </p:nvSpPr>
        <p:spPr>
          <a:xfrm>
            <a:off x="324000" y="2503812"/>
            <a:ext cx="8010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 startAt="2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2__________ + Ca(OH)2(aq) → CaCl2(aq) + 2H2O(l)</a:t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5" name="Google Shape;1665;p114"/>
          <p:cNvSpPr txBox="1"/>
          <p:nvPr/>
        </p:nvSpPr>
        <p:spPr>
          <a:xfrm>
            <a:off x="324000" y="2990849"/>
            <a:ext cx="8446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 startAt="3"/>
            </a:pP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 + ZnO(s) → ZnSO4(aq)+ __________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9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p115"/>
          <p:cNvSpPr txBox="1"/>
          <p:nvPr/>
        </p:nvSpPr>
        <p:spPr>
          <a:xfrm>
            <a:off x="324000" y="4358900"/>
            <a:ext cx="812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lphaLcParenR" startAt="6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2HNO3 (aq) + ZnO(s) → Zn(NO3)2(aq) + H2O(l)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1" name="Google Shape;1671;p115"/>
          <p:cNvSpPr txBox="1"/>
          <p:nvPr/>
        </p:nvSpPr>
        <p:spPr>
          <a:xfrm>
            <a:off x="314550" y="4366225"/>
            <a:ext cx="795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 startAt="6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2__________ + __________O(s) → Zn(NO3)2(aq) + H2O(l)</a:t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2" name="Google Shape;1672;p115"/>
          <p:cNvSpPr txBox="1"/>
          <p:nvPr/>
        </p:nvSpPr>
        <p:spPr>
          <a:xfrm>
            <a:off x="324000" y="1415250"/>
            <a:ext cx="7517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HCl(aq) + KOH(s) → KCl(aq) + _________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3" name="Google Shape;1673;p115"/>
          <p:cNvSpPr txBox="1"/>
          <p:nvPr/>
        </p:nvSpPr>
        <p:spPr>
          <a:xfrm>
            <a:off x="314550" y="3837197"/>
            <a:ext cx="846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 startAt="5"/>
            </a:pP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 + Zn(OH)2(s)→ ZnSO4(aq) + 2__________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 u="sng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4" name="Google Shape;1674;p115"/>
          <p:cNvSpPr txBox="1"/>
          <p:nvPr/>
        </p:nvSpPr>
        <p:spPr>
          <a:xfrm>
            <a:off x="314550" y="3185985"/>
            <a:ext cx="846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 startAt="4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2HC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 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 </a:t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→ CaC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+ </a:t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5" name="Google Shape;1675;p115"/>
          <p:cNvSpPr txBox="1"/>
          <p:nvPr/>
        </p:nvSpPr>
        <p:spPr>
          <a:xfrm>
            <a:off x="324000" y="3166866"/>
            <a:ext cx="8465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 startAt="4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2HC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        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Ca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                     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→ CaC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+      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O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(</a:t>
            </a:r>
            <a:r>
              <a:rPr baseline="-25000" i="1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6" name="Google Shape;1676;p115"/>
          <p:cNvSpPr txBox="1"/>
          <p:nvPr/>
        </p:nvSpPr>
        <p:spPr>
          <a:xfrm>
            <a:off x="336300" y="2633949"/>
            <a:ext cx="8446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 startAt="3"/>
            </a:pP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+ ZnO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(s)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→ ZnSO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 </a:t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7" name="Google Shape;1677;p115"/>
          <p:cNvSpPr txBox="1"/>
          <p:nvPr/>
        </p:nvSpPr>
        <p:spPr>
          <a:xfrm>
            <a:off x="324000" y="2000787"/>
            <a:ext cx="8010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 startAt="2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+ Ca(OH)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→ CaCl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+ 2H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8" name="Google Shape;1678;p115"/>
          <p:cNvSpPr txBox="1"/>
          <p:nvPr>
            <p:ph idx="1" type="body"/>
          </p:nvPr>
        </p:nvSpPr>
        <p:spPr>
          <a:xfrm>
            <a:off x="324000" y="7593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 startAt="4"/>
            </a:pPr>
            <a:r>
              <a:rPr lang="en-GB" sz="1800">
                <a:latin typeface="Lexend"/>
              </a:rPr>
              <a:t>Dhammeysti isla'egyada adoo isticmaalaya astaamaha kiimikada saxda ah.</a:t>
            </a:r>
            <a:endParaRPr sz="1800"/>
          </a:p>
        </p:txBody>
      </p:sp>
      <p:sp>
        <p:nvSpPr>
          <p:cNvPr id="1679" name="Google Shape;1679;p11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Neutralisation equations</a:t>
            </a:r>
            <a:endParaRPr sz="2000"/>
          </a:p>
        </p:txBody>
      </p:sp>
      <p:sp>
        <p:nvSpPr>
          <p:cNvPr id="1680" name="Google Shape;1680;p115"/>
          <p:cNvSpPr txBox="1"/>
          <p:nvPr/>
        </p:nvSpPr>
        <p:spPr>
          <a:xfrm>
            <a:off x="324000" y="3785315"/>
            <a:ext cx="846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 startAt="5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SO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 (aq)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    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 Zn(OH)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(s)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→ ZnSO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4(aq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+ 2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O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(</a:t>
            </a:r>
            <a:r>
              <a:rPr baseline="-25000" i="1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1" name="Google Shape;1681;p115"/>
          <p:cNvSpPr txBox="1"/>
          <p:nvPr/>
        </p:nvSpPr>
        <p:spPr>
          <a:xfrm>
            <a:off x="324000" y="1399809"/>
            <a:ext cx="7517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HC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 KOH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(s)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→ KCl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+    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H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O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(</a:t>
            </a:r>
            <a:r>
              <a:rPr baseline="-25000" i="1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2" name="Google Shape;1682;p115"/>
          <p:cNvSpPr txBox="1"/>
          <p:nvPr/>
        </p:nvSpPr>
        <p:spPr>
          <a:xfrm>
            <a:off x="324000" y="1974819"/>
            <a:ext cx="8010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 startAt="2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HCl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(aq)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            + Ca(OH)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→ CaCl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2(aq) 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+ 2H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3" name="Google Shape;1683;p115"/>
          <p:cNvSpPr txBox="1"/>
          <p:nvPr/>
        </p:nvSpPr>
        <p:spPr>
          <a:xfrm>
            <a:off x="324000" y="2570843"/>
            <a:ext cx="844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 startAt="3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SO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 (aq)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    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 ZnO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(s)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→ ZnSO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(aq)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        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O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(</a:t>
            </a:r>
            <a:r>
              <a:rPr baseline="-25000" i="1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>l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116"/>
          <p:cNvSpPr txBox="1"/>
          <p:nvPr>
            <p:ph idx="1" type="body"/>
          </p:nvPr>
        </p:nvSpPr>
        <p:spPr>
          <a:xfrm>
            <a:off x="324000" y="851400"/>
            <a:ext cx="8496000" cy="346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In chemical equations </a:t>
            </a:r>
            <a:r>
              <a:rPr lang="en-GB" sz="1800">
                <a:latin typeface="Lexend"/>
              </a:rPr>
              <a:t>(s), (l), (g) and (aq) identify the state of each substance as solid, liquid, gas or in solution.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Neutralisation reaction general equation is: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base + acid → metal salt + water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Sodium hydroxide wuxuu leeyahay formula NaOH(aq) iyo hydrochloric acid wuxuu leeyahay formula HCl(aq)</a:t>
            </a:r>
            <a:r>
              <a:rPr baseline="-25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aseline="-25000" lang="en-GB" sz="1800">
                <a:latin typeface="Lexend"/>
              </a:rPr>
              <a:t/>
            </a:r>
            <a:endParaRPr baseline="-25000"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In a neutralisation reaction, the salt formed is named after the metal (from the base) and acid used.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Salalka caadiga ah waxaa ka mid ah oxide-yada birta iyo hydroxide-yada tusaale ahaan CuO iyo KOH.</a:t>
            </a:r>
            <a:endParaRPr sz="1800"/>
          </a:p>
        </p:txBody>
      </p:sp>
      <p:sp>
        <p:nvSpPr>
          <p:cNvPr id="1689" name="Google Shape;1689;p11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Chemical reactions: neutralisation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