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C227BED-9729-41D2-888E-FE442F541EA6}">
  <a:tblStyle styleId="{3C227BED-9729-41D2-888E-FE442F541EA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e345a1299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e345a1299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2e345a12998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2e345a12998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2e236e9c90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2e236e9c90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2e345a1299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2e345a1299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2e345a1299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2e345a1299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2e377ce1832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2e377ce1832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2e48cac902b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2e48cac902b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2e377ce1832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2e377ce1832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2e377ce1832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2e377ce1832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2e48cac902b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" name="Google Shape;976;g2e48cac902b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2e638b5a19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" name="Google Shape;988;g2e638b5a19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e52f302397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2e52f302397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g2e48cac902b_1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" name="Google Shape;1016;g2e48cac902b_1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2e52f30239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2e52f30239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2e48cac902b_1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2e48cac902b_1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2e52f302397_2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2e52f302397_2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2e48cac902b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2e48cac902b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2e639ef03f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2e639ef03f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2e48cac902b_1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2e48cac902b_1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2e48cac902b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2e48cac902b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2e48cac902b_1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2e48cac902b_1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2e48cac902b_1_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2e48cac902b_1_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2e48cac902b_1_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2e48cac902b_1_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2e48cac902b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2e48cac902b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2e48cac902b_1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2e48cac902b_1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2e48cac902b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2e48cac902b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g2e48cac902b_1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7" name="Google Shape;1207;g2e48cac902b_1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2e48cac902b_1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2e48cac902b_1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2e48cac902b_1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2e48cac902b_1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2e48cac902b_1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2e48cac902b_1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g2e48cac902b_1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2e48cac902b_1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g2e48cac902b_1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" name="Google Shape;1301;g2e48cac902b_1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9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1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27.png"/><Relationship Id="rId5" Type="http://schemas.openxmlformats.org/officeDocument/2006/relationships/image" Target="../media/image24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2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33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0.png"/><Relationship Id="rId7" Type="http://schemas.openxmlformats.org/officeDocument/2006/relationships/image" Target="../media/image35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4.png"/><Relationship Id="rId4" Type="http://schemas.openxmlformats.org/officeDocument/2006/relationships/image" Target="../media/image63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63.png"/><Relationship Id="rId4" Type="http://schemas.openxmlformats.org/officeDocument/2006/relationships/image" Target="../media/image36.png"/><Relationship Id="rId5" Type="http://schemas.openxmlformats.org/officeDocument/2006/relationships/image" Target="../media/image34.png"/><Relationship Id="rId6" Type="http://schemas.openxmlformats.org/officeDocument/2006/relationships/image" Target="../media/image44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63.png"/><Relationship Id="rId4" Type="http://schemas.openxmlformats.org/officeDocument/2006/relationships/image" Target="../media/image43.png"/><Relationship Id="rId5" Type="http://schemas.openxmlformats.org/officeDocument/2006/relationships/image" Target="../media/image36.png"/><Relationship Id="rId6" Type="http://schemas.openxmlformats.org/officeDocument/2006/relationships/image" Target="../media/image34.png"/><Relationship Id="rId7" Type="http://schemas.openxmlformats.org/officeDocument/2006/relationships/image" Target="../media/image44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51.png"/><Relationship Id="rId11" Type="http://schemas.openxmlformats.org/officeDocument/2006/relationships/image" Target="../media/image41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3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2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2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2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2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1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1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1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1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4.png"/><Relationship Id="rId4" Type="http://schemas.openxmlformats.org/officeDocument/2006/relationships/image" Target="../media/image6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8.gif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4.png"/><Relationship Id="rId4" Type="http://schemas.openxmlformats.org/officeDocument/2006/relationships/image" Target="../media/image7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7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8.png"/><Relationship Id="rId4" Type="http://schemas.openxmlformats.org/officeDocument/2006/relationships/image" Target="../media/image73.png"/><Relationship Id="rId5" Type="http://schemas.openxmlformats.org/officeDocument/2006/relationships/image" Target="../media/image6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5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68.png"/><Relationship Id="rId7" Type="http://schemas.openxmlformats.org/officeDocument/2006/relationships/image" Target="../media/image6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5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68.png"/><Relationship Id="rId7" Type="http://schemas.openxmlformats.org/officeDocument/2006/relationships/image" Target="../media/image6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6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4000" y="78855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(reaction) kiimiko: oksaydhays (oxidation)</a:t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Fahanka falgal (reaction) kiimiko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qiyaasi karaa falgal (reaction) oksaydhays (oxidation), oo ay ku jiraan gubasho iyo miridhku, waxaana magacaabaa waxsoosaarka qaar ka mid ah falgal (reaction) oksaydhays (oxidation).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oksaydhays (oxidation)</a:t>
            </a:r>
            <a:endParaRPr/>
          </a:p>
        </p:txBody>
      </p:sp>
      <p:sp>
        <p:nvSpPr>
          <p:cNvPr id="884" name="Google Shape;884;p76"/>
          <p:cNvSpPr txBox="1"/>
          <p:nvPr>
            <p:ph idx="3" type="subTitle"/>
          </p:nvPr>
        </p:nvSpPr>
        <p:spPr>
          <a:xfrm>
            <a:off x="324000" y="1748508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oksaydh (oxide)</a:t>
            </a:r>
            <a:endParaRPr/>
          </a:p>
        </p:txBody>
      </p:sp>
      <p:sp>
        <p:nvSpPr>
          <p:cNvPr id="885" name="Google Shape;885;p76"/>
          <p:cNvSpPr txBox="1"/>
          <p:nvPr>
            <p:ph idx="5" type="subTitle"/>
          </p:nvPr>
        </p:nvSpPr>
        <p:spPr>
          <a:xfrm>
            <a:off x="324000" y="2687017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miridh (rusting)</a:t>
            </a:r>
            <a:endParaRPr/>
          </a:p>
        </p:txBody>
      </p:sp>
      <p:sp>
        <p:nvSpPr>
          <p:cNvPr id="886" name="Google Shape;886;p76"/>
          <p:cNvSpPr txBox="1"/>
          <p:nvPr>
            <p:ph idx="5" type="subTitle"/>
          </p:nvPr>
        </p:nvSpPr>
        <p:spPr>
          <a:xfrm>
            <a:off x="324000" y="3625525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daxaleys (corrosion)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77"/>
          <p:cNvSpPr txBox="1"/>
          <p:nvPr>
            <p:ph idx="2" type="subTitle"/>
          </p:nvPr>
        </p:nvSpPr>
        <p:spPr>
          <a:xfrm>
            <a:off x="324000" y="10800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solidFill>
                  <a:schemeClr val="dk1"/>
                </a:solidFill>
                <a:latin typeface="Lexend"/>
              </a:rPr>
              <a:t>Oksaydhays (oxidation) waa nooc ka mid ah falgal (reaction) kaas oo oksijiin (oxygen) ku xidhma curiyeyaasha fal-celiyeyaasha.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2" name="Google Shape;892;p77"/>
          <p:cNvSpPr txBox="1"/>
          <p:nvPr>
            <p:ph idx="4" type="subTitle"/>
          </p:nvPr>
        </p:nvSpPr>
        <p:spPr>
          <a:xfrm>
            <a:off x="324000" y="20700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solidFill>
                  <a:schemeClr val="dk1"/>
                </a:solidFill>
                <a:latin typeface="Lexend"/>
              </a:rPr>
              <a:t>Oksaydh (oxide) waa iskudhis ka kooban oksijiin (oxygen) kaas oo la sameeyo inta lagu jiro falgal (reaction) oksaydhays (oxidation).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3" name="Google Shape;893;p77"/>
          <p:cNvSpPr txBox="1"/>
          <p:nvPr>
            <p:ph idx="6" type="subTitle"/>
          </p:nvPr>
        </p:nvSpPr>
        <p:spPr>
          <a:xfrm>
            <a:off x="324000" y="30600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solidFill>
                  <a:schemeClr val="dk1"/>
                </a:solidFill>
                <a:latin typeface="Lexend"/>
              </a:rPr>
              <a:t>Miridh (rusting) waxaa loola jeedaa daxaleys (corrosion) birta ama birta (steel), marka ay joogaan biyo (water) iyo oksijiin (oxygen).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94" name="Google Shape;894;p77"/>
          <p:cNvSpPr txBox="1"/>
          <p:nvPr>
            <p:ph idx="6" type="subTitle"/>
          </p:nvPr>
        </p:nvSpPr>
        <p:spPr>
          <a:xfrm>
            <a:off x="324000" y="40500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solidFill>
                  <a:schemeClr val="dk1"/>
                </a:solidFill>
                <a:latin typeface="Lexend"/>
              </a:rPr>
              <a:t>Daxaleys (corrosion) waa marka bir yaraato cabbirkiisa sababtoo ah falgal (reaction) kiimiko.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Oksaydhays (oxidation)</a:t>
            </a:r>
            <a:endParaRPr/>
          </a:p>
        </p:txBody>
      </p:sp>
      <p:sp>
        <p:nvSpPr>
          <p:cNvPr id="900" name="Google Shape;900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Miridh (rusting)</a:t>
            </a:r>
            <a:endParaRPr/>
          </a:p>
        </p:txBody>
      </p:sp>
      <p:sp>
        <p:nvSpPr>
          <p:cNvPr id="901" name="Google Shape;901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(reaction) kiimiko: oksaydhays (oxidation)</a:t>
            </a:r>
            <a:endParaRPr/>
          </a:p>
        </p:txBody>
      </p:sp>
      <p:pic>
        <p:nvPicPr>
          <p:cNvPr id="902" name="Google Shape;90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10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79"/>
          <p:cNvSpPr txBox="1"/>
          <p:nvPr>
            <p:ph idx="1" type="body"/>
          </p:nvPr>
        </p:nvSpPr>
        <p:spPr>
          <a:xfrm>
            <a:off x="324000" y="759300"/>
            <a:ext cx="7135200" cy="78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Oksaydhays (oxidation) waa marka walax falceliso oo ay ku biirto oksijiin (oxygen), tusaale ahaan gubasho iyo miridh (rusting).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08" name="Google Shape;908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Oksaydhays (oxidation)</a:t>
            </a:r>
            <a:endParaRPr/>
          </a:p>
        </p:txBody>
      </p:sp>
      <p:grpSp>
        <p:nvGrpSpPr>
          <p:cNvPr id="909" name="Google Shape;909;p79"/>
          <p:cNvGrpSpPr/>
          <p:nvPr/>
        </p:nvGrpSpPr>
        <p:grpSpPr>
          <a:xfrm>
            <a:off x="324000" y="1620000"/>
            <a:ext cx="4154743" cy="3045975"/>
            <a:chOff x="324000" y="1620000"/>
            <a:chExt cx="4154743" cy="3045975"/>
          </a:xfrm>
        </p:grpSpPr>
        <p:pic>
          <p:nvPicPr>
            <p:cNvPr id="910" name="Google Shape;910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4000" y="1620000"/>
              <a:ext cx="4154742" cy="27687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1" name="Google Shape;911;p79"/>
            <p:cNvSpPr txBox="1"/>
            <p:nvPr/>
          </p:nvSpPr>
          <p:spPr>
            <a:xfrm>
              <a:off x="324000" y="4388775"/>
              <a:ext cx="2563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qoryo gubanaya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12" name="Google Shape;912;p79"/>
          <p:cNvGrpSpPr/>
          <p:nvPr/>
        </p:nvGrpSpPr>
        <p:grpSpPr>
          <a:xfrm>
            <a:off x="4640375" y="1620000"/>
            <a:ext cx="3687900" cy="3045975"/>
            <a:chOff x="4640375" y="1620000"/>
            <a:chExt cx="3687900" cy="3045975"/>
          </a:xfrm>
        </p:grpSpPr>
        <p:pic>
          <p:nvPicPr>
            <p:cNvPr id="913" name="Google Shape;913;p7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640401" y="1620000"/>
              <a:ext cx="3687849" cy="27687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4" name="Google Shape;914;p79"/>
            <p:cNvSpPr txBox="1"/>
            <p:nvPr/>
          </p:nvSpPr>
          <p:spPr>
            <a:xfrm>
              <a:off x="4640375" y="4388775"/>
              <a:ext cx="3687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agabyo miridhsan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80"/>
          <p:cNvSpPr txBox="1"/>
          <p:nvPr>
            <p:ph idx="1" type="body"/>
          </p:nvPr>
        </p:nvSpPr>
        <p:spPr>
          <a:xfrm>
            <a:off x="324000" y="649650"/>
            <a:ext cx="72078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Marka biraha ay falceliyaan oksijiin (oxygen) waxay soo saaraan oksaydh (oxide) bir ah.</a:t>
            </a:r>
            <a:endParaRPr/>
          </a:p>
        </p:txBody>
      </p:sp>
      <p:sp>
        <p:nvSpPr>
          <p:cNvPr id="920" name="Google Shape;920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Oksaydhays (oxidation)</a:t>
            </a:r>
            <a:endParaRPr/>
          </a:p>
        </p:txBody>
      </p:sp>
      <p:sp>
        <p:nvSpPr>
          <p:cNvPr id="921" name="Google Shape;921;p80"/>
          <p:cNvSpPr/>
          <p:nvPr/>
        </p:nvSpPr>
        <p:spPr>
          <a:xfrm>
            <a:off x="5246825" y="2285750"/>
            <a:ext cx="1022700" cy="3699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80"/>
          <p:cNvSpPr txBox="1"/>
          <p:nvPr/>
        </p:nvSpPr>
        <p:spPr>
          <a:xfrm>
            <a:off x="336750" y="3089088"/>
            <a:ext cx="593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aluminium + oxygen → aluminium oxide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80"/>
          <p:cNvSpPr txBox="1"/>
          <p:nvPr/>
        </p:nvSpPr>
        <p:spPr>
          <a:xfrm>
            <a:off x="336750" y="3861250"/>
            <a:ext cx="593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sodium + oxygen → sodium oxide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24" name="Google Shape;924;p80"/>
          <p:cNvGrpSpPr/>
          <p:nvPr/>
        </p:nvGrpSpPr>
        <p:grpSpPr>
          <a:xfrm>
            <a:off x="324000" y="1464675"/>
            <a:ext cx="8250451" cy="3282375"/>
            <a:chOff x="311250" y="1240525"/>
            <a:chExt cx="8250451" cy="3282375"/>
          </a:xfrm>
        </p:grpSpPr>
        <p:sp>
          <p:nvSpPr>
            <p:cNvPr id="925" name="Google Shape;925;p80"/>
            <p:cNvSpPr txBox="1"/>
            <p:nvPr/>
          </p:nvSpPr>
          <p:spPr>
            <a:xfrm>
              <a:off x="311250" y="2077200"/>
              <a:ext cx="80175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magnesium + oxygen → magnesium oxide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26" name="Google Shape;926;p80"/>
            <p:cNvSpPr txBox="1"/>
            <p:nvPr/>
          </p:nvSpPr>
          <p:spPr>
            <a:xfrm>
              <a:off x="324000" y="1240525"/>
              <a:ext cx="41787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Isle'eg guud (General equation):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bir (metal) + oxygen → bir oxide (metal oxide)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927" name="Google Shape;927;p80"/>
            <p:cNvGrpSpPr/>
            <p:nvPr/>
          </p:nvGrpSpPr>
          <p:grpSpPr>
            <a:xfrm>
              <a:off x="6645200" y="1308075"/>
              <a:ext cx="1916501" cy="3214825"/>
              <a:chOff x="6645200" y="1308075"/>
              <a:chExt cx="1916501" cy="3214825"/>
            </a:xfrm>
          </p:grpSpPr>
          <p:pic>
            <p:nvPicPr>
              <p:cNvPr id="928" name="Google Shape;928;p8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645200" y="1308075"/>
                <a:ext cx="1916501" cy="26607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29" name="Google Shape;929;p80"/>
              <p:cNvSpPr txBox="1"/>
              <p:nvPr/>
            </p:nvSpPr>
            <p:spPr>
              <a:xfrm>
                <a:off x="6645200" y="3968800"/>
                <a:ext cx="1916400" cy="5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gubista magnesium (burning magnesium)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81"/>
          <p:cNvSpPr txBox="1"/>
          <p:nvPr>
            <p:ph type="title"/>
          </p:nvPr>
        </p:nvSpPr>
        <p:spPr>
          <a:xfrm>
            <a:off x="324000" y="810000"/>
            <a:ext cx="7024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Dhammeysti weedha. Oxidation (Oxidation) waa marka shay uu falgal (reaction) la sameeyo …</a:t>
            </a:r>
            <a:endParaRPr/>
          </a:p>
        </p:txBody>
      </p:sp>
      <p:sp>
        <p:nvSpPr>
          <p:cNvPr id="935" name="Google Shape;935;p8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Oxidation (Oxidation)</a:t>
            </a:r>
            <a:endParaRPr/>
          </a:p>
        </p:txBody>
      </p:sp>
      <p:sp>
        <p:nvSpPr>
          <p:cNvPr id="936" name="Google Shape;936;p8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carbon dioxide.</a:t>
            </a:r>
            <a:endParaRPr/>
          </a:p>
        </p:txBody>
      </p:sp>
      <p:sp>
        <p:nvSpPr>
          <p:cNvPr id="937" name="Google Shape;937;p8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nitrogen.</a:t>
            </a:r>
            <a:endParaRPr/>
          </a:p>
        </p:txBody>
      </p:sp>
      <p:sp>
        <p:nvSpPr>
          <p:cNvPr id="938" name="Google Shape;938;p8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oxygen.</a:t>
            </a:r>
            <a:endParaRPr/>
          </a:p>
        </p:txBody>
      </p:sp>
      <p:sp>
        <p:nvSpPr>
          <p:cNvPr id="939" name="Google Shape;939;p8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oxides.</a:t>
            </a:r>
            <a:endParaRPr/>
          </a:p>
        </p:txBody>
      </p:sp>
      <p:pic>
        <p:nvPicPr>
          <p:cNvPr id="940" name="Google Shape;94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2383" y="32625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82"/>
          <p:cNvSpPr txBox="1"/>
          <p:nvPr>
            <p:ph type="title"/>
          </p:nvPr>
        </p:nvSpPr>
        <p:spPr>
          <a:xfrm>
            <a:off x="324000" y="810000"/>
            <a:ext cx="70176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Magacaw badeecada (product) la sameeyo marka birta lithium ay falgal (reaction) la sameyso oxygen.</a:t>
            </a:r>
            <a:endParaRPr/>
          </a:p>
        </p:txBody>
      </p:sp>
      <p:sp>
        <p:nvSpPr>
          <p:cNvPr id="946" name="Google Shape;946;p8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Oxidation (Oxidation)</a:t>
            </a:r>
            <a:endParaRPr/>
          </a:p>
        </p:txBody>
      </p:sp>
      <p:sp>
        <p:nvSpPr>
          <p:cNvPr id="947" name="Google Shape;947;p8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lithium oxygen</a:t>
            </a:r>
            <a:endParaRPr/>
          </a:p>
        </p:txBody>
      </p:sp>
      <p:sp>
        <p:nvSpPr>
          <p:cNvPr id="948" name="Google Shape;948;p8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lithium oxide</a:t>
            </a:r>
            <a:endParaRPr/>
          </a:p>
        </p:txBody>
      </p:sp>
      <p:sp>
        <p:nvSpPr>
          <p:cNvPr id="949" name="Google Shape;949;p8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magnesium oxide</a:t>
            </a:r>
            <a:endParaRPr/>
          </a:p>
        </p:txBody>
      </p:sp>
      <p:sp>
        <p:nvSpPr>
          <p:cNvPr id="950" name="Google Shape;950;p8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lithium carbonate</a:t>
            </a:r>
            <a:endParaRPr/>
          </a:p>
        </p:txBody>
      </p:sp>
      <p:pic>
        <p:nvPicPr>
          <p:cNvPr id="951" name="Google Shape;95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3608" y="2395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83"/>
          <p:cNvSpPr txBox="1"/>
          <p:nvPr>
            <p:ph idx="1" type="body"/>
          </p:nvPr>
        </p:nvSpPr>
        <p:spPr>
          <a:xfrm>
            <a:off x="324000" y="759300"/>
            <a:ext cx="7135200" cy="123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Xawaaraha (speed/rate) falgalka oxidation (oxidation reaction) wuu kala duwanaan karaa. Xawaaraha oxidation (oxidation rate) wuxuu noqon karaa mid aad u degdeg badan (tusaale, ilbiriqsi gudahood) ama mid aad u gaabiya (tusaale, sannado badan).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957" name="Google Shape;957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Oxidation (Oxidation)</a:t>
            </a:r>
            <a:endParaRPr/>
          </a:p>
        </p:txBody>
      </p:sp>
      <p:grpSp>
        <p:nvGrpSpPr>
          <p:cNvPr id="958" name="Google Shape;958;p83"/>
          <p:cNvGrpSpPr/>
          <p:nvPr/>
        </p:nvGrpSpPr>
        <p:grpSpPr>
          <a:xfrm>
            <a:off x="4499775" y="2160000"/>
            <a:ext cx="3946800" cy="2602975"/>
            <a:chOff x="4499775" y="2201300"/>
            <a:chExt cx="3946800" cy="2602975"/>
          </a:xfrm>
        </p:grpSpPr>
        <p:pic>
          <p:nvPicPr>
            <p:cNvPr id="959" name="Google Shape;959;p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99775" y="2201300"/>
              <a:ext cx="3074499" cy="2048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0" name="Google Shape;960;p83"/>
            <p:cNvSpPr txBox="1"/>
            <p:nvPr/>
          </p:nvSpPr>
          <p:spPr>
            <a:xfrm>
              <a:off x="4499775" y="4250175"/>
              <a:ext cx="3946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Qadaadiicda naxaasta (copper coins) ee Roomaanka ah oo oxidised (oxidised)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61" name="Google Shape;961;p83"/>
          <p:cNvGrpSpPr/>
          <p:nvPr/>
        </p:nvGrpSpPr>
        <p:grpSpPr>
          <a:xfrm>
            <a:off x="401976" y="2159997"/>
            <a:ext cx="3104412" cy="2389680"/>
            <a:chOff x="401975" y="1548280"/>
            <a:chExt cx="3603914" cy="3059769"/>
          </a:xfrm>
        </p:grpSpPr>
        <p:sp>
          <p:nvSpPr>
            <p:cNvPr id="962" name="Google Shape;962;p83"/>
            <p:cNvSpPr txBox="1"/>
            <p:nvPr/>
          </p:nvSpPr>
          <p:spPr>
            <a:xfrm>
              <a:off x="403189" y="4253149"/>
              <a:ext cx="3602700" cy="35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rasaasta (fireworks) oo gubanaysa (combusting)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63" name="Google Shape;963;p8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01975" y="1548280"/>
              <a:ext cx="3602550" cy="270190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8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Dhammeysti weedha. Oxidation (Oxidation) wuxuu dhacaa …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69" name="Google Shape;969;p8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Oksaydhaysi (Oxidation)</a:t>
            </a:r>
            <a:endParaRPr/>
          </a:p>
        </p:txBody>
      </p:sp>
      <p:sp>
        <p:nvSpPr>
          <p:cNvPr id="970" name="Google Shape;970;p8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heerar gaabis ah.</a:t>
            </a:r>
            <a:endParaRPr/>
          </a:p>
        </p:txBody>
      </p:sp>
      <p:sp>
        <p:nvSpPr>
          <p:cNvPr id="971" name="Google Shape;971;p8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heerar kala duwan.</a:t>
            </a:r>
            <a:endParaRPr/>
          </a:p>
        </p:txBody>
      </p:sp>
      <p:sp>
        <p:nvSpPr>
          <p:cNvPr id="972" name="Google Shape;972;p8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heerar degdeg ah.</a:t>
            </a:r>
            <a:endParaRPr/>
          </a:p>
        </p:txBody>
      </p:sp>
      <p:pic>
        <p:nvPicPr>
          <p:cNvPr id="973" name="Google Shape;97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858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85"/>
          <p:cNvSpPr txBox="1"/>
          <p:nvPr>
            <p:ph idx="1" type="body"/>
          </p:nvPr>
        </p:nvSpPr>
        <p:spPr>
          <a:xfrm>
            <a:off x="324000" y="759300"/>
            <a:ext cx="7083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Curuuraha aan bir ahayn waxay mari karaan oksaydhaysi (oxidation) si ay u soo saaraan oksaydh aan bir ahayn.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79" name="Google Shape;979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Oksaydhaysi (Oxidation)</a:t>
            </a:r>
            <a:endParaRPr/>
          </a:p>
        </p:txBody>
      </p:sp>
      <p:sp>
        <p:nvSpPr>
          <p:cNvPr id="980" name="Google Shape;980;p85"/>
          <p:cNvSpPr txBox="1"/>
          <p:nvPr/>
        </p:nvSpPr>
        <p:spPr>
          <a:xfrm>
            <a:off x="324000" y="1924800"/>
            <a:ext cx="6946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kaarboon + oksijiin → kaarboon laba-oksaydh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85"/>
          <p:cNvSpPr txBox="1"/>
          <p:nvPr/>
        </p:nvSpPr>
        <p:spPr>
          <a:xfrm>
            <a:off x="311250" y="3261963"/>
            <a:ext cx="6946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nitrojiin + oksijiin → nitrojiin laba-oksaydh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85"/>
          <p:cNvSpPr/>
          <p:nvPr/>
        </p:nvSpPr>
        <p:spPr>
          <a:xfrm>
            <a:off x="4120600" y="1901400"/>
            <a:ext cx="819900" cy="3699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3" name="Google Shape;983;p85"/>
          <p:cNvSpPr/>
          <p:nvPr/>
        </p:nvSpPr>
        <p:spPr>
          <a:xfrm>
            <a:off x="4437750" y="3238563"/>
            <a:ext cx="772500" cy="3699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85"/>
          <p:cNvSpPr txBox="1"/>
          <p:nvPr/>
        </p:nvSpPr>
        <p:spPr>
          <a:xfrm>
            <a:off x="1684800" y="2402400"/>
            <a:ext cx="1971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 + O2→ CO2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85"/>
          <p:cNvSpPr txBox="1"/>
          <p:nvPr/>
        </p:nvSpPr>
        <p:spPr>
          <a:xfrm>
            <a:off x="1782300" y="3872475"/>
            <a:ext cx="2655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N2 + 2O2→ 2NO2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p86"/>
          <p:cNvSpPr txBox="1"/>
          <p:nvPr>
            <p:ph idx="1" type="body"/>
          </p:nvPr>
        </p:nvSpPr>
        <p:spPr>
          <a:xfrm>
            <a:off x="324000" y="759300"/>
            <a:ext cx="70611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Xeryahooda aan bir ahayn sidoo kale waxay mari karaan oksaydhaysi (oxidation) si ay u soo saaraan oksaydhyo iyo xeryo kale.</a:t>
            </a:r>
            <a:endParaRPr/>
          </a:p>
        </p:txBody>
      </p:sp>
      <p:sp>
        <p:nvSpPr>
          <p:cNvPr id="991" name="Google Shape;991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Oksaydhaysi (Oxidation)</a:t>
            </a:r>
            <a:endParaRPr/>
          </a:p>
        </p:txBody>
      </p:sp>
      <p:sp>
        <p:nvSpPr>
          <p:cNvPr id="992" name="Google Shape;992;p86"/>
          <p:cNvSpPr txBox="1"/>
          <p:nvPr/>
        </p:nvSpPr>
        <p:spPr>
          <a:xfrm>
            <a:off x="429850" y="2402000"/>
            <a:ext cx="8508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meyaane + oksijiin → kaarboon laba-oksaydh + biyo (water)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3" name="Google Shape;993;p86"/>
          <p:cNvSpPr txBox="1"/>
          <p:nvPr/>
        </p:nvSpPr>
        <p:spPr>
          <a:xfrm>
            <a:off x="1194850" y="2921525"/>
            <a:ext cx="353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CH4+ 2O2→ CO2 + 2H2O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4" name="Google Shape;994;p86"/>
          <p:cNvSpPr txBox="1"/>
          <p:nvPr/>
        </p:nvSpPr>
        <p:spPr>
          <a:xfrm>
            <a:off x="501550" y="3531775"/>
            <a:ext cx="8365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etanol + oksijiin → ethanoic acid + biyo (water)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5" name="Google Shape;995;p86"/>
          <p:cNvSpPr txBox="1"/>
          <p:nvPr/>
        </p:nvSpPr>
        <p:spPr>
          <a:xfrm>
            <a:off x="790250" y="4007275"/>
            <a:ext cx="4474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C2H5OH + O2→ CH3COOH + H2O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6" name="Google Shape;996;p86"/>
          <p:cNvGrpSpPr/>
          <p:nvPr/>
        </p:nvGrpSpPr>
        <p:grpSpPr>
          <a:xfrm>
            <a:off x="3673450" y="4001200"/>
            <a:ext cx="1362600" cy="402500"/>
            <a:chOff x="3673450" y="4001200"/>
            <a:chExt cx="1362600" cy="402500"/>
          </a:xfrm>
        </p:grpSpPr>
        <p:sp>
          <p:nvSpPr>
            <p:cNvPr id="997" name="Google Shape;997;p86"/>
            <p:cNvSpPr/>
            <p:nvPr/>
          </p:nvSpPr>
          <p:spPr>
            <a:xfrm>
              <a:off x="4720150" y="4001200"/>
              <a:ext cx="315900" cy="3699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8" name="Google Shape;998;p86"/>
            <p:cNvSpPr/>
            <p:nvPr/>
          </p:nvSpPr>
          <p:spPr>
            <a:xfrm>
              <a:off x="3673450" y="4033800"/>
              <a:ext cx="315900" cy="3699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9" name="Google Shape;999;p86"/>
          <p:cNvGrpSpPr/>
          <p:nvPr/>
        </p:nvGrpSpPr>
        <p:grpSpPr>
          <a:xfrm>
            <a:off x="2915200" y="2916775"/>
            <a:ext cx="1398000" cy="369900"/>
            <a:chOff x="2915200" y="2916775"/>
            <a:chExt cx="1398000" cy="369900"/>
          </a:xfrm>
        </p:grpSpPr>
        <p:sp>
          <p:nvSpPr>
            <p:cNvPr id="1000" name="Google Shape;1000;p86"/>
            <p:cNvSpPr/>
            <p:nvPr/>
          </p:nvSpPr>
          <p:spPr>
            <a:xfrm>
              <a:off x="2915200" y="2916775"/>
              <a:ext cx="315900" cy="3699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1" name="Google Shape;1001;p86"/>
            <p:cNvSpPr/>
            <p:nvPr/>
          </p:nvSpPr>
          <p:spPr>
            <a:xfrm>
              <a:off x="3997300" y="2916775"/>
              <a:ext cx="315900" cy="3699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2" name="Google Shape;1002;p86"/>
          <p:cNvGrpSpPr/>
          <p:nvPr/>
        </p:nvGrpSpPr>
        <p:grpSpPr>
          <a:xfrm>
            <a:off x="1641276" y="2387491"/>
            <a:ext cx="3886838" cy="369900"/>
            <a:chOff x="3717943" y="2541725"/>
            <a:chExt cx="4365272" cy="369900"/>
          </a:xfrm>
        </p:grpSpPr>
        <p:sp>
          <p:nvSpPr>
            <p:cNvPr id="1003" name="Google Shape;1003;p86"/>
            <p:cNvSpPr/>
            <p:nvPr/>
          </p:nvSpPr>
          <p:spPr>
            <a:xfrm>
              <a:off x="3717943" y="2541725"/>
              <a:ext cx="1027500" cy="3699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4" name="Google Shape;1004;p86"/>
            <p:cNvSpPr/>
            <p:nvPr/>
          </p:nvSpPr>
          <p:spPr>
            <a:xfrm>
              <a:off x="7174814" y="2579684"/>
              <a:ext cx="908400" cy="2745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05" name="Google Shape;1005;p86"/>
          <p:cNvSpPr/>
          <p:nvPr/>
        </p:nvSpPr>
        <p:spPr>
          <a:xfrm>
            <a:off x="4508950" y="3531775"/>
            <a:ext cx="808800" cy="2745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86"/>
          <p:cNvSpPr txBox="1"/>
          <p:nvPr>
            <p:ph idx="1" type="body"/>
          </p:nvPr>
        </p:nvSpPr>
        <p:spPr>
          <a:xfrm>
            <a:off x="324000" y="1620000"/>
            <a:ext cx="70611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Biyuhu (water) waa oksaydh (oxide) oo hydrogen ah.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87"/>
          <p:cNvSpPr txBox="1"/>
          <p:nvPr>
            <p:ph idx="1" type="body"/>
          </p:nvPr>
        </p:nvSpPr>
        <p:spPr>
          <a:xfrm>
            <a:off x="324000" y="759300"/>
            <a:ext cx="71352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Atamka aan bir ahayn, tirada atamka oksijiin waxaa lagu muujiyaa magaca oksaydhka.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 </a:t>
            </a:r>
            <a:endParaRPr/>
          </a:p>
        </p:txBody>
      </p:sp>
      <p:graphicFrame>
        <p:nvGraphicFramePr>
          <p:cNvPr id="1012" name="Google Shape;1012;p87"/>
          <p:cNvGraphicFramePr/>
          <p:nvPr/>
        </p:nvGraphicFramePr>
        <p:xfrm>
          <a:off x="438150" y="1752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{3C227BED-9729-41D2-888E-FE442F541EA6}</a:tableStyleId>
              </a:tblPr>
              <a:tblGrid>
                <a:gridCol w="2253425"/>
                <a:gridCol w="1416125"/>
                <a:gridCol w="3144125"/>
                <a:gridCol w="1568175"/>
              </a:tblGrid>
              <a:tr h="7966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tirada atamka oksijiin ee oksaydhka</a:t>
                      </a:r>
                      <a:endParaRPr sz="19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horgale (prefix)</a:t>
                      </a:r>
                      <a:endParaRPr sz="19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tusaale</a:t>
                      </a:r>
                      <a:endParaRPr sz="19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qaacidada (formula)</a:t>
                      </a:r>
                      <a:endParaRPr sz="19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solidFill>
                      <a:schemeClr val="accent4"/>
                    </a:solidFill>
                  </a:tcPr>
                </a:tc>
              </a:tr>
              <a:tr h="370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mono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carbon monoxide (carbon monoxide)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370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carbon dioxide (carbon dioxide)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CO2</a:t>
                      </a:r>
                      <a:r>
                        <a:rPr baseline="-25000"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370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tri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sulfur trioxide (sulfur trioxide)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SO3</a:t>
                      </a:r>
                      <a:r>
                        <a:rPr baseline="-25000"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370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tetr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dinitrogen tetroxide (dinitrogen tetroxide)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</a:t>
                      </a:r>
                      <a:r>
                        <a:rPr baseline="-25000"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</a:t>
                      </a:r>
                      <a:r>
                        <a:rPr baseline="-25000"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baseline="-25000"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370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pent</a:t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arsenic pentoxide (arsenic pentoxide)</a:t>
                      </a: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As2O5</a:t>
                      </a:r>
                      <a:r>
                        <a:rPr baseline="-25000"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baseline="-25000"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</a:tbl>
          </a:graphicData>
        </a:graphic>
      </p:graphicFrame>
      <p:sp>
        <p:nvSpPr>
          <p:cNvPr id="1013" name="Google Shape;1013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Oksaydhaysi (Oxidation)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88"/>
          <p:cNvSpPr txBox="1"/>
          <p:nvPr>
            <p:ph type="title"/>
          </p:nvPr>
        </p:nvSpPr>
        <p:spPr>
          <a:xfrm>
            <a:off x="324000" y="810000"/>
            <a:ext cx="70611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Maxay noqon doontaa walaxda (substance) la soo saaro marka birta (non-metal) sulfur ay la falgasho (react) oksijiin (oxygen)?</a:t>
            </a:r>
            <a:endParaRPr/>
          </a:p>
        </p:txBody>
      </p:sp>
      <p:sp>
        <p:nvSpPr>
          <p:cNvPr id="1019" name="Google Shape;1019;p8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Oksaydhaysi (Oxidation)</a:t>
            </a:r>
            <a:endParaRPr/>
          </a:p>
        </p:txBody>
      </p:sp>
      <p:sp>
        <p:nvSpPr>
          <p:cNvPr id="1020" name="Google Shape;1020;p8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sulfur oksijiin (sulfur oxygen)</a:t>
            </a:r>
            <a:endParaRPr/>
          </a:p>
        </p:txBody>
      </p:sp>
      <p:sp>
        <p:nvSpPr>
          <p:cNvPr id="1021" name="Google Shape;1021;p8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sulfur dioxide (sulfur dioxide)</a:t>
            </a:r>
            <a:endParaRPr/>
          </a:p>
        </p:txBody>
      </p:sp>
      <p:sp>
        <p:nvSpPr>
          <p:cNvPr id="1022" name="Google Shape;1022;p8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carbon dioxide (carbon dioxide)</a:t>
            </a:r>
            <a:endParaRPr/>
          </a:p>
        </p:txBody>
      </p:sp>
      <p:sp>
        <p:nvSpPr>
          <p:cNvPr id="1023" name="Google Shape;1023;p8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sulfide dioxide (sulfide dioxide)</a:t>
            </a:r>
            <a:endParaRPr/>
          </a:p>
        </p:txBody>
      </p:sp>
      <p:pic>
        <p:nvPicPr>
          <p:cNvPr id="1024" name="Google Shape;102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608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8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Haanta gaaska (gas jar) waxaa ku jira oksijiin (oxygen) saafi ah. Qayb yar oo sulfur ah oo la kululeeyay ayaa la geliyaa haanta gaaska. Sulfur-ku wuxuu gubaa (burns) si dhalaalaya. Waa maxay walaxda (substance) (ama walxaha) la soo saaro?</a:t>
            </a:r>
            <a:endParaRPr sz="1800"/>
          </a:p>
        </p:txBody>
      </p:sp>
      <p:sp>
        <p:nvSpPr>
          <p:cNvPr id="1030" name="Google Shape;1030;p89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CO2 + H2O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31" name="Google Shape;1031;p89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SO2 kaliya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32" name="Google Shape;1032;p89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CO2 + H2O + SO2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-25000" lang="en-GB" sz="1400">
                <a:latin typeface="Lexend"/>
              </a:rPr>
              <a:t/>
            </a:r>
            <a:endParaRPr baseline="-25000"/>
          </a:p>
        </p:txBody>
      </p:sp>
      <p:pic>
        <p:nvPicPr>
          <p:cNvPr id="1033" name="Google Shape;103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20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8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Oksaydhays (Oxidation)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90"/>
          <p:cNvSpPr txBox="1"/>
          <p:nvPr>
            <p:ph type="title"/>
          </p:nvPr>
        </p:nvSpPr>
        <p:spPr>
          <a:xfrm>
            <a:off x="324000" y="810000"/>
            <a:ext cx="72144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Dooro bayaanka/ka saxda ah. Biyo (water) waxay ka kooban yihiin laba atom oo hydrogen ah oo ku xidhan hal atom oo oxygen ah.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40" name="Google Shape;1040;p9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Oksaydhays (Oxidation)</a:t>
            </a:r>
            <a:endParaRPr/>
          </a:p>
        </p:txBody>
      </p:sp>
      <p:sp>
        <p:nvSpPr>
          <p:cNvPr id="1041" name="Google Shape;1041;p9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Biyo (water) waxay leeyihiin formula H2O marka waa oxide.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42" name="Google Shape;1042;p9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Biyo (water) ma aha oxide.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43" name="Google Shape;1043;p90"/>
          <p:cNvSpPr txBox="1"/>
          <p:nvPr>
            <p:ph idx="4" type="subTitle"/>
          </p:nvPr>
        </p:nvSpPr>
        <p:spPr>
          <a:xfrm>
            <a:off x="1034425" y="3309775"/>
            <a:ext cx="7785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Biyo (water) waxay leeyihiin formula H2O marka waxaa loo yaqaan hydrogen dioxide.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44" name="Google Shape;1044;p9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Biyo (water) waxay leeyihiin formula H2O2 marka waa oxide.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045" name="Google Shape;104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4408" y="16849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p91"/>
          <p:cNvSpPr txBox="1"/>
          <p:nvPr>
            <p:ph idx="1" type="subTitle"/>
          </p:nvPr>
        </p:nvSpPr>
        <p:spPr>
          <a:xfrm>
            <a:off x="980575" y="3030450"/>
            <a:ext cx="783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Horgale (prefix) 'tri' macneheedu waa saddex, magacu waa inuu ahaado diphosphorus pentoxide maadaama ay jiraan 5 atom oo oxygen ah oo ku xidhan 2 atom oo phosphorus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051" name="Google Shape;1051;p91"/>
          <p:cNvSpPr txBox="1"/>
          <p:nvPr>
            <p:ph idx="2" type="subTitle"/>
          </p:nvPr>
        </p:nvSpPr>
        <p:spPr>
          <a:xfrm>
            <a:off x="324000" y="1080000"/>
            <a:ext cx="80733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 jira 5 atom oo oxygen ah oo ku jira phosphorus trioxide oo leh formula P2O5.</a:t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aseline="-25000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52" name="Google Shape;1052;p91"/>
          <p:cNvSpPr txBox="1"/>
          <p:nvPr>
            <p:ph idx="3" type="subTitle"/>
          </p:nvPr>
        </p:nvSpPr>
        <p:spPr>
          <a:xfrm>
            <a:off x="980575" y="4003400"/>
            <a:ext cx="783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Horgale (prefix) 'di' macneheedu waa 2, magacu waa inuu ahaado pentaphosphorus dioxide maadaama ay jiraan 2 atom oo oxygen ah oo ku xidhan 5 atom oo phosphorus ah.</a:t>
            </a:r>
            <a:endParaRPr/>
          </a:p>
        </p:txBody>
      </p:sp>
      <p:pic>
        <p:nvPicPr>
          <p:cNvPr id="1053" name="Google Shape;1053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4483" y="30304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Oksaydhays (Oxidation)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92"/>
          <p:cNvSpPr txBox="1"/>
          <p:nvPr>
            <p:ph idx="4294967295" type="body"/>
          </p:nvPr>
        </p:nvSpPr>
        <p:spPr>
          <a:xfrm>
            <a:off x="324000" y="759300"/>
            <a:ext cx="7135200" cy="58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a) Dhammeystir tijaabada (experiment) oksaydhayska (oxidation). Macallinkaagu wuxuu ku siin doonaa saddex muunad oo bir ah si aad u tijaabiso.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61" name="Google Shape;1061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Oksaydhays (Oxidation)</a:t>
            </a:r>
            <a:endParaRPr/>
          </a:p>
        </p:txBody>
      </p:sp>
      <p:sp>
        <p:nvSpPr>
          <p:cNvPr id="1062" name="Google Shape;1062;p92"/>
          <p:cNvSpPr txBox="1"/>
          <p:nvPr/>
        </p:nvSpPr>
        <p:spPr>
          <a:xfrm>
            <a:off x="351200" y="1558400"/>
            <a:ext cx="8316300" cy="17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Tallaabada 1: Fiiri muuqaalka muunadda birta oo ku qor jaantuska natiijooyinka.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3" name="Google Shape;1063;p92"/>
          <p:cNvPicPr preferRelativeResize="0"/>
          <p:nvPr/>
        </p:nvPicPr>
        <p:blipFill rotWithShape="1">
          <a:blip r:embed="rId3">
            <a:alphaModFix/>
          </a:blip>
          <a:srcRect b="0" l="0" r="48148" t="0"/>
          <a:stretch/>
        </p:blipFill>
        <p:spPr>
          <a:xfrm>
            <a:off x="2626148" y="2512661"/>
            <a:ext cx="1788348" cy="2079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92"/>
          <p:cNvPicPr preferRelativeResize="0"/>
          <p:nvPr/>
        </p:nvPicPr>
        <p:blipFill rotWithShape="1">
          <a:blip r:embed="rId3">
            <a:alphaModFix/>
          </a:blip>
          <a:srcRect b="0" l="51437" r="0" t="0"/>
          <a:stretch/>
        </p:blipFill>
        <p:spPr>
          <a:xfrm>
            <a:off x="4103081" y="2400024"/>
            <a:ext cx="1674885" cy="2079489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92"/>
          <p:cNvSpPr txBox="1"/>
          <p:nvPr/>
        </p:nvSpPr>
        <p:spPr>
          <a:xfrm>
            <a:off x="1327896" y="2571746"/>
            <a:ext cx="17883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copper (naxaas)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6" name="Google Shape;1066;p92"/>
          <p:cNvCxnSpPr/>
          <p:nvPr/>
        </p:nvCxnSpPr>
        <p:spPr>
          <a:xfrm>
            <a:off x="2015825" y="2881975"/>
            <a:ext cx="815700" cy="690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7" name="Google Shape;1067;p92"/>
          <p:cNvSpPr txBox="1"/>
          <p:nvPr/>
        </p:nvSpPr>
        <p:spPr>
          <a:xfrm>
            <a:off x="4769083" y="2207775"/>
            <a:ext cx="25530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magnesium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8" name="Google Shape;1068;p92"/>
          <p:cNvCxnSpPr/>
          <p:nvPr/>
        </p:nvCxnSpPr>
        <p:spPr>
          <a:xfrm flipH="1">
            <a:off x="4164275" y="2474200"/>
            <a:ext cx="907200" cy="499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9" name="Google Shape;1069;p92"/>
          <p:cNvSpPr txBox="1"/>
          <p:nvPr/>
        </p:nvSpPr>
        <p:spPr>
          <a:xfrm>
            <a:off x="6081113" y="3037061"/>
            <a:ext cx="11469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iron (bir)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70" name="Google Shape;1070;p92"/>
          <p:cNvCxnSpPr>
            <a:stCxn id="1069" idx="1"/>
          </p:cNvCxnSpPr>
          <p:nvPr/>
        </p:nvCxnSpPr>
        <p:spPr>
          <a:xfrm flipH="1">
            <a:off x="5195813" y="3240011"/>
            <a:ext cx="885300" cy="566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93"/>
          <p:cNvSpPr txBox="1"/>
          <p:nvPr>
            <p:ph idx="4294967295" type="body"/>
          </p:nvPr>
        </p:nvSpPr>
        <p:spPr>
          <a:xfrm>
            <a:off x="324000" y="759300"/>
            <a:ext cx="7135200" cy="58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100">
                <a:latin typeface="Lexend"/>
              </a:rPr>
              <a:t>a) Dhammeystir tijaabada (experiment) oksaydhayska (oxidation). Macallinkaagu wuxuu ku siin doonaa saddex muunad oo bir ah si aad u tijaabiso.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76" name="Google Shape;1076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Oksaydhays (Oxidation)</a:t>
            </a:r>
            <a:endParaRPr/>
          </a:p>
        </p:txBody>
      </p:sp>
      <p:pic>
        <p:nvPicPr>
          <p:cNvPr id="1077" name="Google Shape;1077;p93"/>
          <p:cNvPicPr preferRelativeResize="0"/>
          <p:nvPr/>
        </p:nvPicPr>
        <p:blipFill rotWithShape="1">
          <a:blip r:embed="rId3">
            <a:alphaModFix/>
          </a:blip>
          <a:srcRect b="0" l="0" r="0" t="-6067"/>
          <a:stretch/>
        </p:blipFill>
        <p:spPr>
          <a:xfrm>
            <a:off x="1363200" y="2847900"/>
            <a:ext cx="2663551" cy="18666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3"/>
          <p:cNvSpPr txBox="1"/>
          <p:nvPr/>
        </p:nvSpPr>
        <p:spPr>
          <a:xfrm>
            <a:off x="324000" y="1772850"/>
            <a:ext cx="84960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Tallaabada 2: Kululee muunada birta (metal sample) ololka buluugga ah ee shidaalka Bunsen (Bunsen burner flame) oo qor indho-indhaynta (observations) miiska natiijooyinkaaga (results table).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93"/>
          <p:cNvSpPr txBox="1"/>
          <p:nvPr/>
        </p:nvSpPr>
        <p:spPr>
          <a:xfrm>
            <a:off x="4824025" y="2593650"/>
            <a:ext cx="3966900" cy="12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Tallaabada 3: Ka saar wax-soo-saarka (product) ololka, fiiri muuqaalkiisa oo ku qor miiska natiijooyinkaaga (results table).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93"/>
          <p:cNvSpPr txBox="1"/>
          <p:nvPr/>
        </p:nvSpPr>
        <p:spPr>
          <a:xfrm>
            <a:off x="4824025" y="3895700"/>
            <a:ext cx="39669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Tallaabada 4: Ku celi tallaabooyinka 2 iyo 3 muunadaha birta (metal samples) ee haray.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81" name="Google Shape;1081;p93"/>
          <p:cNvGrpSpPr/>
          <p:nvPr/>
        </p:nvGrpSpPr>
        <p:grpSpPr>
          <a:xfrm>
            <a:off x="524400" y="3564850"/>
            <a:ext cx="2500200" cy="1009688"/>
            <a:chOff x="2810400" y="2498050"/>
            <a:chExt cx="2500200" cy="1009688"/>
          </a:xfrm>
        </p:grpSpPr>
        <p:grpSp>
          <p:nvGrpSpPr>
            <p:cNvPr id="1082" name="Google Shape;1082;p93"/>
            <p:cNvGrpSpPr/>
            <p:nvPr/>
          </p:nvGrpSpPr>
          <p:grpSpPr>
            <a:xfrm>
              <a:off x="2810400" y="2498050"/>
              <a:ext cx="2500200" cy="291450"/>
              <a:chOff x="2810400" y="2498050"/>
              <a:chExt cx="2500200" cy="291450"/>
            </a:xfrm>
          </p:grpSpPr>
          <p:sp>
            <p:nvSpPr>
              <p:cNvPr id="1083" name="Google Shape;1083;p93"/>
              <p:cNvSpPr txBox="1"/>
              <p:nvPr/>
            </p:nvSpPr>
            <p:spPr>
              <a:xfrm>
                <a:off x="2810400" y="2498050"/>
                <a:ext cx="1677600" cy="25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shidaalka Bunsen (Bunsen burner)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084" name="Google Shape;1084;p93"/>
              <p:cNvCxnSpPr>
                <a:stCxn id="1083" idx="3"/>
              </p:cNvCxnSpPr>
              <p:nvPr/>
            </p:nvCxnSpPr>
            <p:spPr>
              <a:xfrm>
                <a:off x="4488000" y="2623900"/>
                <a:ext cx="822600" cy="1656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85" name="Google Shape;1085;p93"/>
            <p:cNvGrpSpPr/>
            <p:nvPr/>
          </p:nvGrpSpPr>
          <p:grpSpPr>
            <a:xfrm>
              <a:off x="2944525" y="2906988"/>
              <a:ext cx="1604400" cy="600750"/>
              <a:chOff x="2944525" y="2906988"/>
              <a:chExt cx="1604400" cy="600750"/>
            </a:xfrm>
          </p:grpSpPr>
          <p:cxnSp>
            <p:nvCxnSpPr>
              <p:cNvPr id="1086" name="Google Shape;1086;p93"/>
              <p:cNvCxnSpPr>
                <a:stCxn id="1087" idx="3"/>
              </p:cNvCxnSpPr>
              <p:nvPr/>
            </p:nvCxnSpPr>
            <p:spPr>
              <a:xfrm>
                <a:off x="4005925" y="3198738"/>
                <a:ext cx="543000" cy="3090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087" name="Google Shape;1087;p93"/>
              <p:cNvSpPr txBox="1"/>
              <p:nvPr/>
            </p:nvSpPr>
            <p:spPr>
              <a:xfrm>
                <a:off x="2944525" y="2906988"/>
                <a:ext cx="1061400" cy="58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dusimo (heat resistant mat)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088" name="Google Shape;1088;p93"/>
          <p:cNvGrpSpPr/>
          <p:nvPr/>
        </p:nvGrpSpPr>
        <p:grpSpPr>
          <a:xfrm>
            <a:off x="311275" y="2464125"/>
            <a:ext cx="3569450" cy="877913"/>
            <a:chOff x="2597275" y="1397325"/>
            <a:chExt cx="3569450" cy="877913"/>
          </a:xfrm>
        </p:grpSpPr>
        <p:grpSp>
          <p:nvGrpSpPr>
            <p:cNvPr id="1089" name="Google Shape;1089;p93"/>
            <p:cNvGrpSpPr/>
            <p:nvPr/>
          </p:nvGrpSpPr>
          <p:grpSpPr>
            <a:xfrm>
              <a:off x="2597275" y="1984088"/>
              <a:ext cx="1088400" cy="291150"/>
              <a:chOff x="2597275" y="1984088"/>
              <a:chExt cx="1088400" cy="291150"/>
            </a:xfrm>
          </p:grpSpPr>
          <p:sp>
            <p:nvSpPr>
              <p:cNvPr id="1090" name="Google Shape;1090;p93"/>
              <p:cNvSpPr txBox="1"/>
              <p:nvPr/>
            </p:nvSpPr>
            <p:spPr>
              <a:xfrm>
                <a:off x="2597275" y="2023538"/>
                <a:ext cx="667500" cy="25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qabato (tongs)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091" name="Google Shape;1091;p93"/>
              <p:cNvCxnSpPr>
                <a:stCxn id="1090" idx="3"/>
              </p:cNvCxnSpPr>
              <p:nvPr/>
            </p:nvCxnSpPr>
            <p:spPr>
              <a:xfrm flipH="1" rot="10800000">
                <a:off x="3264775" y="1984088"/>
                <a:ext cx="420900" cy="1653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092" name="Google Shape;1092;p93"/>
            <p:cNvGrpSpPr/>
            <p:nvPr/>
          </p:nvGrpSpPr>
          <p:grpSpPr>
            <a:xfrm>
              <a:off x="4664925" y="1397325"/>
              <a:ext cx="1501800" cy="692100"/>
              <a:chOff x="4664925" y="1397325"/>
              <a:chExt cx="1501800" cy="692100"/>
            </a:xfrm>
          </p:grpSpPr>
          <p:sp>
            <p:nvSpPr>
              <p:cNvPr id="1093" name="Google Shape;1093;p93"/>
              <p:cNvSpPr txBox="1"/>
              <p:nvPr/>
            </p:nvSpPr>
            <p:spPr>
              <a:xfrm>
                <a:off x="4664925" y="1397325"/>
                <a:ext cx="1501800" cy="25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muunada birta (metal sample)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094" name="Google Shape;1094;p93"/>
              <p:cNvCxnSpPr>
                <a:stCxn id="1093" idx="2"/>
              </p:cNvCxnSpPr>
              <p:nvPr/>
            </p:nvCxnSpPr>
            <p:spPr>
              <a:xfrm flipH="1">
                <a:off x="5390025" y="1649025"/>
                <a:ext cx="25800" cy="4404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94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 startAt="2"/>
              <a:defRPr/>
            </a:pPr>
            <a:r>
              <a:rPr lang="en-GB">
                <a:latin typeface="Lexend"/>
              </a:rPr>
              <a:t>Buuxi miiska natiijooyinka (results table).</a:t>
            </a:r>
            <a:endParaRPr/>
          </a:p>
        </p:txBody>
      </p:sp>
      <p:sp>
        <p:nvSpPr>
          <p:cNvPr id="1100" name="Google Shape;1100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Oksaydhaysi (Oxidation)</a:t>
            </a:r>
            <a:endParaRPr/>
          </a:p>
        </p:txBody>
      </p:sp>
      <p:graphicFrame>
        <p:nvGraphicFramePr>
          <p:cNvPr id="1101" name="Google Shape;1101;p94"/>
          <p:cNvGraphicFramePr/>
          <p:nvPr/>
        </p:nvGraphicFramePr>
        <p:xfrm>
          <a:off x="324000" y="1283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{3C227BED-9729-41D2-888E-FE442F541EA6}</a:tableStyleId>
              </a:tblPr>
              <a:tblGrid>
                <a:gridCol w="1186125"/>
                <a:gridCol w="2158225"/>
                <a:gridCol w="2106050"/>
                <a:gridCol w="2689150"/>
              </a:tblGrid>
              <a:tr h="7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muunada birta (metal sample)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indho-indhaynta (observation) ka hor kuleylinta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indho-indhaynta (observation) inta lagu jiro kuleylinta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indho-indhaynta (observation) ka dib kuleylinta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929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bir (iron)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929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magnesium (magnesium)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929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naxaas (copper)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a) iyo b) Natiijooyinkaagu waxay la mid noqon karaan kuwan: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07" name="Google Shape;1107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Oksaydhaysi (Oxidation)</a:t>
            </a:r>
            <a:endParaRPr/>
          </a:p>
        </p:txBody>
      </p:sp>
      <p:graphicFrame>
        <p:nvGraphicFramePr>
          <p:cNvPr id="1108" name="Google Shape;1108;p95"/>
          <p:cNvGraphicFramePr/>
          <p:nvPr/>
        </p:nvGraphicFramePr>
        <p:xfrm>
          <a:off x="324000" y="1283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{3C227BED-9729-41D2-888E-FE442F541EA6}</a:tableStyleId>
              </a:tblPr>
              <a:tblGrid>
                <a:gridCol w="1186125"/>
                <a:gridCol w="2158225"/>
                <a:gridCol w="2106050"/>
                <a:gridCol w="2689150"/>
              </a:tblGrid>
              <a:tr h="747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muunada birta (metal sample)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indho-indhaynta (observation) ka hor kuleylinta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indho-indhaynta (observation) inta lagu jiro kuleylinta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indho-indhaynta (observation) ka dib kuleylinta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732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bir (iron)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709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magnesium (magnesium)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1149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naxaas (copper)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</a:tbl>
          </a:graphicData>
        </a:graphic>
      </p:graphicFrame>
      <p:sp>
        <p:nvSpPr>
          <p:cNvPr id="1109" name="Google Shape;1109;p95"/>
          <p:cNvSpPr txBox="1"/>
          <p:nvPr/>
        </p:nvSpPr>
        <p:spPr>
          <a:xfrm>
            <a:off x="1599575" y="2067550"/>
            <a:ext cx="19659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bir cawlan oo 'suuf' ah</a:t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0" name="Google Shape;1110;p95"/>
          <p:cNvSpPr txBox="1"/>
          <p:nvPr/>
        </p:nvSpPr>
        <p:spPr>
          <a:xfrm>
            <a:off x="3698900" y="2067550"/>
            <a:ext cx="20319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wuxuu iftiimiyaa cas / oranji, dhimbilo oranji ah ayaa soo baxa</a:t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wuu burburaa</a:t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1" name="Google Shape;1111;p95"/>
          <p:cNvSpPr txBox="1"/>
          <p:nvPr/>
        </p:nvSpPr>
        <p:spPr>
          <a:xfrm>
            <a:off x="5835325" y="2067550"/>
            <a:ext cx="24993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birta waa madoobaataa</a:t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2" name="Google Shape;1112;p95"/>
          <p:cNvSpPr txBox="1"/>
          <p:nvPr/>
        </p:nvSpPr>
        <p:spPr>
          <a:xfrm>
            <a:off x="5835225" y="2818425"/>
            <a:ext cx="24993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bud cad / dambas ayaa samaysma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3" name="Google Shape;1113;p95"/>
          <p:cNvSpPr txBox="1"/>
          <p:nvPr/>
        </p:nvSpPr>
        <p:spPr>
          <a:xfrm>
            <a:off x="5835325" y="3540225"/>
            <a:ext cx="25872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midab madow / cawlan madow</a:t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waa laga xaaqi karaa korka si loo muujiyo birta naxaasta (copper)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4" name="Google Shape;1114;p95"/>
          <p:cNvSpPr txBox="1"/>
          <p:nvPr/>
        </p:nvSpPr>
        <p:spPr>
          <a:xfrm>
            <a:off x="3698900" y="2818422"/>
            <a:ext cx="19659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wuxuu ku gubtaa olol cad oo dhalaalaya</a:t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5" name="Google Shape;1115;p95"/>
          <p:cNvSpPr txBox="1"/>
          <p:nvPr/>
        </p:nvSpPr>
        <p:spPr>
          <a:xfrm>
            <a:off x="1599575" y="2818422"/>
            <a:ext cx="19659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xariijimo bir ah oo dhalaalaysa oo cawlan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6" name="Google Shape;1116;p95"/>
          <p:cNvSpPr txBox="1"/>
          <p:nvPr/>
        </p:nvSpPr>
        <p:spPr>
          <a:xfrm>
            <a:off x="1599575" y="3540225"/>
            <a:ext cx="19659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xariijimo dhalaalaysa oo oranji / bunni / naxaas (copper) ah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7" name="Google Shape;1117;p95"/>
          <p:cNvSpPr txBox="1"/>
          <p:nvPr/>
        </p:nvSpPr>
        <p:spPr>
          <a:xfrm>
            <a:off x="3717438" y="3540225"/>
            <a:ext cx="1965900" cy="6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wuxuu iftiimiyaa cas dhalaalaya</a:t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 dhalaaliyo mana gubto</a:t>
            </a:r>
            <a:endParaRPr sz="1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Oksaydhaysi (Oxidation)</a:t>
            </a:r>
            <a:endParaRPr/>
          </a:p>
        </p:txBody>
      </p:sp>
      <p:grpSp>
        <p:nvGrpSpPr>
          <p:cNvPr id="1123" name="Google Shape;1123;p96"/>
          <p:cNvGrpSpPr/>
          <p:nvPr/>
        </p:nvGrpSpPr>
        <p:grpSpPr>
          <a:xfrm>
            <a:off x="324000" y="1181725"/>
            <a:ext cx="3484800" cy="3386777"/>
            <a:chOff x="324000" y="1181725"/>
            <a:chExt cx="3484800" cy="3386777"/>
          </a:xfrm>
        </p:grpSpPr>
        <p:sp>
          <p:nvSpPr>
            <p:cNvPr id="1124" name="Google Shape;1124;p96"/>
            <p:cNvSpPr txBox="1"/>
            <p:nvPr/>
          </p:nvSpPr>
          <p:spPr>
            <a:xfrm>
              <a:off x="324000" y="1181725"/>
              <a:ext cx="34848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bir (iron) + oxygen →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5" name="Google Shape;1125;p96"/>
            <p:cNvSpPr txBox="1"/>
            <p:nvPr/>
          </p:nvSpPr>
          <p:spPr>
            <a:xfrm>
              <a:off x="324000" y="1791340"/>
              <a:ext cx="34848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magnesium + oxygen →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6" name="Google Shape;1126;p96"/>
            <p:cNvSpPr txBox="1"/>
            <p:nvPr/>
          </p:nvSpPr>
          <p:spPr>
            <a:xfrm>
              <a:off x="324000" y="2400956"/>
              <a:ext cx="34848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naxaas (copper) + oxygen →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7" name="Google Shape;1127;p96"/>
            <p:cNvSpPr txBox="1"/>
            <p:nvPr/>
          </p:nvSpPr>
          <p:spPr>
            <a:xfrm>
              <a:off x="324000" y="3010571"/>
              <a:ext cx="34848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phosphorous + oxygen →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8" name="Google Shape;1128;p96"/>
            <p:cNvSpPr txBox="1"/>
            <p:nvPr/>
          </p:nvSpPr>
          <p:spPr>
            <a:xfrm>
              <a:off x="324000" y="3620186"/>
              <a:ext cx="34848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kaarboon (carbon) + oxygen →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9" name="Google Shape;1129;p96"/>
            <p:cNvSpPr txBox="1"/>
            <p:nvPr/>
          </p:nvSpPr>
          <p:spPr>
            <a:xfrm>
              <a:off x="324000" y="4229802"/>
              <a:ext cx="34848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sulfur + oxygen →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0" name="Google Shape;1130;p96"/>
          <p:cNvGrpSpPr/>
          <p:nvPr/>
        </p:nvGrpSpPr>
        <p:grpSpPr>
          <a:xfrm>
            <a:off x="4662750" y="1181725"/>
            <a:ext cx="3702300" cy="3375714"/>
            <a:chOff x="4662750" y="1181725"/>
            <a:chExt cx="3702300" cy="3375714"/>
          </a:xfrm>
        </p:grpSpPr>
        <p:sp>
          <p:nvSpPr>
            <p:cNvPr id="1131" name="Google Shape;1131;p96"/>
            <p:cNvSpPr txBox="1"/>
            <p:nvPr/>
          </p:nvSpPr>
          <p:spPr>
            <a:xfrm>
              <a:off x="4662750" y="2388425"/>
              <a:ext cx="3702300" cy="3522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iron oxide (iron oxide)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2" name="Google Shape;1132;p96"/>
            <p:cNvSpPr txBox="1"/>
            <p:nvPr/>
          </p:nvSpPr>
          <p:spPr>
            <a:xfrm>
              <a:off x="4662750" y="3012050"/>
              <a:ext cx="3702300" cy="3522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magnesium oxide (magnesium oxide)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3" name="Google Shape;1133;p96"/>
            <p:cNvSpPr txBox="1"/>
            <p:nvPr/>
          </p:nvSpPr>
          <p:spPr>
            <a:xfrm>
              <a:off x="4662750" y="1181725"/>
              <a:ext cx="3702300" cy="3522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copper oxide (copper oxide)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4" name="Google Shape;1134;p96"/>
            <p:cNvSpPr txBox="1"/>
            <p:nvPr/>
          </p:nvSpPr>
          <p:spPr>
            <a:xfrm>
              <a:off x="4662750" y="4218739"/>
              <a:ext cx="37023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phosphorous pentoxide (phosphorous pentoxide)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5" name="Google Shape;1135;p96"/>
            <p:cNvSpPr txBox="1"/>
            <p:nvPr/>
          </p:nvSpPr>
          <p:spPr>
            <a:xfrm>
              <a:off x="4662750" y="1805362"/>
              <a:ext cx="37023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carbon dioxide (carbon dioxide)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36" name="Google Shape;1136;p96"/>
            <p:cNvSpPr txBox="1"/>
            <p:nvPr/>
          </p:nvSpPr>
          <p:spPr>
            <a:xfrm>
              <a:off x="4662750" y="3635688"/>
              <a:ext cx="3702300" cy="338700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sulfur dioxide (sulfur dioxide)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37" name="Google Shape;1137;p96"/>
          <p:cNvSpPr txBox="1"/>
          <p:nvPr>
            <p:ph idx="1" type="body"/>
          </p:nvPr>
        </p:nvSpPr>
        <p:spPr>
          <a:xfrm>
            <a:off x="324000" y="707844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 startAt="2"/>
            </a:pPr>
            <a:r>
              <a:rPr lang="en-GB" sz="1800">
                <a:latin typeface="Lexend"/>
              </a:rPr>
              <a:t>Isku xidh isleegyada ereyada ee falgalyada oxidation (oxidation).</a:t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Oxidation (Oxidation)</a:t>
            </a:r>
            <a:endParaRPr/>
          </a:p>
        </p:txBody>
      </p:sp>
      <p:sp>
        <p:nvSpPr>
          <p:cNvPr id="1143" name="Google Shape;1143;p97"/>
          <p:cNvSpPr txBox="1"/>
          <p:nvPr>
            <p:ph idx="1" type="body"/>
          </p:nvPr>
        </p:nvSpPr>
        <p:spPr>
          <a:xfrm>
            <a:off x="324000" y="707844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 startAt="2"/>
            </a:pPr>
            <a:r>
              <a:rPr lang="en-GB" sz="1800">
                <a:latin typeface="Lexend"/>
              </a:rPr>
              <a:t>Isku xidh isleegyada ereyada ee falgalyada oxidation (oxidation).</a:t>
            </a:r>
            <a:endParaRPr sz="2100"/>
          </a:p>
        </p:txBody>
      </p:sp>
      <p:sp>
        <p:nvSpPr>
          <p:cNvPr id="1144" name="Google Shape;1144;p97"/>
          <p:cNvSpPr txBox="1"/>
          <p:nvPr/>
        </p:nvSpPr>
        <p:spPr>
          <a:xfrm>
            <a:off x="324000" y="1181725"/>
            <a:ext cx="34848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iron + oxygen →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97"/>
          <p:cNvSpPr txBox="1"/>
          <p:nvPr/>
        </p:nvSpPr>
        <p:spPr>
          <a:xfrm>
            <a:off x="324000" y="1791340"/>
            <a:ext cx="34848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magnesium + oxygen →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6" name="Google Shape;1146;p97"/>
          <p:cNvSpPr txBox="1"/>
          <p:nvPr/>
        </p:nvSpPr>
        <p:spPr>
          <a:xfrm>
            <a:off x="324000" y="2400956"/>
            <a:ext cx="34848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copper + oxygen →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97"/>
          <p:cNvSpPr txBox="1"/>
          <p:nvPr/>
        </p:nvSpPr>
        <p:spPr>
          <a:xfrm>
            <a:off x="4662750" y="2388425"/>
            <a:ext cx="3702300" cy="35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iron oxide (iron oxide)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97"/>
          <p:cNvSpPr txBox="1"/>
          <p:nvPr/>
        </p:nvSpPr>
        <p:spPr>
          <a:xfrm>
            <a:off x="4662750" y="3012050"/>
            <a:ext cx="3702300" cy="35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magnesium oxide (magnesium oxide)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97"/>
          <p:cNvSpPr txBox="1"/>
          <p:nvPr/>
        </p:nvSpPr>
        <p:spPr>
          <a:xfrm>
            <a:off x="4662750" y="1181725"/>
            <a:ext cx="3702300" cy="352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copper oxide (copper oxide)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97"/>
          <p:cNvSpPr txBox="1"/>
          <p:nvPr/>
        </p:nvSpPr>
        <p:spPr>
          <a:xfrm>
            <a:off x="324000" y="3010571"/>
            <a:ext cx="34848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phosphorous + oxygen →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1" name="Google Shape;1151;p97"/>
          <p:cNvSpPr txBox="1"/>
          <p:nvPr/>
        </p:nvSpPr>
        <p:spPr>
          <a:xfrm>
            <a:off x="4662750" y="4218739"/>
            <a:ext cx="37023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phosphorous pentoxide (phosphorous pentoxide)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2" name="Google Shape;1152;p97"/>
          <p:cNvSpPr txBox="1"/>
          <p:nvPr/>
        </p:nvSpPr>
        <p:spPr>
          <a:xfrm>
            <a:off x="324000" y="3620186"/>
            <a:ext cx="34848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carbon + oxygen →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3" name="Google Shape;1153;p97"/>
          <p:cNvSpPr txBox="1"/>
          <p:nvPr/>
        </p:nvSpPr>
        <p:spPr>
          <a:xfrm>
            <a:off x="4662750" y="1805362"/>
            <a:ext cx="37023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carbon dioxide (carbon dioxide)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97"/>
          <p:cNvSpPr txBox="1"/>
          <p:nvPr/>
        </p:nvSpPr>
        <p:spPr>
          <a:xfrm>
            <a:off x="324000" y="4229802"/>
            <a:ext cx="34848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sulfur + oxygen →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5" name="Google Shape;1155;p97"/>
          <p:cNvSpPr txBox="1"/>
          <p:nvPr/>
        </p:nvSpPr>
        <p:spPr>
          <a:xfrm>
            <a:off x="4662750" y="3635688"/>
            <a:ext cx="3702300" cy="338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sulfur dioxide (sulfur dioxide)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6" name="Google Shape;1156;p97"/>
          <p:cNvCxnSpPr>
            <a:stCxn id="1144" idx="3"/>
            <a:endCxn id="1147" idx="1"/>
          </p:cNvCxnSpPr>
          <p:nvPr/>
        </p:nvCxnSpPr>
        <p:spPr>
          <a:xfrm>
            <a:off x="3808800" y="1351075"/>
            <a:ext cx="854100" cy="1213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7" name="Google Shape;1157;p97"/>
          <p:cNvCxnSpPr>
            <a:stCxn id="1145" idx="3"/>
            <a:endCxn id="1148" idx="1"/>
          </p:cNvCxnSpPr>
          <p:nvPr/>
        </p:nvCxnSpPr>
        <p:spPr>
          <a:xfrm>
            <a:off x="3808800" y="1960690"/>
            <a:ext cx="854100" cy="122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8" name="Google Shape;1158;p97"/>
          <p:cNvCxnSpPr>
            <a:stCxn id="1146" idx="3"/>
            <a:endCxn id="1149" idx="1"/>
          </p:cNvCxnSpPr>
          <p:nvPr/>
        </p:nvCxnSpPr>
        <p:spPr>
          <a:xfrm flipH="1" rot="10800000">
            <a:off x="3808800" y="1357706"/>
            <a:ext cx="854100" cy="1212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9" name="Google Shape;1159;p97"/>
          <p:cNvCxnSpPr>
            <a:stCxn id="1150" idx="3"/>
            <a:endCxn id="1151" idx="1"/>
          </p:cNvCxnSpPr>
          <p:nvPr/>
        </p:nvCxnSpPr>
        <p:spPr>
          <a:xfrm>
            <a:off x="3808800" y="3179921"/>
            <a:ext cx="854100" cy="1208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0" name="Google Shape;1160;p97"/>
          <p:cNvCxnSpPr>
            <a:stCxn id="1152" idx="3"/>
            <a:endCxn id="1153" idx="1"/>
          </p:cNvCxnSpPr>
          <p:nvPr/>
        </p:nvCxnSpPr>
        <p:spPr>
          <a:xfrm flipH="1" rot="10800000">
            <a:off x="3808800" y="1974836"/>
            <a:ext cx="854100" cy="1814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61" name="Google Shape;1161;p97"/>
          <p:cNvCxnSpPr>
            <a:stCxn id="1154" idx="3"/>
            <a:endCxn id="1155" idx="1"/>
          </p:cNvCxnSpPr>
          <p:nvPr/>
        </p:nvCxnSpPr>
        <p:spPr>
          <a:xfrm flipH="1" rot="10800000">
            <a:off x="3808800" y="3805152"/>
            <a:ext cx="854100" cy="594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9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Oxidation (Oxidation)</a:t>
            </a:r>
            <a:endParaRPr/>
          </a:p>
        </p:txBody>
      </p:sp>
      <p:sp>
        <p:nvSpPr>
          <p:cNvPr id="1167" name="Google Shape;1167;p9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Miridh (Rusting)</a:t>
            </a:r>
            <a:endParaRPr/>
          </a:p>
        </p:txBody>
      </p:sp>
      <p:sp>
        <p:nvSpPr>
          <p:cNvPr id="1168" name="Google Shape;1168;p9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kiimiko: oksaydh (oxidation)</a:t>
            </a:r>
            <a:endParaRPr/>
          </a:p>
        </p:txBody>
      </p:sp>
      <p:pic>
        <p:nvPicPr>
          <p:cNvPr id="1169" name="Google Shape;1169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100" y="2987607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99"/>
          <p:cNvSpPr txBox="1"/>
          <p:nvPr>
            <p:ph idx="1" type="body"/>
          </p:nvPr>
        </p:nvSpPr>
        <p:spPr>
          <a:xfrm>
            <a:off x="324000" y="759300"/>
            <a:ext cx="5145900" cy="140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>
                <a:latin typeface="Lexend"/>
              </a:rPr>
              <a:t>Miridhku waa falgal oksaydh (oxidation) ka sii adag oo ka dhex dhaca birta, oksijiinta iyo biyaha (water).</a:t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75" name="Google Shape;1175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Miridh (Rusting)</a:t>
            </a:r>
            <a:endParaRPr/>
          </a:p>
        </p:txBody>
      </p:sp>
      <p:sp>
        <p:nvSpPr>
          <p:cNvPr id="1176" name="Google Shape;1176;p99"/>
          <p:cNvSpPr txBox="1"/>
          <p:nvPr/>
        </p:nvSpPr>
        <p:spPr>
          <a:xfrm>
            <a:off x="409900" y="4481700"/>
            <a:ext cx="7428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bir (iron) + oksijiin (oxygen) + biyo (water) → oksaydh bir (iron oxide) (miridh)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77" name="Google Shape;1177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401" y="1516225"/>
            <a:ext cx="3045600" cy="2034370"/>
          </a:xfrm>
          <a:prstGeom prst="rect">
            <a:avLst/>
          </a:prstGeom>
          <a:noFill/>
          <a:ln>
            <a:noFill/>
          </a:ln>
        </p:spPr>
      </p:pic>
      <p:sp>
        <p:nvSpPr>
          <p:cNvPr id="1178" name="Google Shape;1178;p99"/>
          <p:cNvSpPr txBox="1"/>
          <p:nvPr>
            <p:ph idx="1" type="body"/>
          </p:nvPr>
        </p:nvSpPr>
        <p:spPr>
          <a:xfrm>
            <a:off x="324000" y="2024325"/>
            <a:ext cx="8496000" cy="1467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Miridh (Rusting):</a:t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waa taxane falgal (reactions)</a:t>
            </a:r>
            <a:r>
              <a:rPr lang="en-GB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magaca kiimikada miridhku waa oksaydh bir (iron oxide)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qaacidada miridhku waa Fe2​O3​</a:t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waa nooc gaar ah oo daxal (corrosion)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endParaRPr b="1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dusha birta waxaa dhaawaca falgal kiimiko (chemical reaction)</a:t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p10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Magacow labada fal-celin ee loo baahan yahay si birta u miridho.</a:t>
            </a:r>
            <a:endParaRPr/>
          </a:p>
        </p:txBody>
      </p:sp>
      <p:sp>
        <p:nvSpPr>
          <p:cNvPr id="1184" name="Google Shape;1184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Miridh (Rusting)</a:t>
            </a:r>
            <a:endParaRPr/>
          </a:p>
        </p:txBody>
      </p:sp>
      <p:sp>
        <p:nvSpPr>
          <p:cNvPr id="1185" name="Google Shape;1185;p100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oksijiin (oxygen) iyo kaarboon laba ogsaydh (carbon dioxide)</a:t>
            </a:r>
            <a:endParaRPr/>
          </a:p>
        </p:txBody>
      </p:sp>
      <p:sp>
        <p:nvSpPr>
          <p:cNvPr id="1186" name="Google Shape;1186;p100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oksijiin (oxygen) iyo biyo (water)</a:t>
            </a:r>
            <a:endParaRPr/>
          </a:p>
        </p:txBody>
      </p:sp>
      <p:sp>
        <p:nvSpPr>
          <p:cNvPr id="1187" name="Google Shape;1187;p100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biyo (water) iyo kaarboon laba ogsaydh (carbon dioxide)</a:t>
            </a:r>
            <a:endParaRPr/>
          </a:p>
        </p:txBody>
      </p:sp>
      <p:pic>
        <p:nvPicPr>
          <p:cNvPr id="1188" name="Google Shape;118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858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Miridh (Rusting)</a:t>
            </a:r>
            <a:endParaRPr/>
          </a:p>
        </p:txBody>
      </p:sp>
      <p:sp>
        <p:nvSpPr>
          <p:cNvPr id="1194" name="Google Shape;1194;p101"/>
          <p:cNvSpPr txBox="1"/>
          <p:nvPr/>
        </p:nvSpPr>
        <p:spPr>
          <a:xfrm>
            <a:off x="1548913" y="1728600"/>
            <a:ext cx="5985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bir (iron) + oksijiin (oxygen) + biyo (water) → miridh (rust)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101"/>
          <p:cNvSpPr txBox="1"/>
          <p:nvPr/>
        </p:nvSpPr>
        <p:spPr>
          <a:xfrm>
            <a:off x="324000" y="2484600"/>
            <a:ext cx="84960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loo joojiyo ama loo yareeyo miridhka, birta waxaa lagu daweyn karaa: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rinji (painting)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saliid (oiling)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dahaar bir kale (coating with another metal)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beddelidda isku dhafka birta (changing the mixture of the metal)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101"/>
          <p:cNvSpPr txBox="1"/>
          <p:nvPr/>
        </p:nvSpPr>
        <p:spPr>
          <a:xfrm>
            <a:off x="340800" y="810000"/>
            <a:ext cx="6979200" cy="6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Habka miridhku (rusting) wuxuu daxaleeyaa (corrodes) birta (iron) iyo isku dhafyo badan oo bir ah oo ay ku jirto birta, tusaale ahaan, steel.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7" name="Google Shape;1197;p101"/>
          <p:cNvGrpSpPr/>
          <p:nvPr/>
        </p:nvGrpSpPr>
        <p:grpSpPr>
          <a:xfrm>
            <a:off x="622850" y="1683900"/>
            <a:ext cx="7763400" cy="3084379"/>
            <a:chOff x="622850" y="1683900"/>
            <a:chExt cx="7763400" cy="3084379"/>
          </a:xfrm>
        </p:grpSpPr>
        <p:grpSp>
          <p:nvGrpSpPr>
            <p:cNvPr id="1198" name="Google Shape;1198;p101"/>
            <p:cNvGrpSpPr/>
            <p:nvPr/>
          </p:nvGrpSpPr>
          <p:grpSpPr>
            <a:xfrm>
              <a:off x="622850" y="2841604"/>
              <a:ext cx="7763400" cy="1926675"/>
              <a:chOff x="622850" y="1161550"/>
              <a:chExt cx="7763400" cy="1926675"/>
            </a:xfrm>
          </p:grpSpPr>
          <p:grpSp>
            <p:nvGrpSpPr>
              <p:cNvPr id="1199" name="Google Shape;1199;p101"/>
              <p:cNvGrpSpPr/>
              <p:nvPr/>
            </p:nvGrpSpPr>
            <p:grpSpPr>
              <a:xfrm>
                <a:off x="622850" y="1161550"/>
                <a:ext cx="5597700" cy="1080000"/>
                <a:chOff x="622850" y="1161550"/>
                <a:chExt cx="5597700" cy="1080000"/>
              </a:xfrm>
            </p:grpSpPr>
            <p:sp>
              <p:nvSpPr>
                <p:cNvPr id="1200" name="Google Shape;1200;p101"/>
                <p:cNvSpPr/>
                <p:nvPr/>
              </p:nvSpPr>
              <p:spPr>
                <a:xfrm>
                  <a:off x="622850" y="1161550"/>
                  <a:ext cx="4127700" cy="979200"/>
                </a:xfrm>
                <a:prstGeom prst="roundRect">
                  <a:avLst>
                    <a:gd fmla="val 16667" name="adj"/>
                  </a:avLst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cxnSp>
              <p:nvCxnSpPr>
                <p:cNvPr id="1201" name="Google Shape;1201;p101"/>
                <p:cNvCxnSpPr>
                  <a:stCxn id="1200" idx="3"/>
                  <a:endCxn id="1202" idx="1"/>
                </p:cNvCxnSpPr>
                <p:nvPr/>
              </p:nvCxnSpPr>
              <p:spPr>
                <a:xfrm>
                  <a:off x="4750550" y="1651150"/>
                  <a:ext cx="1470000" cy="5904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accent4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1202" name="Google Shape;1202;p101"/>
              <p:cNvSpPr txBox="1"/>
              <p:nvPr/>
            </p:nvSpPr>
            <p:spPr>
              <a:xfrm>
                <a:off x="6220550" y="1395025"/>
                <a:ext cx="2165700" cy="169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joogteeya neefsashada (oxygen) iyo biyaha (water) inay taabtaan birta (iron)</a:t>
                </a:r>
                <a:endParaRPr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203" name="Google Shape;1203;p101"/>
            <p:cNvSpPr/>
            <p:nvPr/>
          </p:nvSpPr>
          <p:spPr>
            <a:xfrm>
              <a:off x="2358063" y="1683900"/>
              <a:ext cx="1088100" cy="4569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4" name="Google Shape;1204;p101"/>
            <p:cNvSpPr/>
            <p:nvPr/>
          </p:nvSpPr>
          <p:spPr>
            <a:xfrm>
              <a:off x="3649388" y="1706250"/>
              <a:ext cx="906600" cy="4122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9" name="Google Shape;1209;p102"/>
          <p:cNvGrpSpPr/>
          <p:nvPr/>
        </p:nvGrpSpPr>
        <p:grpSpPr>
          <a:xfrm>
            <a:off x="3014188" y="2170750"/>
            <a:ext cx="3046876" cy="2399750"/>
            <a:chOff x="3014188" y="2170750"/>
            <a:chExt cx="3046876" cy="2399750"/>
          </a:xfrm>
        </p:grpSpPr>
        <p:pic>
          <p:nvPicPr>
            <p:cNvPr id="1210" name="Google Shape;1210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014188" y="2170750"/>
              <a:ext cx="3046876" cy="2399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1" name="Google Shape;1211;p102"/>
            <p:cNvSpPr txBox="1"/>
            <p:nvPr/>
          </p:nvSpPr>
          <p:spPr>
            <a:xfrm>
              <a:off x="3331200" y="2724300"/>
              <a:ext cx="234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2" name="Google Shape;1212;p102"/>
            <p:cNvSpPr txBox="1"/>
            <p:nvPr/>
          </p:nvSpPr>
          <p:spPr>
            <a:xfrm>
              <a:off x="4205438" y="2724300"/>
              <a:ext cx="234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3" name="Google Shape;1213;p102"/>
            <p:cNvSpPr txBox="1"/>
            <p:nvPr/>
          </p:nvSpPr>
          <p:spPr>
            <a:xfrm>
              <a:off x="5079675" y="2724300"/>
              <a:ext cx="234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14" name="Google Shape;1214;p102"/>
          <p:cNvSpPr txBox="1"/>
          <p:nvPr>
            <p:ph idx="1" type="body"/>
          </p:nvPr>
        </p:nvSpPr>
        <p:spPr>
          <a:xfrm>
            <a:off x="324000" y="618875"/>
            <a:ext cx="8237700" cy="109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100">
                <a:latin typeface="Lexend"/>
              </a:rPr>
              <a:t>Cali wuxuu qorsheeyay tijaabo (experiment) si loo go'aamiyo waxa birta (iron) miridhka (rust) keena. Wuxuu diyaariyay tuubooyinka tijaabada (test tubes) soo socda wuxuuna uga tagay laba toddobaad.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15" name="Google Shape;1215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Miridhku (Rusting)</a:t>
            </a:r>
            <a:endParaRPr/>
          </a:p>
        </p:txBody>
      </p:sp>
      <p:grpSp>
        <p:nvGrpSpPr>
          <p:cNvPr id="1216" name="Google Shape;1216;p102"/>
          <p:cNvGrpSpPr/>
          <p:nvPr/>
        </p:nvGrpSpPr>
        <p:grpSpPr>
          <a:xfrm>
            <a:off x="3708700" y="1626825"/>
            <a:ext cx="2925600" cy="1507200"/>
            <a:chOff x="3708700" y="1626825"/>
            <a:chExt cx="2925600" cy="1507200"/>
          </a:xfrm>
        </p:grpSpPr>
        <p:sp>
          <p:nvSpPr>
            <p:cNvPr id="1217" name="Google Shape;1217;p102"/>
            <p:cNvSpPr txBox="1"/>
            <p:nvPr/>
          </p:nvSpPr>
          <p:spPr>
            <a:xfrm>
              <a:off x="3708700" y="1626825"/>
              <a:ext cx="2925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saliid (oil) (joogteysa hawada inay biyaha (water) gasho)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8" name="Google Shape;1218;p102"/>
            <p:cNvCxnSpPr>
              <a:stCxn id="1217" idx="2"/>
            </p:cNvCxnSpPr>
            <p:nvPr/>
          </p:nvCxnSpPr>
          <p:spPr>
            <a:xfrm flipH="1">
              <a:off x="4374400" y="2180925"/>
              <a:ext cx="797100" cy="9531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19" name="Google Shape;1219;p102"/>
          <p:cNvGrpSpPr/>
          <p:nvPr/>
        </p:nvGrpSpPr>
        <p:grpSpPr>
          <a:xfrm>
            <a:off x="1371000" y="3648900"/>
            <a:ext cx="4885800" cy="1171500"/>
            <a:chOff x="1371000" y="3648900"/>
            <a:chExt cx="4885800" cy="1171500"/>
          </a:xfrm>
        </p:grpSpPr>
        <p:sp>
          <p:nvSpPr>
            <p:cNvPr id="1220" name="Google Shape;1220;p102"/>
            <p:cNvSpPr txBox="1"/>
            <p:nvPr/>
          </p:nvSpPr>
          <p:spPr>
            <a:xfrm>
              <a:off x="1371000" y="4543200"/>
              <a:ext cx="48858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biyo (water) la karkariyey oo la miiray (boiled distilled water) (ma jiro neefsasho (oxygen) ku milan)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21" name="Google Shape;1221;p102"/>
            <p:cNvCxnSpPr>
              <a:endCxn id="1220" idx="0"/>
            </p:cNvCxnSpPr>
            <p:nvPr/>
          </p:nvCxnSpPr>
          <p:spPr>
            <a:xfrm>
              <a:off x="3540300" y="3648900"/>
              <a:ext cx="273600" cy="894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222" name="Google Shape;1222;p102"/>
          <p:cNvCxnSpPr>
            <a:endCxn id="1220" idx="0"/>
          </p:cNvCxnSpPr>
          <p:nvPr/>
        </p:nvCxnSpPr>
        <p:spPr>
          <a:xfrm flipH="1">
            <a:off x="3813900" y="3714300"/>
            <a:ext cx="401100" cy="8289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223" name="Google Shape;1223;p102"/>
          <p:cNvGrpSpPr/>
          <p:nvPr/>
        </p:nvGrpSpPr>
        <p:grpSpPr>
          <a:xfrm>
            <a:off x="1088200" y="2156100"/>
            <a:ext cx="2299800" cy="970650"/>
            <a:chOff x="1088200" y="2156100"/>
            <a:chExt cx="2299800" cy="970650"/>
          </a:xfrm>
        </p:grpSpPr>
        <p:sp>
          <p:nvSpPr>
            <p:cNvPr id="1224" name="Google Shape;1224;p102"/>
            <p:cNvSpPr txBox="1"/>
            <p:nvPr/>
          </p:nvSpPr>
          <p:spPr>
            <a:xfrm>
              <a:off x="1088200" y="2156100"/>
              <a:ext cx="1689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hawada (air) ay ku jirto neefsashada (oxygen)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25" name="Google Shape;1225;p102"/>
            <p:cNvCxnSpPr>
              <a:stCxn id="1224" idx="3"/>
            </p:cNvCxnSpPr>
            <p:nvPr/>
          </p:nvCxnSpPr>
          <p:spPr>
            <a:xfrm>
              <a:off x="2778100" y="2433150"/>
              <a:ext cx="609900" cy="6936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26" name="Google Shape;1226;p102"/>
          <p:cNvGrpSpPr/>
          <p:nvPr/>
        </p:nvGrpSpPr>
        <p:grpSpPr>
          <a:xfrm>
            <a:off x="5208700" y="2625150"/>
            <a:ext cx="2954700" cy="554100"/>
            <a:chOff x="5208700" y="2625150"/>
            <a:chExt cx="2954700" cy="554100"/>
          </a:xfrm>
        </p:grpSpPr>
        <p:sp>
          <p:nvSpPr>
            <p:cNvPr id="1227" name="Google Shape;1227;p102"/>
            <p:cNvSpPr txBox="1"/>
            <p:nvPr/>
          </p:nvSpPr>
          <p:spPr>
            <a:xfrm>
              <a:off x="6111700" y="2625150"/>
              <a:ext cx="20517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hawal qallalan (dry air) oo ay ku jirto neefsashada (oxygen)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28" name="Google Shape;1228;p102"/>
            <p:cNvCxnSpPr>
              <a:stCxn id="1227" idx="1"/>
            </p:cNvCxnSpPr>
            <p:nvPr/>
          </p:nvCxnSpPr>
          <p:spPr>
            <a:xfrm flipH="1">
              <a:off x="5208700" y="2902200"/>
              <a:ext cx="903000" cy="1149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29" name="Google Shape;1229;p102"/>
          <p:cNvGrpSpPr/>
          <p:nvPr/>
        </p:nvGrpSpPr>
        <p:grpSpPr>
          <a:xfrm>
            <a:off x="5252400" y="3456450"/>
            <a:ext cx="3567600" cy="831300"/>
            <a:chOff x="5252400" y="3456450"/>
            <a:chExt cx="3567600" cy="831300"/>
          </a:xfrm>
        </p:grpSpPr>
        <p:sp>
          <p:nvSpPr>
            <p:cNvPr id="1230" name="Google Shape;1230;p102"/>
            <p:cNvSpPr txBox="1"/>
            <p:nvPr/>
          </p:nvSpPr>
          <p:spPr>
            <a:xfrm>
              <a:off x="6539700" y="3456450"/>
              <a:ext cx="22803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anhydrous calcium chloride (ka saara biyaha (water) hawada (air))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31" name="Google Shape;1231;p102"/>
            <p:cNvCxnSpPr>
              <a:stCxn id="1230" idx="1"/>
            </p:cNvCxnSpPr>
            <p:nvPr/>
          </p:nvCxnSpPr>
          <p:spPr>
            <a:xfrm flipH="1">
              <a:off x="5252400" y="3872100"/>
              <a:ext cx="1287300" cy="3864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1232" name="Google Shape;1232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564909" y="1589425"/>
            <a:ext cx="1234438" cy="12326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3" name="Google Shape;1233;p102"/>
          <p:cNvGrpSpPr/>
          <p:nvPr/>
        </p:nvGrpSpPr>
        <p:grpSpPr>
          <a:xfrm>
            <a:off x="2470375" y="3280625"/>
            <a:ext cx="961200" cy="554100"/>
            <a:chOff x="2470375" y="3280625"/>
            <a:chExt cx="961200" cy="554100"/>
          </a:xfrm>
        </p:grpSpPr>
        <p:sp>
          <p:nvSpPr>
            <p:cNvPr id="1234" name="Google Shape;1234;p102"/>
            <p:cNvSpPr txBox="1"/>
            <p:nvPr/>
          </p:nvSpPr>
          <p:spPr>
            <a:xfrm>
              <a:off x="2470375" y="3280625"/>
              <a:ext cx="493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ciddiy bir ah (iron nail)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35" name="Google Shape;1235;p102"/>
            <p:cNvCxnSpPr>
              <a:stCxn id="1234" idx="3"/>
            </p:cNvCxnSpPr>
            <p:nvPr/>
          </p:nvCxnSpPr>
          <p:spPr>
            <a:xfrm>
              <a:off x="2963575" y="3557675"/>
              <a:ext cx="468000" cy="1935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36" name="Google Shape;1236;p102"/>
          <p:cNvSpPr/>
          <p:nvPr/>
        </p:nvSpPr>
        <p:spPr>
          <a:xfrm rot="10800000">
            <a:off x="4162500" y="2387525"/>
            <a:ext cx="295200" cy="379500"/>
          </a:xfrm>
          <a:prstGeom prst="trapezoid">
            <a:avLst>
              <a:gd fmla="val 549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Miridhku (Rusting)</a:t>
            </a:r>
            <a:endParaRPr/>
          </a:p>
        </p:txBody>
      </p:sp>
      <p:graphicFrame>
        <p:nvGraphicFramePr>
          <p:cNvPr id="1242" name="Google Shape;1242;p103"/>
          <p:cNvGraphicFramePr/>
          <p:nvPr/>
        </p:nvGraphicFramePr>
        <p:xfrm>
          <a:off x="324000" y="1817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{3C227BED-9729-41D2-888E-FE442F541EA6}</a:tableStyleId>
              </a:tblPr>
              <a:tblGrid>
                <a:gridCol w="747775"/>
                <a:gridCol w="867875"/>
                <a:gridCol w="934575"/>
                <a:gridCol w="2900175"/>
              </a:tblGrid>
              <a:tr h="47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tuubada tijaabada (test tube)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biyo (water)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neefsashada (oxygen)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indha-indhaynta (observations) laba toddobaad ka dib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54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A</a:t>
                      </a:r>
                      <a:endParaRPr sz="24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54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B</a:t>
                      </a:r>
                      <a:endParaRPr sz="24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54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C</a:t>
                      </a:r>
                      <a:endParaRPr sz="24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</a:tbl>
          </a:graphicData>
        </a:graphic>
      </p:graphicFrame>
      <p:pic>
        <p:nvPicPr>
          <p:cNvPr id="1243" name="Google Shape;1243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2774" y="24905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2774" y="3048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8699" y="304766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699" y="24905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2753" y="36054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699" y="36054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39584" y="688913"/>
            <a:ext cx="1234438" cy="1232685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103"/>
          <p:cNvSpPr txBox="1"/>
          <p:nvPr/>
        </p:nvSpPr>
        <p:spPr>
          <a:xfrm>
            <a:off x="324000" y="810000"/>
            <a:ext cx="4776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Saadaali (Predict) waxa Cali ku arki doono tuubo kasta oo tijaabada (test tube) ah.</a:t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51" name="Google Shape;1251;p103"/>
          <p:cNvGrpSpPr/>
          <p:nvPr/>
        </p:nvGrpSpPr>
        <p:grpSpPr>
          <a:xfrm>
            <a:off x="5890725" y="1745850"/>
            <a:ext cx="2929275" cy="2736875"/>
            <a:chOff x="5890725" y="810000"/>
            <a:chExt cx="2929275" cy="2736875"/>
          </a:xfrm>
        </p:grpSpPr>
        <p:pic>
          <p:nvPicPr>
            <p:cNvPr id="1252" name="Google Shape;1252;p103"/>
            <p:cNvPicPr preferRelativeResize="0"/>
            <p:nvPr/>
          </p:nvPicPr>
          <p:blipFill rotWithShape="1">
            <a:blip r:embed="rId6">
              <a:alphaModFix/>
            </a:blip>
            <a:srcRect b="0" l="0" r="15704" t="0"/>
            <a:stretch/>
          </p:blipFill>
          <p:spPr>
            <a:xfrm>
              <a:off x="5890725" y="810000"/>
              <a:ext cx="2929275" cy="2736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3" name="Google Shape;1253;p103"/>
            <p:cNvSpPr txBox="1"/>
            <p:nvPr/>
          </p:nvSpPr>
          <p:spPr>
            <a:xfrm>
              <a:off x="6295100" y="1481400"/>
              <a:ext cx="234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4" name="Google Shape;1254;p103"/>
            <p:cNvSpPr txBox="1"/>
            <p:nvPr/>
          </p:nvSpPr>
          <p:spPr>
            <a:xfrm>
              <a:off x="7278113" y="1488950"/>
              <a:ext cx="234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55" name="Google Shape;1255;p103"/>
            <p:cNvSpPr txBox="1"/>
            <p:nvPr/>
          </p:nvSpPr>
          <p:spPr>
            <a:xfrm>
              <a:off x="8261150" y="1481400"/>
              <a:ext cx="234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56" name="Google Shape;1256;p103"/>
          <p:cNvSpPr txBox="1"/>
          <p:nvPr/>
        </p:nvSpPr>
        <p:spPr>
          <a:xfrm>
            <a:off x="324000" y="4417200"/>
            <a:ext cx="7307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Lexend"/>
              <a:buAutoNum type="alphaLcParenR" startAt="2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 gunaanad (conclusion) tijaabada (experiment) Cali.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3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103"/>
          <p:cNvSpPr/>
          <p:nvPr/>
        </p:nvSpPr>
        <p:spPr>
          <a:xfrm rot="10800000">
            <a:off x="7200550" y="2020826"/>
            <a:ext cx="336000" cy="402600"/>
          </a:xfrm>
          <a:prstGeom prst="trapezoid">
            <a:avLst>
              <a:gd fmla="val 426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Miridhku (Rusting)</a:t>
            </a:r>
            <a:endParaRPr/>
          </a:p>
        </p:txBody>
      </p:sp>
      <p:graphicFrame>
        <p:nvGraphicFramePr>
          <p:cNvPr id="1263" name="Google Shape;1263;p104"/>
          <p:cNvGraphicFramePr/>
          <p:nvPr/>
        </p:nvGraphicFramePr>
        <p:xfrm>
          <a:off x="324000" y="143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{3C227BED-9729-41D2-888E-FE442F541EA6}</a:tableStyleId>
              </a:tblPr>
              <a:tblGrid>
                <a:gridCol w="747775"/>
                <a:gridCol w="867875"/>
                <a:gridCol w="934575"/>
                <a:gridCol w="2900175"/>
              </a:tblGrid>
              <a:tr h="4705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tuubada tijaabada (test tube)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biyo (water)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neefsashada (oxygen)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ilaalinta laba usbuuc ka dib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54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endParaRPr sz="24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54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</a:t>
                      </a:r>
                      <a:endParaRPr sz="24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  <a:tr h="543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</a:t>
                      </a:r>
                      <a:r>
                        <a:rPr lang="en-GB" sz="2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</a:t>
                      </a:r>
                      <a:endParaRPr sz="24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>
                    <a:noFill/>
                  </a:tcPr>
                </a:tc>
              </a:tr>
            </a:tbl>
          </a:graphicData>
        </a:graphic>
      </p:graphicFrame>
      <p:pic>
        <p:nvPicPr>
          <p:cNvPr id="1264" name="Google Shape;1264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2774" y="21095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2774" y="266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8699" y="266666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699" y="21095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2753" y="32244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8699" y="32244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10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06434" y="736213"/>
            <a:ext cx="1234438" cy="1232685"/>
          </a:xfrm>
          <a:prstGeom prst="rect">
            <a:avLst/>
          </a:prstGeom>
          <a:noFill/>
          <a:ln>
            <a:noFill/>
          </a:ln>
        </p:spPr>
      </p:pic>
      <p:sp>
        <p:nvSpPr>
          <p:cNvPr id="1271" name="Google Shape;1271;p104"/>
          <p:cNvSpPr txBox="1"/>
          <p:nvPr/>
        </p:nvSpPr>
        <p:spPr>
          <a:xfrm>
            <a:off x="324000" y="810000"/>
            <a:ext cx="54504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Saadaali waxa Cali uu ku arki doono tuubo kasta oo tijaabo (experiment) ah.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72" name="Google Shape;1272;p104"/>
          <p:cNvGrpSpPr/>
          <p:nvPr/>
        </p:nvGrpSpPr>
        <p:grpSpPr>
          <a:xfrm>
            <a:off x="5984757" y="1657415"/>
            <a:ext cx="2834367" cy="2662432"/>
            <a:chOff x="5890725" y="810000"/>
            <a:chExt cx="2929275" cy="2736875"/>
          </a:xfrm>
        </p:grpSpPr>
        <p:pic>
          <p:nvPicPr>
            <p:cNvPr id="1273" name="Google Shape;1273;p104"/>
            <p:cNvPicPr preferRelativeResize="0"/>
            <p:nvPr/>
          </p:nvPicPr>
          <p:blipFill rotWithShape="1">
            <a:blip r:embed="rId6">
              <a:alphaModFix/>
            </a:blip>
            <a:srcRect b="0" l="0" r="15704" t="0"/>
            <a:stretch/>
          </p:blipFill>
          <p:spPr>
            <a:xfrm>
              <a:off x="5890725" y="810000"/>
              <a:ext cx="2929275" cy="2736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4" name="Google Shape;1274;p104"/>
            <p:cNvSpPr txBox="1"/>
            <p:nvPr/>
          </p:nvSpPr>
          <p:spPr>
            <a:xfrm>
              <a:off x="6295100" y="1481400"/>
              <a:ext cx="2340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75" name="Google Shape;1275;p104"/>
            <p:cNvSpPr txBox="1"/>
            <p:nvPr/>
          </p:nvSpPr>
          <p:spPr>
            <a:xfrm>
              <a:off x="7278113" y="1488950"/>
              <a:ext cx="2340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76" name="Google Shape;1276;p104"/>
            <p:cNvSpPr txBox="1"/>
            <p:nvPr/>
          </p:nvSpPr>
          <p:spPr>
            <a:xfrm>
              <a:off x="8261150" y="1481400"/>
              <a:ext cx="234000" cy="2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77" name="Google Shape;1277;p104"/>
          <p:cNvSpPr txBox="1"/>
          <p:nvPr/>
        </p:nvSpPr>
        <p:spPr>
          <a:xfrm>
            <a:off x="291175" y="3939700"/>
            <a:ext cx="6223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AutoNum type="alphaLcParenR" startAt="2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 gabagabo (conclusion) tijaabada (experiment) Cali.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104"/>
          <p:cNvSpPr txBox="1"/>
          <p:nvPr/>
        </p:nvSpPr>
        <p:spPr>
          <a:xfrm>
            <a:off x="2942950" y="2151000"/>
            <a:ext cx="233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cusharka (nail) ayaa mirmeen (rust)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79" name="Google Shape;1279;p104"/>
          <p:cNvSpPr txBox="1"/>
          <p:nvPr/>
        </p:nvSpPr>
        <p:spPr>
          <a:xfrm>
            <a:off x="2942950" y="2707200"/>
            <a:ext cx="233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mir (rust) kuma jiro cushka (nail)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0" name="Google Shape;1280;p104"/>
          <p:cNvSpPr txBox="1"/>
          <p:nvPr/>
        </p:nvSpPr>
        <p:spPr>
          <a:xfrm>
            <a:off x="3044575" y="3263400"/>
            <a:ext cx="2331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mir (rust) kuma jiro cushka (nail)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1" name="Google Shape;1281;p104"/>
          <p:cNvSpPr txBox="1"/>
          <p:nvPr/>
        </p:nvSpPr>
        <p:spPr>
          <a:xfrm>
            <a:off x="324000" y="4339925"/>
            <a:ext cx="7888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 mirmeen (rusting) u dhaco, biyo (water) iyo oksijiin (oxygen) labaduba waa inay joogaan.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2" name="Google Shape;1282;p104"/>
          <p:cNvSpPr/>
          <p:nvPr/>
        </p:nvSpPr>
        <p:spPr>
          <a:xfrm rot="10800000">
            <a:off x="7248525" y="1943175"/>
            <a:ext cx="342900" cy="371400"/>
          </a:xfrm>
          <a:prstGeom prst="trapezoid">
            <a:avLst>
              <a:gd fmla="val 9449" name="adj"/>
            </a:avLst>
          </a:prstGeom>
          <a:solidFill>
            <a:srgbClr val="EBEDFE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05"/>
          <p:cNvSpPr txBox="1"/>
          <p:nvPr>
            <p:ph idx="1" type="body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 sz="1100">
                <a:latin typeface="Lexend"/>
              </a:rPr>
              <a:t>Baabuur waxaa laga sameeyaa bir (steel) oo ah bir (iron) ku salaysan, sidaas darteed waa la rinjiyeeyaa si aanu u mirmin (rust).</a:t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100">
                <a:latin typeface="Lexend"/>
              </a:rPr>
              <a:t>Sharax sida rinjiyeynta baabuurka uga joojiso mirmeen (rusting).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lphaLcParenR"/>
              <a:defRPr/>
            </a:pPr>
            <a:r>
              <a:rPr lang="en-GB" sz="1100">
                <a:latin typeface="Lexend"/>
              </a:rPr>
              <a:t>Sharax waxa dhici doona haddii baabuurka la xoqo, ku dar nooca falgalka (reaction) ee dhaca.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88" name="Google Shape;1288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Mirmeen (Rusting)</a:t>
            </a:r>
            <a:endParaRPr/>
          </a:p>
        </p:txBody>
      </p:sp>
      <p:pic>
        <p:nvPicPr>
          <p:cNvPr id="1289" name="Google Shape;1289;p105"/>
          <p:cNvPicPr preferRelativeResize="0"/>
          <p:nvPr/>
        </p:nvPicPr>
        <p:blipFill rotWithShape="1">
          <a:blip r:embed="rId3">
            <a:alphaModFix/>
          </a:blip>
          <a:srcRect b="0" l="0" r="0" t="43159"/>
          <a:stretch/>
        </p:blipFill>
        <p:spPr>
          <a:xfrm>
            <a:off x="3039150" y="2699994"/>
            <a:ext cx="5295450" cy="2008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10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Mirmeen (Rusting)</a:t>
            </a:r>
            <a:endParaRPr/>
          </a:p>
        </p:txBody>
      </p:sp>
      <p:sp>
        <p:nvSpPr>
          <p:cNvPr id="1295" name="Google Shape;1295;p106"/>
          <p:cNvSpPr txBox="1"/>
          <p:nvPr/>
        </p:nvSpPr>
        <p:spPr>
          <a:xfrm>
            <a:off x="324000" y="1515375"/>
            <a:ext cx="2817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6" name="Google Shape;1296;p106"/>
          <p:cNvSpPr txBox="1"/>
          <p:nvPr/>
        </p:nvSpPr>
        <p:spPr>
          <a:xfrm>
            <a:off x="324000" y="2456225"/>
            <a:ext cx="4188300" cy="23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Jawaabtaadu waa inay ku jirtaa: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AutoNum type="alphaLcParenR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Rinjigu wuxuu …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 joojin oksijiin (oxygen) hawada iyo biyo (water) roobka</a:t>
            </a: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falgalka (reacting) birta (iron)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maxaa yeelay biyo (water) iyo oksijiin (oxygen) labaduba ayaa loo baahan yahay si birta (iron) u miranto.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7" name="Google Shape;1297;p106"/>
          <p:cNvSpPr txBox="1"/>
          <p:nvPr/>
        </p:nvSpPr>
        <p:spPr>
          <a:xfrm>
            <a:off x="4631700" y="2456225"/>
            <a:ext cx="41883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b) Haddii baabuurka la xoqo …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oksijiin (oxygen) hawada iyo biyo (water) roobka</a:t>
            </a:r>
            <a:r>
              <a:rPr lang="en-GB" sz="1100">
                <a:solidFill>
                  <a:schemeClr val="accent5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waxay la falgali doonaan birta (iron)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oo keeni doona mirmeen (rust).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Kani waa falgal oksidayn (oxidation reaction).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98" name="Google Shape;1298;p106"/>
          <p:cNvSpPr txBox="1"/>
          <p:nvPr>
            <p:ph idx="1" type="body"/>
          </p:nvPr>
        </p:nvSpPr>
        <p:spPr>
          <a:xfrm>
            <a:off x="324000" y="759300"/>
            <a:ext cx="8237700" cy="140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Baabuur waxaa laga sameeyaa bir (steel) oo ah bir (iron) bir ah (metal) sidaas darteedna waa la rinjiyeeyaa si looga hortago inay daxalto (rust).</a:t>
            </a:r>
            <a:br>
              <a:rPr lang="en-GB" sz="1900"/>
            </a:br>
            <a:r>
              <a:rPr lang="en-GB" sz="1100">
                <a:latin typeface="Lexend"/>
              </a:rPr>
              <a:t/>
            </a:r>
            <a:endParaRPr sz="1900"/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SzPts val="1900"/>
              <a:buAutoNum type="alphaLcParenR"/>
            </a:pPr>
            <a:r>
              <a:rPr lang="en-GB" sz="1100">
                <a:latin typeface="Lexend"/>
              </a:rPr>
              <a:t>Sharax sida rinjiyeynta baabuurka uga hortagto daxalka (rusting).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lphaLcParenR"/>
            </a:pPr>
            <a:r>
              <a:rPr lang="en-GB" sz="1100">
                <a:latin typeface="Lexend"/>
              </a:rPr>
              <a:t>Sharax waxa dhici lahaa haddii baabuurka xoqmo (scratched), ku dar nooca falgalka (reaction) ee dhaca.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107"/>
          <p:cNvSpPr txBox="1"/>
          <p:nvPr>
            <p:ph idx="1" type="body"/>
          </p:nvPr>
        </p:nvSpPr>
        <p:spPr>
          <a:xfrm>
            <a:off x="324000" y="1080000"/>
            <a:ext cx="8496000" cy="348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Marka shay (substance) falgalo (reacts) si uu ula midoobo oksijiin (oxygen), waxaa loo yaqaan oksideyshin (oxidation).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Tusaalooyinka oksideyshinta (oxidation) waa gubasho (combustion) iyo daxalto (rusting).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Mid ka mid ah alaabta (products) oksideyshinta (oxidation) had iyo jeer waa oksaydh (oxide), laakiin alaabta kale way kala duwan yihiin.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Daxalto (Rusting) waxay u baahan tahay oksijiin (oxygen) iyo biyo (water) labadaba inay joogaan.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Daxalta (Rusting) waxaa la joojin karaa iyadoo la dahaadho (coating) dusha birta (iron) birta ah (metal).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1304" name="Google Shape;1304;p107"/>
          <p:cNvSpPr txBox="1"/>
          <p:nvPr>
            <p:ph type="title"/>
          </p:nvPr>
        </p:nvSpPr>
        <p:spPr>
          <a:xfrm>
            <a:off x="1684800" y="43825"/>
            <a:ext cx="71352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Falgal (Chemical reactions): oksideyshin (oxidation)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