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heme/theme1.xml" ContentType="application/vnd.openxmlformats-officedocument.theme+xml"/>
  <Override PartName="/ppt/theme/theme2.xml" ContentType="application/vnd.openxmlformats-officedocument.them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70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289" r:id="rId38"/>
    <p:sldId id="290" r:id="rId39"/>
    <p:sldId id="291" r:id="rId40"/>
    <p:sldId id="292" r:id="rId41"/>
    <p:sldId id="293" r:id="rId42"/>
    <p:sldId id="294" r:id="rId43"/>
    <p:sldId id="295" r:id="rId44"/>
    <p:sldId id="296" r:id="rId45"/>
    <p:sldId id="297" r:id="rId46"/>
    <p:sldId id="298" r:id="rId47"/>
    <p:sldId id="299" r:id="rId48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slide" Target="slides/slide12.xml"/><Relationship Id="rId17" Type="http://schemas.openxmlformats.org/officeDocument/2006/relationships/slide" Target="slides/slide13.xml"/><Relationship Id="rId18" Type="http://schemas.openxmlformats.org/officeDocument/2006/relationships/slide" Target="slides/slide14.xml"/><Relationship Id="rId19" Type="http://schemas.openxmlformats.org/officeDocument/2006/relationships/slide" Target="slides/slide15.xml"/><Relationship Id="rId20" Type="http://schemas.openxmlformats.org/officeDocument/2006/relationships/slide" Target="slides/slide16.xml"/><Relationship Id="rId21" Type="http://schemas.openxmlformats.org/officeDocument/2006/relationships/slide" Target="slides/slide17.xml"/><Relationship Id="rId22" Type="http://schemas.openxmlformats.org/officeDocument/2006/relationships/slide" Target="slides/slide18.xml"/><Relationship Id="rId23" Type="http://schemas.openxmlformats.org/officeDocument/2006/relationships/slide" Target="slides/slide19.xml"/><Relationship Id="rId24" Type="http://schemas.openxmlformats.org/officeDocument/2006/relationships/slide" Target="slides/slide20.xml"/><Relationship Id="rId25" Type="http://schemas.openxmlformats.org/officeDocument/2006/relationships/slide" Target="slides/slide21.xml"/><Relationship Id="rId26" Type="http://schemas.openxmlformats.org/officeDocument/2006/relationships/slide" Target="slides/slide22.xml"/><Relationship Id="rId27" Type="http://schemas.openxmlformats.org/officeDocument/2006/relationships/slide" Target="slides/slide23.xml"/><Relationship Id="rId28" Type="http://schemas.openxmlformats.org/officeDocument/2006/relationships/slide" Target="slides/slide24.xml"/><Relationship Id="rId29" Type="http://schemas.openxmlformats.org/officeDocument/2006/relationships/slide" Target="slides/slide25.xml"/><Relationship Id="rId30" Type="http://schemas.openxmlformats.org/officeDocument/2006/relationships/slide" Target="slides/slide26.xml"/><Relationship Id="rId31" Type="http://schemas.openxmlformats.org/officeDocument/2006/relationships/slide" Target="slides/slide27.xml"/><Relationship Id="rId32" Type="http://schemas.openxmlformats.org/officeDocument/2006/relationships/slide" Target="slides/slide28.xml"/><Relationship Id="rId33" Type="http://schemas.openxmlformats.org/officeDocument/2006/relationships/slide" Target="slides/slide29.xml"/><Relationship Id="rId34" Type="http://schemas.openxmlformats.org/officeDocument/2006/relationships/slide" Target="slides/slide30.xml"/><Relationship Id="rId35" Type="http://schemas.openxmlformats.org/officeDocument/2006/relationships/slide" Target="slides/slide31.xml"/><Relationship Id="rId36" Type="http://schemas.openxmlformats.org/officeDocument/2006/relationships/slide" Target="slides/slide32.xml"/><Relationship Id="rId37" Type="http://schemas.openxmlformats.org/officeDocument/2006/relationships/slide" Target="slides/slide33.xml"/><Relationship Id="rId38" Type="http://schemas.openxmlformats.org/officeDocument/2006/relationships/slide" Target="slides/slide34.xml"/><Relationship Id="rId39" Type="http://schemas.openxmlformats.org/officeDocument/2006/relationships/slide" Target="slides/slide35.xml"/><Relationship Id="rId40" Type="http://schemas.openxmlformats.org/officeDocument/2006/relationships/slide" Target="slides/slide36.xml"/><Relationship Id="rId41" Type="http://schemas.openxmlformats.org/officeDocument/2006/relationships/slide" Target="slides/slide37.xml"/><Relationship Id="rId42" Type="http://schemas.openxmlformats.org/officeDocument/2006/relationships/slide" Target="slides/slide38.xml"/><Relationship Id="rId43" Type="http://schemas.openxmlformats.org/officeDocument/2006/relationships/slide" Target="slides/slide39.xml"/><Relationship Id="rId44" Type="http://schemas.openxmlformats.org/officeDocument/2006/relationships/slide" Target="slides/slide40.xml"/><Relationship Id="rId45" Type="http://schemas.openxmlformats.org/officeDocument/2006/relationships/slide" Target="slides/slide41.xml"/><Relationship Id="rId46" Type="http://schemas.openxmlformats.org/officeDocument/2006/relationships/slide" Target="slides/slide42.xml"/><Relationship Id="rId47" Type="http://schemas.openxmlformats.org/officeDocument/2006/relationships/slide" Target="slides/slide43.xml"/><Relationship Id="rId48" Type="http://schemas.openxmlformats.org/officeDocument/2006/relationships/slide" Target="slides/slide44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1" name="Shape 7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2" name="Google Shape;752;g279955a40ae_0_8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3" name="Google Shape;753;g279955a40ae_0_8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7" name="Shape 7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8" name="Google Shape;758;g279955a40ae_0_8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9" name="Google Shape;759;g279955a40ae_0_8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2" name="Shape 7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3" name="Google Shape;763;g279955a40ae_0_8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4" name="Google Shape;764;g279955a40ae_0_8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7" name="Shape 7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" name="Google Shape;768;g1f1e5cb2e76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9" name="Google Shape;769;g1f1e5cb2e76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5" name="Shape 7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6" name="Google Shape;776;g1f1e5cb2e76_0_7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7" name="Google Shape;777;g1f1e5cb2e76_0_7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3" name="Shape 7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4" name="Google Shape;784;g1f1e5cb2e76_0_7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5" name="Google Shape;785;g1f1e5cb2e76_0_7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6" name="Shape 8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7" name="Google Shape;807;g2bacf825622_0_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8" name="Google Shape;808;g2bacf825622_0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1" name="Shape 8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2" name="Google Shape;832;g2bacf825622_0_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3" name="Google Shape;833;g2bacf825622_0_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8" name="Shape 8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9" name="Google Shape;859;g1f1e5cb2e76_0_7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0" name="Google Shape;860;g1f1e5cb2e76_0_7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6" name="Shape 8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7" name="Google Shape;877;g1f210609ef9_1_11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8" name="Google Shape;878;g1f210609ef9_1_11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3" name="Shape 9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4" name="Google Shape;904;g1f210609ef9_1_12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5" name="Google Shape;905;g1f210609ef9_1_12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0" name="Shape 9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" name="Google Shape;931;g1f210609ef9_1_130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2" name="Google Shape;932;g1f210609ef9_1_13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1" name="Shape 9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" name="Google Shape;962;g1f210609ef9_1_13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3" name="Google Shape;963;g1f210609ef9_1_13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9" name="Shape 9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0" name="Google Shape;1000;g1f210609ef9_1_13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1" name="Google Shape;1001;g1f210609ef9_1_13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4" name="Shape 10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5" name="Google Shape;1035;g1f210609ef9_1_14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6" name="Google Shape;1036;g1f210609ef9_1_14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7" name="Shape 10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8" name="Google Shape;1068;g1f210609ef9_1_15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9" name="Google Shape;1069;g1f210609ef9_1_15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8" name="Shape 10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9" name="Google Shape;1099;g1f210609ef9_1_15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0" name="Google Shape;1100;g1f210609ef9_1_15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3" name="Shape 1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4" name="Google Shape;1124;g1f1e5cb2e76_0_7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5" name="Google Shape;1125;g1f1e5cb2e76_0_7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9" name="Shape 1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0" name="Google Shape;1160;g2bacf825622_0_1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1" name="Google Shape;1161;g2bacf825622_0_1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3" name="Shape 1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4" name="Google Shape;1194;g1f210609ef9_1_14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5" name="Google Shape;1195;g1f210609ef9_1_14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8" name="Shape 1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9" name="Google Shape;1209;g2bacf825622_0_1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0" name="Google Shape;1210;g2bacf825622_0_1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5" name="Shape 1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6" name="Google Shape;1256;g2bacf825622_0_2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7" name="Google Shape;1257;g2bacf825622_0_2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8" name="Shape 1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9" name="Google Shape;1289;g2bacf825622_0_2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0" name="Google Shape;1290;g2bacf825622_0_2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4" name="Shape 1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5" name="Google Shape;1315;g1f210609ef9_1_14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6" name="Google Shape;1316;g1f210609ef9_1_14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0" name="Shape 1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" name="Google Shape;1351;g1f1e5cb2e76_0_7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2" name="Google Shape;1352;g1f1e5cb2e76_0_7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8" name="Shape 1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9" name="Google Shape;1359;g1f210609ef9_1_15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0" name="Google Shape;1360;g1f210609ef9_1_15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9" name="Shape 1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0" name="Google Shape;1380;g1f210609ef9_1_16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1" name="Google Shape;1381;g1f210609ef9_1_16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9" name="Shape 1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0" name="Google Shape;1400;g1f1e5cb2e76_0_7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1" name="Google Shape;1401;g1f1e5cb2e76_0_7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2" name="Shape 1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" name="Google Shape;1433;g1f210609ef9_1_8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4" name="Google Shape;1434;g1f210609ef9_1_8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2" name="Shape 1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3" name="Google Shape;1463;g1f1e5cb2e76_0_80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4" name="Google Shape;1464;g1f1e5cb2e76_0_8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7" name="Shape 1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8" name="Google Shape;1498;g1f210609ef9_1_90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9" name="Google Shape;1499;g1f210609ef9_1_9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9" name="Shape 1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0" name="Google Shape;1530;g1f210609ef9_1_9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1" name="Google Shape;1531;g1f210609ef9_1_9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9" name="Shape 1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0" name="Google Shape;1560;g1f210609ef9_1_9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1" name="Google Shape;1561;g1f210609ef9_1_9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5" name="Shape 1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6" name="Google Shape;1596;g1f210609ef9_1_10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7" name="Google Shape;1597;g1f210609ef9_1_10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8" name="Shape 16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9" name="Google Shape;1629;g2bc0355be97_0_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0" name="Google Shape;1630;g2bc0355be97_0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7" name="Shape 16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" name="Google Shape;1658;g1f210609ef9_1_10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9" name="Google Shape;1659;g1f210609ef9_1_10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2" name="Shape 17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3" name="Google Shape;1723;g2bc0355be97_0_1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4" name="Google Shape;1724;g2bc0355be97_0_1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2" name="Shape 17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3" name="Google Shape;1743;g2bc0355be97_0_2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4" name="Google Shape;1744;g2bc0355be97_0_2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2" name="Shape 17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3" name="Google Shape;1763;g1f1e5cb2e76_0_80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4" name="Google Shape;1764;g1f1e5cb2e76_0_8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9" name="Shape 17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0" name="Google Shape;1770;g1f210609ef9_1_10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1" name="Google Shape;1771;g1f210609ef9_1_10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0" name="Shape 17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1" name="Google Shape;1791;g2bacf825622_0_3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2" name="Google Shape;1792;g2bacf825622_0_3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9" name="Shape 18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0" name="Google Shape;1810;g2bacf825622_0_40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1" name="Google Shape;1811;g2bacf825622_0_4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6" name="Shape 18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7" name="Google Shape;1827;g1f210609ef9_1_10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8" name="Google Shape;1828;g1f210609ef9_1_10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2" name="Shape 18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" name="Google Shape;1873;g279955a40ae_0_8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4" name="Google Shape;1874;g279955a40ae_0_8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1.png"/><Relationship Id="rId4" Type="http://schemas.openxmlformats.org/officeDocument/2006/relationships/image" Target="../media/image5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Relationship Id="rId3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8.png"/><Relationship Id="rId4" Type="http://schemas.openxmlformats.org/officeDocument/2006/relationships/image" Target="../media/image1.pn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1.png"/><Relationship Id="rId4" Type="http://schemas.openxmlformats.org/officeDocument/2006/relationships/image" Target="../media/image7.png"/><Relationship Id="rId5" Type="http://schemas.openxmlformats.org/officeDocument/2006/relationships/image" Target="../media/image10.png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4.png"/><Relationship Id="rId4" Type="http://schemas.openxmlformats.org/officeDocument/2006/relationships/image" Target="../media/image2.png"/><Relationship Id="rId5" Type="http://schemas.openxmlformats.org/officeDocument/2006/relationships/image" Target="../media/image11.pn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12.png"/><Relationship Id="rId4" Type="http://schemas.openxmlformats.org/officeDocument/2006/relationships/image" Target="../media/image1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1.png"/><Relationship Id="rId4" Type="http://schemas.openxmlformats.org/officeDocument/2006/relationships/image" Target="../media/image19.png"/><Relationship Id="rId5" Type="http://schemas.openxmlformats.org/officeDocument/2006/relationships/image" Target="../media/image13.png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16.png"/><Relationship Id="rId4" Type="http://schemas.openxmlformats.org/officeDocument/2006/relationships/image" Target="../media/image1.png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0.png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8.png"/><Relationship Id="rId3" Type="http://schemas.openxmlformats.org/officeDocument/2006/relationships/image" Target="../media/image24.png"/><Relationship Id="rId4" Type="http://schemas.openxmlformats.org/officeDocument/2006/relationships/image" Target="../media/image15.png"/><Relationship Id="rId5" Type="http://schemas.openxmlformats.org/officeDocument/2006/relationships/image" Target="../media/image21.png"/><Relationship Id="rId6" Type="http://schemas.openxmlformats.org/officeDocument/2006/relationships/image" Target="../media/image22.png"/><Relationship Id="rId7" Type="http://schemas.openxmlformats.org/officeDocument/2006/relationships/image" Target="../media/image23.png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7.png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7.png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7.png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7.png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4.png"/><Relationship Id="rId3" Type="http://schemas.openxmlformats.org/officeDocument/2006/relationships/image" Target="../media/image26.png"/><Relationship Id="rId4" Type="http://schemas.openxmlformats.org/officeDocument/2006/relationships/image" Target="../media/image66.png"/><Relationship Id="rId5" Type="http://schemas.openxmlformats.org/officeDocument/2006/relationships/image" Target="../media/image25.png"/><Relationship Id="rId6" Type="http://schemas.openxmlformats.org/officeDocument/2006/relationships/image" Target="../media/image28.png"/><Relationship Id="rId7" Type="http://schemas.openxmlformats.org/officeDocument/2006/relationships/image" Target="../media/image17.png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1.png"/><Relationship Id="rId3" Type="http://schemas.openxmlformats.org/officeDocument/2006/relationships/image" Target="../media/image66.png"/><Relationship Id="rId4" Type="http://schemas.openxmlformats.org/officeDocument/2006/relationships/image" Target="../media/image14.png"/><Relationship Id="rId5" Type="http://schemas.openxmlformats.org/officeDocument/2006/relationships/image" Target="../media/image26.png"/><Relationship Id="rId6" Type="http://schemas.openxmlformats.org/officeDocument/2006/relationships/image" Target="../media/image32.png"/><Relationship Id="rId7" Type="http://schemas.openxmlformats.org/officeDocument/2006/relationships/image" Target="../media/image25.png"/><Relationship Id="rId8" Type="http://schemas.openxmlformats.org/officeDocument/2006/relationships/image" Target="../media/image28.png"/><Relationship Id="rId9" Type="http://schemas.openxmlformats.org/officeDocument/2006/relationships/image" Target="../media/image17.png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1.png"/><Relationship Id="rId3" Type="http://schemas.openxmlformats.org/officeDocument/2006/relationships/image" Target="../media/image66.png"/><Relationship Id="rId4" Type="http://schemas.openxmlformats.org/officeDocument/2006/relationships/image" Target="../media/image29.png"/><Relationship Id="rId5" Type="http://schemas.openxmlformats.org/officeDocument/2006/relationships/image" Target="../media/image14.png"/><Relationship Id="rId6" Type="http://schemas.openxmlformats.org/officeDocument/2006/relationships/image" Target="../media/image26.png"/><Relationship Id="rId7" Type="http://schemas.openxmlformats.org/officeDocument/2006/relationships/image" Target="../media/image32.png"/><Relationship Id="rId8" Type="http://schemas.openxmlformats.org/officeDocument/2006/relationships/image" Target="../media/image25.png"/><Relationship Id="rId9" Type="http://schemas.openxmlformats.org/officeDocument/2006/relationships/image" Target="../media/image28.png"/><Relationship Id="rId10" Type="http://schemas.openxmlformats.org/officeDocument/2006/relationships/image" Target="../media/image35.png"/><Relationship Id="rId11" Type="http://schemas.openxmlformats.org/officeDocument/2006/relationships/image" Target="../media/image17.png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39.png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7.png"/><Relationship Id="rId3" Type="http://schemas.openxmlformats.org/officeDocument/2006/relationships/image" Target="../media/image39.png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6.png"/><Relationship Id="rId3" Type="http://schemas.openxmlformats.org/officeDocument/2006/relationships/image" Target="../media/image39.png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0.png"/><Relationship Id="rId3" Type="http://schemas.openxmlformats.org/officeDocument/2006/relationships/image" Target="../media/image39.png"/></Relationships>
</file>

<file path=ppt/slideLayouts/_rels/slideLayout2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39.png"/><Relationship Id="rId4" Type="http://schemas.openxmlformats.org/officeDocument/2006/relationships/image" Target="../media/image42.png"/></Relationships>
</file>

<file path=ppt/slideLayouts/_rels/slideLayout2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image" Target="../media/image42.png"/></Relationships>
</file>

<file path=ppt/slideLayouts/_rels/slideLayout2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6.png"/><Relationship Id="rId3" Type="http://schemas.openxmlformats.org/officeDocument/2006/relationships/image" Target="../media/image39.png"/><Relationship Id="rId4" Type="http://schemas.openxmlformats.org/officeDocument/2006/relationships/image" Target="../media/image42.png"/></Relationships>
</file>

<file path=ppt/slideLayouts/_rels/slideLayout2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0.png"/><Relationship Id="rId3" Type="http://schemas.openxmlformats.org/officeDocument/2006/relationships/image" Target="../media/image39.png"/><Relationship Id="rId4" Type="http://schemas.openxmlformats.org/officeDocument/2006/relationships/image" Target="../media/image42.png"/></Relationships>
</file>

<file path=ppt/slideLayouts/_rels/slideLayout2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3.png"/><Relationship Id="rId3" Type="http://schemas.openxmlformats.org/officeDocument/2006/relationships/image" Target="../media/image38.png"/><Relationship Id="rId4" Type="http://schemas.openxmlformats.org/officeDocument/2006/relationships/image" Target="../media/image42.png"/><Relationship Id="rId5" Type="http://schemas.openxmlformats.org/officeDocument/2006/relationships/image" Target="../media/image44.png"/></Relationships>
</file>

<file path=ppt/slideLayouts/_rels/slideLayout2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7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Relationship Id="rId5" Type="http://schemas.openxmlformats.org/officeDocument/2006/relationships/image" Target="../media/image43.png"/></Relationships>
</file>

<file path=ppt/slideLayouts/_rels/slideLayout2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6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Relationship Id="rId5" Type="http://schemas.openxmlformats.org/officeDocument/2006/relationships/image" Target="../media/image43.png"/></Relationships>
</file>

<file path=ppt/slideLayouts/_rels/slideLayout3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0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Relationship Id="rId5" Type="http://schemas.openxmlformats.org/officeDocument/2006/relationships/image" Target="../media/image43.png"/></Relationships>
</file>

<file path=ppt/slideLayouts/_rels/slideLayout3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3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7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3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6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3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0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3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3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7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3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6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3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0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3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4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7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4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6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4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0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4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42.png"/></Relationships>
</file>

<file path=ppt/slideLayouts/_rels/slideLayout4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7.png"/><Relationship Id="rId3" Type="http://schemas.openxmlformats.org/officeDocument/2006/relationships/image" Target="../media/image42.png"/></Relationships>
</file>

<file path=ppt/slideLayouts/_rels/slideLayout4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6.png"/><Relationship Id="rId3" Type="http://schemas.openxmlformats.org/officeDocument/2006/relationships/image" Target="../media/image42.png"/></Relationships>
</file>

<file path=ppt/slideLayouts/_rels/slideLayout4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0.png"/><Relationship Id="rId3" Type="http://schemas.openxmlformats.org/officeDocument/2006/relationships/image" Target="../media/image42.png"/></Relationships>
</file>

<file path=ppt/slideLayouts/_rels/slideLayout4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45.png"/></Relationships>
</file>

<file path=ppt/slideLayouts/_rels/slideLayout4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7.png"/><Relationship Id="rId3" Type="http://schemas.openxmlformats.org/officeDocument/2006/relationships/image" Target="../media/image45.png"/></Relationships>
</file>

<file path=ppt/slideLayouts/_rels/slideLayout4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6.png"/><Relationship Id="rId3" Type="http://schemas.openxmlformats.org/officeDocument/2006/relationships/image" Target="../media/image45.png"/></Relationships>
</file>

<file path=ppt/slideLayouts/_rels/slideLayout5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0.png"/><Relationship Id="rId3" Type="http://schemas.openxmlformats.org/officeDocument/2006/relationships/image" Target="../media/image45.png"/></Relationships>
</file>

<file path=ppt/slideLayouts/_rels/slideLayout5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50.png"/></Relationships>
</file>

<file path=ppt/slideLayouts/_rels/slideLayout5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7.png"/><Relationship Id="rId3" Type="http://schemas.openxmlformats.org/officeDocument/2006/relationships/image" Target="../media/image50.png"/></Relationships>
</file>

<file path=ppt/slideLayouts/_rels/slideLayout5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6.png"/><Relationship Id="rId3" Type="http://schemas.openxmlformats.org/officeDocument/2006/relationships/image" Target="../media/image50.png"/></Relationships>
</file>

<file path=ppt/slideLayouts/_rels/slideLayout5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0.png"/><Relationship Id="rId3" Type="http://schemas.openxmlformats.org/officeDocument/2006/relationships/image" Target="../media/image50.png"/></Relationships>
</file>

<file path=ppt/slideLayouts/_rels/slideLayout5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7.png"/></Relationships>
</file>

<file path=ppt/slideLayouts/_rels/slideLayout5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7.png"/></Relationships>
</file>

<file path=ppt/slideLayouts/_rels/slideLayout5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5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0.png"/></Relationships>
</file>

<file path=ppt/slideLayouts/_rels/slideLayout6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7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English" showMasterSp="0">
  <p:cSld name="Title Slide 2_1">
    <p:bg>
      <p:bgPr>
        <a:solidFill>
          <a:srgbClr val="EBEDFE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2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2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English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" name="Google Shape;12;p2"/>
          <p:cNvSpPr txBox="1"/>
          <p:nvPr>
            <p:ph type="ctrTitle"/>
          </p:nvPr>
        </p:nvSpPr>
        <p:spPr>
          <a:xfrm>
            <a:off x="323850" y="810000"/>
            <a:ext cx="54507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890225" y="4327975"/>
            <a:ext cx="59862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pic>
        <p:nvPicPr>
          <p:cNvPr id="15" name="Google Shape;15;p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6;p2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867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Maths" showMasterSp="0">
  <p:cSld name="Title Slide 2_1_1">
    <p:bg>
      <p:bgPr>
        <a:solidFill>
          <a:srgbClr val="EBEDFE"/>
        </a:solidFill>
      </p:bgPr>
    </p:bg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oogle Shape;18;p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9;p3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20" name="Google Shape;20;p3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Maths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" name="Google Shape;21;p3"/>
          <p:cNvSpPr txBox="1"/>
          <p:nvPr>
            <p:ph idx="1" type="subTitle"/>
          </p:nvPr>
        </p:nvSpPr>
        <p:spPr>
          <a:xfrm>
            <a:off x="890225" y="4327975"/>
            <a:ext cx="57585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>
            <a:pPr>
              <a:defRPr/>
            </a:pPr>
          </a:p>
        </p:txBody>
      </p:sp>
      <p:sp>
        <p:nvSpPr>
          <p:cNvPr id="23" name="Google Shape;23;p3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24" name="Google Shape;24;p3"/>
          <p:cNvPicPr preferRelativeResize="0"/>
          <p:nvPr/>
        </p:nvPicPr>
        <p:blipFill rotWithShape="1">
          <a:blip r:embed="rId4">
            <a:alphaModFix/>
          </a:blip>
          <a:srcRect b="0" l="6209" r="6209" t="0"/>
          <a:stretch/>
        </p:blipFill>
        <p:spPr>
          <a:xfrm>
            <a:off x="324000" y="4008600"/>
            <a:ext cx="7072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Geography" showMasterSp="0">
  <p:cSld name="Title Slide 2_1_1_1">
    <p:bg>
      <p:bgPr>
        <a:solidFill>
          <a:srgbClr val="EBEDFE"/>
        </a:solidFill>
      </p:bgPr>
    </p:bg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Google Shape;26;p4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259825" cy="12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27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4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9" name="Google Shape;29;p4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Juqraafi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0" name="Google Shape;30;p4"/>
          <p:cNvSpPr txBox="1"/>
          <p:nvPr>
            <p:ph idx="1" type="subTitle"/>
          </p:nvPr>
        </p:nvSpPr>
        <p:spPr>
          <a:xfrm>
            <a:off x="890225" y="4327975"/>
            <a:ext cx="59976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32" name="Google Shape;32;p4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History" showMasterSp="0">
  <p:cSld name="Title Slide 2_1_1_1_1">
    <p:bg>
      <p:bgPr>
        <a:solidFill>
          <a:srgbClr val="EBEDFE"/>
        </a:solidFill>
      </p:bgPr>
    </p:bg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5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Google Shape;35;p5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6" name="Google Shape;36;p5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History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7" name="Google Shape;37;p5"/>
          <p:cNvSpPr txBox="1"/>
          <p:nvPr>
            <p:ph idx="1" type="subTitle"/>
          </p:nvPr>
        </p:nvSpPr>
        <p:spPr>
          <a:xfrm>
            <a:off x="890225" y="4327975"/>
            <a:ext cx="5804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39" name="Google Shape;39;p5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40" name="Google Shape;40;p5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41" name="Google Shape;41;p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2" name="Google Shape;42;p5"/>
            <p:cNvSpPr/>
            <p:nvPr/>
          </p:nvSpPr>
          <p:spPr>
            <a:xfrm>
              <a:off x="6860400" y="1205850"/>
              <a:ext cx="1959600" cy="13659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43" name="Google Shape;43;p5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78432">
              <a:off x="7001357" y="1317070"/>
              <a:ext cx="1677682" cy="114346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Music" showMasterSp="0">
  <p:cSld name="Title Slide 2_1_1_1_1_1">
    <p:bg>
      <p:bgPr>
        <a:solidFill>
          <a:srgbClr val="EBEDFE"/>
        </a:solidFill>
      </p:bgPr>
    </p:bg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Google Shape;45;p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Google Shape;46;p6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7" name="Google Shape;47;p6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Music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8" name="Google Shape;48;p6"/>
          <p:cNvSpPr txBox="1"/>
          <p:nvPr>
            <p:ph idx="1" type="subTitle"/>
          </p:nvPr>
        </p:nvSpPr>
        <p:spPr>
          <a:xfrm>
            <a:off x="890225" y="4327975"/>
            <a:ext cx="57870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50" name="Google Shape;50;p6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51" name="Google Shape;51;p6"/>
          <p:cNvPicPr preferRelativeResize="0"/>
          <p:nvPr/>
        </p:nvPicPr>
        <p:blipFill rotWithShape="1">
          <a:blip r:embed="rId4">
            <a:alphaModFix/>
          </a:blip>
          <a:srcRect b="0" l="6209" r="6209" t="0"/>
          <a:stretch/>
        </p:blipFill>
        <p:spPr>
          <a:xfrm>
            <a:off x="324000" y="4008600"/>
            <a:ext cx="6616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Science" showMasterSp="0">
  <p:cSld name="Title Slide 2_1_1_1_1_1_1">
    <p:bg>
      <p:bgPr>
        <a:solidFill>
          <a:srgbClr val="EBEDFE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7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4" name="Google Shape;54;p7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Sayniska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5" name="Google Shape;55;p7"/>
          <p:cNvSpPr txBox="1"/>
          <p:nvPr>
            <p:ph idx="1" type="subTitle"/>
          </p:nvPr>
        </p:nvSpPr>
        <p:spPr>
          <a:xfrm>
            <a:off x="890225" y="4327975"/>
            <a:ext cx="57927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57" name="Google Shape;57;p7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58" name="Google Shape;58;p7"/>
          <p:cNvPicPr preferRelativeResize="0"/>
          <p:nvPr/>
        </p:nvPicPr>
        <p:blipFill rotWithShape="1">
          <a:blip r:embed="rId3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9" name="Google Shape;59;p7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60" name="Google Shape;60;p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" name="Google Shape;61;p7"/>
            <p:cNvSpPr/>
            <p:nvPr/>
          </p:nvSpPr>
          <p:spPr>
            <a:xfrm>
              <a:off x="6860400" y="869975"/>
              <a:ext cx="1959600" cy="20070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62" name="Google Shape;62;p7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11816">
              <a:off x="7083000" y="1110274"/>
              <a:ext cx="1514398" cy="152639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Biology" showMasterSp="0">
  <p:cSld name="Title Slide 2_1_1_1_1_1_1_1">
    <p:bg>
      <p:bgPr>
        <a:solidFill>
          <a:srgbClr val="EBEDFE"/>
        </a:solidFill>
      </p:bgPr>
    </p:bg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Google Shape;64;p8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8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7" name="Google Shape;67;p8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Biology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8" name="Google Shape;68;p8"/>
          <p:cNvSpPr txBox="1"/>
          <p:nvPr>
            <p:ph idx="1" type="subTitle"/>
          </p:nvPr>
        </p:nvSpPr>
        <p:spPr>
          <a:xfrm>
            <a:off x="890225" y="4327975"/>
            <a:ext cx="57756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70" name="Google Shape;70;p8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Physics" showMasterSp="0">
  <p:cSld name="Title Slide 2_1_1_1_1_1_1_1_1">
    <p:bg>
      <p:bgPr>
        <a:solidFill>
          <a:srgbClr val="EBEDFE"/>
        </a:solidFill>
      </p:bgPr>
    </p:bg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Google Shape;72;p9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9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4" name="Google Shape;74;p9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Physics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5" name="Google Shape;75;p9"/>
          <p:cNvSpPr txBox="1"/>
          <p:nvPr>
            <p:ph idx="1" type="subTitle"/>
          </p:nvPr>
        </p:nvSpPr>
        <p:spPr>
          <a:xfrm>
            <a:off x="890225" y="4327975"/>
            <a:ext cx="57585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77" name="Google Shape;77;p9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78" name="Google Shape;78;p9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79" name="Google Shape;79;p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0" name="Google Shape;80;p9"/>
            <p:cNvSpPr/>
            <p:nvPr/>
          </p:nvSpPr>
          <p:spPr>
            <a:xfrm>
              <a:off x="6898050" y="839288"/>
              <a:ext cx="1959600" cy="23547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81" name="Google Shape;81;p9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84492">
              <a:off x="7235674" y="1037850"/>
              <a:ext cx="1204851" cy="195757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Chemistry" showMasterSp="0">
  <p:cSld name="Title Slide 2_1_1_1_1_1_1_1_1_1">
    <p:bg>
      <p:bgPr>
        <a:solidFill>
          <a:srgbClr val="EBEDFE"/>
        </a:solidFill>
      </p:bgPr>
    </p:bg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Google Shape;83;p10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117400" cy="12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0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6" name="Google Shape;86;p10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Chemistry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7" name="Google Shape;87;p10"/>
          <p:cNvSpPr txBox="1"/>
          <p:nvPr>
            <p:ph idx="1" type="subTitle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89" name="Google Shape;89;p10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1 Outcome">
  <p:cSld name="CUSTOM_5">
    <p:bg>
      <p:bgPr>
        <a:solidFill>
          <a:srgbClr val="EBEDFE"/>
        </a:solidFill>
      </p:bgPr>
    </p:bg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Google Shape;91;p1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43225" y="1388370"/>
            <a:ext cx="7945600" cy="2919776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1"/>
          <p:cNvSpPr txBox="1"/>
          <p:nvPr/>
        </p:nvSpPr>
        <p:spPr>
          <a:xfrm>
            <a:off x="325207" y="454765"/>
            <a:ext cx="45756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Natiijo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3" name="Google Shape;93;p11"/>
          <p:cNvSpPr txBox="1"/>
          <p:nvPr>
            <p:ph idx="1" type="subTitle"/>
          </p:nvPr>
        </p:nvSpPr>
        <p:spPr>
          <a:xfrm>
            <a:off x="585575" y="1463950"/>
            <a:ext cx="7351200" cy="276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2 Hidden guidance slide">
  <p:cSld name="CUSTOM_1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2"/>
          <p:cNvSpPr txBox="1"/>
          <p:nvPr/>
        </p:nvSpPr>
        <p:spPr>
          <a:xfrm>
            <a:off x="329775" y="953475"/>
            <a:ext cx="4241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Oak’s lessons are structured around </a:t>
            </a:r>
            <a:r>
              <a:rPr b="1" lang="en-GB" sz="1200">
                <a:latin typeface="Lexend"/>
                <a:ea typeface="Lexend"/>
                <a:cs typeface="Lexend"/>
                <a:sym typeface="Lexend"/>
              </a:rPr>
              <a:t>wareegyada barashada</a:t>
            </a:r>
            <a:r>
              <a:rPr i="1" lang="en-GB" sz="1200">
                <a:latin typeface="Lexend"/>
                <a:ea typeface="Lexend"/>
                <a:cs typeface="Lexend"/>
                <a:sym typeface="Lexend"/>
              </a:rPr>
              <a:t>.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These are indicated through colour in the slide deck: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6" name="Google Shape;96;p12"/>
          <p:cNvSpPr txBox="1"/>
          <p:nvPr/>
        </p:nvSpPr>
        <p:spPr>
          <a:xfrm>
            <a:off x="329775" y="629475"/>
            <a:ext cx="42414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Qaabdhismeedka casharka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7" name="Google Shape;97;p12"/>
          <p:cNvSpPr txBox="1"/>
          <p:nvPr/>
        </p:nvSpPr>
        <p:spPr>
          <a:xfrm>
            <a:off x="4901925" y="629475"/>
            <a:ext cx="40128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Xiriirro faa'iido leh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8" name="Google Shape;98;p12"/>
          <p:cNvSpPr txBox="1"/>
          <p:nvPr/>
        </p:nvSpPr>
        <p:spPr>
          <a:xfrm>
            <a:off x="329775" y="3205950"/>
            <a:ext cx="4207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Mid kasta</a:t>
            </a:r>
            <a:r>
              <a:rPr b="1" lang="en-GB" sz="1200">
                <a:latin typeface="Lexend"/>
                <a:ea typeface="Lexend"/>
                <a:cs typeface="Lexend"/>
                <a:sym typeface="Lexend"/>
              </a:rPr>
              <a:t> learning cycle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covers several phases: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99" name="Google Shape;99;p12"/>
          <p:cNvGrpSpPr/>
          <p:nvPr/>
        </p:nvGrpSpPr>
        <p:grpSpPr>
          <a:xfrm>
            <a:off x="2650916" y="1644417"/>
            <a:ext cx="1745270" cy="1430724"/>
            <a:chOff x="2642961" y="1644312"/>
            <a:chExt cx="1454634" cy="1195657"/>
          </a:xfrm>
        </p:grpSpPr>
        <p:pic>
          <p:nvPicPr>
            <p:cNvPr id="100" name="Google Shape;100;p12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2642975" y="1644312"/>
              <a:ext cx="1454621" cy="287396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101" name="Google Shape;101;p1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2642975" y="1936215"/>
              <a:ext cx="1454618" cy="287940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102" name="Google Shape;102;p1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2642965" y="2251391"/>
              <a:ext cx="1454621" cy="284581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103" name="Google Shape;103;p12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2642961" y="2563206"/>
              <a:ext cx="1454620" cy="276764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</p:grpSp>
      <p:pic>
        <p:nvPicPr>
          <p:cNvPr id="104" name="Google Shape;104;p12"/>
          <p:cNvPicPr preferRelativeResize="0"/>
          <p:nvPr/>
        </p:nvPicPr>
        <p:blipFill rotWithShape="1">
          <a:blip r:embed="rId6">
            <a:alphaModFix/>
          </a:blip>
          <a:srcRect b="5222" l="3910" r="0" t="0"/>
          <a:stretch/>
        </p:blipFill>
        <p:spPr>
          <a:xfrm>
            <a:off x="1328513" y="3569750"/>
            <a:ext cx="2057336" cy="119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98750" y="1778088"/>
            <a:ext cx="2057324" cy="1163398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106" name="Google Shape;106;p12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Hagitaanka macallinka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3)">
  <p:cSld name="CUSTOM_3_1"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3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09" name="Google Shape;109;p13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13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13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2" name="Google Shape;112;p13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3" name="Google Shape;113;p13"/>
          <p:cNvSpPr txBox="1"/>
          <p:nvPr>
            <p:ph idx="3" type="subTitle"/>
          </p:nvPr>
        </p:nvSpPr>
        <p:spPr>
          <a:xfrm>
            <a:off x="324000" y="21054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4" name="Google Shape;114;p13"/>
          <p:cNvSpPr txBox="1"/>
          <p:nvPr>
            <p:ph idx="4" type="subTitle"/>
          </p:nvPr>
        </p:nvSpPr>
        <p:spPr>
          <a:xfrm>
            <a:off x="2699325" y="21054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5" name="Google Shape;115;p13"/>
          <p:cNvSpPr txBox="1"/>
          <p:nvPr>
            <p:ph idx="5" type="subTitle"/>
          </p:nvPr>
        </p:nvSpPr>
        <p:spPr>
          <a:xfrm>
            <a:off x="324000" y="34008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6" name="Google Shape;116;p13"/>
          <p:cNvSpPr txBox="1"/>
          <p:nvPr>
            <p:ph idx="6" type="subTitle"/>
          </p:nvPr>
        </p:nvSpPr>
        <p:spPr>
          <a:xfrm>
            <a:off x="2699325" y="34008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4)">
  <p:cSld name="CUSTOM_3_1_1"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4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19" name="Google Shape;119;p14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14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p14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2" name="Google Shape;122;p14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3" name="Google Shape;123;p14"/>
          <p:cNvSpPr txBox="1"/>
          <p:nvPr>
            <p:ph idx="3" type="subTitle"/>
          </p:nvPr>
        </p:nvSpPr>
        <p:spPr>
          <a:xfrm>
            <a:off x="324000" y="18006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4" name="Google Shape;124;p14"/>
          <p:cNvSpPr txBox="1"/>
          <p:nvPr>
            <p:ph idx="4" type="subTitle"/>
          </p:nvPr>
        </p:nvSpPr>
        <p:spPr>
          <a:xfrm>
            <a:off x="2699325" y="18006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5" name="Google Shape;125;p14"/>
          <p:cNvSpPr txBox="1"/>
          <p:nvPr>
            <p:ph idx="5" type="subTitle"/>
          </p:nvPr>
        </p:nvSpPr>
        <p:spPr>
          <a:xfrm>
            <a:off x="324000" y="27912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6" name="Google Shape;126;p14"/>
          <p:cNvSpPr txBox="1"/>
          <p:nvPr>
            <p:ph idx="6" type="subTitle"/>
          </p:nvPr>
        </p:nvSpPr>
        <p:spPr>
          <a:xfrm>
            <a:off x="2699325" y="27912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7" name="Google Shape;127;p14"/>
          <p:cNvSpPr txBox="1"/>
          <p:nvPr>
            <p:ph idx="7" type="subTitle"/>
          </p:nvPr>
        </p:nvSpPr>
        <p:spPr>
          <a:xfrm>
            <a:off x="324000" y="37818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8" name="Google Shape;128;p14"/>
          <p:cNvSpPr txBox="1"/>
          <p:nvPr>
            <p:ph idx="8" type="subTitle"/>
          </p:nvPr>
        </p:nvSpPr>
        <p:spPr>
          <a:xfrm>
            <a:off x="2699325" y="37818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5)">
  <p:cSld name="CUSTOM_3_1_1_1"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15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31" name="Google Shape;131;p15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15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p15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4" name="Google Shape;134;p15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5" name="Google Shape;135;p15"/>
          <p:cNvSpPr txBox="1"/>
          <p:nvPr>
            <p:ph idx="3" type="subTitle"/>
          </p:nvPr>
        </p:nvSpPr>
        <p:spPr>
          <a:xfrm>
            <a:off x="324000" y="24864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6" name="Google Shape;136;p15"/>
          <p:cNvSpPr txBox="1"/>
          <p:nvPr>
            <p:ph idx="4" type="subTitle"/>
          </p:nvPr>
        </p:nvSpPr>
        <p:spPr>
          <a:xfrm>
            <a:off x="2699325" y="24864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7" name="Google Shape;137;p15"/>
          <p:cNvSpPr txBox="1"/>
          <p:nvPr>
            <p:ph idx="5" type="subTitle"/>
          </p:nvPr>
        </p:nvSpPr>
        <p:spPr>
          <a:xfrm>
            <a:off x="324000" y="41628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8" name="Google Shape;138;p15"/>
          <p:cNvSpPr txBox="1"/>
          <p:nvPr>
            <p:ph idx="6" type="subTitle"/>
          </p:nvPr>
        </p:nvSpPr>
        <p:spPr>
          <a:xfrm>
            <a:off x="2699325" y="41628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9" name="Google Shape;139;p15"/>
          <p:cNvSpPr txBox="1"/>
          <p:nvPr>
            <p:ph idx="7" type="subTitle"/>
          </p:nvPr>
        </p:nvSpPr>
        <p:spPr>
          <a:xfrm>
            <a:off x="324000" y="16482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0" name="Google Shape;140;p15"/>
          <p:cNvSpPr txBox="1"/>
          <p:nvPr>
            <p:ph idx="8" type="subTitle"/>
          </p:nvPr>
        </p:nvSpPr>
        <p:spPr>
          <a:xfrm>
            <a:off x="2699325" y="16482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1" name="Google Shape;141;p15"/>
          <p:cNvSpPr txBox="1"/>
          <p:nvPr>
            <p:ph idx="9" type="subTitle"/>
          </p:nvPr>
        </p:nvSpPr>
        <p:spPr>
          <a:xfrm>
            <a:off x="324000" y="33246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2" name="Google Shape;142;p15"/>
          <p:cNvSpPr txBox="1"/>
          <p:nvPr>
            <p:ph idx="13" type="subTitle"/>
          </p:nvPr>
        </p:nvSpPr>
        <p:spPr>
          <a:xfrm>
            <a:off x="2699325" y="33246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p2, 2)">
  <p:cSld name="CUSTOM_3_1_1_1_1"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6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45" name="Google Shape;145;p16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16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" name="Google Shape;147;p16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8" name="Google Shape;148;p16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9" name="Google Shape;149;p16"/>
          <p:cNvSpPr txBox="1"/>
          <p:nvPr>
            <p:ph idx="3" type="subTitle"/>
          </p:nvPr>
        </p:nvSpPr>
        <p:spPr>
          <a:xfrm>
            <a:off x="324000" y="25626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50" name="Google Shape;150;p16"/>
          <p:cNvSpPr txBox="1"/>
          <p:nvPr>
            <p:ph idx="4" type="subTitle"/>
          </p:nvPr>
        </p:nvSpPr>
        <p:spPr>
          <a:xfrm>
            <a:off x="2699325" y="25626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2)">
  <p:cSld name="CUSTOM_3"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7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53" name="Google Shape;153;p17"/>
          <p:cNvPicPr preferRelativeResize="0"/>
          <p:nvPr/>
        </p:nvPicPr>
        <p:blipFill rotWithShape="1">
          <a:blip r:embed="rId2">
            <a:alphaModFix/>
          </a:blip>
          <a:srcRect b="3669" l="0" r="0" t="3678"/>
          <a:stretch/>
        </p:blipFill>
        <p:spPr>
          <a:xfrm>
            <a:off x="863550" y="2926472"/>
            <a:ext cx="7439126" cy="572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17"/>
          <p:cNvPicPr preferRelativeResize="0"/>
          <p:nvPr/>
        </p:nvPicPr>
        <p:blipFill rotWithShape="1">
          <a:blip r:embed="rId3">
            <a:alphaModFix/>
          </a:blip>
          <a:srcRect b="3669" l="0" r="0" t="3678"/>
          <a:stretch/>
        </p:blipFill>
        <p:spPr>
          <a:xfrm>
            <a:off x="863550" y="1989425"/>
            <a:ext cx="7439126" cy="572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17"/>
          <p:cNvPicPr preferRelativeResize="0"/>
          <p:nvPr/>
        </p:nvPicPr>
        <p:blipFill rotWithShape="1">
          <a:blip r:embed="rId4">
            <a:alphaModFix/>
          </a:blip>
          <a:srcRect b="0" l="74623" r="0" t="0"/>
          <a:stretch/>
        </p:blipFill>
        <p:spPr>
          <a:xfrm>
            <a:off x="863550" y="1954586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56" name="Google Shape;156;p17"/>
          <p:cNvCxnSpPr>
            <a:endCxn id="157" idx="2"/>
          </p:cNvCxnSpPr>
          <p:nvPr/>
        </p:nvCxnSpPr>
        <p:spPr>
          <a:xfrm flipH="1">
            <a:off x="645063" y="2017282"/>
            <a:ext cx="2700" cy="14805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58" name="Google Shape;158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3482" y="1993619"/>
            <a:ext cx="563185" cy="572092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Google Shape;159;p17"/>
          <p:cNvSpPr txBox="1"/>
          <p:nvPr>
            <p:ph type="title"/>
          </p:nvPr>
        </p:nvSpPr>
        <p:spPr>
          <a:xfrm>
            <a:off x="1225225" y="2090813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sp>
        <p:nvSpPr>
          <p:cNvPr id="160" name="Google Shape;160;p17"/>
          <p:cNvSpPr txBox="1"/>
          <p:nvPr>
            <p:ph idx="2" type="title"/>
          </p:nvPr>
        </p:nvSpPr>
        <p:spPr>
          <a:xfrm>
            <a:off x="1225225" y="3027088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pic>
        <p:nvPicPr>
          <p:cNvPr id="157" name="Google Shape;157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3340" y="2925705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17"/>
          <p:cNvPicPr preferRelativeResize="0"/>
          <p:nvPr/>
        </p:nvPicPr>
        <p:blipFill rotWithShape="1">
          <a:blip r:embed="rId7">
            <a:alphaModFix/>
          </a:blip>
          <a:srcRect b="1709" l="0" r="0" t="1699"/>
          <a:stretch/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p17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3" name="Google Shape;163;p17"/>
          <p:cNvSpPr txBox="1"/>
          <p:nvPr>
            <p:ph idx="3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3)">
  <p:cSld name="CUSTOM_3_2"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" name="Google Shape;165;p18"/>
          <p:cNvPicPr preferRelativeResize="0"/>
          <p:nvPr/>
        </p:nvPicPr>
        <p:blipFill rotWithShape="1">
          <a:blip r:embed="rId2">
            <a:alphaModFix/>
          </a:blip>
          <a:srcRect b="4438" l="0" r="0" t="4429"/>
          <a:stretch/>
        </p:blipFill>
        <p:spPr>
          <a:xfrm>
            <a:off x="863550" y="3642223"/>
            <a:ext cx="7439125" cy="5632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18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600900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18"/>
          <p:cNvPicPr preferRelativeResize="0"/>
          <p:nvPr/>
        </p:nvPicPr>
        <p:blipFill rotWithShape="1">
          <a:blip r:embed="rId4">
            <a:alphaModFix/>
          </a:blip>
          <a:srcRect b="3669" l="0" r="0" t="3678"/>
          <a:stretch/>
        </p:blipFill>
        <p:spPr>
          <a:xfrm>
            <a:off x="863550" y="2704186"/>
            <a:ext cx="7439126" cy="57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18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267798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18"/>
          <p:cNvPicPr preferRelativeResize="0"/>
          <p:nvPr/>
        </p:nvPicPr>
        <p:blipFill rotWithShape="1">
          <a:blip r:embed="rId5">
            <a:alphaModFix/>
          </a:blip>
          <a:srcRect b="3669" l="0" r="0" t="3678"/>
          <a:stretch/>
        </p:blipFill>
        <p:spPr>
          <a:xfrm>
            <a:off x="863550" y="1678325"/>
            <a:ext cx="7439126" cy="57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18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1643475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71" name="Google Shape;171;p18"/>
          <p:cNvCxnSpPr>
            <a:endCxn id="172" idx="2"/>
          </p:cNvCxnSpPr>
          <p:nvPr/>
        </p:nvCxnSpPr>
        <p:spPr>
          <a:xfrm>
            <a:off x="647802" y="1841898"/>
            <a:ext cx="0" cy="23664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72" name="Google Shape;172;p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6079" y="3636220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1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3482" y="1682508"/>
            <a:ext cx="563185" cy="572092"/>
          </a:xfrm>
          <a:prstGeom prst="rect">
            <a:avLst/>
          </a:prstGeom>
          <a:noFill/>
          <a:ln>
            <a:noFill/>
          </a:ln>
        </p:spPr>
      </p:pic>
      <p:sp>
        <p:nvSpPr>
          <p:cNvPr id="174" name="Google Shape;174;p18"/>
          <p:cNvSpPr txBox="1"/>
          <p:nvPr>
            <p:ph type="title"/>
          </p:nvPr>
        </p:nvSpPr>
        <p:spPr>
          <a:xfrm>
            <a:off x="1225200" y="1779713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75" name="Google Shape;175;p18"/>
          <p:cNvSpPr txBox="1"/>
          <p:nvPr>
            <p:ph idx="2" type="title"/>
          </p:nvPr>
        </p:nvSpPr>
        <p:spPr>
          <a:xfrm>
            <a:off x="1225200" y="2804800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76" name="Google Shape;176;p18"/>
          <p:cNvSpPr txBox="1"/>
          <p:nvPr>
            <p:ph idx="3" type="title"/>
          </p:nvPr>
        </p:nvSpPr>
        <p:spPr>
          <a:xfrm>
            <a:off x="1225200" y="3739189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pic>
        <p:nvPicPr>
          <p:cNvPr id="177" name="Google Shape;177;p1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63340" y="2703416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p18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79" name="Google Shape;179;p18"/>
          <p:cNvPicPr preferRelativeResize="0"/>
          <p:nvPr/>
        </p:nvPicPr>
        <p:blipFill rotWithShape="1">
          <a:blip r:embed="rId9">
            <a:alphaModFix/>
          </a:blip>
          <a:srcRect b="1709" l="0" r="0" t="1699"/>
          <a:stretch/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18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1" name="Google Shape;181;p18"/>
          <p:cNvSpPr txBox="1"/>
          <p:nvPr>
            <p:ph idx="4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4)">
  <p:cSld name="CUSTOM_4"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3" name="Google Shape;183;p19"/>
          <p:cNvPicPr preferRelativeResize="0"/>
          <p:nvPr/>
        </p:nvPicPr>
        <p:blipFill rotWithShape="1">
          <a:blip r:embed="rId2">
            <a:alphaModFix/>
          </a:blip>
          <a:srcRect b="4438" l="0" r="0" t="4429"/>
          <a:stretch/>
        </p:blipFill>
        <p:spPr>
          <a:xfrm>
            <a:off x="863550" y="3146932"/>
            <a:ext cx="7439125" cy="5632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19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105610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19"/>
          <p:cNvPicPr preferRelativeResize="0"/>
          <p:nvPr/>
        </p:nvPicPr>
        <p:blipFill rotWithShape="1">
          <a:blip r:embed="rId4">
            <a:alphaModFix/>
          </a:blip>
          <a:srcRect b="4396" l="0" r="0" t="4387"/>
          <a:stretch/>
        </p:blipFill>
        <p:spPr>
          <a:xfrm>
            <a:off x="863550" y="3971358"/>
            <a:ext cx="7439126" cy="56321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19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93964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19"/>
          <p:cNvPicPr preferRelativeResize="0"/>
          <p:nvPr/>
        </p:nvPicPr>
        <p:blipFill rotWithShape="1">
          <a:blip r:embed="rId5">
            <a:alphaModFix/>
          </a:blip>
          <a:srcRect b="3669" l="0" r="0" t="3678"/>
          <a:stretch/>
        </p:blipFill>
        <p:spPr>
          <a:xfrm>
            <a:off x="863550" y="2292191"/>
            <a:ext cx="743912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19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226599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19"/>
          <p:cNvPicPr preferRelativeResize="0"/>
          <p:nvPr/>
        </p:nvPicPr>
        <p:blipFill rotWithShape="1">
          <a:blip r:embed="rId6">
            <a:alphaModFix/>
          </a:blip>
          <a:srcRect b="3669" l="0" r="0" t="3678"/>
          <a:stretch/>
        </p:blipFill>
        <p:spPr>
          <a:xfrm>
            <a:off x="863550" y="1457950"/>
            <a:ext cx="743912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19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1423110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91" name="Google Shape;191;p19"/>
          <p:cNvCxnSpPr/>
          <p:nvPr/>
        </p:nvCxnSpPr>
        <p:spPr>
          <a:xfrm>
            <a:off x="647802" y="1725234"/>
            <a:ext cx="600" cy="26799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92" name="Google Shape;192;p1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6079" y="3134650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1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63357" y="1462166"/>
            <a:ext cx="563185" cy="5720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19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63340" y="2287588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Google Shape;195;p19"/>
          <p:cNvSpPr txBox="1"/>
          <p:nvPr>
            <p:ph type="title"/>
          </p:nvPr>
        </p:nvSpPr>
        <p:spPr>
          <a:xfrm>
            <a:off x="1224600" y="1466663"/>
            <a:ext cx="6850800" cy="563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96" name="Google Shape;196;p19"/>
          <p:cNvSpPr txBox="1"/>
          <p:nvPr>
            <p:ph idx="2" type="title"/>
          </p:nvPr>
        </p:nvSpPr>
        <p:spPr>
          <a:xfrm>
            <a:off x="1224600" y="2285700"/>
            <a:ext cx="6850800" cy="572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97" name="Google Shape;197;p19"/>
          <p:cNvSpPr txBox="1"/>
          <p:nvPr>
            <p:ph idx="3" type="title"/>
          </p:nvPr>
        </p:nvSpPr>
        <p:spPr>
          <a:xfrm>
            <a:off x="1224600" y="3160338"/>
            <a:ext cx="6850800" cy="536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98" name="Google Shape;198;p19"/>
          <p:cNvSpPr txBox="1"/>
          <p:nvPr>
            <p:ph idx="4" type="title"/>
          </p:nvPr>
        </p:nvSpPr>
        <p:spPr>
          <a:xfrm>
            <a:off x="1224600" y="3971414"/>
            <a:ext cx="6850800" cy="563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pic>
        <p:nvPicPr>
          <p:cNvPr id="199" name="Google Shape;199;p19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63341" y="3969363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p19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01" name="Google Shape;201;p19"/>
          <p:cNvPicPr preferRelativeResize="0"/>
          <p:nvPr/>
        </p:nvPicPr>
        <p:blipFill rotWithShape="1">
          <a:blip r:embed="rId11">
            <a:alphaModFix/>
          </a:blip>
          <a:srcRect b="1709" l="0" r="0" t="1699"/>
          <a:stretch/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p19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3" name="Google Shape;203;p19"/>
          <p:cNvSpPr txBox="1"/>
          <p:nvPr>
            <p:ph idx="5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0 Explanation blank - purple ">
  <p:cSld name="TITLE_AND_TWO_COLUMNS_1_1_6_2_1_4"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" name="Google Shape;205;p2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0"/>
          </a:xfrm>
          <a:prstGeom prst="rect">
            <a:avLst/>
          </a:prstGeom>
          <a:noFill/>
          <a:ln>
            <a:noFill/>
          </a:ln>
        </p:spPr>
      </p:pic>
      <p:sp>
        <p:nvSpPr>
          <p:cNvPr id="206" name="Google Shape;206;p20"/>
          <p:cNvSpPr/>
          <p:nvPr/>
        </p:nvSpPr>
        <p:spPr>
          <a:xfrm>
            <a:off x="-1" y="-2"/>
            <a:ext cx="91476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7" name="Google Shape;207;p20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08" name="Google Shape;208;p2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209" name="Google Shape;209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210" name="Google Shape;210;p20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0 Explanation blank - jade">
  <p:cSld name="TITLE_AND_TWO_COLUMNS_1_1_6_2_1_2"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2" name="Google Shape;212;p2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p2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4" name="Google Shape;214;p21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215" name="Google Shape;215;p21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6" name="Google Shape;216;p2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217" name="Google Shape;217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0 Explanation blank - blue ">
  <p:cSld name="TITLE_AND_TWO_COLUMNS_1_1_6_2_2"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9" name="Google Shape;219;p22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20" name="Google Shape;220;p2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1" name="Google Shape;221;p22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22" name="Google Shape;222;p22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3" name="Google Shape;223;p2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224" name="Google Shape;224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0 Explanation blank - pink ">
  <p:cSld name="TITLE_AND_TWO_COLUMNS_1_1_6_2_1_1"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6" name="Google Shape;226;p2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27" name="Google Shape;227;p23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8" name="Google Shape;228;p23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29" name="Google Shape;229;p23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0" name="Google Shape;230;p2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231" name="Google Shape;231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1 I do We do - purple">
  <p:cSld name="TITLE_AND_TWO_COLUMNS_1_1_9_2_2">
    <p:bg>
      <p:bgPr>
        <a:solidFill>
          <a:srgbClr val="EBEDFE"/>
        </a:solidFill>
      </p:bgPr>
    </p:bg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24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34" name="Google Shape;234;p2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0"/>
          </a:xfrm>
          <a:prstGeom prst="rect">
            <a:avLst/>
          </a:prstGeom>
          <a:noFill/>
          <a:ln>
            <a:noFill/>
          </a:ln>
        </p:spPr>
      </p:pic>
      <p:sp>
        <p:nvSpPr>
          <p:cNvPr id="235" name="Google Shape;235;p2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6" name="Google Shape;236;p24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37" name="Google Shape;237;p24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38" name="Google Shape;238;p24"/>
          <p:cNvSpPr txBox="1"/>
          <p:nvPr>
            <p:ph type="title"/>
          </p:nvPr>
        </p:nvSpPr>
        <p:spPr>
          <a:xfrm>
            <a:off x="324000" y="0"/>
            <a:ext cx="74505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239" name="Google Shape;239;p24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240" name="Google Shape;240;p24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1" name="Google Shape;241;p24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42" name="Google Shape;242;p24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243" name="Google Shape;243;p24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4" name="Google Shape;244;p24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1 I do We do - jade">
  <p:cSld name="TITLE_AND_TWO_COLUMNS_1_1_9_2_2_1_1">
    <p:bg>
      <p:bgPr>
        <a:solidFill>
          <a:srgbClr val="EBEDFE"/>
        </a:solidFill>
      </p:bgPr>
    </p:bg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25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47" name="Google Shape;247;p2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48" name="Google Shape;248;p2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9" name="Google Shape;249;p25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50" name="Google Shape;250;p25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51" name="Google Shape;251;p2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252" name="Google Shape;252;p25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253" name="Google Shape;253;p2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4" name="Google Shape;254;p25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55" name="Google Shape;255;p25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256" name="Google Shape;256;p2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7" name="Google Shape;257;p25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1 I do We do - blue">
  <p:cSld name="TITLE_AND_TWO_COLUMNS_1_1_9_2_3">
    <p:bg>
      <p:bgPr>
        <a:solidFill>
          <a:srgbClr val="EBEDFE"/>
        </a:solidFill>
      </p:bgPr>
    </p:bg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26"/>
          <p:cNvSpPr/>
          <p:nvPr/>
        </p:nvSpPr>
        <p:spPr>
          <a:xfrm>
            <a:off x="0" y="18750"/>
            <a:ext cx="4572300" cy="5124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60" name="Google Shape;260;p26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61" name="Google Shape;261;p2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2" name="Google Shape;262;p26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63" name="Google Shape;263;p26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64" name="Google Shape;264;p2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265" name="Google Shape;265;p26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266" name="Google Shape;266;p2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7" name="Google Shape;267;p26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68" name="Google Shape;268;p26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269" name="Google Shape;269;p2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0" name="Google Shape;270;p26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1 I do We do - pink">
  <p:cSld name="TITLE_AND_TWO_COLUMNS_1_1_9_2_2_1_1_1">
    <p:bg>
      <p:bgPr>
        <a:solidFill>
          <a:srgbClr val="EBEDFE"/>
        </a:solidFill>
      </p:bgPr>
    </p:bg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27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73" name="Google Shape;273;p27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74" name="Google Shape;274;p27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5" name="Google Shape;275;p27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76" name="Google Shape;276;p27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77" name="Google Shape;277;p2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278" name="Google Shape;278;p27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279" name="Google Shape;279;p2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0" name="Google Shape;280;p27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81" name="Google Shape;281;p27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282" name="Google Shape;282;p2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3" name="Google Shape;283;p27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2 CfU true/false justify - purple">
  <p:cSld name="TITLE_AND_TWO_COLUMNS_1_1_9_1_3_1">
    <p:bg>
      <p:bgPr>
        <a:solidFill>
          <a:srgbClr val="EBEDFE"/>
        </a:solidFill>
      </p:bgPr>
    </p:bg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5" name="Google Shape;285;p2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6" name="Google Shape;286;p2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88" name="Google Shape;288;p2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9" name="Google Shape;289;p28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0" name="Google Shape;290;p28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1" name="Google Shape;291;p28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2" name="Google Shape;292;p28"/>
          <p:cNvSpPr txBox="1"/>
          <p:nvPr>
            <p:ph idx="1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93" name="Google Shape;293;p28"/>
          <p:cNvSpPr txBox="1"/>
          <p:nvPr>
            <p:ph idx="2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94" name="Google Shape;294;p28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sp>
        <p:nvSpPr>
          <p:cNvPr id="295" name="Google Shape;295;p28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96" name="Google Shape;296;p28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7" name="Google Shape;297;p28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98" name="Google Shape;298;p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299" name="Google Shape;299;p2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00" name="Google Shape;300;p2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301" name="Google Shape;301;p28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302" name="Google Shape;302;p28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3" name="Google Shape;303;p2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04" name="Google Shape;304;p28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305" name="Google Shape;305;p28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6" name="Google Shape;306;p2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2 CfU true/false justify - jade">
  <p:cSld name="TITLE_AND_TWO_COLUMNS_1_1_9_1_3_1_1_1">
    <p:bg>
      <p:bgPr>
        <a:solidFill>
          <a:srgbClr val="EBEDFE"/>
        </a:solidFill>
      </p:bgPr>
    </p:bg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" name="Google Shape;308;p29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09" name="Google Shape;309;p2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0" name="Google Shape;310;p29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1" name="Google Shape;311;p29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2" name="Google Shape;312;p29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3" name="Google Shape;313;p29"/>
          <p:cNvSpPr txBox="1"/>
          <p:nvPr>
            <p:ph idx="1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14" name="Google Shape;314;p29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315" name="Google Shape;315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16" name="Google Shape;316;p2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7" name="Google Shape;317;p2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18" name="Google Shape;318;p29"/>
          <p:cNvSpPr txBox="1"/>
          <p:nvPr>
            <p:ph idx="2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19" name="Google Shape;319;p29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320" name="Google Shape;320;p29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321" name="Google Shape;321;p2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2" name="Google Shape;322;p2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23" name="Google Shape;323;p29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324" name="Google Shape;324;p2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5" name="Google Shape;325;p2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326" name="Google Shape;326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7" name="Google Shape;327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328" name="Google Shape;328;p29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29" name="Google Shape;329;p29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2 CfU true/false justify - blue">
  <p:cSld name="TITLE_AND_TWO_COLUMNS_1_1_9_1_3_2">
    <p:bg>
      <p:bgPr>
        <a:solidFill>
          <a:srgbClr val="EBEDFE"/>
        </a:solidFill>
      </p:bgPr>
    </p:bg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1" name="Google Shape;331;p30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32" name="Google Shape;332;p3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3" name="Google Shape;333;p30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4" name="Google Shape;334;p30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5" name="Google Shape;335;p30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6" name="Google Shape;336;p30"/>
          <p:cNvSpPr txBox="1"/>
          <p:nvPr>
            <p:ph idx="1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37" name="Google Shape;337;p30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338" name="Google Shape;338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39" name="Google Shape;339;p3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40" name="Google Shape;340;p3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41" name="Google Shape;341;p30"/>
          <p:cNvSpPr txBox="1"/>
          <p:nvPr>
            <p:ph idx="2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42" name="Google Shape;342;p30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343" name="Google Shape;343;p30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344" name="Google Shape;344;p3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45" name="Google Shape;345;p3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46" name="Google Shape;346;p30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347" name="Google Shape;347;p3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48" name="Google Shape;348;p3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349" name="Google Shape;349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0" name="Google Shape;350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351" name="Google Shape;351;p30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52" name="Google Shape;352;p30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2 CfU true/false justify - pink">
  <p:cSld name="TITLE_AND_TWO_COLUMNS_1_1_9_1_3_1_1_1_1">
    <p:bg>
      <p:bgPr>
        <a:solidFill>
          <a:srgbClr val="EBEDFE"/>
        </a:solidFill>
      </p:bgPr>
    </p:bg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4" name="Google Shape;354;p3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55" name="Google Shape;355;p31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6" name="Google Shape;356;p31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57" name="Google Shape;357;p31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58" name="Google Shape;358;p31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59" name="Google Shape;359;p31"/>
          <p:cNvSpPr txBox="1"/>
          <p:nvPr>
            <p:ph idx="1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60" name="Google Shape;360;p31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361" name="Google Shape;361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62" name="Google Shape;362;p3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63" name="Google Shape;363;p3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64" name="Google Shape;364;p31"/>
          <p:cNvSpPr txBox="1"/>
          <p:nvPr>
            <p:ph idx="2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65" name="Google Shape;365;p31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366" name="Google Shape;366;p31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367" name="Google Shape;367;p3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68" name="Google Shape;368;p3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69" name="Google Shape;369;p31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370" name="Google Shape;370;p3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71" name="Google Shape;371;p3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372" name="Google Shape;372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3" name="Google Shape;373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374" name="Google Shape;374;p31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75" name="Google Shape;375;p31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3 CfU 3 options - purple">
  <p:cSld name="TITLE_AND_TWO_COLUMNS_1_1_7_1">
    <p:bg>
      <p:bgPr>
        <a:solidFill>
          <a:srgbClr val="EBEDFE"/>
        </a:solidFill>
      </p:bgPr>
    </p:bg>
    <p:spTree>
      <p:nvGrpSpPr>
        <p:cNvPr id="376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7" name="Google Shape;377;p3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78" name="Google Shape;378;p3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9" name="Google Shape;379;p32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380" name="Google Shape;380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81" name="Google Shape;381;p3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82" name="Google Shape;382;p32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383" name="Google Shape;383;p32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384" name="Google Shape;384;p32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385" name="Google Shape;385;p32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grpSp>
        <p:nvGrpSpPr>
          <p:cNvPr id="386" name="Google Shape;386;p32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387" name="Google Shape;387;p3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88" name="Google Shape;388;p3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89" name="Google Shape;389;p32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390" name="Google Shape;390;p3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91" name="Google Shape;391;p3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92" name="Google Shape;392;p32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393" name="Google Shape;393;p3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94" name="Google Shape;394;p3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3 CfU 3 options - jade">
  <p:cSld name="TITLE_AND_TWO_COLUMNS_1_1_7_1_1_1">
    <p:bg>
      <p:bgPr>
        <a:solidFill>
          <a:srgbClr val="EBEDFE"/>
        </a:solidFill>
      </p:bgPr>
    </p:bg>
    <p:spTree>
      <p:nvGrpSpPr>
        <p:cNvPr id="395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6" name="Google Shape;396;p3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97" name="Google Shape;397;p3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8" name="Google Shape;398;p33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399" name="Google Shape;399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00" name="Google Shape;400;p3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01" name="Google Shape;401;p33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02" name="Google Shape;402;p33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03" name="Google Shape;403;p33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04" name="Google Shape;404;p33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05" name="Google Shape;405;p33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406" name="Google Shape;406;p3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07" name="Google Shape;407;p3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08" name="Google Shape;408;p33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409" name="Google Shape;409;p3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10" name="Google Shape;410;p3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11" name="Google Shape;411;p33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412" name="Google Shape;412;p3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13" name="Google Shape;413;p3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3 CfU 3 options - blue">
  <p:cSld name="TITLE_AND_TWO_COLUMNS_1_1_7_2">
    <p:bg>
      <p:bgPr>
        <a:solidFill>
          <a:srgbClr val="EBEDFE"/>
        </a:solidFill>
      </p:bgPr>
    </p:bg>
    <p:spTree>
      <p:nvGrpSpPr>
        <p:cNvPr id="414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5" name="Google Shape;415;p34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16" name="Google Shape;416;p3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7" name="Google Shape;417;p34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18" name="Google Shape;418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19" name="Google Shape;419;p3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20" name="Google Shape;420;p34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21" name="Google Shape;421;p34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22" name="Google Shape;422;p34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23" name="Google Shape;423;p34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24" name="Google Shape;424;p34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425" name="Google Shape;425;p3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26" name="Google Shape;426;p3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27" name="Google Shape;427;p34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428" name="Google Shape;428;p3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29" name="Google Shape;429;p3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30" name="Google Shape;430;p34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431" name="Google Shape;431;p3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32" name="Google Shape;432;p3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3 CfU 3 options - pink">
  <p:cSld name="TITLE_AND_TWO_COLUMNS_1_1_7_1_1_1_1">
    <p:bg>
      <p:bgPr>
        <a:solidFill>
          <a:srgbClr val="EBEDFE"/>
        </a:solidFill>
      </p:bgPr>
    </p:bg>
    <p:spTree>
      <p:nvGrpSpPr>
        <p:cNvPr id="433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4" name="Google Shape;434;p3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35" name="Google Shape;435;p35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6" name="Google Shape;436;p35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37" name="Google Shape;437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38" name="Google Shape;438;p3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39" name="Google Shape;439;p35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40" name="Google Shape;440;p35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41" name="Google Shape;441;p35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42" name="Google Shape;442;p35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43" name="Google Shape;443;p35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444" name="Google Shape;444;p3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45" name="Google Shape;445;p3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46" name="Google Shape;446;p35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447" name="Google Shape;447;p3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48" name="Google Shape;448;p3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49" name="Google Shape;449;p35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450" name="Google Shape;450;p3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51" name="Google Shape;451;p3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4 CfU 4 options - purple">
  <p:cSld name="TITLE_AND_TWO_COLUMNS_1_1_8_1">
    <p:bg>
      <p:bgPr>
        <a:solidFill>
          <a:srgbClr val="EBEDFE"/>
        </a:solidFill>
      </p:bgPr>
    </p:bg>
    <p:spTree>
      <p:nvGrpSpPr>
        <p:cNvPr id="452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3" name="Google Shape;453;p3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54" name="Google Shape;454;p3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5" name="Google Shape;455;p36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56" name="Google Shape;456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57" name="Google Shape;457;p3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58" name="Google Shape;458;p36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459" name="Google Shape;459;p36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60" name="Google Shape;460;p36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61" name="Google Shape;461;p36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62" name="Google Shape;462;p36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63" name="Google Shape;463;p36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464" name="Google Shape;464;p3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65" name="Google Shape;465;p3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66" name="Google Shape;466;p36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467" name="Google Shape;467;p3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68" name="Google Shape;468;p3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69" name="Google Shape;469;p36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470" name="Google Shape;470;p3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71" name="Google Shape;471;p3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72" name="Google Shape;472;p36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473" name="Google Shape;473;p3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74" name="Google Shape;474;p3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4 CfU 4 options - jade">
  <p:cSld name="TITLE_AND_TWO_COLUMNS_1_1_8_1_1_1">
    <p:bg>
      <p:bgPr>
        <a:solidFill>
          <a:srgbClr val="EBEDFE"/>
        </a:solidFill>
      </p:bgPr>
    </p:bg>
    <p:spTree>
      <p:nvGrpSpPr>
        <p:cNvPr id="475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6" name="Google Shape;476;p37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77" name="Google Shape;477;p37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8" name="Google Shape;478;p37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79" name="Google Shape;479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80" name="Google Shape;480;p3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81" name="Google Shape;481;p37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82" name="Google Shape;482;p37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83" name="Google Shape;483;p37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84" name="Google Shape;484;p37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85" name="Google Shape;485;p37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86" name="Google Shape;486;p37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487" name="Google Shape;487;p3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88" name="Google Shape;488;p3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89" name="Google Shape;489;p37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490" name="Google Shape;490;p3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91" name="Google Shape;491;p3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92" name="Google Shape;492;p37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493" name="Google Shape;493;p3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94" name="Google Shape;494;p3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95" name="Google Shape;495;p37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496" name="Google Shape;496;p3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97" name="Google Shape;497;p3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4 CfU 4 options - blue">
  <p:cSld name="TITLE_AND_TWO_COLUMNS_1_1_8_2">
    <p:bg>
      <p:bgPr>
        <a:solidFill>
          <a:srgbClr val="EBEDFE"/>
        </a:solidFill>
      </p:bgPr>
    </p:bg>
    <p:spTree>
      <p:nvGrpSpPr>
        <p:cNvPr id="498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9" name="Google Shape;499;p38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00" name="Google Shape;500;p3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1" name="Google Shape;501;p38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02" name="Google Shape;502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03" name="Google Shape;503;p3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04" name="Google Shape;504;p38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05" name="Google Shape;505;p38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06" name="Google Shape;506;p38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07" name="Google Shape;507;p38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08" name="Google Shape;508;p38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509" name="Google Shape;509;p38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510" name="Google Shape;510;p3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1" name="Google Shape;511;p3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12" name="Google Shape;512;p38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513" name="Google Shape;513;p3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4" name="Google Shape;514;p3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15" name="Google Shape;515;p38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516" name="Google Shape;516;p3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7" name="Google Shape;517;p3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18" name="Google Shape;518;p38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519" name="Google Shape;519;p3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20" name="Google Shape;520;p3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4 CfU 4 options - pink">
  <p:cSld name="TITLE_AND_TWO_COLUMNS_1_1_8_1_1_1_1">
    <p:bg>
      <p:bgPr>
        <a:solidFill>
          <a:srgbClr val="EBEDFE"/>
        </a:solidFill>
      </p:bgPr>
    </p:bg>
    <p:spTree>
      <p:nvGrpSpPr>
        <p:cNvPr id="52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" name="Google Shape;522;p39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23" name="Google Shape;523;p39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4" name="Google Shape;524;p39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25" name="Google Shape;525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26" name="Google Shape;526;p3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27" name="Google Shape;527;p39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28" name="Google Shape;528;p39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29" name="Google Shape;529;p39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30" name="Google Shape;530;p39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31" name="Google Shape;531;p39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532" name="Google Shape;532;p39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533" name="Google Shape;533;p3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34" name="Google Shape;534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35" name="Google Shape;535;p39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536" name="Google Shape;536;p3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37" name="Google Shape;537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38" name="Google Shape;538;p39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539" name="Google Shape;539;p3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40" name="Google Shape;540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41" name="Google Shape;541;p39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542" name="Google Shape;542;p3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43" name="Google Shape;543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5 CfU 3 image options - purple">
  <p:cSld name="TITLE_AND_TWO_COLUMNS_1_1_7_1_1_2">
    <p:bg>
      <p:bgPr>
        <a:solidFill>
          <a:srgbClr val="EBEDFE"/>
        </a:solidFill>
      </p:bgPr>
    </p:bg>
    <p:spTree>
      <p:nvGrpSpPr>
        <p:cNvPr id="544" name="Shape 5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5" name="Google Shape;545;p4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46" name="Google Shape;546;p4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7" name="Google Shape;547;p40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548" name="Google Shape;548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49" name="Google Shape;549;p4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50" name="Google Shape;550;p40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551" name="Google Shape;551;p40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552" name="Google Shape;552;p40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553" name="Google Shape;553;p40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554" name="Google Shape;554;p40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555" name="Google Shape;555;p4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56" name="Google Shape;556;p4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57" name="Google Shape;557;p40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558" name="Google Shape;558;p4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59" name="Google Shape;559;p4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60" name="Google Shape;560;p40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561" name="Google Shape;561;p4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62" name="Google Shape;562;p4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5 CfU 3 image options - jade">
  <p:cSld name="TITLE_AND_TWO_COLUMNS_1_1_7_1_1_1_2">
    <p:bg>
      <p:bgPr>
        <a:solidFill>
          <a:srgbClr val="EBEDFE"/>
        </a:solidFill>
      </p:bgPr>
    </p:bg>
    <p:spTree>
      <p:nvGrpSpPr>
        <p:cNvPr id="563" name="Shape 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4" name="Google Shape;564;p4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65" name="Google Shape;565;p4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6" name="Google Shape;566;p41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67" name="Google Shape;567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68" name="Google Shape;568;p4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69" name="Google Shape;569;p41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70" name="Google Shape;570;p41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571" name="Google Shape;571;p41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572" name="Google Shape;572;p41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573" name="Google Shape;573;p41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574" name="Google Shape;574;p4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75" name="Google Shape;575;p4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76" name="Google Shape;576;p41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577" name="Google Shape;577;p4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78" name="Google Shape;578;p4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79" name="Google Shape;579;p41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580" name="Google Shape;580;p4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81" name="Google Shape;581;p4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5 CfU 3  image options - blue ">
  <p:cSld name="TITLE_AND_TWO_COLUMNS_1_1_7_2_1">
    <p:bg>
      <p:bgPr>
        <a:solidFill>
          <a:srgbClr val="EBEDFE"/>
        </a:solidFill>
      </p:bgPr>
    </p:bg>
    <p:spTree>
      <p:nvGrpSpPr>
        <p:cNvPr id="582" name="Shape 5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" name="Google Shape;583;p42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84" name="Google Shape;584;p4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5" name="Google Shape;585;p42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86" name="Google Shape;586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87" name="Google Shape;587;p4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88" name="Google Shape;588;p42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89" name="Google Shape;589;p42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590" name="Google Shape;590;p42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591" name="Google Shape;591;p42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592" name="Google Shape;592;p42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593" name="Google Shape;593;p4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94" name="Google Shape;594;p4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95" name="Google Shape;595;p42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596" name="Google Shape;596;p4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97" name="Google Shape;597;p4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98" name="Google Shape;598;p42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599" name="Google Shape;599;p4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00" name="Google Shape;600;p4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5 CfU 3 image options - pink">
  <p:cSld name="TITLE_AND_TWO_COLUMNS_1_1_7_1_1_1_1_1">
    <p:bg>
      <p:bgPr>
        <a:solidFill>
          <a:srgbClr val="EBEDFE"/>
        </a:solidFill>
      </p:bgPr>
    </p:bg>
    <p:spTree>
      <p:nvGrpSpPr>
        <p:cNvPr id="601" name="Shape 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2" name="Google Shape;602;p4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03" name="Google Shape;603;p43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4" name="Google Shape;604;p43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605" name="Google Shape;605;p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06" name="Google Shape;606;p4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07" name="Google Shape;607;p43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08" name="Google Shape;608;p43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609" name="Google Shape;609;p43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610" name="Google Shape;610;p43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611" name="Google Shape;611;p43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612" name="Google Shape;612;p4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3" name="Google Shape;613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14" name="Google Shape;614;p43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615" name="Google Shape;615;p4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6" name="Google Shape;616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17" name="Google Shape;617;p43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618" name="Google Shape;618;p4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9" name="Google Shape;619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6 CfU blank - purple ">
  <p:cSld name="TITLE_AND_TWO_COLUMNS_1_1_6_2">
    <p:bg>
      <p:bgPr>
        <a:solidFill>
          <a:srgbClr val="EBEDFE"/>
        </a:solidFill>
      </p:bgPr>
    </p:bg>
    <p:spTree>
      <p:nvGrpSpPr>
        <p:cNvPr id="620" name="Shape 6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1" name="Google Shape;621;p4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22" name="Google Shape;622;p4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3" name="Google Shape;623;p44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24" name="Google Shape;624;p4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25" name="Google Shape;625;p4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26" name="Google Shape;626;p4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6 CfU blank - jade ">
  <p:cSld name="TITLE_AND_TWO_COLUMNS_1_1_6_2_3_1">
    <p:bg>
      <p:bgPr>
        <a:solidFill>
          <a:srgbClr val="EBEDFE"/>
        </a:solidFill>
      </p:bgPr>
    </p:bg>
    <p:spTree>
      <p:nvGrpSpPr>
        <p:cNvPr id="627" name="Shape 6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8" name="Google Shape;628;p4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29" name="Google Shape;629;p4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0" name="Google Shape;630;p45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pic>
        <p:nvPicPr>
          <p:cNvPr id="631" name="Google Shape;631;p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32" name="Google Shape;632;p4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33" name="Google Shape;633;p4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6 CfU blank - blue ">
  <p:cSld name="TITLE_AND_TWO_COLUMNS_1_1_6_3">
    <p:bg>
      <p:bgPr>
        <a:solidFill>
          <a:srgbClr val="EBEDFE"/>
        </a:solidFill>
      </p:bgPr>
    </p:bg>
    <p:spTree>
      <p:nvGrpSpPr>
        <p:cNvPr id="634" name="Shape 6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5" name="Google Shape;635;p46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36" name="Google Shape;636;p4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7" name="Google Shape;637;p46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38" name="Google Shape;638;p4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39" name="Google Shape;639;p4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40" name="Google Shape;640;p4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6 CfU blank - pink ">
  <p:cSld name="TITLE_AND_TWO_COLUMNS_1_1_6_2_3_1_1">
    <p:bg>
      <p:bgPr>
        <a:solidFill>
          <a:srgbClr val="EBEDFE"/>
        </a:solidFill>
      </p:bgPr>
    </p:bg>
    <p:spTree>
      <p:nvGrpSpPr>
        <p:cNvPr id="641" name="Shape 6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2" name="Google Shape;642;p47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43" name="Google Shape;643;p47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4" name="Google Shape;644;p47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45" name="Google Shape;645;p4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46" name="Google Shape;646;p4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47" name="Google Shape;647;p4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7 Practice - purple ">
  <p:cSld name="TITLE_AND_TWO_COLUMNS_1_1_5_1_3_1_1">
    <p:spTree>
      <p:nvGrpSpPr>
        <p:cNvPr id="648" name="Shape 6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9" name="Google Shape;649;p4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50" name="Google Shape;650;p4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1" name="Google Shape;651;p48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52" name="Google Shape;652;p4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53" name="Google Shape;653;p4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54" name="Google Shape;654;p48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655" name="Google Shape;655;p48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A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7 Practice - jade">
  <p:cSld name="TITLE_AND_TWO_COLUMNS_1_1_5_1_3_1_1_1_1">
    <p:spTree>
      <p:nvGrpSpPr>
        <p:cNvPr id="656" name="Shape 6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7" name="Google Shape;657;p49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58" name="Google Shape;658;p4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9" name="Google Shape;659;p49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660" name="Google Shape;660;p4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661" name="Google Shape;661;p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62" name="Google Shape;662;p49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663" name="Google Shape;663;p49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B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7 Practice - blue ">
  <p:cSld name="TITLE_AND_TWO_COLUMNS_1_1_5_1_3_1_2">
    <p:spTree>
      <p:nvGrpSpPr>
        <p:cNvPr id="664" name="Shape 6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" name="Google Shape;665;p50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66" name="Google Shape;666;p5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7" name="Google Shape;667;p50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668" name="Google Shape;668;p5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669" name="Google Shape;669;p5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70" name="Google Shape;670;p50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71" name="Google Shape;671;p50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C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7 Practice - pink">
  <p:cSld name="TITLE_AND_TWO_COLUMNS_1_1_5_1_3_1_1_1_1_1">
    <p:spTree>
      <p:nvGrpSpPr>
        <p:cNvPr id="672" name="Shape 6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3" name="Google Shape;673;p5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74" name="Google Shape;674;p51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5" name="Google Shape;675;p51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676" name="Google Shape;676;p5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677" name="Google Shape;677;p5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78" name="Google Shape;678;p51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79" name="Google Shape;679;p51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D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8 Feedback - purple">
  <p:cSld name="TITLE_AND_TWO_COLUMNS_1_1_5_1_3_1_1_1">
    <p:bg>
      <p:bgPr>
        <a:solidFill>
          <a:srgbClr val="EBEDFE"/>
        </a:solidFill>
      </p:bgPr>
    </p:bg>
    <p:spTree>
      <p:nvGrpSpPr>
        <p:cNvPr id="680" name="Shape 6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1" name="Google Shape;681;p5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82" name="Google Shape;682;p5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3" name="Google Shape;683;p52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84" name="Google Shape;684;p5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85" name="Google Shape;685;p5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86" name="Google Shape;686;p52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687" name="Google Shape;687;p52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A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8 Feedback - jade">
  <p:cSld name="TITLE_AND_TWO_COLUMNS_1_1_5_1_3_1_1_1_1_2">
    <p:bg>
      <p:bgPr>
        <a:solidFill>
          <a:srgbClr val="EBEDFE"/>
        </a:solidFill>
      </p:bgPr>
    </p:bg>
    <p:spTree>
      <p:nvGrpSpPr>
        <p:cNvPr id="688" name="Shape 6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9" name="Google Shape;689;p5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90" name="Google Shape;690;p5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1" name="Google Shape;691;p53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692" name="Google Shape;692;p5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693" name="Google Shape;693;p5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94" name="Google Shape;694;p53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695" name="Google Shape;695;p53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B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8 Feedback - blue">
  <p:cSld name="TITLE_AND_TWO_COLUMNS_1_1_5_1_3_1_2_1">
    <p:bg>
      <p:bgPr>
        <a:solidFill>
          <a:srgbClr val="EBEDFE"/>
        </a:solidFill>
      </p:bgPr>
    </p:bg>
    <p:spTree>
      <p:nvGrpSpPr>
        <p:cNvPr id="696" name="Shape 6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7" name="Google Shape;697;p54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98" name="Google Shape;698;p5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9" name="Google Shape;699;p54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00" name="Google Shape;700;p5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701" name="Google Shape;701;p5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02" name="Google Shape;702;p54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03" name="Google Shape;703;p54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C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8 Feedback - pink">
  <p:cSld name="TITLE_AND_TWO_COLUMNS_1_1_5_1_3_1_1_1_1_1_1">
    <p:bg>
      <p:bgPr>
        <a:solidFill>
          <a:srgbClr val="EBEDFE"/>
        </a:solidFill>
      </p:bgPr>
    </p:bg>
    <p:spTree>
      <p:nvGrpSpPr>
        <p:cNvPr id="704" name="Shape 7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5" name="Google Shape;705;p5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06" name="Google Shape;706;p55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7" name="Google Shape;707;p55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08" name="Google Shape;708;p5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709" name="Google Shape;709;p5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10" name="Google Shape;710;p55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D</a:t>
            </a:r>
            <a:endParaRPr b="1" sz="14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11" name="Google Shape;711;p55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6 Summary 1">
  <p:cSld name="TITLE_AND_TWO_COLUMNS_1_1_5_1_2_1_1">
    <p:spTree>
      <p:nvGrpSpPr>
        <p:cNvPr id="712" name="Shape 7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3" name="Google Shape;713;p56"/>
          <p:cNvSpPr/>
          <p:nvPr/>
        </p:nvSpPr>
        <p:spPr>
          <a:xfrm>
            <a:off x="0" y="0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14" name="Google Shape;714;p56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58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15" name="Google Shape;715;p56"/>
          <p:cNvSpPr txBox="1"/>
          <p:nvPr>
            <p:ph idx="1" type="body"/>
          </p:nvPr>
        </p:nvSpPr>
        <p:spPr>
          <a:xfrm>
            <a:off x="324000" y="1080000"/>
            <a:ext cx="8113800" cy="374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16" name="Google Shape;716;p56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Soo koobid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17" name="Google Shape;717;p56"/>
          <p:cNvSpPr txBox="1"/>
          <p:nvPr>
            <p:ph type="title"/>
          </p:nvPr>
        </p:nvSpPr>
        <p:spPr>
          <a:xfrm>
            <a:off x="1684800" y="43825"/>
            <a:ext cx="57414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0" sz="20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6 Summary 2">
  <p:cSld name="TITLE_AND_TWO_COLUMNS_1_1_5_1_2">
    <p:spTree>
      <p:nvGrpSpPr>
        <p:cNvPr id="718" name="Shape 7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9" name="Google Shape;719;p57"/>
          <p:cNvSpPr/>
          <p:nvPr/>
        </p:nvSpPr>
        <p:spPr>
          <a:xfrm>
            <a:off x="0" y="0"/>
            <a:ext cx="9144300" cy="773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20" name="Google Shape;720;p57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7695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21" name="Google Shape;721;p57"/>
          <p:cNvSpPr txBox="1"/>
          <p:nvPr>
            <p:ph idx="1" type="body"/>
          </p:nvPr>
        </p:nvSpPr>
        <p:spPr>
          <a:xfrm>
            <a:off x="324000" y="1080000"/>
            <a:ext cx="8113800" cy="374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722" name="Google Shape;722;p57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Soo koobid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23" name="Google Shape;723;p57"/>
          <p:cNvSpPr txBox="1"/>
          <p:nvPr>
            <p:ph type="title"/>
          </p:nvPr>
        </p:nvSpPr>
        <p:spPr>
          <a:xfrm>
            <a:off x="1684800" y="43825"/>
            <a:ext cx="57414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0" sz="20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3 Projectable quiz" showMasterSp="0">
  <p:cSld name="Title Slide 3_1">
    <p:bg>
      <p:bgPr>
        <a:solidFill>
          <a:schemeClr val="lt1"/>
        </a:solidFill>
      </p:bgPr>
    </p:bg>
    <p:spTree>
      <p:nvGrpSpPr>
        <p:cNvPr id="724" name="Shape 7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6" name="Google Shape;726;p58"/>
          <p:cNvSpPr txBox="1"/>
          <p:nvPr/>
        </p:nvSpPr>
        <p:spPr>
          <a:xfrm>
            <a:off x="1977450" y="3132468"/>
            <a:ext cx="51891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Guji si aad u furto imtixaanka</a:t>
            </a:r>
            <a:endParaRPr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4 Items to copy-paste">
  <p:cSld name="CUSTOM_104_1_2_1_1">
    <p:spTree>
      <p:nvGrpSpPr>
        <p:cNvPr id="727" name="Shape 7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8" name="Google Shape;728;p59"/>
          <p:cNvSpPr/>
          <p:nvPr/>
        </p:nvSpPr>
        <p:spPr>
          <a:xfrm>
            <a:off x="3217188" y="4171902"/>
            <a:ext cx="5214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Calaamadee</a:t>
            </a:r>
            <a:endParaRPr i="0" sz="14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29" name="Google Shape;729;p59"/>
          <p:cNvSpPr/>
          <p:nvPr/>
        </p:nvSpPr>
        <p:spPr>
          <a:xfrm>
            <a:off x="483925" y="193075"/>
            <a:ext cx="6671700" cy="374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20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Items to copy and paste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0" name="Google Shape;730;p59"/>
          <p:cNvSpPr/>
          <p:nvPr/>
        </p:nvSpPr>
        <p:spPr>
          <a:xfrm>
            <a:off x="7459200" y="352650"/>
            <a:ext cx="1684800" cy="37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GB" sz="16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Video frame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1" name="Google Shape;731;p59"/>
          <p:cNvSpPr/>
          <p:nvPr/>
        </p:nvSpPr>
        <p:spPr>
          <a:xfrm>
            <a:off x="628788" y="4171893"/>
            <a:ext cx="15792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Agenda dot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2" name="Google Shape;732;p59"/>
          <p:cNvSpPr/>
          <p:nvPr/>
        </p:nvSpPr>
        <p:spPr>
          <a:xfrm>
            <a:off x="5891525" y="2313000"/>
            <a:ext cx="1796400" cy="38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CfU option letters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3" name="Google Shape;733;p59"/>
          <p:cNvSpPr/>
          <p:nvPr/>
        </p:nvSpPr>
        <p:spPr>
          <a:xfrm>
            <a:off x="933601" y="2371650"/>
            <a:ext cx="11799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Play audio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4" name="Google Shape;734;p59"/>
          <p:cNvSpPr/>
          <p:nvPr/>
        </p:nvSpPr>
        <p:spPr>
          <a:xfrm>
            <a:off x="3444210" y="2377200"/>
            <a:ext cx="1116600" cy="25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Play video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5" name="Google Shape;735;p59"/>
          <p:cNvSpPr/>
          <p:nvPr/>
        </p:nvSpPr>
        <p:spPr>
          <a:xfrm>
            <a:off x="4747799" y="4171900"/>
            <a:ext cx="6942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Khalad</a:t>
            </a:r>
            <a:endParaRPr i="0" sz="14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6" name="Google Shape;736;p59"/>
          <p:cNvSpPr/>
          <p:nvPr/>
        </p:nvSpPr>
        <p:spPr>
          <a:xfrm>
            <a:off x="6451200" y="4171900"/>
            <a:ext cx="14217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Reading icon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5 OGL">
  <p:cSld name="CUSTOM_5_1">
    <p:bg>
      <p:bgPr>
        <a:solidFill>
          <a:srgbClr val="EBEDFE"/>
        </a:solidFill>
      </p:bgPr>
    </p:bg>
    <p:spTree>
      <p:nvGrpSpPr>
        <p:cNvPr id="737" name="Shape 7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8" name="Google Shape;738;p6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47200" y="1111870"/>
            <a:ext cx="7945600" cy="2919776"/>
          </a:xfrm>
          <a:prstGeom prst="rect">
            <a:avLst/>
          </a:prstGeom>
          <a:noFill/>
          <a:ln>
            <a:noFill/>
          </a:ln>
        </p:spPr>
      </p:pic>
      <p:sp>
        <p:nvSpPr>
          <p:cNvPr id="739" name="Google Shape;739;p60"/>
          <p:cNvSpPr txBox="1"/>
          <p:nvPr>
            <p:ph idx="1" type="subTitle"/>
          </p:nvPr>
        </p:nvSpPr>
        <p:spPr>
          <a:xfrm>
            <a:off x="661775" y="1190413"/>
            <a:ext cx="7351200" cy="276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6 Blank">
  <p:cSld name="CUSTOM_6">
    <p:spTree>
      <p:nvGrpSpPr>
        <p:cNvPr id="740" name="Shape 7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1" name="Google Shape;741;p61"/>
          <p:cNvSpPr txBox="1"/>
          <p:nvPr>
            <p:ph type="title"/>
          </p:nvPr>
        </p:nvSpPr>
        <p:spPr>
          <a:xfrm>
            <a:off x="459000" y="73800"/>
            <a:ext cx="6600600" cy="814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2.1 Keywords definitions (5)">
  <p:cSld name="CUSTOM_27_1_1_1">
    <p:spTree>
      <p:nvGrpSpPr>
        <p:cNvPr id="742" name="Shape 7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3" name="Google Shape;743;p62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44" name="Google Shape;744;p62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45" name="Google Shape;745;p62"/>
          <p:cNvSpPr txBox="1"/>
          <p:nvPr>
            <p:ph idx="1" type="subTitle"/>
          </p:nvPr>
        </p:nvSpPr>
        <p:spPr>
          <a:xfrm>
            <a:off x="324000" y="744050"/>
            <a:ext cx="8496000" cy="389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46" name="Google Shape;746;p62"/>
          <p:cNvSpPr txBox="1"/>
          <p:nvPr>
            <p:ph idx="2" type="subTitle"/>
          </p:nvPr>
        </p:nvSpPr>
        <p:spPr>
          <a:xfrm>
            <a:off x="324000" y="1588800"/>
            <a:ext cx="8496000" cy="389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747" name="Google Shape;747;p62"/>
          <p:cNvSpPr txBox="1"/>
          <p:nvPr>
            <p:ph idx="3" type="subTitle"/>
          </p:nvPr>
        </p:nvSpPr>
        <p:spPr>
          <a:xfrm>
            <a:off x="324000" y="2428425"/>
            <a:ext cx="8496000" cy="389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9pPr>
          </a:lstStyle>
          <a:p/>
        </p:txBody>
      </p:sp>
      <p:sp>
        <p:nvSpPr>
          <p:cNvPr id="748" name="Google Shape;748;p62"/>
          <p:cNvSpPr txBox="1"/>
          <p:nvPr>
            <p:ph idx="4" type="subTitle"/>
          </p:nvPr>
        </p:nvSpPr>
        <p:spPr>
          <a:xfrm>
            <a:off x="324000" y="3265625"/>
            <a:ext cx="8496000" cy="389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9pPr>
          </a:lstStyle>
          <a:p/>
        </p:txBody>
      </p:sp>
      <p:sp>
        <p:nvSpPr>
          <p:cNvPr id="749" name="Google Shape;749;p62"/>
          <p:cNvSpPr txBox="1"/>
          <p:nvPr>
            <p:ph idx="5" type="subTitle"/>
          </p:nvPr>
        </p:nvSpPr>
        <p:spPr>
          <a:xfrm>
            <a:off x="324000" y="4103825"/>
            <a:ext cx="8496000" cy="389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50" name="Google Shape;750;p62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17.xml"/><Relationship Id="rId19" Type="http://schemas.openxmlformats.org/officeDocument/2006/relationships/slideLayout" Target="../slideLayouts/slideLayout18.xml"/><Relationship Id="rId20" Type="http://schemas.openxmlformats.org/officeDocument/2006/relationships/slideLayout" Target="../slideLayouts/slideLayout19.xml"/><Relationship Id="rId21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1.xml"/><Relationship Id="rId23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23.xml"/><Relationship Id="rId25" Type="http://schemas.openxmlformats.org/officeDocument/2006/relationships/slideLayout" Target="../slideLayouts/slideLayout24.xml"/><Relationship Id="rId26" Type="http://schemas.openxmlformats.org/officeDocument/2006/relationships/slideLayout" Target="../slideLayouts/slideLayout25.xml"/><Relationship Id="rId27" Type="http://schemas.openxmlformats.org/officeDocument/2006/relationships/slideLayout" Target="../slideLayouts/slideLayout26.xml"/><Relationship Id="rId28" Type="http://schemas.openxmlformats.org/officeDocument/2006/relationships/slideLayout" Target="../slideLayouts/slideLayout27.xml"/><Relationship Id="rId29" Type="http://schemas.openxmlformats.org/officeDocument/2006/relationships/slideLayout" Target="../slideLayouts/slideLayout28.xml"/><Relationship Id="rId30" Type="http://schemas.openxmlformats.org/officeDocument/2006/relationships/slideLayout" Target="../slideLayouts/slideLayout29.xml"/><Relationship Id="rId31" Type="http://schemas.openxmlformats.org/officeDocument/2006/relationships/slideLayout" Target="../slideLayouts/slideLayout30.xml"/><Relationship Id="rId32" Type="http://schemas.openxmlformats.org/officeDocument/2006/relationships/slideLayout" Target="../slideLayouts/slideLayout31.xml"/><Relationship Id="rId33" Type="http://schemas.openxmlformats.org/officeDocument/2006/relationships/slideLayout" Target="../slideLayouts/slideLayout32.xml"/><Relationship Id="rId34" Type="http://schemas.openxmlformats.org/officeDocument/2006/relationships/slideLayout" Target="../slideLayouts/slideLayout33.xml"/><Relationship Id="rId35" Type="http://schemas.openxmlformats.org/officeDocument/2006/relationships/slideLayout" Target="../slideLayouts/slideLayout34.xml"/><Relationship Id="rId36" Type="http://schemas.openxmlformats.org/officeDocument/2006/relationships/slideLayout" Target="../slideLayouts/slideLayout35.xml"/><Relationship Id="rId37" Type="http://schemas.openxmlformats.org/officeDocument/2006/relationships/slideLayout" Target="../slideLayouts/slideLayout36.xml"/><Relationship Id="rId38" Type="http://schemas.openxmlformats.org/officeDocument/2006/relationships/slideLayout" Target="../slideLayouts/slideLayout37.xml"/><Relationship Id="rId39" Type="http://schemas.openxmlformats.org/officeDocument/2006/relationships/slideLayout" Target="../slideLayouts/slideLayout38.xml"/><Relationship Id="rId40" Type="http://schemas.openxmlformats.org/officeDocument/2006/relationships/slideLayout" Target="../slideLayouts/slideLayout39.xml"/><Relationship Id="rId41" Type="http://schemas.openxmlformats.org/officeDocument/2006/relationships/slideLayout" Target="../slideLayouts/slideLayout40.xml"/><Relationship Id="rId42" Type="http://schemas.openxmlformats.org/officeDocument/2006/relationships/slideLayout" Target="../slideLayouts/slideLayout41.xml"/><Relationship Id="rId43" Type="http://schemas.openxmlformats.org/officeDocument/2006/relationships/slideLayout" Target="../slideLayouts/slideLayout42.xml"/><Relationship Id="rId44" Type="http://schemas.openxmlformats.org/officeDocument/2006/relationships/slideLayout" Target="../slideLayouts/slideLayout43.xml"/><Relationship Id="rId45" Type="http://schemas.openxmlformats.org/officeDocument/2006/relationships/slideLayout" Target="../slideLayouts/slideLayout44.xml"/><Relationship Id="rId46" Type="http://schemas.openxmlformats.org/officeDocument/2006/relationships/slideLayout" Target="../slideLayouts/slideLayout45.xml"/><Relationship Id="rId47" Type="http://schemas.openxmlformats.org/officeDocument/2006/relationships/slideLayout" Target="../slideLayouts/slideLayout46.xml"/><Relationship Id="rId48" Type="http://schemas.openxmlformats.org/officeDocument/2006/relationships/slideLayout" Target="../slideLayouts/slideLayout47.xml"/><Relationship Id="rId49" Type="http://schemas.openxmlformats.org/officeDocument/2006/relationships/slideLayout" Target="../slideLayouts/slideLayout48.xml"/><Relationship Id="rId50" Type="http://schemas.openxmlformats.org/officeDocument/2006/relationships/slideLayout" Target="../slideLayouts/slideLayout49.xml"/><Relationship Id="rId51" Type="http://schemas.openxmlformats.org/officeDocument/2006/relationships/slideLayout" Target="../slideLayouts/slideLayout50.xml"/><Relationship Id="rId52" Type="http://schemas.openxmlformats.org/officeDocument/2006/relationships/slideLayout" Target="../slideLayouts/slideLayout51.xml"/><Relationship Id="rId53" Type="http://schemas.openxmlformats.org/officeDocument/2006/relationships/slideLayout" Target="../slideLayouts/slideLayout52.xml"/><Relationship Id="rId54" Type="http://schemas.openxmlformats.org/officeDocument/2006/relationships/slideLayout" Target="../slideLayouts/slideLayout53.xml"/><Relationship Id="rId55" Type="http://schemas.openxmlformats.org/officeDocument/2006/relationships/slideLayout" Target="../slideLayouts/slideLayout54.xml"/><Relationship Id="rId56" Type="http://schemas.openxmlformats.org/officeDocument/2006/relationships/slideLayout" Target="../slideLayouts/slideLayout55.xml"/><Relationship Id="rId57" Type="http://schemas.openxmlformats.org/officeDocument/2006/relationships/slideLayout" Target="../slideLayouts/slideLayout56.xml"/><Relationship Id="rId58" Type="http://schemas.openxmlformats.org/officeDocument/2006/relationships/slideLayout" Target="../slideLayouts/slideLayout57.xml"/><Relationship Id="rId59" Type="http://schemas.openxmlformats.org/officeDocument/2006/relationships/slideLayout" Target="../slideLayouts/slideLayout58.xml"/><Relationship Id="rId60" Type="http://schemas.openxmlformats.org/officeDocument/2006/relationships/slideLayout" Target="../slideLayouts/slideLayout59.xml"/><Relationship Id="rId61" Type="http://schemas.openxmlformats.org/officeDocument/2006/relationships/slideLayout" Target="../slideLayouts/slideLayout60.xml"/><Relationship Id="rId62" Type="http://schemas.openxmlformats.org/officeDocument/2006/relationships/slideLayout" Target="../slideLayouts/slideLayout61.xml"/><Relationship Id="rId6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9000" y="73800"/>
            <a:ext cx="6600600" cy="81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Lexend"/>
              <a:buNone/>
              <a:defRPr b="1"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9pPr>
          </a:lstStyle>
          <a:p>
            <a:pPr>
              <a:defRPr/>
            </a:pPr>
          </a:p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9000" y="523400"/>
            <a:ext cx="8226000" cy="315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Lexend"/>
              <a:buChar char="●"/>
              <a:defRPr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indent="-361950" lvl="1" marL="91440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Lexend"/>
              <a:buChar char="–"/>
              <a:defRPr sz="2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"/>
              <a:buChar char="–"/>
              <a:defRPr sz="2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indent="-349250" lvl="3" marL="1828800" rtl="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Lexend"/>
              <a:buChar char="–"/>
              <a:defRPr sz="19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Clr>
                <a:schemeClr val="dk1"/>
              </a:buClr>
              <a:buSzPts val="1800"/>
              <a:buFont typeface="Kalam"/>
              <a:buChar char="–"/>
              <a:defRPr sz="18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defRPr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  <p:sldLayoutId id="2147483662" r:id="rId16"/>
    <p:sldLayoutId id="2147483663" r:id="rId17"/>
    <p:sldLayoutId id="2147483664" r:id="rId18"/>
    <p:sldLayoutId id="2147483665" r:id="rId19"/>
    <p:sldLayoutId id="2147483666" r:id="rId20"/>
    <p:sldLayoutId id="2147483667" r:id="rId21"/>
    <p:sldLayoutId id="2147483668" r:id="rId22"/>
    <p:sldLayoutId id="2147483669" r:id="rId23"/>
    <p:sldLayoutId id="2147483670" r:id="rId24"/>
    <p:sldLayoutId id="2147483671" r:id="rId25"/>
    <p:sldLayoutId id="2147483672" r:id="rId26"/>
    <p:sldLayoutId id="2147483673" r:id="rId27"/>
    <p:sldLayoutId id="2147483674" r:id="rId28"/>
    <p:sldLayoutId id="2147483675" r:id="rId29"/>
    <p:sldLayoutId id="2147483676" r:id="rId30"/>
    <p:sldLayoutId id="2147483677" r:id="rId31"/>
    <p:sldLayoutId id="2147483678" r:id="rId32"/>
    <p:sldLayoutId id="2147483679" r:id="rId33"/>
    <p:sldLayoutId id="2147483680" r:id="rId34"/>
    <p:sldLayoutId id="2147483681" r:id="rId35"/>
    <p:sldLayoutId id="2147483682" r:id="rId36"/>
    <p:sldLayoutId id="2147483683" r:id="rId37"/>
    <p:sldLayoutId id="2147483684" r:id="rId38"/>
    <p:sldLayoutId id="2147483685" r:id="rId39"/>
    <p:sldLayoutId id="2147483686" r:id="rId40"/>
    <p:sldLayoutId id="2147483687" r:id="rId41"/>
    <p:sldLayoutId id="2147483688" r:id="rId42"/>
    <p:sldLayoutId id="2147483689" r:id="rId43"/>
    <p:sldLayoutId id="2147483690" r:id="rId44"/>
    <p:sldLayoutId id="2147483691" r:id="rId45"/>
    <p:sldLayoutId id="2147483692" r:id="rId46"/>
    <p:sldLayoutId id="2147483693" r:id="rId47"/>
    <p:sldLayoutId id="2147483694" r:id="rId48"/>
    <p:sldLayoutId id="2147483695" r:id="rId49"/>
    <p:sldLayoutId id="2147483696" r:id="rId50"/>
    <p:sldLayoutId id="2147483697" r:id="rId51"/>
    <p:sldLayoutId id="2147483698" r:id="rId52"/>
    <p:sldLayoutId id="2147483699" r:id="rId53"/>
    <p:sldLayoutId id="2147483700" r:id="rId54"/>
    <p:sldLayoutId id="2147483701" r:id="rId55"/>
    <p:sldLayoutId id="2147483702" r:id="rId56"/>
    <p:sldLayoutId id="2147483703" r:id="rId57"/>
    <p:sldLayoutId id="2147483704" r:id="rId58"/>
    <p:sldLayoutId id="2147483705" r:id="rId59"/>
    <p:sldLayoutId id="2147483706" r:id="rId60"/>
    <p:sldLayoutId id="2147483707" r:id="rId61"/>
    <p:sldLayoutId id="2147483708" r:id="rId6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pos="204">
          <p15:clr>
            <a:schemeClr val="dk2"/>
          </p15:clr>
        </p15:guide>
        <p15:guide id="2" pos="1819">
          <p15:clr>
            <a:srgbClr val="0000FF"/>
          </p15:clr>
        </p15:guide>
        <p15:guide id="3" orient="horz" pos="340">
          <p15:clr>
            <a:srgbClr val="222222"/>
          </p15:clr>
        </p15:guide>
        <p15:guide id="4" pos="2123">
          <p15:clr>
            <a:srgbClr val="0000FF"/>
          </p15:clr>
        </p15:guide>
        <p15:guide id="5" pos="2880">
          <p15:clr>
            <a:srgbClr val="EA4335"/>
          </p15:clr>
        </p15:guide>
        <p15:guide id="6" pos="3637">
          <p15:clr>
            <a:srgbClr val="0000FF"/>
          </p15:clr>
        </p15:guide>
        <p15:guide id="7" pos="3941">
          <p15:clr>
            <a:srgbClr val="0000FF"/>
          </p15:clr>
        </p15:guide>
        <p15:guide id="8" pos="5556">
          <p15:clr>
            <a:srgbClr val="222222"/>
          </p15:clr>
        </p15:guide>
        <p15:guide id="9" pos="1061">
          <p15:clr>
            <a:srgbClr val="9AA0A6"/>
          </p15:clr>
        </p15:guide>
        <p15:guide id="10" pos="4699">
          <p15:clr>
            <a:srgbClr val="9AA0A6"/>
          </p15:clr>
        </p15:guide>
        <p15:guide id="11" orient="horz" pos="680">
          <p15:clr>
            <a:srgbClr val="B7B7B7"/>
          </p15:clr>
        </p15:guide>
        <p15:guide id="12" orient="horz" pos="1020">
          <p15:clr>
            <a:srgbClr val="B7B7B7"/>
          </p15:clr>
        </p15:guide>
        <p15:guide id="13" orient="horz" pos="1361">
          <p15:clr>
            <a:srgbClr val="B7B7B7"/>
          </p15:clr>
        </p15:guide>
        <p15:guide id="14" orient="horz" pos="1701">
          <p15:clr>
            <a:srgbClr val="B7B7B7"/>
          </p15:clr>
        </p15:guide>
        <p15:guide id="15" orient="horz" pos="2041">
          <p15:clr>
            <a:srgbClr val="B7B7B7"/>
          </p15:clr>
        </p15:guide>
        <p15:guide id="16" orient="horz" pos="2381">
          <p15:clr>
            <a:srgbClr val="B7B7B7"/>
          </p15:clr>
        </p15:guide>
        <p15:guide id="17" orient="horz" pos="3036">
          <p15:clr>
            <a:srgbClr val="000000"/>
          </p15:clr>
        </p15:guide>
        <p15:guide id="18" pos="2721">
          <p15:clr>
            <a:schemeClr val="dk1"/>
          </p15:clr>
        </p15:guide>
        <p15:guide id="19" pos="3039">
          <p15:clr>
            <a:schemeClr val="dk1"/>
          </p15:clr>
        </p15:guide>
        <p15:guide id="20" orient="horz" pos="510">
          <p15:clr>
            <a:srgbClr val="B7B7B7"/>
          </p15:clr>
        </p15:guide>
        <p15:guide id="21" orient="horz" pos="1620">
          <p15:clr>
            <a:srgbClr val="EA4335"/>
          </p15:clr>
        </p15:guide>
        <p15:guide id="22" orient="horz" pos="2721">
          <p15:clr>
            <a:srgbClr val="B7B7B7"/>
          </p15:clr>
        </p15:guide>
      </p15:sldGuideLst>
    </p:ext>
  </p:extLst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hyperlink" Target="https://support.thenational.academy/using-oaks-new-teaching-resources?utm_campaign=OakSlideDeck&amp;utm_medium=document&amp;utm_source=guide" TargetMode="Externa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1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8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5.png"/><Relationship Id="rId4" Type="http://schemas.openxmlformats.org/officeDocument/2006/relationships/image" Target="../media/image52.png"/><Relationship Id="rId5" Type="http://schemas.openxmlformats.org/officeDocument/2006/relationships/image" Target="../media/image54.png"/><Relationship Id="rId6" Type="http://schemas.openxmlformats.org/officeDocument/2006/relationships/image" Target="../media/image27.png"/><Relationship Id="rId7" Type="http://schemas.openxmlformats.org/officeDocument/2006/relationships/image" Target="../media/image30.png"/><Relationship Id="rId8" Type="http://schemas.openxmlformats.org/officeDocument/2006/relationships/image" Target="../media/image33.png"/><Relationship Id="rId9" Type="http://schemas.openxmlformats.org/officeDocument/2006/relationships/image" Target="../media/image34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4.png"/><Relationship Id="rId4" Type="http://schemas.openxmlformats.org/officeDocument/2006/relationships/image" Target="../media/image55.png"/><Relationship Id="rId5" Type="http://schemas.openxmlformats.org/officeDocument/2006/relationships/image" Target="../media/image52.png"/><Relationship Id="rId6" Type="http://schemas.openxmlformats.org/officeDocument/2006/relationships/image" Target="../media/image27.png"/><Relationship Id="rId7" Type="http://schemas.openxmlformats.org/officeDocument/2006/relationships/image" Target="../media/image30.png"/><Relationship Id="rId8" Type="http://schemas.openxmlformats.org/officeDocument/2006/relationships/image" Target="../media/image33.png"/><Relationship Id="rId9" Type="http://schemas.openxmlformats.org/officeDocument/2006/relationships/image" Target="../media/image34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4.png"/><Relationship Id="rId4" Type="http://schemas.openxmlformats.org/officeDocument/2006/relationships/image" Target="../media/image55.png"/><Relationship Id="rId5" Type="http://schemas.openxmlformats.org/officeDocument/2006/relationships/image" Target="../media/image52.png"/><Relationship Id="rId6" Type="http://schemas.openxmlformats.org/officeDocument/2006/relationships/image" Target="../media/image27.png"/><Relationship Id="rId7" Type="http://schemas.openxmlformats.org/officeDocument/2006/relationships/image" Target="../media/image30.png"/><Relationship Id="rId8" Type="http://schemas.openxmlformats.org/officeDocument/2006/relationships/image" Target="../media/image33.png"/><Relationship Id="rId9" Type="http://schemas.openxmlformats.org/officeDocument/2006/relationships/image" Target="../media/image34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53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9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53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5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53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7.xml"/><Relationship Id="rId2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7.xml"/><Relationship Id="rId2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7.xml"/><Relationship Id="rId2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1.xml"/><Relationship Id="rId2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1.xml"/><Relationship Id="rId2" Type="http://schemas.openxmlformats.org/officeDocument/2006/relationships/notesSlide" Target="../notesSlides/notesSlide2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1.xml"/><Relationship Id="rId2" Type="http://schemas.openxmlformats.org/officeDocument/2006/relationships/notesSlide" Target="../notesSlides/notesSlide2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1.xml"/><Relationship Id="rId2" Type="http://schemas.openxmlformats.org/officeDocument/2006/relationships/notesSlide" Target="../notesSlides/notesSlide24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48.pn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57.pn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4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58.pn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61.png"/><Relationship Id="rId4" Type="http://schemas.openxmlformats.org/officeDocument/2006/relationships/image" Target="../media/image54.png"/><Relationship Id="rId5" Type="http://schemas.openxmlformats.org/officeDocument/2006/relationships/image" Target="../media/image59.png"/><Relationship Id="rId6" Type="http://schemas.openxmlformats.org/officeDocument/2006/relationships/image" Target="../media/image60.pn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59.png"/><Relationship Id="rId4" Type="http://schemas.openxmlformats.org/officeDocument/2006/relationships/image" Target="../media/image60.png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4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59.png"/><Relationship Id="rId4" Type="http://schemas.openxmlformats.org/officeDocument/2006/relationships/image" Target="../media/image60.png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62.png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62.png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33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34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4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65.png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4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65.png"/><Relationship Id="rId4" Type="http://schemas.openxmlformats.org/officeDocument/2006/relationships/image" Target="../media/image44.png"/><Relationship Id="rId5" Type="http://schemas.openxmlformats.org/officeDocument/2006/relationships/image" Target="../media/image53.png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4.xml"/><Relationship Id="rId2" Type="http://schemas.openxmlformats.org/officeDocument/2006/relationships/notesSlide" Target="../notesSlides/notesSlide3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4.xml"/><Relationship Id="rId2" Type="http://schemas.openxmlformats.org/officeDocument/2006/relationships/notesSlide" Target="../notesSlides/notesSlide38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8.xml"/><Relationship Id="rId2" Type="http://schemas.openxmlformats.org/officeDocument/2006/relationships/notesSlide" Target="../notesSlides/notesSlide39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8.xml"/><Relationship Id="rId2" Type="http://schemas.openxmlformats.org/officeDocument/2006/relationships/notesSlide" Target="../notesSlides/notesSlide40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2.xml"/><Relationship Id="rId2" Type="http://schemas.openxmlformats.org/officeDocument/2006/relationships/notesSlide" Target="../notesSlides/notesSlide41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2.xml"/><Relationship Id="rId2" Type="http://schemas.openxmlformats.org/officeDocument/2006/relationships/notesSlide" Target="../notesSlides/notesSlide42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2.xml"/><Relationship Id="rId2" Type="http://schemas.openxmlformats.org/officeDocument/2006/relationships/notesSlide" Target="../notesSlides/notesSlide43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6.xml"/><Relationship Id="rId2" Type="http://schemas.openxmlformats.org/officeDocument/2006/relationships/notesSlide" Target="../notesSlides/notesSlide44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4" name="Shape 7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5" name="Google Shape;755;p63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Doorashada hab ku habboon helista dhererka saddexagalka</a:t>
            </a:r>
            <a:endParaRPr/>
          </a:p>
        </p:txBody>
      </p:sp>
      <p:sp>
        <p:nvSpPr>
          <p:cNvPr id="756" name="Google Shape;756;p63"/>
          <p:cNvSpPr txBox="1"/>
          <p:nvPr>
            <p:ph idx="1" type="subTitle"/>
          </p:nvPr>
        </p:nvSpPr>
        <p:spPr>
          <a:xfrm>
            <a:off x="890225" y="4327975"/>
            <a:ext cx="5758500" cy="669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Trigonometry (Xisaabta saddexagalka)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760" name="Shape 7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1" name="Google Shape;761;p64"/>
          <p:cNvSpPr txBox="1"/>
          <p:nvPr/>
        </p:nvSpPr>
        <p:spPr>
          <a:xfrm>
            <a:off x="4917900" y="956025"/>
            <a:ext cx="36612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 u="sng">
                <a:solidFill>
                  <a:srgbClr val="374CF1"/>
                </a:solidFill>
                <a:latin typeface="Lexend"/>
                <a:ea typeface="Lexend"/>
                <a:cs typeface="Lexend"/>
                <a:sym typeface="Lexend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Sida agabkeena waxbarid loogu talagalay fasalka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5" name="Shape 7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6" name="Google Shape;766;p65"/>
          <p:cNvSpPr txBox="1"/>
          <p:nvPr>
            <p:ph idx="1" type="subTitle"/>
          </p:nvPr>
        </p:nvSpPr>
        <p:spPr>
          <a:xfrm>
            <a:off x="585575" y="1463950"/>
            <a:ext cx="7351200" cy="276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Waxaan dooran karaa habka ku habboon si aan u helo dhinaca maqan ee saddexagal qumman (right-angled triangle).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0" name="Shape 7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1" name="Google Shape;771;p66"/>
          <p:cNvSpPr txBox="1"/>
          <p:nvPr>
            <p:ph idx="2" type="subTitle"/>
          </p:nvPr>
        </p:nvSpPr>
        <p:spPr>
          <a:xfrm>
            <a:off x="324000" y="826800"/>
            <a:ext cx="8496000" cy="389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400">
                <a:highlight>
                  <a:schemeClr val="lt1"/>
                </a:highlight>
                <a:latin typeface="Lexend"/>
              </a:rPr>
              <a:t>Saamiyada trigonometric (trigonometric ratios) waa saamiyo u dhexeeya laba dherer oo saddexagal qumman ah:</a:t>
            </a:r>
            <a:br>
              <a:rPr lang="en-GB">
                <a:highlight>
                  <a:schemeClr val="lt1"/>
                </a:highlight>
              </a:rPr>
            </a:br>
            <a:endParaRPr>
              <a:highlight>
                <a:schemeClr val="lt1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400">
                <a:highlight>
                  <a:schemeClr val="lt1"/>
                </a:highlight>
                <a:latin typeface="Lexend"/>
              </a:rPr>
              <a:t>sin(θ°) = opposite (ka soo horjeeda) cos(θ°) = adjacent (ku xiga) tan(θ°) = opposite (ka soo horjeeda)</a:t>
            </a:r>
            <a:r>
              <a:rPr i="1" lang="en-GB" sz="1400">
                <a:highlight>
                  <a:schemeClr val="lt1"/>
                </a:highlight>
                <a:latin typeface="Lexend"/>
              </a:rPr>
              <a:t/>
            </a:r>
            <a:r>
              <a:rPr lang="en-GB" sz="1400">
                <a:highlight>
                  <a:schemeClr val="lt1"/>
                </a:highlight>
                <a:latin typeface="Lexend"/>
              </a:rPr>
              <a:t/>
            </a:r>
            <a:r>
              <a:rPr i="1" lang="en-GB" sz="1400">
                <a:highlight>
                  <a:schemeClr val="lt1"/>
                </a:highlight>
                <a:latin typeface="Lexend"/>
              </a:rPr>
              <a:t/>
            </a:r>
            <a:r>
              <a:rPr lang="en-GB" sz="1400">
                <a:highlight>
                  <a:schemeClr val="lt1"/>
                </a:highlight>
                <a:latin typeface="Lexend"/>
              </a:rPr>
              <a:t/>
            </a:r>
            <a:r>
              <a:rPr i="1" lang="en-GB" sz="1400">
                <a:highlight>
                  <a:schemeClr val="lt1"/>
                </a:highlight>
                <a:latin typeface="Lexend"/>
              </a:rPr>
              <a:t/>
            </a:r>
            <a:r>
              <a:rPr lang="en-GB" sz="1400">
                <a:highlight>
                  <a:schemeClr val="lt1"/>
                </a:highlight>
                <a:latin typeface="Lexend"/>
              </a:rPr>
              <a:t/>
            </a:r>
            <a:endParaRPr>
              <a:highlight>
                <a:schemeClr val="lt1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400">
                <a:highlight>
                  <a:schemeClr val="lt1"/>
                </a:highlight>
                <a:latin typeface="Lexend"/>
              </a:rPr>
              <a:t>hypotenuse (dhinaca ugu dheer) hypotenuse (dhinaca ugu dheer) adjacent (ku xiga)</a:t>
            </a:r>
            <a:endParaRPr>
              <a:highlight>
                <a:schemeClr val="lt1"/>
              </a:highlight>
            </a:endParaRPr>
          </a:p>
        </p:txBody>
      </p:sp>
      <p:cxnSp>
        <p:nvCxnSpPr>
          <p:cNvPr id="772" name="Google Shape;772;p66"/>
          <p:cNvCxnSpPr/>
          <p:nvPr/>
        </p:nvCxnSpPr>
        <p:spPr>
          <a:xfrm>
            <a:off x="1405250" y="2241018"/>
            <a:ext cx="1364400" cy="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73" name="Google Shape;773;p66"/>
          <p:cNvCxnSpPr/>
          <p:nvPr/>
        </p:nvCxnSpPr>
        <p:spPr>
          <a:xfrm>
            <a:off x="4495800" y="2241018"/>
            <a:ext cx="1364400" cy="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74" name="Google Shape;774;p66"/>
          <p:cNvCxnSpPr/>
          <p:nvPr/>
        </p:nvCxnSpPr>
        <p:spPr>
          <a:xfrm>
            <a:off x="7490125" y="2241025"/>
            <a:ext cx="1081200" cy="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8" name="Shape 7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9" name="Google Shape;779;p67"/>
          <p:cNvSpPr txBox="1"/>
          <p:nvPr>
            <p:ph type="title"/>
          </p:nvPr>
        </p:nvSpPr>
        <p:spPr>
          <a:xfrm>
            <a:off x="1225225" y="2090813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Trigonometry (Xisaabta saddexagalka) iyo waxa aan ahayn</a:t>
            </a:r>
            <a:endParaRPr/>
          </a:p>
        </p:txBody>
      </p:sp>
      <p:sp>
        <p:nvSpPr>
          <p:cNvPr id="780" name="Google Shape;780;p67"/>
          <p:cNvSpPr txBox="1"/>
          <p:nvPr>
            <p:ph idx="2" type="title"/>
          </p:nvPr>
        </p:nvSpPr>
        <p:spPr>
          <a:xfrm>
            <a:off x="1225225" y="3027088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Isticmaalka dhabta ah ee trigonometry (Xisaabta saddexagalka)</a:t>
            </a:r>
            <a:endParaRPr/>
          </a:p>
        </p:txBody>
      </p:sp>
      <p:sp>
        <p:nvSpPr>
          <p:cNvPr id="781" name="Google Shape;781;p67"/>
          <p:cNvSpPr txBox="1"/>
          <p:nvPr>
            <p:ph idx="3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Doorashada hab ku habboon helista dhererka saddexagalka</a:t>
            </a:r>
            <a:endParaRPr/>
          </a:p>
        </p:txBody>
      </p:sp>
      <p:pic>
        <p:nvPicPr>
          <p:cNvPr id="782" name="Google Shape;782;p6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8385" y="2059490"/>
            <a:ext cx="450575" cy="446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6" name="Shape 7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87" name="Google Shape;787;p68"/>
          <p:cNvGrpSpPr/>
          <p:nvPr/>
        </p:nvGrpSpPr>
        <p:grpSpPr>
          <a:xfrm>
            <a:off x="776327" y="1305193"/>
            <a:ext cx="1633225" cy="1840966"/>
            <a:chOff x="-2098225" y="1379675"/>
            <a:chExt cx="1037100" cy="1840966"/>
          </a:xfrm>
        </p:grpSpPr>
        <p:sp>
          <p:nvSpPr>
            <p:cNvPr id="788" name="Google Shape;788;p68"/>
            <p:cNvSpPr/>
            <p:nvPr/>
          </p:nvSpPr>
          <p:spPr>
            <a:xfrm rot="-5400000">
              <a:off x="-2375725" y="1809575"/>
              <a:ext cx="1668300" cy="960900"/>
            </a:xfrm>
            <a:prstGeom prst="rtTriangle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789" name="Google Shape;789;p68"/>
            <p:cNvCxnSpPr/>
            <p:nvPr/>
          </p:nvCxnSpPr>
          <p:spPr>
            <a:xfrm flipH="1">
              <a:off x="-2098225" y="1379675"/>
              <a:ext cx="960900" cy="1668300"/>
            </a:xfrm>
            <a:prstGeom prst="straightConnector1">
              <a:avLst/>
            </a:prstGeom>
            <a:noFill/>
            <a:ln cap="flat" cmpd="sng" w="28575">
              <a:solidFill>
                <a:srgbClr val="4F7BE8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cxnSp>
          <p:nvCxnSpPr>
            <p:cNvPr id="790" name="Google Shape;790;p68"/>
            <p:cNvCxnSpPr/>
            <p:nvPr/>
          </p:nvCxnSpPr>
          <p:spPr>
            <a:xfrm rot="10800000">
              <a:off x="-2022025" y="3220641"/>
              <a:ext cx="960900" cy="0"/>
            </a:xfrm>
            <a:prstGeom prst="straightConnector1">
              <a:avLst/>
            </a:prstGeom>
            <a:noFill/>
            <a:ln cap="flat" cmpd="sng" w="28575">
              <a:solidFill>
                <a:srgbClr val="4F7BE8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</p:grpSp>
      <p:sp>
        <p:nvSpPr>
          <p:cNvPr id="791" name="Google Shape;791;p68"/>
          <p:cNvSpPr txBox="1"/>
          <p:nvPr>
            <p:ph idx="1" type="body"/>
          </p:nvPr>
        </p:nvSpPr>
        <p:spPr>
          <a:xfrm>
            <a:off x="324000" y="759300"/>
            <a:ext cx="8237700" cy="546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Axmed iyo Caasha waxay ka hadlayaan sida ay u heli lahaayeen wareega (perimeter) saddexagalkan.</a:t>
            </a:r>
            <a:endParaRPr sz="1800"/>
          </a:p>
        </p:txBody>
      </p:sp>
      <p:sp>
        <p:nvSpPr>
          <p:cNvPr id="792" name="Google Shape;792;p6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Trigonometry (Xisaabta saddexagalka) iyo waxa aan ahayn</a:t>
            </a:r>
            <a:endParaRPr/>
          </a:p>
        </p:txBody>
      </p:sp>
      <p:sp>
        <p:nvSpPr>
          <p:cNvPr id="793" name="Google Shape;793;p68"/>
          <p:cNvSpPr/>
          <p:nvPr/>
        </p:nvSpPr>
        <p:spPr>
          <a:xfrm>
            <a:off x="2173475" y="2835675"/>
            <a:ext cx="236100" cy="213900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94" name="Google Shape;794;p68"/>
          <p:cNvSpPr/>
          <p:nvPr/>
        </p:nvSpPr>
        <p:spPr>
          <a:xfrm>
            <a:off x="429600" y="2571750"/>
            <a:ext cx="950400" cy="950400"/>
          </a:xfrm>
          <a:prstGeom prst="arc">
            <a:avLst>
              <a:gd fmla="val 18736236" name="adj1"/>
              <a:gd fmla="val 0" name="adj2"/>
            </a:avLst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95" name="Google Shape;795;p68"/>
          <p:cNvSpPr txBox="1"/>
          <p:nvPr>
            <p:ph idx="1" type="body"/>
          </p:nvPr>
        </p:nvSpPr>
        <p:spPr>
          <a:xfrm>
            <a:off x="861657" y="1851250"/>
            <a:ext cx="717300" cy="21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15 cm</a:t>
            </a:r>
            <a:endParaRPr sz="1800"/>
          </a:p>
        </p:txBody>
      </p:sp>
      <p:sp>
        <p:nvSpPr>
          <p:cNvPr id="796" name="Google Shape;796;p68"/>
          <p:cNvSpPr txBox="1"/>
          <p:nvPr>
            <p:ph idx="1" type="body"/>
          </p:nvPr>
        </p:nvSpPr>
        <p:spPr>
          <a:xfrm>
            <a:off x="1395057" y="3165914"/>
            <a:ext cx="717300" cy="21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9 cm</a:t>
            </a:r>
            <a:r>
              <a:rPr lang="en-GB" sz="1100">
                <a:latin typeface="Lexend"/>
              </a:rPr>
              <a:t/>
            </a:r>
            <a:endParaRPr sz="1800"/>
          </a:p>
        </p:txBody>
      </p:sp>
      <p:sp>
        <p:nvSpPr>
          <p:cNvPr id="797" name="Google Shape;797;p68"/>
          <p:cNvSpPr txBox="1"/>
          <p:nvPr/>
        </p:nvSpPr>
        <p:spPr>
          <a:xfrm>
            <a:off x="1368675" y="2671925"/>
            <a:ext cx="780000" cy="320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53.1</a:t>
            </a: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°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798" name="Google Shape;798;p6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382725" y="2859618"/>
            <a:ext cx="623346" cy="1177024"/>
          </a:xfrm>
          <a:prstGeom prst="rect">
            <a:avLst/>
          </a:prstGeom>
          <a:noFill/>
          <a:ln>
            <a:noFill/>
          </a:ln>
        </p:spPr>
      </p:pic>
      <p:sp>
        <p:nvSpPr>
          <p:cNvPr id="799" name="Google Shape;799;p68"/>
          <p:cNvSpPr txBox="1"/>
          <p:nvPr/>
        </p:nvSpPr>
        <p:spPr>
          <a:xfrm>
            <a:off x="3312100" y="4036650"/>
            <a:ext cx="885300" cy="31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Caasha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800" name="Google Shape;800;p68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905334" y="3097888"/>
            <a:ext cx="777007" cy="896096"/>
          </a:xfrm>
          <a:prstGeom prst="rect">
            <a:avLst/>
          </a:prstGeom>
          <a:noFill/>
          <a:ln>
            <a:noFill/>
          </a:ln>
        </p:spPr>
      </p:pic>
      <p:sp>
        <p:nvSpPr>
          <p:cNvPr id="801" name="Google Shape;801;p68"/>
          <p:cNvSpPr txBox="1"/>
          <p:nvPr/>
        </p:nvSpPr>
        <p:spPr>
          <a:xfrm>
            <a:off x="7797050" y="4036650"/>
            <a:ext cx="885300" cy="31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Axmed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802" name="Google Shape;802;p68"/>
          <p:cNvPicPr preferRelativeResize="0"/>
          <p:nvPr/>
        </p:nvPicPr>
        <p:blipFill rotWithShape="1">
          <a:blip r:embed="rId5">
            <a:alphaModFix/>
          </a:blip>
          <a:srcRect b="0" l="0" r="69082" t="56280"/>
          <a:stretch/>
        </p:blipFill>
        <p:spPr>
          <a:xfrm flipH="1">
            <a:off x="3929880" y="1731189"/>
            <a:ext cx="2123602" cy="1337649"/>
          </a:xfrm>
          <a:prstGeom prst="rect">
            <a:avLst/>
          </a:prstGeom>
          <a:noFill/>
          <a:ln>
            <a:noFill/>
          </a:ln>
        </p:spPr>
      </p:pic>
      <p:sp>
        <p:nvSpPr>
          <p:cNvPr id="803" name="Google Shape;803;p68"/>
          <p:cNvSpPr txBox="1"/>
          <p:nvPr>
            <p:ph idx="1" type="body"/>
          </p:nvPr>
        </p:nvSpPr>
        <p:spPr>
          <a:xfrm>
            <a:off x="4141251" y="1913750"/>
            <a:ext cx="1785300" cy="21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Marka waxaan u baahanahay inaan xisaabino cidhifka saddexaad marka hore.</a:t>
            </a:r>
            <a:endParaRPr sz="1800"/>
          </a:p>
        </p:txBody>
      </p:sp>
      <p:pic>
        <p:nvPicPr>
          <p:cNvPr id="804" name="Google Shape;804;p68"/>
          <p:cNvPicPr preferRelativeResize="0"/>
          <p:nvPr/>
        </p:nvPicPr>
        <p:blipFill rotWithShape="1">
          <a:blip r:embed="rId5">
            <a:alphaModFix/>
          </a:blip>
          <a:srcRect b="0" l="0" r="69082" t="56280"/>
          <a:stretch/>
        </p:blipFill>
        <p:spPr>
          <a:xfrm>
            <a:off x="6085605" y="1656239"/>
            <a:ext cx="2123602" cy="1337649"/>
          </a:xfrm>
          <a:prstGeom prst="rect">
            <a:avLst/>
          </a:prstGeom>
          <a:noFill/>
          <a:ln>
            <a:noFill/>
          </a:ln>
        </p:spPr>
      </p:pic>
      <p:sp>
        <p:nvSpPr>
          <p:cNvPr id="805" name="Google Shape;805;p68"/>
          <p:cNvSpPr txBox="1"/>
          <p:nvPr>
            <p:ph idx="1" type="body"/>
          </p:nvPr>
        </p:nvSpPr>
        <p:spPr>
          <a:xfrm>
            <a:off x="6220051" y="1844829"/>
            <a:ext cx="1785300" cy="21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Wareega (perimeter) waa wadarta cidhifyada.</a:t>
            </a:r>
            <a:endParaRPr sz="18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9" name="Shape 8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0" name="Google Shape;810;p69"/>
          <p:cNvPicPr preferRelativeResize="0"/>
          <p:nvPr/>
        </p:nvPicPr>
        <p:blipFill rotWithShape="1">
          <a:blip r:embed="rId3">
            <a:alphaModFix/>
          </a:blip>
          <a:srcRect b="4760" l="40550" r="0" t="13015"/>
          <a:stretch/>
        </p:blipFill>
        <p:spPr>
          <a:xfrm flipH="1">
            <a:off x="4320001" y="1049650"/>
            <a:ext cx="4018749" cy="24753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11" name="Google Shape;811;p69"/>
          <p:cNvGrpSpPr/>
          <p:nvPr/>
        </p:nvGrpSpPr>
        <p:grpSpPr>
          <a:xfrm>
            <a:off x="776327" y="1305193"/>
            <a:ext cx="1785140" cy="1840966"/>
            <a:chOff x="-2098225" y="1379675"/>
            <a:chExt cx="1133566" cy="1840966"/>
          </a:xfrm>
        </p:grpSpPr>
        <p:sp>
          <p:nvSpPr>
            <p:cNvPr id="812" name="Google Shape;812;p69"/>
            <p:cNvSpPr/>
            <p:nvPr/>
          </p:nvSpPr>
          <p:spPr>
            <a:xfrm rot="-5400000">
              <a:off x="-2375725" y="1809575"/>
              <a:ext cx="1668300" cy="960900"/>
            </a:xfrm>
            <a:prstGeom prst="rtTriangle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813" name="Google Shape;813;p69"/>
            <p:cNvCxnSpPr/>
            <p:nvPr/>
          </p:nvCxnSpPr>
          <p:spPr>
            <a:xfrm flipH="1">
              <a:off x="-2098225" y="1379675"/>
              <a:ext cx="960900" cy="1668300"/>
            </a:xfrm>
            <a:prstGeom prst="straightConnector1">
              <a:avLst/>
            </a:prstGeom>
            <a:noFill/>
            <a:ln cap="flat" cmpd="sng" w="28575">
              <a:solidFill>
                <a:srgbClr val="4F7BE8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cxnSp>
          <p:nvCxnSpPr>
            <p:cNvPr id="814" name="Google Shape;814;p69"/>
            <p:cNvCxnSpPr/>
            <p:nvPr/>
          </p:nvCxnSpPr>
          <p:spPr>
            <a:xfrm rot="10800000">
              <a:off x="-2022025" y="3220641"/>
              <a:ext cx="960900" cy="0"/>
            </a:xfrm>
            <a:prstGeom prst="straightConnector1">
              <a:avLst/>
            </a:prstGeom>
            <a:noFill/>
            <a:ln cap="flat" cmpd="sng" w="28575">
              <a:solidFill>
                <a:srgbClr val="4F7BE8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cxnSp>
          <p:nvCxnSpPr>
            <p:cNvPr id="815" name="Google Shape;815;p69"/>
            <p:cNvCxnSpPr/>
            <p:nvPr/>
          </p:nvCxnSpPr>
          <p:spPr>
            <a:xfrm rot="10800000">
              <a:off x="-964659" y="1455875"/>
              <a:ext cx="0" cy="1668300"/>
            </a:xfrm>
            <a:prstGeom prst="straightConnector1">
              <a:avLst/>
            </a:prstGeom>
            <a:noFill/>
            <a:ln cap="flat" cmpd="sng" w="28575">
              <a:solidFill>
                <a:srgbClr val="4F7BE8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</p:grpSp>
      <p:sp>
        <p:nvSpPr>
          <p:cNvPr id="816" name="Google Shape;816;p69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Axmed iyo Caasha waxay ka hadlayaan sida ay u heli lahaayeen wareega (perimeter) saddexagalkan.</a:t>
            </a:r>
            <a:endParaRPr sz="1800"/>
          </a:p>
        </p:txBody>
      </p:sp>
      <p:sp>
        <p:nvSpPr>
          <p:cNvPr id="817" name="Google Shape;817;p6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100">
                <a:latin typeface="Lexend"/>
              </a:rPr>
              <a:t>Trigonometry (Xisaabta saddexagalka) iyo waxa aan ahayn</a:t>
            </a:r>
            <a:endParaRPr/>
          </a:p>
        </p:txBody>
      </p:sp>
      <p:sp>
        <p:nvSpPr>
          <p:cNvPr id="818" name="Google Shape;818;p69"/>
          <p:cNvSpPr/>
          <p:nvPr/>
        </p:nvSpPr>
        <p:spPr>
          <a:xfrm>
            <a:off x="2173475" y="2835675"/>
            <a:ext cx="236100" cy="213900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19" name="Google Shape;819;p69"/>
          <p:cNvSpPr/>
          <p:nvPr/>
        </p:nvSpPr>
        <p:spPr>
          <a:xfrm>
            <a:off x="429600" y="2571750"/>
            <a:ext cx="950400" cy="950400"/>
          </a:xfrm>
          <a:prstGeom prst="arc">
            <a:avLst>
              <a:gd fmla="val 18736236" name="adj1"/>
              <a:gd fmla="val 0" name="adj2"/>
            </a:avLst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20" name="Google Shape;820;p69"/>
          <p:cNvSpPr txBox="1"/>
          <p:nvPr>
            <p:ph idx="1" type="body"/>
          </p:nvPr>
        </p:nvSpPr>
        <p:spPr>
          <a:xfrm>
            <a:off x="861657" y="1851250"/>
            <a:ext cx="717300" cy="21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15 cm</a:t>
            </a:r>
            <a:endParaRPr sz="1800"/>
          </a:p>
        </p:txBody>
      </p:sp>
      <p:sp>
        <p:nvSpPr>
          <p:cNvPr id="821" name="Google Shape;821;p69"/>
          <p:cNvSpPr txBox="1"/>
          <p:nvPr>
            <p:ph idx="1" type="body"/>
          </p:nvPr>
        </p:nvSpPr>
        <p:spPr>
          <a:xfrm>
            <a:off x="1395057" y="3165914"/>
            <a:ext cx="717300" cy="21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9 cm</a:t>
            </a:r>
            <a:endParaRPr sz="1800"/>
          </a:p>
        </p:txBody>
      </p:sp>
      <p:sp>
        <p:nvSpPr>
          <p:cNvPr id="822" name="Google Shape;822;p69"/>
          <p:cNvSpPr txBox="1"/>
          <p:nvPr>
            <p:ph idx="1" type="body"/>
          </p:nvPr>
        </p:nvSpPr>
        <p:spPr>
          <a:xfrm>
            <a:off x="2645508" y="2073429"/>
            <a:ext cx="717300" cy="21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x cm</a:t>
            </a:r>
            <a:r>
              <a:rPr lang="en-GB" sz="1800">
                <a:latin typeface="Lexend"/>
              </a:rPr>
              <a:t/>
            </a:r>
            <a:endParaRPr sz="1800"/>
          </a:p>
        </p:txBody>
      </p:sp>
      <p:sp>
        <p:nvSpPr>
          <p:cNvPr id="823" name="Google Shape;823;p69"/>
          <p:cNvSpPr txBox="1"/>
          <p:nvPr/>
        </p:nvSpPr>
        <p:spPr>
          <a:xfrm>
            <a:off x="1368675" y="2671925"/>
            <a:ext cx="780000" cy="320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53.1</a:t>
            </a: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°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824" name="Google Shape;824;p6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382725" y="2859618"/>
            <a:ext cx="623346" cy="1177024"/>
          </a:xfrm>
          <a:prstGeom prst="rect">
            <a:avLst/>
          </a:prstGeom>
          <a:noFill/>
          <a:ln>
            <a:noFill/>
          </a:ln>
        </p:spPr>
      </p:pic>
      <p:sp>
        <p:nvSpPr>
          <p:cNvPr id="825" name="Google Shape;825;p69"/>
          <p:cNvSpPr txBox="1"/>
          <p:nvPr/>
        </p:nvSpPr>
        <p:spPr>
          <a:xfrm>
            <a:off x="3312100" y="4036650"/>
            <a:ext cx="885300" cy="31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Caasha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826" name="Google Shape;826;p69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905334" y="3097888"/>
            <a:ext cx="777007" cy="896096"/>
          </a:xfrm>
          <a:prstGeom prst="rect">
            <a:avLst/>
          </a:prstGeom>
          <a:noFill/>
          <a:ln>
            <a:noFill/>
          </a:ln>
        </p:spPr>
      </p:pic>
      <p:sp>
        <p:nvSpPr>
          <p:cNvPr id="827" name="Google Shape;827;p69"/>
          <p:cNvSpPr txBox="1"/>
          <p:nvPr/>
        </p:nvSpPr>
        <p:spPr>
          <a:xfrm>
            <a:off x="7797050" y="4036650"/>
            <a:ext cx="885300" cy="31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Axmed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28" name="Google Shape;828;p69"/>
          <p:cNvSpPr txBox="1"/>
          <p:nvPr>
            <p:ph idx="1" type="body"/>
          </p:nvPr>
        </p:nvSpPr>
        <p:spPr>
          <a:xfrm>
            <a:off x="4418925" y="1189850"/>
            <a:ext cx="3632700" cy="21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Cidhifka saddexaad ha ahaado x, kaas oo ka soo horjeeda xagasha la siiyay. Waan ogahay dhererka hypotenuse (hypotenuse) marka waxaan isticmaali doonaa sine (sine).</a:t>
            </a:r>
            <a:r>
              <a:rPr i="1"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</a:rPr>
              <a:t/>
            </a:r>
            <a:endParaRPr sz="1800"/>
          </a:p>
        </p:txBody>
      </p:sp>
      <p:sp>
        <p:nvSpPr>
          <p:cNvPr id="829" name="Google Shape;829;p69"/>
          <p:cNvSpPr txBox="1"/>
          <p:nvPr>
            <p:ph idx="1" type="body"/>
          </p:nvPr>
        </p:nvSpPr>
        <p:spPr>
          <a:xfrm>
            <a:off x="4399074" y="2409050"/>
            <a:ext cx="3632700" cy="21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x = 15 × sin(53.1°) = 12.0 cm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20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30" name="Google Shape;830;p69"/>
          <p:cNvSpPr txBox="1"/>
          <p:nvPr>
            <p:ph idx="1" type="body"/>
          </p:nvPr>
        </p:nvSpPr>
        <p:spPr>
          <a:xfrm>
            <a:off x="4399074" y="2745957"/>
            <a:ext cx="3632700" cy="21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Wareegga (Perimeter) = 15 + 9 + 12 = 36 cm</a:t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20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4" name="Shape 8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5" name="Google Shape;835;p70"/>
          <p:cNvPicPr preferRelativeResize="0"/>
          <p:nvPr/>
        </p:nvPicPr>
        <p:blipFill rotWithShape="1">
          <a:blip r:embed="rId3">
            <a:alphaModFix/>
          </a:blip>
          <a:srcRect b="4760" l="40550" r="0" t="13015"/>
          <a:stretch/>
        </p:blipFill>
        <p:spPr>
          <a:xfrm>
            <a:off x="3817250" y="1049650"/>
            <a:ext cx="4028923" cy="24753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36" name="Google Shape;836;p70"/>
          <p:cNvGrpSpPr/>
          <p:nvPr/>
        </p:nvGrpSpPr>
        <p:grpSpPr>
          <a:xfrm>
            <a:off x="776327" y="1305193"/>
            <a:ext cx="1785140" cy="1840966"/>
            <a:chOff x="-2098225" y="1379675"/>
            <a:chExt cx="1133566" cy="1840966"/>
          </a:xfrm>
        </p:grpSpPr>
        <p:sp>
          <p:nvSpPr>
            <p:cNvPr id="837" name="Google Shape;837;p70"/>
            <p:cNvSpPr/>
            <p:nvPr/>
          </p:nvSpPr>
          <p:spPr>
            <a:xfrm rot="-5400000">
              <a:off x="-2375725" y="1809575"/>
              <a:ext cx="1668300" cy="960900"/>
            </a:xfrm>
            <a:prstGeom prst="rtTriangle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838" name="Google Shape;838;p70"/>
            <p:cNvCxnSpPr/>
            <p:nvPr/>
          </p:nvCxnSpPr>
          <p:spPr>
            <a:xfrm flipH="1">
              <a:off x="-2098225" y="1379675"/>
              <a:ext cx="960900" cy="1668300"/>
            </a:xfrm>
            <a:prstGeom prst="straightConnector1">
              <a:avLst/>
            </a:prstGeom>
            <a:noFill/>
            <a:ln cap="flat" cmpd="sng" w="28575">
              <a:solidFill>
                <a:srgbClr val="4F7BE8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cxnSp>
          <p:nvCxnSpPr>
            <p:cNvPr id="839" name="Google Shape;839;p70"/>
            <p:cNvCxnSpPr/>
            <p:nvPr/>
          </p:nvCxnSpPr>
          <p:spPr>
            <a:xfrm rot="10800000">
              <a:off x="-2022025" y="3220641"/>
              <a:ext cx="960900" cy="0"/>
            </a:xfrm>
            <a:prstGeom prst="straightConnector1">
              <a:avLst/>
            </a:prstGeom>
            <a:noFill/>
            <a:ln cap="flat" cmpd="sng" w="28575">
              <a:solidFill>
                <a:srgbClr val="4F7BE8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cxnSp>
          <p:nvCxnSpPr>
            <p:cNvPr id="840" name="Google Shape;840;p70"/>
            <p:cNvCxnSpPr/>
            <p:nvPr/>
          </p:nvCxnSpPr>
          <p:spPr>
            <a:xfrm rot="10800000">
              <a:off x="-964659" y="1455875"/>
              <a:ext cx="0" cy="1668300"/>
            </a:xfrm>
            <a:prstGeom prst="straightConnector1">
              <a:avLst/>
            </a:prstGeom>
            <a:noFill/>
            <a:ln cap="flat" cmpd="sng" w="28575">
              <a:solidFill>
                <a:srgbClr val="4F7BE8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</p:grpSp>
      <p:sp>
        <p:nvSpPr>
          <p:cNvPr id="841" name="Google Shape;841;p70"/>
          <p:cNvSpPr txBox="1"/>
          <p:nvPr>
            <p:ph idx="1" type="body"/>
          </p:nvPr>
        </p:nvSpPr>
        <p:spPr>
          <a:xfrm>
            <a:off x="324000" y="759300"/>
            <a:ext cx="8237700" cy="613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Axmed iyo Caasha waxay ka wada hadlayaan sida ay u heli lahaayeen wareegga (perimeter) saddexagalkan.</a:t>
            </a:r>
            <a:endParaRPr sz="1800"/>
          </a:p>
        </p:txBody>
      </p:sp>
      <p:sp>
        <p:nvSpPr>
          <p:cNvPr id="842" name="Google Shape;842;p7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100">
                <a:latin typeface="Lexend"/>
              </a:rPr>
              <a:t>Trigonometry (Trigonometry) ama maya</a:t>
            </a:r>
            <a:endParaRPr/>
          </a:p>
        </p:txBody>
      </p:sp>
      <p:sp>
        <p:nvSpPr>
          <p:cNvPr id="843" name="Google Shape;843;p70"/>
          <p:cNvSpPr/>
          <p:nvPr/>
        </p:nvSpPr>
        <p:spPr>
          <a:xfrm>
            <a:off x="2173475" y="2835675"/>
            <a:ext cx="236100" cy="213900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44" name="Google Shape;844;p70"/>
          <p:cNvSpPr/>
          <p:nvPr/>
        </p:nvSpPr>
        <p:spPr>
          <a:xfrm>
            <a:off x="429600" y="2571750"/>
            <a:ext cx="950400" cy="950400"/>
          </a:xfrm>
          <a:prstGeom prst="arc">
            <a:avLst>
              <a:gd fmla="val 18736236" name="adj1"/>
              <a:gd fmla="val 0" name="adj2"/>
            </a:avLst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45" name="Google Shape;845;p70"/>
          <p:cNvSpPr txBox="1"/>
          <p:nvPr>
            <p:ph idx="1" type="body"/>
          </p:nvPr>
        </p:nvSpPr>
        <p:spPr>
          <a:xfrm>
            <a:off x="861657" y="1851250"/>
            <a:ext cx="717300" cy="21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15 cm</a:t>
            </a:r>
            <a:endParaRPr sz="1800"/>
          </a:p>
        </p:txBody>
      </p:sp>
      <p:sp>
        <p:nvSpPr>
          <p:cNvPr id="846" name="Google Shape;846;p70"/>
          <p:cNvSpPr txBox="1"/>
          <p:nvPr>
            <p:ph idx="1" type="body"/>
          </p:nvPr>
        </p:nvSpPr>
        <p:spPr>
          <a:xfrm>
            <a:off x="1395057" y="3165914"/>
            <a:ext cx="717300" cy="21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9 cm</a:t>
            </a:r>
            <a:endParaRPr sz="1800"/>
          </a:p>
        </p:txBody>
      </p:sp>
      <p:sp>
        <p:nvSpPr>
          <p:cNvPr id="847" name="Google Shape;847;p70"/>
          <p:cNvSpPr txBox="1"/>
          <p:nvPr>
            <p:ph idx="1" type="body"/>
          </p:nvPr>
        </p:nvSpPr>
        <p:spPr>
          <a:xfrm>
            <a:off x="2645508" y="2073429"/>
            <a:ext cx="717300" cy="21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x cm</a:t>
            </a:r>
            <a:r>
              <a:rPr lang="en-GB" sz="1800">
                <a:latin typeface="Lexend"/>
              </a:rPr>
              <a:t/>
            </a:r>
            <a:endParaRPr sz="1800"/>
          </a:p>
        </p:txBody>
      </p:sp>
      <p:sp>
        <p:nvSpPr>
          <p:cNvPr id="848" name="Google Shape;848;p70"/>
          <p:cNvSpPr txBox="1"/>
          <p:nvPr/>
        </p:nvSpPr>
        <p:spPr>
          <a:xfrm>
            <a:off x="1368675" y="2671925"/>
            <a:ext cx="780000" cy="320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53.1</a:t>
            </a: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°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849" name="Google Shape;849;p7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382725" y="2859618"/>
            <a:ext cx="623346" cy="1177024"/>
          </a:xfrm>
          <a:prstGeom prst="rect">
            <a:avLst/>
          </a:prstGeom>
          <a:noFill/>
          <a:ln>
            <a:noFill/>
          </a:ln>
        </p:spPr>
      </p:pic>
      <p:sp>
        <p:nvSpPr>
          <p:cNvPr id="850" name="Google Shape;850;p70"/>
          <p:cNvSpPr txBox="1"/>
          <p:nvPr/>
        </p:nvSpPr>
        <p:spPr>
          <a:xfrm>
            <a:off x="3312100" y="4036650"/>
            <a:ext cx="885300" cy="31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Caasha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851" name="Google Shape;851;p70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905334" y="3097888"/>
            <a:ext cx="777007" cy="896096"/>
          </a:xfrm>
          <a:prstGeom prst="rect">
            <a:avLst/>
          </a:prstGeom>
          <a:noFill/>
          <a:ln>
            <a:noFill/>
          </a:ln>
        </p:spPr>
      </p:pic>
      <p:sp>
        <p:nvSpPr>
          <p:cNvPr id="852" name="Google Shape;852;p70"/>
          <p:cNvSpPr txBox="1"/>
          <p:nvPr/>
        </p:nvSpPr>
        <p:spPr>
          <a:xfrm>
            <a:off x="7797050" y="4036650"/>
            <a:ext cx="885300" cy="31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Axmed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53" name="Google Shape;853;p70"/>
          <p:cNvSpPr txBox="1"/>
          <p:nvPr>
            <p:ph idx="1" type="body"/>
          </p:nvPr>
        </p:nvSpPr>
        <p:spPr>
          <a:xfrm>
            <a:off x="4115375" y="1189850"/>
            <a:ext cx="3730800" cy="21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Waxaan isticmaali lahaa aragtida Pythagoras (Pythagoras’ theorem) si aan u xisaabiyo dhererka x.</a:t>
            </a:r>
            <a:r>
              <a:rPr i="1"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</a:rPr>
              <a:t/>
            </a:r>
            <a:endParaRPr sz="1800"/>
          </a:p>
        </p:txBody>
      </p:sp>
      <p:sp>
        <p:nvSpPr>
          <p:cNvPr id="854" name="Google Shape;854;p70"/>
          <p:cNvSpPr txBox="1"/>
          <p:nvPr>
            <p:ph idx="1" type="body"/>
          </p:nvPr>
        </p:nvSpPr>
        <p:spPr>
          <a:xfrm>
            <a:off x="4178349" y="2392925"/>
            <a:ext cx="3398400" cy="21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x = 12 cm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20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55" name="Google Shape;855;p70"/>
          <p:cNvSpPr txBox="1"/>
          <p:nvPr>
            <p:ph idx="1" type="body"/>
          </p:nvPr>
        </p:nvSpPr>
        <p:spPr>
          <a:xfrm>
            <a:off x="4115375" y="2778725"/>
            <a:ext cx="3516900" cy="21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Wareegga (Perimeter) = 15 + 9 + 12 = 36 cm</a:t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</a:rPr>
              <a:t/>
            </a:r>
            <a:endParaRPr sz="1800"/>
          </a:p>
        </p:txBody>
      </p:sp>
      <p:sp>
        <p:nvSpPr>
          <p:cNvPr id="856" name="Google Shape;856;p70"/>
          <p:cNvSpPr txBox="1"/>
          <p:nvPr>
            <p:ph idx="1" type="body"/>
          </p:nvPr>
        </p:nvSpPr>
        <p:spPr>
          <a:xfrm>
            <a:off x="4178349" y="1789750"/>
            <a:ext cx="3398400" cy="21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15</a:t>
            </a:r>
            <a:r>
              <a:rPr baseline="30000" lang="en-GB" sz="1800">
                <a:latin typeface="Lexend"/>
                <a:ea typeface="Times New Roman"/>
                <a:cs typeface="Times New Roman"/>
                <a:sym typeface="Times New Roman"/>
              </a:rPr>
              <a:t>2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= 9</a:t>
            </a:r>
            <a:r>
              <a:rPr baseline="30000" lang="en-GB" sz="1800">
                <a:latin typeface="Lexend"/>
                <a:ea typeface="Times New Roman"/>
                <a:cs typeface="Times New Roman"/>
                <a:sym typeface="Times New Roman"/>
              </a:rPr>
              <a:t>2 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+ 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baseline="30000" lang="en-GB" sz="1800">
                <a:latin typeface="Lexend"/>
                <a:ea typeface="Times New Roman"/>
                <a:cs typeface="Times New Roman"/>
                <a:sym typeface="Times New Roman"/>
              </a:rPr>
              <a:t>2</a:t>
            </a:r>
            <a:endParaRPr baseline="30000" sz="20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57" name="Google Shape;857;p70"/>
          <p:cNvSpPr txBox="1"/>
          <p:nvPr>
            <p:ph idx="1" type="body"/>
          </p:nvPr>
        </p:nvSpPr>
        <p:spPr>
          <a:xfrm>
            <a:off x="4178349" y="2094550"/>
            <a:ext cx="3398400" cy="21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baseline="30000" lang="en-GB" sz="1800">
                <a:latin typeface="Lexend"/>
                <a:ea typeface="Times New Roman"/>
                <a:cs typeface="Times New Roman"/>
                <a:sym typeface="Times New Roman"/>
              </a:rPr>
              <a:t>2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= 15</a:t>
            </a:r>
            <a:r>
              <a:rPr baseline="30000" lang="en-GB" sz="1800">
                <a:latin typeface="Lexend"/>
                <a:ea typeface="Times New Roman"/>
                <a:cs typeface="Times New Roman"/>
                <a:sym typeface="Times New Roman"/>
              </a:rPr>
              <a:t>2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- 9</a:t>
            </a:r>
            <a:r>
              <a:rPr baseline="30000" lang="en-GB" sz="1800">
                <a:latin typeface="Lexend"/>
                <a:ea typeface="Times New Roman"/>
                <a:cs typeface="Times New Roman"/>
                <a:sym typeface="Times New Roman"/>
              </a:rPr>
              <a:t>2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= 144</a:t>
            </a:r>
            <a:r>
              <a:rPr baseline="30000" lang="en-GB" sz="1800">
                <a:latin typeface="Lexend"/>
                <a:ea typeface="Times New Roman"/>
                <a:cs typeface="Times New Roman"/>
                <a:sym typeface="Times New Roman"/>
              </a:rPr>
              <a:t> </a:t>
            </a:r>
            <a:endParaRPr baseline="30000" sz="20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1" name="Shape 8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2" name="Google Shape;862;p71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400">
                <a:latin typeface="Lexend"/>
              </a:rPr>
              <a:t>Trigonometry (Trigonometry) ama maya</a:t>
            </a:r>
            <a:endParaRPr/>
          </a:p>
        </p:txBody>
      </p:sp>
      <p:sp>
        <p:nvSpPr>
          <p:cNvPr id="863" name="Google Shape;863;p71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Macluumaadka la siiyay, waxaad awoodi lahayd…</a:t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/>
          </a:p>
        </p:txBody>
      </p:sp>
      <p:sp>
        <p:nvSpPr>
          <p:cNvPr id="864" name="Google Shape;864;p71"/>
          <p:cNvSpPr txBox="1"/>
          <p:nvPr>
            <p:ph idx="1" type="subTitle"/>
          </p:nvPr>
        </p:nvSpPr>
        <p:spPr>
          <a:xfrm>
            <a:off x="1034425" y="1837775"/>
            <a:ext cx="50697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…isticmaalka trigonometry (trigonometry) si loo xisaabiyo labada dherer ee cidhifyada kale</a:t>
            </a:r>
            <a:endParaRPr/>
          </a:p>
        </p:txBody>
      </p:sp>
      <p:sp>
        <p:nvSpPr>
          <p:cNvPr id="865" name="Google Shape;865;p71"/>
          <p:cNvSpPr txBox="1"/>
          <p:nvPr>
            <p:ph idx="3" type="subTitle"/>
          </p:nvPr>
        </p:nvSpPr>
        <p:spPr>
          <a:xfrm>
            <a:off x="1034425" y="2794250"/>
            <a:ext cx="51138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…isticmaalka Aragtida Pythagoras (Pythagoras’ Theorem) si loo xisaabiyo labada dherer ee cidhifyada kale</a:t>
            </a:r>
            <a:endParaRPr/>
          </a:p>
        </p:txBody>
      </p:sp>
      <p:sp>
        <p:nvSpPr>
          <p:cNvPr id="866" name="Google Shape;866;p71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…xisaabinta xagasha saddexaad ee saddexagalka</a:t>
            </a:r>
            <a:endParaRPr/>
          </a:p>
        </p:txBody>
      </p:sp>
      <p:sp>
        <p:nvSpPr>
          <p:cNvPr id="867" name="Google Shape;867;p71"/>
          <p:cNvSpPr/>
          <p:nvPr/>
        </p:nvSpPr>
        <p:spPr>
          <a:xfrm>
            <a:off x="7812275" y="2530875"/>
            <a:ext cx="236100" cy="213900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68" name="Google Shape;868;p71"/>
          <p:cNvSpPr/>
          <p:nvPr/>
        </p:nvSpPr>
        <p:spPr>
          <a:xfrm>
            <a:off x="6068400" y="2266950"/>
            <a:ext cx="950400" cy="950400"/>
          </a:xfrm>
          <a:prstGeom prst="arc">
            <a:avLst>
              <a:gd fmla="val 18736236" name="adj1"/>
              <a:gd fmla="val 0" name="adj2"/>
            </a:avLst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69" name="Google Shape;869;p71"/>
          <p:cNvSpPr txBox="1"/>
          <p:nvPr>
            <p:ph idx="4294967295" type="body"/>
          </p:nvPr>
        </p:nvSpPr>
        <p:spPr>
          <a:xfrm>
            <a:off x="6500457" y="1546450"/>
            <a:ext cx="717300" cy="21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16 cm</a:t>
            </a:r>
            <a:endParaRPr sz="1800"/>
          </a:p>
        </p:txBody>
      </p:sp>
      <p:grpSp>
        <p:nvGrpSpPr>
          <p:cNvPr id="870" name="Google Shape;870;p71"/>
          <p:cNvGrpSpPr/>
          <p:nvPr/>
        </p:nvGrpSpPr>
        <p:grpSpPr>
          <a:xfrm>
            <a:off x="6415127" y="1000393"/>
            <a:ext cx="1633225" cy="1744500"/>
            <a:chOff x="-2098225" y="1379675"/>
            <a:chExt cx="1037100" cy="1744500"/>
          </a:xfrm>
        </p:grpSpPr>
        <p:sp>
          <p:nvSpPr>
            <p:cNvPr id="871" name="Google Shape;871;p71"/>
            <p:cNvSpPr/>
            <p:nvPr/>
          </p:nvSpPr>
          <p:spPr>
            <a:xfrm rot="-5400000">
              <a:off x="-2375725" y="1809575"/>
              <a:ext cx="1668300" cy="960900"/>
            </a:xfrm>
            <a:prstGeom prst="rtTriangle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872" name="Google Shape;872;p71"/>
            <p:cNvCxnSpPr/>
            <p:nvPr/>
          </p:nvCxnSpPr>
          <p:spPr>
            <a:xfrm flipH="1">
              <a:off x="-2098225" y="1379675"/>
              <a:ext cx="960900" cy="1668300"/>
            </a:xfrm>
            <a:prstGeom prst="straightConnector1">
              <a:avLst/>
            </a:prstGeom>
            <a:noFill/>
            <a:ln cap="flat" cmpd="sng" w="28575">
              <a:solidFill>
                <a:srgbClr val="4F7BE8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</p:grpSp>
      <p:sp>
        <p:nvSpPr>
          <p:cNvPr id="873" name="Google Shape;873;p71"/>
          <p:cNvSpPr txBox="1"/>
          <p:nvPr/>
        </p:nvSpPr>
        <p:spPr>
          <a:xfrm>
            <a:off x="7007475" y="2367125"/>
            <a:ext cx="780000" cy="320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50</a:t>
            </a:r>
            <a:r>
              <a:rPr lang="en-GB" sz="14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°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874" name="Google Shape;874;p7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28008" y="2200275"/>
            <a:ext cx="3960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75" name="Google Shape;875;p7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22808" y="3723950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9" name="Shape 8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80" name="Google Shape;880;p72"/>
          <p:cNvCxnSpPr/>
          <p:nvPr/>
        </p:nvCxnSpPr>
        <p:spPr>
          <a:xfrm>
            <a:off x="2296850" y="2571750"/>
            <a:ext cx="1187400" cy="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881" name="Google Shape;881;p7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100">
                <a:latin typeface="Lexend"/>
              </a:rPr>
              <a:t>Trigonometry (Trigonometry) ama ma aha</a:t>
            </a:r>
            <a:endParaRPr/>
          </a:p>
        </p:txBody>
      </p:sp>
      <p:sp>
        <p:nvSpPr>
          <p:cNvPr id="882" name="Google Shape;882;p72"/>
          <p:cNvSpPr/>
          <p:nvPr/>
        </p:nvSpPr>
        <p:spPr>
          <a:xfrm>
            <a:off x="893125" y="1374550"/>
            <a:ext cx="2587364" cy="1197189"/>
          </a:xfrm>
          <a:custGeom>
            <a:rect b="b" l="l" r="r" t="t"/>
            <a:pathLst>
              <a:path extrusionOk="0" h="35391" w="76487">
                <a:moveTo>
                  <a:pt x="0" y="35291"/>
                </a:moveTo>
                <a:lnTo>
                  <a:pt x="48300" y="35391"/>
                </a:lnTo>
                <a:lnTo>
                  <a:pt x="76487" y="0"/>
                </a:lnTo>
                <a:close/>
              </a:path>
            </a:pathLst>
          </a:cu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  <p:cxnSp>
        <p:nvCxnSpPr>
          <p:cNvPr id="883" name="Google Shape;883;p72"/>
          <p:cNvCxnSpPr/>
          <p:nvPr/>
        </p:nvCxnSpPr>
        <p:spPr>
          <a:xfrm>
            <a:off x="881000" y="2713350"/>
            <a:ext cx="1660500" cy="63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884" name="Google Shape;884;p72"/>
          <p:cNvCxnSpPr/>
          <p:nvPr/>
        </p:nvCxnSpPr>
        <p:spPr>
          <a:xfrm flipH="1" rot="10800000">
            <a:off x="801714" y="1233257"/>
            <a:ext cx="2628000" cy="12399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885" name="Google Shape;885;p72"/>
          <p:cNvSpPr/>
          <p:nvPr/>
        </p:nvSpPr>
        <p:spPr>
          <a:xfrm>
            <a:off x="115143" y="1774050"/>
            <a:ext cx="1595400" cy="1595400"/>
          </a:xfrm>
          <a:prstGeom prst="arc">
            <a:avLst>
              <a:gd fmla="val 20079851" name="adj1"/>
              <a:gd fmla="val 0" name="adj2"/>
            </a:avLst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86" name="Google Shape;886;p72"/>
          <p:cNvSpPr txBox="1"/>
          <p:nvPr/>
        </p:nvSpPr>
        <p:spPr>
          <a:xfrm>
            <a:off x="1749675" y="2214725"/>
            <a:ext cx="780000" cy="320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35</a:t>
            </a: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°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87" name="Google Shape;887;p72"/>
          <p:cNvSpPr txBox="1"/>
          <p:nvPr>
            <p:ph idx="1" type="body"/>
          </p:nvPr>
        </p:nvSpPr>
        <p:spPr>
          <a:xfrm>
            <a:off x="1471257" y="2728021"/>
            <a:ext cx="717300" cy="21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9 cm</a:t>
            </a:r>
            <a:endParaRPr sz="1800"/>
          </a:p>
        </p:txBody>
      </p:sp>
      <p:sp>
        <p:nvSpPr>
          <p:cNvPr id="888" name="Google Shape;888;p72"/>
          <p:cNvSpPr txBox="1"/>
          <p:nvPr>
            <p:ph idx="1" type="body"/>
          </p:nvPr>
        </p:nvSpPr>
        <p:spPr>
          <a:xfrm>
            <a:off x="1514257" y="1516026"/>
            <a:ext cx="717300" cy="21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16 cm</a:t>
            </a:r>
            <a:r>
              <a:rPr lang="en-GB" sz="1100">
                <a:latin typeface="Lexend"/>
              </a:rPr>
              <a:t/>
            </a:r>
            <a:endParaRPr sz="1800"/>
          </a:p>
        </p:txBody>
      </p:sp>
      <p:sp>
        <p:nvSpPr>
          <p:cNvPr id="889" name="Google Shape;889;p72"/>
          <p:cNvSpPr txBox="1"/>
          <p:nvPr>
            <p:ph idx="1" type="body"/>
          </p:nvPr>
        </p:nvSpPr>
        <p:spPr>
          <a:xfrm>
            <a:off x="324000" y="759300"/>
            <a:ext cx="8237700" cy="613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Si loo xisaabiyo wareegga (perimeter) saddexagalkaan, waxaan u baahanahay inaan ogaano dhererka cidhifka saddexaad.</a:t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1800"/>
          </a:p>
        </p:txBody>
      </p:sp>
      <p:sp>
        <p:nvSpPr>
          <p:cNvPr id="890" name="Google Shape;890;p72"/>
          <p:cNvSpPr txBox="1"/>
          <p:nvPr>
            <p:ph idx="1" type="body"/>
          </p:nvPr>
        </p:nvSpPr>
        <p:spPr>
          <a:xfrm>
            <a:off x="4320000" y="1216500"/>
            <a:ext cx="4470300" cy="613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Aragtida Pythagoras (Pythagoras’ theorem) iyo hawlo trigonometric (trigonometric functions) waxay u baahan yihiin saddexagallo qumman (right-angled triangles).</a:t>
            </a:r>
            <a:endParaRPr sz="1800"/>
          </a:p>
        </p:txBody>
      </p:sp>
      <p:sp>
        <p:nvSpPr>
          <p:cNvPr id="891" name="Google Shape;891;p72"/>
          <p:cNvSpPr txBox="1"/>
          <p:nvPr>
            <p:ph idx="1" type="body"/>
          </p:nvPr>
        </p:nvSpPr>
        <p:spPr>
          <a:xfrm>
            <a:off x="4320000" y="2283300"/>
            <a:ext cx="4470300" cy="613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Xaggee ayaa saddexagal qumman (right-angled triangle) laga abuuri karaa?</a:t>
            </a:r>
            <a:endParaRPr sz="1800"/>
          </a:p>
        </p:txBody>
      </p:sp>
      <p:cxnSp>
        <p:nvCxnSpPr>
          <p:cNvPr id="892" name="Google Shape;892;p72"/>
          <p:cNvCxnSpPr/>
          <p:nvPr/>
        </p:nvCxnSpPr>
        <p:spPr>
          <a:xfrm rot="5400000">
            <a:off x="2816100" y="2035650"/>
            <a:ext cx="1325700" cy="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893" name="Google Shape;893;p72"/>
          <p:cNvSpPr/>
          <p:nvPr/>
        </p:nvSpPr>
        <p:spPr>
          <a:xfrm>
            <a:off x="3337350" y="2430150"/>
            <a:ext cx="141600" cy="141600"/>
          </a:xfrm>
          <a:prstGeom prst="rect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94" name="Google Shape;894;p72"/>
          <p:cNvSpPr txBox="1"/>
          <p:nvPr>
            <p:ph idx="1" type="body"/>
          </p:nvPr>
        </p:nvSpPr>
        <p:spPr>
          <a:xfrm>
            <a:off x="4320000" y="2933250"/>
            <a:ext cx="4470300" cy="613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Kordhinta cidhifka saldhiga (base edge) iyo soo dejin khad toosan (perpendicular line).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895" name="Google Shape;895;p72"/>
          <p:cNvSpPr/>
          <p:nvPr/>
        </p:nvSpPr>
        <p:spPr>
          <a:xfrm flipH="1">
            <a:off x="902475" y="3241025"/>
            <a:ext cx="2628000" cy="1197300"/>
          </a:xfrm>
          <a:prstGeom prst="rtTriangle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96" name="Google Shape;896;p72"/>
          <p:cNvSpPr/>
          <p:nvPr/>
        </p:nvSpPr>
        <p:spPr>
          <a:xfrm>
            <a:off x="115143" y="3659743"/>
            <a:ext cx="1595400" cy="1595400"/>
          </a:xfrm>
          <a:prstGeom prst="arc">
            <a:avLst>
              <a:gd fmla="val 20079851" name="adj1"/>
              <a:gd fmla="val 0" name="adj2"/>
            </a:avLst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97" name="Google Shape;897;p72"/>
          <p:cNvSpPr txBox="1"/>
          <p:nvPr/>
        </p:nvSpPr>
        <p:spPr>
          <a:xfrm>
            <a:off x="1749675" y="4100418"/>
            <a:ext cx="780000" cy="320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35</a:t>
            </a: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°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898" name="Google Shape;898;p72"/>
          <p:cNvCxnSpPr/>
          <p:nvPr/>
        </p:nvCxnSpPr>
        <p:spPr>
          <a:xfrm flipH="1" rot="10800000">
            <a:off x="859636" y="3074928"/>
            <a:ext cx="2628000" cy="12399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899" name="Google Shape;899;p72"/>
          <p:cNvSpPr txBox="1"/>
          <p:nvPr>
            <p:ph idx="1" type="body"/>
          </p:nvPr>
        </p:nvSpPr>
        <p:spPr>
          <a:xfrm>
            <a:off x="1572180" y="3357698"/>
            <a:ext cx="717300" cy="21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16 cm</a:t>
            </a:r>
            <a:endParaRPr sz="1800"/>
          </a:p>
        </p:txBody>
      </p:sp>
      <p:sp>
        <p:nvSpPr>
          <p:cNvPr id="900" name="Google Shape;900;p72"/>
          <p:cNvSpPr/>
          <p:nvPr/>
        </p:nvSpPr>
        <p:spPr>
          <a:xfrm>
            <a:off x="3389382" y="4296057"/>
            <a:ext cx="141600" cy="141600"/>
          </a:xfrm>
          <a:prstGeom prst="rect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901" name="Google Shape;901;p72"/>
          <p:cNvCxnSpPr/>
          <p:nvPr/>
        </p:nvCxnSpPr>
        <p:spPr>
          <a:xfrm>
            <a:off x="902475" y="4594350"/>
            <a:ext cx="2615400" cy="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902" name="Google Shape;902;p72"/>
          <p:cNvCxnSpPr/>
          <p:nvPr/>
        </p:nvCxnSpPr>
        <p:spPr>
          <a:xfrm>
            <a:off x="3694300" y="3240000"/>
            <a:ext cx="0" cy="12015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6" name="Shape 9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07" name="Google Shape;907;p73"/>
          <p:cNvCxnSpPr/>
          <p:nvPr/>
        </p:nvCxnSpPr>
        <p:spPr>
          <a:xfrm>
            <a:off x="2296850" y="2571750"/>
            <a:ext cx="1187400" cy="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908" name="Google Shape;908;p7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100">
                <a:latin typeface="Lexend"/>
              </a:rPr>
              <a:t>Trigonometry (Trigonometry) ama ma aha</a:t>
            </a:r>
            <a:endParaRPr/>
          </a:p>
        </p:txBody>
      </p:sp>
      <p:sp>
        <p:nvSpPr>
          <p:cNvPr id="909" name="Google Shape;909;p73"/>
          <p:cNvSpPr/>
          <p:nvPr/>
        </p:nvSpPr>
        <p:spPr>
          <a:xfrm>
            <a:off x="893125" y="1374550"/>
            <a:ext cx="2587364" cy="1197189"/>
          </a:xfrm>
          <a:custGeom>
            <a:rect b="b" l="l" r="r" t="t"/>
            <a:pathLst>
              <a:path extrusionOk="0" h="35391" w="76487">
                <a:moveTo>
                  <a:pt x="0" y="35291"/>
                </a:moveTo>
                <a:lnTo>
                  <a:pt x="48300" y="35391"/>
                </a:lnTo>
                <a:lnTo>
                  <a:pt x="76487" y="0"/>
                </a:lnTo>
                <a:close/>
              </a:path>
            </a:pathLst>
          </a:cu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  <p:cxnSp>
        <p:nvCxnSpPr>
          <p:cNvPr id="910" name="Google Shape;910;p73"/>
          <p:cNvCxnSpPr/>
          <p:nvPr/>
        </p:nvCxnSpPr>
        <p:spPr>
          <a:xfrm>
            <a:off x="881000" y="2713350"/>
            <a:ext cx="1660500" cy="63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911" name="Google Shape;911;p73"/>
          <p:cNvCxnSpPr/>
          <p:nvPr/>
        </p:nvCxnSpPr>
        <p:spPr>
          <a:xfrm flipH="1" rot="10800000">
            <a:off x="801714" y="1233257"/>
            <a:ext cx="2628000" cy="12399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912" name="Google Shape;912;p73"/>
          <p:cNvSpPr/>
          <p:nvPr/>
        </p:nvSpPr>
        <p:spPr>
          <a:xfrm>
            <a:off x="115143" y="1774050"/>
            <a:ext cx="1595400" cy="1595400"/>
          </a:xfrm>
          <a:prstGeom prst="arc">
            <a:avLst>
              <a:gd fmla="val 20079851" name="adj1"/>
              <a:gd fmla="val 0" name="adj2"/>
            </a:avLst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13" name="Google Shape;913;p73"/>
          <p:cNvSpPr txBox="1"/>
          <p:nvPr/>
        </p:nvSpPr>
        <p:spPr>
          <a:xfrm>
            <a:off x="1749675" y="2214725"/>
            <a:ext cx="780000" cy="320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35</a:t>
            </a: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°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14" name="Google Shape;914;p73"/>
          <p:cNvSpPr txBox="1"/>
          <p:nvPr>
            <p:ph idx="1" type="body"/>
          </p:nvPr>
        </p:nvSpPr>
        <p:spPr>
          <a:xfrm>
            <a:off x="1471257" y="2728021"/>
            <a:ext cx="717300" cy="21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9 cm</a:t>
            </a:r>
            <a:endParaRPr sz="1800"/>
          </a:p>
        </p:txBody>
      </p:sp>
      <p:sp>
        <p:nvSpPr>
          <p:cNvPr id="915" name="Google Shape;915;p73"/>
          <p:cNvSpPr txBox="1"/>
          <p:nvPr>
            <p:ph idx="1" type="body"/>
          </p:nvPr>
        </p:nvSpPr>
        <p:spPr>
          <a:xfrm>
            <a:off x="1514257" y="1516026"/>
            <a:ext cx="717300" cy="21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16 cm</a:t>
            </a:r>
            <a:endParaRPr sz="1800"/>
          </a:p>
        </p:txBody>
      </p:sp>
      <p:sp>
        <p:nvSpPr>
          <p:cNvPr id="916" name="Google Shape;916;p73"/>
          <p:cNvSpPr txBox="1"/>
          <p:nvPr>
            <p:ph idx="1" type="body"/>
          </p:nvPr>
        </p:nvSpPr>
        <p:spPr>
          <a:xfrm>
            <a:off x="324000" y="759300"/>
            <a:ext cx="8237700" cy="613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Si loo xisaabiyo wareegga (perimeter) saddexagalkaan, waxaan u baahanahay inaan ogaano dhererka cidhifka saddexaad.</a:t>
            </a:r>
            <a:endParaRPr sz="1800"/>
          </a:p>
        </p:txBody>
      </p:sp>
      <p:sp>
        <p:nvSpPr>
          <p:cNvPr id="917" name="Google Shape;917;p73"/>
          <p:cNvSpPr txBox="1"/>
          <p:nvPr>
            <p:ph idx="1" type="body"/>
          </p:nvPr>
        </p:nvSpPr>
        <p:spPr>
          <a:xfrm>
            <a:off x="4320000" y="1216500"/>
            <a:ext cx="4470300" cy="613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Aragtida Pythagoras (Pythagoras’ theorem) iyo hawlo trigonometric (trigonometric functions) waxay u baahan yihiin saddexagallo qumman (right-angled triangles).</a:t>
            </a:r>
            <a:endParaRPr sz="1800"/>
          </a:p>
        </p:txBody>
      </p:sp>
      <p:sp>
        <p:nvSpPr>
          <p:cNvPr id="918" name="Google Shape;918;p73"/>
          <p:cNvSpPr txBox="1"/>
          <p:nvPr>
            <p:ph idx="1" type="body"/>
          </p:nvPr>
        </p:nvSpPr>
        <p:spPr>
          <a:xfrm>
            <a:off x="4320000" y="2283300"/>
            <a:ext cx="4470300" cy="613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Hadda shaqada sine (sine function) ayaa loo isticmaali karaa in lagu xisaabiyo dhinaca ka soo horjeeda (opposite), dhererka tooska ah (vertical height).</a:t>
            </a:r>
            <a:endParaRPr sz="1800"/>
          </a:p>
        </p:txBody>
      </p:sp>
      <p:cxnSp>
        <p:nvCxnSpPr>
          <p:cNvPr id="919" name="Google Shape;919;p73"/>
          <p:cNvCxnSpPr/>
          <p:nvPr/>
        </p:nvCxnSpPr>
        <p:spPr>
          <a:xfrm rot="5400000">
            <a:off x="2816100" y="2035650"/>
            <a:ext cx="1325700" cy="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920" name="Google Shape;920;p73"/>
          <p:cNvSpPr/>
          <p:nvPr/>
        </p:nvSpPr>
        <p:spPr>
          <a:xfrm>
            <a:off x="3337350" y="2430150"/>
            <a:ext cx="141600" cy="141600"/>
          </a:xfrm>
          <a:prstGeom prst="rect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21" name="Google Shape;921;p73"/>
          <p:cNvSpPr/>
          <p:nvPr/>
        </p:nvSpPr>
        <p:spPr>
          <a:xfrm flipH="1">
            <a:off x="902475" y="3241025"/>
            <a:ext cx="2628000" cy="1197300"/>
          </a:xfrm>
          <a:prstGeom prst="rtTriangle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22" name="Google Shape;922;p73"/>
          <p:cNvSpPr/>
          <p:nvPr/>
        </p:nvSpPr>
        <p:spPr>
          <a:xfrm>
            <a:off x="115143" y="3659743"/>
            <a:ext cx="1595400" cy="1595400"/>
          </a:xfrm>
          <a:prstGeom prst="arc">
            <a:avLst>
              <a:gd fmla="val 20079851" name="adj1"/>
              <a:gd fmla="val 0" name="adj2"/>
            </a:avLst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23" name="Google Shape;923;p73"/>
          <p:cNvSpPr txBox="1"/>
          <p:nvPr/>
        </p:nvSpPr>
        <p:spPr>
          <a:xfrm>
            <a:off x="1749675" y="4100418"/>
            <a:ext cx="780000" cy="320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35</a:t>
            </a: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°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924" name="Google Shape;924;p73"/>
          <p:cNvCxnSpPr/>
          <p:nvPr/>
        </p:nvCxnSpPr>
        <p:spPr>
          <a:xfrm flipH="1" rot="10800000">
            <a:off x="859636" y="3074928"/>
            <a:ext cx="2628000" cy="12399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925" name="Google Shape;925;p73"/>
          <p:cNvSpPr txBox="1"/>
          <p:nvPr>
            <p:ph idx="1" type="body"/>
          </p:nvPr>
        </p:nvSpPr>
        <p:spPr>
          <a:xfrm>
            <a:off x="1572180" y="3357698"/>
            <a:ext cx="717300" cy="21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16 cm</a:t>
            </a:r>
            <a:endParaRPr sz="1800"/>
          </a:p>
        </p:txBody>
      </p:sp>
      <p:sp>
        <p:nvSpPr>
          <p:cNvPr id="926" name="Google Shape;926;p73"/>
          <p:cNvSpPr/>
          <p:nvPr/>
        </p:nvSpPr>
        <p:spPr>
          <a:xfrm>
            <a:off x="3389382" y="4296057"/>
            <a:ext cx="141600" cy="141600"/>
          </a:xfrm>
          <a:prstGeom prst="rect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927" name="Google Shape;927;p73"/>
          <p:cNvCxnSpPr/>
          <p:nvPr/>
        </p:nvCxnSpPr>
        <p:spPr>
          <a:xfrm>
            <a:off x="3694300" y="3240000"/>
            <a:ext cx="0" cy="12015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928" name="Google Shape;928;p73"/>
          <p:cNvSpPr txBox="1"/>
          <p:nvPr>
            <p:ph idx="1" type="body"/>
          </p:nvPr>
        </p:nvSpPr>
        <p:spPr>
          <a:xfrm>
            <a:off x="3781980" y="3662498"/>
            <a:ext cx="717300" cy="21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h cm</a:t>
            </a:r>
            <a:r>
              <a:rPr lang="en-GB" sz="1800">
                <a:latin typeface="Lexend"/>
              </a:rPr>
              <a:t/>
            </a:r>
            <a:endParaRPr sz="1800"/>
          </a:p>
        </p:txBody>
      </p:sp>
      <p:sp>
        <p:nvSpPr>
          <p:cNvPr id="929" name="Google Shape;929;p73"/>
          <p:cNvSpPr txBox="1"/>
          <p:nvPr>
            <p:ph idx="1" type="body"/>
          </p:nvPr>
        </p:nvSpPr>
        <p:spPr>
          <a:xfrm>
            <a:off x="4924953" y="3357700"/>
            <a:ext cx="4080600" cy="21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h = 16 × sin(35°) = 9.177…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20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3" name="Shape 9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34" name="Google Shape;934;p74"/>
          <p:cNvCxnSpPr/>
          <p:nvPr/>
        </p:nvCxnSpPr>
        <p:spPr>
          <a:xfrm>
            <a:off x="2296850" y="2571750"/>
            <a:ext cx="1187400" cy="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935" name="Google Shape;935;p7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100">
                <a:latin typeface="Lexend"/>
              </a:rPr>
              <a:t>Trigonometry (Trigonometry) ama ma aha</a:t>
            </a:r>
            <a:endParaRPr/>
          </a:p>
        </p:txBody>
      </p:sp>
      <p:sp>
        <p:nvSpPr>
          <p:cNvPr id="936" name="Google Shape;936;p74"/>
          <p:cNvSpPr/>
          <p:nvPr/>
        </p:nvSpPr>
        <p:spPr>
          <a:xfrm>
            <a:off x="893125" y="1374550"/>
            <a:ext cx="2587364" cy="1197189"/>
          </a:xfrm>
          <a:custGeom>
            <a:rect b="b" l="l" r="r" t="t"/>
            <a:pathLst>
              <a:path extrusionOk="0" h="35391" w="76487">
                <a:moveTo>
                  <a:pt x="0" y="35291"/>
                </a:moveTo>
                <a:lnTo>
                  <a:pt x="48300" y="35391"/>
                </a:lnTo>
                <a:lnTo>
                  <a:pt x="76487" y="0"/>
                </a:lnTo>
                <a:close/>
              </a:path>
            </a:pathLst>
          </a:cu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  <p:cxnSp>
        <p:nvCxnSpPr>
          <p:cNvPr id="937" name="Google Shape;937;p74"/>
          <p:cNvCxnSpPr/>
          <p:nvPr/>
        </p:nvCxnSpPr>
        <p:spPr>
          <a:xfrm>
            <a:off x="881000" y="2713350"/>
            <a:ext cx="1660500" cy="63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938" name="Google Shape;938;p74"/>
          <p:cNvCxnSpPr/>
          <p:nvPr/>
        </p:nvCxnSpPr>
        <p:spPr>
          <a:xfrm flipH="1" rot="10800000">
            <a:off x="801714" y="1233257"/>
            <a:ext cx="2628000" cy="12399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939" name="Google Shape;939;p74"/>
          <p:cNvSpPr/>
          <p:nvPr/>
        </p:nvSpPr>
        <p:spPr>
          <a:xfrm>
            <a:off x="115143" y="1774050"/>
            <a:ext cx="1595400" cy="1595400"/>
          </a:xfrm>
          <a:prstGeom prst="arc">
            <a:avLst>
              <a:gd fmla="val 20079851" name="adj1"/>
              <a:gd fmla="val 0" name="adj2"/>
            </a:avLst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40" name="Google Shape;940;p74"/>
          <p:cNvSpPr txBox="1"/>
          <p:nvPr/>
        </p:nvSpPr>
        <p:spPr>
          <a:xfrm>
            <a:off x="1749675" y="2214725"/>
            <a:ext cx="780000" cy="320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35</a:t>
            </a: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°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41" name="Google Shape;941;p74"/>
          <p:cNvSpPr txBox="1"/>
          <p:nvPr>
            <p:ph idx="1" type="body"/>
          </p:nvPr>
        </p:nvSpPr>
        <p:spPr>
          <a:xfrm>
            <a:off x="1471257" y="2728021"/>
            <a:ext cx="717300" cy="21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9 cm</a:t>
            </a:r>
            <a:endParaRPr sz="1800"/>
          </a:p>
        </p:txBody>
      </p:sp>
      <p:sp>
        <p:nvSpPr>
          <p:cNvPr id="942" name="Google Shape;942;p74"/>
          <p:cNvSpPr txBox="1"/>
          <p:nvPr>
            <p:ph idx="1" type="body"/>
          </p:nvPr>
        </p:nvSpPr>
        <p:spPr>
          <a:xfrm>
            <a:off x="1514257" y="1516026"/>
            <a:ext cx="717300" cy="21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16 cm</a:t>
            </a:r>
            <a:endParaRPr sz="1800"/>
          </a:p>
        </p:txBody>
      </p:sp>
      <p:sp>
        <p:nvSpPr>
          <p:cNvPr id="943" name="Google Shape;943;p74"/>
          <p:cNvSpPr txBox="1"/>
          <p:nvPr>
            <p:ph idx="1" type="body"/>
          </p:nvPr>
        </p:nvSpPr>
        <p:spPr>
          <a:xfrm>
            <a:off x="324000" y="759300"/>
            <a:ext cx="8237700" cy="613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Si loo xisaabiyo wareegga (perimeter) saddexagalkaan, waxaan u baahanahay inaan ogaano dhererka cidhifka saddexaad.</a:t>
            </a:r>
            <a:endParaRPr sz="1800"/>
          </a:p>
        </p:txBody>
      </p:sp>
      <p:sp>
        <p:nvSpPr>
          <p:cNvPr id="944" name="Google Shape;944;p74"/>
          <p:cNvSpPr txBox="1"/>
          <p:nvPr>
            <p:ph idx="1" type="body"/>
          </p:nvPr>
        </p:nvSpPr>
        <p:spPr>
          <a:xfrm>
            <a:off x="4320000" y="1216500"/>
            <a:ext cx="4470300" cy="613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Aragtida Pythagoras (Pythagoras’ theorem) iyo hawlo trigonometric (trigonometric functions) waxay u baahan yihiin saddexagallo qumman (right-angled triangles).</a:t>
            </a:r>
            <a:endParaRPr sz="1800"/>
          </a:p>
        </p:txBody>
      </p:sp>
      <p:sp>
        <p:nvSpPr>
          <p:cNvPr id="945" name="Google Shape;945;p74"/>
          <p:cNvSpPr txBox="1"/>
          <p:nvPr>
            <p:ph idx="1" type="body"/>
          </p:nvPr>
        </p:nvSpPr>
        <p:spPr>
          <a:xfrm>
            <a:off x="4320000" y="2283300"/>
            <a:ext cx="4470300" cy="613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Qaaciddada (theorem) Pythagoras, shaqada cosine (cosine function) ama shaqada tangent (tangent function) ayaa loo isticmaali karaa xisaabinta dhererka x.</a:t>
            </a:r>
            <a:r>
              <a:rPr i="1"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</a:rPr>
              <a:t/>
            </a:r>
            <a:endParaRPr sz="1800"/>
          </a:p>
        </p:txBody>
      </p:sp>
      <p:cxnSp>
        <p:nvCxnSpPr>
          <p:cNvPr id="946" name="Google Shape;946;p74"/>
          <p:cNvCxnSpPr/>
          <p:nvPr/>
        </p:nvCxnSpPr>
        <p:spPr>
          <a:xfrm rot="5400000">
            <a:off x="2816100" y="2035650"/>
            <a:ext cx="1325700" cy="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947" name="Google Shape;947;p74"/>
          <p:cNvSpPr/>
          <p:nvPr/>
        </p:nvSpPr>
        <p:spPr>
          <a:xfrm>
            <a:off x="3337350" y="2430150"/>
            <a:ext cx="141600" cy="141600"/>
          </a:xfrm>
          <a:prstGeom prst="rect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48" name="Google Shape;948;p74"/>
          <p:cNvSpPr/>
          <p:nvPr/>
        </p:nvSpPr>
        <p:spPr>
          <a:xfrm flipH="1">
            <a:off x="902475" y="3241025"/>
            <a:ext cx="2628000" cy="1197300"/>
          </a:xfrm>
          <a:prstGeom prst="rtTriangle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49" name="Google Shape;949;p74"/>
          <p:cNvSpPr/>
          <p:nvPr/>
        </p:nvSpPr>
        <p:spPr>
          <a:xfrm>
            <a:off x="115143" y="3659743"/>
            <a:ext cx="1595400" cy="1595400"/>
          </a:xfrm>
          <a:prstGeom prst="arc">
            <a:avLst>
              <a:gd fmla="val 20079851" name="adj1"/>
              <a:gd fmla="val 0" name="adj2"/>
            </a:avLst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50" name="Google Shape;950;p74"/>
          <p:cNvSpPr txBox="1"/>
          <p:nvPr/>
        </p:nvSpPr>
        <p:spPr>
          <a:xfrm>
            <a:off x="1749675" y="4100418"/>
            <a:ext cx="780000" cy="320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35</a:t>
            </a: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°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951" name="Google Shape;951;p74"/>
          <p:cNvCxnSpPr/>
          <p:nvPr/>
        </p:nvCxnSpPr>
        <p:spPr>
          <a:xfrm flipH="1" rot="10800000">
            <a:off x="859636" y="3074928"/>
            <a:ext cx="2628000" cy="12399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952" name="Google Shape;952;p74"/>
          <p:cNvSpPr txBox="1"/>
          <p:nvPr>
            <p:ph idx="1" type="body"/>
          </p:nvPr>
        </p:nvSpPr>
        <p:spPr>
          <a:xfrm>
            <a:off x="1572180" y="3357698"/>
            <a:ext cx="717300" cy="21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16 cm</a:t>
            </a:r>
            <a:endParaRPr sz="1800"/>
          </a:p>
        </p:txBody>
      </p:sp>
      <p:sp>
        <p:nvSpPr>
          <p:cNvPr id="953" name="Google Shape;953;p74"/>
          <p:cNvSpPr/>
          <p:nvPr/>
        </p:nvSpPr>
        <p:spPr>
          <a:xfrm>
            <a:off x="3389382" y="4296057"/>
            <a:ext cx="141600" cy="141600"/>
          </a:xfrm>
          <a:prstGeom prst="rect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954" name="Google Shape;954;p74"/>
          <p:cNvCxnSpPr/>
          <p:nvPr/>
        </p:nvCxnSpPr>
        <p:spPr>
          <a:xfrm>
            <a:off x="902475" y="4594350"/>
            <a:ext cx="2615400" cy="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955" name="Google Shape;955;p74"/>
          <p:cNvCxnSpPr/>
          <p:nvPr/>
        </p:nvCxnSpPr>
        <p:spPr>
          <a:xfrm>
            <a:off x="3694300" y="3240000"/>
            <a:ext cx="0" cy="12015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956" name="Google Shape;956;p74"/>
          <p:cNvSpPr txBox="1"/>
          <p:nvPr>
            <p:ph idx="1" type="body"/>
          </p:nvPr>
        </p:nvSpPr>
        <p:spPr>
          <a:xfrm>
            <a:off x="3781980" y="3662498"/>
            <a:ext cx="717300" cy="21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9.17… cm</a:t>
            </a:r>
            <a:r>
              <a:rPr lang="en-GB" sz="1100">
                <a:latin typeface="Lexend"/>
              </a:rPr>
              <a:t/>
            </a:r>
            <a:endParaRPr sz="1800"/>
          </a:p>
        </p:txBody>
      </p:sp>
      <p:sp>
        <p:nvSpPr>
          <p:cNvPr id="957" name="Google Shape;957;p74"/>
          <p:cNvSpPr txBox="1"/>
          <p:nvPr>
            <p:ph idx="1" type="body"/>
          </p:nvPr>
        </p:nvSpPr>
        <p:spPr>
          <a:xfrm>
            <a:off x="2029380" y="4576898"/>
            <a:ext cx="717300" cy="21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x cm</a:t>
            </a:r>
            <a:r>
              <a:rPr lang="en-GB" sz="1800">
                <a:latin typeface="Lexend"/>
              </a:rPr>
              <a:t/>
            </a:r>
            <a:endParaRPr sz="1800"/>
          </a:p>
        </p:txBody>
      </p:sp>
      <p:cxnSp>
        <p:nvCxnSpPr>
          <p:cNvPr id="958" name="Google Shape;958;p74"/>
          <p:cNvCxnSpPr/>
          <p:nvPr/>
        </p:nvCxnSpPr>
        <p:spPr>
          <a:xfrm>
            <a:off x="3623744" y="1370278"/>
            <a:ext cx="0" cy="12015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959" name="Google Shape;959;p74"/>
          <p:cNvSpPr txBox="1"/>
          <p:nvPr>
            <p:ph idx="1" type="body"/>
          </p:nvPr>
        </p:nvSpPr>
        <p:spPr>
          <a:xfrm>
            <a:off x="3711424" y="1792776"/>
            <a:ext cx="717300" cy="21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9.17… cm</a:t>
            </a:r>
            <a:endParaRPr sz="1800"/>
          </a:p>
        </p:txBody>
      </p:sp>
      <p:sp>
        <p:nvSpPr>
          <p:cNvPr id="960" name="Google Shape;960;p74"/>
          <p:cNvSpPr txBox="1"/>
          <p:nvPr>
            <p:ph idx="1" type="body"/>
          </p:nvPr>
        </p:nvSpPr>
        <p:spPr>
          <a:xfrm>
            <a:off x="4924950" y="3586300"/>
            <a:ext cx="4080600" cy="21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x = 16 × cos(35°) = 13.10…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20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4" name="Shape 9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65" name="Google Shape;965;p75"/>
          <p:cNvCxnSpPr/>
          <p:nvPr/>
        </p:nvCxnSpPr>
        <p:spPr>
          <a:xfrm>
            <a:off x="2296850" y="2571750"/>
            <a:ext cx="1187400" cy="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966" name="Google Shape;966;p7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100">
                <a:latin typeface="Lexend"/>
              </a:rPr>
              <a:t>Trigonometry (Trigonometry) ama maya</a:t>
            </a:r>
            <a:endParaRPr/>
          </a:p>
        </p:txBody>
      </p:sp>
      <p:sp>
        <p:nvSpPr>
          <p:cNvPr id="967" name="Google Shape;967;p75"/>
          <p:cNvSpPr/>
          <p:nvPr/>
        </p:nvSpPr>
        <p:spPr>
          <a:xfrm>
            <a:off x="893125" y="1374550"/>
            <a:ext cx="2587364" cy="1197189"/>
          </a:xfrm>
          <a:custGeom>
            <a:rect b="b" l="l" r="r" t="t"/>
            <a:pathLst>
              <a:path extrusionOk="0" h="35391" w="76487">
                <a:moveTo>
                  <a:pt x="0" y="35291"/>
                </a:moveTo>
                <a:lnTo>
                  <a:pt x="48300" y="35391"/>
                </a:lnTo>
                <a:lnTo>
                  <a:pt x="76487" y="0"/>
                </a:lnTo>
                <a:close/>
              </a:path>
            </a:pathLst>
          </a:cu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  <p:cxnSp>
        <p:nvCxnSpPr>
          <p:cNvPr id="968" name="Google Shape;968;p75"/>
          <p:cNvCxnSpPr/>
          <p:nvPr/>
        </p:nvCxnSpPr>
        <p:spPr>
          <a:xfrm>
            <a:off x="881000" y="2713350"/>
            <a:ext cx="1660500" cy="63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969" name="Google Shape;969;p75"/>
          <p:cNvCxnSpPr/>
          <p:nvPr/>
        </p:nvCxnSpPr>
        <p:spPr>
          <a:xfrm flipH="1" rot="10800000">
            <a:off x="801714" y="1233257"/>
            <a:ext cx="2628000" cy="12399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970" name="Google Shape;970;p75"/>
          <p:cNvSpPr/>
          <p:nvPr/>
        </p:nvSpPr>
        <p:spPr>
          <a:xfrm>
            <a:off x="115143" y="1774050"/>
            <a:ext cx="1595400" cy="1595400"/>
          </a:xfrm>
          <a:prstGeom prst="arc">
            <a:avLst>
              <a:gd fmla="val 20079851" name="adj1"/>
              <a:gd fmla="val 0" name="adj2"/>
            </a:avLst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71" name="Google Shape;971;p75"/>
          <p:cNvSpPr txBox="1"/>
          <p:nvPr/>
        </p:nvSpPr>
        <p:spPr>
          <a:xfrm>
            <a:off x="1749675" y="2214725"/>
            <a:ext cx="780000" cy="320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35</a:t>
            </a: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°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72" name="Google Shape;972;p75"/>
          <p:cNvSpPr txBox="1"/>
          <p:nvPr>
            <p:ph idx="1" type="body"/>
          </p:nvPr>
        </p:nvSpPr>
        <p:spPr>
          <a:xfrm>
            <a:off x="1471257" y="2728021"/>
            <a:ext cx="717300" cy="21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9 cm</a:t>
            </a:r>
            <a:endParaRPr sz="1800"/>
          </a:p>
        </p:txBody>
      </p:sp>
      <p:sp>
        <p:nvSpPr>
          <p:cNvPr id="973" name="Google Shape;973;p75"/>
          <p:cNvSpPr txBox="1"/>
          <p:nvPr>
            <p:ph idx="1" type="body"/>
          </p:nvPr>
        </p:nvSpPr>
        <p:spPr>
          <a:xfrm>
            <a:off x="1514257" y="1516026"/>
            <a:ext cx="717300" cy="21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16 cm</a:t>
            </a:r>
            <a:endParaRPr sz="1800"/>
          </a:p>
        </p:txBody>
      </p:sp>
      <p:sp>
        <p:nvSpPr>
          <p:cNvPr id="974" name="Google Shape;974;p75"/>
          <p:cNvSpPr txBox="1"/>
          <p:nvPr>
            <p:ph idx="1" type="body"/>
          </p:nvPr>
        </p:nvSpPr>
        <p:spPr>
          <a:xfrm>
            <a:off x="324000" y="759300"/>
            <a:ext cx="8237700" cy="613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Si loo xisaabiyo wareegga (perimeter) saddexagalkaan, waxaan u baahanahay inaan ogaano dhererka cidhifka saddexaad.</a:t>
            </a:r>
            <a:endParaRPr sz="1800"/>
          </a:p>
        </p:txBody>
      </p:sp>
      <p:sp>
        <p:nvSpPr>
          <p:cNvPr id="975" name="Google Shape;975;p75"/>
          <p:cNvSpPr txBox="1"/>
          <p:nvPr>
            <p:ph idx="1" type="body"/>
          </p:nvPr>
        </p:nvSpPr>
        <p:spPr>
          <a:xfrm>
            <a:off x="4320000" y="1216500"/>
            <a:ext cx="4470300" cy="613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Qaaciddada (theorem) Pythagoras iyo shaqooyinka trigonometric (trigonometric functions) waxay u baahan yihiin saddexagallo qumman (right-angled triangles).</a:t>
            </a:r>
            <a:endParaRPr sz="1800"/>
          </a:p>
        </p:txBody>
      </p:sp>
      <p:sp>
        <p:nvSpPr>
          <p:cNvPr id="976" name="Google Shape;976;p75"/>
          <p:cNvSpPr txBox="1"/>
          <p:nvPr>
            <p:ph idx="1" type="body"/>
          </p:nvPr>
        </p:nvSpPr>
        <p:spPr>
          <a:xfrm>
            <a:off x="4320000" y="2283300"/>
            <a:ext cx="4470300" cy="613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Markaas qaaciddada (theorem) Pythagoras ayaa loo isticmaali karaa xisaabinta dhererka cidhifka saddexaad.</a:t>
            </a:r>
            <a:endParaRPr sz="1800"/>
          </a:p>
        </p:txBody>
      </p:sp>
      <p:cxnSp>
        <p:nvCxnSpPr>
          <p:cNvPr id="977" name="Google Shape;977;p75"/>
          <p:cNvCxnSpPr/>
          <p:nvPr/>
        </p:nvCxnSpPr>
        <p:spPr>
          <a:xfrm rot="5400000">
            <a:off x="2816100" y="2035650"/>
            <a:ext cx="1325700" cy="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978" name="Google Shape;978;p75"/>
          <p:cNvSpPr/>
          <p:nvPr/>
        </p:nvSpPr>
        <p:spPr>
          <a:xfrm>
            <a:off x="3337350" y="2430150"/>
            <a:ext cx="141600" cy="141600"/>
          </a:xfrm>
          <a:prstGeom prst="rect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79" name="Google Shape;979;p75"/>
          <p:cNvSpPr/>
          <p:nvPr/>
        </p:nvSpPr>
        <p:spPr>
          <a:xfrm flipH="1">
            <a:off x="902475" y="3241025"/>
            <a:ext cx="2628000" cy="1197300"/>
          </a:xfrm>
          <a:prstGeom prst="rtTriangle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80" name="Google Shape;980;p75"/>
          <p:cNvSpPr/>
          <p:nvPr/>
        </p:nvSpPr>
        <p:spPr>
          <a:xfrm>
            <a:off x="115143" y="3659743"/>
            <a:ext cx="1595400" cy="1595400"/>
          </a:xfrm>
          <a:prstGeom prst="arc">
            <a:avLst>
              <a:gd fmla="val 20079851" name="adj1"/>
              <a:gd fmla="val 0" name="adj2"/>
            </a:avLst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81" name="Google Shape;981;p75"/>
          <p:cNvSpPr txBox="1"/>
          <p:nvPr/>
        </p:nvSpPr>
        <p:spPr>
          <a:xfrm>
            <a:off x="1749675" y="4100418"/>
            <a:ext cx="780000" cy="320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35</a:t>
            </a: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°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982" name="Google Shape;982;p75"/>
          <p:cNvCxnSpPr/>
          <p:nvPr/>
        </p:nvCxnSpPr>
        <p:spPr>
          <a:xfrm flipH="1" rot="10800000">
            <a:off x="859636" y="3074928"/>
            <a:ext cx="2628000" cy="12399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983" name="Google Shape;983;p75"/>
          <p:cNvSpPr txBox="1"/>
          <p:nvPr>
            <p:ph idx="1" type="body"/>
          </p:nvPr>
        </p:nvSpPr>
        <p:spPr>
          <a:xfrm>
            <a:off x="1572180" y="3357698"/>
            <a:ext cx="717300" cy="21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16 cm</a:t>
            </a:r>
            <a:endParaRPr sz="1800"/>
          </a:p>
        </p:txBody>
      </p:sp>
      <p:sp>
        <p:nvSpPr>
          <p:cNvPr id="984" name="Google Shape;984;p75"/>
          <p:cNvSpPr/>
          <p:nvPr/>
        </p:nvSpPr>
        <p:spPr>
          <a:xfrm>
            <a:off x="3389382" y="4296057"/>
            <a:ext cx="141600" cy="141600"/>
          </a:xfrm>
          <a:prstGeom prst="rect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985" name="Google Shape;985;p75"/>
          <p:cNvCxnSpPr/>
          <p:nvPr/>
        </p:nvCxnSpPr>
        <p:spPr>
          <a:xfrm>
            <a:off x="902475" y="4594350"/>
            <a:ext cx="2615400" cy="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986" name="Google Shape;986;p75"/>
          <p:cNvCxnSpPr/>
          <p:nvPr/>
        </p:nvCxnSpPr>
        <p:spPr>
          <a:xfrm>
            <a:off x="3694300" y="3240000"/>
            <a:ext cx="0" cy="12015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987" name="Google Shape;987;p75"/>
          <p:cNvSpPr txBox="1"/>
          <p:nvPr>
            <p:ph idx="1" type="body"/>
          </p:nvPr>
        </p:nvSpPr>
        <p:spPr>
          <a:xfrm>
            <a:off x="3781980" y="3662498"/>
            <a:ext cx="717300" cy="21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9.17… cm</a:t>
            </a:r>
            <a:endParaRPr sz="1800"/>
          </a:p>
        </p:txBody>
      </p:sp>
      <p:sp>
        <p:nvSpPr>
          <p:cNvPr id="988" name="Google Shape;988;p75"/>
          <p:cNvSpPr txBox="1"/>
          <p:nvPr>
            <p:ph idx="1" type="body"/>
          </p:nvPr>
        </p:nvSpPr>
        <p:spPr>
          <a:xfrm>
            <a:off x="1648375" y="4576900"/>
            <a:ext cx="1187400" cy="21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13.10… cm</a:t>
            </a:r>
            <a:r>
              <a:rPr lang="en-GB" sz="1100">
                <a:latin typeface="Lexend"/>
              </a:rPr>
              <a:t/>
            </a:r>
            <a:endParaRPr sz="1800"/>
          </a:p>
        </p:txBody>
      </p:sp>
      <p:sp>
        <p:nvSpPr>
          <p:cNvPr id="989" name="Google Shape;989;p75"/>
          <p:cNvSpPr txBox="1"/>
          <p:nvPr>
            <p:ph idx="1" type="body"/>
          </p:nvPr>
        </p:nvSpPr>
        <p:spPr>
          <a:xfrm>
            <a:off x="5670800" y="3094200"/>
            <a:ext cx="2628000" cy="373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y</a:t>
            </a:r>
            <a:r>
              <a:rPr baseline="30000" i="1" lang="en-GB" sz="1800">
                <a:latin typeface="Lexend"/>
                <a:ea typeface="Times New Roman"/>
                <a:cs typeface="Times New Roman"/>
                <a:sym typeface="Times New Roman"/>
              </a:rPr>
              <a:t>2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 = 4.10…</a:t>
            </a:r>
            <a:r>
              <a:rPr baseline="30000" lang="en-GB" sz="1800">
                <a:latin typeface="Lexend"/>
                <a:ea typeface="Times New Roman"/>
                <a:cs typeface="Times New Roman"/>
                <a:sym typeface="Times New Roman"/>
              </a:rPr>
              <a:t>2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+ 9.17…</a:t>
            </a:r>
            <a:r>
              <a:rPr baseline="30000" lang="en-GB" sz="1800">
                <a:latin typeface="Lexend"/>
                <a:ea typeface="Times New Roman"/>
                <a:cs typeface="Times New Roman"/>
                <a:sym typeface="Times New Roman"/>
              </a:rPr>
              <a:t>2</a:t>
            </a:r>
            <a:endParaRPr baseline="30000" sz="1800"/>
          </a:p>
        </p:txBody>
      </p:sp>
      <p:sp>
        <p:nvSpPr>
          <p:cNvPr id="990" name="Google Shape;990;p75"/>
          <p:cNvSpPr txBox="1"/>
          <p:nvPr>
            <p:ph idx="1" type="body"/>
          </p:nvPr>
        </p:nvSpPr>
        <p:spPr>
          <a:xfrm>
            <a:off x="5670797" y="3475200"/>
            <a:ext cx="1711500" cy="373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y</a:t>
            </a:r>
            <a:r>
              <a:rPr baseline="30000" i="1" lang="en-GB" sz="1800">
                <a:latin typeface="Lexend"/>
                <a:ea typeface="Times New Roman"/>
                <a:cs typeface="Times New Roman"/>
                <a:sym typeface="Times New Roman"/>
              </a:rPr>
              <a:t>2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 = 101.084…</a:t>
            </a:r>
            <a:endParaRPr baseline="30000" sz="1800"/>
          </a:p>
        </p:txBody>
      </p:sp>
      <p:sp>
        <p:nvSpPr>
          <p:cNvPr id="991" name="Google Shape;991;p75"/>
          <p:cNvSpPr txBox="1"/>
          <p:nvPr>
            <p:ph idx="1" type="body"/>
          </p:nvPr>
        </p:nvSpPr>
        <p:spPr>
          <a:xfrm>
            <a:off x="5809675" y="3833758"/>
            <a:ext cx="1711500" cy="373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y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= 10.05…</a:t>
            </a:r>
            <a:endParaRPr baseline="30000" sz="1800"/>
          </a:p>
        </p:txBody>
      </p:sp>
      <p:cxnSp>
        <p:nvCxnSpPr>
          <p:cNvPr id="992" name="Google Shape;992;p75"/>
          <p:cNvCxnSpPr/>
          <p:nvPr/>
        </p:nvCxnSpPr>
        <p:spPr>
          <a:xfrm>
            <a:off x="3623744" y="1370278"/>
            <a:ext cx="0" cy="12015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993" name="Google Shape;993;p75"/>
          <p:cNvSpPr txBox="1"/>
          <p:nvPr>
            <p:ph idx="1" type="body"/>
          </p:nvPr>
        </p:nvSpPr>
        <p:spPr>
          <a:xfrm>
            <a:off x="3711424" y="1792776"/>
            <a:ext cx="717300" cy="21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9.17… cm</a:t>
            </a:r>
            <a:endParaRPr sz="1800"/>
          </a:p>
        </p:txBody>
      </p:sp>
      <p:cxnSp>
        <p:nvCxnSpPr>
          <p:cNvPr id="994" name="Google Shape;994;p75"/>
          <p:cNvCxnSpPr/>
          <p:nvPr/>
        </p:nvCxnSpPr>
        <p:spPr>
          <a:xfrm>
            <a:off x="2541507" y="2715535"/>
            <a:ext cx="914700" cy="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995" name="Google Shape;995;p75"/>
          <p:cNvSpPr txBox="1"/>
          <p:nvPr>
            <p:ph idx="1" type="body"/>
          </p:nvPr>
        </p:nvSpPr>
        <p:spPr>
          <a:xfrm>
            <a:off x="2647802" y="2764983"/>
            <a:ext cx="1061700" cy="21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4.10… cm</a:t>
            </a:r>
            <a:r>
              <a:rPr lang="en-GB" sz="1100">
                <a:latin typeface="Lexend"/>
              </a:rPr>
              <a:t/>
            </a:r>
            <a:endParaRPr sz="1800"/>
          </a:p>
        </p:txBody>
      </p:sp>
      <p:cxnSp>
        <p:nvCxnSpPr>
          <p:cNvPr id="996" name="Google Shape;996;p75"/>
          <p:cNvCxnSpPr/>
          <p:nvPr/>
        </p:nvCxnSpPr>
        <p:spPr>
          <a:xfrm flipH="1" rot="10800000">
            <a:off x="2654100" y="1398688"/>
            <a:ext cx="940200" cy="11925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997" name="Google Shape;997;p75"/>
          <p:cNvSpPr txBox="1"/>
          <p:nvPr>
            <p:ph idx="1" type="body"/>
          </p:nvPr>
        </p:nvSpPr>
        <p:spPr>
          <a:xfrm>
            <a:off x="2372977" y="1874142"/>
            <a:ext cx="717300" cy="21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y cm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latin typeface="Lexend"/>
              </a:rPr>
              <a:t/>
            </a:r>
            <a:endParaRPr sz="1800"/>
          </a:p>
        </p:txBody>
      </p:sp>
      <p:sp>
        <p:nvSpPr>
          <p:cNvPr id="998" name="Google Shape;998;p75"/>
          <p:cNvSpPr txBox="1"/>
          <p:nvPr>
            <p:ph idx="1" type="body"/>
          </p:nvPr>
        </p:nvSpPr>
        <p:spPr>
          <a:xfrm>
            <a:off x="440675" y="3795000"/>
            <a:ext cx="5453100" cy="373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Wareeg (Perimeter) = 10.05 + 16 + 9 = 35.05 cm (2 d.p.)</a:t>
            </a: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baseline="30000" sz="18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2" name="Shape 10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" name="Google Shape;1003;p76"/>
          <p:cNvSpPr/>
          <p:nvPr/>
        </p:nvSpPr>
        <p:spPr>
          <a:xfrm>
            <a:off x="7553955" y="3397180"/>
            <a:ext cx="111000" cy="111000"/>
          </a:xfrm>
          <a:prstGeom prst="rect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04" name="Google Shape;1004;p76"/>
          <p:cNvSpPr/>
          <p:nvPr/>
        </p:nvSpPr>
        <p:spPr>
          <a:xfrm>
            <a:off x="6387595" y="2581986"/>
            <a:ext cx="2030539" cy="939543"/>
          </a:xfrm>
          <a:custGeom>
            <a:rect b="b" l="l" r="r" t="t"/>
            <a:pathLst>
              <a:path extrusionOk="0" h="35391" w="76487">
                <a:moveTo>
                  <a:pt x="0" y="35291"/>
                </a:moveTo>
                <a:lnTo>
                  <a:pt x="48300" y="35391"/>
                </a:lnTo>
                <a:lnTo>
                  <a:pt x="76487" y="0"/>
                </a:lnTo>
                <a:close/>
              </a:path>
            </a:pathLst>
          </a:cu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  <p:sp>
        <p:nvSpPr>
          <p:cNvPr id="1005" name="Google Shape;1005;p76"/>
          <p:cNvSpPr/>
          <p:nvPr/>
        </p:nvSpPr>
        <p:spPr>
          <a:xfrm rot="-1585609">
            <a:off x="4461620" y="3059099"/>
            <a:ext cx="111222" cy="111222"/>
          </a:xfrm>
          <a:prstGeom prst="rect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06" name="Google Shape;1006;p76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>
                <a:latin typeface="Lexend"/>
              </a:rPr>
              <a:t>Trigonometry (Trigonometry) ama maya</a:t>
            </a:r>
            <a:endParaRPr/>
          </a:p>
        </p:txBody>
      </p:sp>
      <p:sp>
        <p:nvSpPr>
          <p:cNvPr id="1007" name="Google Shape;1007;p76"/>
          <p:cNvSpPr txBox="1"/>
          <p:nvPr>
            <p:ph type="title"/>
          </p:nvPr>
        </p:nvSpPr>
        <p:spPr>
          <a:xfrm>
            <a:off x="324000" y="748775"/>
            <a:ext cx="84960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Khadadka dheeraadka ah (additional lines) ee ugu faa'iidada badan xisaabinta dhererka cidhifka saddexaad ee saddexagalka waa kuwee?</a:t>
            </a:r>
            <a:r>
              <a:rPr lang="en-GB">
                <a:latin typeface="Lexend"/>
              </a:rPr>
              <a:t/>
            </a:r>
            <a:r>
              <a:rPr lang="en-GB">
                <a:latin typeface="Lexend"/>
              </a:rPr>
              <a:t/>
            </a:r>
            <a:endParaRPr/>
          </a:p>
        </p:txBody>
      </p:sp>
      <p:cxnSp>
        <p:nvCxnSpPr>
          <p:cNvPr id="1008" name="Google Shape;1008;p76"/>
          <p:cNvCxnSpPr/>
          <p:nvPr/>
        </p:nvCxnSpPr>
        <p:spPr>
          <a:xfrm>
            <a:off x="1752171" y="3521527"/>
            <a:ext cx="931800" cy="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1009" name="Google Shape;1009;p76"/>
          <p:cNvSpPr/>
          <p:nvPr/>
        </p:nvSpPr>
        <p:spPr>
          <a:xfrm>
            <a:off x="650548" y="2581986"/>
            <a:ext cx="2030539" cy="939543"/>
          </a:xfrm>
          <a:custGeom>
            <a:rect b="b" l="l" r="r" t="t"/>
            <a:pathLst>
              <a:path extrusionOk="0" h="35391" w="76487">
                <a:moveTo>
                  <a:pt x="0" y="35291"/>
                </a:moveTo>
                <a:lnTo>
                  <a:pt x="48300" y="35391"/>
                </a:lnTo>
                <a:lnTo>
                  <a:pt x="76487" y="0"/>
                </a:lnTo>
                <a:close/>
              </a:path>
            </a:pathLst>
          </a:cu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  <p:cxnSp>
        <p:nvCxnSpPr>
          <p:cNvPr id="1010" name="Google Shape;1010;p76"/>
          <p:cNvCxnSpPr/>
          <p:nvPr/>
        </p:nvCxnSpPr>
        <p:spPr>
          <a:xfrm rot="5400000">
            <a:off x="2159666" y="3100813"/>
            <a:ext cx="1040400" cy="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1011" name="Google Shape;1011;p76"/>
          <p:cNvSpPr/>
          <p:nvPr/>
        </p:nvSpPr>
        <p:spPr>
          <a:xfrm>
            <a:off x="2568740" y="3410402"/>
            <a:ext cx="111000" cy="111000"/>
          </a:xfrm>
          <a:prstGeom prst="rect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012" name="Google Shape;1012;p76"/>
          <p:cNvCxnSpPr/>
          <p:nvPr/>
        </p:nvCxnSpPr>
        <p:spPr>
          <a:xfrm flipH="1" rot="10800000">
            <a:off x="599574" y="2452681"/>
            <a:ext cx="2062500" cy="9732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013" name="Google Shape;1013;p76"/>
          <p:cNvSpPr txBox="1"/>
          <p:nvPr>
            <p:ph idx="4294967295" type="body"/>
          </p:nvPr>
        </p:nvSpPr>
        <p:spPr>
          <a:xfrm>
            <a:off x="1192110" y="2640703"/>
            <a:ext cx="562800" cy="168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8 cm</a:t>
            </a:r>
            <a:r>
              <a:rPr lang="en-GB" sz="1800">
                <a:latin typeface="Lexend"/>
              </a:rPr>
              <a:t/>
            </a:r>
            <a:endParaRPr sz="1800"/>
          </a:p>
        </p:txBody>
      </p:sp>
      <p:cxnSp>
        <p:nvCxnSpPr>
          <p:cNvPr id="1014" name="Google Shape;1014;p76"/>
          <p:cNvCxnSpPr/>
          <p:nvPr/>
        </p:nvCxnSpPr>
        <p:spPr>
          <a:xfrm flipH="1" rot="10800000">
            <a:off x="2055791" y="2600782"/>
            <a:ext cx="738000" cy="9360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015" name="Google Shape;1015;p76"/>
          <p:cNvSpPr txBox="1"/>
          <p:nvPr>
            <p:ph idx="4294967295" type="body"/>
          </p:nvPr>
        </p:nvSpPr>
        <p:spPr>
          <a:xfrm>
            <a:off x="2474382" y="3033544"/>
            <a:ext cx="562800" cy="168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5 cm</a:t>
            </a:r>
            <a:r>
              <a:rPr lang="en-GB" sz="1800">
                <a:latin typeface="Lexend"/>
              </a:rPr>
              <a:t/>
            </a:r>
            <a:endParaRPr sz="1800"/>
          </a:p>
        </p:txBody>
      </p:sp>
      <p:sp>
        <p:nvSpPr>
          <p:cNvPr id="1016" name="Google Shape;1016;p76"/>
          <p:cNvSpPr txBox="1"/>
          <p:nvPr/>
        </p:nvSpPr>
        <p:spPr>
          <a:xfrm>
            <a:off x="1893077" y="2947950"/>
            <a:ext cx="612000" cy="25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21</a:t>
            </a: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°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17" name="Google Shape;1017;p76"/>
          <p:cNvSpPr/>
          <p:nvPr/>
        </p:nvSpPr>
        <p:spPr>
          <a:xfrm>
            <a:off x="3516173" y="2581986"/>
            <a:ext cx="2030539" cy="939543"/>
          </a:xfrm>
          <a:custGeom>
            <a:rect b="b" l="l" r="r" t="t"/>
            <a:pathLst>
              <a:path extrusionOk="0" h="35391" w="76487">
                <a:moveTo>
                  <a:pt x="0" y="35291"/>
                </a:moveTo>
                <a:lnTo>
                  <a:pt x="48300" y="35391"/>
                </a:lnTo>
                <a:lnTo>
                  <a:pt x="76487" y="0"/>
                </a:lnTo>
                <a:close/>
              </a:path>
            </a:pathLst>
          </a:cu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  <p:cxnSp>
        <p:nvCxnSpPr>
          <p:cNvPr id="1018" name="Google Shape;1018;p76"/>
          <p:cNvCxnSpPr/>
          <p:nvPr/>
        </p:nvCxnSpPr>
        <p:spPr>
          <a:xfrm flipH="1" rot="10800000">
            <a:off x="3465200" y="2452681"/>
            <a:ext cx="2062500" cy="9732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019" name="Google Shape;1019;p76"/>
          <p:cNvSpPr txBox="1"/>
          <p:nvPr>
            <p:ph idx="4294967295" type="body"/>
          </p:nvPr>
        </p:nvSpPr>
        <p:spPr>
          <a:xfrm>
            <a:off x="4084194" y="2658342"/>
            <a:ext cx="562800" cy="168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8 cm</a:t>
            </a:r>
            <a:endParaRPr sz="1800"/>
          </a:p>
        </p:txBody>
      </p:sp>
      <p:cxnSp>
        <p:nvCxnSpPr>
          <p:cNvPr id="1020" name="Google Shape;1020;p76"/>
          <p:cNvCxnSpPr/>
          <p:nvPr/>
        </p:nvCxnSpPr>
        <p:spPr>
          <a:xfrm flipH="1" rot="10800000">
            <a:off x="4921416" y="2600782"/>
            <a:ext cx="738000" cy="9360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021" name="Google Shape;1021;p76"/>
          <p:cNvSpPr txBox="1"/>
          <p:nvPr>
            <p:ph idx="4294967295" type="body"/>
          </p:nvPr>
        </p:nvSpPr>
        <p:spPr>
          <a:xfrm>
            <a:off x="5340007" y="3033544"/>
            <a:ext cx="562800" cy="168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5 cm</a:t>
            </a:r>
            <a:endParaRPr sz="1800"/>
          </a:p>
        </p:txBody>
      </p:sp>
      <p:sp>
        <p:nvSpPr>
          <p:cNvPr id="1022" name="Google Shape;1022;p76"/>
          <p:cNvSpPr/>
          <p:nvPr/>
        </p:nvSpPr>
        <p:spPr>
          <a:xfrm>
            <a:off x="4938846" y="1983348"/>
            <a:ext cx="1251900" cy="1251900"/>
          </a:xfrm>
          <a:prstGeom prst="arc">
            <a:avLst>
              <a:gd fmla="val 7881710" name="adj1"/>
              <a:gd fmla="val 9392137" name="adj2"/>
            </a:avLst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23" name="Google Shape;1023;p76"/>
          <p:cNvSpPr txBox="1"/>
          <p:nvPr/>
        </p:nvSpPr>
        <p:spPr>
          <a:xfrm>
            <a:off x="4758702" y="2947950"/>
            <a:ext cx="612000" cy="25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21</a:t>
            </a: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°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024" name="Google Shape;1024;p76"/>
          <p:cNvCxnSpPr/>
          <p:nvPr/>
        </p:nvCxnSpPr>
        <p:spPr>
          <a:xfrm rot="10800000">
            <a:off x="4542797" y="3047740"/>
            <a:ext cx="256500" cy="4752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dash"/>
            <a:round/>
            <a:headEnd len="med" w="med" type="none"/>
            <a:tailEnd len="med" w="med" type="none"/>
          </a:ln>
        </p:spPr>
      </p:cxnSp>
      <p:cxnSp>
        <p:nvCxnSpPr>
          <p:cNvPr id="1025" name="Google Shape;1025;p76"/>
          <p:cNvCxnSpPr/>
          <p:nvPr/>
        </p:nvCxnSpPr>
        <p:spPr>
          <a:xfrm flipH="1" rot="10800000">
            <a:off x="6336621" y="2452681"/>
            <a:ext cx="2062500" cy="9732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026" name="Google Shape;1026;p76"/>
          <p:cNvSpPr txBox="1"/>
          <p:nvPr>
            <p:ph idx="4294967295" type="body"/>
          </p:nvPr>
        </p:nvSpPr>
        <p:spPr>
          <a:xfrm>
            <a:off x="6955615" y="2658342"/>
            <a:ext cx="562800" cy="168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8 cm</a:t>
            </a:r>
            <a:endParaRPr sz="1800"/>
          </a:p>
        </p:txBody>
      </p:sp>
      <p:cxnSp>
        <p:nvCxnSpPr>
          <p:cNvPr id="1027" name="Google Shape;1027;p76"/>
          <p:cNvCxnSpPr/>
          <p:nvPr/>
        </p:nvCxnSpPr>
        <p:spPr>
          <a:xfrm flipH="1" rot="10800000">
            <a:off x="7792838" y="2600782"/>
            <a:ext cx="738000" cy="9360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028" name="Google Shape;1028;p76"/>
          <p:cNvSpPr txBox="1"/>
          <p:nvPr>
            <p:ph idx="4294967295" type="body"/>
          </p:nvPr>
        </p:nvSpPr>
        <p:spPr>
          <a:xfrm>
            <a:off x="8211429" y="3033544"/>
            <a:ext cx="562800" cy="168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5 cm</a:t>
            </a:r>
            <a:endParaRPr sz="1800"/>
          </a:p>
        </p:txBody>
      </p:sp>
      <p:sp>
        <p:nvSpPr>
          <p:cNvPr id="1029" name="Google Shape;1029;p76"/>
          <p:cNvSpPr/>
          <p:nvPr/>
        </p:nvSpPr>
        <p:spPr>
          <a:xfrm>
            <a:off x="7810268" y="1983348"/>
            <a:ext cx="1251900" cy="1251900"/>
          </a:xfrm>
          <a:prstGeom prst="arc">
            <a:avLst>
              <a:gd fmla="val 7881710" name="adj1"/>
              <a:gd fmla="val 9392137" name="adj2"/>
            </a:avLst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030" name="Google Shape;1030;p76"/>
          <p:cNvCxnSpPr/>
          <p:nvPr/>
        </p:nvCxnSpPr>
        <p:spPr>
          <a:xfrm rot="10800000">
            <a:off x="7670719" y="2916340"/>
            <a:ext cx="0" cy="6066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1031" name="Google Shape;1031;p76"/>
          <p:cNvSpPr txBox="1"/>
          <p:nvPr/>
        </p:nvSpPr>
        <p:spPr>
          <a:xfrm>
            <a:off x="7630124" y="2947950"/>
            <a:ext cx="612000" cy="25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21</a:t>
            </a: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°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32" name="Google Shape;1032;p76"/>
          <p:cNvSpPr/>
          <p:nvPr/>
        </p:nvSpPr>
        <p:spPr>
          <a:xfrm>
            <a:off x="2092988" y="1956890"/>
            <a:ext cx="1251900" cy="1251900"/>
          </a:xfrm>
          <a:prstGeom prst="arc">
            <a:avLst>
              <a:gd fmla="val 7881710" name="adj1"/>
              <a:gd fmla="val 9392137" name="adj2"/>
            </a:avLst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033" name="Google Shape;1033;p7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31708" y="3858350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7" name="Shape 10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8" name="Google Shape;1038;p77"/>
          <p:cNvSpPr txBox="1"/>
          <p:nvPr>
            <p:ph idx="1" type="body"/>
          </p:nvPr>
        </p:nvSpPr>
        <p:spPr>
          <a:xfrm>
            <a:off x="324000" y="759300"/>
            <a:ext cx="8237700" cy="48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Jaantuskan wuxuu ka kooban yahay saddex xagal, ma heli kartaa?</a:t>
            </a:r>
            <a:endParaRPr sz="1800"/>
          </a:p>
        </p:txBody>
      </p:sp>
      <p:sp>
        <p:nvSpPr>
          <p:cNvPr id="1039" name="Google Shape;1039;p7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400">
                <a:latin typeface="Lexend"/>
              </a:rPr>
              <a:t>Trigonometry (Trigonometry) ama ma aha</a:t>
            </a:r>
            <a:endParaRPr/>
          </a:p>
        </p:txBody>
      </p:sp>
      <p:grpSp>
        <p:nvGrpSpPr>
          <p:cNvPr id="1040" name="Google Shape;1040;p77"/>
          <p:cNvGrpSpPr/>
          <p:nvPr/>
        </p:nvGrpSpPr>
        <p:grpSpPr>
          <a:xfrm>
            <a:off x="445206" y="1486425"/>
            <a:ext cx="2497968" cy="1921969"/>
            <a:chOff x="-2048113" y="1348705"/>
            <a:chExt cx="986988" cy="1890213"/>
          </a:xfrm>
        </p:grpSpPr>
        <p:sp>
          <p:nvSpPr>
            <p:cNvPr id="1041" name="Google Shape;1041;p77"/>
            <p:cNvSpPr/>
            <p:nvPr/>
          </p:nvSpPr>
          <p:spPr>
            <a:xfrm rot="-5400000">
              <a:off x="-2375725" y="1809575"/>
              <a:ext cx="1668300" cy="960900"/>
            </a:xfrm>
            <a:prstGeom prst="rtTriangle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042" name="Google Shape;1042;p77"/>
            <p:cNvCxnSpPr/>
            <p:nvPr/>
          </p:nvCxnSpPr>
          <p:spPr>
            <a:xfrm flipH="1">
              <a:off x="-2048113" y="1348705"/>
              <a:ext cx="960900" cy="1668300"/>
            </a:xfrm>
            <a:prstGeom prst="straightConnector1">
              <a:avLst/>
            </a:prstGeom>
            <a:noFill/>
            <a:ln cap="flat" cmpd="sng" w="28575">
              <a:solidFill>
                <a:srgbClr val="4F7BE8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cxnSp>
          <p:nvCxnSpPr>
            <p:cNvPr id="1043" name="Google Shape;1043;p77"/>
            <p:cNvCxnSpPr/>
            <p:nvPr/>
          </p:nvCxnSpPr>
          <p:spPr>
            <a:xfrm rot="10800000">
              <a:off x="-2025104" y="3238918"/>
              <a:ext cx="960900" cy="0"/>
            </a:xfrm>
            <a:prstGeom prst="straightConnector1">
              <a:avLst/>
            </a:prstGeom>
            <a:noFill/>
            <a:ln cap="flat" cmpd="sng" w="28575">
              <a:solidFill>
                <a:srgbClr val="4F7BE8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</p:grpSp>
      <p:sp>
        <p:nvSpPr>
          <p:cNvPr id="1044" name="Google Shape;1044;p77"/>
          <p:cNvSpPr/>
          <p:nvPr/>
        </p:nvSpPr>
        <p:spPr>
          <a:xfrm>
            <a:off x="2744733" y="3089333"/>
            <a:ext cx="198300" cy="19830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45" name="Google Shape;1045;p77"/>
          <p:cNvSpPr txBox="1"/>
          <p:nvPr>
            <p:ph idx="1" type="body"/>
          </p:nvPr>
        </p:nvSpPr>
        <p:spPr>
          <a:xfrm>
            <a:off x="1392973" y="3413001"/>
            <a:ext cx="717300" cy="21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9 cm</a:t>
            </a:r>
            <a:r>
              <a:rPr lang="en-GB" sz="1400">
                <a:latin typeface="Lexend"/>
              </a:rPr>
              <a:t/>
            </a:r>
            <a:endParaRPr sz="1800"/>
          </a:p>
        </p:txBody>
      </p:sp>
      <p:sp>
        <p:nvSpPr>
          <p:cNvPr id="1046" name="Google Shape;1046;p77"/>
          <p:cNvSpPr txBox="1"/>
          <p:nvPr>
            <p:ph idx="1" type="body"/>
          </p:nvPr>
        </p:nvSpPr>
        <p:spPr>
          <a:xfrm>
            <a:off x="1371192" y="2962018"/>
            <a:ext cx="717300" cy="21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31</a:t>
            </a:r>
            <a:r>
              <a:rPr lang="en-GB" sz="1400">
                <a:latin typeface="Lexend"/>
              </a:rPr>
              <a:t>°</a:t>
            </a:r>
            <a:endParaRPr sz="1800"/>
          </a:p>
        </p:txBody>
      </p:sp>
      <p:cxnSp>
        <p:nvCxnSpPr>
          <p:cNvPr id="1047" name="Google Shape;1047;p77"/>
          <p:cNvCxnSpPr>
            <a:stCxn id="1041" idx="0"/>
          </p:cNvCxnSpPr>
          <p:nvPr/>
        </p:nvCxnSpPr>
        <p:spPr>
          <a:xfrm flipH="1" rot="10800000">
            <a:off x="511233" y="2236623"/>
            <a:ext cx="2433600" cy="10551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48" name="Google Shape;1048;p77"/>
          <p:cNvSpPr txBox="1"/>
          <p:nvPr>
            <p:ph idx="1" type="body"/>
          </p:nvPr>
        </p:nvSpPr>
        <p:spPr>
          <a:xfrm>
            <a:off x="2546701" y="1961757"/>
            <a:ext cx="416700" cy="21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65</a:t>
            </a:r>
            <a:r>
              <a:rPr lang="en-GB" sz="1400">
                <a:latin typeface="Lexend"/>
              </a:rPr>
              <a:t>°</a:t>
            </a:r>
            <a:endParaRPr sz="1800"/>
          </a:p>
        </p:txBody>
      </p:sp>
      <p:sp>
        <p:nvSpPr>
          <p:cNvPr id="1049" name="Google Shape;1049;p77"/>
          <p:cNvSpPr/>
          <p:nvPr/>
        </p:nvSpPr>
        <p:spPr>
          <a:xfrm>
            <a:off x="-88353" y="2500983"/>
            <a:ext cx="1431900" cy="1434900"/>
          </a:xfrm>
          <a:prstGeom prst="arc">
            <a:avLst>
              <a:gd fmla="val 20282147" name="adj1"/>
              <a:gd fmla="val 398992" name="adj2"/>
            </a:avLst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50" name="Google Shape;1050;p77"/>
          <p:cNvSpPr/>
          <p:nvPr/>
        </p:nvSpPr>
        <p:spPr>
          <a:xfrm>
            <a:off x="2554243" y="1187076"/>
            <a:ext cx="755100" cy="756600"/>
          </a:xfrm>
          <a:prstGeom prst="arc">
            <a:avLst>
              <a:gd fmla="val 5344763" name="adj1"/>
              <a:gd fmla="val 8398834" name="adj2"/>
            </a:avLst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051" name="Google Shape;1051;p77"/>
          <p:cNvCxnSpPr/>
          <p:nvPr/>
        </p:nvCxnSpPr>
        <p:spPr>
          <a:xfrm>
            <a:off x="3048318" y="1579375"/>
            <a:ext cx="0" cy="638100"/>
          </a:xfrm>
          <a:prstGeom prst="straightConnector1">
            <a:avLst/>
          </a:prstGeom>
          <a:noFill/>
          <a:ln cap="flat" cmpd="sng" w="28575">
            <a:solidFill>
              <a:srgbClr val="4F7BE8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052" name="Google Shape;1052;p77"/>
          <p:cNvSpPr txBox="1"/>
          <p:nvPr>
            <p:ph idx="1" type="body"/>
          </p:nvPr>
        </p:nvSpPr>
        <p:spPr>
          <a:xfrm>
            <a:off x="1021357" y="2041401"/>
            <a:ext cx="717300" cy="21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14 cm</a:t>
            </a:r>
            <a:r>
              <a:rPr lang="en-GB" sz="1400">
                <a:latin typeface="Lexend"/>
              </a:rPr>
              <a:t/>
            </a:r>
            <a:endParaRPr sz="1800"/>
          </a:p>
        </p:txBody>
      </p:sp>
      <p:sp>
        <p:nvSpPr>
          <p:cNvPr id="1053" name="Google Shape;1053;p77"/>
          <p:cNvSpPr/>
          <p:nvPr/>
        </p:nvSpPr>
        <p:spPr>
          <a:xfrm rot="-5400000">
            <a:off x="867608" y="1225873"/>
            <a:ext cx="1696200" cy="2431800"/>
          </a:xfrm>
          <a:prstGeom prst="rtTriangle">
            <a:avLst/>
          </a:prstGeom>
          <a:solidFill>
            <a:srgbClr val="EBEDFE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54" name="Google Shape;1054;p77"/>
          <p:cNvSpPr/>
          <p:nvPr/>
        </p:nvSpPr>
        <p:spPr>
          <a:xfrm rot="-5400000">
            <a:off x="1200713" y="1548275"/>
            <a:ext cx="1041900" cy="2431800"/>
          </a:xfrm>
          <a:prstGeom prst="rtTriangle">
            <a:avLst/>
          </a:prstGeom>
          <a:solidFill>
            <a:srgbClr val="EBEDFE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55" name="Google Shape;1055;p77"/>
          <p:cNvSpPr/>
          <p:nvPr/>
        </p:nvSpPr>
        <p:spPr>
          <a:xfrm>
            <a:off x="505311" y="1598682"/>
            <a:ext cx="2432725" cy="1686200"/>
          </a:xfrm>
          <a:custGeom>
            <a:rect b="b" l="l" r="r" t="t"/>
            <a:pathLst>
              <a:path extrusionOk="0" h="67448" w="97309">
                <a:moveTo>
                  <a:pt x="97052" y="0"/>
                </a:moveTo>
                <a:lnTo>
                  <a:pt x="97309" y="25744"/>
                </a:lnTo>
                <a:lnTo>
                  <a:pt x="0" y="67448"/>
                </a:lnTo>
                <a:close/>
              </a:path>
            </a:pathLst>
          </a:custGeom>
          <a:solidFill>
            <a:srgbClr val="EBEDFE"/>
          </a:solidFill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  <p:sp>
        <p:nvSpPr>
          <p:cNvPr id="1056" name="Google Shape;1056;p77"/>
          <p:cNvSpPr/>
          <p:nvPr/>
        </p:nvSpPr>
        <p:spPr>
          <a:xfrm rot="-5400000">
            <a:off x="874044" y="1225873"/>
            <a:ext cx="1696200" cy="2431800"/>
          </a:xfrm>
          <a:prstGeom prst="rtTriangle">
            <a:avLst/>
          </a:prstGeom>
          <a:solidFill>
            <a:srgbClr val="EBEDFE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57" name="Google Shape;1057;p77"/>
          <p:cNvSpPr txBox="1"/>
          <p:nvPr>
            <p:ph idx="1" type="body"/>
          </p:nvPr>
        </p:nvSpPr>
        <p:spPr>
          <a:xfrm>
            <a:off x="3981600" y="1292700"/>
            <a:ext cx="4838400" cy="48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Iyadoo diiradda la saarayo saddexagalkan, waxaan xisaabin karnaa dhererka cidhifka saddexaad adigoo isticmaalaya aragtida Pythagoras (Pythagoras’ theorem).</a:t>
            </a:r>
            <a:r>
              <a:rPr lang="en-GB" sz="1400">
                <a:solidFill>
                  <a:schemeClr val="accent4"/>
                </a:solidFill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 sz="1800"/>
          </a:p>
        </p:txBody>
      </p:sp>
      <p:sp>
        <p:nvSpPr>
          <p:cNvPr id="1058" name="Google Shape;1058;p77"/>
          <p:cNvSpPr/>
          <p:nvPr/>
        </p:nvSpPr>
        <p:spPr>
          <a:xfrm>
            <a:off x="2760311" y="3104911"/>
            <a:ext cx="180000" cy="18000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59" name="Google Shape;1059;p77"/>
          <p:cNvSpPr txBox="1"/>
          <p:nvPr>
            <p:ph idx="1" type="body"/>
          </p:nvPr>
        </p:nvSpPr>
        <p:spPr>
          <a:xfrm>
            <a:off x="4482245" y="2464800"/>
            <a:ext cx="3690600" cy="21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14</a:t>
            </a:r>
            <a:r>
              <a:rPr baseline="30000" lang="en-GB" sz="1800">
                <a:latin typeface="Lexend"/>
                <a:ea typeface="Times New Roman"/>
                <a:cs typeface="Times New Roman"/>
                <a:sym typeface="Times New Roman"/>
              </a:rPr>
              <a:t>2 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= 9</a:t>
            </a:r>
            <a:r>
              <a:rPr baseline="30000" lang="en-GB" sz="1800">
                <a:latin typeface="Lexend"/>
                <a:ea typeface="Times New Roman"/>
                <a:cs typeface="Times New Roman"/>
                <a:sym typeface="Times New Roman"/>
              </a:rPr>
              <a:t>2 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+ 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a</a:t>
            </a:r>
            <a:r>
              <a:rPr baseline="30000" lang="en-GB" sz="1800">
                <a:latin typeface="Lexend"/>
                <a:ea typeface="Times New Roman"/>
                <a:cs typeface="Times New Roman"/>
                <a:sym typeface="Times New Roman"/>
              </a:rPr>
              <a:t>2</a:t>
            </a:r>
            <a:endParaRPr baseline="30000" sz="20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60" name="Google Shape;1060;p77"/>
          <p:cNvSpPr txBox="1"/>
          <p:nvPr>
            <p:ph idx="1" type="body"/>
          </p:nvPr>
        </p:nvSpPr>
        <p:spPr>
          <a:xfrm>
            <a:off x="4555495" y="2811053"/>
            <a:ext cx="3690600" cy="21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a</a:t>
            </a:r>
            <a:r>
              <a:rPr baseline="30000" lang="en-GB" sz="1800">
                <a:latin typeface="Lexend"/>
                <a:ea typeface="Times New Roman"/>
                <a:cs typeface="Times New Roman"/>
                <a:sym typeface="Times New Roman"/>
              </a:rPr>
              <a:t>2</a:t>
            </a:r>
            <a:r>
              <a:rPr baseline="30000" lang="en-GB" sz="1800">
                <a:latin typeface="Lexend"/>
                <a:ea typeface="Times New Roman"/>
                <a:cs typeface="Times New Roman"/>
                <a:sym typeface="Times New Roman"/>
              </a:rPr>
              <a:t> 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= 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14</a:t>
            </a:r>
            <a:r>
              <a:rPr baseline="30000" lang="en-GB" sz="1800">
                <a:latin typeface="Lexend"/>
                <a:ea typeface="Times New Roman"/>
                <a:cs typeface="Times New Roman"/>
                <a:sym typeface="Times New Roman"/>
              </a:rPr>
              <a:t>2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- 9</a:t>
            </a:r>
            <a:r>
              <a:rPr baseline="30000" lang="en-GB" sz="1800">
                <a:latin typeface="Lexend"/>
                <a:ea typeface="Times New Roman"/>
                <a:cs typeface="Times New Roman"/>
                <a:sym typeface="Times New Roman"/>
              </a:rPr>
              <a:t>2</a:t>
            </a:r>
            <a:endParaRPr baseline="30000" sz="20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61" name="Google Shape;1061;p77"/>
          <p:cNvSpPr txBox="1"/>
          <p:nvPr>
            <p:ph idx="1" type="body"/>
          </p:nvPr>
        </p:nvSpPr>
        <p:spPr>
          <a:xfrm>
            <a:off x="4555495" y="3128725"/>
            <a:ext cx="3690600" cy="21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a</a:t>
            </a:r>
            <a:r>
              <a:rPr baseline="30000" lang="en-GB" sz="1800">
                <a:latin typeface="Lexend"/>
                <a:ea typeface="Times New Roman"/>
                <a:cs typeface="Times New Roman"/>
                <a:sym typeface="Times New Roman"/>
              </a:rPr>
              <a:t>2 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= 196 - 81 = 115</a:t>
            </a:r>
            <a:endParaRPr baseline="30000" sz="20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62" name="Google Shape;1062;p77"/>
          <p:cNvSpPr txBox="1"/>
          <p:nvPr>
            <p:ph idx="1" type="body"/>
          </p:nvPr>
        </p:nvSpPr>
        <p:spPr>
          <a:xfrm>
            <a:off x="4632724" y="3471110"/>
            <a:ext cx="3690600" cy="21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a</a:t>
            </a:r>
            <a:r>
              <a:rPr baseline="30000" lang="en-GB" sz="1800">
                <a:latin typeface="Lexend"/>
                <a:ea typeface="Times New Roman"/>
                <a:cs typeface="Times New Roman"/>
                <a:sym typeface="Times New Roman"/>
              </a:rPr>
              <a:t> 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= 10.72… </a:t>
            </a:r>
            <a:endParaRPr baseline="30000" sz="20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63" name="Google Shape;1063;p77"/>
          <p:cNvSpPr txBox="1"/>
          <p:nvPr>
            <p:ph idx="1" type="body"/>
          </p:nvPr>
        </p:nvSpPr>
        <p:spPr>
          <a:xfrm>
            <a:off x="3165050" y="1778600"/>
            <a:ext cx="571200" cy="303900"/>
          </a:xfrm>
          <a:prstGeom prst="rect">
            <a:avLst/>
          </a:prstGeom>
          <a:solidFill>
            <a:schemeClr val="lt1"/>
          </a:solidFill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x cm</a:t>
            </a:r>
            <a:r>
              <a:rPr lang="en-GB" sz="1800">
                <a:latin typeface="Lexend"/>
              </a:rPr>
              <a:t/>
            </a:r>
            <a:endParaRPr sz="1800"/>
          </a:p>
        </p:txBody>
      </p:sp>
      <p:sp>
        <p:nvSpPr>
          <p:cNvPr id="1064" name="Google Shape;1064;p77"/>
          <p:cNvSpPr/>
          <p:nvPr/>
        </p:nvSpPr>
        <p:spPr>
          <a:xfrm>
            <a:off x="2980600" y="1560975"/>
            <a:ext cx="778200" cy="699000"/>
          </a:xfrm>
          <a:prstGeom prst="rect">
            <a:avLst/>
          </a:prstGeom>
          <a:solidFill>
            <a:srgbClr val="FFFFFF">
              <a:alpha val="635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065" name="Google Shape;1065;p77"/>
          <p:cNvCxnSpPr/>
          <p:nvPr/>
        </p:nvCxnSpPr>
        <p:spPr>
          <a:xfrm>
            <a:off x="3309343" y="1579375"/>
            <a:ext cx="0" cy="1726200"/>
          </a:xfrm>
          <a:prstGeom prst="straightConnector1">
            <a:avLst/>
          </a:prstGeom>
          <a:noFill/>
          <a:ln cap="flat" cmpd="sng" w="28575">
            <a:solidFill>
              <a:srgbClr val="4F7BE8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066" name="Google Shape;1066;p77"/>
          <p:cNvSpPr txBox="1"/>
          <p:nvPr>
            <p:ph idx="1" type="body"/>
          </p:nvPr>
        </p:nvSpPr>
        <p:spPr>
          <a:xfrm>
            <a:off x="3367907" y="2273385"/>
            <a:ext cx="571200" cy="303900"/>
          </a:xfrm>
          <a:prstGeom prst="rect">
            <a:avLst/>
          </a:prstGeom>
          <a:solidFill>
            <a:schemeClr val="lt1"/>
          </a:solidFill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a cm</a:t>
            </a:r>
            <a:r>
              <a:rPr lang="en-GB" sz="1800">
                <a:latin typeface="Lexend"/>
              </a:rPr>
              <a:t/>
            </a:r>
            <a:endParaRPr sz="18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0" name="Shape 10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1" name="Google Shape;1071;p78"/>
          <p:cNvSpPr txBox="1"/>
          <p:nvPr>
            <p:ph idx="1" type="body"/>
          </p:nvPr>
        </p:nvSpPr>
        <p:spPr>
          <a:xfrm>
            <a:off x="324000" y="759300"/>
            <a:ext cx="8237700" cy="48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Jaantuskan wuxuu ka kooban yahay saddex xagal, ma heli kartaa?</a:t>
            </a:r>
            <a:endParaRPr sz="1800"/>
          </a:p>
        </p:txBody>
      </p:sp>
      <p:sp>
        <p:nvSpPr>
          <p:cNvPr id="1072" name="Google Shape;1072;p7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100">
                <a:latin typeface="Lexend"/>
              </a:rPr>
              <a:t>Trigonometry (Trigonometry) ama ma aha</a:t>
            </a:r>
            <a:endParaRPr/>
          </a:p>
        </p:txBody>
      </p:sp>
      <p:grpSp>
        <p:nvGrpSpPr>
          <p:cNvPr id="1073" name="Google Shape;1073;p78"/>
          <p:cNvGrpSpPr/>
          <p:nvPr/>
        </p:nvGrpSpPr>
        <p:grpSpPr>
          <a:xfrm>
            <a:off x="445206" y="1486425"/>
            <a:ext cx="2497968" cy="1921969"/>
            <a:chOff x="-2048113" y="1348705"/>
            <a:chExt cx="986988" cy="1890213"/>
          </a:xfrm>
        </p:grpSpPr>
        <p:sp>
          <p:nvSpPr>
            <p:cNvPr id="1074" name="Google Shape;1074;p78"/>
            <p:cNvSpPr/>
            <p:nvPr/>
          </p:nvSpPr>
          <p:spPr>
            <a:xfrm rot="-5400000">
              <a:off x="-2375725" y="1809575"/>
              <a:ext cx="1668300" cy="960900"/>
            </a:xfrm>
            <a:prstGeom prst="rtTriangle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075" name="Google Shape;1075;p78"/>
            <p:cNvCxnSpPr/>
            <p:nvPr/>
          </p:nvCxnSpPr>
          <p:spPr>
            <a:xfrm flipH="1">
              <a:off x="-2048113" y="1348705"/>
              <a:ext cx="960900" cy="1668300"/>
            </a:xfrm>
            <a:prstGeom prst="straightConnector1">
              <a:avLst/>
            </a:prstGeom>
            <a:noFill/>
            <a:ln cap="flat" cmpd="sng" w="28575">
              <a:solidFill>
                <a:srgbClr val="4F7BE8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cxnSp>
          <p:nvCxnSpPr>
            <p:cNvPr id="1076" name="Google Shape;1076;p78"/>
            <p:cNvCxnSpPr/>
            <p:nvPr/>
          </p:nvCxnSpPr>
          <p:spPr>
            <a:xfrm rot="10800000">
              <a:off x="-2025104" y="3238918"/>
              <a:ext cx="960900" cy="0"/>
            </a:xfrm>
            <a:prstGeom prst="straightConnector1">
              <a:avLst/>
            </a:prstGeom>
            <a:noFill/>
            <a:ln cap="flat" cmpd="sng" w="28575">
              <a:solidFill>
                <a:srgbClr val="4F7BE8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</p:grpSp>
      <p:sp>
        <p:nvSpPr>
          <p:cNvPr id="1077" name="Google Shape;1077;p78"/>
          <p:cNvSpPr/>
          <p:nvPr/>
        </p:nvSpPr>
        <p:spPr>
          <a:xfrm rot="-5400000">
            <a:off x="1207063" y="1548275"/>
            <a:ext cx="1041900" cy="2431800"/>
          </a:xfrm>
          <a:prstGeom prst="rtTriangle">
            <a:avLst/>
          </a:prstGeom>
          <a:solidFill>
            <a:srgbClr val="EBEDFE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78" name="Google Shape;1078;p78"/>
          <p:cNvSpPr/>
          <p:nvPr/>
        </p:nvSpPr>
        <p:spPr>
          <a:xfrm>
            <a:off x="2744733" y="3089333"/>
            <a:ext cx="198300" cy="19830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79" name="Google Shape;1079;p78"/>
          <p:cNvSpPr txBox="1"/>
          <p:nvPr>
            <p:ph idx="1" type="body"/>
          </p:nvPr>
        </p:nvSpPr>
        <p:spPr>
          <a:xfrm>
            <a:off x="1392973" y="3413001"/>
            <a:ext cx="717300" cy="21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9 cm</a:t>
            </a:r>
            <a:endParaRPr sz="1800"/>
          </a:p>
        </p:txBody>
      </p:sp>
      <p:sp>
        <p:nvSpPr>
          <p:cNvPr id="1080" name="Google Shape;1080;p78"/>
          <p:cNvSpPr txBox="1"/>
          <p:nvPr>
            <p:ph idx="1" type="body"/>
          </p:nvPr>
        </p:nvSpPr>
        <p:spPr>
          <a:xfrm>
            <a:off x="1371192" y="2962018"/>
            <a:ext cx="717300" cy="21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31°</a:t>
            </a:r>
            <a:endParaRPr sz="1800"/>
          </a:p>
        </p:txBody>
      </p:sp>
      <p:cxnSp>
        <p:nvCxnSpPr>
          <p:cNvPr id="1081" name="Google Shape;1081;p78"/>
          <p:cNvCxnSpPr>
            <a:stCxn id="1074" idx="0"/>
          </p:cNvCxnSpPr>
          <p:nvPr/>
        </p:nvCxnSpPr>
        <p:spPr>
          <a:xfrm flipH="1" rot="10800000">
            <a:off x="511233" y="2236623"/>
            <a:ext cx="2433600" cy="10551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82" name="Google Shape;1082;p78"/>
          <p:cNvSpPr txBox="1"/>
          <p:nvPr>
            <p:ph idx="1" type="body"/>
          </p:nvPr>
        </p:nvSpPr>
        <p:spPr>
          <a:xfrm>
            <a:off x="2546701" y="1961757"/>
            <a:ext cx="416700" cy="21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65°</a:t>
            </a:r>
            <a:endParaRPr sz="1800"/>
          </a:p>
        </p:txBody>
      </p:sp>
      <p:sp>
        <p:nvSpPr>
          <p:cNvPr id="1083" name="Google Shape;1083;p78"/>
          <p:cNvSpPr/>
          <p:nvPr/>
        </p:nvSpPr>
        <p:spPr>
          <a:xfrm>
            <a:off x="-88353" y="2500983"/>
            <a:ext cx="1431900" cy="1434900"/>
          </a:xfrm>
          <a:prstGeom prst="arc">
            <a:avLst>
              <a:gd fmla="val 20282147" name="adj1"/>
              <a:gd fmla="val 398992" name="adj2"/>
            </a:avLst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84" name="Google Shape;1084;p78"/>
          <p:cNvSpPr/>
          <p:nvPr/>
        </p:nvSpPr>
        <p:spPr>
          <a:xfrm>
            <a:off x="2554243" y="1187076"/>
            <a:ext cx="755100" cy="756600"/>
          </a:xfrm>
          <a:prstGeom prst="arc">
            <a:avLst>
              <a:gd fmla="val 5344763" name="adj1"/>
              <a:gd fmla="val 8398834" name="adj2"/>
            </a:avLst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085" name="Google Shape;1085;p78"/>
          <p:cNvCxnSpPr/>
          <p:nvPr/>
        </p:nvCxnSpPr>
        <p:spPr>
          <a:xfrm>
            <a:off x="3048318" y="1579375"/>
            <a:ext cx="0" cy="638100"/>
          </a:xfrm>
          <a:prstGeom prst="straightConnector1">
            <a:avLst/>
          </a:prstGeom>
          <a:noFill/>
          <a:ln cap="flat" cmpd="sng" w="28575">
            <a:solidFill>
              <a:srgbClr val="4F7BE8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086" name="Google Shape;1086;p78"/>
          <p:cNvSpPr txBox="1"/>
          <p:nvPr>
            <p:ph idx="1" type="body"/>
          </p:nvPr>
        </p:nvSpPr>
        <p:spPr>
          <a:xfrm>
            <a:off x="1021357" y="2041401"/>
            <a:ext cx="717300" cy="21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14 cm</a:t>
            </a:r>
            <a:endParaRPr sz="1800"/>
          </a:p>
        </p:txBody>
      </p:sp>
      <p:sp>
        <p:nvSpPr>
          <p:cNvPr id="1087" name="Google Shape;1087;p78"/>
          <p:cNvSpPr txBox="1"/>
          <p:nvPr>
            <p:ph idx="1" type="body"/>
          </p:nvPr>
        </p:nvSpPr>
        <p:spPr>
          <a:xfrm>
            <a:off x="4572000" y="1292700"/>
            <a:ext cx="4248000" cy="48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Hadda adigoo isticmaalaya saddexagalkan qumman, shaqada tangent (tangent function) waxaa loo isticmaali karaa in lagu xisaabiyo dhererka dhinaca ka soo horjeeda.</a:t>
            </a:r>
            <a:r>
              <a:rPr lang="en-GB" sz="1100">
                <a:latin typeface="Lexend"/>
              </a:rPr>
              <a:t/>
            </a:r>
            <a:r>
              <a:rPr lang="en-GB" sz="1100">
                <a:solidFill>
                  <a:schemeClr val="accent4"/>
                </a:solidFill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1800"/>
          </a:p>
        </p:txBody>
      </p:sp>
      <p:cxnSp>
        <p:nvCxnSpPr>
          <p:cNvPr id="1088" name="Google Shape;1088;p78"/>
          <p:cNvCxnSpPr/>
          <p:nvPr/>
        </p:nvCxnSpPr>
        <p:spPr>
          <a:xfrm>
            <a:off x="4147543" y="1579375"/>
            <a:ext cx="0" cy="1726200"/>
          </a:xfrm>
          <a:prstGeom prst="straightConnector1">
            <a:avLst/>
          </a:prstGeom>
          <a:noFill/>
          <a:ln cap="flat" cmpd="sng" w="28575">
            <a:solidFill>
              <a:srgbClr val="4F7BE8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089" name="Google Shape;1089;p78"/>
          <p:cNvSpPr txBox="1"/>
          <p:nvPr>
            <p:ph idx="1" type="body"/>
          </p:nvPr>
        </p:nvSpPr>
        <p:spPr>
          <a:xfrm>
            <a:off x="3354050" y="2188075"/>
            <a:ext cx="1242600" cy="303900"/>
          </a:xfrm>
          <a:prstGeom prst="rect">
            <a:avLst/>
          </a:prstGeom>
          <a:solidFill>
            <a:srgbClr val="FFFFFF"/>
          </a:solidFill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10.72… cm</a:t>
            </a:r>
            <a:r>
              <a:rPr lang="en-GB" sz="1100">
                <a:latin typeface="Lexend"/>
              </a:rPr>
              <a:t/>
            </a:r>
            <a:endParaRPr sz="1800"/>
          </a:p>
        </p:txBody>
      </p:sp>
      <p:sp>
        <p:nvSpPr>
          <p:cNvPr id="1090" name="Google Shape;1090;p78"/>
          <p:cNvSpPr txBox="1"/>
          <p:nvPr>
            <p:ph idx="1" type="body"/>
          </p:nvPr>
        </p:nvSpPr>
        <p:spPr>
          <a:xfrm>
            <a:off x="3165050" y="1778600"/>
            <a:ext cx="571200" cy="303900"/>
          </a:xfrm>
          <a:prstGeom prst="rect">
            <a:avLst/>
          </a:prstGeom>
          <a:solidFill>
            <a:schemeClr val="lt1"/>
          </a:solidFill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x cm</a:t>
            </a:r>
            <a:r>
              <a:rPr lang="en-GB" sz="1800">
                <a:latin typeface="Lexend"/>
              </a:rPr>
              <a:t/>
            </a:r>
            <a:endParaRPr sz="1800"/>
          </a:p>
        </p:txBody>
      </p:sp>
      <p:cxnSp>
        <p:nvCxnSpPr>
          <p:cNvPr id="1091" name="Google Shape;1091;p78"/>
          <p:cNvCxnSpPr/>
          <p:nvPr/>
        </p:nvCxnSpPr>
        <p:spPr>
          <a:xfrm>
            <a:off x="3048318" y="2239432"/>
            <a:ext cx="0" cy="1040400"/>
          </a:xfrm>
          <a:prstGeom prst="straightConnector1">
            <a:avLst/>
          </a:prstGeom>
          <a:noFill/>
          <a:ln cap="flat" cmpd="sng" w="28575">
            <a:solidFill>
              <a:srgbClr val="4F7BE8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092" name="Google Shape;1092;p78"/>
          <p:cNvSpPr txBox="1"/>
          <p:nvPr>
            <p:ph idx="1" type="body"/>
          </p:nvPr>
        </p:nvSpPr>
        <p:spPr>
          <a:xfrm>
            <a:off x="3158614" y="2578185"/>
            <a:ext cx="571200" cy="303900"/>
          </a:xfrm>
          <a:prstGeom prst="rect">
            <a:avLst/>
          </a:prstGeom>
          <a:solidFill>
            <a:schemeClr val="lt1"/>
          </a:solidFill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b cm</a:t>
            </a:r>
            <a:r>
              <a:rPr lang="en-GB" sz="1800">
                <a:latin typeface="Lexend"/>
              </a:rPr>
              <a:t/>
            </a:r>
            <a:endParaRPr sz="1800"/>
          </a:p>
        </p:txBody>
      </p:sp>
      <p:sp>
        <p:nvSpPr>
          <p:cNvPr id="1093" name="Google Shape;1093;p78"/>
          <p:cNvSpPr txBox="1"/>
          <p:nvPr>
            <p:ph idx="1" type="body"/>
          </p:nvPr>
        </p:nvSpPr>
        <p:spPr>
          <a:xfrm>
            <a:off x="4924953" y="2518470"/>
            <a:ext cx="4080600" cy="21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b = 9 × tan(31°) = 5.41 cm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20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94" name="Google Shape;1094;p78"/>
          <p:cNvSpPr txBox="1"/>
          <p:nvPr>
            <p:ph idx="1" type="body"/>
          </p:nvPr>
        </p:nvSpPr>
        <p:spPr>
          <a:xfrm>
            <a:off x="4572000" y="3121500"/>
            <a:ext cx="4248000" cy="48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Taas oo u oggolaanaysa in x la xisaabiyo.</a:t>
            </a:r>
            <a:r>
              <a:rPr i="1"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</a:rPr>
              <a:t/>
            </a:r>
            <a:endParaRPr sz="1800"/>
          </a:p>
        </p:txBody>
      </p:sp>
      <p:sp>
        <p:nvSpPr>
          <p:cNvPr id="1095" name="Google Shape;1095;p78"/>
          <p:cNvSpPr txBox="1"/>
          <p:nvPr>
            <p:ph idx="1" type="body"/>
          </p:nvPr>
        </p:nvSpPr>
        <p:spPr>
          <a:xfrm>
            <a:off x="4924953" y="3661470"/>
            <a:ext cx="4080600" cy="21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= 10.72… - 5.40… </a:t>
            </a:r>
            <a:endParaRPr sz="20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  = 5.316 (3 d.p.)</a:t>
            </a:r>
            <a:endParaRPr sz="20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96" name="Google Shape;1096;p78"/>
          <p:cNvSpPr txBox="1"/>
          <p:nvPr>
            <p:ph idx="1" type="body"/>
          </p:nvPr>
        </p:nvSpPr>
        <p:spPr>
          <a:xfrm>
            <a:off x="3061750" y="2621500"/>
            <a:ext cx="1023000" cy="213900"/>
          </a:xfrm>
          <a:prstGeom prst="rect">
            <a:avLst/>
          </a:prstGeom>
          <a:solidFill>
            <a:schemeClr val="lt1"/>
          </a:solidFill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5.40… cm</a:t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1800"/>
          </a:p>
        </p:txBody>
      </p:sp>
      <p:sp>
        <p:nvSpPr>
          <p:cNvPr id="1097" name="Google Shape;1097;p78"/>
          <p:cNvSpPr/>
          <p:nvPr/>
        </p:nvSpPr>
        <p:spPr>
          <a:xfrm>
            <a:off x="6596025" y="2494525"/>
            <a:ext cx="1100400" cy="3408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1" name="Shape 1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2" name="Google Shape;1102;p79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a</a:t>
            </a:r>
            <a:r>
              <a:rPr baseline="30000" lang="en-GB" sz="1800">
                <a:latin typeface="Lexend"/>
                <a:ea typeface="Times New Roman"/>
                <a:cs typeface="Times New Roman"/>
                <a:sym typeface="Times New Roman"/>
              </a:rPr>
              <a:t>2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= 18</a:t>
            </a:r>
            <a:r>
              <a:rPr baseline="30000" lang="en-GB" sz="1800">
                <a:latin typeface="Lexend"/>
                <a:ea typeface="Times New Roman"/>
                <a:cs typeface="Times New Roman"/>
                <a:sym typeface="Times New Roman"/>
              </a:rPr>
              <a:t>2 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- 14</a:t>
            </a:r>
            <a:r>
              <a:rPr baseline="30000" lang="en-GB" sz="1800">
                <a:latin typeface="Lexend"/>
                <a:ea typeface="Times New Roman"/>
                <a:cs typeface="Times New Roman"/>
                <a:sym typeface="Times New Roman"/>
              </a:rPr>
              <a:t>2</a:t>
            </a:r>
            <a:endParaRPr baseline="30000"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03" name="Google Shape;1103;p79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>
                <a:latin typeface="Lexend"/>
              </a:rPr>
              <a:t>Trigonometry (Trigonometry) ama maya</a:t>
            </a:r>
            <a:endParaRPr/>
          </a:p>
        </p:txBody>
      </p:sp>
      <p:sp>
        <p:nvSpPr>
          <p:cNvPr id="1104" name="Google Shape;1104;p79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>
                <a:latin typeface="Lexend"/>
              </a:rPr>
              <a:t>Kee ka mid ah xisaabahaan ayaa sax ah si loo helo a?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>
                <a:latin typeface="Lexend"/>
              </a:rPr>
              <a:t/>
            </a:r>
            <a:endParaRPr/>
          </a:p>
        </p:txBody>
      </p:sp>
      <p:sp>
        <p:nvSpPr>
          <p:cNvPr id="1105" name="Google Shape;1105;p79"/>
          <p:cNvSpPr txBox="1"/>
          <p:nvPr>
            <p:ph idx="3" type="subTitle"/>
          </p:nvPr>
        </p:nvSpPr>
        <p:spPr>
          <a:xfrm>
            <a:off x="1034425" y="2489450"/>
            <a:ext cx="24981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a = 18 × cos(65°)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06" name="Google Shape;1106;p79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a = 18 × sin(25°)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/>
          </a:p>
        </p:txBody>
      </p:sp>
      <p:sp>
        <p:nvSpPr>
          <p:cNvPr id="1107" name="Google Shape;1107;p79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a = 14 ÷ tan(65°)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/>
          </a:p>
        </p:txBody>
      </p:sp>
      <p:grpSp>
        <p:nvGrpSpPr>
          <p:cNvPr id="1108" name="Google Shape;1108;p79"/>
          <p:cNvGrpSpPr/>
          <p:nvPr/>
        </p:nvGrpSpPr>
        <p:grpSpPr>
          <a:xfrm>
            <a:off x="5398206" y="1334025"/>
            <a:ext cx="2497968" cy="1921969"/>
            <a:chOff x="-2048113" y="1348705"/>
            <a:chExt cx="986988" cy="1890213"/>
          </a:xfrm>
        </p:grpSpPr>
        <p:sp>
          <p:nvSpPr>
            <p:cNvPr id="1109" name="Google Shape;1109;p79"/>
            <p:cNvSpPr/>
            <p:nvPr/>
          </p:nvSpPr>
          <p:spPr>
            <a:xfrm rot="-5400000">
              <a:off x="-2375725" y="1809575"/>
              <a:ext cx="1668300" cy="960900"/>
            </a:xfrm>
            <a:prstGeom prst="rtTriangle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110" name="Google Shape;1110;p79"/>
            <p:cNvCxnSpPr/>
            <p:nvPr/>
          </p:nvCxnSpPr>
          <p:spPr>
            <a:xfrm flipH="1">
              <a:off x="-2048113" y="1348705"/>
              <a:ext cx="960900" cy="1668300"/>
            </a:xfrm>
            <a:prstGeom prst="straightConnector1">
              <a:avLst/>
            </a:prstGeom>
            <a:noFill/>
            <a:ln cap="flat" cmpd="sng" w="28575">
              <a:solidFill>
                <a:srgbClr val="4F7BE8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cxnSp>
          <p:nvCxnSpPr>
            <p:cNvPr id="1111" name="Google Shape;1111;p79"/>
            <p:cNvCxnSpPr/>
            <p:nvPr/>
          </p:nvCxnSpPr>
          <p:spPr>
            <a:xfrm rot="10800000">
              <a:off x="-2025104" y="3238918"/>
              <a:ext cx="960900" cy="0"/>
            </a:xfrm>
            <a:prstGeom prst="straightConnector1">
              <a:avLst/>
            </a:prstGeom>
            <a:noFill/>
            <a:ln cap="flat" cmpd="sng" w="28575">
              <a:solidFill>
                <a:srgbClr val="4F7BE8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</p:grpSp>
      <p:sp>
        <p:nvSpPr>
          <p:cNvPr id="1112" name="Google Shape;1112;p79"/>
          <p:cNvSpPr txBox="1"/>
          <p:nvPr>
            <p:ph idx="4294967295" type="body"/>
          </p:nvPr>
        </p:nvSpPr>
        <p:spPr>
          <a:xfrm>
            <a:off x="5974357" y="1889001"/>
            <a:ext cx="717300" cy="21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18 cm</a:t>
            </a:r>
            <a:endParaRPr sz="1800"/>
          </a:p>
        </p:txBody>
      </p:sp>
      <p:cxnSp>
        <p:nvCxnSpPr>
          <p:cNvPr id="1113" name="Google Shape;1113;p79"/>
          <p:cNvCxnSpPr/>
          <p:nvPr/>
        </p:nvCxnSpPr>
        <p:spPr>
          <a:xfrm>
            <a:off x="8014436" y="1426975"/>
            <a:ext cx="0" cy="1726200"/>
          </a:xfrm>
          <a:prstGeom prst="straightConnector1">
            <a:avLst/>
          </a:prstGeom>
          <a:noFill/>
          <a:ln cap="flat" cmpd="sng" w="28575">
            <a:solidFill>
              <a:srgbClr val="4F7BE8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114" name="Google Shape;1114;p79"/>
          <p:cNvSpPr txBox="1"/>
          <p:nvPr>
            <p:ph idx="4294967295" type="body"/>
          </p:nvPr>
        </p:nvSpPr>
        <p:spPr>
          <a:xfrm>
            <a:off x="8072999" y="2120985"/>
            <a:ext cx="571200" cy="303900"/>
          </a:xfrm>
          <a:prstGeom prst="rect">
            <a:avLst/>
          </a:prstGeom>
          <a:noFill/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a cm</a:t>
            </a:r>
            <a:r>
              <a:rPr lang="en-GB" sz="1800">
                <a:latin typeface="Lexend"/>
              </a:rPr>
              <a:t/>
            </a:r>
            <a:endParaRPr sz="1800"/>
          </a:p>
        </p:txBody>
      </p:sp>
      <p:sp>
        <p:nvSpPr>
          <p:cNvPr id="1115" name="Google Shape;1115;p79"/>
          <p:cNvSpPr txBox="1"/>
          <p:nvPr>
            <p:ph idx="4294967295" type="body"/>
          </p:nvPr>
        </p:nvSpPr>
        <p:spPr>
          <a:xfrm>
            <a:off x="7499701" y="1809357"/>
            <a:ext cx="416700" cy="21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65°</a:t>
            </a:r>
            <a:endParaRPr sz="1800"/>
          </a:p>
        </p:txBody>
      </p:sp>
      <p:sp>
        <p:nvSpPr>
          <p:cNvPr id="1116" name="Google Shape;1116;p79"/>
          <p:cNvSpPr/>
          <p:nvPr/>
        </p:nvSpPr>
        <p:spPr>
          <a:xfrm>
            <a:off x="7507243" y="1034676"/>
            <a:ext cx="755100" cy="756600"/>
          </a:xfrm>
          <a:prstGeom prst="arc">
            <a:avLst>
              <a:gd fmla="val 5344763" name="adj1"/>
              <a:gd fmla="val 8398834" name="adj2"/>
            </a:avLst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17" name="Google Shape;1117;p79"/>
          <p:cNvSpPr/>
          <p:nvPr/>
        </p:nvSpPr>
        <p:spPr>
          <a:xfrm>
            <a:off x="7697733" y="2936933"/>
            <a:ext cx="198300" cy="19830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18" name="Google Shape;1118;p79"/>
          <p:cNvSpPr txBox="1"/>
          <p:nvPr>
            <p:ph idx="4294967295" type="body"/>
          </p:nvPr>
        </p:nvSpPr>
        <p:spPr>
          <a:xfrm>
            <a:off x="6507757" y="3260601"/>
            <a:ext cx="717300" cy="21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14 cm</a:t>
            </a:r>
            <a:r>
              <a:rPr lang="en-GB" sz="1800">
                <a:latin typeface="Lexend"/>
              </a:rPr>
              <a:t/>
            </a:r>
            <a:endParaRPr sz="1800"/>
          </a:p>
        </p:txBody>
      </p:sp>
      <p:pic>
        <p:nvPicPr>
          <p:cNvPr id="1119" name="Google Shape;1119;p7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03033" y="1684975"/>
            <a:ext cx="3960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0" name="Google Shape;1120;p7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32533" y="2450325"/>
            <a:ext cx="3960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1" name="Google Shape;1121;p7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32533" y="3286638"/>
            <a:ext cx="3960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2" name="Google Shape;1122;p7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32533" y="4113813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6" name="Shape 1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" name="Google Shape;1127;p80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Trigonometry (Trigonometry) ama maya</a:t>
            </a:r>
            <a:endParaRPr/>
          </a:p>
        </p:txBody>
      </p:sp>
      <p:sp>
        <p:nvSpPr>
          <p:cNvPr id="1128" name="Google Shape;1128;p80"/>
          <p:cNvSpPr txBox="1"/>
          <p:nvPr>
            <p:ph idx="1" type="body"/>
          </p:nvPr>
        </p:nvSpPr>
        <p:spPr>
          <a:xfrm>
            <a:off x="324000" y="759300"/>
            <a:ext cx="82377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1) Xisaabi x ee saddex-xagal kasta.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latin typeface="Lexend"/>
              </a:rPr>
              <a:t/>
            </a:r>
            <a:endParaRPr sz="1800"/>
          </a:p>
        </p:txBody>
      </p:sp>
      <p:sp>
        <p:nvSpPr>
          <p:cNvPr id="1129" name="Google Shape;1129;p80"/>
          <p:cNvSpPr txBox="1"/>
          <p:nvPr>
            <p:ph idx="1" type="body"/>
          </p:nvPr>
        </p:nvSpPr>
        <p:spPr>
          <a:xfrm>
            <a:off x="324000" y="1174975"/>
            <a:ext cx="2982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a</a:t>
            </a:r>
            <a:r>
              <a:rPr lang="en-GB" sz="1800">
                <a:latin typeface="Lexend"/>
              </a:rPr>
              <a:t>) </a:t>
            </a:r>
            <a:endParaRPr sz="1800"/>
          </a:p>
        </p:txBody>
      </p:sp>
      <p:sp>
        <p:nvSpPr>
          <p:cNvPr id="1130" name="Google Shape;1130;p80"/>
          <p:cNvSpPr txBox="1"/>
          <p:nvPr>
            <p:ph idx="1" type="body"/>
          </p:nvPr>
        </p:nvSpPr>
        <p:spPr>
          <a:xfrm>
            <a:off x="3284238" y="1174975"/>
            <a:ext cx="2982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b</a:t>
            </a:r>
            <a:r>
              <a:rPr lang="en-GB" sz="1800">
                <a:latin typeface="Lexend"/>
              </a:rPr>
              <a:t>) </a:t>
            </a:r>
            <a:endParaRPr sz="1800"/>
          </a:p>
        </p:txBody>
      </p:sp>
      <p:sp>
        <p:nvSpPr>
          <p:cNvPr id="1131" name="Google Shape;1131;p80"/>
          <p:cNvSpPr txBox="1"/>
          <p:nvPr>
            <p:ph idx="1" type="body"/>
          </p:nvPr>
        </p:nvSpPr>
        <p:spPr>
          <a:xfrm>
            <a:off x="6244475" y="1174975"/>
            <a:ext cx="23172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c) Wareeggu waa 1.2 m</a:t>
            </a:r>
            <a:r>
              <a:rPr lang="en-GB" sz="1800"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endParaRPr sz="1800"/>
          </a:p>
        </p:txBody>
      </p:sp>
      <p:grpSp>
        <p:nvGrpSpPr>
          <p:cNvPr id="1132" name="Google Shape;1132;p80"/>
          <p:cNvGrpSpPr/>
          <p:nvPr/>
        </p:nvGrpSpPr>
        <p:grpSpPr>
          <a:xfrm>
            <a:off x="6188235" y="1725599"/>
            <a:ext cx="2006081" cy="1471748"/>
            <a:chOff x="-2055529" y="1311788"/>
            <a:chExt cx="1057000" cy="1977890"/>
          </a:xfrm>
        </p:grpSpPr>
        <p:sp>
          <p:nvSpPr>
            <p:cNvPr id="1133" name="Google Shape;1133;p80"/>
            <p:cNvSpPr/>
            <p:nvPr/>
          </p:nvSpPr>
          <p:spPr>
            <a:xfrm rot="-5400000">
              <a:off x="-2375725" y="1809575"/>
              <a:ext cx="1668300" cy="960900"/>
            </a:xfrm>
            <a:prstGeom prst="rtTriangle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134" name="Google Shape;1134;p80"/>
            <p:cNvCxnSpPr/>
            <p:nvPr/>
          </p:nvCxnSpPr>
          <p:spPr>
            <a:xfrm flipH="1">
              <a:off x="-2055529" y="1311788"/>
              <a:ext cx="960900" cy="1668300"/>
            </a:xfrm>
            <a:prstGeom prst="straightConnector1">
              <a:avLst/>
            </a:prstGeom>
            <a:noFill/>
            <a:ln cap="flat" cmpd="sng" w="28575">
              <a:solidFill>
                <a:srgbClr val="4F7BE8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cxnSp>
          <p:nvCxnSpPr>
            <p:cNvPr id="1135" name="Google Shape;1135;p80"/>
            <p:cNvCxnSpPr/>
            <p:nvPr/>
          </p:nvCxnSpPr>
          <p:spPr>
            <a:xfrm rot="10800000">
              <a:off x="-2025104" y="3289678"/>
              <a:ext cx="960900" cy="0"/>
            </a:xfrm>
            <a:prstGeom prst="straightConnector1">
              <a:avLst/>
            </a:prstGeom>
            <a:noFill/>
            <a:ln cap="flat" cmpd="sng" w="28575">
              <a:solidFill>
                <a:srgbClr val="4F7BE8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cxnSp>
          <p:nvCxnSpPr>
            <p:cNvPr id="1136" name="Google Shape;1136;p80"/>
            <p:cNvCxnSpPr/>
            <p:nvPr/>
          </p:nvCxnSpPr>
          <p:spPr>
            <a:xfrm rot="10800000">
              <a:off x="-998529" y="1455875"/>
              <a:ext cx="0" cy="1668300"/>
            </a:xfrm>
            <a:prstGeom prst="straightConnector1">
              <a:avLst/>
            </a:prstGeom>
            <a:noFill/>
            <a:ln cap="flat" cmpd="sng" w="28575">
              <a:solidFill>
                <a:srgbClr val="4F7BE8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</p:grpSp>
      <p:sp>
        <p:nvSpPr>
          <p:cNvPr id="1137" name="Google Shape;1137;p80"/>
          <p:cNvSpPr/>
          <p:nvPr/>
        </p:nvSpPr>
        <p:spPr>
          <a:xfrm>
            <a:off x="7872590" y="2875200"/>
            <a:ext cx="198300" cy="19830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138" name="Google Shape;1138;p80"/>
          <p:cNvGrpSpPr/>
          <p:nvPr/>
        </p:nvGrpSpPr>
        <p:grpSpPr>
          <a:xfrm>
            <a:off x="320835" y="1725599"/>
            <a:ext cx="1887279" cy="1471748"/>
            <a:chOff x="-2055529" y="1311788"/>
            <a:chExt cx="994404" cy="1977890"/>
          </a:xfrm>
        </p:grpSpPr>
        <p:sp>
          <p:nvSpPr>
            <p:cNvPr id="1139" name="Google Shape;1139;p80"/>
            <p:cNvSpPr/>
            <p:nvPr/>
          </p:nvSpPr>
          <p:spPr>
            <a:xfrm rot="-5400000">
              <a:off x="-2375725" y="1809575"/>
              <a:ext cx="1668300" cy="960900"/>
            </a:xfrm>
            <a:prstGeom prst="rtTriangle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140" name="Google Shape;1140;p80"/>
            <p:cNvCxnSpPr/>
            <p:nvPr/>
          </p:nvCxnSpPr>
          <p:spPr>
            <a:xfrm flipH="1">
              <a:off x="-2055529" y="1311788"/>
              <a:ext cx="960900" cy="1668300"/>
            </a:xfrm>
            <a:prstGeom prst="straightConnector1">
              <a:avLst/>
            </a:prstGeom>
            <a:noFill/>
            <a:ln cap="flat" cmpd="sng" w="28575">
              <a:solidFill>
                <a:srgbClr val="4F7BE8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cxnSp>
          <p:nvCxnSpPr>
            <p:cNvPr id="1141" name="Google Shape;1141;p80"/>
            <p:cNvCxnSpPr/>
            <p:nvPr/>
          </p:nvCxnSpPr>
          <p:spPr>
            <a:xfrm rot="10800000">
              <a:off x="-2025104" y="3289678"/>
              <a:ext cx="960900" cy="0"/>
            </a:xfrm>
            <a:prstGeom prst="straightConnector1">
              <a:avLst/>
            </a:prstGeom>
            <a:noFill/>
            <a:ln cap="flat" cmpd="sng" w="28575">
              <a:solidFill>
                <a:srgbClr val="4F7BE8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</p:grpSp>
      <p:sp>
        <p:nvSpPr>
          <p:cNvPr id="1142" name="Google Shape;1142;p80"/>
          <p:cNvSpPr/>
          <p:nvPr/>
        </p:nvSpPr>
        <p:spPr>
          <a:xfrm>
            <a:off x="2005190" y="2875200"/>
            <a:ext cx="198300" cy="19830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143" name="Google Shape;1143;p80"/>
          <p:cNvGrpSpPr/>
          <p:nvPr/>
        </p:nvGrpSpPr>
        <p:grpSpPr>
          <a:xfrm>
            <a:off x="3273327" y="1725599"/>
            <a:ext cx="2006081" cy="1471748"/>
            <a:chOff x="-2055529" y="1311788"/>
            <a:chExt cx="1057000" cy="1977890"/>
          </a:xfrm>
        </p:grpSpPr>
        <p:sp>
          <p:nvSpPr>
            <p:cNvPr id="1144" name="Google Shape;1144;p80"/>
            <p:cNvSpPr/>
            <p:nvPr/>
          </p:nvSpPr>
          <p:spPr>
            <a:xfrm rot="-5400000">
              <a:off x="-2375725" y="1809575"/>
              <a:ext cx="1668300" cy="960900"/>
            </a:xfrm>
            <a:prstGeom prst="rtTriangle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145" name="Google Shape;1145;p80"/>
            <p:cNvCxnSpPr/>
            <p:nvPr/>
          </p:nvCxnSpPr>
          <p:spPr>
            <a:xfrm flipH="1">
              <a:off x="-2055529" y="1311788"/>
              <a:ext cx="960900" cy="1668300"/>
            </a:xfrm>
            <a:prstGeom prst="straightConnector1">
              <a:avLst/>
            </a:prstGeom>
            <a:noFill/>
            <a:ln cap="flat" cmpd="sng" w="28575">
              <a:solidFill>
                <a:srgbClr val="4F7BE8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cxnSp>
          <p:nvCxnSpPr>
            <p:cNvPr id="1146" name="Google Shape;1146;p80"/>
            <p:cNvCxnSpPr/>
            <p:nvPr/>
          </p:nvCxnSpPr>
          <p:spPr>
            <a:xfrm rot="10800000">
              <a:off x="-2025104" y="3289678"/>
              <a:ext cx="960900" cy="0"/>
            </a:xfrm>
            <a:prstGeom prst="straightConnector1">
              <a:avLst/>
            </a:prstGeom>
            <a:noFill/>
            <a:ln cap="flat" cmpd="sng" w="28575">
              <a:solidFill>
                <a:srgbClr val="4F7BE8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cxnSp>
          <p:nvCxnSpPr>
            <p:cNvPr id="1147" name="Google Shape;1147;p80"/>
            <p:cNvCxnSpPr/>
            <p:nvPr/>
          </p:nvCxnSpPr>
          <p:spPr>
            <a:xfrm rot="10800000">
              <a:off x="-998529" y="1455875"/>
              <a:ext cx="0" cy="1668300"/>
            </a:xfrm>
            <a:prstGeom prst="straightConnector1">
              <a:avLst/>
            </a:prstGeom>
            <a:noFill/>
            <a:ln cap="flat" cmpd="sng" w="28575">
              <a:solidFill>
                <a:srgbClr val="4F7BE8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</p:grpSp>
      <p:sp>
        <p:nvSpPr>
          <p:cNvPr id="1148" name="Google Shape;1148;p80"/>
          <p:cNvSpPr/>
          <p:nvPr/>
        </p:nvSpPr>
        <p:spPr>
          <a:xfrm>
            <a:off x="4957682" y="2875200"/>
            <a:ext cx="198300" cy="19830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49" name="Google Shape;1149;p80"/>
          <p:cNvSpPr txBox="1"/>
          <p:nvPr>
            <p:ph idx="4294967295" type="body"/>
          </p:nvPr>
        </p:nvSpPr>
        <p:spPr>
          <a:xfrm>
            <a:off x="701883" y="2124154"/>
            <a:ext cx="717300" cy="21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x cm</a:t>
            </a:r>
            <a:r>
              <a:rPr lang="en-GB" sz="1800">
                <a:latin typeface="Lexend"/>
              </a:rPr>
              <a:t/>
            </a:r>
            <a:endParaRPr sz="1800"/>
          </a:p>
        </p:txBody>
      </p:sp>
      <p:sp>
        <p:nvSpPr>
          <p:cNvPr id="1150" name="Google Shape;1150;p80"/>
          <p:cNvSpPr txBox="1"/>
          <p:nvPr>
            <p:ph idx="4294967295" type="body"/>
          </p:nvPr>
        </p:nvSpPr>
        <p:spPr>
          <a:xfrm>
            <a:off x="3602708" y="2124154"/>
            <a:ext cx="717300" cy="21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x cm</a:t>
            </a:r>
            <a:r>
              <a:rPr lang="en-GB" sz="1800">
                <a:latin typeface="Lexend"/>
              </a:rPr>
              <a:t/>
            </a:r>
            <a:endParaRPr sz="1800"/>
          </a:p>
        </p:txBody>
      </p:sp>
      <p:sp>
        <p:nvSpPr>
          <p:cNvPr id="1151" name="Google Shape;1151;p80"/>
          <p:cNvSpPr txBox="1"/>
          <p:nvPr>
            <p:ph idx="4294967295" type="body"/>
          </p:nvPr>
        </p:nvSpPr>
        <p:spPr>
          <a:xfrm>
            <a:off x="6542683" y="2124154"/>
            <a:ext cx="717300" cy="21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x cm</a:t>
            </a:r>
            <a:r>
              <a:rPr lang="en-GB" sz="1800">
                <a:latin typeface="Lexend"/>
              </a:rPr>
              <a:t/>
            </a:r>
            <a:endParaRPr sz="1800"/>
          </a:p>
        </p:txBody>
      </p:sp>
      <p:sp>
        <p:nvSpPr>
          <p:cNvPr id="1152" name="Google Shape;1152;p80"/>
          <p:cNvSpPr txBox="1"/>
          <p:nvPr>
            <p:ph idx="4294967295" type="body"/>
          </p:nvPr>
        </p:nvSpPr>
        <p:spPr>
          <a:xfrm>
            <a:off x="965232" y="3197350"/>
            <a:ext cx="717300" cy="21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40 cm</a:t>
            </a:r>
            <a:r>
              <a:rPr lang="en-GB" sz="1800">
                <a:latin typeface="Lexend"/>
              </a:rPr>
              <a:t/>
            </a:r>
            <a:endParaRPr sz="1800"/>
          </a:p>
        </p:txBody>
      </p:sp>
      <p:sp>
        <p:nvSpPr>
          <p:cNvPr id="1153" name="Google Shape;1153;p80"/>
          <p:cNvSpPr txBox="1"/>
          <p:nvPr>
            <p:ph idx="4294967295" type="body"/>
          </p:nvPr>
        </p:nvSpPr>
        <p:spPr>
          <a:xfrm>
            <a:off x="782967" y="2806093"/>
            <a:ext cx="717300" cy="21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30°</a:t>
            </a:r>
            <a:endParaRPr sz="1800"/>
          </a:p>
        </p:txBody>
      </p:sp>
      <p:sp>
        <p:nvSpPr>
          <p:cNvPr id="1154" name="Google Shape;1154;p80"/>
          <p:cNvSpPr txBox="1"/>
          <p:nvPr>
            <p:ph idx="4294967295" type="body"/>
          </p:nvPr>
        </p:nvSpPr>
        <p:spPr>
          <a:xfrm>
            <a:off x="3988007" y="3197350"/>
            <a:ext cx="717300" cy="21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40 cm</a:t>
            </a:r>
            <a:r>
              <a:rPr lang="en-GB" sz="1800">
                <a:latin typeface="Lexend"/>
              </a:rPr>
              <a:t/>
            </a:r>
            <a:endParaRPr sz="1800"/>
          </a:p>
        </p:txBody>
      </p:sp>
      <p:sp>
        <p:nvSpPr>
          <p:cNvPr id="1155" name="Google Shape;1155;p80"/>
          <p:cNvSpPr txBox="1"/>
          <p:nvPr>
            <p:ph idx="4294967295" type="body"/>
          </p:nvPr>
        </p:nvSpPr>
        <p:spPr>
          <a:xfrm>
            <a:off x="5342865" y="2338050"/>
            <a:ext cx="717300" cy="21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30 cm</a:t>
            </a:r>
            <a:r>
              <a:rPr lang="en-GB" sz="1800">
                <a:latin typeface="Lexend"/>
              </a:rPr>
              <a:t/>
            </a:r>
            <a:endParaRPr sz="1800"/>
          </a:p>
        </p:txBody>
      </p:sp>
      <p:sp>
        <p:nvSpPr>
          <p:cNvPr id="1156" name="Google Shape;1156;p80"/>
          <p:cNvSpPr txBox="1"/>
          <p:nvPr>
            <p:ph idx="4294967295" type="body"/>
          </p:nvPr>
        </p:nvSpPr>
        <p:spPr>
          <a:xfrm>
            <a:off x="6892608" y="3176250"/>
            <a:ext cx="717300" cy="21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40 cm</a:t>
            </a:r>
            <a:r>
              <a:rPr lang="en-GB" sz="1800">
                <a:latin typeface="Lexend"/>
              </a:rPr>
              <a:t/>
            </a:r>
            <a:endParaRPr sz="1800"/>
          </a:p>
        </p:txBody>
      </p:sp>
      <p:sp>
        <p:nvSpPr>
          <p:cNvPr id="1157" name="Google Shape;1157;p80"/>
          <p:cNvSpPr txBox="1"/>
          <p:nvPr>
            <p:ph idx="4294967295" type="body"/>
          </p:nvPr>
        </p:nvSpPr>
        <p:spPr>
          <a:xfrm>
            <a:off x="8188008" y="2338050"/>
            <a:ext cx="717300" cy="21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30 cm</a:t>
            </a:r>
            <a:r>
              <a:rPr lang="en-GB" sz="1800">
                <a:latin typeface="Lexend"/>
              </a:rPr>
              <a:t/>
            </a:r>
            <a:endParaRPr sz="1800"/>
          </a:p>
        </p:txBody>
      </p:sp>
      <p:sp>
        <p:nvSpPr>
          <p:cNvPr id="1158" name="Google Shape;1158;p80"/>
          <p:cNvSpPr/>
          <p:nvPr/>
        </p:nvSpPr>
        <p:spPr>
          <a:xfrm>
            <a:off x="76600" y="2746350"/>
            <a:ext cx="669300" cy="669300"/>
          </a:xfrm>
          <a:prstGeom prst="arc">
            <a:avLst>
              <a:gd fmla="val 19311294" name="adj1"/>
              <a:gd fmla="val 0" name="adj2"/>
            </a:avLst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2" name="Shape 1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3" name="Google Shape;1163;p81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400">
                <a:latin typeface="Lexend"/>
              </a:rPr>
              <a:t>Trigonometry (Trigonometry) ama maya</a:t>
            </a:r>
            <a:endParaRPr/>
          </a:p>
        </p:txBody>
      </p:sp>
      <p:sp>
        <p:nvSpPr>
          <p:cNvPr id="1164" name="Google Shape;1164;p81"/>
          <p:cNvSpPr txBox="1"/>
          <p:nvPr>
            <p:ph idx="1" type="body"/>
          </p:nvPr>
        </p:nvSpPr>
        <p:spPr>
          <a:xfrm>
            <a:off x="324000" y="759300"/>
            <a:ext cx="82377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2) Xisaabi x ee saddex-xagal kasta, jawaabtaada ku qor meel tobanle oo keliya.</a:t>
            </a:r>
            <a:r>
              <a:rPr lang="en-GB" sz="1400">
                <a:latin typeface="Lexend"/>
              </a:rPr>
              <a:t/>
            </a:r>
            <a:r>
              <a:rPr i="1"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latin typeface="Lexend"/>
              </a:rPr>
              <a:t/>
            </a:r>
            <a:endParaRPr sz="1800"/>
          </a:p>
        </p:txBody>
      </p:sp>
      <p:sp>
        <p:nvSpPr>
          <p:cNvPr id="1165" name="Google Shape;1165;p81"/>
          <p:cNvSpPr txBox="1"/>
          <p:nvPr>
            <p:ph idx="1" type="body"/>
          </p:nvPr>
        </p:nvSpPr>
        <p:spPr>
          <a:xfrm>
            <a:off x="324000" y="1174975"/>
            <a:ext cx="2982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a) </a:t>
            </a:r>
            <a:endParaRPr sz="1800"/>
          </a:p>
        </p:txBody>
      </p:sp>
      <p:sp>
        <p:nvSpPr>
          <p:cNvPr id="1166" name="Google Shape;1166;p81"/>
          <p:cNvSpPr txBox="1"/>
          <p:nvPr>
            <p:ph idx="1" type="body"/>
          </p:nvPr>
        </p:nvSpPr>
        <p:spPr>
          <a:xfrm>
            <a:off x="4808238" y="1174975"/>
            <a:ext cx="2982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b) </a:t>
            </a:r>
            <a:endParaRPr sz="1800"/>
          </a:p>
        </p:txBody>
      </p:sp>
      <p:grpSp>
        <p:nvGrpSpPr>
          <p:cNvPr id="1167" name="Google Shape;1167;p81"/>
          <p:cNvGrpSpPr/>
          <p:nvPr/>
        </p:nvGrpSpPr>
        <p:grpSpPr>
          <a:xfrm>
            <a:off x="445206" y="1486425"/>
            <a:ext cx="2497968" cy="1921969"/>
            <a:chOff x="-2048113" y="1348705"/>
            <a:chExt cx="986988" cy="1890213"/>
          </a:xfrm>
        </p:grpSpPr>
        <p:sp>
          <p:nvSpPr>
            <p:cNvPr id="1168" name="Google Shape;1168;p81"/>
            <p:cNvSpPr/>
            <p:nvPr/>
          </p:nvSpPr>
          <p:spPr>
            <a:xfrm rot="-5400000">
              <a:off x="-2375725" y="1809575"/>
              <a:ext cx="1668300" cy="960900"/>
            </a:xfrm>
            <a:prstGeom prst="rtTriangle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169" name="Google Shape;1169;p81"/>
            <p:cNvCxnSpPr/>
            <p:nvPr/>
          </p:nvCxnSpPr>
          <p:spPr>
            <a:xfrm flipH="1">
              <a:off x="-2048113" y="1348705"/>
              <a:ext cx="960900" cy="1668300"/>
            </a:xfrm>
            <a:prstGeom prst="straightConnector1">
              <a:avLst/>
            </a:prstGeom>
            <a:noFill/>
            <a:ln cap="flat" cmpd="sng" w="28575">
              <a:solidFill>
                <a:srgbClr val="4F7BE8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cxnSp>
          <p:nvCxnSpPr>
            <p:cNvPr id="1170" name="Google Shape;1170;p81"/>
            <p:cNvCxnSpPr/>
            <p:nvPr/>
          </p:nvCxnSpPr>
          <p:spPr>
            <a:xfrm rot="10800000">
              <a:off x="-2025104" y="3238918"/>
              <a:ext cx="960900" cy="0"/>
            </a:xfrm>
            <a:prstGeom prst="straightConnector1">
              <a:avLst/>
            </a:prstGeom>
            <a:noFill/>
            <a:ln cap="flat" cmpd="sng" w="28575">
              <a:solidFill>
                <a:srgbClr val="4F7BE8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</p:grpSp>
      <p:sp>
        <p:nvSpPr>
          <p:cNvPr id="1171" name="Google Shape;1171;p81"/>
          <p:cNvSpPr/>
          <p:nvPr/>
        </p:nvSpPr>
        <p:spPr>
          <a:xfrm>
            <a:off x="2744733" y="3089333"/>
            <a:ext cx="198300" cy="19830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72" name="Google Shape;1172;p81"/>
          <p:cNvSpPr txBox="1"/>
          <p:nvPr>
            <p:ph idx="4294967295" type="body"/>
          </p:nvPr>
        </p:nvSpPr>
        <p:spPr>
          <a:xfrm>
            <a:off x="3165059" y="1719497"/>
            <a:ext cx="717300" cy="21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x cm</a:t>
            </a:r>
            <a:r>
              <a:rPr lang="en-GB" sz="1800">
                <a:latin typeface="Lexend"/>
              </a:rPr>
              <a:t/>
            </a:r>
            <a:endParaRPr sz="1800"/>
          </a:p>
        </p:txBody>
      </p:sp>
      <p:sp>
        <p:nvSpPr>
          <p:cNvPr id="1173" name="Google Shape;1173;p81"/>
          <p:cNvSpPr txBox="1"/>
          <p:nvPr>
            <p:ph idx="4294967295" type="body"/>
          </p:nvPr>
        </p:nvSpPr>
        <p:spPr>
          <a:xfrm>
            <a:off x="1392973" y="3413001"/>
            <a:ext cx="717300" cy="21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24 cm</a:t>
            </a:r>
            <a:r>
              <a:rPr lang="en-GB" sz="1400">
                <a:latin typeface="Lexend"/>
              </a:rPr>
              <a:t/>
            </a:r>
            <a:endParaRPr sz="1800"/>
          </a:p>
        </p:txBody>
      </p:sp>
      <p:sp>
        <p:nvSpPr>
          <p:cNvPr id="1174" name="Google Shape;1174;p81"/>
          <p:cNvSpPr txBox="1"/>
          <p:nvPr>
            <p:ph idx="4294967295" type="body"/>
          </p:nvPr>
        </p:nvSpPr>
        <p:spPr>
          <a:xfrm>
            <a:off x="1326142" y="2657218"/>
            <a:ext cx="717300" cy="21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8</a:t>
            </a:r>
            <a:r>
              <a:rPr lang="en-GB" sz="1400">
                <a:latin typeface="Lexend"/>
              </a:rPr>
              <a:t>°</a:t>
            </a:r>
            <a:endParaRPr sz="1800"/>
          </a:p>
        </p:txBody>
      </p:sp>
      <p:cxnSp>
        <p:nvCxnSpPr>
          <p:cNvPr id="1175" name="Google Shape;1175;p81"/>
          <p:cNvCxnSpPr>
            <a:stCxn id="1168" idx="0"/>
          </p:cNvCxnSpPr>
          <p:nvPr/>
        </p:nvCxnSpPr>
        <p:spPr>
          <a:xfrm flipH="1" rot="10800000">
            <a:off x="511233" y="2236623"/>
            <a:ext cx="2433600" cy="10551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76" name="Google Shape;1176;p81"/>
          <p:cNvSpPr txBox="1"/>
          <p:nvPr>
            <p:ph idx="4294967295" type="body"/>
          </p:nvPr>
        </p:nvSpPr>
        <p:spPr>
          <a:xfrm>
            <a:off x="2470501" y="2571357"/>
            <a:ext cx="416700" cy="21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73</a:t>
            </a:r>
            <a:r>
              <a:rPr lang="en-GB" sz="1400">
                <a:latin typeface="Lexend"/>
              </a:rPr>
              <a:t>°</a:t>
            </a:r>
            <a:endParaRPr sz="1800"/>
          </a:p>
        </p:txBody>
      </p:sp>
      <p:sp>
        <p:nvSpPr>
          <p:cNvPr id="1177" name="Google Shape;1177;p81"/>
          <p:cNvSpPr/>
          <p:nvPr/>
        </p:nvSpPr>
        <p:spPr>
          <a:xfrm>
            <a:off x="-88353" y="2500983"/>
            <a:ext cx="1431900" cy="1434900"/>
          </a:xfrm>
          <a:prstGeom prst="arc">
            <a:avLst>
              <a:gd fmla="val 19497988" name="adj1"/>
              <a:gd fmla="val 20279067" name="adj2"/>
            </a:avLst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78" name="Google Shape;1178;p81"/>
          <p:cNvSpPr/>
          <p:nvPr/>
        </p:nvSpPr>
        <p:spPr>
          <a:xfrm>
            <a:off x="2554243" y="1853568"/>
            <a:ext cx="755100" cy="756600"/>
          </a:xfrm>
          <a:prstGeom prst="arc">
            <a:avLst>
              <a:gd fmla="val 5344763" name="adj1"/>
              <a:gd fmla="val 9287145" name="adj2"/>
            </a:avLst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179" name="Google Shape;1179;p81"/>
          <p:cNvCxnSpPr/>
          <p:nvPr/>
        </p:nvCxnSpPr>
        <p:spPr>
          <a:xfrm>
            <a:off x="3048318" y="1579375"/>
            <a:ext cx="0" cy="638100"/>
          </a:xfrm>
          <a:prstGeom prst="straightConnector1">
            <a:avLst/>
          </a:prstGeom>
          <a:noFill/>
          <a:ln cap="flat" cmpd="sng" w="28575">
            <a:solidFill>
              <a:srgbClr val="4F7BE8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180" name="Google Shape;1180;p81"/>
          <p:cNvSpPr txBox="1"/>
          <p:nvPr>
            <p:ph idx="4294967295" type="body"/>
          </p:nvPr>
        </p:nvSpPr>
        <p:spPr>
          <a:xfrm>
            <a:off x="1021357" y="2041401"/>
            <a:ext cx="717300" cy="21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28 cm</a:t>
            </a:r>
            <a:r>
              <a:rPr lang="en-GB" sz="1400">
                <a:latin typeface="Lexend"/>
              </a:rPr>
              <a:t/>
            </a:r>
            <a:endParaRPr sz="1800"/>
          </a:p>
        </p:txBody>
      </p:sp>
      <p:grpSp>
        <p:nvGrpSpPr>
          <p:cNvPr id="1181" name="Google Shape;1181;p81"/>
          <p:cNvGrpSpPr/>
          <p:nvPr/>
        </p:nvGrpSpPr>
        <p:grpSpPr>
          <a:xfrm>
            <a:off x="5017206" y="1562625"/>
            <a:ext cx="2497968" cy="1921969"/>
            <a:chOff x="-2048113" y="1348705"/>
            <a:chExt cx="986988" cy="1890213"/>
          </a:xfrm>
        </p:grpSpPr>
        <p:sp>
          <p:nvSpPr>
            <p:cNvPr id="1182" name="Google Shape;1182;p81"/>
            <p:cNvSpPr/>
            <p:nvPr/>
          </p:nvSpPr>
          <p:spPr>
            <a:xfrm rot="-5400000">
              <a:off x="-2375725" y="1809575"/>
              <a:ext cx="1668300" cy="960900"/>
            </a:xfrm>
            <a:prstGeom prst="rtTriangle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183" name="Google Shape;1183;p81"/>
            <p:cNvCxnSpPr/>
            <p:nvPr/>
          </p:nvCxnSpPr>
          <p:spPr>
            <a:xfrm flipH="1">
              <a:off x="-2048113" y="1348705"/>
              <a:ext cx="960900" cy="1668300"/>
            </a:xfrm>
            <a:prstGeom prst="straightConnector1">
              <a:avLst/>
            </a:prstGeom>
            <a:noFill/>
            <a:ln cap="flat" cmpd="sng" w="28575">
              <a:solidFill>
                <a:srgbClr val="4F7BE8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cxnSp>
          <p:nvCxnSpPr>
            <p:cNvPr id="1184" name="Google Shape;1184;p81"/>
            <p:cNvCxnSpPr/>
            <p:nvPr/>
          </p:nvCxnSpPr>
          <p:spPr>
            <a:xfrm rot="10800000">
              <a:off x="-2025104" y="3238918"/>
              <a:ext cx="960900" cy="0"/>
            </a:xfrm>
            <a:prstGeom prst="straightConnector1">
              <a:avLst/>
            </a:prstGeom>
            <a:noFill/>
            <a:ln cap="flat" cmpd="sng" w="28575">
              <a:solidFill>
                <a:srgbClr val="4F7BE8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</p:grpSp>
      <p:sp>
        <p:nvSpPr>
          <p:cNvPr id="1185" name="Google Shape;1185;p81"/>
          <p:cNvSpPr/>
          <p:nvPr/>
        </p:nvSpPr>
        <p:spPr>
          <a:xfrm>
            <a:off x="7316733" y="3165533"/>
            <a:ext cx="198300" cy="19830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86" name="Google Shape;1186;p81"/>
          <p:cNvSpPr txBox="1"/>
          <p:nvPr>
            <p:ph idx="4294967295" type="body"/>
          </p:nvPr>
        </p:nvSpPr>
        <p:spPr>
          <a:xfrm>
            <a:off x="5724609" y="2048722"/>
            <a:ext cx="717300" cy="21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x cm</a:t>
            </a:r>
            <a:r>
              <a:rPr lang="en-GB" sz="1800">
                <a:latin typeface="Lexend"/>
              </a:rPr>
              <a:t/>
            </a:r>
            <a:endParaRPr sz="1800"/>
          </a:p>
        </p:txBody>
      </p:sp>
      <p:sp>
        <p:nvSpPr>
          <p:cNvPr id="1187" name="Google Shape;1187;p81"/>
          <p:cNvSpPr txBox="1"/>
          <p:nvPr>
            <p:ph idx="4294967295" type="body"/>
          </p:nvPr>
        </p:nvSpPr>
        <p:spPr>
          <a:xfrm>
            <a:off x="5964976" y="3489200"/>
            <a:ext cx="1001400" cy="21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12.8 cm</a:t>
            </a:r>
            <a:r>
              <a:rPr lang="en-GB" sz="1400">
                <a:latin typeface="Lexend"/>
              </a:rPr>
              <a:t/>
            </a:r>
            <a:endParaRPr sz="1800"/>
          </a:p>
        </p:txBody>
      </p:sp>
      <p:sp>
        <p:nvSpPr>
          <p:cNvPr id="1188" name="Google Shape;1188;p81"/>
          <p:cNvSpPr txBox="1"/>
          <p:nvPr>
            <p:ph idx="4294967295" type="body"/>
          </p:nvPr>
        </p:nvSpPr>
        <p:spPr>
          <a:xfrm>
            <a:off x="5872456" y="2796776"/>
            <a:ext cx="717300" cy="21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19</a:t>
            </a:r>
            <a:r>
              <a:rPr lang="en-GB" sz="1400">
                <a:latin typeface="Lexend"/>
              </a:rPr>
              <a:t>°</a:t>
            </a:r>
            <a:endParaRPr sz="1800"/>
          </a:p>
        </p:txBody>
      </p:sp>
      <p:cxnSp>
        <p:nvCxnSpPr>
          <p:cNvPr id="1189" name="Google Shape;1189;p81"/>
          <p:cNvCxnSpPr>
            <a:stCxn id="1182" idx="0"/>
          </p:cNvCxnSpPr>
          <p:nvPr/>
        </p:nvCxnSpPr>
        <p:spPr>
          <a:xfrm flipH="1" rot="10800000">
            <a:off x="5083233" y="2591523"/>
            <a:ext cx="2442000" cy="7764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90" name="Google Shape;1190;p81"/>
          <p:cNvSpPr txBox="1"/>
          <p:nvPr>
            <p:ph idx="4294967295" type="body"/>
          </p:nvPr>
        </p:nvSpPr>
        <p:spPr>
          <a:xfrm>
            <a:off x="6966301" y="2876157"/>
            <a:ext cx="416700" cy="21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72</a:t>
            </a:r>
            <a:r>
              <a:rPr lang="en-GB" sz="1400">
                <a:latin typeface="Lexend"/>
              </a:rPr>
              <a:t>°</a:t>
            </a:r>
            <a:endParaRPr sz="1800"/>
          </a:p>
        </p:txBody>
      </p:sp>
      <p:sp>
        <p:nvSpPr>
          <p:cNvPr id="1191" name="Google Shape;1191;p81"/>
          <p:cNvSpPr/>
          <p:nvPr/>
        </p:nvSpPr>
        <p:spPr>
          <a:xfrm>
            <a:off x="4483647" y="2577183"/>
            <a:ext cx="1431900" cy="1434900"/>
          </a:xfrm>
          <a:prstGeom prst="arc">
            <a:avLst>
              <a:gd fmla="val 19497988" name="adj1"/>
              <a:gd fmla="val 20715158" name="adj2"/>
            </a:avLst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92" name="Google Shape;1192;p81"/>
          <p:cNvSpPr/>
          <p:nvPr/>
        </p:nvSpPr>
        <p:spPr>
          <a:xfrm>
            <a:off x="7126243" y="2158368"/>
            <a:ext cx="755100" cy="756600"/>
          </a:xfrm>
          <a:prstGeom prst="arc">
            <a:avLst>
              <a:gd fmla="val 5344763" name="adj1"/>
              <a:gd fmla="val 9052180" name="adj2"/>
            </a:avLst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6" name="Shape 1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7" name="Google Shape;1197;p82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>
                <a:latin typeface="Lexend"/>
              </a:rPr>
              <a:t>Trigonometry (Trigonometry) ama ma aha</a:t>
            </a:r>
            <a:endParaRPr/>
          </a:p>
        </p:txBody>
      </p:sp>
      <p:sp>
        <p:nvSpPr>
          <p:cNvPr id="1198" name="Google Shape;1198;p82"/>
          <p:cNvSpPr txBox="1"/>
          <p:nvPr>
            <p:ph idx="1" type="body"/>
          </p:nvPr>
        </p:nvSpPr>
        <p:spPr>
          <a:xfrm>
            <a:off x="324000" y="759300"/>
            <a:ext cx="82377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3) Soo saar wareegga (perimeter) saddexagalkaan, jawaabta ku bixi hal meel jajab tobanle (1 decimal place).</a:t>
            </a:r>
            <a:r>
              <a:rPr lang="en-GB" sz="1800"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endParaRPr sz="1800"/>
          </a:p>
        </p:txBody>
      </p:sp>
      <p:sp>
        <p:nvSpPr>
          <p:cNvPr id="1199" name="Google Shape;1199;p82"/>
          <p:cNvSpPr/>
          <p:nvPr/>
        </p:nvSpPr>
        <p:spPr>
          <a:xfrm rot="-1587471">
            <a:off x="3959115" y="2076306"/>
            <a:ext cx="143422" cy="143422"/>
          </a:xfrm>
          <a:prstGeom prst="rect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200" name="Google Shape;1200;p82"/>
          <p:cNvCxnSpPr/>
          <p:nvPr/>
        </p:nvCxnSpPr>
        <p:spPr>
          <a:xfrm flipH="1" rot="10800000">
            <a:off x="2673126" y="1293596"/>
            <a:ext cx="2661900" cy="12561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201" name="Google Shape;1201;p82"/>
          <p:cNvSpPr txBox="1"/>
          <p:nvPr>
            <p:ph idx="4294967295" type="body"/>
          </p:nvPr>
        </p:nvSpPr>
        <p:spPr>
          <a:xfrm>
            <a:off x="3472007" y="1559104"/>
            <a:ext cx="726300" cy="21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24 cm</a:t>
            </a:r>
            <a:r>
              <a:rPr lang="en-GB" sz="1800">
                <a:latin typeface="Lexend"/>
              </a:rPr>
              <a:t/>
            </a:r>
            <a:endParaRPr sz="1800"/>
          </a:p>
        </p:txBody>
      </p:sp>
      <p:cxnSp>
        <p:nvCxnSpPr>
          <p:cNvPr id="1202" name="Google Shape;1202;p82"/>
          <p:cNvCxnSpPr/>
          <p:nvPr/>
        </p:nvCxnSpPr>
        <p:spPr>
          <a:xfrm flipH="1" rot="10800000">
            <a:off x="4552538" y="1484725"/>
            <a:ext cx="952500" cy="12081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203" name="Google Shape;1203;p82"/>
          <p:cNvSpPr txBox="1"/>
          <p:nvPr>
            <p:ph idx="4294967295" type="body"/>
          </p:nvPr>
        </p:nvSpPr>
        <p:spPr>
          <a:xfrm>
            <a:off x="5092776" y="2043343"/>
            <a:ext cx="726300" cy="21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15 cm</a:t>
            </a:r>
            <a:r>
              <a:rPr lang="en-GB" sz="1800">
                <a:latin typeface="Lexend"/>
              </a:rPr>
              <a:t/>
            </a:r>
            <a:endParaRPr sz="1800"/>
          </a:p>
        </p:txBody>
      </p:sp>
      <p:sp>
        <p:nvSpPr>
          <p:cNvPr id="1204" name="Google Shape;1204;p82"/>
          <p:cNvSpPr/>
          <p:nvPr/>
        </p:nvSpPr>
        <p:spPr>
          <a:xfrm>
            <a:off x="4575033" y="687950"/>
            <a:ext cx="1615800" cy="1615800"/>
          </a:xfrm>
          <a:prstGeom prst="arc">
            <a:avLst>
              <a:gd fmla="val 7881710" name="adj1"/>
              <a:gd fmla="val 9392137" name="adj2"/>
            </a:avLst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05" name="Google Shape;1205;p82"/>
          <p:cNvSpPr txBox="1"/>
          <p:nvPr/>
        </p:nvSpPr>
        <p:spPr>
          <a:xfrm>
            <a:off x="4342537" y="1932875"/>
            <a:ext cx="789900" cy="32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21</a:t>
            </a: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°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206" name="Google Shape;1206;p82"/>
          <p:cNvCxnSpPr/>
          <p:nvPr/>
        </p:nvCxnSpPr>
        <p:spPr>
          <a:xfrm rot="10800000">
            <a:off x="4064029" y="2061761"/>
            <a:ext cx="330900" cy="6132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1207" name="Google Shape;1207;p82"/>
          <p:cNvSpPr/>
          <p:nvPr/>
        </p:nvSpPr>
        <p:spPr>
          <a:xfrm>
            <a:off x="2738913" y="1460558"/>
            <a:ext cx="2620636" cy="1212584"/>
          </a:xfrm>
          <a:custGeom>
            <a:rect b="b" l="l" r="r" t="t"/>
            <a:pathLst>
              <a:path extrusionOk="0" h="35391" w="76487">
                <a:moveTo>
                  <a:pt x="0" y="35291"/>
                </a:moveTo>
                <a:lnTo>
                  <a:pt x="48300" y="35391"/>
                </a:lnTo>
                <a:lnTo>
                  <a:pt x="76487" y="0"/>
                </a:lnTo>
                <a:close/>
              </a:path>
            </a:pathLst>
          </a:cu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1" name="Shape 1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2" name="Google Shape;1212;p83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400">
                <a:latin typeface="Lexend"/>
              </a:rPr>
              <a:t>Trigonometry (Trigonometry) ama ma aha</a:t>
            </a:r>
            <a:endParaRPr/>
          </a:p>
        </p:txBody>
      </p:sp>
      <p:sp>
        <p:nvSpPr>
          <p:cNvPr id="1213" name="Google Shape;1213;p83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1) Xisaabi x ee saddexagal kasta.</a:t>
            </a:r>
            <a:r>
              <a:rPr i="1"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latin typeface="Lexend"/>
              </a:rPr>
              <a:t/>
            </a:r>
            <a:endParaRPr sz="1800"/>
          </a:p>
        </p:txBody>
      </p:sp>
      <p:sp>
        <p:nvSpPr>
          <p:cNvPr id="1214" name="Google Shape;1214;p83"/>
          <p:cNvSpPr txBox="1"/>
          <p:nvPr>
            <p:ph idx="1" type="body"/>
          </p:nvPr>
        </p:nvSpPr>
        <p:spPr>
          <a:xfrm>
            <a:off x="324000" y="1174975"/>
            <a:ext cx="2982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a) </a:t>
            </a:r>
            <a:endParaRPr sz="1800"/>
          </a:p>
        </p:txBody>
      </p:sp>
      <p:sp>
        <p:nvSpPr>
          <p:cNvPr id="1215" name="Google Shape;1215;p83"/>
          <p:cNvSpPr txBox="1"/>
          <p:nvPr>
            <p:ph idx="1" type="body"/>
          </p:nvPr>
        </p:nvSpPr>
        <p:spPr>
          <a:xfrm>
            <a:off x="3284238" y="1174975"/>
            <a:ext cx="2982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b) </a:t>
            </a:r>
            <a:endParaRPr sz="1800"/>
          </a:p>
        </p:txBody>
      </p:sp>
      <p:sp>
        <p:nvSpPr>
          <p:cNvPr id="1216" name="Google Shape;1216;p83"/>
          <p:cNvSpPr txBox="1"/>
          <p:nvPr>
            <p:ph idx="1" type="body"/>
          </p:nvPr>
        </p:nvSpPr>
        <p:spPr>
          <a:xfrm>
            <a:off x="6244475" y="1174975"/>
            <a:ext cx="23172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c) Wareeggu (perimeter) waa 1.2 m</a:t>
            </a:r>
            <a:endParaRPr sz="1800"/>
          </a:p>
        </p:txBody>
      </p:sp>
      <p:grpSp>
        <p:nvGrpSpPr>
          <p:cNvPr id="1217" name="Google Shape;1217;p83"/>
          <p:cNvGrpSpPr/>
          <p:nvPr/>
        </p:nvGrpSpPr>
        <p:grpSpPr>
          <a:xfrm>
            <a:off x="6188235" y="1725599"/>
            <a:ext cx="2006081" cy="1471748"/>
            <a:chOff x="-2055529" y="1311788"/>
            <a:chExt cx="1057000" cy="1977890"/>
          </a:xfrm>
        </p:grpSpPr>
        <p:sp>
          <p:nvSpPr>
            <p:cNvPr id="1218" name="Google Shape;1218;p83"/>
            <p:cNvSpPr/>
            <p:nvPr/>
          </p:nvSpPr>
          <p:spPr>
            <a:xfrm rot="-5400000">
              <a:off x="-2375725" y="1809575"/>
              <a:ext cx="1668300" cy="960900"/>
            </a:xfrm>
            <a:prstGeom prst="rtTriangle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219" name="Google Shape;1219;p83"/>
            <p:cNvCxnSpPr/>
            <p:nvPr/>
          </p:nvCxnSpPr>
          <p:spPr>
            <a:xfrm flipH="1">
              <a:off x="-2055529" y="1311788"/>
              <a:ext cx="960900" cy="1668300"/>
            </a:xfrm>
            <a:prstGeom prst="straightConnector1">
              <a:avLst/>
            </a:prstGeom>
            <a:noFill/>
            <a:ln cap="flat" cmpd="sng" w="28575">
              <a:solidFill>
                <a:srgbClr val="4F7BE8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cxnSp>
          <p:nvCxnSpPr>
            <p:cNvPr id="1220" name="Google Shape;1220;p83"/>
            <p:cNvCxnSpPr/>
            <p:nvPr/>
          </p:nvCxnSpPr>
          <p:spPr>
            <a:xfrm rot="10800000">
              <a:off x="-2025104" y="3289678"/>
              <a:ext cx="960900" cy="0"/>
            </a:xfrm>
            <a:prstGeom prst="straightConnector1">
              <a:avLst/>
            </a:prstGeom>
            <a:noFill/>
            <a:ln cap="flat" cmpd="sng" w="28575">
              <a:solidFill>
                <a:srgbClr val="4F7BE8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cxnSp>
          <p:nvCxnSpPr>
            <p:cNvPr id="1221" name="Google Shape;1221;p83"/>
            <p:cNvCxnSpPr/>
            <p:nvPr/>
          </p:nvCxnSpPr>
          <p:spPr>
            <a:xfrm rot="10800000">
              <a:off x="-998529" y="1455875"/>
              <a:ext cx="0" cy="1668300"/>
            </a:xfrm>
            <a:prstGeom prst="straightConnector1">
              <a:avLst/>
            </a:prstGeom>
            <a:noFill/>
            <a:ln cap="flat" cmpd="sng" w="28575">
              <a:solidFill>
                <a:srgbClr val="4F7BE8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</p:grpSp>
      <p:sp>
        <p:nvSpPr>
          <p:cNvPr id="1222" name="Google Shape;1222;p83"/>
          <p:cNvSpPr/>
          <p:nvPr/>
        </p:nvSpPr>
        <p:spPr>
          <a:xfrm>
            <a:off x="7872590" y="2875200"/>
            <a:ext cx="198300" cy="19830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223" name="Google Shape;1223;p83"/>
          <p:cNvGrpSpPr/>
          <p:nvPr/>
        </p:nvGrpSpPr>
        <p:grpSpPr>
          <a:xfrm>
            <a:off x="320835" y="1725599"/>
            <a:ext cx="1887279" cy="1471748"/>
            <a:chOff x="-2055529" y="1311788"/>
            <a:chExt cx="994404" cy="1977890"/>
          </a:xfrm>
        </p:grpSpPr>
        <p:sp>
          <p:nvSpPr>
            <p:cNvPr id="1224" name="Google Shape;1224;p83"/>
            <p:cNvSpPr/>
            <p:nvPr/>
          </p:nvSpPr>
          <p:spPr>
            <a:xfrm rot="-5400000">
              <a:off x="-2375725" y="1809575"/>
              <a:ext cx="1668300" cy="960900"/>
            </a:xfrm>
            <a:prstGeom prst="rtTriangle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225" name="Google Shape;1225;p83"/>
            <p:cNvCxnSpPr/>
            <p:nvPr/>
          </p:nvCxnSpPr>
          <p:spPr>
            <a:xfrm flipH="1">
              <a:off x="-2055529" y="1311788"/>
              <a:ext cx="960900" cy="1668300"/>
            </a:xfrm>
            <a:prstGeom prst="straightConnector1">
              <a:avLst/>
            </a:prstGeom>
            <a:noFill/>
            <a:ln cap="flat" cmpd="sng" w="28575">
              <a:solidFill>
                <a:srgbClr val="4F7BE8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cxnSp>
          <p:nvCxnSpPr>
            <p:cNvPr id="1226" name="Google Shape;1226;p83"/>
            <p:cNvCxnSpPr/>
            <p:nvPr/>
          </p:nvCxnSpPr>
          <p:spPr>
            <a:xfrm rot="10800000">
              <a:off x="-2025104" y="3289678"/>
              <a:ext cx="960900" cy="0"/>
            </a:xfrm>
            <a:prstGeom prst="straightConnector1">
              <a:avLst/>
            </a:prstGeom>
            <a:noFill/>
            <a:ln cap="flat" cmpd="sng" w="28575">
              <a:solidFill>
                <a:srgbClr val="4F7BE8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</p:grpSp>
      <p:sp>
        <p:nvSpPr>
          <p:cNvPr id="1227" name="Google Shape;1227;p83"/>
          <p:cNvSpPr/>
          <p:nvPr/>
        </p:nvSpPr>
        <p:spPr>
          <a:xfrm>
            <a:off x="2005190" y="2875200"/>
            <a:ext cx="198300" cy="19830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228" name="Google Shape;1228;p83"/>
          <p:cNvGrpSpPr/>
          <p:nvPr/>
        </p:nvGrpSpPr>
        <p:grpSpPr>
          <a:xfrm>
            <a:off x="3273327" y="1725599"/>
            <a:ext cx="2006081" cy="1471748"/>
            <a:chOff x="-2055529" y="1311788"/>
            <a:chExt cx="1057000" cy="1977890"/>
          </a:xfrm>
        </p:grpSpPr>
        <p:sp>
          <p:nvSpPr>
            <p:cNvPr id="1229" name="Google Shape;1229;p83"/>
            <p:cNvSpPr/>
            <p:nvPr/>
          </p:nvSpPr>
          <p:spPr>
            <a:xfrm rot="-5400000">
              <a:off x="-2375725" y="1809575"/>
              <a:ext cx="1668300" cy="960900"/>
            </a:xfrm>
            <a:prstGeom prst="rtTriangle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230" name="Google Shape;1230;p83"/>
            <p:cNvCxnSpPr/>
            <p:nvPr/>
          </p:nvCxnSpPr>
          <p:spPr>
            <a:xfrm flipH="1">
              <a:off x="-2055529" y="1311788"/>
              <a:ext cx="960900" cy="1668300"/>
            </a:xfrm>
            <a:prstGeom prst="straightConnector1">
              <a:avLst/>
            </a:prstGeom>
            <a:noFill/>
            <a:ln cap="flat" cmpd="sng" w="28575">
              <a:solidFill>
                <a:srgbClr val="4F7BE8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cxnSp>
          <p:nvCxnSpPr>
            <p:cNvPr id="1231" name="Google Shape;1231;p83"/>
            <p:cNvCxnSpPr/>
            <p:nvPr/>
          </p:nvCxnSpPr>
          <p:spPr>
            <a:xfrm rot="10800000">
              <a:off x="-2025104" y="3289678"/>
              <a:ext cx="960900" cy="0"/>
            </a:xfrm>
            <a:prstGeom prst="straightConnector1">
              <a:avLst/>
            </a:prstGeom>
            <a:noFill/>
            <a:ln cap="flat" cmpd="sng" w="28575">
              <a:solidFill>
                <a:srgbClr val="4F7BE8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cxnSp>
          <p:nvCxnSpPr>
            <p:cNvPr id="1232" name="Google Shape;1232;p83"/>
            <p:cNvCxnSpPr/>
            <p:nvPr/>
          </p:nvCxnSpPr>
          <p:spPr>
            <a:xfrm rot="10800000">
              <a:off x="-998529" y="1455875"/>
              <a:ext cx="0" cy="1668300"/>
            </a:xfrm>
            <a:prstGeom prst="straightConnector1">
              <a:avLst/>
            </a:prstGeom>
            <a:noFill/>
            <a:ln cap="flat" cmpd="sng" w="28575">
              <a:solidFill>
                <a:srgbClr val="4F7BE8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</p:grpSp>
      <p:sp>
        <p:nvSpPr>
          <p:cNvPr id="1233" name="Google Shape;1233;p83"/>
          <p:cNvSpPr/>
          <p:nvPr/>
        </p:nvSpPr>
        <p:spPr>
          <a:xfrm>
            <a:off x="4957682" y="2875200"/>
            <a:ext cx="198300" cy="19830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34" name="Google Shape;1234;p83"/>
          <p:cNvSpPr txBox="1"/>
          <p:nvPr>
            <p:ph idx="4294967295" type="body"/>
          </p:nvPr>
        </p:nvSpPr>
        <p:spPr>
          <a:xfrm>
            <a:off x="701883" y="2124154"/>
            <a:ext cx="717300" cy="21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x cm</a:t>
            </a:r>
            <a:r>
              <a:rPr lang="en-GB" sz="1800">
                <a:latin typeface="Lexend"/>
              </a:rPr>
              <a:t/>
            </a:r>
            <a:endParaRPr sz="1800"/>
          </a:p>
        </p:txBody>
      </p:sp>
      <p:sp>
        <p:nvSpPr>
          <p:cNvPr id="1235" name="Google Shape;1235;p83"/>
          <p:cNvSpPr txBox="1"/>
          <p:nvPr>
            <p:ph idx="4294967295" type="body"/>
          </p:nvPr>
        </p:nvSpPr>
        <p:spPr>
          <a:xfrm>
            <a:off x="3602708" y="2124154"/>
            <a:ext cx="717300" cy="21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x cm</a:t>
            </a:r>
            <a:r>
              <a:rPr lang="en-GB" sz="1800">
                <a:latin typeface="Lexend"/>
              </a:rPr>
              <a:t/>
            </a:r>
            <a:endParaRPr sz="1800"/>
          </a:p>
        </p:txBody>
      </p:sp>
      <p:sp>
        <p:nvSpPr>
          <p:cNvPr id="1236" name="Google Shape;1236;p83"/>
          <p:cNvSpPr txBox="1"/>
          <p:nvPr>
            <p:ph idx="4294967295" type="body"/>
          </p:nvPr>
        </p:nvSpPr>
        <p:spPr>
          <a:xfrm>
            <a:off x="6542683" y="2124154"/>
            <a:ext cx="717300" cy="21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x cm</a:t>
            </a:r>
            <a:r>
              <a:rPr lang="en-GB" sz="1800">
                <a:latin typeface="Lexend"/>
              </a:rPr>
              <a:t/>
            </a:r>
            <a:endParaRPr sz="1800"/>
          </a:p>
        </p:txBody>
      </p:sp>
      <p:sp>
        <p:nvSpPr>
          <p:cNvPr id="1237" name="Google Shape;1237;p83"/>
          <p:cNvSpPr txBox="1"/>
          <p:nvPr>
            <p:ph idx="4294967295" type="body"/>
          </p:nvPr>
        </p:nvSpPr>
        <p:spPr>
          <a:xfrm>
            <a:off x="965232" y="3197350"/>
            <a:ext cx="717300" cy="21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40 cm</a:t>
            </a:r>
            <a:endParaRPr sz="1800"/>
          </a:p>
        </p:txBody>
      </p:sp>
      <p:sp>
        <p:nvSpPr>
          <p:cNvPr id="1238" name="Google Shape;1238;p83"/>
          <p:cNvSpPr txBox="1"/>
          <p:nvPr>
            <p:ph idx="4294967295" type="body"/>
          </p:nvPr>
        </p:nvSpPr>
        <p:spPr>
          <a:xfrm>
            <a:off x="782967" y="2806093"/>
            <a:ext cx="717300" cy="21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30°</a:t>
            </a:r>
            <a:endParaRPr sz="1800"/>
          </a:p>
        </p:txBody>
      </p:sp>
      <p:sp>
        <p:nvSpPr>
          <p:cNvPr id="1239" name="Google Shape;1239;p83"/>
          <p:cNvSpPr txBox="1"/>
          <p:nvPr>
            <p:ph idx="4294967295" type="body"/>
          </p:nvPr>
        </p:nvSpPr>
        <p:spPr>
          <a:xfrm>
            <a:off x="3988007" y="3197350"/>
            <a:ext cx="717300" cy="21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40 cm</a:t>
            </a:r>
            <a:endParaRPr sz="1800"/>
          </a:p>
        </p:txBody>
      </p:sp>
      <p:sp>
        <p:nvSpPr>
          <p:cNvPr id="1240" name="Google Shape;1240;p83"/>
          <p:cNvSpPr txBox="1"/>
          <p:nvPr>
            <p:ph idx="4294967295" type="body"/>
          </p:nvPr>
        </p:nvSpPr>
        <p:spPr>
          <a:xfrm>
            <a:off x="5342865" y="2338050"/>
            <a:ext cx="717300" cy="21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30 cm</a:t>
            </a:r>
            <a:endParaRPr sz="1800"/>
          </a:p>
        </p:txBody>
      </p:sp>
      <p:sp>
        <p:nvSpPr>
          <p:cNvPr id="1241" name="Google Shape;1241;p83"/>
          <p:cNvSpPr txBox="1"/>
          <p:nvPr>
            <p:ph idx="4294967295" type="body"/>
          </p:nvPr>
        </p:nvSpPr>
        <p:spPr>
          <a:xfrm>
            <a:off x="6892608" y="3176250"/>
            <a:ext cx="717300" cy="21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40 cm</a:t>
            </a:r>
            <a:endParaRPr sz="1800"/>
          </a:p>
        </p:txBody>
      </p:sp>
      <p:sp>
        <p:nvSpPr>
          <p:cNvPr id="1242" name="Google Shape;1242;p83"/>
          <p:cNvSpPr txBox="1"/>
          <p:nvPr>
            <p:ph idx="4294967295" type="body"/>
          </p:nvPr>
        </p:nvSpPr>
        <p:spPr>
          <a:xfrm>
            <a:off x="8188008" y="2338050"/>
            <a:ext cx="717300" cy="21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30 cm</a:t>
            </a:r>
            <a:endParaRPr sz="1800"/>
          </a:p>
        </p:txBody>
      </p:sp>
      <p:sp>
        <p:nvSpPr>
          <p:cNvPr id="1243" name="Google Shape;1243;p83"/>
          <p:cNvSpPr/>
          <p:nvPr/>
        </p:nvSpPr>
        <p:spPr>
          <a:xfrm>
            <a:off x="76600" y="2746350"/>
            <a:ext cx="669300" cy="669300"/>
          </a:xfrm>
          <a:prstGeom prst="arc">
            <a:avLst>
              <a:gd fmla="val 19311294" name="adj1"/>
              <a:gd fmla="val 0" name="adj2"/>
            </a:avLst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44" name="Google Shape;1244;p83"/>
          <p:cNvSpPr txBox="1"/>
          <p:nvPr/>
        </p:nvSpPr>
        <p:spPr>
          <a:xfrm>
            <a:off x="971501" y="3883500"/>
            <a:ext cx="984300" cy="380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cos(30°)</a:t>
            </a:r>
            <a:r>
              <a:rPr lang="en-GB" sz="1100">
                <a:solidFill>
                  <a:srgbClr val="000000"/>
                </a:solidFill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45" name="Google Shape;1245;p83"/>
          <p:cNvSpPr txBox="1"/>
          <p:nvPr/>
        </p:nvSpPr>
        <p:spPr>
          <a:xfrm>
            <a:off x="609605" y="3729882"/>
            <a:ext cx="403500" cy="380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i="1"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 </a:t>
            </a:r>
            <a:r>
              <a:rPr lang="en-GB" sz="1100">
                <a:solidFill>
                  <a:srgbClr val="000000"/>
                </a:solidFill>
                <a:latin typeface="Kalam"/>
                <a:ea typeface="Kalam"/>
                <a:cs typeface="Kalam"/>
                <a:sym typeface="Kalam"/>
              </a:rPr>
              <a:t>=</a:t>
            </a: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  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46" name="Google Shape;1246;p83"/>
          <p:cNvSpPr txBox="1"/>
          <p:nvPr/>
        </p:nvSpPr>
        <p:spPr>
          <a:xfrm>
            <a:off x="1278621" y="3605818"/>
            <a:ext cx="298200" cy="380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40</a:t>
            </a:r>
            <a:r>
              <a:rPr lang="en-GB" sz="1100">
                <a:solidFill>
                  <a:srgbClr val="000000"/>
                </a:solidFill>
                <a:latin typeface="Kalam"/>
                <a:ea typeface="Kalam"/>
                <a:cs typeface="Kalam"/>
                <a:sym typeface="Kalam"/>
              </a:rPr>
              <a:t>  </a:t>
            </a:r>
            <a:endParaRPr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cxnSp>
        <p:nvCxnSpPr>
          <p:cNvPr id="1247" name="Google Shape;1247;p83"/>
          <p:cNvCxnSpPr/>
          <p:nvPr/>
        </p:nvCxnSpPr>
        <p:spPr>
          <a:xfrm>
            <a:off x="994702" y="3891536"/>
            <a:ext cx="890400" cy="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248" name="Google Shape;1248;p83"/>
          <p:cNvSpPr txBox="1"/>
          <p:nvPr/>
        </p:nvSpPr>
        <p:spPr>
          <a:xfrm>
            <a:off x="592450" y="4296900"/>
            <a:ext cx="2148600" cy="380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i="1"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 </a:t>
            </a:r>
            <a:r>
              <a:rPr lang="en-GB" sz="1100">
                <a:solidFill>
                  <a:srgbClr val="000000"/>
                </a:solidFill>
                <a:latin typeface="Kalam"/>
                <a:ea typeface="Kalam"/>
                <a:cs typeface="Kalam"/>
                <a:sym typeface="Kalam"/>
              </a:rPr>
              <a:t>=</a:t>
            </a: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 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>46.2</a:t>
            </a:r>
            <a:r>
              <a:rPr lang="en-GB" sz="1100">
                <a:solidFill>
                  <a:srgbClr val="000000"/>
                </a:solidFill>
                <a:latin typeface="Kalam"/>
                <a:ea typeface="Kalam"/>
                <a:cs typeface="Kalam"/>
                <a:sym typeface="Kalam"/>
              </a:rPr>
              <a:t> (1 d.p.)</a:t>
            </a: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  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49" name="Google Shape;1249;p83"/>
          <p:cNvSpPr txBox="1"/>
          <p:nvPr/>
        </p:nvSpPr>
        <p:spPr>
          <a:xfrm>
            <a:off x="3259457" y="3687300"/>
            <a:ext cx="1887300" cy="380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baseline="30000" lang="en-GB" sz="1100">
                <a:latin typeface="Kalam"/>
                <a:ea typeface="Kalam"/>
                <a:cs typeface="Kalam"/>
                <a:sym typeface="Kalam"/>
              </a:rPr>
              <a:t>2</a:t>
            </a:r>
            <a:r>
              <a:rPr i="1"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 </a:t>
            </a:r>
            <a:r>
              <a:rPr lang="en-GB" sz="1100">
                <a:solidFill>
                  <a:srgbClr val="000000"/>
                </a:solidFill>
                <a:latin typeface="Kalam"/>
                <a:ea typeface="Kalam"/>
                <a:cs typeface="Kalam"/>
                <a:sym typeface="Kalam"/>
              </a:rPr>
              <a:t>= 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>40</a:t>
            </a:r>
            <a:r>
              <a:rPr baseline="30000" lang="en-GB" sz="1100">
                <a:latin typeface="Kalam"/>
                <a:ea typeface="Kalam"/>
                <a:cs typeface="Kalam"/>
                <a:sym typeface="Kalam"/>
              </a:rPr>
              <a:t>2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> + 30</a:t>
            </a:r>
            <a:r>
              <a:rPr baseline="30000" lang="en-GB" sz="1100">
                <a:latin typeface="Kalam"/>
                <a:ea typeface="Kalam"/>
                <a:cs typeface="Kalam"/>
                <a:sym typeface="Kalam"/>
              </a:rPr>
              <a:t>2</a:t>
            </a:r>
            <a:endParaRPr baseline="30000"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250" name="Google Shape;1250;p83"/>
          <p:cNvSpPr txBox="1"/>
          <p:nvPr/>
        </p:nvSpPr>
        <p:spPr>
          <a:xfrm>
            <a:off x="3259457" y="3992100"/>
            <a:ext cx="1887300" cy="380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baseline="30000" lang="en-GB" sz="1100">
                <a:latin typeface="Kalam"/>
                <a:ea typeface="Kalam"/>
                <a:cs typeface="Kalam"/>
                <a:sym typeface="Kalam"/>
              </a:rPr>
              <a:t>2</a:t>
            </a:r>
            <a:r>
              <a:rPr i="1"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 </a:t>
            </a:r>
            <a:r>
              <a:rPr lang="en-GB" sz="1100">
                <a:solidFill>
                  <a:srgbClr val="000000"/>
                </a:solidFill>
                <a:latin typeface="Kalam"/>
                <a:ea typeface="Kalam"/>
                <a:cs typeface="Kalam"/>
                <a:sym typeface="Kalam"/>
              </a:rPr>
              <a:t>= 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>2500</a:t>
            </a:r>
            <a:endParaRPr baseline="30000"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251" name="Google Shape;1251;p83"/>
          <p:cNvSpPr txBox="1"/>
          <p:nvPr/>
        </p:nvSpPr>
        <p:spPr>
          <a:xfrm>
            <a:off x="3329221" y="4296900"/>
            <a:ext cx="1887300" cy="380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i="1"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 </a:t>
            </a:r>
            <a:r>
              <a:rPr lang="en-GB" sz="1100">
                <a:solidFill>
                  <a:srgbClr val="000000"/>
                </a:solidFill>
                <a:latin typeface="Kalam"/>
                <a:ea typeface="Kalam"/>
                <a:cs typeface="Kalam"/>
                <a:sym typeface="Kalam"/>
              </a:rPr>
              <a:t>= 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>50</a:t>
            </a:r>
            <a:endParaRPr baseline="30000"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252" name="Google Shape;1252;p83"/>
          <p:cNvSpPr txBox="1"/>
          <p:nvPr/>
        </p:nvSpPr>
        <p:spPr>
          <a:xfrm>
            <a:off x="6095224" y="3687300"/>
            <a:ext cx="2087100" cy="380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i="1"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 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>+ 40 + 30 = 120</a:t>
            </a: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  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53" name="Google Shape;1253;p83"/>
          <p:cNvSpPr txBox="1"/>
          <p:nvPr/>
        </p:nvSpPr>
        <p:spPr>
          <a:xfrm>
            <a:off x="6720487" y="3992100"/>
            <a:ext cx="1887300" cy="380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i="1"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 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>+ 70 = 120</a:t>
            </a:r>
            <a:r>
              <a:rPr lang="en-GB" sz="1100">
                <a:solidFill>
                  <a:srgbClr val="000000"/>
                </a:solidFill>
                <a:latin typeface="Kalam"/>
                <a:ea typeface="Kalam"/>
                <a:cs typeface="Kalam"/>
                <a:sym typeface="Kalam"/>
              </a:rPr>
              <a:t> </a:t>
            </a: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 </a:t>
            </a:r>
            <a:endParaRPr sz="20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54" name="Google Shape;1254;p83"/>
          <p:cNvSpPr txBox="1"/>
          <p:nvPr/>
        </p:nvSpPr>
        <p:spPr>
          <a:xfrm>
            <a:off x="7318656" y="4284028"/>
            <a:ext cx="1887300" cy="380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i="1"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 </a:t>
            </a:r>
            <a:r>
              <a:rPr lang="en-GB" sz="1100">
                <a:solidFill>
                  <a:srgbClr val="000000"/>
                </a:solidFill>
                <a:latin typeface="Kalam"/>
                <a:ea typeface="Kalam"/>
                <a:cs typeface="Kalam"/>
                <a:sym typeface="Kalam"/>
              </a:rPr>
              <a:t>= 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>50 </a:t>
            </a:r>
            <a:endParaRPr baseline="30000"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8" name="Shape 1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" name="Google Shape;1259;p84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400">
                <a:latin typeface="Lexend"/>
              </a:rPr>
              <a:t>Trigonometry (Trigonometry) ama ma aha</a:t>
            </a:r>
            <a:endParaRPr/>
          </a:p>
        </p:txBody>
      </p:sp>
      <p:sp>
        <p:nvSpPr>
          <p:cNvPr id="1260" name="Google Shape;1260;p84"/>
          <p:cNvSpPr txBox="1"/>
          <p:nvPr>
            <p:ph idx="1" type="body"/>
          </p:nvPr>
        </p:nvSpPr>
        <p:spPr>
          <a:xfrm>
            <a:off x="324000" y="76695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2) X ku xisaab saddex-xagal kasta, jawaabtaada ku bixi 1 meel tobanle (1 decimal place).</a:t>
            </a:r>
            <a:r>
              <a:rPr i="1"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latin typeface="Lexend"/>
              </a:rPr>
              <a:t/>
            </a:r>
            <a:endParaRPr sz="1800"/>
          </a:p>
        </p:txBody>
      </p:sp>
      <p:sp>
        <p:nvSpPr>
          <p:cNvPr id="1261" name="Google Shape;1261;p84"/>
          <p:cNvSpPr txBox="1"/>
          <p:nvPr>
            <p:ph idx="1" type="body"/>
          </p:nvPr>
        </p:nvSpPr>
        <p:spPr>
          <a:xfrm>
            <a:off x="324000" y="1174975"/>
            <a:ext cx="2982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a) </a:t>
            </a:r>
            <a:endParaRPr sz="1800"/>
          </a:p>
        </p:txBody>
      </p:sp>
      <p:grpSp>
        <p:nvGrpSpPr>
          <p:cNvPr id="1262" name="Google Shape;1262;p84"/>
          <p:cNvGrpSpPr/>
          <p:nvPr/>
        </p:nvGrpSpPr>
        <p:grpSpPr>
          <a:xfrm>
            <a:off x="445206" y="1486425"/>
            <a:ext cx="2497968" cy="1921969"/>
            <a:chOff x="-2048113" y="1348705"/>
            <a:chExt cx="986988" cy="1890213"/>
          </a:xfrm>
        </p:grpSpPr>
        <p:sp>
          <p:nvSpPr>
            <p:cNvPr id="1263" name="Google Shape;1263;p84"/>
            <p:cNvSpPr/>
            <p:nvPr/>
          </p:nvSpPr>
          <p:spPr>
            <a:xfrm rot="-5400000">
              <a:off x="-2375725" y="1809575"/>
              <a:ext cx="1668300" cy="960900"/>
            </a:xfrm>
            <a:prstGeom prst="rtTriangle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264" name="Google Shape;1264;p84"/>
            <p:cNvCxnSpPr/>
            <p:nvPr/>
          </p:nvCxnSpPr>
          <p:spPr>
            <a:xfrm flipH="1">
              <a:off x="-2048113" y="1348705"/>
              <a:ext cx="960900" cy="1668300"/>
            </a:xfrm>
            <a:prstGeom prst="straightConnector1">
              <a:avLst/>
            </a:prstGeom>
            <a:noFill/>
            <a:ln cap="flat" cmpd="sng" w="28575">
              <a:solidFill>
                <a:srgbClr val="4F7BE8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cxnSp>
          <p:nvCxnSpPr>
            <p:cNvPr id="1265" name="Google Shape;1265;p84"/>
            <p:cNvCxnSpPr/>
            <p:nvPr/>
          </p:nvCxnSpPr>
          <p:spPr>
            <a:xfrm rot="10800000">
              <a:off x="-2025104" y="3238918"/>
              <a:ext cx="960900" cy="0"/>
            </a:xfrm>
            <a:prstGeom prst="straightConnector1">
              <a:avLst/>
            </a:prstGeom>
            <a:noFill/>
            <a:ln cap="flat" cmpd="sng" w="28575">
              <a:solidFill>
                <a:srgbClr val="4F7BE8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</p:grpSp>
      <p:sp>
        <p:nvSpPr>
          <p:cNvPr id="1266" name="Google Shape;1266;p84"/>
          <p:cNvSpPr/>
          <p:nvPr/>
        </p:nvSpPr>
        <p:spPr>
          <a:xfrm>
            <a:off x="2744733" y="3089333"/>
            <a:ext cx="198300" cy="19830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67" name="Google Shape;1267;p84"/>
          <p:cNvSpPr txBox="1"/>
          <p:nvPr>
            <p:ph idx="4294967295" type="body"/>
          </p:nvPr>
        </p:nvSpPr>
        <p:spPr>
          <a:xfrm>
            <a:off x="3158638" y="1719497"/>
            <a:ext cx="717300" cy="21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x cm</a:t>
            </a:r>
            <a:r>
              <a:rPr lang="en-GB" sz="1800">
                <a:latin typeface="Lexend"/>
              </a:rPr>
              <a:t/>
            </a:r>
            <a:endParaRPr sz="1800"/>
          </a:p>
        </p:txBody>
      </p:sp>
      <p:sp>
        <p:nvSpPr>
          <p:cNvPr id="1268" name="Google Shape;1268;p84"/>
          <p:cNvSpPr txBox="1"/>
          <p:nvPr>
            <p:ph idx="4294967295" type="body"/>
          </p:nvPr>
        </p:nvSpPr>
        <p:spPr>
          <a:xfrm>
            <a:off x="1392973" y="3413001"/>
            <a:ext cx="717300" cy="21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24 cm</a:t>
            </a:r>
            <a:endParaRPr sz="1800"/>
          </a:p>
        </p:txBody>
      </p:sp>
      <p:sp>
        <p:nvSpPr>
          <p:cNvPr id="1269" name="Google Shape;1269;p84"/>
          <p:cNvSpPr txBox="1"/>
          <p:nvPr>
            <p:ph idx="4294967295" type="body"/>
          </p:nvPr>
        </p:nvSpPr>
        <p:spPr>
          <a:xfrm>
            <a:off x="1326142" y="2657218"/>
            <a:ext cx="717300" cy="21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8°</a:t>
            </a:r>
            <a:endParaRPr sz="1800"/>
          </a:p>
        </p:txBody>
      </p:sp>
      <p:cxnSp>
        <p:nvCxnSpPr>
          <p:cNvPr id="1270" name="Google Shape;1270;p84"/>
          <p:cNvCxnSpPr>
            <a:stCxn id="1263" idx="0"/>
          </p:cNvCxnSpPr>
          <p:nvPr/>
        </p:nvCxnSpPr>
        <p:spPr>
          <a:xfrm flipH="1" rot="10800000">
            <a:off x="511233" y="2236623"/>
            <a:ext cx="2433600" cy="10551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271" name="Google Shape;1271;p84"/>
          <p:cNvSpPr txBox="1"/>
          <p:nvPr>
            <p:ph idx="4294967295" type="body"/>
          </p:nvPr>
        </p:nvSpPr>
        <p:spPr>
          <a:xfrm>
            <a:off x="2470501" y="2571357"/>
            <a:ext cx="416700" cy="21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73°</a:t>
            </a:r>
            <a:endParaRPr sz="1800"/>
          </a:p>
        </p:txBody>
      </p:sp>
      <p:sp>
        <p:nvSpPr>
          <p:cNvPr id="1272" name="Google Shape;1272;p84"/>
          <p:cNvSpPr/>
          <p:nvPr/>
        </p:nvSpPr>
        <p:spPr>
          <a:xfrm>
            <a:off x="-88353" y="2500983"/>
            <a:ext cx="1431900" cy="1434900"/>
          </a:xfrm>
          <a:prstGeom prst="arc">
            <a:avLst>
              <a:gd fmla="val 19497988" name="adj1"/>
              <a:gd fmla="val 20279067" name="adj2"/>
            </a:avLst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73" name="Google Shape;1273;p84"/>
          <p:cNvSpPr/>
          <p:nvPr/>
        </p:nvSpPr>
        <p:spPr>
          <a:xfrm>
            <a:off x="2554243" y="1853568"/>
            <a:ext cx="755100" cy="756600"/>
          </a:xfrm>
          <a:prstGeom prst="arc">
            <a:avLst>
              <a:gd fmla="val 5344763" name="adj1"/>
              <a:gd fmla="val 9287145" name="adj2"/>
            </a:avLst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274" name="Google Shape;1274;p84"/>
          <p:cNvCxnSpPr/>
          <p:nvPr/>
        </p:nvCxnSpPr>
        <p:spPr>
          <a:xfrm>
            <a:off x="3048318" y="1579375"/>
            <a:ext cx="0" cy="638100"/>
          </a:xfrm>
          <a:prstGeom prst="straightConnector1">
            <a:avLst/>
          </a:prstGeom>
          <a:noFill/>
          <a:ln cap="flat" cmpd="sng" w="28575">
            <a:solidFill>
              <a:srgbClr val="4F7BE8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275" name="Google Shape;1275;p84"/>
          <p:cNvSpPr txBox="1"/>
          <p:nvPr>
            <p:ph idx="4294967295" type="body"/>
          </p:nvPr>
        </p:nvSpPr>
        <p:spPr>
          <a:xfrm>
            <a:off x="1021357" y="2041401"/>
            <a:ext cx="717300" cy="21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28 cm</a:t>
            </a:r>
            <a:endParaRPr sz="1800"/>
          </a:p>
        </p:txBody>
      </p:sp>
      <p:cxnSp>
        <p:nvCxnSpPr>
          <p:cNvPr id="1276" name="Google Shape;1276;p84"/>
          <p:cNvCxnSpPr/>
          <p:nvPr/>
        </p:nvCxnSpPr>
        <p:spPr>
          <a:xfrm>
            <a:off x="3048318" y="2252700"/>
            <a:ext cx="0" cy="1051800"/>
          </a:xfrm>
          <a:prstGeom prst="straightConnector1">
            <a:avLst/>
          </a:prstGeom>
          <a:noFill/>
          <a:ln cap="flat" cmpd="sng" w="28575">
            <a:solidFill>
              <a:srgbClr val="4F7BE8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277" name="Google Shape;1277;p84"/>
          <p:cNvSpPr txBox="1"/>
          <p:nvPr>
            <p:ph idx="4294967295" type="body"/>
          </p:nvPr>
        </p:nvSpPr>
        <p:spPr>
          <a:xfrm>
            <a:off x="3158638" y="2633897"/>
            <a:ext cx="717300" cy="21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y cm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latin typeface="Lexend"/>
              </a:rPr>
              <a:t/>
            </a:r>
            <a:endParaRPr sz="1800"/>
          </a:p>
        </p:txBody>
      </p:sp>
      <p:sp>
        <p:nvSpPr>
          <p:cNvPr id="1278" name="Google Shape;1278;p84"/>
          <p:cNvSpPr txBox="1"/>
          <p:nvPr/>
        </p:nvSpPr>
        <p:spPr>
          <a:xfrm>
            <a:off x="4552901" y="1673700"/>
            <a:ext cx="984300" cy="380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tan(73°)</a:t>
            </a:r>
            <a:r>
              <a:rPr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79" name="Google Shape;1279;p84"/>
          <p:cNvSpPr txBox="1"/>
          <p:nvPr/>
        </p:nvSpPr>
        <p:spPr>
          <a:xfrm>
            <a:off x="4191005" y="1520082"/>
            <a:ext cx="403500" cy="380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y</a:t>
            </a:r>
            <a:r>
              <a:rPr i="1"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 </a:t>
            </a:r>
            <a:r>
              <a:rPr lang="en-GB" sz="1100">
                <a:solidFill>
                  <a:srgbClr val="000000"/>
                </a:solidFill>
                <a:latin typeface="Kalam"/>
                <a:ea typeface="Kalam"/>
                <a:cs typeface="Kalam"/>
                <a:sym typeface="Kalam"/>
              </a:rPr>
              <a:t>=</a:t>
            </a: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  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80" name="Google Shape;1280;p84"/>
          <p:cNvSpPr txBox="1"/>
          <p:nvPr/>
        </p:nvSpPr>
        <p:spPr>
          <a:xfrm>
            <a:off x="4860021" y="1396018"/>
            <a:ext cx="298200" cy="380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24</a:t>
            </a:r>
            <a:r>
              <a:rPr lang="en-GB" sz="1100">
                <a:solidFill>
                  <a:srgbClr val="000000"/>
                </a:solidFill>
                <a:latin typeface="Kalam"/>
                <a:ea typeface="Kalam"/>
                <a:cs typeface="Kalam"/>
                <a:sym typeface="Kalam"/>
              </a:rPr>
              <a:t>  </a:t>
            </a:r>
            <a:endParaRPr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cxnSp>
        <p:nvCxnSpPr>
          <p:cNvPr id="1281" name="Google Shape;1281;p84"/>
          <p:cNvCxnSpPr/>
          <p:nvPr/>
        </p:nvCxnSpPr>
        <p:spPr>
          <a:xfrm>
            <a:off x="4576102" y="1681736"/>
            <a:ext cx="890400" cy="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282" name="Google Shape;1282;p84"/>
          <p:cNvSpPr txBox="1"/>
          <p:nvPr/>
        </p:nvSpPr>
        <p:spPr>
          <a:xfrm>
            <a:off x="4173850" y="2087100"/>
            <a:ext cx="2148600" cy="380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y</a:t>
            </a:r>
            <a:r>
              <a:rPr i="1"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 </a:t>
            </a:r>
            <a:r>
              <a:rPr lang="en-GB" sz="1100">
                <a:solidFill>
                  <a:srgbClr val="000000"/>
                </a:solidFill>
                <a:latin typeface="Kalam"/>
                <a:ea typeface="Kalam"/>
                <a:cs typeface="Kalam"/>
                <a:sym typeface="Kalam"/>
              </a:rPr>
              <a:t>=</a:t>
            </a: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 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>7.33…</a:t>
            </a: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  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83" name="Google Shape;1283;p84"/>
          <p:cNvSpPr txBox="1"/>
          <p:nvPr/>
        </p:nvSpPr>
        <p:spPr>
          <a:xfrm>
            <a:off x="4853659" y="2767625"/>
            <a:ext cx="4645800" cy="380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28</a:t>
            </a:r>
            <a:r>
              <a:rPr baseline="30000" lang="en-GB" sz="1100">
                <a:latin typeface="Kalam"/>
                <a:ea typeface="Kalam"/>
                <a:cs typeface="Kalam"/>
                <a:sym typeface="Kalam"/>
              </a:rPr>
              <a:t>2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> = 24</a:t>
            </a:r>
            <a:r>
              <a:rPr baseline="30000" lang="en-GB" sz="1100">
                <a:latin typeface="Kalam"/>
                <a:ea typeface="Kalam"/>
                <a:cs typeface="Kalam"/>
                <a:sym typeface="Kalam"/>
              </a:rPr>
              <a:t>2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> + (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> + 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>7.33…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>)</a:t>
            </a:r>
            <a:r>
              <a:rPr baseline="30000" lang="en-GB" sz="1100">
                <a:latin typeface="Kalam"/>
                <a:ea typeface="Kalam"/>
                <a:cs typeface="Kalam"/>
                <a:sym typeface="Kalam"/>
              </a:rPr>
              <a:t>2</a:t>
            </a:r>
            <a:r>
              <a:rPr lang="en-GB" sz="1100">
                <a:solidFill>
                  <a:srgbClr val="000000"/>
                </a:solidFill>
                <a:latin typeface="Kalam"/>
                <a:ea typeface="Kalam"/>
                <a:cs typeface="Kalam"/>
                <a:sym typeface="Kalam"/>
              </a:rPr>
              <a:t>  </a:t>
            </a:r>
            <a:endParaRPr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284" name="Google Shape;1284;p84"/>
          <p:cNvSpPr txBox="1"/>
          <p:nvPr/>
        </p:nvSpPr>
        <p:spPr>
          <a:xfrm>
            <a:off x="4174280" y="3148625"/>
            <a:ext cx="4645800" cy="380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28</a:t>
            </a:r>
            <a:r>
              <a:rPr baseline="30000" lang="en-GB" sz="1100">
                <a:latin typeface="Kalam"/>
                <a:ea typeface="Kalam"/>
                <a:cs typeface="Kalam"/>
                <a:sym typeface="Kalam"/>
              </a:rPr>
              <a:t>2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> - 24</a:t>
            </a:r>
            <a:r>
              <a:rPr baseline="30000" lang="en-GB" sz="1100">
                <a:latin typeface="Kalam"/>
                <a:ea typeface="Kalam"/>
                <a:cs typeface="Kalam"/>
                <a:sym typeface="Kalam"/>
              </a:rPr>
              <a:t>2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> = (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> + 7.33…)</a:t>
            </a:r>
            <a:r>
              <a:rPr baseline="30000" lang="en-GB" sz="1100">
                <a:latin typeface="Kalam"/>
                <a:ea typeface="Kalam"/>
                <a:cs typeface="Kalam"/>
                <a:sym typeface="Kalam"/>
              </a:rPr>
              <a:t>2</a:t>
            </a:r>
            <a:r>
              <a:rPr lang="en-GB" sz="1100">
                <a:solidFill>
                  <a:srgbClr val="000000"/>
                </a:solidFill>
                <a:latin typeface="Kalam"/>
                <a:ea typeface="Kalam"/>
                <a:cs typeface="Kalam"/>
                <a:sym typeface="Kalam"/>
              </a:rPr>
              <a:t>  </a:t>
            </a:r>
            <a:endParaRPr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285" name="Google Shape;1285;p84"/>
          <p:cNvSpPr txBox="1"/>
          <p:nvPr/>
        </p:nvSpPr>
        <p:spPr>
          <a:xfrm>
            <a:off x="4829262" y="3529625"/>
            <a:ext cx="4645800" cy="380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208 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>= (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> + 7.33…)</a:t>
            </a:r>
            <a:r>
              <a:rPr baseline="30000" lang="en-GB" sz="1100">
                <a:latin typeface="Kalam"/>
                <a:ea typeface="Kalam"/>
                <a:cs typeface="Kalam"/>
                <a:sym typeface="Kalam"/>
              </a:rPr>
              <a:t>2</a:t>
            </a:r>
            <a:r>
              <a:rPr lang="en-GB" sz="1100">
                <a:solidFill>
                  <a:srgbClr val="000000"/>
                </a:solidFill>
                <a:latin typeface="Kalam"/>
                <a:ea typeface="Kalam"/>
                <a:cs typeface="Kalam"/>
                <a:sym typeface="Kalam"/>
              </a:rPr>
              <a:t>  </a:t>
            </a:r>
            <a:endParaRPr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286" name="Google Shape;1286;p84"/>
          <p:cNvSpPr txBox="1"/>
          <p:nvPr/>
        </p:nvSpPr>
        <p:spPr>
          <a:xfrm>
            <a:off x="4520700" y="3910625"/>
            <a:ext cx="4890900" cy="380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14.42…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> = 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> + 7.33…</a:t>
            </a:r>
            <a:r>
              <a:rPr lang="en-GB" sz="1100">
                <a:solidFill>
                  <a:srgbClr val="000000"/>
                </a:solidFill>
                <a:latin typeface="Kalam"/>
                <a:ea typeface="Kalam"/>
                <a:cs typeface="Kalam"/>
                <a:sym typeface="Kalam"/>
              </a:rPr>
              <a:t>  </a:t>
            </a:r>
            <a:endParaRPr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287" name="Google Shape;1287;p84"/>
          <p:cNvSpPr txBox="1"/>
          <p:nvPr/>
        </p:nvSpPr>
        <p:spPr>
          <a:xfrm>
            <a:off x="4798012" y="4291625"/>
            <a:ext cx="4645800" cy="380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7.1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> = 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> (1 d.p.)</a:t>
            </a:r>
            <a:r>
              <a:rPr lang="en-GB" sz="1100">
                <a:solidFill>
                  <a:srgbClr val="000000"/>
                </a:solidFill>
                <a:latin typeface="Kalam"/>
                <a:ea typeface="Kalam"/>
                <a:cs typeface="Kalam"/>
                <a:sym typeface="Kalam"/>
              </a:rPr>
              <a:t> </a:t>
            </a:r>
            <a:endParaRPr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1" name="Shape 1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2" name="Google Shape;1292;p85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400">
                <a:latin typeface="Lexend"/>
              </a:rPr>
              <a:t>Trigonometry (Trigonometry) ama maya</a:t>
            </a:r>
            <a:endParaRPr/>
          </a:p>
        </p:txBody>
      </p:sp>
      <p:sp>
        <p:nvSpPr>
          <p:cNvPr id="1293" name="Google Shape;1293;p85"/>
          <p:cNvSpPr txBox="1"/>
          <p:nvPr>
            <p:ph idx="1" type="body"/>
          </p:nvPr>
        </p:nvSpPr>
        <p:spPr>
          <a:xfrm>
            <a:off x="324000" y="759300"/>
            <a:ext cx="82377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2) X ku xisaab saddex-xagal kasta, jawaabtaada ku bixi 1 meel tobanle (1 decimal place).</a:t>
            </a:r>
            <a:r>
              <a:rPr i="1"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latin typeface="Lexend"/>
              </a:rPr>
              <a:t/>
            </a:r>
            <a:endParaRPr sz="1800"/>
          </a:p>
        </p:txBody>
      </p:sp>
      <p:sp>
        <p:nvSpPr>
          <p:cNvPr id="1294" name="Google Shape;1294;p85"/>
          <p:cNvSpPr txBox="1"/>
          <p:nvPr>
            <p:ph idx="1" type="body"/>
          </p:nvPr>
        </p:nvSpPr>
        <p:spPr>
          <a:xfrm>
            <a:off x="312438" y="1174975"/>
            <a:ext cx="2982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b) </a:t>
            </a:r>
            <a:endParaRPr sz="1800"/>
          </a:p>
        </p:txBody>
      </p:sp>
      <p:grpSp>
        <p:nvGrpSpPr>
          <p:cNvPr id="1295" name="Google Shape;1295;p85"/>
          <p:cNvGrpSpPr/>
          <p:nvPr/>
        </p:nvGrpSpPr>
        <p:grpSpPr>
          <a:xfrm>
            <a:off x="521406" y="1562625"/>
            <a:ext cx="2497968" cy="1921969"/>
            <a:chOff x="-2048113" y="1348705"/>
            <a:chExt cx="986988" cy="1890213"/>
          </a:xfrm>
        </p:grpSpPr>
        <p:sp>
          <p:nvSpPr>
            <p:cNvPr id="1296" name="Google Shape;1296;p85"/>
            <p:cNvSpPr/>
            <p:nvPr/>
          </p:nvSpPr>
          <p:spPr>
            <a:xfrm rot="-5400000">
              <a:off x="-2375725" y="1809575"/>
              <a:ext cx="1668300" cy="960900"/>
            </a:xfrm>
            <a:prstGeom prst="rtTriangle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297" name="Google Shape;1297;p85"/>
            <p:cNvCxnSpPr/>
            <p:nvPr/>
          </p:nvCxnSpPr>
          <p:spPr>
            <a:xfrm flipH="1">
              <a:off x="-2048113" y="1348705"/>
              <a:ext cx="960900" cy="1668300"/>
            </a:xfrm>
            <a:prstGeom prst="straightConnector1">
              <a:avLst/>
            </a:prstGeom>
            <a:noFill/>
            <a:ln cap="flat" cmpd="sng" w="28575">
              <a:solidFill>
                <a:srgbClr val="4F7BE8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cxnSp>
          <p:nvCxnSpPr>
            <p:cNvPr id="1298" name="Google Shape;1298;p85"/>
            <p:cNvCxnSpPr/>
            <p:nvPr/>
          </p:nvCxnSpPr>
          <p:spPr>
            <a:xfrm rot="10800000">
              <a:off x="-2025104" y="3238918"/>
              <a:ext cx="960900" cy="0"/>
            </a:xfrm>
            <a:prstGeom prst="straightConnector1">
              <a:avLst/>
            </a:prstGeom>
            <a:noFill/>
            <a:ln cap="flat" cmpd="sng" w="28575">
              <a:solidFill>
                <a:srgbClr val="4F7BE8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</p:grpSp>
      <p:sp>
        <p:nvSpPr>
          <p:cNvPr id="1299" name="Google Shape;1299;p85"/>
          <p:cNvSpPr/>
          <p:nvPr/>
        </p:nvSpPr>
        <p:spPr>
          <a:xfrm>
            <a:off x="2820933" y="3165533"/>
            <a:ext cx="198300" cy="19830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00" name="Google Shape;1300;p85"/>
          <p:cNvSpPr txBox="1"/>
          <p:nvPr>
            <p:ph idx="4294967295" type="body"/>
          </p:nvPr>
        </p:nvSpPr>
        <p:spPr>
          <a:xfrm>
            <a:off x="1228809" y="2048722"/>
            <a:ext cx="717300" cy="21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x cm</a:t>
            </a:r>
            <a:r>
              <a:rPr lang="en-GB" sz="1800">
                <a:latin typeface="Lexend"/>
              </a:rPr>
              <a:t/>
            </a:r>
            <a:endParaRPr sz="1800"/>
          </a:p>
        </p:txBody>
      </p:sp>
      <p:sp>
        <p:nvSpPr>
          <p:cNvPr id="1301" name="Google Shape;1301;p85"/>
          <p:cNvSpPr txBox="1"/>
          <p:nvPr>
            <p:ph idx="4294967295" type="body"/>
          </p:nvPr>
        </p:nvSpPr>
        <p:spPr>
          <a:xfrm>
            <a:off x="1469176" y="3489200"/>
            <a:ext cx="1001400" cy="21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12.8 cm</a:t>
            </a:r>
            <a:endParaRPr sz="1800"/>
          </a:p>
        </p:txBody>
      </p:sp>
      <p:sp>
        <p:nvSpPr>
          <p:cNvPr id="1302" name="Google Shape;1302;p85"/>
          <p:cNvSpPr txBox="1"/>
          <p:nvPr>
            <p:ph idx="4294967295" type="body"/>
          </p:nvPr>
        </p:nvSpPr>
        <p:spPr>
          <a:xfrm>
            <a:off x="1376656" y="2796776"/>
            <a:ext cx="717300" cy="21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19°</a:t>
            </a:r>
            <a:endParaRPr sz="1800"/>
          </a:p>
        </p:txBody>
      </p:sp>
      <p:cxnSp>
        <p:nvCxnSpPr>
          <p:cNvPr id="1303" name="Google Shape;1303;p85"/>
          <p:cNvCxnSpPr>
            <a:stCxn id="1296" idx="0"/>
          </p:cNvCxnSpPr>
          <p:nvPr/>
        </p:nvCxnSpPr>
        <p:spPr>
          <a:xfrm flipH="1" rot="10800000">
            <a:off x="587433" y="2591523"/>
            <a:ext cx="2442000" cy="7764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304" name="Google Shape;1304;p85"/>
          <p:cNvSpPr txBox="1"/>
          <p:nvPr>
            <p:ph idx="4294967295" type="body"/>
          </p:nvPr>
        </p:nvSpPr>
        <p:spPr>
          <a:xfrm>
            <a:off x="2470501" y="2876157"/>
            <a:ext cx="416700" cy="21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7</a:t>
            </a:r>
            <a:r>
              <a:rPr lang="en-GB" sz="1400">
                <a:latin typeface="Lexend"/>
              </a:rPr>
              <a:t>2°</a:t>
            </a:r>
            <a:endParaRPr sz="1800"/>
          </a:p>
        </p:txBody>
      </p:sp>
      <p:sp>
        <p:nvSpPr>
          <p:cNvPr id="1305" name="Google Shape;1305;p85"/>
          <p:cNvSpPr/>
          <p:nvPr/>
        </p:nvSpPr>
        <p:spPr>
          <a:xfrm>
            <a:off x="-12153" y="2577183"/>
            <a:ext cx="1431900" cy="1434900"/>
          </a:xfrm>
          <a:prstGeom prst="arc">
            <a:avLst>
              <a:gd fmla="val 19497988" name="adj1"/>
              <a:gd fmla="val 20715158" name="adj2"/>
            </a:avLst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06" name="Google Shape;1306;p85"/>
          <p:cNvSpPr/>
          <p:nvPr/>
        </p:nvSpPr>
        <p:spPr>
          <a:xfrm>
            <a:off x="2630443" y="2158368"/>
            <a:ext cx="755100" cy="756600"/>
          </a:xfrm>
          <a:prstGeom prst="arc">
            <a:avLst>
              <a:gd fmla="val 5344763" name="adj1"/>
              <a:gd fmla="val 9052180" name="adj2"/>
            </a:avLst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07" name="Google Shape;1307;p85"/>
          <p:cNvSpPr/>
          <p:nvPr/>
        </p:nvSpPr>
        <p:spPr>
          <a:xfrm>
            <a:off x="38364" y="2760323"/>
            <a:ext cx="1210800" cy="1213200"/>
          </a:xfrm>
          <a:prstGeom prst="arc">
            <a:avLst>
              <a:gd fmla="val 20498918" name="adj1"/>
              <a:gd fmla="val 21572557" name="adj2"/>
            </a:avLst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08" name="Google Shape;1308;p85"/>
          <p:cNvSpPr txBox="1"/>
          <p:nvPr>
            <p:ph idx="4294967295" type="body"/>
          </p:nvPr>
        </p:nvSpPr>
        <p:spPr>
          <a:xfrm>
            <a:off x="1327501" y="3104757"/>
            <a:ext cx="416700" cy="21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18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>°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309" name="Google Shape;1309;p85"/>
          <p:cNvSpPr txBox="1"/>
          <p:nvPr>
            <p:ph idx="4294967295" type="body"/>
          </p:nvPr>
        </p:nvSpPr>
        <p:spPr>
          <a:xfrm>
            <a:off x="4255859" y="1495672"/>
            <a:ext cx="717300" cy="21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400"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lang="en-GB" sz="1400">
                <a:latin typeface="Lexend"/>
              </a:rPr>
              <a:t> 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>= 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310" name="Google Shape;1310;p85"/>
          <p:cNvSpPr txBox="1"/>
          <p:nvPr/>
        </p:nvSpPr>
        <p:spPr>
          <a:xfrm>
            <a:off x="4679615" y="1660857"/>
            <a:ext cx="984300" cy="380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cos(37°)</a:t>
            </a:r>
            <a:r>
              <a:rPr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11" name="Google Shape;1311;p85"/>
          <p:cNvSpPr txBox="1"/>
          <p:nvPr/>
        </p:nvSpPr>
        <p:spPr>
          <a:xfrm>
            <a:off x="4948198" y="1383175"/>
            <a:ext cx="522300" cy="380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1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>2.8</a:t>
            </a:r>
            <a:r>
              <a:rPr lang="en-GB" sz="1100">
                <a:solidFill>
                  <a:srgbClr val="000000"/>
                </a:solidFill>
                <a:latin typeface="Kalam"/>
                <a:ea typeface="Kalam"/>
                <a:cs typeface="Kalam"/>
                <a:sym typeface="Kalam"/>
              </a:rPr>
              <a:t> </a:t>
            </a:r>
            <a:endParaRPr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cxnSp>
        <p:nvCxnSpPr>
          <p:cNvPr id="1312" name="Google Shape;1312;p85"/>
          <p:cNvCxnSpPr/>
          <p:nvPr/>
        </p:nvCxnSpPr>
        <p:spPr>
          <a:xfrm>
            <a:off x="4702817" y="1668893"/>
            <a:ext cx="890400" cy="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313" name="Google Shape;1313;p85"/>
          <p:cNvSpPr txBox="1"/>
          <p:nvPr>
            <p:ph idx="4294967295" type="body"/>
          </p:nvPr>
        </p:nvSpPr>
        <p:spPr>
          <a:xfrm>
            <a:off x="4255838" y="2181475"/>
            <a:ext cx="1696200" cy="21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400"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lang="en-GB" sz="1400">
                <a:latin typeface="Lexend"/>
              </a:rPr>
              <a:t> 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>= 16.0 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7" name="Shape 1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18" name="Google Shape;1318;p86"/>
          <p:cNvCxnSpPr/>
          <p:nvPr/>
        </p:nvCxnSpPr>
        <p:spPr>
          <a:xfrm flipH="1" rot="10800000">
            <a:off x="2673126" y="1293596"/>
            <a:ext cx="2661900" cy="12561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1319" name="Google Shape;1319;p86"/>
          <p:cNvCxnSpPr/>
          <p:nvPr/>
        </p:nvCxnSpPr>
        <p:spPr>
          <a:xfrm flipH="1" rot="10800000">
            <a:off x="4552538" y="1484725"/>
            <a:ext cx="952500" cy="12081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1320" name="Google Shape;1320;p86"/>
          <p:cNvCxnSpPr/>
          <p:nvPr/>
        </p:nvCxnSpPr>
        <p:spPr>
          <a:xfrm>
            <a:off x="2735600" y="2776454"/>
            <a:ext cx="16335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321" name="Google Shape;1321;p86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>
                <a:latin typeface="Lexend"/>
              </a:rPr>
              <a:t>Trigonometry (Trigonometry) ama maya</a:t>
            </a:r>
            <a:endParaRPr/>
          </a:p>
        </p:txBody>
      </p:sp>
      <p:sp>
        <p:nvSpPr>
          <p:cNvPr id="1322" name="Google Shape;1322;p86"/>
          <p:cNvSpPr txBox="1"/>
          <p:nvPr>
            <p:ph idx="1" type="body"/>
          </p:nvPr>
        </p:nvSpPr>
        <p:spPr>
          <a:xfrm>
            <a:off x="324000" y="759300"/>
            <a:ext cx="8237700" cy="701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3) Wareega (perimeter) saddex-xagalkan ku xisaab, jawaabtaada ku bixi 1 meel tobanle (1 decimal place).</a:t>
            </a:r>
            <a:r>
              <a:rPr lang="en-GB" sz="1800">
                <a:latin typeface="Lexend"/>
              </a:rPr>
              <a:t/>
            </a:r>
            <a:endParaRPr sz="1800"/>
          </a:p>
        </p:txBody>
      </p:sp>
      <p:sp>
        <p:nvSpPr>
          <p:cNvPr id="1323" name="Google Shape;1323;p86"/>
          <p:cNvSpPr/>
          <p:nvPr/>
        </p:nvSpPr>
        <p:spPr>
          <a:xfrm rot="-1587471">
            <a:off x="3959115" y="2076306"/>
            <a:ext cx="143422" cy="143422"/>
          </a:xfrm>
          <a:prstGeom prst="rect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24" name="Google Shape;1324;p86"/>
          <p:cNvSpPr txBox="1"/>
          <p:nvPr>
            <p:ph idx="4294967295" type="body"/>
          </p:nvPr>
        </p:nvSpPr>
        <p:spPr>
          <a:xfrm>
            <a:off x="3472007" y="1559104"/>
            <a:ext cx="726300" cy="21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24 cm</a:t>
            </a:r>
            <a:endParaRPr sz="1800"/>
          </a:p>
        </p:txBody>
      </p:sp>
      <p:sp>
        <p:nvSpPr>
          <p:cNvPr id="1325" name="Google Shape;1325;p86"/>
          <p:cNvSpPr txBox="1"/>
          <p:nvPr>
            <p:ph idx="4294967295" type="body"/>
          </p:nvPr>
        </p:nvSpPr>
        <p:spPr>
          <a:xfrm>
            <a:off x="5092776" y="2043343"/>
            <a:ext cx="726300" cy="21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15 cm</a:t>
            </a:r>
            <a:endParaRPr sz="1800"/>
          </a:p>
        </p:txBody>
      </p:sp>
      <p:sp>
        <p:nvSpPr>
          <p:cNvPr id="1326" name="Google Shape;1326;p86"/>
          <p:cNvSpPr/>
          <p:nvPr/>
        </p:nvSpPr>
        <p:spPr>
          <a:xfrm>
            <a:off x="4575033" y="687950"/>
            <a:ext cx="1615800" cy="1615800"/>
          </a:xfrm>
          <a:prstGeom prst="arc">
            <a:avLst>
              <a:gd fmla="val 7881710" name="adj1"/>
              <a:gd fmla="val 9444574" name="adj2"/>
            </a:avLst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27" name="Google Shape;1327;p86"/>
          <p:cNvSpPr txBox="1"/>
          <p:nvPr/>
        </p:nvSpPr>
        <p:spPr>
          <a:xfrm>
            <a:off x="4342537" y="1932875"/>
            <a:ext cx="789900" cy="32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21</a:t>
            </a: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°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328" name="Google Shape;1328;p86"/>
          <p:cNvCxnSpPr/>
          <p:nvPr/>
        </p:nvCxnSpPr>
        <p:spPr>
          <a:xfrm rot="10800000">
            <a:off x="4064029" y="2061761"/>
            <a:ext cx="330900" cy="6132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1329" name="Google Shape;1329;p86"/>
          <p:cNvSpPr/>
          <p:nvPr/>
        </p:nvSpPr>
        <p:spPr>
          <a:xfrm flipH="1" rot="10800000">
            <a:off x="1063100" y="3383200"/>
            <a:ext cx="1525800" cy="613200"/>
          </a:xfrm>
          <a:prstGeom prst="rtTriangle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30" name="Google Shape;1330;p86"/>
          <p:cNvSpPr/>
          <p:nvPr/>
        </p:nvSpPr>
        <p:spPr>
          <a:xfrm>
            <a:off x="1063100" y="3383200"/>
            <a:ext cx="132300" cy="13230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31" name="Google Shape;1331;p86"/>
          <p:cNvSpPr/>
          <p:nvPr/>
        </p:nvSpPr>
        <p:spPr>
          <a:xfrm>
            <a:off x="2038701" y="2818124"/>
            <a:ext cx="1110900" cy="1110900"/>
          </a:xfrm>
          <a:prstGeom prst="arc">
            <a:avLst>
              <a:gd fmla="val 9450635" name="adj1"/>
              <a:gd fmla="val 10676378" name="adj2"/>
            </a:avLst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32" name="Google Shape;1332;p86"/>
          <p:cNvSpPr txBox="1"/>
          <p:nvPr/>
        </p:nvSpPr>
        <p:spPr>
          <a:xfrm>
            <a:off x="1675537" y="3380675"/>
            <a:ext cx="789900" cy="32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21</a:t>
            </a:r>
            <a:r>
              <a:rPr lang="en-GB" sz="1100">
                <a:solidFill>
                  <a:srgbClr val="000000"/>
                </a:solidFill>
                <a:latin typeface="Kalam"/>
                <a:ea typeface="Kalam"/>
                <a:cs typeface="Kalam"/>
                <a:sym typeface="Kalam"/>
              </a:rPr>
              <a:t>°</a:t>
            </a:r>
            <a:endParaRPr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cxnSp>
        <p:nvCxnSpPr>
          <p:cNvPr id="1333" name="Google Shape;1333;p86"/>
          <p:cNvCxnSpPr/>
          <p:nvPr/>
        </p:nvCxnSpPr>
        <p:spPr>
          <a:xfrm flipH="1" rot="10800000">
            <a:off x="1094500" y="3503947"/>
            <a:ext cx="1533600" cy="6174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334" name="Google Shape;1334;p86"/>
          <p:cNvSpPr txBox="1"/>
          <p:nvPr>
            <p:ph idx="4294967295" type="body"/>
          </p:nvPr>
        </p:nvSpPr>
        <p:spPr>
          <a:xfrm>
            <a:off x="1707326" y="3904443"/>
            <a:ext cx="726300" cy="21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15 cm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335" name="Google Shape;1335;p86"/>
          <p:cNvSpPr txBox="1"/>
          <p:nvPr>
            <p:ph idx="4294967295" type="body"/>
          </p:nvPr>
        </p:nvSpPr>
        <p:spPr>
          <a:xfrm>
            <a:off x="1462851" y="2970217"/>
            <a:ext cx="726300" cy="21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>
                <a:latin typeface="Lexend"/>
                <a:ea typeface="Times New Roman"/>
                <a:cs typeface="Times New Roman"/>
                <a:sym typeface="Times New Roman"/>
              </a:rPr>
              <a:t>a cm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336" name="Google Shape;1336;p86"/>
          <p:cNvSpPr txBox="1"/>
          <p:nvPr>
            <p:ph idx="4294967295" type="body"/>
          </p:nvPr>
        </p:nvSpPr>
        <p:spPr>
          <a:xfrm>
            <a:off x="301080" y="3505143"/>
            <a:ext cx="726300" cy="21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>
                <a:latin typeface="Lexend"/>
                <a:ea typeface="Times New Roman"/>
                <a:cs typeface="Times New Roman"/>
                <a:sym typeface="Times New Roman"/>
              </a:rPr>
              <a:t>b cm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cxnSp>
        <p:nvCxnSpPr>
          <p:cNvPr id="1337" name="Google Shape;1337;p86"/>
          <p:cNvCxnSpPr/>
          <p:nvPr/>
        </p:nvCxnSpPr>
        <p:spPr>
          <a:xfrm>
            <a:off x="1059200" y="3271239"/>
            <a:ext cx="15414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1338" name="Google Shape;1338;p86"/>
          <p:cNvCxnSpPr/>
          <p:nvPr/>
        </p:nvCxnSpPr>
        <p:spPr>
          <a:xfrm>
            <a:off x="939700" y="3383189"/>
            <a:ext cx="0" cy="6288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339" name="Google Shape;1339;p86"/>
          <p:cNvSpPr txBox="1"/>
          <p:nvPr>
            <p:ph idx="4294967295" type="body"/>
          </p:nvPr>
        </p:nvSpPr>
        <p:spPr>
          <a:xfrm>
            <a:off x="3063050" y="3198825"/>
            <a:ext cx="1673100" cy="21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>
                <a:latin typeface="Lexend"/>
                <a:ea typeface="Times New Roman"/>
                <a:cs typeface="Times New Roman"/>
                <a:sym typeface="Times New Roman"/>
              </a:rPr>
              <a:t>a = 15cos(21°)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20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40" name="Google Shape;1340;p86"/>
          <p:cNvSpPr txBox="1"/>
          <p:nvPr>
            <p:ph idx="4294967295" type="body"/>
          </p:nvPr>
        </p:nvSpPr>
        <p:spPr>
          <a:xfrm>
            <a:off x="3304522" y="3510061"/>
            <a:ext cx="1673100" cy="21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= 14.00… </a:t>
            </a:r>
            <a:endParaRPr sz="20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41" name="Google Shape;1341;p86"/>
          <p:cNvSpPr txBox="1"/>
          <p:nvPr>
            <p:ph idx="4294967295" type="body"/>
          </p:nvPr>
        </p:nvSpPr>
        <p:spPr>
          <a:xfrm>
            <a:off x="3063050" y="3884625"/>
            <a:ext cx="1673100" cy="21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>
                <a:latin typeface="Lexend"/>
                <a:ea typeface="Times New Roman"/>
                <a:cs typeface="Times New Roman"/>
                <a:sym typeface="Times New Roman"/>
              </a:rPr>
              <a:t>b = 15sin(21°)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20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42" name="Google Shape;1342;p86"/>
          <p:cNvSpPr txBox="1"/>
          <p:nvPr>
            <p:ph idx="4294967295" type="body"/>
          </p:nvPr>
        </p:nvSpPr>
        <p:spPr>
          <a:xfrm>
            <a:off x="3304522" y="4195861"/>
            <a:ext cx="1673100" cy="21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= 5.37…</a:t>
            </a:r>
            <a:endParaRPr sz="20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43" name="Google Shape;1343;p86"/>
          <p:cNvSpPr txBox="1"/>
          <p:nvPr>
            <p:ph idx="4294967295" type="body"/>
          </p:nvPr>
        </p:nvSpPr>
        <p:spPr>
          <a:xfrm>
            <a:off x="3203609" y="2703002"/>
            <a:ext cx="726300" cy="21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>
                <a:latin typeface="Lexend"/>
                <a:ea typeface="Times New Roman"/>
                <a:cs typeface="Times New Roman"/>
                <a:sym typeface="Times New Roman"/>
              </a:rPr>
              <a:t>x cm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344" name="Google Shape;1344;p86"/>
          <p:cNvSpPr txBox="1"/>
          <p:nvPr>
            <p:ph idx="4294967295" type="body"/>
          </p:nvPr>
        </p:nvSpPr>
        <p:spPr>
          <a:xfrm>
            <a:off x="5718172" y="3160200"/>
            <a:ext cx="2937300" cy="21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baseline="30000" lang="en-GB" sz="1800">
                <a:latin typeface="Lexend"/>
                <a:ea typeface="Times New Roman"/>
                <a:cs typeface="Times New Roman"/>
                <a:sym typeface="Times New Roman"/>
              </a:rPr>
              <a:t>2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= 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b</a:t>
            </a:r>
            <a:r>
              <a:rPr baseline="30000" lang="en-GB" sz="1800">
                <a:latin typeface="Lexend"/>
                <a:ea typeface="Times New Roman"/>
                <a:cs typeface="Times New Roman"/>
                <a:sym typeface="Times New Roman"/>
              </a:rPr>
              <a:t>2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+ (24 - 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a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)</a:t>
            </a:r>
            <a:r>
              <a:rPr baseline="30000" lang="en-GB" sz="1800">
                <a:latin typeface="Lexend"/>
                <a:ea typeface="Times New Roman"/>
                <a:cs typeface="Times New Roman"/>
                <a:sym typeface="Times New Roman"/>
              </a:rPr>
              <a:t>2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> 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345" name="Google Shape;1345;p86"/>
          <p:cNvSpPr txBox="1"/>
          <p:nvPr>
            <p:ph idx="4294967295" type="body"/>
          </p:nvPr>
        </p:nvSpPr>
        <p:spPr>
          <a:xfrm>
            <a:off x="5718172" y="3541200"/>
            <a:ext cx="2937300" cy="21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baseline="30000" lang="en-GB" sz="1800">
                <a:latin typeface="Lexend"/>
                <a:ea typeface="Times New Roman"/>
                <a:cs typeface="Times New Roman"/>
                <a:sym typeface="Times New Roman"/>
              </a:rPr>
              <a:t>2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= 5.37…</a:t>
            </a:r>
            <a:r>
              <a:rPr baseline="30000" lang="en-GB" sz="1800">
                <a:latin typeface="Lexend"/>
                <a:ea typeface="Times New Roman"/>
                <a:cs typeface="Times New Roman"/>
                <a:sym typeface="Times New Roman"/>
              </a:rPr>
              <a:t>2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+ 10</a:t>
            </a:r>
            <a:r>
              <a:rPr baseline="30000" lang="en-GB" sz="1800">
                <a:latin typeface="Lexend"/>
                <a:ea typeface="Times New Roman"/>
                <a:cs typeface="Times New Roman"/>
                <a:sym typeface="Times New Roman"/>
              </a:rPr>
              <a:t>2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> 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346" name="Google Shape;1346;p86"/>
          <p:cNvSpPr txBox="1"/>
          <p:nvPr>
            <p:ph idx="4294967295" type="body"/>
          </p:nvPr>
        </p:nvSpPr>
        <p:spPr>
          <a:xfrm>
            <a:off x="5718172" y="3922200"/>
            <a:ext cx="2937300" cy="21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baseline="30000" lang="en-GB" sz="1800">
                <a:latin typeface="Lexend"/>
                <a:ea typeface="Times New Roman"/>
                <a:cs typeface="Times New Roman"/>
                <a:sym typeface="Times New Roman"/>
              </a:rPr>
              <a:t>2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= 128.822…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347" name="Google Shape;1347;p86"/>
          <p:cNvSpPr txBox="1"/>
          <p:nvPr>
            <p:ph idx="4294967295" type="body"/>
          </p:nvPr>
        </p:nvSpPr>
        <p:spPr>
          <a:xfrm>
            <a:off x="5794372" y="4303200"/>
            <a:ext cx="2937300" cy="21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= 11.3499… 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348" name="Google Shape;1348;p86"/>
          <p:cNvSpPr txBox="1"/>
          <p:nvPr>
            <p:ph idx="4294967295" type="body"/>
          </p:nvPr>
        </p:nvSpPr>
        <p:spPr>
          <a:xfrm>
            <a:off x="5927075" y="1661400"/>
            <a:ext cx="4298400" cy="373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Wareeg (Perimeter)</a:t>
            </a:r>
            <a:endParaRPr sz="2000"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= 11.3 + 15 + 24 = 50.3 cm</a:t>
            </a:r>
            <a:endParaRPr baseline="30000" sz="1800"/>
          </a:p>
        </p:txBody>
      </p:sp>
      <p:sp>
        <p:nvSpPr>
          <p:cNvPr id="1349" name="Google Shape;1349;p86"/>
          <p:cNvSpPr/>
          <p:nvPr/>
        </p:nvSpPr>
        <p:spPr>
          <a:xfrm>
            <a:off x="2738913" y="1460558"/>
            <a:ext cx="2620636" cy="1212584"/>
          </a:xfrm>
          <a:custGeom>
            <a:rect b="b" l="l" r="r" t="t"/>
            <a:pathLst>
              <a:path extrusionOk="0" h="35391" w="76487">
                <a:moveTo>
                  <a:pt x="0" y="35291"/>
                </a:moveTo>
                <a:lnTo>
                  <a:pt x="48300" y="35391"/>
                </a:lnTo>
                <a:lnTo>
                  <a:pt x="76487" y="0"/>
                </a:lnTo>
                <a:close/>
              </a:path>
            </a:pathLst>
          </a:cu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3" name="Shape 1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4" name="Google Shape;1354;p87"/>
          <p:cNvSpPr txBox="1"/>
          <p:nvPr>
            <p:ph type="title"/>
          </p:nvPr>
        </p:nvSpPr>
        <p:spPr>
          <a:xfrm>
            <a:off x="1225225" y="2090813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>
                <a:latin typeface="Lexend"/>
              </a:rPr>
              <a:t>Trigonometry (Trigonometry) ama ma aha</a:t>
            </a:r>
            <a:endParaRPr/>
          </a:p>
        </p:txBody>
      </p:sp>
      <p:sp>
        <p:nvSpPr>
          <p:cNvPr id="1355" name="Google Shape;1355;p87"/>
          <p:cNvSpPr txBox="1"/>
          <p:nvPr>
            <p:ph idx="2" type="title"/>
          </p:nvPr>
        </p:nvSpPr>
        <p:spPr>
          <a:xfrm>
            <a:off x="1225225" y="3027088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Isticmaalka dhabta ah ee trigonometry-ga</a:t>
            </a:r>
            <a:endParaRPr/>
          </a:p>
        </p:txBody>
      </p:sp>
      <p:sp>
        <p:nvSpPr>
          <p:cNvPr id="1356" name="Google Shape;1356;p87"/>
          <p:cNvSpPr txBox="1"/>
          <p:nvPr>
            <p:ph idx="3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Doorashada hab ku habboon ee lagu helo dhererka saddexagalka</a:t>
            </a:r>
            <a:endParaRPr/>
          </a:p>
        </p:txBody>
      </p:sp>
      <p:pic>
        <p:nvPicPr>
          <p:cNvPr id="1357" name="Google Shape;1357;p8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8395" y="2994445"/>
            <a:ext cx="450575" cy="446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1" name="Shape 1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2" name="Google Shape;1362;p88"/>
          <p:cNvSpPr txBox="1"/>
          <p:nvPr>
            <p:ph idx="1" type="body"/>
          </p:nvPr>
        </p:nvSpPr>
        <p:spPr>
          <a:xfrm>
            <a:off x="324000" y="759300"/>
            <a:ext cx="8237700" cy="1014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Waa in la dhisaa jid (ramp) oo ka baxsan dukaan si loogu helo cursiyaasha (wheelchair). Jiirada (incline) kama badnaan karto 4.8°. Salka albaabka wuxuu dhererkiisu yahay 34 cm. Intee ayay u jiri doontaa dukaanka bilowga jidka?</a:t>
            </a:r>
            <a:r>
              <a:rPr lang="en-GB" sz="1100">
                <a:latin typeface="Lexend"/>
              </a:rPr>
              <a:t/>
            </a:r>
            <a:endParaRPr sz="1800"/>
          </a:p>
        </p:txBody>
      </p:sp>
      <p:sp>
        <p:nvSpPr>
          <p:cNvPr id="1363" name="Google Shape;1363;p8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Isticmaalka dhabta ah ee trigonometry-ga</a:t>
            </a:r>
            <a:endParaRPr/>
          </a:p>
        </p:txBody>
      </p:sp>
      <p:pic>
        <p:nvPicPr>
          <p:cNvPr id="1364" name="Google Shape;1364;p8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3563" y="1835725"/>
            <a:ext cx="2843125" cy="2434626"/>
          </a:xfrm>
          <a:prstGeom prst="rect">
            <a:avLst/>
          </a:prstGeom>
          <a:noFill/>
          <a:ln>
            <a:noFill/>
          </a:ln>
        </p:spPr>
      </p:pic>
      <p:sp>
        <p:nvSpPr>
          <p:cNvPr id="1365" name="Google Shape;1365;p88"/>
          <p:cNvSpPr txBox="1"/>
          <p:nvPr>
            <p:ph idx="1" type="body"/>
          </p:nvPr>
        </p:nvSpPr>
        <p:spPr>
          <a:xfrm>
            <a:off x="316908" y="3397304"/>
            <a:ext cx="775500" cy="322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34 cm</a:t>
            </a:r>
            <a:r>
              <a:rPr lang="en-GB" sz="1100">
                <a:latin typeface="Lexend"/>
              </a:rPr>
              <a:t/>
            </a:r>
            <a:endParaRPr sz="1800"/>
          </a:p>
        </p:txBody>
      </p:sp>
      <p:cxnSp>
        <p:nvCxnSpPr>
          <p:cNvPr id="1366" name="Google Shape;1366;p88"/>
          <p:cNvCxnSpPr/>
          <p:nvPr/>
        </p:nvCxnSpPr>
        <p:spPr>
          <a:xfrm>
            <a:off x="1054775" y="3421300"/>
            <a:ext cx="6600" cy="2253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367" name="Google Shape;1367;p88"/>
          <p:cNvSpPr/>
          <p:nvPr/>
        </p:nvSpPr>
        <p:spPr>
          <a:xfrm>
            <a:off x="1837200" y="3491825"/>
            <a:ext cx="1394700" cy="1394700"/>
          </a:xfrm>
          <a:prstGeom prst="arc">
            <a:avLst>
              <a:gd fmla="val 12160038" name="adj1"/>
              <a:gd fmla="val 12602416" name="adj2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68" name="Google Shape;1368;p88"/>
          <p:cNvSpPr txBox="1"/>
          <p:nvPr>
            <p:ph idx="1" type="body"/>
          </p:nvPr>
        </p:nvSpPr>
        <p:spPr>
          <a:xfrm>
            <a:off x="2053803" y="3570725"/>
            <a:ext cx="489900" cy="322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latin typeface="Lexend"/>
              </a:rPr>
              <a:t>4.8°</a:t>
            </a:r>
            <a:endParaRPr sz="1800"/>
          </a:p>
        </p:txBody>
      </p:sp>
      <p:cxnSp>
        <p:nvCxnSpPr>
          <p:cNvPr id="1369" name="Google Shape;1369;p88"/>
          <p:cNvCxnSpPr/>
          <p:nvPr/>
        </p:nvCxnSpPr>
        <p:spPr>
          <a:xfrm flipH="1" rot="10800000">
            <a:off x="1981050" y="3785468"/>
            <a:ext cx="25800" cy="1158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370" name="Google Shape;1370;p88"/>
          <p:cNvSpPr txBox="1"/>
          <p:nvPr>
            <p:ph idx="1" type="body"/>
          </p:nvPr>
        </p:nvSpPr>
        <p:spPr>
          <a:xfrm>
            <a:off x="1274801" y="3879472"/>
            <a:ext cx="775500" cy="322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d cm</a:t>
            </a:r>
            <a:r>
              <a:rPr lang="en-GB" sz="1800">
                <a:latin typeface="Lexend"/>
              </a:rPr>
              <a:t/>
            </a:r>
            <a:endParaRPr sz="1800"/>
          </a:p>
        </p:txBody>
      </p:sp>
      <p:cxnSp>
        <p:nvCxnSpPr>
          <p:cNvPr id="1371" name="Google Shape;1371;p88"/>
          <p:cNvCxnSpPr/>
          <p:nvPr/>
        </p:nvCxnSpPr>
        <p:spPr>
          <a:xfrm>
            <a:off x="1117053" y="3699529"/>
            <a:ext cx="1437300" cy="5520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372" name="Google Shape;1372;p88"/>
          <p:cNvSpPr txBox="1"/>
          <p:nvPr>
            <p:ph idx="1" type="body"/>
          </p:nvPr>
        </p:nvSpPr>
        <p:spPr>
          <a:xfrm>
            <a:off x="3631225" y="1864200"/>
            <a:ext cx="5188800" cy="1014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Iyadoo loo malaynayo in gidaarka dukaanku uu yahay mid toosan (perpendicular) dhulka. Waxaa loo isticmaali karaa shaqada tangent (tangent function) si loo go'aamiyo dhererka ku xiga (adjacent length).</a:t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1800"/>
          </a:p>
        </p:txBody>
      </p:sp>
      <p:sp>
        <p:nvSpPr>
          <p:cNvPr id="1373" name="Google Shape;1373;p88"/>
          <p:cNvSpPr txBox="1"/>
          <p:nvPr>
            <p:ph idx="1" type="body"/>
          </p:nvPr>
        </p:nvSpPr>
        <p:spPr>
          <a:xfrm>
            <a:off x="4729551" y="3078747"/>
            <a:ext cx="775500" cy="322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d</a:t>
            </a:r>
            <a:r>
              <a:rPr lang="en-GB" sz="1800">
                <a:latin typeface="Lexend"/>
              </a:rPr>
              <a:t> 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=</a:t>
            </a:r>
            <a:endParaRPr sz="20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74" name="Google Shape;1374;p88"/>
          <p:cNvSpPr txBox="1"/>
          <p:nvPr>
            <p:ph idx="1" type="body"/>
          </p:nvPr>
        </p:nvSpPr>
        <p:spPr>
          <a:xfrm>
            <a:off x="5459104" y="2942242"/>
            <a:ext cx="775500" cy="322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34</a:t>
            </a:r>
            <a:endParaRPr sz="20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75" name="Google Shape;1375;p88"/>
          <p:cNvSpPr txBox="1"/>
          <p:nvPr>
            <p:ph idx="1" type="body"/>
          </p:nvPr>
        </p:nvSpPr>
        <p:spPr>
          <a:xfrm>
            <a:off x="5122800" y="3227550"/>
            <a:ext cx="1134000" cy="322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tan(4.8°)</a:t>
            </a:r>
            <a:endParaRPr sz="20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cxnSp>
        <p:nvCxnSpPr>
          <p:cNvPr id="1376" name="Google Shape;1376;p88"/>
          <p:cNvCxnSpPr/>
          <p:nvPr/>
        </p:nvCxnSpPr>
        <p:spPr>
          <a:xfrm>
            <a:off x="5122800" y="3240000"/>
            <a:ext cx="9168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377" name="Google Shape;1377;p88"/>
          <p:cNvSpPr txBox="1"/>
          <p:nvPr>
            <p:ph idx="1" type="body"/>
          </p:nvPr>
        </p:nvSpPr>
        <p:spPr>
          <a:xfrm>
            <a:off x="6101148" y="3078750"/>
            <a:ext cx="2416200" cy="322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= 404.9 </a:t>
            </a:r>
            <a:endParaRPr sz="20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78" name="Google Shape;1378;p88"/>
          <p:cNvSpPr txBox="1"/>
          <p:nvPr>
            <p:ph idx="1" type="body"/>
          </p:nvPr>
        </p:nvSpPr>
        <p:spPr>
          <a:xfrm>
            <a:off x="3707425" y="3769200"/>
            <a:ext cx="5188800" cy="1014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Bilowga jidka (ramp) wuxuu u jiraa qiyaastii 4.05 mitir dukaanka.</a:t>
            </a:r>
            <a:endParaRPr sz="18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2" name="Shape 1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3" name="Google Shape;1383;p8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9411" y="1834951"/>
            <a:ext cx="2843126" cy="2432859"/>
          </a:xfrm>
          <a:prstGeom prst="rect">
            <a:avLst/>
          </a:prstGeom>
          <a:noFill/>
          <a:ln>
            <a:noFill/>
          </a:ln>
        </p:spPr>
      </p:pic>
      <p:sp>
        <p:nvSpPr>
          <p:cNvPr id="1384" name="Google Shape;1384;p89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Waa in la dhisaa jid (ramp) oo ka baxsan dukaan kale si loogu helo cursiyaasha (wheelchair). Jiirada (incline) weli kama badnaan karto 4.8°. Salka albaabkani wuxuu dhererkiisu yahay 30 cm. Immisa ayuu dhererkiisu yahay jidku?</a:t>
            </a:r>
            <a:endParaRPr sz="1800"/>
          </a:p>
        </p:txBody>
      </p:sp>
      <p:sp>
        <p:nvSpPr>
          <p:cNvPr id="1385" name="Google Shape;1385;p8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Isticmaalka dhabta ah ee trigonometry-ga</a:t>
            </a:r>
            <a:endParaRPr/>
          </a:p>
        </p:txBody>
      </p:sp>
      <p:sp>
        <p:nvSpPr>
          <p:cNvPr id="1386" name="Google Shape;1386;p89"/>
          <p:cNvSpPr txBox="1"/>
          <p:nvPr>
            <p:ph idx="1" type="body"/>
          </p:nvPr>
        </p:nvSpPr>
        <p:spPr>
          <a:xfrm>
            <a:off x="316908" y="3397304"/>
            <a:ext cx="775500" cy="322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30 cm</a:t>
            </a:r>
            <a:endParaRPr sz="1800"/>
          </a:p>
        </p:txBody>
      </p:sp>
      <p:cxnSp>
        <p:nvCxnSpPr>
          <p:cNvPr id="1387" name="Google Shape;1387;p89"/>
          <p:cNvCxnSpPr/>
          <p:nvPr/>
        </p:nvCxnSpPr>
        <p:spPr>
          <a:xfrm>
            <a:off x="1054775" y="3421300"/>
            <a:ext cx="6600" cy="2253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388" name="Google Shape;1388;p89"/>
          <p:cNvSpPr/>
          <p:nvPr/>
        </p:nvSpPr>
        <p:spPr>
          <a:xfrm>
            <a:off x="1837200" y="3491825"/>
            <a:ext cx="1394700" cy="1394700"/>
          </a:xfrm>
          <a:prstGeom prst="arc">
            <a:avLst>
              <a:gd fmla="val 12160038" name="adj1"/>
              <a:gd fmla="val 12602416" name="adj2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89" name="Google Shape;1389;p89"/>
          <p:cNvSpPr txBox="1"/>
          <p:nvPr>
            <p:ph idx="1" type="body"/>
          </p:nvPr>
        </p:nvSpPr>
        <p:spPr>
          <a:xfrm>
            <a:off x="2053803" y="3570725"/>
            <a:ext cx="489900" cy="322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4.8°</a:t>
            </a:r>
            <a:endParaRPr sz="1800"/>
          </a:p>
        </p:txBody>
      </p:sp>
      <p:cxnSp>
        <p:nvCxnSpPr>
          <p:cNvPr id="1390" name="Google Shape;1390;p89"/>
          <p:cNvCxnSpPr/>
          <p:nvPr/>
        </p:nvCxnSpPr>
        <p:spPr>
          <a:xfrm flipH="1" rot="10800000">
            <a:off x="1981050" y="3785468"/>
            <a:ext cx="25800" cy="1158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391" name="Google Shape;1391;p89"/>
          <p:cNvSpPr txBox="1"/>
          <p:nvPr>
            <p:ph idx="1" type="body"/>
          </p:nvPr>
        </p:nvSpPr>
        <p:spPr>
          <a:xfrm>
            <a:off x="2632765" y="3291918"/>
            <a:ext cx="775500" cy="322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400">
                <a:latin typeface="Lexend"/>
                <a:ea typeface="Times New Roman"/>
                <a:cs typeface="Times New Roman"/>
                <a:sym typeface="Times New Roman"/>
              </a:rPr>
              <a:t>d cm</a:t>
            </a:r>
            <a:r>
              <a:rPr lang="en-GB" sz="1400">
                <a:latin typeface="Lexend"/>
              </a:rPr>
              <a:t/>
            </a:r>
            <a:endParaRPr sz="1800"/>
          </a:p>
        </p:txBody>
      </p:sp>
      <p:cxnSp>
        <p:nvCxnSpPr>
          <p:cNvPr id="1392" name="Google Shape;1392;p89"/>
          <p:cNvCxnSpPr/>
          <p:nvPr/>
        </p:nvCxnSpPr>
        <p:spPr>
          <a:xfrm>
            <a:off x="2103825" y="3260375"/>
            <a:ext cx="1383600" cy="7401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393" name="Google Shape;1393;p89"/>
          <p:cNvSpPr txBox="1"/>
          <p:nvPr>
            <p:ph idx="1" type="body"/>
          </p:nvPr>
        </p:nvSpPr>
        <p:spPr>
          <a:xfrm>
            <a:off x="4729551" y="3078747"/>
            <a:ext cx="775500" cy="322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400">
                <a:latin typeface="Lexend"/>
                <a:ea typeface="Times New Roman"/>
                <a:cs typeface="Times New Roman"/>
                <a:sym typeface="Times New Roman"/>
              </a:rPr>
              <a:t>d</a:t>
            </a:r>
            <a:r>
              <a:rPr lang="en-GB" sz="1400">
                <a:latin typeface="Lexend"/>
              </a:rPr>
              <a:t> </a:t>
            </a: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>=</a:t>
            </a:r>
            <a:endParaRPr sz="20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94" name="Google Shape;1394;p89"/>
          <p:cNvSpPr txBox="1"/>
          <p:nvPr>
            <p:ph idx="1" type="body"/>
          </p:nvPr>
        </p:nvSpPr>
        <p:spPr>
          <a:xfrm>
            <a:off x="5459104" y="2942242"/>
            <a:ext cx="775500" cy="322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>30</a:t>
            </a:r>
            <a:endParaRPr sz="20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95" name="Google Shape;1395;p89"/>
          <p:cNvSpPr txBox="1"/>
          <p:nvPr>
            <p:ph idx="1" type="body"/>
          </p:nvPr>
        </p:nvSpPr>
        <p:spPr>
          <a:xfrm>
            <a:off x="5122800" y="3227550"/>
            <a:ext cx="1134000" cy="322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>sin(4.8°)</a:t>
            </a: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20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cxnSp>
        <p:nvCxnSpPr>
          <p:cNvPr id="1396" name="Google Shape;1396;p89"/>
          <p:cNvCxnSpPr/>
          <p:nvPr/>
        </p:nvCxnSpPr>
        <p:spPr>
          <a:xfrm>
            <a:off x="5122800" y="3240000"/>
            <a:ext cx="9168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397" name="Google Shape;1397;p89"/>
          <p:cNvSpPr txBox="1"/>
          <p:nvPr>
            <p:ph idx="1" type="body"/>
          </p:nvPr>
        </p:nvSpPr>
        <p:spPr>
          <a:xfrm>
            <a:off x="6101148" y="3078750"/>
            <a:ext cx="2416200" cy="322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>= 358.51… </a:t>
            </a:r>
            <a:endParaRPr sz="20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98" name="Google Shape;1398;p89"/>
          <p:cNvSpPr txBox="1"/>
          <p:nvPr/>
        </p:nvSpPr>
        <p:spPr>
          <a:xfrm>
            <a:off x="4475550" y="3854950"/>
            <a:ext cx="3562500" cy="188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Jidku wuxuu dhererkiisu yahay 3.59 mitir.</a:t>
            </a:r>
            <a:endParaRPr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2" name="Shape 1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3" name="Google Shape;1403;p9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Isticmaalka dhabta ah ee trigonometry-ga</a:t>
            </a:r>
            <a:endParaRPr/>
          </a:p>
        </p:txBody>
      </p:sp>
      <p:sp>
        <p:nvSpPr>
          <p:cNvPr id="1404" name="Google Shape;1404;p90"/>
          <p:cNvSpPr txBox="1"/>
          <p:nvPr>
            <p:ph idx="1" type="body"/>
          </p:nvPr>
        </p:nvSpPr>
        <p:spPr>
          <a:xfrm>
            <a:off x="324000" y="759300"/>
            <a:ext cx="8522700" cy="367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Axmed iyo Saciid waxay qiyaasayaan dhererka nalalka taraafigga.</a:t>
            </a:r>
            <a:endParaRPr sz="1800"/>
          </a:p>
        </p:txBody>
      </p:sp>
      <p:sp>
        <p:nvSpPr>
          <p:cNvPr id="1405" name="Google Shape;1405;p90"/>
          <p:cNvSpPr txBox="1"/>
          <p:nvPr>
            <p:ph idx="1" type="body"/>
          </p:nvPr>
        </p:nvSpPr>
        <p:spPr>
          <a:xfrm>
            <a:off x="324000" y="1140300"/>
            <a:ext cx="8522700" cy="367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Sidee ayay u samayn karaan iyagoo isticmaalaya trigonometry?</a:t>
            </a:r>
            <a:endParaRPr sz="1800"/>
          </a:p>
        </p:txBody>
      </p:sp>
      <p:pic>
        <p:nvPicPr>
          <p:cNvPr id="1406" name="Google Shape;1406;p9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95286" y="2777625"/>
            <a:ext cx="329226" cy="121486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407" name="Google Shape;1407;p90"/>
          <p:cNvGrpSpPr/>
          <p:nvPr/>
        </p:nvGrpSpPr>
        <p:grpSpPr>
          <a:xfrm>
            <a:off x="1193214" y="2228661"/>
            <a:ext cx="52484" cy="2035493"/>
            <a:chOff x="1755325" y="2376800"/>
            <a:chExt cx="50104" cy="1655411"/>
          </a:xfrm>
        </p:grpSpPr>
        <p:cxnSp>
          <p:nvCxnSpPr>
            <p:cNvPr id="1408" name="Google Shape;1408;p90"/>
            <p:cNvCxnSpPr/>
            <p:nvPr/>
          </p:nvCxnSpPr>
          <p:spPr>
            <a:xfrm>
              <a:off x="1755325" y="2376800"/>
              <a:ext cx="0" cy="16488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409" name="Google Shape;1409;p90"/>
            <p:cNvCxnSpPr/>
            <p:nvPr/>
          </p:nvCxnSpPr>
          <p:spPr>
            <a:xfrm>
              <a:off x="1805429" y="2383411"/>
              <a:ext cx="0" cy="16488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410" name="Google Shape;1410;p90"/>
          <p:cNvGrpSpPr/>
          <p:nvPr/>
        </p:nvGrpSpPr>
        <p:grpSpPr>
          <a:xfrm flipH="1">
            <a:off x="4953096" y="1225584"/>
            <a:ext cx="3886328" cy="1707725"/>
            <a:chOff x="2365305" y="653875"/>
            <a:chExt cx="3036431" cy="921799"/>
          </a:xfrm>
        </p:grpSpPr>
        <p:pic>
          <p:nvPicPr>
            <p:cNvPr id="1411" name="Google Shape;1411;p90"/>
            <p:cNvPicPr preferRelativeResize="0"/>
            <p:nvPr/>
          </p:nvPicPr>
          <p:blipFill rotWithShape="1">
            <a:blip r:embed="rId4">
              <a:alphaModFix/>
            </a:blip>
            <a:srcRect b="0" l="16814" r="69081" t="89131"/>
            <a:stretch/>
          </p:blipFill>
          <p:spPr>
            <a:xfrm>
              <a:off x="4509760" y="1248449"/>
              <a:ext cx="891976" cy="3272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12" name="Google Shape;1412;p90"/>
            <p:cNvPicPr preferRelativeResize="0"/>
            <p:nvPr/>
          </p:nvPicPr>
          <p:blipFill rotWithShape="1">
            <a:blip r:embed="rId4">
              <a:alphaModFix/>
            </a:blip>
            <a:srcRect b="0" l="0" r="84914" t="89131"/>
            <a:stretch/>
          </p:blipFill>
          <p:spPr>
            <a:xfrm>
              <a:off x="2365305" y="1248301"/>
              <a:ext cx="954025" cy="3272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13" name="Google Shape;1413;p90"/>
            <p:cNvPicPr preferRelativeResize="0"/>
            <p:nvPr/>
          </p:nvPicPr>
          <p:blipFill rotWithShape="1">
            <a:blip r:embed="rId4">
              <a:alphaModFix/>
            </a:blip>
            <a:srcRect b="0" l="13594" r="78772" t="89131"/>
            <a:stretch/>
          </p:blipFill>
          <p:spPr>
            <a:xfrm>
              <a:off x="2582450" y="1246199"/>
              <a:ext cx="1937725" cy="3272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14" name="Google Shape;1414;p90"/>
            <p:cNvPicPr preferRelativeResize="0"/>
            <p:nvPr/>
          </p:nvPicPr>
          <p:blipFill rotWithShape="1">
            <a:blip r:embed="rId4">
              <a:alphaModFix/>
            </a:blip>
            <a:srcRect b="24818" l="13594" r="78772" t="56280"/>
            <a:stretch/>
          </p:blipFill>
          <p:spPr>
            <a:xfrm>
              <a:off x="2582450" y="653875"/>
              <a:ext cx="1937725" cy="5690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15" name="Google Shape;1415;p90"/>
            <p:cNvPicPr preferRelativeResize="0"/>
            <p:nvPr/>
          </p:nvPicPr>
          <p:blipFill rotWithShape="1">
            <a:blip r:embed="rId4">
              <a:alphaModFix/>
            </a:blip>
            <a:srcRect b="23662" l="16814" r="69081" t="56280"/>
            <a:stretch/>
          </p:blipFill>
          <p:spPr>
            <a:xfrm>
              <a:off x="4508025" y="656125"/>
              <a:ext cx="891976" cy="6038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16" name="Google Shape;1416;p90"/>
            <p:cNvPicPr preferRelativeResize="0"/>
            <p:nvPr/>
          </p:nvPicPr>
          <p:blipFill rotWithShape="1">
            <a:blip r:embed="rId4">
              <a:alphaModFix/>
            </a:blip>
            <a:srcRect b="23662" l="0" r="84914" t="56280"/>
            <a:stretch/>
          </p:blipFill>
          <p:spPr>
            <a:xfrm>
              <a:off x="2368775" y="655976"/>
              <a:ext cx="954025" cy="60382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417" name="Google Shape;1417;p90"/>
          <p:cNvSpPr txBox="1"/>
          <p:nvPr>
            <p:ph idx="1" type="body"/>
          </p:nvPr>
        </p:nvSpPr>
        <p:spPr>
          <a:xfrm>
            <a:off x="5184475" y="1518438"/>
            <a:ext cx="3522900" cy="84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Haddii aan ognahay dhererka Axmed oo aan cabbirno xagasha (angle) ilaa sare ee nalalka taraafigga laga bilaabo heerka indhihiisa, waxaan isticmaali karnaa trigonometry.</a:t>
            </a:r>
            <a:endParaRPr sz="1500"/>
          </a:p>
        </p:txBody>
      </p:sp>
      <p:cxnSp>
        <p:nvCxnSpPr>
          <p:cNvPr id="1418" name="Google Shape;1418;p90"/>
          <p:cNvCxnSpPr/>
          <p:nvPr/>
        </p:nvCxnSpPr>
        <p:spPr>
          <a:xfrm>
            <a:off x="1198300" y="4406163"/>
            <a:ext cx="2107200" cy="3600"/>
          </a:xfrm>
          <a:prstGeom prst="straightConnector1">
            <a:avLst/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1419" name="Google Shape;1419;p90"/>
          <p:cNvCxnSpPr/>
          <p:nvPr/>
        </p:nvCxnSpPr>
        <p:spPr>
          <a:xfrm flipH="1" rot="10800000">
            <a:off x="969763" y="1710266"/>
            <a:ext cx="26100" cy="2543400"/>
          </a:xfrm>
          <a:prstGeom prst="straightConnector1">
            <a:avLst/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1420" name="Google Shape;1420;p90"/>
          <p:cNvCxnSpPr/>
          <p:nvPr/>
        </p:nvCxnSpPr>
        <p:spPr>
          <a:xfrm rot="10800000">
            <a:off x="3530663" y="3046625"/>
            <a:ext cx="0" cy="1200600"/>
          </a:xfrm>
          <a:prstGeom prst="straightConnector1">
            <a:avLst/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421" name="Google Shape;1421;p90"/>
          <p:cNvSpPr txBox="1"/>
          <p:nvPr>
            <p:ph idx="1" type="body"/>
          </p:nvPr>
        </p:nvSpPr>
        <p:spPr>
          <a:xfrm>
            <a:off x="561075" y="2816575"/>
            <a:ext cx="561300" cy="367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h</a:t>
            </a:r>
            <a:r>
              <a:rPr lang="en-GB" sz="1400">
                <a:latin typeface="Lexend"/>
              </a:rPr>
              <a:t> m</a:t>
            </a:r>
            <a:endParaRPr sz="1600"/>
          </a:p>
        </p:txBody>
      </p:sp>
      <p:sp>
        <p:nvSpPr>
          <p:cNvPr id="1422" name="Google Shape;1422;p90"/>
          <p:cNvSpPr txBox="1"/>
          <p:nvPr>
            <p:ph idx="1" type="body"/>
          </p:nvPr>
        </p:nvSpPr>
        <p:spPr>
          <a:xfrm>
            <a:off x="2131725" y="4386350"/>
            <a:ext cx="4077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3 m</a:t>
            </a:r>
            <a:endParaRPr sz="1600"/>
          </a:p>
        </p:txBody>
      </p:sp>
      <p:sp>
        <p:nvSpPr>
          <p:cNvPr id="1423" name="Google Shape;1423;p90"/>
          <p:cNvSpPr txBox="1"/>
          <p:nvPr>
            <p:ph idx="1" type="body"/>
          </p:nvPr>
        </p:nvSpPr>
        <p:spPr>
          <a:xfrm>
            <a:off x="3628350" y="3485675"/>
            <a:ext cx="775500" cy="322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156 cm</a:t>
            </a:r>
            <a:endParaRPr sz="1600"/>
          </a:p>
        </p:txBody>
      </p:sp>
      <p:cxnSp>
        <p:nvCxnSpPr>
          <p:cNvPr id="1424" name="Google Shape;1424;p90"/>
          <p:cNvCxnSpPr/>
          <p:nvPr/>
        </p:nvCxnSpPr>
        <p:spPr>
          <a:xfrm>
            <a:off x="1189686" y="4256250"/>
            <a:ext cx="30252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25" name="Google Shape;1425;p90"/>
          <p:cNvCxnSpPr/>
          <p:nvPr/>
        </p:nvCxnSpPr>
        <p:spPr>
          <a:xfrm rot="10800000">
            <a:off x="1269000" y="3162625"/>
            <a:ext cx="18786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dot"/>
            <a:round/>
            <a:headEnd len="med" w="med" type="none"/>
            <a:tailEnd len="med" w="med" type="none"/>
          </a:ln>
        </p:spPr>
      </p:cxnSp>
      <p:cxnSp>
        <p:nvCxnSpPr>
          <p:cNvPr id="1426" name="Google Shape;1426;p90"/>
          <p:cNvCxnSpPr>
            <a:stCxn id="1427" idx="0"/>
          </p:cNvCxnSpPr>
          <p:nvPr/>
        </p:nvCxnSpPr>
        <p:spPr>
          <a:xfrm>
            <a:off x="1224463" y="1710266"/>
            <a:ext cx="1932000" cy="14346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428" name="Google Shape;1428;p90"/>
          <p:cNvSpPr/>
          <p:nvPr/>
        </p:nvSpPr>
        <p:spPr>
          <a:xfrm>
            <a:off x="2609625" y="2555125"/>
            <a:ext cx="1215000" cy="1215000"/>
          </a:xfrm>
          <a:prstGeom prst="arc">
            <a:avLst>
              <a:gd fmla="val 10800000" name="adj1"/>
              <a:gd fmla="val 12860489" name="adj2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29" name="Google Shape;1429;p90"/>
          <p:cNvSpPr txBox="1"/>
          <p:nvPr>
            <p:ph idx="1" type="body"/>
          </p:nvPr>
        </p:nvSpPr>
        <p:spPr>
          <a:xfrm>
            <a:off x="5815650" y="3032075"/>
            <a:ext cx="2710200" cy="367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Qalab loo yaqaan 'clinometer' ayaa cabbiri kara xagasha (angle).</a:t>
            </a:r>
            <a:r>
              <a:rPr lang="en-GB" sz="1800">
                <a:solidFill>
                  <a:schemeClr val="accent5"/>
                </a:solidFill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endParaRPr sz="1800"/>
          </a:p>
        </p:txBody>
      </p:sp>
      <p:sp>
        <p:nvSpPr>
          <p:cNvPr id="1430" name="Google Shape;1430;p90"/>
          <p:cNvSpPr txBox="1"/>
          <p:nvPr>
            <p:ph idx="1" type="body"/>
          </p:nvPr>
        </p:nvSpPr>
        <p:spPr>
          <a:xfrm>
            <a:off x="2161042" y="2787918"/>
            <a:ext cx="717300" cy="21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52</a:t>
            </a:r>
            <a:r>
              <a:rPr lang="en-GB" sz="1800">
                <a:latin typeface="Lexend"/>
              </a:rPr>
              <a:t>°</a:t>
            </a:r>
            <a:endParaRPr sz="1800"/>
          </a:p>
        </p:txBody>
      </p:sp>
      <p:pic>
        <p:nvPicPr>
          <p:cNvPr id="1427" name="Google Shape;1427;p90"/>
          <p:cNvPicPr preferRelativeResize="0"/>
          <p:nvPr/>
        </p:nvPicPr>
        <p:blipFill rotWithShape="1">
          <a:blip r:embed="rId5">
            <a:alphaModFix/>
          </a:blip>
          <a:srcRect b="13599" l="0" r="0" t="0"/>
          <a:stretch/>
        </p:blipFill>
        <p:spPr>
          <a:xfrm>
            <a:off x="1069538" y="1710266"/>
            <a:ext cx="309850" cy="61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1" name="Google Shape;1431;p9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flipH="1">
            <a:off x="3122304" y="3039508"/>
            <a:ext cx="357701" cy="12148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5" name="Shape 1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6" name="Google Shape;1436;p91"/>
          <p:cNvSpPr/>
          <p:nvPr/>
        </p:nvSpPr>
        <p:spPr>
          <a:xfrm>
            <a:off x="1248050" y="2972825"/>
            <a:ext cx="191100" cy="1911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37" name="Google Shape;1437;p9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Adeegsiga dhabta ah ee trigonometry</a:t>
            </a:r>
            <a:endParaRPr/>
          </a:p>
        </p:txBody>
      </p:sp>
      <p:sp>
        <p:nvSpPr>
          <p:cNvPr id="1438" name="Google Shape;1438;p91"/>
          <p:cNvSpPr txBox="1"/>
          <p:nvPr>
            <p:ph idx="1" type="body"/>
          </p:nvPr>
        </p:nvSpPr>
        <p:spPr>
          <a:xfrm>
            <a:off x="324000" y="759300"/>
            <a:ext cx="8522700" cy="367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Axmed iyo Saciid waxay qiyaasayaan dhererka nalalka taraafigga.</a:t>
            </a:r>
            <a:endParaRPr sz="1800"/>
          </a:p>
        </p:txBody>
      </p:sp>
      <p:sp>
        <p:nvSpPr>
          <p:cNvPr id="1439" name="Google Shape;1439;p91"/>
          <p:cNvSpPr txBox="1"/>
          <p:nvPr>
            <p:ph idx="1" type="body"/>
          </p:nvPr>
        </p:nvSpPr>
        <p:spPr>
          <a:xfrm>
            <a:off x="324000" y="1140300"/>
            <a:ext cx="8522700" cy="367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Sidee bay u samayn karaan iyagoo adeegsanaya trigonometry?</a:t>
            </a:r>
            <a:endParaRPr sz="1800"/>
          </a:p>
        </p:txBody>
      </p:sp>
      <p:pic>
        <p:nvPicPr>
          <p:cNvPr id="1440" name="Google Shape;1440;p91"/>
          <p:cNvPicPr preferRelativeResize="0"/>
          <p:nvPr/>
        </p:nvPicPr>
        <p:blipFill rotWithShape="1">
          <a:blip r:embed="rId3">
            <a:alphaModFix/>
          </a:blip>
          <a:srcRect b="13599" l="0" r="0" t="0"/>
          <a:stretch/>
        </p:blipFill>
        <p:spPr>
          <a:xfrm>
            <a:off x="1069538" y="1710266"/>
            <a:ext cx="309850" cy="61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1" name="Google Shape;1441;p9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>
            <a:off x="3122304" y="3039508"/>
            <a:ext cx="357701" cy="121487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442" name="Google Shape;1442;p91"/>
          <p:cNvGrpSpPr/>
          <p:nvPr/>
        </p:nvGrpSpPr>
        <p:grpSpPr>
          <a:xfrm>
            <a:off x="1193214" y="2228661"/>
            <a:ext cx="52484" cy="2035493"/>
            <a:chOff x="1755325" y="2376800"/>
            <a:chExt cx="50104" cy="1655411"/>
          </a:xfrm>
        </p:grpSpPr>
        <p:cxnSp>
          <p:nvCxnSpPr>
            <p:cNvPr id="1443" name="Google Shape;1443;p91"/>
            <p:cNvCxnSpPr/>
            <p:nvPr/>
          </p:nvCxnSpPr>
          <p:spPr>
            <a:xfrm>
              <a:off x="1755325" y="2376800"/>
              <a:ext cx="0" cy="16488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444" name="Google Shape;1444;p91"/>
            <p:cNvCxnSpPr/>
            <p:nvPr/>
          </p:nvCxnSpPr>
          <p:spPr>
            <a:xfrm>
              <a:off x="1805429" y="2383411"/>
              <a:ext cx="0" cy="16488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cxnSp>
        <p:nvCxnSpPr>
          <p:cNvPr id="1445" name="Google Shape;1445;p91"/>
          <p:cNvCxnSpPr/>
          <p:nvPr/>
        </p:nvCxnSpPr>
        <p:spPr>
          <a:xfrm>
            <a:off x="1198300" y="4406163"/>
            <a:ext cx="2107200" cy="3600"/>
          </a:xfrm>
          <a:prstGeom prst="straightConnector1">
            <a:avLst/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1446" name="Google Shape;1446;p91"/>
          <p:cNvCxnSpPr/>
          <p:nvPr/>
        </p:nvCxnSpPr>
        <p:spPr>
          <a:xfrm flipH="1" rot="10800000">
            <a:off x="969763" y="1710266"/>
            <a:ext cx="26100" cy="2543400"/>
          </a:xfrm>
          <a:prstGeom prst="straightConnector1">
            <a:avLst/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1447" name="Google Shape;1447;p91"/>
          <p:cNvCxnSpPr/>
          <p:nvPr/>
        </p:nvCxnSpPr>
        <p:spPr>
          <a:xfrm rot="10800000">
            <a:off x="3530663" y="3046625"/>
            <a:ext cx="0" cy="1200600"/>
          </a:xfrm>
          <a:prstGeom prst="straightConnector1">
            <a:avLst/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448" name="Google Shape;1448;p91"/>
          <p:cNvSpPr txBox="1"/>
          <p:nvPr>
            <p:ph idx="1" type="body"/>
          </p:nvPr>
        </p:nvSpPr>
        <p:spPr>
          <a:xfrm>
            <a:off x="2131725" y="4386350"/>
            <a:ext cx="4077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3 m</a:t>
            </a:r>
            <a:endParaRPr sz="1600"/>
          </a:p>
        </p:txBody>
      </p:sp>
      <p:sp>
        <p:nvSpPr>
          <p:cNvPr id="1449" name="Google Shape;1449;p91"/>
          <p:cNvSpPr txBox="1"/>
          <p:nvPr>
            <p:ph idx="1" type="body"/>
          </p:nvPr>
        </p:nvSpPr>
        <p:spPr>
          <a:xfrm>
            <a:off x="3628350" y="3485675"/>
            <a:ext cx="775500" cy="322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156 cm</a:t>
            </a:r>
            <a:endParaRPr sz="1600"/>
          </a:p>
        </p:txBody>
      </p:sp>
      <p:cxnSp>
        <p:nvCxnSpPr>
          <p:cNvPr id="1450" name="Google Shape;1450;p91"/>
          <p:cNvCxnSpPr/>
          <p:nvPr/>
        </p:nvCxnSpPr>
        <p:spPr>
          <a:xfrm>
            <a:off x="1189686" y="4256250"/>
            <a:ext cx="30252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51" name="Google Shape;1451;p91"/>
          <p:cNvCxnSpPr/>
          <p:nvPr/>
        </p:nvCxnSpPr>
        <p:spPr>
          <a:xfrm rot="10800000">
            <a:off x="1269000" y="3162625"/>
            <a:ext cx="18786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dot"/>
            <a:round/>
            <a:headEnd len="med" w="med" type="none"/>
            <a:tailEnd len="med" w="med" type="none"/>
          </a:ln>
        </p:spPr>
      </p:cxnSp>
      <p:cxnSp>
        <p:nvCxnSpPr>
          <p:cNvPr id="1452" name="Google Shape;1452;p91"/>
          <p:cNvCxnSpPr>
            <a:stCxn id="1440" idx="0"/>
          </p:cNvCxnSpPr>
          <p:nvPr/>
        </p:nvCxnSpPr>
        <p:spPr>
          <a:xfrm>
            <a:off x="1224463" y="1710266"/>
            <a:ext cx="1932000" cy="14346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453" name="Google Shape;1453;p91"/>
          <p:cNvSpPr/>
          <p:nvPr/>
        </p:nvSpPr>
        <p:spPr>
          <a:xfrm>
            <a:off x="2609625" y="2555125"/>
            <a:ext cx="1215000" cy="1215000"/>
          </a:xfrm>
          <a:prstGeom prst="arc">
            <a:avLst>
              <a:gd fmla="val 10800000" name="adj1"/>
              <a:gd fmla="val 12860489" name="adj2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54" name="Google Shape;1454;p91"/>
          <p:cNvSpPr txBox="1"/>
          <p:nvPr>
            <p:ph idx="1" type="body"/>
          </p:nvPr>
        </p:nvSpPr>
        <p:spPr>
          <a:xfrm>
            <a:off x="2161042" y="2787918"/>
            <a:ext cx="717300" cy="21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52°</a:t>
            </a:r>
            <a:endParaRPr sz="1800"/>
          </a:p>
        </p:txBody>
      </p:sp>
      <p:cxnSp>
        <p:nvCxnSpPr>
          <p:cNvPr id="1455" name="Google Shape;1455;p91"/>
          <p:cNvCxnSpPr/>
          <p:nvPr/>
        </p:nvCxnSpPr>
        <p:spPr>
          <a:xfrm>
            <a:off x="1198300" y="3226992"/>
            <a:ext cx="2107200" cy="3600"/>
          </a:xfrm>
          <a:prstGeom prst="straightConnector1">
            <a:avLst/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456" name="Google Shape;1456;p91"/>
          <p:cNvSpPr txBox="1"/>
          <p:nvPr>
            <p:ph idx="1" type="body"/>
          </p:nvPr>
        </p:nvSpPr>
        <p:spPr>
          <a:xfrm>
            <a:off x="2131725" y="3243350"/>
            <a:ext cx="4077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3 m</a:t>
            </a:r>
            <a:endParaRPr sz="1600"/>
          </a:p>
        </p:txBody>
      </p:sp>
      <p:cxnSp>
        <p:nvCxnSpPr>
          <p:cNvPr id="1457" name="Google Shape;1457;p91"/>
          <p:cNvCxnSpPr/>
          <p:nvPr/>
        </p:nvCxnSpPr>
        <p:spPr>
          <a:xfrm rot="10800000">
            <a:off x="1122175" y="1728525"/>
            <a:ext cx="0" cy="1473900"/>
          </a:xfrm>
          <a:prstGeom prst="straightConnector1">
            <a:avLst/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458" name="Google Shape;1458;p91"/>
          <p:cNvSpPr txBox="1"/>
          <p:nvPr>
            <p:ph idx="1" type="body"/>
          </p:nvPr>
        </p:nvSpPr>
        <p:spPr>
          <a:xfrm>
            <a:off x="1293525" y="2405150"/>
            <a:ext cx="4077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lang="en-GB" sz="1400">
                <a:latin typeface="Lexend"/>
              </a:rPr>
              <a:t> m</a:t>
            </a:r>
            <a:endParaRPr sz="1600"/>
          </a:p>
        </p:txBody>
      </p:sp>
      <p:sp>
        <p:nvSpPr>
          <p:cNvPr id="1459" name="Google Shape;1459;p91"/>
          <p:cNvSpPr txBox="1"/>
          <p:nvPr>
            <p:ph idx="1" type="body"/>
          </p:nvPr>
        </p:nvSpPr>
        <p:spPr>
          <a:xfrm>
            <a:off x="5103525" y="2024150"/>
            <a:ext cx="32184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i="1" lang="en-GB">
                <a:latin typeface="Lexend"/>
                <a:ea typeface="Times New Roman"/>
                <a:cs typeface="Times New Roman"/>
                <a:sym typeface="Times New Roman"/>
              </a:rPr>
              <a:t>x = 3 × tan(52°) = 3.839…</a:t>
            </a:r>
            <a:r>
              <a:rPr lang="en-GB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60" name="Google Shape;1460;p91"/>
          <p:cNvSpPr txBox="1"/>
          <p:nvPr>
            <p:ph idx="1" type="body"/>
          </p:nvPr>
        </p:nvSpPr>
        <p:spPr>
          <a:xfrm>
            <a:off x="5103525" y="2481350"/>
            <a:ext cx="28380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i="1" lang="en-GB">
                <a:latin typeface="Lexend"/>
                <a:ea typeface="Times New Roman"/>
                <a:cs typeface="Times New Roman"/>
                <a:sym typeface="Times New Roman"/>
              </a:rPr>
              <a:t>h</a:t>
            </a:r>
            <a:r>
              <a:rPr lang="en-GB">
                <a:latin typeface="Lexend"/>
                <a:ea typeface="Times New Roman"/>
                <a:cs typeface="Times New Roman"/>
                <a:sym typeface="Times New Roman"/>
              </a:rPr>
              <a:t> = 3.83… + 1.56 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  <a:ea typeface="Times New Roman"/>
                <a:cs typeface="Times New Roman"/>
                <a:sym typeface="Times New Roman"/>
              </a:rPr>
              <a:t>   = 5.4 (1 d.p.) 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61" name="Google Shape;1461;p91"/>
          <p:cNvSpPr txBox="1"/>
          <p:nvPr>
            <p:ph idx="1" type="body"/>
          </p:nvPr>
        </p:nvSpPr>
        <p:spPr>
          <a:xfrm>
            <a:off x="561075" y="2816575"/>
            <a:ext cx="561300" cy="367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h</a:t>
            </a:r>
            <a:r>
              <a:rPr lang="en-GB" sz="1400">
                <a:latin typeface="Lexend"/>
              </a:rPr>
              <a:t> m</a:t>
            </a:r>
            <a:endParaRPr sz="160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5" name="Shape 1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6" name="Google Shape;1466;p92"/>
          <p:cNvSpPr txBox="1"/>
          <p:nvPr>
            <p:ph idx="1" type="body"/>
          </p:nvPr>
        </p:nvSpPr>
        <p:spPr>
          <a:xfrm>
            <a:off x="324000" y="759300"/>
            <a:ext cx="8237700" cy="458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Buuxi meelaha bannaan si aad u qiyaasto dhererka nalka taraafiggan.</a:t>
            </a:r>
            <a:r>
              <a:rPr lang="en-GB">
                <a:latin typeface="Lexend"/>
              </a:rPr>
              <a:t/>
            </a:r>
            <a:endParaRPr/>
          </a:p>
        </p:txBody>
      </p:sp>
      <p:sp>
        <p:nvSpPr>
          <p:cNvPr id="1467" name="Google Shape;1467;p9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Adeegsiga dhabta ah ee trigonometry</a:t>
            </a:r>
            <a:endParaRPr/>
          </a:p>
        </p:txBody>
      </p:sp>
      <p:sp>
        <p:nvSpPr>
          <p:cNvPr id="1468" name="Google Shape;1468;p92"/>
          <p:cNvSpPr/>
          <p:nvPr/>
        </p:nvSpPr>
        <p:spPr>
          <a:xfrm>
            <a:off x="1248050" y="2972825"/>
            <a:ext cx="191100" cy="1911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469" name="Google Shape;1469;p92"/>
          <p:cNvPicPr preferRelativeResize="0"/>
          <p:nvPr/>
        </p:nvPicPr>
        <p:blipFill rotWithShape="1">
          <a:blip r:embed="rId3">
            <a:alphaModFix/>
          </a:blip>
          <a:srcRect b="13599" l="0" r="0" t="0"/>
          <a:stretch/>
        </p:blipFill>
        <p:spPr>
          <a:xfrm>
            <a:off x="1069538" y="1710266"/>
            <a:ext cx="309850" cy="6135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470" name="Google Shape;1470;p92"/>
          <p:cNvGrpSpPr/>
          <p:nvPr/>
        </p:nvGrpSpPr>
        <p:grpSpPr>
          <a:xfrm>
            <a:off x="1193214" y="2228661"/>
            <a:ext cx="52484" cy="2035493"/>
            <a:chOff x="1755325" y="2376800"/>
            <a:chExt cx="50104" cy="1655411"/>
          </a:xfrm>
        </p:grpSpPr>
        <p:cxnSp>
          <p:nvCxnSpPr>
            <p:cNvPr id="1471" name="Google Shape;1471;p92"/>
            <p:cNvCxnSpPr/>
            <p:nvPr/>
          </p:nvCxnSpPr>
          <p:spPr>
            <a:xfrm>
              <a:off x="1755325" y="2376800"/>
              <a:ext cx="0" cy="16488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472" name="Google Shape;1472;p92"/>
            <p:cNvCxnSpPr/>
            <p:nvPr/>
          </p:nvCxnSpPr>
          <p:spPr>
            <a:xfrm>
              <a:off x="1805429" y="2383411"/>
              <a:ext cx="0" cy="16488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cxnSp>
        <p:nvCxnSpPr>
          <p:cNvPr id="1473" name="Google Shape;1473;p92"/>
          <p:cNvCxnSpPr/>
          <p:nvPr/>
        </p:nvCxnSpPr>
        <p:spPr>
          <a:xfrm>
            <a:off x="1198300" y="4406163"/>
            <a:ext cx="2107200" cy="3600"/>
          </a:xfrm>
          <a:prstGeom prst="straightConnector1">
            <a:avLst/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1474" name="Google Shape;1474;p92"/>
          <p:cNvCxnSpPr/>
          <p:nvPr/>
        </p:nvCxnSpPr>
        <p:spPr>
          <a:xfrm flipH="1" rot="10800000">
            <a:off x="969763" y="1710266"/>
            <a:ext cx="26100" cy="2543400"/>
          </a:xfrm>
          <a:prstGeom prst="straightConnector1">
            <a:avLst/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1475" name="Google Shape;1475;p92"/>
          <p:cNvCxnSpPr/>
          <p:nvPr/>
        </p:nvCxnSpPr>
        <p:spPr>
          <a:xfrm rot="10800000">
            <a:off x="3530663" y="3046625"/>
            <a:ext cx="0" cy="1200600"/>
          </a:xfrm>
          <a:prstGeom prst="straightConnector1">
            <a:avLst/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476" name="Google Shape;1476;p92"/>
          <p:cNvSpPr txBox="1"/>
          <p:nvPr>
            <p:ph idx="1" type="body"/>
          </p:nvPr>
        </p:nvSpPr>
        <p:spPr>
          <a:xfrm>
            <a:off x="2131725" y="4386350"/>
            <a:ext cx="4077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2</a:t>
            </a:r>
            <a:r>
              <a:rPr lang="en-GB" sz="1400">
                <a:latin typeface="Lexend"/>
              </a:rPr>
              <a:t> m</a:t>
            </a:r>
            <a:endParaRPr sz="1600"/>
          </a:p>
        </p:txBody>
      </p:sp>
      <p:sp>
        <p:nvSpPr>
          <p:cNvPr id="1477" name="Google Shape;1477;p92"/>
          <p:cNvSpPr txBox="1"/>
          <p:nvPr>
            <p:ph idx="1" type="body"/>
          </p:nvPr>
        </p:nvSpPr>
        <p:spPr>
          <a:xfrm>
            <a:off x="3628350" y="3485675"/>
            <a:ext cx="775500" cy="322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156 cm</a:t>
            </a:r>
            <a:endParaRPr sz="1600"/>
          </a:p>
        </p:txBody>
      </p:sp>
      <p:cxnSp>
        <p:nvCxnSpPr>
          <p:cNvPr id="1478" name="Google Shape;1478;p92"/>
          <p:cNvCxnSpPr/>
          <p:nvPr/>
        </p:nvCxnSpPr>
        <p:spPr>
          <a:xfrm>
            <a:off x="1189686" y="4256250"/>
            <a:ext cx="30252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79" name="Google Shape;1479;p92"/>
          <p:cNvCxnSpPr/>
          <p:nvPr/>
        </p:nvCxnSpPr>
        <p:spPr>
          <a:xfrm rot="10800000">
            <a:off x="1269000" y="3162625"/>
            <a:ext cx="18786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dot"/>
            <a:round/>
            <a:headEnd len="med" w="med" type="none"/>
            <a:tailEnd len="med" w="med" type="none"/>
          </a:ln>
        </p:spPr>
      </p:cxnSp>
      <p:cxnSp>
        <p:nvCxnSpPr>
          <p:cNvPr id="1480" name="Google Shape;1480;p92"/>
          <p:cNvCxnSpPr>
            <a:stCxn id="1469" idx="0"/>
          </p:cNvCxnSpPr>
          <p:nvPr/>
        </p:nvCxnSpPr>
        <p:spPr>
          <a:xfrm>
            <a:off x="1224463" y="1710266"/>
            <a:ext cx="1932000" cy="14346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481" name="Google Shape;1481;p92"/>
          <p:cNvSpPr/>
          <p:nvPr/>
        </p:nvSpPr>
        <p:spPr>
          <a:xfrm>
            <a:off x="2609625" y="2555125"/>
            <a:ext cx="1215000" cy="1215000"/>
          </a:xfrm>
          <a:prstGeom prst="arc">
            <a:avLst>
              <a:gd fmla="val 10800000" name="adj1"/>
              <a:gd fmla="val 12860489" name="adj2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82" name="Google Shape;1482;p92"/>
          <p:cNvSpPr txBox="1"/>
          <p:nvPr>
            <p:ph idx="1" type="body"/>
          </p:nvPr>
        </p:nvSpPr>
        <p:spPr>
          <a:xfrm>
            <a:off x="2161042" y="2787918"/>
            <a:ext cx="717300" cy="21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52°</a:t>
            </a:r>
            <a:endParaRPr sz="1800"/>
          </a:p>
        </p:txBody>
      </p:sp>
      <p:cxnSp>
        <p:nvCxnSpPr>
          <p:cNvPr id="1483" name="Google Shape;1483;p92"/>
          <p:cNvCxnSpPr/>
          <p:nvPr/>
        </p:nvCxnSpPr>
        <p:spPr>
          <a:xfrm>
            <a:off x="1198300" y="3226992"/>
            <a:ext cx="2107200" cy="3600"/>
          </a:xfrm>
          <a:prstGeom prst="straightConnector1">
            <a:avLst/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484" name="Google Shape;1484;p92"/>
          <p:cNvSpPr txBox="1"/>
          <p:nvPr>
            <p:ph idx="1" type="body"/>
          </p:nvPr>
        </p:nvSpPr>
        <p:spPr>
          <a:xfrm>
            <a:off x="2131725" y="3243350"/>
            <a:ext cx="4077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2</a:t>
            </a:r>
            <a:r>
              <a:rPr lang="en-GB" sz="1400">
                <a:latin typeface="Lexend"/>
              </a:rPr>
              <a:t> m</a:t>
            </a:r>
            <a:endParaRPr sz="1600"/>
          </a:p>
        </p:txBody>
      </p:sp>
      <p:cxnSp>
        <p:nvCxnSpPr>
          <p:cNvPr id="1485" name="Google Shape;1485;p92"/>
          <p:cNvCxnSpPr/>
          <p:nvPr/>
        </p:nvCxnSpPr>
        <p:spPr>
          <a:xfrm rot="10800000">
            <a:off x="1122175" y="1728525"/>
            <a:ext cx="0" cy="1473900"/>
          </a:xfrm>
          <a:prstGeom prst="straightConnector1">
            <a:avLst/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486" name="Google Shape;1486;p92"/>
          <p:cNvSpPr txBox="1"/>
          <p:nvPr>
            <p:ph idx="1" type="body"/>
          </p:nvPr>
        </p:nvSpPr>
        <p:spPr>
          <a:xfrm>
            <a:off x="1293525" y="2405150"/>
            <a:ext cx="4077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lang="en-GB" sz="1400">
                <a:latin typeface="Lexend"/>
              </a:rPr>
              <a:t> m</a:t>
            </a:r>
            <a:endParaRPr sz="1600"/>
          </a:p>
        </p:txBody>
      </p:sp>
      <p:sp>
        <p:nvSpPr>
          <p:cNvPr id="1487" name="Google Shape;1487;p92"/>
          <p:cNvSpPr txBox="1"/>
          <p:nvPr>
            <p:ph idx="1" type="body"/>
          </p:nvPr>
        </p:nvSpPr>
        <p:spPr>
          <a:xfrm>
            <a:off x="5103525" y="2024150"/>
            <a:ext cx="33270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x = × tan(52°) = m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20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88" name="Google Shape;1488;p92"/>
          <p:cNvSpPr txBox="1"/>
          <p:nvPr>
            <p:ph idx="1" type="body"/>
          </p:nvPr>
        </p:nvSpPr>
        <p:spPr>
          <a:xfrm>
            <a:off x="5103525" y="2481350"/>
            <a:ext cx="28380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h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= 2.55… + 1.56 </a:t>
            </a:r>
            <a:endParaRPr sz="20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  =            m</a:t>
            </a:r>
            <a:endParaRPr sz="20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89" name="Google Shape;1489;p92"/>
          <p:cNvSpPr txBox="1"/>
          <p:nvPr>
            <p:ph idx="1" type="body"/>
          </p:nvPr>
        </p:nvSpPr>
        <p:spPr>
          <a:xfrm>
            <a:off x="561075" y="2816575"/>
            <a:ext cx="561300" cy="367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h</a:t>
            </a:r>
            <a:r>
              <a:rPr lang="en-GB" sz="1400">
                <a:latin typeface="Lexend"/>
              </a:rPr>
              <a:t> m</a:t>
            </a:r>
            <a:endParaRPr sz="1600"/>
          </a:p>
        </p:txBody>
      </p:sp>
      <p:cxnSp>
        <p:nvCxnSpPr>
          <p:cNvPr id="1490" name="Google Shape;1490;p92"/>
          <p:cNvCxnSpPr/>
          <p:nvPr/>
        </p:nvCxnSpPr>
        <p:spPr>
          <a:xfrm>
            <a:off x="5484750" y="2263250"/>
            <a:ext cx="441000" cy="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91" name="Google Shape;1491;p92"/>
          <p:cNvCxnSpPr/>
          <p:nvPr/>
        </p:nvCxnSpPr>
        <p:spPr>
          <a:xfrm>
            <a:off x="7295200" y="2270858"/>
            <a:ext cx="615000" cy="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92" name="Google Shape;1492;p92"/>
          <p:cNvCxnSpPr/>
          <p:nvPr/>
        </p:nvCxnSpPr>
        <p:spPr>
          <a:xfrm>
            <a:off x="5515131" y="3246408"/>
            <a:ext cx="615000" cy="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493" name="Google Shape;1493;p92"/>
          <p:cNvSpPr txBox="1"/>
          <p:nvPr>
            <p:ph idx="1" type="body"/>
          </p:nvPr>
        </p:nvSpPr>
        <p:spPr>
          <a:xfrm>
            <a:off x="5609700" y="2040450"/>
            <a:ext cx="1911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2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494" name="Google Shape;1494;p92"/>
          <p:cNvSpPr txBox="1"/>
          <p:nvPr>
            <p:ph idx="1" type="body"/>
          </p:nvPr>
        </p:nvSpPr>
        <p:spPr>
          <a:xfrm>
            <a:off x="7362300" y="2040450"/>
            <a:ext cx="6633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2.55…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495" name="Google Shape;1495;p92"/>
          <p:cNvSpPr txBox="1"/>
          <p:nvPr>
            <p:ph idx="1" type="body"/>
          </p:nvPr>
        </p:nvSpPr>
        <p:spPr>
          <a:xfrm>
            <a:off x="5643011" y="2969375"/>
            <a:ext cx="8604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4.12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pic>
        <p:nvPicPr>
          <p:cNvPr id="1496" name="Google Shape;1496;p9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>
            <a:off x="3122304" y="3039508"/>
            <a:ext cx="357701" cy="12148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0" name="Shape 1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1" name="Google Shape;1501;p93"/>
          <p:cNvSpPr/>
          <p:nvPr/>
        </p:nvSpPr>
        <p:spPr>
          <a:xfrm>
            <a:off x="401164" y="1307772"/>
            <a:ext cx="1428900" cy="1428900"/>
          </a:xfrm>
          <a:prstGeom prst="pie">
            <a:avLst>
              <a:gd fmla="val 12145" name="adj1"/>
              <a:gd fmla="val 1392233" name="adj2"/>
            </a:avLst>
          </a:prstGeom>
          <a:solidFill>
            <a:schemeClr val="lt2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02" name="Google Shape;1502;p93"/>
          <p:cNvSpPr/>
          <p:nvPr/>
        </p:nvSpPr>
        <p:spPr>
          <a:xfrm>
            <a:off x="629771" y="1536374"/>
            <a:ext cx="955200" cy="955200"/>
          </a:xfrm>
          <a:prstGeom prst="pie">
            <a:avLst>
              <a:gd fmla="val 1300062" name="adj1"/>
              <a:gd fmla="val 2181417" name="adj2"/>
            </a:avLst>
          </a:prstGeom>
          <a:solidFill>
            <a:schemeClr val="lt2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03" name="Google Shape;1503;p93"/>
          <p:cNvSpPr txBox="1"/>
          <p:nvPr>
            <p:ph idx="1" type="body"/>
          </p:nvPr>
        </p:nvSpPr>
        <p:spPr>
          <a:xfrm>
            <a:off x="324000" y="759300"/>
            <a:ext cx="8237700" cy="1178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Suad waxay taagan tahay dusha shan (cliff), 60 m oo ka sarreeya heerka badda. Waxay arki kartaa laba calaamad (buoys) oo toos ah horteeda. Xagasha hoos-u-dhaca (angles of depression) ee calaamadahan waa 47º iyo 32º siday u kala horreeyaan. Suad waxay rabta inay qiyaasto inta u dhaxaysa labada calaamad.</a:t>
            </a:r>
            <a:endParaRPr sz="1800"/>
          </a:p>
        </p:txBody>
      </p:sp>
      <p:sp>
        <p:nvSpPr>
          <p:cNvPr id="1504" name="Google Shape;1504;p9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Adeegsiga dhabta ah ee trigonometry</a:t>
            </a:r>
            <a:endParaRPr/>
          </a:p>
        </p:txBody>
      </p:sp>
      <p:sp>
        <p:nvSpPr>
          <p:cNvPr id="1505" name="Google Shape;1505;p93"/>
          <p:cNvSpPr/>
          <p:nvPr/>
        </p:nvSpPr>
        <p:spPr>
          <a:xfrm>
            <a:off x="1050400" y="4164750"/>
            <a:ext cx="6468766" cy="245059"/>
          </a:xfrm>
          <a:custGeom>
            <a:rect b="b" l="l" r="r" t="t"/>
            <a:pathLst>
              <a:path extrusionOk="0" h="11418" w="251654">
                <a:moveTo>
                  <a:pt x="251654" y="6684"/>
                </a:moveTo>
                <a:cubicBezTo>
                  <a:pt x="247489" y="6393"/>
                  <a:pt x="236204" y="4456"/>
                  <a:pt x="226663" y="4940"/>
                </a:cubicBezTo>
                <a:cubicBezTo>
                  <a:pt x="217122" y="5424"/>
                  <a:pt x="202641" y="9348"/>
                  <a:pt x="194407" y="9590"/>
                </a:cubicBezTo>
                <a:cubicBezTo>
                  <a:pt x="186174" y="9832"/>
                  <a:pt x="185253" y="6248"/>
                  <a:pt x="177262" y="6393"/>
                </a:cubicBezTo>
                <a:cubicBezTo>
                  <a:pt x="169271" y="6538"/>
                  <a:pt x="154693" y="10365"/>
                  <a:pt x="146459" y="10462"/>
                </a:cubicBezTo>
                <a:cubicBezTo>
                  <a:pt x="138226" y="10559"/>
                  <a:pt x="135562" y="6830"/>
                  <a:pt x="127861" y="6975"/>
                </a:cubicBezTo>
                <a:cubicBezTo>
                  <a:pt x="120160" y="7120"/>
                  <a:pt x="110813" y="11672"/>
                  <a:pt x="100255" y="11333"/>
                </a:cubicBezTo>
                <a:cubicBezTo>
                  <a:pt x="89697" y="10994"/>
                  <a:pt x="77395" y="5182"/>
                  <a:pt x="64512" y="4940"/>
                </a:cubicBezTo>
                <a:cubicBezTo>
                  <a:pt x="51629" y="4698"/>
                  <a:pt x="32886" y="9977"/>
                  <a:pt x="22957" y="9880"/>
                </a:cubicBezTo>
                <a:cubicBezTo>
                  <a:pt x="13028" y="9783"/>
                  <a:pt x="8766" y="6006"/>
                  <a:pt x="4940" y="4359"/>
                </a:cubicBezTo>
                <a:cubicBezTo>
                  <a:pt x="1114" y="2712"/>
                  <a:pt x="823" y="727"/>
                  <a:pt x="0" y="0"/>
                </a:cubicBezTo>
              </a:path>
            </a:pathLst>
          </a:cu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  <p:sp>
        <p:nvSpPr>
          <p:cNvPr id="1506" name="Google Shape;1506;p93"/>
          <p:cNvSpPr/>
          <p:nvPr/>
        </p:nvSpPr>
        <p:spPr>
          <a:xfrm>
            <a:off x="551500" y="2650375"/>
            <a:ext cx="498900" cy="2151300"/>
          </a:xfrm>
          <a:prstGeom prst="rect">
            <a:avLst/>
          </a:prstGeom>
          <a:solidFill>
            <a:srgbClr val="988672"/>
          </a:solidFill>
          <a:ln cap="flat" cmpd="sng" w="9525">
            <a:solidFill>
              <a:srgbClr val="98867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cxnSp>
        <p:nvCxnSpPr>
          <p:cNvPr id="1507" name="Google Shape;1507;p93"/>
          <p:cNvCxnSpPr/>
          <p:nvPr/>
        </p:nvCxnSpPr>
        <p:spPr>
          <a:xfrm>
            <a:off x="1106530" y="2019489"/>
            <a:ext cx="2580600" cy="0"/>
          </a:xfrm>
          <a:prstGeom prst="straightConnector1">
            <a:avLst/>
          </a:prstGeom>
          <a:noFill/>
          <a:ln cap="flat" cmpd="sng" w="28575">
            <a:solidFill>
              <a:srgbClr val="595959"/>
            </a:solidFill>
            <a:prstDash val="dot"/>
            <a:round/>
            <a:headEnd len="med" w="med" type="none"/>
            <a:tailEnd len="med" w="med" type="none"/>
          </a:ln>
        </p:spPr>
      </p:cxnSp>
      <p:cxnSp>
        <p:nvCxnSpPr>
          <p:cNvPr id="1508" name="Google Shape;1508;p93"/>
          <p:cNvCxnSpPr/>
          <p:nvPr/>
        </p:nvCxnSpPr>
        <p:spPr>
          <a:xfrm>
            <a:off x="1106530" y="4249227"/>
            <a:ext cx="5456700" cy="0"/>
          </a:xfrm>
          <a:prstGeom prst="straightConnector1">
            <a:avLst/>
          </a:prstGeom>
          <a:noFill/>
          <a:ln cap="flat" cmpd="sng" w="28575">
            <a:solidFill>
              <a:srgbClr val="595959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1509" name="Google Shape;1509;p93"/>
          <p:cNvCxnSpPr/>
          <p:nvPr/>
        </p:nvCxnSpPr>
        <p:spPr>
          <a:xfrm>
            <a:off x="1146844" y="2007020"/>
            <a:ext cx="0" cy="2274900"/>
          </a:xfrm>
          <a:prstGeom prst="straightConnector1">
            <a:avLst/>
          </a:prstGeom>
          <a:noFill/>
          <a:ln cap="flat" cmpd="sng" w="28575">
            <a:solidFill>
              <a:srgbClr val="595959"/>
            </a:solidFill>
            <a:prstDash val="solid"/>
            <a:round/>
            <a:headEnd len="med" w="med" type="triangle"/>
            <a:tailEnd len="med" w="med" type="triangle"/>
          </a:ln>
        </p:spPr>
      </p:cxnSp>
      <p:grpSp>
        <p:nvGrpSpPr>
          <p:cNvPr id="1510" name="Google Shape;1510;p93"/>
          <p:cNvGrpSpPr/>
          <p:nvPr/>
        </p:nvGrpSpPr>
        <p:grpSpPr>
          <a:xfrm>
            <a:off x="6421550" y="4031110"/>
            <a:ext cx="295851" cy="363916"/>
            <a:chOff x="6421550" y="4031110"/>
            <a:chExt cx="295851" cy="363916"/>
          </a:xfrm>
        </p:grpSpPr>
        <p:sp>
          <p:nvSpPr>
            <p:cNvPr id="1511" name="Google Shape;1511;p93"/>
            <p:cNvSpPr/>
            <p:nvPr/>
          </p:nvSpPr>
          <p:spPr>
            <a:xfrm rot="6188593">
              <a:off x="6450221" y="4127847"/>
              <a:ext cx="242759" cy="242759"/>
            </a:xfrm>
            <a:prstGeom prst="chord">
              <a:avLst>
                <a:gd fmla="val 2700000" name="adj1"/>
                <a:gd fmla="val 16200000" name="adj2"/>
              </a:avLst>
            </a:prstGeom>
            <a:solidFill>
              <a:srgbClr val="CC0000"/>
            </a:solidFill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512" name="Google Shape;1512;p93"/>
            <p:cNvSpPr/>
            <p:nvPr/>
          </p:nvSpPr>
          <p:spPr>
            <a:xfrm flipH="1" rot="10800000">
              <a:off x="6421550" y="4122793"/>
              <a:ext cx="291600" cy="136500"/>
            </a:xfrm>
            <a:prstGeom prst="arc">
              <a:avLst>
                <a:gd fmla="val 12210667" name="adj1"/>
                <a:gd fmla="val 20383269" name="adj2"/>
              </a:avLst>
            </a:prstGeom>
            <a:noFill/>
            <a:ln cap="flat" cmpd="sng" w="19050">
              <a:solidFill>
                <a:srgbClr val="EEEEE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513" name="Google Shape;1513;p93"/>
            <p:cNvSpPr/>
            <p:nvPr/>
          </p:nvSpPr>
          <p:spPr>
            <a:xfrm rot="-205273">
              <a:off x="6528019" y="4032673"/>
              <a:ext cx="55299" cy="92875"/>
            </a:xfrm>
            <a:prstGeom prst="rect">
              <a:avLst/>
            </a:prstGeom>
            <a:solidFill>
              <a:srgbClr val="CC0000"/>
            </a:solidFill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cxnSp>
        <p:nvCxnSpPr>
          <p:cNvPr id="1514" name="Google Shape;1514;p93"/>
          <p:cNvCxnSpPr>
            <a:endCxn id="1515" idx="1"/>
          </p:cNvCxnSpPr>
          <p:nvPr/>
        </p:nvCxnSpPr>
        <p:spPr>
          <a:xfrm>
            <a:off x="1106450" y="2019390"/>
            <a:ext cx="3022500" cy="2219700"/>
          </a:xfrm>
          <a:prstGeom prst="straightConnector1">
            <a:avLst/>
          </a:prstGeom>
          <a:noFill/>
          <a:ln cap="flat" cmpd="sng" w="38100">
            <a:solidFill>
              <a:srgbClr val="7E5CD2"/>
            </a:solidFill>
            <a:prstDash val="dash"/>
            <a:round/>
            <a:headEnd len="med" w="med" type="none"/>
            <a:tailEnd len="med" w="med" type="none"/>
          </a:ln>
        </p:spPr>
      </p:cxnSp>
      <p:grpSp>
        <p:nvGrpSpPr>
          <p:cNvPr id="1516" name="Google Shape;1516;p93"/>
          <p:cNvGrpSpPr/>
          <p:nvPr/>
        </p:nvGrpSpPr>
        <p:grpSpPr>
          <a:xfrm>
            <a:off x="3983150" y="4079157"/>
            <a:ext cx="295851" cy="363916"/>
            <a:chOff x="6421550" y="4031110"/>
            <a:chExt cx="295851" cy="363916"/>
          </a:xfrm>
        </p:grpSpPr>
        <p:sp>
          <p:nvSpPr>
            <p:cNvPr id="1517" name="Google Shape;1517;p93"/>
            <p:cNvSpPr/>
            <p:nvPr/>
          </p:nvSpPr>
          <p:spPr>
            <a:xfrm rot="6188593">
              <a:off x="6450221" y="4127847"/>
              <a:ext cx="242759" cy="242759"/>
            </a:xfrm>
            <a:prstGeom prst="chord">
              <a:avLst>
                <a:gd fmla="val 2700000" name="adj1"/>
                <a:gd fmla="val 16200000" name="adj2"/>
              </a:avLst>
            </a:prstGeom>
            <a:solidFill>
              <a:srgbClr val="CC0000"/>
            </a:solidFill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515" name="Google Shape;1515;p93"/>
            <p:cNvSpPr/>
            <p:nvPr/>
          </p:nvSpPr>
          <p:spPr>
            <a:xfrm flipH="1" rot="10800000">
              <a:off x="6421550" y="4122793"/>
              <a:ext cx="291600" cy="136500"/>
            </a:xfrm>
            <a:prstGeom prst="arc">
              <a:avLst>
                <a:gd fmla="val 12210667" name="adj1"/>
                <a:gd fmla="val 20383269" name="adj2"/>
              </a:avLst>
            </a:prstGeom>
            <a:noFill/>
            <a:ln cap="flat" cmpd="sng" w="19050">
              <a:solidFill>
                <a:srgbClr val="EEEEE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518" name="Google Shape;1518;p93"/>
            <p:cNvSpPr/>
            <p:nvPr/>
          </p:nvSpPr>
          <p:spPr>
            <a:xfrm rot="-205273">
              <a:off x="6528019" y="4032673"/>
              <a:ext cx="55299" cy="92875"/>
            </a:xfrm>
            <a:prstGeom prst="rect">
              <a:avLst/>
            </a:prstGeom>
            <a:solidFill>
              <a:srgbClr val="CC0000"/>
            </a:solidFill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cxnSp>
        <p:nvCxnSpPr>
          <p:cNvPr id="1519" name="Google Shape;1519;p93"/>
          <p:cNvCxnSpPr/>
          <p:nvPr/>
        </p:nvCxnSpPr>
        <p:spPr>
          <a:xfrm>
            <a:off x="4115425" y="4496075"/>
            <a:ext cx="24714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520" name="Google Shape;1520;p93"/>
          <p:cNvSpPr txBox="1"/>
          <p:nvPr>
            <p:ph idx="1" type="body"/>
          </p:nvPr>
        </p:nvSpPr>
        <p:spPr>
          <a:xfrm>
            <a:off x="5133075" y="4492975"/>
            <a:ext cx="561300" cy="367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d</a:t>
            </a:r>
            <a:r>
              <a:rPr lang="en-GB" sz="1800">
                <a:latin typeface="Lexend"/>
              </a:rPr>
              <a:t> m</a:t>
            </a:r>
            <a:endParaRPr sz="1800"/>
          </a:p>
        </p:txBody>
      </p:sp>
      <p:cxnSp>
        <p:nvCxnSpPr>
          <p:cNvPr id="1521" name="Google Shape;1521;p93"/>
          <p:cNvCxnSpPr/>
          <p:nvPr/>
        </p:nvCxnSpPr>
        <p:spPr>
          <a:xfrm>
            <a:off x="1106530" y="2019489"/>
            <a:ext cx="5446200" cy="2211600"/>
          </a:xfrm>
          <a:prstGeom prst="straightConnector1">
            <a:avLst/>
          </a:prstGeom>
          <a:noFill/>
          <a:ln cap="flat" cmpd="sng" w="38100">
            <a:solidFill>
              <a:srgbClr val="7E5CD2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1522" name="Google Shape;1522;p93"/>
          <p:cNvSpPr txBox="1"/>
          <p:nvPr>
            <p:ph idx="1" type="body"/>
          </p:nvPr>
        </p:nvSpPr>
        <p:spPr>
          <a:xfrm>
            <a:off x="1906699" y="2082811"/>
            <a:ext cx="717300" cy="21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32</a:t>
            </a:r>
            <a:r>
              <a:rPr lang="en-GB" sz="1400">
                <a:latin typeface="Lexend"/>
              </a:rPr>
              <a:t>°</a:t>
            </a:r>
            <a:endParaRPr sz="1800"/>
          </a:p>
        </p:txBody>
      </p:sp>
      <p:sp>
        <p:nvSpPr>
          <p:cNvPr id="1523" name="Google Shape;1523;p93"/>
          <p:cNvSpPr txBox="1"/>
          <p:nvPr>
            <p:ph idx="1" type="body"/>
          </p:nvPr>
        </p:nvSpPr>
        <p:spPr>
          <a:xfrm>
            <a:off x="1258484" y="2311411"/>
            <a:ext cx="717300" cy="21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15</a:t>
            </a:r>
            <a:r>
              <a:rPr lang="en-GB" sz="1400">
                <a:latin typeface="Lexend"/>
              </a:rPr>
              <a:t>°</a:t>
            </a:r>
            <a:endParaRPr sz="1800"/>
          </a:p>
        </p:txBody>
      </p:sp>
      <p:sp>
        <p:nvSpPr>
          <p:cNvPr id="1524" name="Google Shape;1524;p93"/>
          <p:cNvSpPr txBox="1"/>
          <p:nvPr>
            <p:ph idx="1" type="body"/>
          </p:nvPr>
        </p:nvSpPr>
        <p:spPr>
          <a:xfrm>
            <a:off x="1165171" y="3024925"/>
            <a:ext cx="13932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(60 + 1.35)</a:t>
            </a:r>
            <a:r>
              <a:rPr lang="en-GB" sz="1400">
                <a:latin typeface="Lexend"/>
              </a:rPr>
              <a:t> m</a:t>
            </a:r>
            <a:endParaRPr sz="1800"/>
          </a:p>
        </p:txBody>
      </p:sp>
      <p:cxnSp>
        <p:nvCxnSpPr>
          <p:cNvPr id="1525" name="Google Shape;1525;p93"/>
          <p:cNvCxnSpPr>
            <a:stCxn id="1524" idx="3"/>
          </p:cNvCxnSpPr>
          <p:nvPr/>
        </p:nvCxnSpPr>
        <p:spPr>
          <a:xfrm flipH="1" rot="10800000">
            <a:off x="2558371" y="2410975"/>
            <a:ext cx="2001600" cy="7335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526" name="Google Shape;1526;p93"/>
          <p:cNvSpPr txBox="1"/>
          <p:nvPr>
            <p:ph idx="1" type="body"/>
          </p:nvPr>
        </p:nvSpPr>
        <p:spPr>
          <a:xfrm>
            <a:off x="4544900" y="2262925"/>
            <a:ext cx="36642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Maxay 1.35 m u taagan tahay?</a:t>
            </a:r>
            <a:endParaRPr sz="1800"/>
          </a:p>
        </p:txBody>
      </p:sp>
      <p:sp>
        <p:nvSpPr>
          <p:cNvPr id="1527" name="Google Shape;1527;p93"/>
          <p:cNvSpPr txBox="1"/>
          <p:nvPr>
            <p:ph idx="1" type="body"/>
          </p:nvPr>
        </p:nvSpPr>
        <p:spPr>
          <a:xfrm>
            <a:off x="4544900" y="2567725"/>
            <a:ext cx="36642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Waa dhererka Suad ilaa heerka indhaheeda.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pic>
        <p:nvPicPr>
          <p:cNvPr id="1528" name="Google Shape;1528;p9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87499" y="1938025"/>
            <a:ext cx="197225" cy="7123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2" name="Shape 1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3" name="Google Shape;1533;p94"/>
          <p:cNvSpPr txBox="1"/>
          <p:nvPr>
            <p:ph idx="1" type="body"/>
          </p:nvPr>
        </p:nvSpPr>
        <p:spPr>
          <a:xfrm>
            <a:off x="324000" y="759300"/>
            <a:ext cx="8237700" cy="1178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latin typeface="Lexend"/>
              </a:rPr>
              <a:t>Suad waxay taagan tahay dusha shan (cliff), 60 m oo ka sarreeya heerka badda. Waxay arki kartaa laba calaamad (buoys) oo toos ah horteeda. Xagasha hoos-u-dhaca (angles of depression) ee calaamadahan waa 47º iyo 32º siday u kala horreeyaan. Suad waxay rabta inay qiyaasto inta u dhaxaysa labada calaamad.</a:t>
            </a:r>
            <a:endParaRPr sz="1800"/>
          </a:p>
        </p:txBody>
      </p:sp>
      <p:sp>
        <p:nvSpPr>
          <p:cNvPr id="1534" name="Google Shape;1534;p9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Adeegsiga dhabta ah ee trigonometry</a:t>
            </a:r>
            <a:endParaRPr/>
          </a:p>
        </p:txBody>
      </p:sp>
      <p:sp>
        <p:nvSpPr>
          <p:cNvPr id="1535" name="Google Shape;1535;p94"/>
          <p:cNvSpPr/>
          <p:nvPr/>
        </p:nvSpPr>
        <p:spPr>
          <a:xfrm>
            <a:off x="1050400" y="4164750"/>
            <a:ext cx="6468766" cy="245059"/>
          </a:xfrm>
          <a:custGeom>
            <a:rect b="b" l="l" r="r" t="t"/>
            <a:pathLst>
              <a:path extrusionOk="0" h="11418" w="251654">
                <a:moveTo>
                  <a:pt x="251654" y="6684"/>
                </a:moveTo>
                <a:cubicBezTo>
                  <a:pt x="247489" y="6393"/>
                  <a:pt x="236204" y="4456"/>
                  <a:pt x="226663" y="4940"/>
                </a:cubicBezTo>
                <a:cubicBezTo>
                  <a:pt x="217122" y="5424"/>
                  <a:pt x="202641" y="9348"/>
                  <a:pt x="194407" y="9590"/>
                </a:cubicBezTo>
                <a:cubicBezTo>
                  <a:pt x="186174" y="9832"/>
                  <a:pt x="185253" y="6248"/>
                  <a:pt x="177262" y="6393"/>
                </a:cubicBezTo>
                <a:cubicBezTo>
                  <a:pt x="169271" y="6538"/>
                  <a:pt x="154693" y="10365"/>
                  <a:pt x="146459" y="10462"/>
                </a:cubicBezTo>
                <a:cubicBezTo>
                  <a:pt x="138226" y="10559"/>
                  <a:pt x="135562" y="6830"/>
                  <a:pt x="127861" y="6975"/>
                </a:cubicBezTo>
                <a:cubicBezTo>
                  <a:pt x="120160" y="7120"/>
                  <a:pt x="110813" y="11672"/>
                  <a:pt x="100255" y="11333"/>
                </a:cubicBezTo>
                <a:cubicBezTo>
                  <a:pt x="89697" y="10994"/>
                  <a:pt x="77395" y="5182"/>
                  <a:pt x="64512" y="4940"/>
                </a:cubicBezTo>
                <a:cubicBezTo>
                  <a:pt x="51629" y="4698"/>
                  <a:pt x="32886" y="9977"/>
                  <a:pt x="22957" y="9880"/>
                </a:cubicBezTo>
                <a:cubicBezTo>
                  <a:pt x="13028" y="9783"/>
                  <a:pt x="8766" y="6006"/>
                  <a:pt x="4940" y="4359"/>
                </a:cubicBezTo>
                <a:cubicBezTo>
                  <a:pt x="1114" y="2712"/>
                  <a:pt x="823" y="727"/>
                  <a:pt x="0" y="0"/>
                </a:cubicBezTo>
              </a:path>
            </a:pathLst>
          </a:cu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  <p:sp>
        <p:nvSpPr>
          <p:cNvPr id="1536" name="Google Shape;1536;p94"/>
          <p:cNvSpPr/>
          <p:nvPr/>
        </p:nvSpPr>
        <p:spPr>
          <a:xfrm>
            <a:off x="551500" y="2650375"/>
            <a:ext cx="498900" cy="2151300"/>
          </a:xfrm>
          <a:prstGeom prst="rect">
            <a:avLst/>
          </a:prstGeom>
          <a:solidFill>
            <a:srgbClr val="988672"/>
          </a:solidFill>
          <a:ln cap="flat" cmpd="sng" w="9525">
            <a:solidFill>
              <a:srgbClr val="98867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cxnSp>
        <p:nvCxnSpPr>
          <p:cNvPr id="1537" name="Google Shape;1537;p94"/>
          <p:cNvCxnSpPr/>
          <p:nvPr/>
        </p:nvCxnSpPr>
        <p:spPr>
          <a:xfrm>
            <a:off x="1106530" y="4249227"/>
            <a:ext cx="5456700" cy="0"/>
          </a:xfrm>
          <a:prstGeom prst="straightConnector1">
            <a:avLst/>
          </a:prstGeom>
          <a:noFill/>
          <a:ln cap="flat" cmpd="sng" w="28575">
            <a:solidFill>
              <a:srgbClr val="595959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1538" name="Google Shape;1538;p94"/>
          <p:cNvCxnSpPr/>
          <p:nvPr/>
        </p:nvCxnSpPr>
        <p:spPr>
          <a:xfrm>
            <a:off x="1146844" y="2007020"/>
            <a:ext cx="0" cy="2274900"/>
          </a:xfrm>
          <a:prstGeom prst="straightConnector1">
            <a:avLst/>
          </a:prstGeom>
          <a:noFill/>
          <a:ln cap="flat" cmpd="sng" w="28575">
            <a:solidFill>
              <a:srgbClr val="595959"/>
            </a:solidFill>
            <a:prstDash val="solid"/>
            <a:round/>
            <a:headEnd len="med" w="med" type="triangle"/>
            <a:tailEnd len="med" w="med" type="triangle"/>
          </a:ln>
        </p:spPr>
      </p:cxnSp>
      <p:grpSp>
        <p:nvGrpSpPr>
          <p:cNvPr id="1539" name="Google Shape;1539;p94"/>
          <p:cNvGrpSpPr/>
          <p:nvPr/>
        </p:nvGrpSpPr>
        <p:grpSpPr>
          <a:xfrm>
            <a:off x="6421550" y="4031110"/>
            <a:ext cx="295851" cy="363916"/>
            <a:chOff x="6421550" y="4031110"/>
            <a:chExt cx="295851" cy="363916"/>
          </a:xfrm>
        </p:grpSpPr>
        <p:sp>
          <p:nvSpPr>
            <p:cNvPr id="1540" name="Google Shape;1540;p94"/>
            <p:cNvSpPr/>
            <p:nvPr/>
          </p:nvSpPr>
          <p:spPr>
            <a:xfrm rot="6188593">
              <a:off x="6450221" y="4127847"/>
              <a:ext cx="242759" cy="242759"/>
            </a:xfrm>
            <a:prstGeom prst="chord">
              <a:avLst>
                <a:gd fmla="val 2700000" name="adj1"/>
                <a:gd fmla="val 16200000" name="adj2"/>
              </a:avLst>
            </a:prstGeom>
            <a:solidFill>
              <a:srgbClr val="CC0000"/>
            </a:solidFill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541" name="Google Shape;1541;p94"/>
            <p:cNvSpPr/>
            <p:nvPr/>
          </p:nvSpPr>
          <p:spPr>
            <a:xfrm flipH="1" rot="10800000">
              <a:off x="6421550" y="4122793"/>
              <a:ext cx="291600" cy="136500"/>
            </a:xfrm>
            <a:prstGeom prst="arc">
              <a:avLst>
                <a:gd fmla="val 12210667" name="adj1"/>
                <a:gd fmla="val 20383269" name="adj2"/>
              </a:avLst>
            </a:prstGeom>
            <a:noFill/>
            <a:ln cap="flat" cmpd="sng" w="19050">
              <a:solidFill>
                <a:srgbClr val="EEEEE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542" name="Google Shape;1542;p94"/>
            <p:cNvSpPr/>
            <p:nvPr/>
          </p:nvSpPr>
          <p:spPr>
            <a:xfrm rot="-205273">
              <a:off x="6528019" y="4032673"/>
              <a:ext cx="55299" cy="92875"/>
            </a:xfrm>
            <a:prstGeom prst="rect">
              <a:avLst/>
            </a:prstGeom>
            <a:solidFill>
              <a:srgbClr val="CC0000"/>
            </a:solidFill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543" name="Google Shape;1543;p94"/>
          <p:cNvGrpSpPr/>
          <p:nvPr/>
        </p:nvGrpSpPr>
        <p:grpSpPr>
          <a:xfrm>
            <a:off x="3983150" y="4079157"/>
            <a:ext cx="295851" cy="363916"/>
            <a:chOff x="6421550" y="4031110"/>
            <a:chExt cx="295851" cy="363916"/>
          </a:xfrm>
        </p:grpSpPr>
        <p:sp>
          <p:nvSpPr>
            <p:cNvPr id="1544" name="Google Shape;1544;p94"/>
            <p:cNvSpPr/>
            <p:nvPr/>
          </p:nvSpPr>
          <p:spPr>
            <a:xfrm rot="6188593">
              <a:off x="6450221" y="4127847"/>
              <a:ext cx="242759" cy="242759"/>
            </a:xfrm>
            <a:prstGeom prst="chord">
              <a:avLst>
                <a:gd fmla="val 2700000" name="adj1"/>
                <a:gd fmla="val 16200000" name="adj2"/>
              </a:avLst>
            </a:prstGeom>
            <a:solidFill>
              <a:srgbClr val="CC0000"/>
            </a:solidFill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545" name="Google Shape;1545;p94"/>
            <p:cNvSpPr/>
            <p:nvPr/>
          </p:nvSpPr>
          <p:spPr>
            <a:xfrm flipH="1" rot="10800000">
              <a:off x="6421550" y="4122793"/>
              <a:ext cx="291600" cy="136500"/>
            </a:xfrm>
            <a:prstGeom prst="arc">
              <a:avLst>
                <a:gd fmla="val 12210667" name="adj1"/>
                <a:gd fmla="val 20383269" name="adj2"/>
              </a:avLst>
            </a:prstGeom>
            <a:noFill/>
            <a:ln cap="flat" cmpd="sng" w="19050">
              <a:solidFill>
                <a:srgbClr val="EEEEE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546" name="Google Shape;1546;p94"/>
            <p:cNvSpPr/>
            <p:nvPr/>
          </p:nvSpPr>
          <p:spPr>
            <a:xfrm rot="-205273">
              <a:off x="6528019" y="4032673"/>
              <a:ext cx="55299" cy="92875"/>
            </a:xfrm>
            <a:prstGeom prst="rect">
              <a:avLst/>
            </a:prstGeom>
            <a:solidFill>
              <a:srgbClr val="CC0000"/>
            </a:solidFill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547" name="Google Shape;1547;p9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87499" y="1938025"/>
            <a:ext cx="197225" cy="71235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548" name="Google Shape;1548;p94"/>
          <p:cNvCxnSpPr/>
          <p:nvPr/>
        </p:nvCxnSpPr>
        <p:spPr>
          <a:xfrm>
            <a:off x="4115425" y="4496075"/>
            <a:ext cx="24714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549" name="Google Shape;1549;p94"/>
          <p:cNvSpPr txBox="1"/>
          <p:nvPr>
            <p:ph idx="1" type="body"/>
          </p:nvPr>
        </p:nvSpPr>
        <p:spPr>
          <a:xfrm>
            <a:off x="5133075" y="4492975"/>
            <a:ext cx="561300" cy="367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d</a:t>
            </a:r>
            <a:r>
              <a:rPr lang="en-GB" sz="1800">
                <a:latin typeface="Lexend"/>
              </a:rPr>
              <a:t> m</a:t>
            </a:r>
            <a:endParaRPr sz="1800"/>
          </a:p>
        </p:txBody>
      </p:sp>
      <p:sp>
        <p:nvSpPr>
          <p:cNvPr id="1550" name="Google Shape;1550;p94"/>
          <p:cNvSpPr txBox="1"/>
          <p:nvPr>
            <p:ph idx="1" type="body"/>
          </p:nvPr>
        </p:nvSpPr>
        <p:spPr>
          <a:xfrm>
            <a:off x="1906699" y="2082811"/>
            <a:ext cx="717300" cy="21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32°</a:t>
            </a:r>
            <a:endParaRPr sz="1800"/>
          </a:p>
        </p:txBody>
      </p:sp>
      <p:sp>
        <p:nvSpPr>
          <p:cNvPr id="1551" name="Google Shape;1551;p94"/>
          <p:cNvSpPr txBox="1"/>
          <p:nvPr>
            <p:ph idx="1" type="body"/>
          </p:nvPr>
        </p:nvSpPr>
        <p:spPr>
          <a:xfrm>
            <a:off x="1868084" y="2387611"/>
            <a:ext cx="717300" cy="21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15°</a:t>
            </a:r>
            <a:endParaRPr sz="1800"/>
          </a:p>
        </p:txBody>
      </p:sp>
      <p:sp>
        <p:nvSpPr>
          <p:cNvPr id="1552" name="Google Shape;1552;p94"/>
          <p:cNvSpPr txBox="1"/>
          <p:nvPr>
            <p:ph idx="1" type="body"/>
          </p:nvPr>
        </p:nvSpPr>
        <p:spPr>
          <a:xfrm>
            <a:off x="4544900" y="2262925"/>
            <a:ext cx="36642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Nooc fudud oo jaantuskan ah ayaa halkan faa'iido yeelan doona.</a:t>
            </a:r>
            <a:endParaRPr sz="1800"/>
          </a:p>
        </p:txBody>
      </p:sp>
      <p:sp>
        <p:nvSpPr>
          <p:cNvPr id="1553" name="Google Shape;1553;p94"/>
          <p:cNvSpPr txBox="1"/>
          <p:nvPr>
            <p:ph idx="1" type="body"/>
          </p:nvPr>
        </p:nvSpPr>
        <p:spPr>
          <a:xfrm>
            <a:off x="1165171" y="3024925"/>
            <a:ext cx="13932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(60 + 1.35) m</a:t>
            </a:r>
            <a:endParaRPr sz="1800"/>
          </a:p>
        </p:txBody>
      </p:sp>
      <p:sp>
        <p:nvSpPr>
          <p:cNvPr id="1554" name="Google Shape;1554;p94"/>
          <p:cNvSpPr/>
          <p:nvPr/>
        </p:nvSpPr>
        <p:spPr>
          <a:xfrm>
            <a:off x="401164" y="1307772"/>
            <a:ext cx="1428900" cy="1428900"/>
          </a:xfrm>
          <a:prstGeom prst="pie">
            <a:avLst>
              <a:gd fmla="val 12145" name="adj1"/>
              <a:gd fmla="val 1392233" name="adj2"/>
            </a:avLst>
          </a:prstGeom>
          <a:solidFill>
            <a:schemeClr val="lt2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55" name="Google Shape;1555;p94"/>
          <p:cNvSpPr/>
          <p:nvPr/>
        </p:nvSpPr>
        <p:spPr>
          <a:xfrm>
            <a:off x="629771" y="1536374"/>
            <a:ext cx="955200" cy="955200"/>
          </a:xfrm>
          <a:prstGeom prst="pie">
            <a:avLst>
              <a:gd fmla="val 1300062" name="adj1"/>
              <a:gd fmla="val 2181417" name="adj2"/>
            </a:avLst>
          </a:prstGeom>
          <a:solidFill>
            <a:schemeClr val="lt2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556" name="Google Shape;1556;p94"/>
          <p:cNvCxnSpPr/>
          <p:nvPr/>
        </p:nvCxnSpPr>
        <p:spPr>
          <a:xfrm>
            <a:off x="1106530" y="2019489"/>
            <a:ext cx="5446200" cy="2211600"/>
          </a:xfrm>
          <a:prstGeom prst="straightConnector1">
            <a:avLst/>
          </a:prstGeom>
          <a:noFill/>
          <a:ln cap="flat" cmpd="sng" w="38100">
            <a:solidFill>
              <a:srgbClr val="7E5CD2"/>
            </a:solidFill>
            <a:prstDash val="dash"/>
            <a:round/>
            <a:headEnd len="med" w="med" type="none"/>
            <a:tailEnd len="med" w="med" type="none"/>
          </a:ln>
        </p:spPr>
      </p:cxnSp>
      <p:cxnSp>
        <p:nvCxnSpPr>
          <p:cNvPr id="1557" name="Google Shape;1557;p94"/>
          <p:cNvCxnSpPr>
            <a:endCxn id="1545" idx="1"/>
          </p:cNvCxnSpPr>
          <p:nvPr/>
        </p:nvCxnSpPr>
        <p:spPr>
          <a:xfrm>
            <a:off x="1106450" y="2019390"/>
            <a:ext cx="3022500" cy="2219700"/>
          </a:xfrm>
          <a:prstGeom prst="straightConnector1">
            <a:avLst/>
          </a:prstGeom>
          <a:noFill/>
          <a:ln cap="flat" cmpd="sng" w="38100">
            <a:solidFill>
              <a:srgbClr val="7E5CD2"/>
            </a:solidFill>
            <a:prstDash val="dash"/>
            <a:round/>
            <a:headEnd len="med" w="med" type="none"/>
            <a:tailEnd len="med" w="med" type="none"/>
          </a:ln>
        </p:spPr>
      </p:cxnSp>
      <p:cxnSp>
        <p:nvCxnSpPr>
          <p:cNvPr id="1558" name="Google Shape;1558;p94"/>
          <p:cNvCxnSpPr/>
          <p:nvPr/>
        </p:nvCxnSpPr>
        <p:spPr>
          <a:xfrm>
            <a:off x="1106530" y="2019489"/>
            <a:ext cx="2580600" cy="0"/>
          </a:xfrm>
          <a:prstGeom prst="straightConnector1">
            <a:avLst/>
          </a:prstGeom>
          <a:noFill/>
          <a:ln cap="flat" cmpd="sng" w="28575">
            <a:solidFill>
              <a:srgbClr val="595959"/>
            </a:solidFill>
            <a:prstDash val="dot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2" name="Shape 1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3" name="Google Shape;1563;p95"/>
          <p:cNvSpPr/>
          <p:nvPr/>
        </p:nvSpPr>
        <p:spPr>
          <a:xfrm>
            <a:off x="401164" y="1301499"/>
            <a:ext cx="1428900" cy="1428900"/>
          </a:xfrm>
          <a:prstGeom prst="pie">
            <a:avLst>
              <a:gd fmla="val 2170970" name="adj1"/>
              <a:gd fmla="val 5338963" name="adj2"/>
            </a:avLst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64" name="Google Shape;1564;p95"/>
          <p:cNvSpPr/>
          <p:nvPr/>
        </p:nvSpPr>
        <p:spPr>
          <a:xfrm>
            <a:off x="1132000" y="2024725"/>
            <a:ext cx="5456700" cy="2219700"/>
          </a:xfrm>
          <a:prstGeom prst="rtTriangle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65" name="Google Shape;1565;p95"/>
          <p:cNvSpPr/>
          <p:nvPr/>
        </p:nvSpPr>
        <p:spPr>
          <a:xfrm>
            <a:off x="553573" y="1460175"/>
            <a:ext cx="1178700" cy="1178700"/>
          </a:xfrm>
          <a:prstGeom prst="pie">
            <a:avLst>
              <a:gd fmla="val 1317865" name="adj1"/>
              <a:gd fmla="val 2136563" name="adj2"/>
            </a:avLst>
          </a:prstGeom>
          <a:solidFill>
            <a:schemeClr val="lt1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66" name="Google Shape;1566;p9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Adeegsiga dhabta ah ee trigonometry</a:t>
            </a:r>
            <a:endParaRPr/>
          </a:p>
        </p:txBody>
      </p:sp>
      <p:cxnSp>
        <p:nvCxnSpPr>
          <p:cNvPr id="1567" name="Google Shape;1567;p95"/>
          <p:cNvCxnSpPr/>
          <p:nvPr/>
        </p:nvCxnSpPr>
        <p:spPr>
          <a:xfrm>
            <a:off x="1106530" y="4364041"/>
            <a:ext cx="54567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1568" name="Google Shape;1568;p95"/>
          <p:cNvCxnSpPr/>
          <p:nvPr/>
        </p:nvCxnSpPr>
        <p:spPr>
          <a:xfrm>
            <a:off x="994444" y="2007020"/>
            <a:ext cx="0" cy="2274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1569" name="Google Shape;1569;p95"/>
          <p:cNvCxnSpPr/>
          <p:nvPr/>
        </p:nvCxnSpPr>
        <p:spPr>
          <a:xfrm>
            <a:off x="4115425" y="4496075"/>
            <a:ext cx="24714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570" name="Google Shape;1570;p95"/>
          <p:cNvSpPr txBox="1"/>
          <p:nvPr>
            <p:ph idx="1" type="body"/>
          </p:nvPr>
        </p:nvSpPr>
        <p:spPr>
          <a:xfrm>
            <a:off x="5133075" y="4492975"/>
            <a:ext cx="561300" cy="367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d</a:t>
            </a:r>
            <a:r>
              <a:rPr lang="en-GB" sz="1800">
                <a:latin typeface="Lexend"/>
              </a:rPr>
              <a:t> m</a:t>
            </a:r>
            <a:endParaRPr sz="1800"/>
          </a:p>
        </p:txBody>
      </p:sp>
      <p:sp>
        <p:nvSpPr>
          <p:cNvPr id="1571" name="Google Shape;1571;p95"/>
          <p:cNvSpPr txBox="1"/>
          <p:nvPr>
            <p:ph idx="1" type="body"/>
          </p:nvPr>
        </p:nvSpPr>
        <p:spPr>
          <a:xfrm>
            <a:off x="1868084" y="2387611"/>
            <a:ext cx="717300" cy="21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15°</a:t>
            </a:r>
            <a:endParaRPr sz="1800"/>
          </a:p>
        </p:txBody>
      </p:sp>
      <p:sp>
        <p:nvSpPr>
          <p:cNvPr id="1572" name="Google Shape;1572;p95"/>
          <p:cNvSpPr/>
          <p:nvPr/>
        </p:nvSpPr>
        <p:spPr>
          <a:xfrm>
            <a:off x="1132000" y="2019500"/>
            <a:ext cx="2983500" cy="2219700"/>
          </a:xfrm>
          <a:prstGeom prst="rtTriangle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73" name="Google Shape;1573;p95"/>
          <p:cNvSpPr txBox="1"/>
          <p:nvPr>
            <p:ph idx="1" type="body"/>
          </p:nvPr>
        </p:nvSpPr>
        <p:spPr>
          <a:xfrm>
            <a:off x="353900" y="3024925"/>
            <a:ext cx="7563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61.35 m</a:t>
            </a:r>
            <a:endParaRPr sz="1800"/>
          </a:p>
        </p:txBody>
      </p:sp>
      <p:sp>
        <p:nvSpPr>
          <p:cNvPr id="1574" name="Google Shape;1574;p95"/>
          <p:cNvSpPr txBox="1"/>
          <p:nvPr>
            <p:ph idx="1" type="body"/>
          </p:nvPr>
        </p:nvSpPr>
        <p:spPr>
          <a:xfrm>
            <a:off x="1415524" y="2655817"/>
            <a:ext cx="717300" cy="21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43</a:t>
            </a:r>
            <a:r>
              <a:rPr lang="en-GB" sz="1400">
                <a:latin typeface="Lexend"/>
              </a:rPr>
              <a:t>°</a:t>
            </a:r>
            <a:endParaRPr sz="1800"/>
          </a:p>
        </p:txBody>
      </p:sp>
      <p:grpSp>
        <p:nvGrpSpPr>
          <p:cNvPr id="1575" name="Google Shape;1575;p95"/>
          <p:cNvGrpSpPr/>
          <p:nvPr/>
        </p:nvGrpSpPr>
        <p:grpSpPr>
          <a:xfrm>
            <a:off x="6513257" y="4182025"/>
            <a:ext cx="99900" cy="99900"/>
            <a:chOff x="2567200" y="1078675"/>
            <a:chExt cx="99900" cy="99900"/>
          </a:xfrm>
        </p:grpSpPr>
        <p:cxnSp>
          <p:nvCxnSpPr>
            <p:cNvPr id="1576" name="Google Shape;1576;p95"/>
            <p:cNvCxnSpPr/>
            <p:nvPr/>
          </p:nvCxnSpPr>
          <p:spPr>
            <a:xfrm>
              <a:off x="2567200" y="1078675"/>
              <a:ext cx="99900" cy="99900"/>
            </a:xfrm>
            <a:prstGeom prst="straightConnector1">
              <a:avLst/>
            </a:prstGeom>
            <a:noFill/>
            <a:ln cap="flat" cmpd="sng" w="38100">
              <a:solidFill>
                <a:schemeClr val="accent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577" name="Google Shape;1577;p95"/>
            <p:cNvCxnSpPr/>
            <p:nvPr/>
          </p:nvCxnSpPr>
          <p:spPr>
            <a:xfrm rot="5400000">
              <a:off x="2567200" y="1078675"/>
              <a:ext cx="99900" cy="99900"/>
            </a:xfrm>
            <a:prstGeom prst="straightConnector1">
              <a:avLst/>
            </a:prstGeom>
            <a:noFill/>
            <a:ln cap="flat" cmpd="sng" w="38100">
              <a:solidFill>
                <a:schemeClr val="accent6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578" name="Google Shape;1578;p95"/>
          <p:cNvGrpSpPr/>
          <p:nvPr/>
        </p:nvGrpSpPr>
        <p:grpSpPr>
          <a:xfrm>
            <a:off x="4056850" y="4182025"/>
            <a:ext cx="99900" cy="99900"/>
            <a:chOff x="2567200" y="1078675"/>
            <a:chExt cx="99900" cy="99900"/>
          </a:xfrm>
        </p:grpSpPr>
        <p:cxnSp>
          <p:nvCxnSpPr>
            <p:cNvPr id="1579" name="Google Shape;1579;p95"/>
            <p:cNvCxnSpPr/>
            <p:nvPr/>
          </p:nvCxnSpPr>
          <p:spPr>
            <a:xfrm>
              <a:off x="2567200" y="1078675"/>
              <a:ext cx="99900" cy="99900"/>
            </a:xfrm>
            <a:prstGeom prst="straightConnector1">
              <a:avLst/>
            </a:prstGeom>
            <a:noFill/>
            <a:ln cap="flat" cmpd="sng" w="38100">
              <a:solidFill>
                <a:schemeClr val="accent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580" name="Google Shape;1580;p95"/>
            <p:cNvCxnSpPr/>
            <p:nvPr/>
          </p:nvCxnSpPr>
          <p:spPr>
            <a:xfrm rot="5400000">
              <a:off x="2567200" y="1078675"/>
              <a:ext cx="99900" cy="99900"/>
            </a:xfrm>
            <a:prstGeom prst="straightConnector1">
              <a:avLst/>
            </a:prstGeom>
            <a:noFill/>
            <a:ln cap="flat" cmpd="sng" w="38100">
              <a:solidFill>
                <a:schemeClr val="accent6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1581" name="Google Shape;1581;p95"/>
          <p:cNvSpPr txBox="1"/>
          <p:nvPr>
            <p:ph idx="1" type="body"/>
          </p:nvPr>
        </p:nvSpPr>
        <p:spPr>
          <a:xfrm>
            <a:off x="3609075" y="4292528"/>
            <a:ext cx="561300" cy="367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lang="en-GB" sz="1800">
                <a:latin typeface="Lexend"/>
              </a:rPr>
              <a:t> m</a:t>
            </a:r>
            <a:endParaRPr sz="1800"/>
          </a:p>
        </p:txBody>
      </p:sp>
      <p:cxnSp>
        <p:nvCxnSpPr>
          <p:cNvPr id="1582" name="Google Shape;1582;p95"/>
          <p:cNvCxnSpPr/>
          <p:nvPr/>
        </p:nvCxnSpPr>
        <p:spPr>
          <a:xfrm>
            <a:off x="1106530" y="4582141"/>
            <a:ext cx="30018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583" name="Google Shape;1583;p95"/>
          <p:cNvSpPr txBox="1"/>
          <p:nvPr>
            <p:ph idx="1" type="body"/>
          </p:nvPr>
        </p:nvSpPr>
        <p:spPr>
          <a:xfrm>
            <a:off x="2542275" y="4521128"/>
            <a:ext cx="561300" cy="367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y</a:t>
            </a:r>
            <a:r>
              <a:rPr lang="en-GB" sz="1800">
                <a:latin typeface="Lexend"/>
              </a:rPr>
              <a:t> m</a:t>
            </a:r>
            <a:endParaRPr sz="1800"/>
          </a:p>
        </p:txBody>
      </p:sp>
      <p:sp>
        <p:nvSpPr>
          <p:cNvPr id="1584" name="Google Shape;1584;p95"/>
          <p:cNvSpPr/>
          <p:nvPr/>
        </p:nvSpPr>
        <p:spPr>
          <a:xfrm>
            <a:off x="1130796" y="4056437"/>
            <a:ext cx="185100" cy="18510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85" name="Google Shape;1585;p95"/>
          <p:cNvSpPr txBox="1"/>
          <p:nvPr>
            <p:ph idx="1" type="body"/>
          </p:nvPr>
        </p:nvSpPr>
        <p:spPr>
          <a:xfrm>
            <a:off x="324000" y="759300"/>
            <a:ext cx="8237700" cy="1178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latin typeface="Lexend"/>
              </a:rPr>
              <a:t>Suad waxay taagan tahay dusha shan (cliff), 60 m oo ka sarreeya heerka badda. Waxay arki kartaa laba calaamad (buoys) oo toos ah horteeda. Xagasha hoos-u-dhaca (angles of depression) ee calaamadahan waa 47º iyo 32º siday u kala horreeyaan. Suad waxay rabta inay qiyaasto inta u dhaxaysa labada calaamad.</a:t>
            </a:r>
            <a:endParaRPr sz="1800"/>
          </a:p>
        </p:txBody>
      </p:sp>
      <p:sp>
        <p:nvSpPr>
          <p:cNvPr id="1586" name="Google Shape;1586;p95"/>
          <p:cNvSpPr txBox="1"/>
          <p:nvPr>
            <p:ph idx="1" type="body"/>
          </p:nvPr>
        </p:nvSpPr>
        <p:spPr>
          <a:xfrm>
            <a:off x="4748983" y="2481350"/>
            <a:ext cx="33342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y = 61.35 × tan(43°) = 57.21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20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87" name="Google Shape;1587;p95"/>
          <p:cNvSpPr txBox="1"/>
          <p:nvPr>
            <p:ph idx="1" type="body"/>
          </p:nvPr>
        </p:nvSpPr>
        <p:spPr>
          <a:xfrm>
            <a:off x="4742625" y="2040450"/>
            <a:ext cx="44484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x = 61.35 × tan((43 + 15)°) = 98.18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20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88" name="Google Shape;1588;p95"/>
          <p:cNvSpPr/>
          <p:nvPr/>
        </p:nvSpPr>
        <p:spPr>
          <a:xfrm>
            <a:off x="401164" y="1307772"/>
            <a:ext cx="1428900" cy="1428900"/>
          </a:xfrm>
          <a:prstGeom prst="pie">
            <a:avLst>
              <a:gd fmla="val 1317865" name="adj1"/>
              <a:gd fmla="val 5338963" name="adj2"/>
            </a:avLst>
          </a:prstGeom>
          <a:solidFill>
            <a:schemeClr val="lt1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89" name="Google Shape;1589;p95"/>
          <p:cNvSpPr txBox="1"/>
          <p:nvPr>
            <p:ph idx="1" type="body"/>
          </p:nvPr>
        </p:nvSpPr>
        <p:spPr>
          <a:xfrm>
            <a:off x="1570434" y="2593061"/>
            <a:ext cx="717300" cy="21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58</a:t>
            </a:r>
            <a:r>
              <a:rPr lang="en-GB" sz="1400">
                <a:latin typeface="Lexend"/>
              </a:rPr>
              <a:t>°</a:t>
            </a:r>
            <a:endParaRPr sz="1800"/>
          </a:p>
        </p:txBody>
      </p:sp>
      <p:sp>
        <p:nvSpPr>
          <p:cNvPr id="1590" name="Google Shape;1590;p95"/>
          <p:cNvSpPr txBox="1"/>
          <p:nvPr>
            <p:ph idx="1" type="body"/>
          </p:nvPr>
        </p:nvSpPr>
        <p:spPr>
          <a:xfrm>
            <a:off x="3167408" y="4315061"/>
            <a:ext cx="1073400" cy="367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98.18 m</a:t>
            </a:r>
            <a:endParaRPr sz="1800"/>
          </a:p>
        </p:txBody>
      </p:sp>
      <p:sp>
        <p:nvSpPr>
          <p:cNvPr id="1591" name="Google Shape;1591;p95"/>
          <p:cNvSpPr/>
          <p:nvPr/>
        </p:nvSpPr>
        <p:spPr>
          <a:xfrm>
            <a:off x="401164" y="1307772"/>
            <a:ext cx="1428900" cy="1428900"/>
          </a:xfrm>
          <a:prstGeom prst="pie">
            <a:avLst>
              <a:gd fmla="val 2170970" name="adj1"/>
              <a:gd fmla="val 5338963" name="adj2"/>
            </a:avLst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92" name="Google Shape;1592;p95"/>
          <p:cNvSpPr txBox="1"/>
          <p:nvPr>
            <p:ph idx="1" type="body"/>
          </p:nvPr>
        </p:nvSpPr>
        <p:spPr>
          <a:xfrm>
            <a:off x="2132825" y="4551056"/>
            <a:ext cx="1073400" cy="367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57.21</a:t>
            </a:r>
            <a:r>
              <a:rPr lang="en-GB" sz="1400">
                <a:latin typeface="Lexend"/>
              </a:rPr>
              <a:t> m</a:t>
            </a:r>
            <a:endParaRPr sz="1800"/>
          </a:p>
        </p:txBody>
      </p:sp>
      <p:sp>
        <p:nvSpPr>
          <p:cNvPr id="1593" name="Google Shape;1593;p95"/>
          <p:cNvSpPr/>
          <p:nvPr/>
        </p:nvSpPr>
        <p:spPr>
          <a:xfrm>
            <a:off x="7536525" y="2016100"/>
            <a:ext cx="1101300" cy="3675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94" name="Google Shape;1594;p95"/>
          <p:cNvSpPr/>
          <p:nvPr/>
        </p:nvSpPr>
        <p:spPr>
          <a:xfrm>
            <a:off x="6855933" y="2477325"/>
            <a:ext cx="1101300" cy="3675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8" name="Shape 15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9" name="Google Shape;1599;p96"/>
          <p:cNvSpPr txBox="1"/>
          <p:nvPr>
            <p:ph idx="1" type="body"/>
          </p:nvPr>
        </p:nvSpPr>
        <p:spPr>
          <a:xfrm>
            <a:off x="3167408" y="4315061"/>
            <a:ext cx="1073400" cy="367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98.18 m</a:t>
            </a:r>
            <a:endParaRPr sz="1800"/>
          </a:p>
        </p:txBody>
      </p:sp>
      <p:sp>
        <p:nvSpPr>
          <p:cNvPr id="1600" name="Google Shape;1600;p96"/>
          <p:cNvSpPr txBox="1"/>
          <p:nvPr>
            <p:ph idx="1" type="body"/>
          </p:nvPr>
        </p:nvSpPr>
        <p:spPr>
          <a:xfrm>
            <a:off x="2132825" y="4551056"/>
            <a:ext cx="1073400" cy="367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57.21 m</a:t>
            </a:r>
            <a:endParaRPr sz="1800"/>
          </a:p>
        </p:txBody>
      </p:sp>
      <p:sp>
        <p:nvSpPr>
          <p:cNvPr id="1601" name="Google Shape;1601;p96"/>
          <p:cNvSpPr/>
          <p:nvPr/>
        </p:nvSpPr>
        <p:spPr>
          <a:xfrm>
            <a:off x="1132000" y="2024725"/>
            <a:ext cx="5456700" cy="2219700"/>
          </a:xfrm>
          <a:prstGeom prst="rtTriangle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02" name="Google Shape;1602;p96"/>
          <p:cNvSpPr/>
          <p:nvPr/>
        </p:nvSpPr>
        <p:spPr>
          <a:xfrm>
            <a:off x="401164" y="1307772"/>
            <a:ext cx="1428900" cy="1428900"/>
          </a:xfrm>
          <a:prstGeom prst="pie">
            <a:avLst>
              <a:gd fmla="val 2136563" name="adj1"/>
              <a:gd fmla="val 5338963" name="adj2"/>
            </a:avLst>
          </a:prstGeom>
          <a:solidFill>
            <a:schemeClr val="lt1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03" name="Google Shape;1603;p9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Adeegsiga dhabta ah ee trigonometry</a:t>
            </a:r>
            <a:endParaRPr/>
          </a:p>
        </p:txBody>
      </p:sp>
      <p:cxnSp>
        <p:nvCxnSpPr>
          <p:cNvPr id="1604" name="Google Shape;1604;p96"/>
          <p:cNvCxnSpPr/>
          <p:nvPr/>
        </p:nvCxnSpPr>
        <p:spPr>
          <a:xfrm>
            <a:off x="1106530" y="4364041"/>
            <a:ext cx="54567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1605" name="Google Shape;1605;p96"/>
          <p:cNvCxnSpPr/>
          <p:nvPr/>
        </p:nvCxnSpPr>
        <p:spPr>
          <a:xfrm>
            <a:off x="994444" y="2007020"/>
            <a:ext cx="0" cy="2274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1606" name="Google Shape;1606;p96"/>
          <p:cNvCxnSpPr/>
          <p:nvPr/>
        </p:nvCxnSpPr>
        <p:spPr>
          <a:xfrm>
            <a:off x="4115425" y="4496075"/>
            <a:ext cx="24714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607" name="Google Shape;1607;p96"/>
          <p:cNvSpPr txBox="1"/>
          <p:nvPr>
            <p:ph idx="1" type="body"/>
          </p:nvPr>
        </p:nvSpPr>
        <p:spPr>
          <a:xfrm>
            <a:off x="5133075" y="4492975"/>
            <a:ext cx="561300" cy="367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d</a:t>
            </a:r>
            <a:r>
              <a:rPr lang="en-GB" sz="1800">
                <a:latin typeface="Lexend"/>
              </a:rPr>
              <a:t> m</a:t>
            </a:r>
            <a:endParaRPr sz="1800"/>
          </a:p>
        </p:txBody>
      </p:sp>
      <p:sp>
        <p:nvSpPr>
          <p:cNvPr id="1608" name="Google Shape;1608;p96"/>
          <p:cNvSpPr txBox="1"/>
          <p:nvPr>
            <p:ph idx="1" type="body"/>
          </p:nvPr>
        </p:nvSpPr>
        <p:spPr>
          <a:xfrm>
            <a:off x="1868084" y="2387611"/>
            <a:ext cx="717300" cy="21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15°</a:t>
            </a:r>
            <a:endParaRPr sz="1800"/>
          </a:p>
        </p:txBody>
      </p:sp>
      <p:sp>
        <p:nvSpPr>
          <p:cNvPr id="1609" name="Google Shape;1609;p96"/>
          <p:cNvSpPr/>
          <p:nvPr/>
        </p:nvSpPr>
        <p:spPr>
          <a:xfrm>
            <a:off x="1132000" y="2019500"/>
            <a:ext cx="2983500" cy="2219700"/>
          </a:xfrm>
          <a:prstGeom prst="rtTriangle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10" name="Google Shape;1610;p96"/>
          <p:cNvSpPr txBox="1"/>
          <p:nvPr>
            <p:ph idx="1" type="body"/>
          </p:nvPr>
        </p:nvSpPr>
        <p:spPr>
          <a:xfrm>
            <a:off x="353900" y="3024925"/>
            <a:ext cx="7563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61.35 m</a:t>
            </a:r>
            <a:endParaRPr sz="1800"/>
          </a:p>
        </p:txBody>
      </p:sp>
      <p:sp>
        <p:nvSpPr>
          <p:cNvPr id="1611" name="Google Shape;1611;p96"/>
          <p:cNvSpPr txBox="1"/>
          <p:nvPr>
            <p:ph idx="1" type="body"/>
          </p:nvPr>
        </p:nvSpPr>
        <p:spPr>
          <a:xfrm>
            <a:off x="1415524" y="2655817"/>
            <a:ext cx="717300" cy="21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43°</a:t>
            </a:r>
            <a:endParaRPr sz="1800"/>
          </a:p>
        </p:txBody>
      </p:sp>
      <p:grpSp>
        <p:nvGrpSpPr>
          <p:cNvPr id="1612" name="Google Shape;1612;p96"/>
          <p:cNvGrpSpPr/>
          <p:nvPr/>
        </p:nvGrpSpPr>
        <p:grpSpPr>
          <a:xfrm>
            <a:off x="6513257" y="4182025"/>
            <a:ext cx="99900" cy="99900"/>
            <a:chOff x="2567200" y="1078675"/>
            <a:chExt cx="99900" cy="99900"/>
          </a:xfrm>
        </p:grpSpPr>
        <p:cxnSp>
          <p:nvCxnSpPr>
            <p:cNvPr id="1613" name="Google Shape;1613;p96"/>
            <p:cNvCxnSpPr/>
            <p:nvPr/>
          </p:nvCxnSpPr>
          <p:spPr>
            <a:xfrm>
              <a:off x="2567200" y="1078675"/>
              <a:ext cx="99900" cy="99900"/>
            </a:xfrm>
            <a:prstGeom prst="straightConnector1">
              <a:avLst/>
            </a:prstGeom>
            <a:noFill/>
            <a:ln cap="flat" cmpd="sng" w="38100">
              <a:solidFill>
                <a:schemeClr val="accent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614" name="Google Shape;1614;p96"/>
            <p:cNvCxnSpPr/>
            <p:nvPr/>
          </p:nvCxnSpPr>
          <p:spPr>
            <a:xfrm rot="5400000">
              <a:off x="2567200" y="1078675"/>
              <a:ext cx="99900" cy="99900"/>
            </a:xfrm>
            <a:prstGeom prst="straightConnector1">
              <a:avLst/>
            </a:prstGeom>
            <a:noFill/>
            <a:ln cap="flat" cmpd="sng" w="38100">
              <a:solidFill>
                <a:schemeClr val="accent6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615" name="Google Shape;1615;p96"/>
          <p:cNvGrpSpPr/>
          <p:nvPr/>
        </p:nvGrpSpPr>
        <p:grpSpPr>
          <a:xfrm>
            <a:off x="4056850" y="4182025"/>
            <a:ext cx="99900" cy="99900"/>
            <a:chOff x="2567200" y="1078675"/>
            <a:chExt cx="99900" cy="99900"/>
          </a:xfrm>
        </p:grpSpPr>
        <p:cxnSp>
          <p:nvCxnSpPr>
            <p:cNvPr id="1616" name="Google Shape;1616;p96"/>
            <p:cNvCxnSpPr/>
            <p:nvPr/>
          </p:nvCxnSpPr>
          <p:spPr>
            <a:xfrm>
              <a:off x="2567200" y="1078675"/>
              <a:ext cx="99900" cy="99900"/>
            </a:xfrm>
            <a:prstGeom prst="straightConnector1">
              <a:avLst/>
            </a:prstGeom>
            <a:noFill/>
            <a:ln cap="flat" cmpd="sng" w="38100">
              <a:solidFill>
                <a:schemeClr val="accent6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617" name="Google Shape;1617;p96"/>
            <p:cNvCxnSpPr/>
            <p:nvPr/>
          </p:nvCxnSpPr>
          <p:spPr>
            <a:xfrm rot="5400000">
              <a:off x="2567200" y="1078675"/>
              <a:ext cx="99900" cy="99900"/>
            </a:xfrm>
            <a:prstGeom prst="straightConnector1">
              <a:avLst/>
            </a:prstGeom>
            <a:noFill/>
            <a:ln cap="flat" cmpd="sng" w="38100">
              <a:solidFill>
                <a:schemeClr val="accent6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cxnSp>
        <p:nvCxnSpPr>
          <p:cNvPr id="1618" name="Google Shape;1618;p96"/>
          <p:cNvCxnSpPr/>
          <p:nvPr/>
        </p:nvCxnSpPr>
        <p:spPr>
          <a:xfrm>
            <a:off x="1106530" y="4582141"/>
            <a:ext cx="30018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619" name="Google Shape;1619;p96"/>
          <p:cNvSpPr/>
          <p:nvPr/>
        </p:nvSpPr>
        <p:spPr>
          <a:xfrm>
            <a:off x="1130796" y="4056437"/>
            <a:ext cx="185100" cy="18510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20" name="Google Shape;1620;p96"/>
          <p:cNvSpPr txBox="1"/>
          <p:nvPr>
            <p:ph idx="1" type="body"/>
          </p:nvPr>
        </p:nvSpPr>
        <p:spPr>
          <a:xfrm>
            <a:off x="324000" y="759300"/>
            <a:ext cx="8237700" cy="1178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latin typeface="Lexend"/>
              </a:rPr>
              <a:t>Suad waxay taagan tahay dusha sare ee jiir, 60 m oo ka sarreysa heerka badda. Waxay arki kartaa laba calaamadood oo toos ah horteeda. Xaglaha hoos-u-dhaca ee calaamadahan waa 47º iyo 32º siday u kala horreeyaan. Suad waxay rabtaa inay qiyaasto inta u dhaxaysa labada calaamadood.</a:t>
            </a:r>
            <a:endParaRPr sz="1800"/>
          </a:p>
        </p:txBody>
      </p:sp>
      <p:sp>
        <p:nvSpPr>
          <p:cNvPr id="1621" name="Google Shape;1621;p96"/>
          <p:cNvSpPr txBox="1"/>
          <p:nvPr>
            <p:ph idx="1" type="body"/>
          </p:nvPr>
        </p:nvSpPr>
        <p:spPr>
          <a:xfrm>
            <a:off x="4748983" y="2481350"/>
            <a:ext cx="33342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y = 61.35 × tan(43°) = 57.21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20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22" name="Google Shape;1622;p96"/>
          <p:cNvSpPr txBox="1"/>
          <p:nvPr>
            <p:ph idx="1" type="body"/>
          </p:nvPr>
        </p:nvSpPr>
        <p:spPr>
          <a:xfrm>
            <a:off x="4742625" y="2040450"/>
            <a:ext cx="44484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x = 61.35 × tan((43 + 15)°) = 98.18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20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23" name="Google Shape;1623;p96"/>
          <p:cNvSpPr txBox="1"/>
          <p:nvPr>
            <p:ph idx="1" type="body"/>
          </p:nvPr>
        </p:nvSpPr>
        <p:spPr>
          <a:xfrm>
            <a:off x="4722525" y="2938550"/>
            <a:ext cx="44484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d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= 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- 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y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= 98.18 - 57.21 = 40.97 </a:t>
            </a:r>
            <a:endParaRPr sz="20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24" name="Google Shape;1624;p96"/>
          <p:cNvSpPr/>
          <p:nvPr/>
        </p:nvSpPr>
        <p:spPr>
          <a:xfrm>
            <a:off x="7247158" y="2922250"/>
            <a:ext cx="1101300" cy="3675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25" name="Google Shape;1625;p96"/>
          <p:cNvSpPr txBox="1"/>
          <p:nvPr>
            <p:ph idx="1" type="body"/>
          </p:nvPr>
        </p:nvSpPr>
        <p:spPr>
          <a:xfrm>
            <a:off x="4682356" y="4519644"/>
            <a:ext cx="1073400" cy="367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40.97</a:t>
            </a:r>
            <a:r>
              <a:rPr lang="en-GB" sz="1100">
                <a:latin typeface="Lexend"/>
              </a:rPr>
              <a:t> m</a:t>
            </a:r>
            <a:endParaRPr sz="1800"/>
          </a:p>
        </p:txBody>
      </p:sp>
      <p:sp>
        <p:nvSpPr>
          <p:cNvPr id="1626" name="Google Shape;1626;p96"/>
          <p:cNvSpPr txBox="1"/>
          <p:nvPr/>
        </p:nvSpPr>
        <p:spPr>
          <a:xfrm>
            <a:off x="5525550" y="3448050"/>
            <a:ext cx="3562500" cy="188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Calaamaduhu waxay u kala fog yihiin 40.97 m.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27" name="Google Shape;1627;p96"/>
          <p:cNvSpPr/>
          <p:nvPr/>
        </p:nvSpPr>
        <p:spPr>
          <a:xfrm>
            <a:off x="553573" y="1444635"/>
            <a:ext cx="1178700" cy="1178700"/>
          </a:xfrm>
          <a:prstGeom prst="pie">
            <a:avLst>
              <a:gd fmla="val 1317865" name="adj1"/>
              <a:gd fmla="val 2136563" name="adj2"/>
            </a:avLst>
          </a:prstGeom>
          <a:solidFill>
            <a:schemeClr val="lt1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1" name="Shape 16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2" name="Google Shape;1632;p9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Isticmaalka dhabta ah ee trigonometry</a:t>
            </a:r>
            <a:endParaRPr/>
          </a:p>
        </p:txBody>
      </p:sp>
      <p:sp>
        <p:nvSpPr>
          <p:cNvPr id="1633" name="Google Shape;1633;p97"/>
          <p:cNvSpPr/>
          <p:nvPr/>
        </p:nvSpPr>
        <p:spPr>
          <a:xfrm>
            <a:off x="114623" y="222659"/>
            <a:ext cx="1899000" cy="1899000"/>
          </a:xfrm>
          <a:prstGeom prst="pie">
            <a:avLst>
              <a:gd fmla="val 1521025" name="adj1"/>
              <a:gd fmla="val 2332359" name="adj2"/>
            </a:avLst>
          </a:prstGeom>
          <a:solidFill>
            <a:schemeClr val="lt2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34" name="Google Shape;1634;p97"/>
          <p:cNvSpPr/>
          <p:nvPr/>
        </p:nvSpPr>
        <p:spPr>
          <a:xfrm>
            <a:off x="1050400" y="3631350"/>
            <a:ext cx="6468766" cy="245059"/>
          </a:xfrm>
          <a:custGeom>
            <a:rect b="b" l="l" r="r" t="t"/>
            <a:pathLst>
              <a:path extrusionOk="0" h="11418" w="251654">
                <a:moveTo>
                  <a:pt x="251654" y="6684"/>
                </a:moveTo>
                <a:cubicBezTo>
                  <a:pt x="247489" y="6393"/>
                  <a:pt x="236204" y="4456"/>
                  <a:pt x="226663" y="4940"/>
                </a:cubicBezTo>
                <a:cubicBezTo>
                  <a:pt x="217122" y="5424"/>
                  <a:pt x="202641" y="9348"/>
                  <a:pt x="194407" y="9590"/>
                </a:cubicBezTo>
                <a:cubicBezTo>
                  <a:pt x="186174" y="9832"/>
                  <a:pt x="185253" y="6248"/>
                  <a:pt x="177262" y="6393"/>
                </a:cubicBezTo>
                <a:cubicBezTo>
                  <a:pt x="169271" y="6538"/>
                  <a:pt x="154693" y="10365"/>
                  <a:pt x="146459" y="10462"/>
                </a:cubicBezTo>
                <a:cubicBezTo>
                  <a:pt x="138226" y="10559"/>
                  <a:pt x="135562" y="6830"/>
                  <a:pt x="127861" y="6975"/>
                </a:cubicBezTo>
                <a:cubicBezTo>
                  <a:pt x="120160" y="7120"/>
                  <a:pt x="110813" y="11672"/>
                  <a:pt x="100255" y="11333"/>
                </a:cubicBezTo>
                <a:cubicBezTo>
                  <a:pt x="89697" y="10994"/>
                  <a:pt x="77395" y="5182"/>
                  <a:pt x="64512" y="4940"/>
                </a:cubicBezTo>
                <a:cubicBezTo>
                  <a:pt x="51629" y="4698"/>
                  <a:pt x="32886" y="9977"/>
                  <a:pt x="22957" y="9880"/>
                </a:cubicBezTo>
                <a:cubicBezTo>
                  <a:pt x="13028" y="9783"/>
                  <a:pt x="8766" y="6006"/>
                  <a:pt x="4940" y="4359"/>
                </a:cubicBezTo>
                <a:cubicBezTo>
                  <a:pt x="1114" y="2712"/>
                  <a:pt x="823" y="727"/>
                  <a:pt x="0" y="0"/>
                </a:cubicBezTo>
              </a:path>
            </a:pathLst>
          </a:cu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  <p:sp>
        <p:nvSpPr>
          <p:cNvPr id="1635" name="Google Shape;1635;p97"/>
          <p:cNvSpPr/>
          <p:nvPr/>
        </p:nvSpPr>
        <p:spPr>
          <a:xfrm>
            <a:off x="551500" y="2116975"/>
            <a:ext cx="498900" cy="2151300"/>
          </a:xfrm>
          <a:prstGeom prst="rect">
            <a:avLst/>
          </a:prstGeom>
          <a:solidFill>
            <a:srgbClr val="988672"/>
          </a:solidFill>
          <a:ln cap="flat" cmpd="sng" w="9525">
            <a:solidFill>
              <a:srgbClr val="98867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cxnSp>
        <p:nvCxnSpPr>
          <p:cNvPr id="1636" name="Google Shape;1636;p97"/>
          <p:cNvCxnSpPr/>
          <p:nvPr/>
        </p:nvCxnSpPr>
        <p:spPr>
          <a:xfrm>
            <a:off x="1106530" y="3715827"/>
            <a:ext cx="5456700" cy="0"/>
          </a:xfrm>
          <a:prstGeom prst="straightConnector1">
            <a:avLst/>
          </a:prstGeom>
          <a:noFill/>
          <a:ln cap="flat" cmpd="sng" w="28575">
            <a:solidFill>
              <a:srgbClr val="595959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1637" name="Google Shape;1637;p97"/>
          <p:cNvCxnSpPr/>
          <p:nvPr/>
        </p:nvCxnSpPr>
        <p:spPr>
          <a:xfrm>
            <a:off x="1146850" y="1205375"/>
            <a:ext cx="0" cy="2543100"/>
          </a:xfrm>
          <a:prstGeom prst="straightConnector1">
            <a:avLst/>
          </a:prstGeom>
          <a:noFill/>
          <a:ln cap="flat" cmpd="sng" w="28575">
            <a:solidFill>
              <a:srgbClr val="595959"/>
            </a:solidFill>
            <a:prstDash val="solid"/>
            <a:round/>
            <a:headEnd len="med" w="med" type="triangle"/>
            <a:tailEnd len="med" w="med" type="triangle"/>
          </a:ln>
        </p:spPr>
      </p:cxnSp>
      <p:grpSp>
        <p:nvGrpSpPr>
          <p:cNvPr id="1638" name="Google Shape;1638;p97"/>
          <p:cNvGrpSpPr/>
          <p:nvPr/>
        </p:nvGrpSpPr>
        <p:grpSpPr>
          <a:xfrm>
            <a:off x="6497750" y="3497710"/>
            <a:ext cx="295851" cy="363916"/>
            <a:chOff x="6421550" y="4031110"/>
            <a:chExt cx="295851" cy="363916"/>
          </a:xfrm>
        </p:grpSpPr>
        <p:sp>
          <p:nvSpPr>
            <p:cNvPr id="1639" name="Google Shape;1639;p97"/>
            <p:cNvSpPr/>
            <p:nvPr/>
          </p:nvSpPr>
          <p:spPr>
            <a:xfrm rot="6188593">
              <a:off x="6450221" y="4127847"/>
              <a:ext cx="242759" cy="242759"/>
            </a:xfrm>
            <a:prstGeom prst="chord">
              <a:avLst>
                <a:gd fmla="val 2700000" name="adj1"/>
                <a:gd fmla="val 16200000" name="adj2"/>
              </a:avLst>
            </a:prstGeom>
            <a:solidFill>
              <a:srgbClr val="CC0000"/>
            </a:solidFill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640" name="Google Shape;1640;p97"/>
            <p:cNvSpPr/>
            <p:nvPr/>
          </p:nvSpPr>
          <p:spPr>
            <a:xfrm flipH="1" rot="10800000">
              <a:off x="6421550" y="4122793"/>
              <a:ext cx="291600" cy="136500"/>
            </a:xfrm>
            <a:prstGeom prst="arc">
              <a:avLst>
                <a:gd fmla="val 12210667" name="adj1"/>
                <a:gd fmla="val 20383269" name="adj2"/>
              </a:avLst>
            </a:prstGeom>
            <a:noFill/>
            <a:ln cap="flat" cmpd="sng" w="19050">
              <a:solidFill>
                <a:srgbClr val="EEEEE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641" name="Google Shape;1641;p97"/>
            <p:cNvSpPr/>
            <p:nvPr/>
          </p:nvSpPr>
          <p:spPr>
            <a:xfrm rot="-205273">
              <a:off x="6528019" y="4032673"/>
              <a:ext cx="55299" cy="92875"/>
            </a:xfrm>
            <a:prstGeom prst="rect">
              <a:avLst/>
            </a:prstGeom>
            <a:solidFill>
              <a:srgbClr val="CC0000"/>
            </a:solidFill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cxnSp>
        <p:nvCxnSpPr>
          <p:cNvPr id="1642" name="Google Shape;1642;p97"/>
          <p:cNvCxnSpPr>
            <a:endCxn id="1643" idx="1"/>
          </p:cNvCxnSpPr>
          <p:nvPr/>
        </p:nvCxnSpPr>
        <p:spPr>
          <a:xfrm>
            <a:off x="1049450" y="1168590"/>
            <a:ext cx="3079500" cy="2537100"/>
          </a:xfrm>
          <a:prstGeom prst="straightConnector1">
            <a:avLst/>
          </a:prstGeom>
          <a:noFill/>
          <a:ln cap="flat" cmpd="sng" w="38100">
            <a:solidFill>
              <a:srgbClr val="7E5CD2"/>
            </a:solidFill>
            <a:prstDash val="dash"/>
            <a:round/>
            <a:headEnd len="med" w="med" type="none"/>
            <a:tailEnd len="med" w="med" type="none"/>
          </a:ln>
        </p:spPr>
      </p:cxnSp>
      <p:grpSp>
        <p:nvGrpSpPr>
          <p:cNvPr id="1644" name="Google Shape;1644;p97"/>
          <p:cNvGrpSpPr/>
          <p:nvPr/>
        </p:nvGrpSpPr>
        <p:grpSpPr>
          <a:xfrm>
            <a:off x="3983150" y="3545757"/>
            <a:ext cx="295851" cy="363916"/>
            <a:chOff x="6421550" y="4031110"/>
            <a:chExt cx="295851" cy="363916"/>
          </a:xfrm>
        </p:grpSpPr>
        <p:sp>
          <p:nvSpPr>
            <p:cNvPr id="1645" name="Google Shape;1645;p97"/>
            <p:cNvSpPr/>
            <p:nvPr/>
          </p:nvSpPr>
          <p:spPr>
            <a:xfrm rot="6188593">
              <a:off x="6450221" y="4127847"/>
              <a:ext cx="242759" cy="242759"/>
            </a:xfrm>
            <a:prstGeom prst="chord">
              <a:avLst>
                <a:gd fmla="val 2700000" name="adj1"/>
                <a:gd fmla="val 16200000" name="adj2"/>
              </a:avLst>
            </a:prstGeom>
            <a:solidFill>
              <a:srgbClr val="CC0000"/>
            </a:solidFill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643" name="Google Shape;1643;p97"/>
            <p:cNvSpPr/>
            <p:nvPr/>
          </p:nvSpPr>
          <p:spPr>
            <a:xfrm flipH="1" rot="10800000">
              <a:off x="6421550" y="4122793"/>
              <a:ext cx="291600" cy="136500"/>
            </a:xfrm>
            <a:prstGeom prst="arc">
              <a:avLst>
                <a:gd fmla="val 12210667" name="adj1"/>
                <a:gd fmla="val 20383269" name="adj2"/>
              </a:avLst>
            </a:prstGeom>
            <a:noFill/>
            <a:ln cap="flat" cmpd="sng" w="19050">
              <a:solidFill>
                <a:srgbClr val="EEEEE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646" name="Google Shape;1646;p97"/>
            <p:cNvSpPr/>
            <p:nvPr/>
          </p:nvSpPr>
          <p:spPr>
            <a:xfrm rot="-205273">
              <a:off x="6528019" y="4032673"/>
              <a:ext cx="55299" cy="92875"/>
            </a:xfrm>
            <a:prstGeom prst="rect">
              <a:avLst/>
            </a:prstGeom>
            <a:solidFill>
              <a:srgbClr val="CC0000"/>
            </a:solidFill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647" name="Google Shape;1647;p97"/>
          <p:cNvSpPr txBox="1"/>
          <p:nvPr>
            <p:ph idx="1" type="body"/>
          </p:nvPr>
        </p:nvSpPr>
        <p:spPr>
          <a:xfrm>
            <a:off x="1680269" y="1176627"/>
            <a:ext cx="717300" cy="21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32°</a:t>
            </a:r>
            <a:endParaRPr sz="1800"/>
          </a:p>
        </p:txBody>
      </p:sp>
      <p:sp>
        <p:nvSpPr>
          <p:cNvPr id="1648" name="Google Shape;1648;p97"/>
          <p:cNvSpPr txBox="1"/>
          <p:nvPr>
            <p:ph idx="1" type="body"/>
          </p:nvPr>
        </p:nvSpPr>
        <p:spPr>
          <a:xfrm>
            <a:off x="2003859" y="1661628"/>
            <a:ext cx="717300" cy="21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lang="en-GB" sz="1800">
                <a:latin typeface="Lexend"/>
              </a:rPr>
              <a:t>°</a:t>
            </a:r>
            <a:endParaRPr sz="1800"/>
          </a:p>
        </p:txBody>
      </p:sp>
      <p:pic>
        <p:nvPicPr>
          <p:cNvPr id="1649" name="Google Shape;1649;p9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4546" y="1025198"/>
            <a:ext cx="295850" cy="1091768"/>
          </a:xfrm>
          <a:prstGeom prst="rect">
            <a:avLst/>
          </a:prstGeom>
          <a:noFill/>
          <a:ln>
            <a:noFill/>
          </a:ln>
        </p:spPr>
      </p:pic>
      <p:sp>
        <p:nvSpPr>
          <p:cNvPr id="1650" name="Google Shape;1650;p97"/>
          <p:cNvSpPr txBox="1"/>
          <p:nvPr/>
        </p:nvSpPr>
        <p:spPr>
          <a:xfrm>
            <a:off x="3883925" y="762000"/>
            <a:ext cx="4936200" cy="123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Saciid wuxuu taagan yahay dusha sare ee jiir, 60 m oo ka sarreysa heerka badda. Waxay arki karaan laba calaamadood oo toos ah hortooda. Xaglaha hoos-u-dhaca ee calaamadahan waa 46º iyo 32º siday u kala horreeyaan.</a:t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/>
          </a:p>
        </p:txBody>
      </p:sp>
      <p:sp>
        <p:nvSpPr>
          <p:cNvPr id="1651" name="Google Shape;1651;p97"/>
          <p:cNvSpPr txBox="1"/>
          <p:nvPr/>
        </p:nvSpPr>
        <p:spPr>
          <a:xfrm>
            <a:off x="1684800" y="4174875"/>
            <a:ext cx="47046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Waa imisa cabbirka x?</a:t>
            </a:r>
            <a:r>
              <a:rPr i="1" lang="en-GB" sz="11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6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52" name="Google Shape;1652;p97"/>
          <p:cNvSpPr txBox="1"/>
          <p:nvPr/>
        </p:nvSpPr>
        <p:spPr>
          <a:xfrm>
            <a:off x="4489575" y="4174875"/>
            <a:ext cx="19695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46 - 32 = 14</a:t>
            </a:r>
            <a:endParaRPr sz="16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653" name="Google Shape;1653;p97"/>
          <p:cNvSpPr txBox="1"/>
          <p:nvPr>
            <p:ph idx="1" type="body"/>
          </p:nvPr>
        </p:nvSpPr>
        <p:spPr>
          <a:xfrm>
            <a:off x="1903474" y="1668187"/>
            <a:ext cx="717300" cy="21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14</a:t>
            </a:r>
            <a:r>
              <a:rPr lang="en-GB" sz="1800">
                <a:latin typeface="Lexend"/>
              </a:rPr>
              <a:t>°</a:t>
            </a:r>
            <a:endParaRPr sz="1800"/>
          </a:p>
        </p:txBody>
      </p:sp>
      <p:sp>
        <p:nvSpPr>
          <p:cNvPr id="1654" name="Google Shape;1654;p97"/>
          <p:cNvSpPr/>
          <p:nvPr/>
        </p:nvSpPr>
        <p:spPr>
          <a:xfrm>
            <a:off x="570326" y="679854"/>
            <a:ext cx="993300" cy="993300"/>
          </a:xfrm>
          <a:prstGeom prst="pie">
            <a:avLst>
              <a:gd fmla="val 12145" name="adj1"/>
              <a:gd fmla="val 1481365" name="adj2"/>
            </a:avLst>
          </a:prstGeom>
          <a:solidFill>
            <a:schemeClr val="lt2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655" name="Google Shape;1655;p97"/>
          <p:cNvCxnSpPr/>
          <p:nvPr/>
        </p:nvCxnSpPr>
        <p:spPr>
          <a:xfrm>
            <a:off x="1066136" y="1176070"/>
            <a:ext cx="2580600" cy="0"/>
          </a:xfrm>
          <a:prstGeom prst="straightConnector1">
            <a:avLst/>
          </a:prstGeom>
          <a:noFill/>
          <a:ln cap="flat" cmpd="sng" w="28575">
            <a:solidFill>
              <a:srgbClr val="595959"/>
            </a:solidFill>
            <a:prstDash val="dot"/>
            <a:round/>
            <a:headEnd len="med" w="med" type="none"/>
            <a:tailEnd len="med" w="med" type="none"/>
          </a:ln>
        </p:spPr>
      </p:cxnSp>
      <p:cxnSp>
        <p:nvCxnSpPr>
          <p:cNvPr id="1656" name="Google Shape;1656;p97"/>
          <p:cNvCxnSpPr/>
          <p:nvPr/>
        </p:nvCxnSpPr>
        <p:spPr>
          <a:xfrm>
            <a:off x="1076500" y="1188925"/>
            <a:ext cx="5476200" cy="2508900"/>
          </a:xfrm>
          <a:prstGeom prst="straightConnector1">
            <a:avLst/>
          </a:prstGeom>
          <a:noFill/>
          <a:ln cap="flat" cmpd="sng" w="38100">
            <a:solidFill>
              <a:srgbClr val="7E5CD2"/>
            </a:solidFill>
            <a:prstDash val="dash"/>
            <a:round/>
            <a:headEnd len="med" w="med" type="none"/>
            <a:tailEnd len="med" w="med" type="non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0" name="Shape 16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1" name="Google Shape;1661;p98"/>
          <p:cNvSpPr/>
          <p:nvPr/>
        </p:nvSpPr>
        <p:spPr>
          <a:xfrm>
            <a:off x="265526" y="375054"/>
            <a:ext cx="993300" cy="993300"/>
          </a:xfrm>
          <a:prstGeom prst="pie">
            <a:avLst>
              <a:gd fmla="val 12145" name="adj1"/>
              <a:gd fmla="val 1481365" name="adj2"/>
            </a:avLst>
          </a:prstGeom>
          <a:solidFill>
            <a:schemeClr val="lt2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62" name="Google Shape;1662;p98"/>
          <p:cNvSpPr/>
          <p:nvPr/>
        </p:nvSpPr>
        <p:spPr>
          <a:xfrm>
            <a:off x="-190177" y="-82141"/>
            <a:ext cx="1899000" cy="1899000"/>
          </a:xfrm>
          <a:prstGeom prst="pie">
            <a:avLst>
              <a:gd fmla="val 1521025" name="adj1"/>
              <a:gd fmla="val 2332359" name="adj2"/>
            </a:avLst>
          </a:prstGeom>
          <a:solidFill>
            <a:schemeClr val="lt2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63" name="Google Shape;1663;p98"/>
          <p:cNvSpPr/>
          <p:nvPr/>
        </p:nvSpPr>
        <p:spPr>
          <a:xfrm>
            <a:off x="6295525" y="3192800"/>
            <a:ext cx="2524500" cy="10389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64" name="Google Shape;1664;p98"/>
          <p:cNvSpPr/>
          <p:nvPr/>
        </p:nvSpPr>
        <p:spPr>
          <a:xfrm>
            <a:off x="3407275" y="3192800"/>
            <a:ext cx="2524500" cy="10389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65" name="Google Shape;1665;p98"/>
          <p:cNvSpPr/>
          <p:nvPr/>
        </p:nvSpPr>
        <p:spPr>
          <a:xfrm>
            <a:off x="401975" y="3192800"/>
            <a:ext cx="2524500" cy="10389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66" name="Google Shape;1666;p9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Isticmaalka dhabta ah ee trigonometry</a:t>
            </a:r>
            <a:endParaRPr/>
          </a:p>
        </p:txBody>
      </p:sp>
      <p:sp>
        <p:nvSpPr>
          <p:cNvPr id="1667" name="Google Shape;1667;p98"/>
          <p:cNvSpPr/>
          <p:nvPr/>
        </p:nvSpPr>
        <p:spPr>
          <a:xfrm>
            <a:off x="761219" y="2577226"/>
            <a:ext cx="4469375" cy="169329"/>
          </a:xfrm>
          <a:custGeom>
            <a:rect b="b" l="l" r="r" t="t"/>
            <a:pathLst>
              <a:path extrusionOk="0" h="11418" w="251654">
                <a:moveTo>
                  <a:pt x="251654" y="6684"/>
                </a:moveTo>
                <a:cubicBezTo>
                  <a:pt x="247489" y="6393"/>
                  <a:pt x="236204" y="4456"/>
                  <a:pt x="226663" y="4940"/>
                </a:cubicBezTo>
                <a:cubicBezTo>
                  <a:pt x="217122" y="5424"/>
                  <a:pt x="202641" y="9348"/>
                  <a:pt x="194407" y="9590"/>
                </a:cubicBezTo>
                <a:cubicBezTo>
                  <a:pt x="186174" y="9832"/>
                  <a:pt x="185253" y="6248"/>
                  <a:pt x="177262" y="6393"/>
                </a:cubicBezTo>
                <a:cubicBezTo>
                  <a:pt x="169271" y="6538"/>
                  <a:pt x="154693" y="10365"/>
                  <a:pt x="146459" y="10462"/>
                </a:cubicBezTo>
                <a:cubicBezTo>
                  <a:pt x="138226" y="10559"/>
                  <a:pt x="135562" y="6830"/>
                  <a:pt x="127861" y="6975"/>
                </a:cubicBezTo>
                <a:cubicBezTo>
                  <a:pt x="120160" y="7120"/>
                  <a:pt x="110813" y="11672"/>
                  <a:pt x="100255" y="11333"/>
                </a:cubicBezTo>
                <a:cubicBezTo>
                  <a:pt x="89697" y="10994"/>
                  <a:pt x="77395" y="5182"/>
                  <a:pt x="64512" y="4940"/>
                </a:cubicBezTo>
                <a:cubicBezTo>
                  <a:pt x="51629" y="4698"/>
                  <a:pt x="32886" y="9977"/>
                  <a:pt x="22957" y="9880"/>
                </a:cubicBezTo>
                <a:cubicBezTo>
                  <a:pt x="13028" y="9783"/>
                  <a:pt x="8766" y="6006"/>
                  <a:pt x="4940" y="4359"/>
                </a:cubicBezTo>
                <a:cubicBezTo>
                  <a:pt x="1114" y="2712"/>
                  <a:pt x="823" y="727"/>
                  <a:pt x="0" y="0"/>
                </a:cubicBezTo>
              </a:path>
            </a:pathLst>
          </a:cu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  <p:sp>
        <p:nvSpPr>
          <p:cNvPr id="1668" name="Google Shape;1668;p98"/>
          <p:cNvSpPr/>
          <p:nvPr/>
        </p:nvSpPr>
        <p:spPr>
          <a:xfrm>
            <a:off x="416494" y="1530834"/>
            <a:ext cx="344700" cy="1486500"/>
          </a:xfrm>
          <a:prstGeom prst="rect">
            <a:avLst/>
          </a:prstGeom>
          <a:solidFill>
            <a:srgbClr val="988672"/>
          </a:solidFill>
          <a:ln cap="flat" cmpd="sng" w="9525">
            <a:solidFill>
              <a:srgbClr val="98867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cxnSp>
        <p:nvCxnSpPr>
          <p:cNvPr id="1669" name="Google Shape;1669;p98"/>
          <p:cNvCxnSpPr/>
          <p:nvPr/>
        </p:nvCxnSpPr>
        <p:spPr>
          <a:xfrm>
            <a:off x="772091" y="880694"/>
            <a:ext cx="1783200" cy="0"/>
          </a:xfrm>
          <a:prstGeom prst="straightConnector1">
            <a:avLst/>
          </a:prstGeom>
          <a:noFill/>
          <a:ln cap="flat" cmpd="sng" w="28575">
            <a:solidFill>
              <a:srgbClr val="595959"/>
            </a:solidFill>
            <a:prstDash val="dot"/>
            <a:round/>
            <a:headEnd len="med" w="med" type="none"/>
            <a:tailEnd len="med" w="med" type="none"/>
          </a:ln>
        </p:spPr>
      </p:cxnSp>
      <p:cxnSp>
        <p:nvCxnSpPr>
          <p:cNvPr id="1670" name="Google Shape;1670;p98"/>
          <p:cNvCxnSpPr/>
          <p:nvPr/>
        </p:nvCxnSpPr>
        <p:spPr>
          <a:xfrm>
            <a:off x="800002" y="2635597"/>
            <a:ext cx="3770400" cy="0"/>
          </a:xfrm>
          <a:prstGeom prst="straightConnector1">
            <a:avLst/>
          </a:prstGeom>
          <a:noFill/>
          <a:ln cap="flat" cmpd="sng" w="28575">
            <a:solidFill>
              <a:srgbClr val="595959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1671" name="Google Shape;1671;p98"/>
          <p:cNvCxnSpPr/>
          <p:nvPr/>
        </p:nvCxnSpPr>
        <p:spPr>
          <a:xfrm>
            <a:off x="827850" y="895000"/>
            <a:ext cx="0" cy="1763400"/>
          </a:xfrm>
          <a:prstGeom prst="straightConnector1">
            <a:avLst/>
          </a:prstGeom>
          <a:noFill/>
          <a:ln cap="flat" cmpd="sng" w="28575">
            <a:solidFill>
              <a:srgbClr val="595959"/>
            </a:solidFill>
            <a:prstDash val="solid"/>
            <a:round/>
            <a:headEnd len="med" w="med" type="triangle"/>
            <a:tailEnd len="med" w="med" type="triangle"/>
          </a:ln>
        </p:spPr>
      </p:cxnSp>
      <p:grpSp>
        <p:nvGrpSpPr>
          <p:cNvPr id="1672" name="Google Shape;1672;p98"/>
          <p:cNvGrpSpPr/>
          <p:nvPr/>
        </p:nvGrpSpPr>
        <p:grpSpPr>
          <a:xfrm>
            <a:off x="4472715" y="2484994"/>
            <a:ext cx="204433" cy="251466"/>
            <a:chOff x="6421550" y="4031110"/>
            <a:chExt cx="295851" cy="363916"/>
          </a:xfrm>
        </p:grpSpPr>
        <p:sp>
          <p:nvSpPr>
            <p:cNvPr id="1673" name="Google Shape;1673;p98"/>
            <p:cNvSpPr/>
            <p:nvPr/>
          </p:nvSpPr>
          <p:spPr>
            <a:xfrm rot="6188593">
              <a:off x="6450221" y="4127847"/>
              <a:ext cx="242759" cy="242759"/>
            </a:xfrm>
            <a:prstGeom prst="chord">
              <a:avLst>
                <a:gd fmla="val 2700000" name="adj1"/>
                <a:gd fmla="val 16200000" name="adj2"/>
              </a:avLst>
            </a:prstGeom>
            <a:solidFill>
              <a:srgbClr val="CC0000"/>
            </a:solidFill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674" name="Google Shape;1674;p98"/>
            <p:cNvSpPr/>
            <p:nvPr/>
          </p:nvSpPr>
          <p:spPr>
            <a:xfrm flipH="1" rot="10800000">
              <a:off x="6421550" y="4122793"/>
              <a:ext cx="291600" cy="136500"/>
            </a:xfrm>
            <a:prstGeom prst="arc">
              <a:avLst>
                <a:gd fmla="val 12210667" name="adj1"/>
                <a:gd fmla="val 20383269" name="adj2"/>
              </a:avLst>
            </a:prstGeom>
            <a:noFill/>
            <a:ln cap="flat" cmpd="sng" w="19050">
              <a:solidFill>
                <a:srgbClr val="EEEEE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675" name="Google Shape;1675;p98"/>
            <p:cNvSpPr/>
            <p:nvPr/>
          </p:nvSpPr>
          <p:spPr>
            <a:xfrm rot="-205273">
              <a:off x="6528019" y="4032673"/>
              <a:ext cx="55299" cy="92875"/>
            </a:xfrm>
            <a:prstGeom prst="rect">
              <a:avLst/>
            </a:prstGeom>
            <a:solidFill>
              <a:srgbClr val="CC0000"/>
            </a:solidFill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cxnSp>
        <p:nvCxnSpPr>
          <p:cNvPr id="1676" name="Google Shape;1676;p98"/>
          <p:cNvCxnSpPr>
            <a:endCxn id="1677" idx="1"/>
          </p:cNvCxnSpPr>
          <p:nvPr/>
        </p:nvCxnSpPr>
        <p:spPr>
          <a:xfrm>
            <a:off x="760702" y="875807"/>
            <a:ext cx="2127900" cy="1752900"/>
          </a:xfrm>
          <a:prstGeom prst="straightConnector1">
            <a:avLst/>
          </a:prstGeom>
          <a:noFill/>
          <a:ln cap="flat" cmpd="sng" w="38100">
            <a:solidFill>
              <a:srgbClr val="7E5CD2"/>
            </a:solidFill>
            <a:prstDash val="dash"/>
            <a:round/>
            <a:headEnd len="med" w="med" type="none"/>
            <a:tailEnd len="med" w="med" type="none"/>
          </a:ln>
        </p:spPr>
      </p:cxnSp>
      <p:grpSp>
        <p:nvGrpSpPr>
          <p:cNvPr id="1678" name="Google Shape;1678;p98"/>
          <p:cNvGrpSpPr/>
          <p:nvPr/>
        </p:nvGrpSpPr>
        <p:grpSpPr>
          <a:xfrm>
            <a:off x="2787854" y="2518193"/>
            <a:ext cx="204433" cy="251466"/>
            <a:chOff x="6421550" y="4031110"/>
            <a:chExt cx="295851" cy="363916"/>
          </a:xfrm>
        </p:grpSpPr>
        <p:sp>
          <p:nvSpPr>
            <p:cNvPr id="1679" name="Google Shape;1679;p98"/>
            <p:cNvSpPr/>
            <p:nvPr/>
          </p:nvSpPr>
          <p:spPr>
            <a:xfrm rot="6188593">
              <a:off x="6450221" y="4127847"/>
              <a:ext cx="242759" cy="242759"/>
            </a:xfrm>
            <a:prstGeom prst="chord">
              <a:avLst>
                <a:gd fmla="val 2700000" name="adj1"/>
                <a:gd fmla="val 16200000" name="adj2"/>
              </a:avLst>
            </a:prstGeom>
            <a:solidFill>
              <a:srgbClr val="CC0000"/>
            </a:solidFill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677" name="Google Shape;1677;p98"/>
            <p:cNvSpPr/>
            <p:nvPr/>
          </p:nvSpPr>
          <p:spPr>
            <a:xfrm flipH="1" rot="10800000">
              <a:off x="6421550" y="4122793"/>
              <a:ext cx="291600" cy="136500"/>
            </a:xfrm>
            <a:prstGeom prst="arc">
              <a:avLst>
                <a:gd fmla="val 12210667" name="adj1"/>
                <a:gd fmla="val 20383269" name="adj2"/>
              </a:avLst>
            </a:prstGeom>
            <a:noFill/>
            <a:ln cap="flat" cmpd="sng" w="19050">
              <a:solidFill>
                <a:srgbClr val="EEEEE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680" name="Google Shape;1680;p98"/>
            <p:cNvSpPr/>
            <p:nvPr/>
          </p:nvSpPr>
          <p:spPr>
            <a:xfrm rot="-205273">
              <a:off x="6528019" y="4032673"/>
              <a:ext cx="55299" cy="92875"/>
            </a:xfrm>
            <a:prstGeom prst="rect">
              <a:avLst/>
            </a:prstGeom>
            <a:solidFill>
              <a:srgbClr val="CC0000"/>
            </a:solidFill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cxnSp>
        <p:nvCxnSpPr>
          <p:cNvPr id="1681" name="Google Shape;1681;p98"/>
          <p:cNvCxnSpPr/>
          <p:nvPr/>
        </p:nvCxnSpPr>
        <p:spPr>
          <a:xfrm>
            <a:off x="2879058" y="2806162"/>
            <a:ext cx="17076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682" name="Google Shape;1682;p98"/>
          <p:cNvSpPr txBox="1"/>
          <p:nvPr>
            <p:ph idx="1" type="body"/>
          </p:nvPr>
        </p:nvSpPr>
        <p:spPr>
          <a:xfrm>
            <a:off x="3582226" y="2804025"/>
            <a:ext cx="533100" cy="254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d</a:t>
            </a:r>
            <a:r>
              <a:rPr lang="en-GB" sz="1800">
                <a:latin typeface="Lexend"/>
              </a:rPr>
              <a:t> m</a:t>
            </a:r>
            <a:endParaRPr sz="1800"/>
          </a:p>
        </p:txBody>
      </p:sp>
      <p:sp>
        <p:nvSpPr>
          <p:cNvPr id="1683" name="Google Shape;1683;p98"/>
          <p:cNvSpPr txBox="1"/>
          <p:nvPr>
            <p:ph idx="1" type="body"/>
          </p:nvPr>
        </p:nvSpPr>
        <p:spPr>
          <a:xfrm>
            <a:off x="1451345" y="954741"/>
            <a:ext cx="495600" cy="147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32°</a:t>
            </a:r>
            <a:endParaRPr sz="1800"/>
          </a:p>
        </p:txBody>
      </p:sp>
      <p:sp>
        <p:nvSpPr>
          <p:cNvPr id="1684" name="Google Shape;1684;p98"/>
          <p:cNvSpPr txBox="1"/>
          <p:nvPr>
            <p:ph idx="1" type="body"/>
          </p:nvPr>
        </p:nvSpPr>
        <p:spPr>
          <a:xfrm>
            <a:off x="1665849" y="1387587"/>
            <a:ext cx="495600" cy="147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14</a:t>
            </a:r>
            <a:r>
              <a:rPr lang="en-GB" sz="1800">
                <a:latin typeface="Lexend"/>
              </a:rPr>
              <a:t>°</a:t>
            </a:r>
            <a:endParaRPr sz="1800"/>
          </a:p>
        </p:txBody>
      </p:sp>
      <p:pic>
        <p:nvPicPr>
          <p:cNvPr id="1685" name="Google Shape;1685;p9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6792" y="776446"/>
            <a:ext cx="204423" cy="754386"/>
          </a:xfrm>
          <a:prstGeom prst="rect">
            <a:avLst/>
          </a:prstGeom>
          <a:noFill/>
          <a:ln>
            <a:noFill/>
          </a:ln>
        </p:spPr>
      </p:pic>
      <p:sp>
        <p:nvSpPr>
          <p:cNvPr id="1686" name="Google Shape;1686;p98"/>
          <p:cNvSpPr txBox="1"/>
          <p:nvPr/>
        </p:nvSpPr>
        <p:spPr>
          <a:xfrm>
            <a:off x="4115425" y="762000"/>
            <a:ext cx="4704600" cy="1396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Waxay rabaan inay xisaabiyaan masaafada, d m, ee u dhaxaysa labada calaamadood.</a:t>
            </a:r>
            <a:r>
              <a:rPr i="1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Labada saddexagal ee ay isticmaali doonaan xisabintooda waa kuwee?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87" name="Google Shape;1687;p98"/>
          <p:cNvSpPr/>
          <p:nvPr/>
        </p:nvSpPr>
        <p:spPr>
          <a:xfrm>
            <a:off x="545175" y="3330200"/>
            <a:ext cx="796800" cy="796800"/>
          </a:xfrm>
          <a:prstGeom prst="rtTriangle">
            <a:avLst/>
          </a:prstGeom>
          <a:solidFill>
            <a:schemeClr val="lt1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88" name="Google Shape;1688;p98"/>
          <p:cNvSpPr/>
          <p:nvPr/>
        </p:nvSpPr>
        <p:spPr>
          <a:xfrm>
            <a:off x="1475650" y="3330200"/>
            <a:ext cx="1359300" cy="796800"/>
          </a:xfrm>
          <a:prstGeom prst="rtTriangle">
            <a:avLst/>
          </a:prstGeom>
          <a:solidFill>
            <a:schemeClr val="lt1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89" name="Google Shape;1689;p98"/>
          <p:cNvSpPr/>
          <p:nvPr/>
        </p:nvSpPr>
        <p:spPr>
          <a:xfrm>
            <a:off x="1475650" y="3979400"/>
            <a:ext cx="147600" cy="14760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90" name="Google Shape;1690;p98"/>
          <p:cNvSpPr/>
          <p:nvPr/>
        </p:nvSpPr>
        <p:spPr>
          <a:xfrm>
            <a:off x="545175" y="3979400"/>
            <a:ext cx="147600" cy="14760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91" name="Google Shape;1691;p98"/>
          <p:cNvSpPr/>
          <p:nvPr/>
        </p:nvSpPr>
        <p:spPr>
          <a:xfrm>
            <a:off x="1137650" y="3008189"/>
            <a:ext cx="660000" cy="660000"/>
          </a:xfrm>
          <a:prstGeom prst="arc">
            <a:avLst>
              <a:gd fmla="val 1641755" name="adj1"/>
              <a:gd fmla="val 5334187" name="adj2"/>
            </a:avLst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92" name="Google Shape;1692;p98"/>
          <p:cNvSpPr/>
          <p:nvPr/>
        </p:nvSpPr>
        <p:spPr>
          <a:xfrm>
            <a:off x="216175" y="3008200"/>
            <a:ext cx="660000" cy="660000"/>
          </a:xfrm>
          <a:prstGeom prst="arc">
            <a:avLst>
              <a:gd fmla="val 2582132" name="adj1"/>
              <a:gd fmla="val 5398505" name="adj2"/>
            </a:avLst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93" name="Google Shape;1693;p98"/>
          <p:cNvSpPr txBox="1"/>
          <p:nvPr>
            <p:ph idx="1" type="body"/>
          </p:nvPr>
        </p:nvSpPr>
        <p:spPr>
          <a:xfrm>
            <a:off x="3331476" y="3874770"/>
            <a:ext cx="717300" cy="21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14</a:t>
            </a:r>
            <a:r>
              <a:rPr lang="en-GB" sz="1800">
                <a:latin typeface="Lexend"/>
              </a:rPr>
              <a:t>°</a:t>
            </a:r>
            <a:endParaRPr sz="1800"/>
          </a:p>
        </p:txBody>
      </p:sp>
      <p:sp>
        <p:nvSpPr>
          <p:cNvPr id="1694" name="Google Shape;1694;p98"/>
          <p:cNvSpPr txBox="1"/>
          <p:nvPr>
            <p:ph idx="1" type="body"/>
          </p:nvPr>
        </p:nvSpPr>
        <p:spPr>
          <a:xfrm>
            <a:off x="411480" y="3874770"/>
            <a:ext cx="717300" cy="21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32</a:t>
            </a:r>
            <a:r>
              <a:rPr lang="en-GB" sz="1800">
                <a:latin typeface="Lexend"/>
              </a:rPr>
              <a:t>°</a:t>
            </a:r>
            <a:endParaRPr sz="1800"/>
          </a:p>
        </p:txBody>
      </p:sp>
      <p:sp>
        <p:nvSpPr>
          <p:cNvPr id="1695" name="Google Shape;1695;p98"/>
          <p:cNvSpPr/>
          <p:nvPr/>
        </p:nvSpPr>
        <p:spPr>
          <a:xfrm>
            <a:off x="3516975" y="3330200"/>
            <a:ext cx="796800" cy="796800"/>
          </a:xfrm>
          <a:prstGeom prst="rtTriangle">
            <a:avLst/>
          </a:prstGeom>
          <a:solidFill>
            <a:schemeClr val="lt1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96" name="Google Shape;1696;p98"/>
          <p:cNvSpPr/>
          <p:nvPr/>
        </p:nvSpPr>
        <p:spPr>
          <a:xfrm>
            <a:off x="4447450" y="3330200"/>
            <a:ext cx="1359300" cy="796800"/>
          </a:xfrm>
          <a:prstGeom prst="rtTriangle">
            <a:avLst/>
          </a:prstGeom>
          <a:solidFill>
            <a:schemeClr val="lt1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97" name="Google Shape;1697;p98"/>
          <p:cNvSpPr/>
          <p:nvPr/>
        </p:nvSpPr>
        <p:spPr>
          <a:xfrm>
            <a:off x="4447450" y="3979400"/>
            <a:ext cx="147600" cy="14760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98" name="Google Shape;1698;p98"/>
          <p:cNvSpPr/>
          <p:nvPr/>
        </p:nvSpPr>
        <p:spPr>
          <a:xfrm>
            <a:off x="3516975" y="3979400"/>
            <a:ext cx="147600" cy="14760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99" name="Google Shape;1699;p98"/>
          <p:cNvSpPr/>
          <p:nvPr/>
        </p:nvSpPr>
        <p:spPr>
          <a:xfrm>
            <a:off x="4109450" y="3008189"/>
            <a:ext cx="660000" cy="660000"/>
          </a:xfrm>
          <a:prstGeom prst="arc">
            <a:avLst>
              <a:gd fmla="val 1641755" name="adj1"/>
              <a:gd fmla="val 5334187" name="adj2"/>
            </a:avLst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00" name="Google Shape;1700;p98"/>
          <p:cNvSpPr/>
          <p:nvPr/>
        </p:nvSpPr>
        <p:spPr>
          <a:xfrm>
            <a:off x="3187975" y="3008200"/>
            <a:ext cx="660000" cy="660000"/>
          </a:xfrm>
          <a:prstGeom prst="arc">
            <a:avLst>
              <a:gd fmla="val 2582132" name="adj1"/>
              <a:gd fmla="val 5398505" name="adj2"/>
            </a:avLst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01" name="Google Shape;1701;p98"/>
          <p:cNvSpPr txBox="1"/>
          <p:nvPr>
            <p:ph idx="1" type="body"/>
          </p:nvPr>
        </p:nvSpPr>
        <p:spPr>
          <a:xfrm>
            <a:off x="4304808" y="3874770"/>
            <a:ext cx="717300" cy="21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31</a:t>
            </a:r>
            <a:r>
              <a:rPr lang="en-GB" sz="1800">
                <a:latin typeface="Lexend"/>
              </a:rPr>
              <a:t>°</a:t>
            </a:r>
            <a:endParaRPr sz="1800"/>
          </a:p>
        </p:txBody>
      </p:sp>
      <p:sp>
        <p:nvSpPr>
          <p:cNvPr id="1702" name="Google Shape;1702;p98"/>
          <p:cNvSpPr txBox="1"/>
          <p:nvPr>
            <p:ph idx="1" type="body"/>
          </p:nvPr>
        </p:nvSpPr>
        <p:spPr>
          <a:xfrm>
            <a:off x="1384812" y="3874770"/>
            <a:ext cx="717300" cy="21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46</a:t>
            </a:r>
            <a:r>
              <a:rPr lang="en-GB" sz="1800">
                <a:latin typeface="Lexend"/>
              </a:rPr>
              <a:t>°</a:t>
            </a:r>
            <a:endParaRPr sz="1800"/>
          </a:p>
        </p:txBody>
      </p:sp>
      <p:sp>
        <p:nvSpPr>
          <p:cNvPr id="1703" name="Google Shape;1703;p98"/>
          <p:cNvSpPr/>
          <p:nvPr/>
        </p:nvSpPr>
        <p:spPr>
          <a:xfrm>
            <a:off x="6412575" y="3330200"/>
            <a:ext cx="796800" cy="796800"/>
          </a:xfrm>
          <a:prstGeom prst="rtTriangle">
            <a:avLst/>
          </a:prstGeom>
          <a:solidFill>
            <a:schemeClr val="lt1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04" name="Google Shape;1704;p98"/>
          <p:cNvSpPr/>
          <p:nvPr/>
        </p:nvSpPr>
        <p:spPr>
          <a:xfrm>
            <a:off x="7343050" y="3330200"/>
            <a:ext cx="1359300" cy="796800"/>
          </a:xfrm>
          <a:prstGeom prst="rtTriangle">
            <a:avLst/>
          </a:prstGeom>
          <a:solidFill>
            <a:schemeClr val="lt1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05" name="Google Shape;1705;p98"/>
          <p:cNvSpPr/>
          <p:nvPr/>
        </p:nvSpPr>
        <p:spPr>
          <a:xfrm>
            <a:off x="7343050" y="3979400"/>
            <a:ext cx="147600" cy="14760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06" name="Google Shape;1706;p98"/>
          <p:cNvSpPr/>
          <p:nvPr/>
        </p:nvSpPr>
        <p:spPr>
          <a:xfrm>
            <a:off x="6412575" y="3979400"/>
            <a:ext cx="147600" cy="14760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07" name="Google Shape;1707;p98"/>
          <p:cNvSpPr/>
          <p:nvPr/>
        </p:nvSpPr>
        <p:spPr>
          <a:xfrm>
            <a:off x="7005050" y="3008189"/>
            <a:ext cx="660000" cy="660000"/>
          </a:xfrm>
          <a:prstGeom prst="arc">
            <a:avLst>
              <a:gd fmla="val 1641755" name="adj1"/>
              <a:gd fmla="val 5334187" name="adj2"/>
            </a:avLst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08" name="Google Shape;1708;p98"/>
          <p:cNvSpPr/>
          <p:nvPr/>
        </p:nvSpPr>
        <p:spPr>
          <a:xfrm>
            <a:off x="6083575" y="3008200"/>
            <a:ext cx="660000" cy="660000"/>
          </a:xfrm>
          <a:prstGeom prst="arc">
            <a:avLst>
              <a:gd fmla="val 2582132" name="adj1"/>
              <a:gd fmla="val 5398505" name="adj2"/>
            </a:avLst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09" name="Google Shape;1709;p98"/>
          <p:cNvSpPr txBox="1"/>
          <p:nvPr>
            <p:ph idx="1" type="body"/>
          </p:nvPr>
        </p:nvSpPr>
        <p:spPr>
          <a:xfrm>
            <a:off x="5278140" y="3874770"/>
            <a:ext cx="717300" cy="21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44</a:t>
            </a:r>
            <a:r>
              <a:rPr lang="en-GB" sz="1800">
                <a:latin typeface="Lexend"/>
              </a:rPr>
              <a:t>°</a:t>
            </a:r>
            <a:endParaRPr sz="1800"/>
          </a:p>
        </p:txBody>
      </p:sp>
      <p:sp>
        <p:nvSpPr>
          <p:cNvPr id="1710" name="Google Shape;1710;p98"/>
          <p:cNvSpPr txBox="1"/>
          <p:nvPr>
            <p:ph idx="1" type="body"/>
          </p:nvPr>
        </p:nvSpPr>
        <p:spPr>
          <a:xfrm>
            <a:off x="2358144" y="3874770"/>
            <a:ext cx="717300" cy="21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58</a:t>
            </a:r>
            <a:r>
              <a:rPr lang="en-GB" sz="1800">
                <a:latin typeface="Lexend"/>
              </a:rPr>
              <a:t>°</a:t>
            </a:r>
            <a:endParaRPr sz="1800"/>
          </a:p>
        </p:txBody>
      </p:sp>
      <p:grpSp>
        <p:nvGrpSpPr>
          <p:cNvPr id="1711" name="Google Shape;1711;p98"/>
          <p:cNvGrpSpPr/>
          <p:nvPr/>
        </p:nvGrpSpPr>
        <p:grpSpPr>
          <a:xfrm>
            <a:off x="1291891" y="4320000"/>
            <a:ext cx="457200" cy="457200"/>
            <a:chOff x="1020916" y="1442088"/>
            <a:chExt cx="457200" cy="457200"/>
          </a:xfrm>
        </p:grpSpPr>
        <p:pic>
          <p:nvPicPr>
            <p:cNvPr id="1712" name="Google Shape;1712;p9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13" name="Google Shape;1713;p9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714" name="Google Shape;1714;p98"/>
          <p:cNvGrpSpPr/>
          <p:nvPr/>
        </p:nvGrpSpPr>
        <p:grpSpPr>
          <a:xfrm>
            <a:off x="4292641" y="4325529"/>
            <a:ext cx="457200" cy="457200"/>
            <a:chOff x="1020916" y="1442088"/>
            <a:chExt cx="457200" cy="457200"/>
          </a:xfrm>
        </p:grpSpPr>
        <p:pic>
          <p:nvPicPr>
            <p:cNvPr id="1715" name="Google Shape;1715;p9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16" name="Google Shape;1716;p9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717" name="Google Shape;1717;p98"/>
          <p:cNvGrpSpPr/>
          <p:nvPr/>
        </p:nvGrpSpPr>
        <p:grpSpPr>
          <a:xfrm>
            <a:off x="7258841" y="4314907"/>
            <a:ext cx="457200" cy="457200"/>
            <a:chOff x="1020916" y="1442088"/>
            <a:chExt cx="457200" cy="457200"/>
          </a:xfrm>
        </p:grpSpPr>
        <p:pic>
          <p:nvPicPr>
            <p:cNvPr id="1718" name="Google Shape;1718;p9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19" name="Google Shape;1719;p9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720" name="Google Shape;1720;p9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92133" y="4333950"/>
            <a:ext cx="396000" cy="4191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721" name="Google Shape;1721;p98"/>
          <p:cNvCxnSpPr/>
          <p:nvPr/>
        </p:nvCxnSpPr>
        <p:spPr>
          <a:xfrm>
            <a:off x="779253" y="889577"/>
            <a:ext cx="3783900" cy="1733400"/>
          </a:xfrm>
          <a:prstGeom prst="straightConnector1">
            <a:avLst/>
          </a:prstGeom>
          <a:noFill/>
          <a:ln cap="flat" cmpd="sng" w="38100">
            <a:solidFill>
              <a:srgbClr val="7E5CD2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1722" name="TextBox 1721"/>
          <p:cNvSpPr txBox="1"/>
          <p:nvPr/>
        </p:nvSpPr>
        <p:spPr>
          <a:xfrm>
            <a:off x="411480" y="3600450"/>
            <a:ext cx="219456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 b="1">
                <a:latin typeface="Lexend"/>
              </a:rPr>
              <a:t>Jawaabaha:</a:t>
            </a: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5" name="Shape 17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6" name="Google Shape;1726;p9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Isticmaalka dhabta ah ee trigonometry</a:t>
            </a:r>
            <a:endParaRPr/>
          </a:p>
        </p:txBody>
      </p:sp>
      <p:sp>
        <p:nvSpPr>
          <p:cNvPr id="1727" name="Google Shape;1727;p99"/>
          <p:cNvSpPr/>
          <p:nvPr/>
        </p:nvSpPr>
        <p:spPr>
          <a:xfrm>
            <a:off x="898632" y="1361462"/>
            <a:ext cx="1310400" cy="1257300"/>
          </a:xfrm>
          <a:prstGeom prst="rtTriangle">
            <a:avLst/>
          </a:prstGeom>
          <a:solidFill>
            <a:schemeClr val="lt1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28" name="Google Shape;1728;p99"/>
          <p:cNvSpPr/>
          <p:nvPr/>
        </p:nvSpPr>
        <p:spPr>
          <a:xfrm>
            <a:off x="3495576" y="1361462"/>
            <a:ext cx="2235300" cy="1257300"/>
          </a:xfrm>
          <a:prstGeom prst="rtTriangle">
            <a:avLst/>
          </a:prstGeom>
          <a:solidFill>
            <a:schemeClr val="lt1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29" name="Google Shape;1729;p99"/>
          <p:cNvSpPr/>
          <p:nvPr/>
        </p:nvSpPr>
        <p:spPr>
          <a:xfrm>
            <a:off x="3495576" y="2385807"/>
            <a:ext cx="242700" cy="23280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30" name="Google Shape;1730;p99"/>
          <p:cNvSpPr/>
          <p:nvPr/>
        </p:nvSpPr>
        <p:spPr>
          <a:xfrm>
            <a:off x="898632" y="2385807"/>
            <a:ext cx="242700" cy="23280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31" name="Google Shape;1731;p99"/>
          <p:cNvSpPr/>
          <p:nvPr/>
        </p:nvSpPr>
        <p:spPr>
          <a:xfrm>
            <a:off x="2939743" y="853375"/>
            <a:ext cx="1085400" cy="1041300"/>
          </a:xfrm>
          <a:prstGeom prst="arc">
            <a:avLst>
              <a:gd fmla="val 1641755" name="adj1"/>
              <a:gd fmla="val 5334187" name="adj2"/>
            </a:avLst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32" name="Google Shape;1732;p99"/>
          <p:cNvSpPr/>
          <p:nvPr/>
        </p:nvSpPr>
        <p:spPr>
          <a:xfrm>
            <a:off x="357600" y="853393"/>
            <a:ext cx="1085400" cy="1041300"/>
          </a:xfrm>
          <a:prstGeom prst="arc">
            <a:avLst>
              <a:gd fmla="val 2582132" name="adj1"/>
              <a:gd fmla="val 5398505" name="adj2"/>
            </a:avLst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33" name="Google Shape;1733;p99"/>
          <p:cNvSpPr txBox="1"/>
          <p:nvPr>
            <p:ph idx="1" type="body"/>
          </p:nvPr>
        </p:nvSpPr>
        <p:spPr>
          <a:xfrm>
            <a:off x="947010" y="1898381"/>
            <a:ext cx="1179600" cy="337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44°</a:t>
            </a:r>
            <a:endParaRPr sz="1800"/>
          </a:p>
        </p:txBody>
      </p:sp>
      <p:sp>
        <p:nvSpPr>
          <p:cNvPr id="1734" name="Google Shape;1734;p99"/>
          <p:cNvSpPr txBox="1"/>
          <p:nvPr>
            <p:ph idx="1" type="body"/>
          </p:nvPr>
        </p:nvSpPr>
        <p:spPr>
          <a:xfrm>
            <a:off x="3604862" y="1881620"/>
            <a:ext cx="1179600" cy="337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58°</a:t>
            </a:r>
            <a:endParaRPr sz="1800"/>
          </a:p>
        </p:txBody>
      </p:sp>
      <p:sp>
        <p:nvSpPr>
          <p:cNvPr id="1735" name="Google Shape;1735;p99"/>
          <p:cNvSpPr txBox="1"/>
          <p:nvPr/>
        </p:nvSpPr>
        <p:spPr>
          <a:xfrm>
            <a:off x="324000" y="762000"/>
            <a:ext cx="8496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Jiirku wuxuu dhererkiisu yahay 60 m, waxaana jira 1.63 m ilaa heerka indhaha Saciid.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736" name="Google Shape;1736;p99"/>
          <p:cNvCxnSpPr/>
          <p:nvPr/>
        </p:nvCxnSpPr>
        <p:spPr>
          <a:xfrm>
            <a:off x="888575" y="2789968"/>
            <a:ext cx="13284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737" name="Google Shape;1737;p99"/>
          <p:cNvSpPr txBox="1"/>
          <p:nvPr/>
        </p:nvSpPr>
        <p:spPr>
          <a:xfrm>
            <a:off x="933600" y="2895600"/>
            <a:ext cx="1709700" cy="626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masaafada calaamadda koowaad, x m</a:t>
            </a:r>
            <a:r>
              <a:rPr i="1" lang="en-GB" sz="11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38" name="Google Shape;1738;p99"/>
          <p:cNvSpPr txBox="1"/>
          <p:nvPr/>
        </p:nvSpPr>
        <p:spPr>
          <a:xfrm>
            <a:off x="324000" y="3597025"/>
            <a:ext cx="8496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Dhammeystir xisaabinta si aad u hesho masaafada toosan ee calaamadda ugu dhow.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39" name="Google Shape;1739;p99"/>
          <p:cNvSpPr txBox="1"/>
          <p:nvPr/>
        </p:nvSpPr>
        <p:spPr>
          <a:xfrm>
            <a:off x="2339400" y="3965200"/>
            <a:ext cx="43644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x = 61.63 × tan(44°) = 59.52 m (2dp)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2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40" name="Google Shape;1740;p99"/>
          <p:cNvSpPr/>
          <p:nvPr/>
        </p:nvSpPr>
        <p:spPr>
          <a:xfrm>
            <a:off x="3558075" y="4005650"/>
            <a:ext cx="313200" cy="277200"/>
          </a:xfrm>
          <a:prstGeom prst="rect">
            <a:avLst/>
          </a:prstGeom>
          <a:solidFill>
            <a:srgbClr val="EBEDFE"/>
          </a:solidFill>
          <a:ln cap="flat" cmpd="sng" w="9525">
            <a:solidFill>
              <a:srgbClr val="EBEDF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741" name="Google Shape;1741;p99"/>
          <p:cNvCxnSpPr/>
          <p:nvPr/>
        </p:nvCxnSpPr>
        <p:spPr>
          <a:xfrm>
            <a:off x="3481875" y="4263825"/>
            <a:ext cx="413700" cy="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5" name="Shape 17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6" name="Google Shape;1746;p10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Isticmaalka dhabta ah ee trigonometry</a:t>
            </a:r>
            <a:endParaRPr/>
          </a:p>
        </p:txBody>
      </p:sp>
      <p:sp>
        <p:nvSpPr>
          <p:cNvPr id="1747" name="Google Shape;1747;p100"/>
          <p:cNvSpPr/>
          <p:nvPr/>
        </p:nvSpPr>
        <p:spPr>
          <a:xfrm>
            <a:off x="898632" y="1361462"/>
            <a:ext cx="1310400" cy="1257300"/>
          </a:xfrm>
          <a:prstGeom prst="rtTriangle">
            <a:avLst/>
          </a:prstGeom>
          <a:solidFill>
            <a:schemeClr val="lt1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48" name="Google Shape;1748;p100"/>
          <p:cNvSpPr/>
          <p:nvPr/>
        </p:nvSpPr>
        <p:spPr>
          <a:xfrm>
            <a:off x="3495576" y="1361462"/>
            <a:ext cx="2235300" cy="1257300"/>
          </a:xfrm>
          <a:prstGeom prst="rtTriangle">
            <a:avLst/>
          </a:prstGeom>
          <a:solidFill>
            <a:schemeClr val="lt1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49" name="Google Shape;1749;p100"/>
          <p:cNvSpPr/>
          <p:nvPr/>
        </p:nvSpPr>
        <p:spPr>
          <a:xfrm>
            <a:off x="3495576" y="2385807"/>
            <a:ext cx="242700" cy="23280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50" name="Google Shape;1750;p100"/>
          <p:cNvSpPr/>
          <p:nvPr/>
        </p:nvSpPr>
        <p:spPr>
          <a:xfrm>
            <a:off x="898632" y="2385807"/>
            <a:ext cx="242700" cy="23280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51" name="Google Shape;1751;p100"/>
          <p:cNvSpPr/>
          <p:nvPr/>
        </p:nvSpPr>
        <p:spPr>
          <a:xfrm>
            <a:off x="2939743" y="853375"/>
            <a:ext cx="1085400" cy="1041300"/>
          </a:xfrm>
          <a:prstGeom prst="arc">
            <a:avLst>
              <a:gd fmla="val 1641755" name="adj1"/>
              <a:gd fmla="val 5334187" name="adj2"/>
            </a:avLst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52" name="Google Shape;1752;p100"/>
          <p:cNvSpPr/>
          <p:nvPr/>
        </p:nvSpPr>
        <p:spPr>
          <a:xfrm>
            <a:off x="357600" y="853393"/>
            <a:ext cx="1085400" cy="1041300"/>
          </a:xfrm>
          <a:prstGeom prst="arc">
            <a:avLst>
              <a:gd fmla="val 2582132" name="adj1"/>
              <a:gd fmla="val 5398505" name="adj2"/>
            </a:avLst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53" name="Google Shape;1753;p100"/>
          <p:cNvSpPr txBox="1"/>
          <p:nvPr>
            <p:ph idx="1" type="body"/>
          </p:nvPr>
        </p:nvSpPr>
        <p:spPr>
          <a:xfrm>
            <a:off x="947010" y="1898381"/>
            <a:ext cx="1179600" cy="337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44°</a:t>
            </a:r>
            <a:endParaRPr sz="1800"/>
          </a:p>
        </p:txBody>
      </p:sp>
      <p:sp>
        <p:nvSpPr>
          <p:cNvPr id="1754" name="Google Shape;1754;p100"/>
          <p:cNvSpPr txBox="1"/>
          <p:nvPr>
            <p:ph idx="1" type="body"/>
          </p:nvPr>
        </p:nvSpPr>
        <p:spPr>
          <a:xfrm>
            <a:off x="3604862" y="1881620"/>
            <a:ext cx="1179600" cy="337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58°</a:t>
            </a:r>
            <a:endParaRPr sz="1800"/>
          </a:p>
        </p:txBody>
      </p:sp>
      <p:sp>
        <p:nvSpPr>
          <p:cNvPr id="1755" name="Google Shape;1755;p100"/>
          <p:cNvSpPr txBox="1"/>
          <p:nvPr/>
        </p:nvSpPr>
        <p:spPr>
          <a:xfrm>
            <a:off x="324000" y="762000"/>
            <a:ext cx="8496000" cy="59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Masaafada calaamadda koowaad waa 59.515.. m, masaafada calaamadda labaadna waa 98.628… m.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756" name="Google Shape;1756;p100"/>
          <p:cNvCxnSpPr/>
          <p:nvPr/>
        </p:nvCxnSpPr>
        <p:spPr>
          <a:xfrm>
            <a:off x="888575" y="2789968"/>
            <a:ext cx="13284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757" name="Google Shape;1757;p100"/>
          <p:cNvSpPr txBox="1"/>
          <p:nvPr/>
        </p:nvSpPr>
        <p:spPr>
          <a:xfrm>
            <a:off x="1046396" y="2895600"/>
            <a:ext cx="1709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59.515… m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58" name="Google Shape;1758;p100"/>
          <p:cNvSpPr txBox="1"/>
          <p:nvPr/>
        </p:nvSpPr>
        <p:spPr>
          <a:xfrm>
            <a:off x="324000" y="3444625"/>
            <a:ext cx="8496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Waa imisa masaafada u dhaxaysa labada calaamadood, ilaa mitirka ugu dhow?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59" name="Google Shape;1759;p100"/>
          <p:cNvSpPr txBox="1"/>
          <p:nvPr/>
        </p:nvSpPr>
        <p:spPr>
          <a:xfrm>
            <a:off x="2339400" y="3965200"/>
            <a:ext cx="43644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d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 = </a:t>
            </a: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98.628… - 59.515… = 39 m 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cxnSp>
        <p:nvCxnSpPr>
          <p:cNvPr id="1760" name="Google Shape;1760;p100"/>
          <p:cNvCxnSpPr/>
          <p:nvPr/>
        </p:nvCxnSpPr>
        <p:spPr>
          <a:xfrm>
            <a:off x="3479375" y="2789968"/>
            <a:ext cx="22470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761" name="Google Shape;1761;p100"/>
          <p:cNvSpPr txBox="1"/>
          <p:nvPr/>
        </p:nvSpPr>
        <p:spPr>
          <a:xfrm>
            <a:off x="4043262" y="2858001"/>
            <a:ext cx="1709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98.628… m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65" name="Shape 17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6" name="Google Shape;1766;p101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Isticmaalka dhabta ah ee trigonometry</a:t>
            </a:r>
            <a:endParaRPr/>
          </a:p>
        </p:txBody>
      </p:sp>
      <p:sp>
        <p:nvSpPr>
          <p:cNvPr id="1767" name="Google Shape;1767;p101"/>
          <p:cNvSpPr txBox="1"/>
          <p:nvPr>
            <p:ph idx="1" type="body"/>
          </p:nvPr>
        </p:nvSpPr>
        <p:spPr>
          <a:xfrm>
            <a:off x="324000" y="759300"/>
            <a:ext cx="8237700" cy="1374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1) Waa la dhisayaa jidka loo yaqaan 'ramp' oo ka baxsan guri. Qaybta hoose ee albaabku waa 42 cm oo ka sarreysa dhulka. Xagasha u dhaxaysa ramp-ka iyo dhulka waa inaysan ka badnayn 4.8° Waa imisa dhererka ugu yar ee ramp-ka?</a:t>
            </a:r>
            <a:br>
              <a:rPr lang="en-GB" sz="1800"/>
            </a:br>
            <a:r>
              <a:rPr lang="en-GB" sz="1100">
                <a:latin typeface="Lexend"/>
              </a:rPr>
              <a:t/>
            </a:r>
            <a:br>
              <a:rPr lang="en-GB" sz="1800"/>
            </a:br>
            <a:r>
              <a:rPr lang="en-GB" sz="1100">
                <a:latin typeface="Lexend"/>
              </a:rPr>
              <a:t/>
            </a:r>
            <a:br>
              <a:rPr lang="en-GB" sz="1800"/>
            </a:br>
            <a:r>
              <a:rPr lang="en-GB" sz="1100">
                <a:latin typeface="Lexend"/>
              </a:rPr>
              <a:t/>
            </a:r>
            <a:endParaRPr sz="1800"/>
          </a:p>
        </p:txBody>
      </p:sp>
      <p:sp>
        <p:nvSpPr>
          <p:cNvPr id="1768" name="Google Shape;1768;p101"/>
          <p:cNvSpPr txBox="1"/>
          <p:nvPr>
            <p:ph idx="1" type="body"/>
          </p:nvPr>
        </p:nvSpPr>
        <p:spPr>
          <a:xfrm>
            <a:off x="324000" y="2740500"/>
            <a:ext cx="8237700" cy="1374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2) Nin taagan oo ku taal webi-banka wuxuu arkayaa geed gaar ah oo ku yaal banka ka soo horjeeda. Kadib wuxuu socdaa 60 mitir oo toos ah oo dhinaca webi-banka. Markuu dib u eego, wuxuu arki karaa in xagasha u dhaxaysa khadka socodkiisa iyo khadka geedka ay tahay 32º. Imisa ayay ballac tahay webiga?</a:t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br>
              <a:rPr lang="en-GB" sz="1800"/>
            </a:br>
            <a:r>
              <a:rPr lang="en-GB" sz="1100">
                <a:latin typeface="Lexend"/>
              </a:rPr>
              <a:t/>
            </a:r>
            <a:br>
              <a:rPr lang="en-GB" sz="1800"/>
            </a:br>
            <a:r>
              <a:rPr lang="en-GB" sz="1100">
                <a:latin typeface="Lexend"/>
              </a:rPr>
              <a:t/>
            </a:r>
            <a:br>
              <a:rPr lang="en-GB" sz="1800"/>
            </a:br>
            <a:r>
              <a:rPr lang="en-GB" sz="1100">
                <a:latin typeface="Lexend"/>
              </a:rPr>
              <a:t/>
            </a:r>
            <a:endParaRPr sz="160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2" name="Shape 17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3" name="Google Shape;1773;p102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Isticmaalka dhabta ah ee trigonometry</a:t>
            </a:r>
            <a:endParaRPr/>
          </a:p>
        </p:txBody>
      </p:sp>
      <p:sp>
        <p:nvSpPr>
          <p:cNvPr id="1774" name="Google Shape;1774;p102"/>
          <p:cNvSpPr txBox="1"/>
          <p:nvPr>
            <p:ph idx="1" type="body"/>
          </p:nvPr>
        </p:nvSpPr>
        <p:spPr>
          <a:xfrm>
            <a:off x="324000" y="734125"/>
            <a:ext cx="8237700" cy="1374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3) Tiir dhererkiisu yahay 7 m waxaa lagu xidhay siligyo taageero. Siligyada waxaa lagu shubay xariiq toosan. Siligyada kore waxay la sameeyaan xagal 31° sagxadda, siligyada gudahana waxay la sameeyaan xagal laba jibaaran. Immisa ayay kala fog yihiin siligyadu?</a:t>
            </a:r>
            <a:r>
              <a:rPr lang="en-GB" sz="1400">
                <a:latin typeface="Lexend"/>
              </a:rPr>
              <a:t/>
            </a:r>
            <a:endParaRPr sz="1800"/>
          </a:p>
        </p:txBody>
      </p:sp>
      <p:cxnSp>
        <p:nvCxnSpPr>
          <p:cNvPr id="1775" name="Google Shape;1775;p102"/>
          <p:cNvCxnSpPr/>
          <p:nvPr/>
        </p:nvCxnSpPr>
        <p:spPr>
          <a:xfrm flipH="1">
            <a:off x="2371943" y="1835809"/>
            <a:ext cx="494700" cy="1355100"/>
          </a:xfrm>
          <a:prstGeom prst="straightConnector1">
            <a:avLst/>
          </a:prstGeom>
          <a:noFill/>
          <a:ln cap="flat" cmpd="sng" w="38100">
            <a:solidFill>
              <a:srgbClr val="80808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776" name="Google Shape;1776;p102"/>
          <p:cNvCxnSpPr/>
          <p:nvPr/>
        </p:nvCxnSpPr>
        <p:spPr>
          <a:xfrm>
            <a:off x="2919424" y="1831423"/>
            <a:ext cx="481200" cy="1357500"/>
          </a:xfrm>
          <a:prstGeom prst="straightConnector1">
            <a:avLst/>
          </a:prstGeom>
          <a:noFill/>
          <a:ln cap="flat" cmpd="sng" w="38100">
            <a:solidFill>
              <a:srgbClr val="80808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777" name="Google Shape;1777;p102"/>
          <p:cNvCxnSpPr/>
          <p:nvPr/>
        </p:nvCxnSpPr>
        <p:spPr>
          <a:xfrm flipH="1">
            <a:off x="647174" y="1840453"/>
            <a:ext cx="2217000" cy="1358400"/>
          </a:xfrm>
          <a:prstGeom prst="straightConnector1">
            <a:avLst/>
          </a:prstGeom>
          <a:noFill/>
          <a:ln cap="flat" cmpd="sng" w="38100">
            <a:solidFill>
              <a:srgbClr val="80808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778" name="Google Shape;1778;p102"/>
          <p:cNvSpPr/>
          <p:nvPr/>
        </p:nvSpPr>
        <p:spPr>
          <a:xfrm>
            <a:off x="593986" y="3210008"/>
            <a:ext cx="4566900" cy="188400"/>
          </a:xfrm>
          <a:prstGeom prst="rect">
            <a:avLst/>
          </a:prstGeom>
          <a:solidFill>
            <a:srgbClr val="EBEDFE"/>
          </a:solidFill>
          <a:ln cap="flat" cmpd="sng" w="9525">
            <a:solidFill>
              <a:srgbClr val="EBEDF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779" name="Google Shape;1779;p102"/>
          <p:cNvCxnSpPr/>
          <p:nvPr/>
        </p:nvCxnSpPr>
        <p:spPr>
          <a:xfrm>
            <a:off x="582675" y="3205363"/>
            <a:ext cx="4587600" cy="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780" name="Google Shape;1780;p102"/>
          <p:cNvCxnSpPr/>
          <p:nvPr/>
        </p:nvCxnSpPr>
        <p:spPr>
          <a:xfrm rot="10800000">
            <a:off x="2865797" y="1822963"/>
            <a:ext cx="0" cy="13752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781" name="Google Shape;1781;p102"/>
          <p:cNvCxnSpPr/>
          <p:nvPr/>
        </p:nvCxnSpPr>
        <p:spPr>
          <a:xfrm rot="10800000">
            <a:off x="2914706" y="1819247"/>
            <a:ext cx="0" cy="13752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782" name="Google Shape;1782;p102"/>
          <p:cNvSpPr/>
          <p:nvPr/>
        </p:nvSpPr>
        <p:spPr>
          <a:xfrm>
            <a:off x="2840516" y="1732525"/>
            <a:ext cx="96900" cy="96900"/>
          </a:xfrm>
          <a:prstGeom prst="ellipse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83" name="Google Shape;1783;p102"/>
          <p:cNvSpPr txBox="1"/>
          <p:nvPr/>
        </p:nvSpPr>
        <p:spPr>
          <a:xfrm>
            <a:off x="3029800" y="2385975"/>
            <a:ext cx="411900" cy="188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7</a:t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 m</a:t>
            </a:r>
            <a:r>
              <a:rPr lang="en-GB" sz="14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 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784" name="Google Shape;1784;p102"/>
          <p:cNvCxnSpPr/>
          <p:nvPr/>
        </p:nvCxnSpPr>
        <p:spPr>
          <a:xfrm>
            <a:off x="2912432" y="1840453"/>
            <a:ext cx="2217000" cy="1358400"/>
          </a:xfrm>
          <a:prstGeom prst="straightConnector1">
            <a:avLst/>
          </a:prstGeom>
          <a:noFill/>
          <a:ln cap="flat" cmpd="sng" w="38100">
            <a:solidFill>
              <a:srgbClr val="80808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785" name="Google Shape;1785;p102"/>
          <p:cNvCxnSpPr/>
          <p:nvPr/>
        </p:nvCxnSpPr>
        <p:spPr>
          <a:xfrm>
            <a:off x="2986005" y="1854439"/>
            <a:ext cx="0" cy="13341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1786" name="Google Shape;1786;p102"/>
          <p:cNvCxnSpPr/>
          <p:nvPr/>
        </p:nvCxnSpPr>
        <p:spPr>
          <a:xfrm>
            <a:off x="647180" y="3303289"/>
            <a:ext cx="1718400" cy="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787" name="Google Shape;1787;p102"/>
          <p:cNvSpPr txBox="1"/>
          <p:nvPr>
            <p:ph idx="4294967295" type="body"/>
          </p:nvPr>
        </p:nvSpPr>
        <p:spPr>
          <a:xfrm>
            <a:off x="1261003" y="3266458"/>
            <a:ext cx="561300" cy="367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d</a:t>
            </a:r>
            <a:r>
              <a:rPr lang="en-GB" sz="1800">
                <a:latin typeface="Lexend"/>
              </a:rPr>
              <a:t> m</a:t>
            </a:r>
            <a:endParaRPr sz="1800"/>
          </a:p>
        </p:txBody>
      </p:sp>
      <p:sp>
        <p:nvSpPr>
          <p:cNvPr id="1788" name="Google Shape;1788;p102"/>
          <p:cNvSpPr/>
          <p:nvPr/>
        </p:nvSpPr>
        <p:spPr>
          <a:xfrm>
            <a:off x="168297" y="2718325"/>
            <a:ext cx="974100" cy="974100"/>
          </a:xfrm>
          <a:prstGeom prst="arc">
            <a:avLst>
              <a:gd fmla="val 19737478" name="adj1"/>
              <a:gd fmla="val 0" name="adj2"/>
            </a:avLst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89" name="Google Shape;1789;p102"/>
          <p:cNvSpPr txBox="1"/>
          <p:nvPr>
            <p:ph idx="4294967295" type="body"/>
          </p:nvPr>
        </p:nvSpPr>
        <p:spPr>
          <a:xfrm>
            <a:off x="1186924" y="2884417"/>
            <a:ext cx="717300" cy="21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31</a:t>
            </a:r>
            <a:r>
              <a:rPr lang="en-GB" sz="1400">
                <a:latin typeface="Lexend"/>
              </a:rPr>
              <a:t>°</a:t>
            </a:r>
            <a:endParaRPr sz="180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3" name="Shape 17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4" name="Google Shape;1794;p103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Isticmaalka dhabta ah ee trigonometry</a:t>
            </a:r>
            <a:endParaRPr/>
          </a:p>
        </p:txBody>
      </p:sp>
      <p:sp>
        <p:nvSpPr>
          <p:cNvPr id="1795" name="Google Shape;1795;p103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1) Jid loo dhisayaa guri ka baxsan. Gunta hoose ee albaabku waa 42 cm ka sarraysa sagxadda. Xagasha u dhaxaysa jidka iyo dhulka waa inaysan ka badnayn 4.8°. Waa maxay dhererka ugu yar ee jidka?</a:t>
            </a:r>
            <a:br>
              <a:rPr lang="en-GB" sz="1800"/>
            </a:br>
            <a:r>
              <a:rPr lang="en-GB" sz="1100">
                <a:latin typeface="Lexend"/>
              </a:rPr>
              <a:t/>
            </a:r>
            <a:br>
              <a:rPr lang="en-GB" sz="1800"/>
            </a:b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br>
              <a:rPr lang="en-GB" sz="1800"/>
            </a:b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1800"/>
          </a:p>
        </p:txBody>
      </p:sp>
      <p:sp>
        <p:nvSpPr>
          <p:cNvPr id="1796" name="Google Shape;1796;p103"/>
          <p:cNvSpPr/>
          <p:nvPr/>
        </p:nvSpPr>
        <p:spPr>
          <a:xfrm>
            <a:off x="1245800" y="2291250"/>
            <a:ext cx="6892800" cy="817500"/>
          </a:xfrm>
          <a:prstGeom prst="rtTriangle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97" name="Google Shape;1797;p103"/>
          <p:cNvSpPr/>
          <p:nvPr/>
        </p:nvSpPr>
        <p:spPr>
          <a:xfrm>
            <a:off x="1245800" y="2967150"/>
            <a:ext cx="141600" cy="14160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798" name="Google Shape;1798;p103"/>
          <p:cNvCxnSpPr/>
          <p:nvPr/>
        </p:nvCxnSpPr>
        <p:spPr>
          <a:xfrm>
            <a:off x="1097750" y="2287925"/>
            <a:ext cx="0" cy="836700"/>
          </a:xfrm>
          <a:prstGeom prst="straightConnector1">
            <a:avLst/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799" name="Google Shape;1799;p103"/>
          <p:cNvSpPr txBox="1"/>
          <p:nvPr>
            <p:ph idx="4294967295" type="body"/>
          </p:nvPr>
        </p:nvSpPr>
        <p:spPr>
          <a:xfrm>
            <a:off x="337483" y="2592889"/>
            <a:ext cx="942600" cy="21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42 cm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800" name="Google Shape;1800;p103"/>
          <p:cNvSpPr/>
          <p:nvPr/>
        </p:nvSpPr>
        <p:spPr>
          <a:xfrm>
            <a:off x="6069869" y="1301681"/>
            <a:ext cx="3629700" cy="3629700"/>
          </a:xfrm>
          <a:prstGeom prst="arc">
            <a:avLst>
              <a:gd fmla="val 10813020" name="adj1"/>
              <a:gd fmla="val 11277886" name="adj2"/>
            </a:avLst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01" name="Google Shape;1801;p103"/>
          <p:cNvSpPr txBox="1"/>
          <p:nvPr>
            <p:ph idx="4294967295" type="body"/>
          </p:nvPr>
        </p:nvSpPr>
        <p:spPr>
          <a:xfrm>
            <a:off x="5519075" y="2821500"/>
            <a:ext cx="574800" cy="303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4.8°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cxnSp>
        <p:nvCxnSpPr>
          <p:cNvPr id="1802" name="Google Shape;1802;p103"/>
          <p:cNvCxnSpPr/>
          <p:nvPr/>
        </p:nvCxnSpPr>
        <p:spPr>
          <a:xfrm>
            <a:off x="1280075" y="2160000"/>
            <a:ext cx="6878100" cy="817500"/>
          </a:xfrm>
          <a:prstGeom prst="straightConnector1">
            <a:avLst/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803" name="Google Shape;1803;p103"/>
          <p:cNvSpPr txBox="1"/>
          <p:nvPr>
            <p:ph idx="4294967295" type="body"/>
          </p:nvPr>
        </p:nvSpPr>
        <p:spPr>
          <a:xfrm>
            <a:off x="4528475" y="2226350"/>
            <a:ext cx="727800" cy="303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>
                <a:latin typeface="Lexend"/>
                <a:ea typeface="Times New Roman"/>
                <a:cs typeface="Times New Roman"/>
                <a:sym typeface="Times New Roman"/>
              </a:rPr>
              <a:t>m cm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804" name="Google Shape;1804;p103"/>
          <p:cNvSpPr txBox="1"/>
          <p:nvPr>
            <p:ph idx="4294967295" type="body"/>
          </p:nvPr>
        </p:nvSpPr>
        <p:spPr>
          <a:xfrm>
            <a:off x="3669450" y="3628500"/>
            <a:ext cx="4529100" cy="303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>
                <a:latin typeface="Lexend"/>
                <a:ea typeface="Times New Roman"/>
                <a:cs typeface="Times New Roman"/>
                <a:sym typeface="Times New Roman"/>
              </a:rPr>
              <a:t>m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> =            = 501.9 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805" name="Google Shape;1805;p103"/>
          <p:cNvSpPr txBox="1"/>
          <p:nvPr>
            <p:ph idx="4294967295" type="body"/>
          </p:nvPr>
        </p:nvSpPr>
        <p:spPr>
          <a:xfrm>
            <a:off x="4279050" y="3780900"/>
            <a:ext cx="977100" cy="303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>sin(4.8°)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cxnSp>
        <p:nvCxnSpPr>
          <p:cNvPr id="1806" name="Google Shape;1806;p103"/>
          <p:cNvCxnSpPr/>
          <p:nvPr/>
        </p:nvCxnSpPr>
        <p:spPr>
          <a:xfrm>
            <a:off x="4247225" y="3780900"/>
            <a:ext cx="9438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807" name="Google Shape;1807;p103"/>
          <p:cNvSpPr txBox="1"/>
          <p:nvPr>
            <p:ph idx="4294967295" type="body"/>
          </p:nvPr>
        </p:nvSpPr>
        <p:spPr>
          <a:xfrm>
            <a:off x="4546816" y="3486725"/>
            <a:ext cx="339000" cy="21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42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808" name="Google Shape;1808;p103"/>
          <p:cNvSpPr txBox="1"/>
          <p:nvPr/>
        </p:nvSpPr>
        <p:spPr>
          <a:xfrm>
            <a:off x="698350" y="4427200"/>
            <a:ext cx="6794100" cy="188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Jidka dhererkiisu waa ugu yaraan 501.9 cm ama 5.02 m.</a:t>
            </a:r>
            <a:endParaRPr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12" name="Shape 18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3" name="Google Shape;1813;p104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Isticmaalka dhabta ah ee trigonometry</a:t>
            </a:r>
            <a:endParaRPr/>
          </a:p>
        </p:txBody>
      </p:sp>
      <p:sp>
        <p:nvSpPr>
          <p:cNvPr id="1814" name="Google Shape;1814;p104"/>
          <p:cNvSpPr txBox="1"/>
          <p:nvPr>
            <p:ph idx="1" type="body"/>
          </p:nvPr>
        </p:nvSpPr>
        <p:spPr>
          <a:xfrm>
            <a:off x="324000" y="835500"/>
            <a:ext cx="8237700" cy="1374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2) Nin taagan oo daanta webiga ku yaal wuxuu arkayaa geed gaar ah daanta kale. Kadib wuxuu socdaa 60 m oo toosan daanta webiga. Markuu dib u eego, wuxuu arkaa in xagasha u dhaxaysa dariiqiisa iyo xariiqda geedka ay tahay 32°. Immisa buu webigu u ballaaran yahay?</a:t>
            </a:r>
            <a:br>
              <a:rPr lang="en-GB" sz="1800"/>
            </a:br>
            <a:r>
              <a:rPr lang="en-GB" sz="1100">
                <a:latin typeface="Lexend"/>
              </a:rPr>
              <a:t/>
            </a:r>
            <a:br>
              <a:rPr lang="en-GB" sz="1800"/>
            </a:br>
            <a:r>
              <a:rPr lang="en-GB" sz="1100">
                <a:latin typeface="Lexend"/>
              </a:rPr>
              <a:t/>
            </a:r>
            <a:br>
              <a:rPr lang="en-GB" sz="1800"/>
            </a:br>
            <a:r>
              <a:rPr lang="en-GB" sz="1100">
                <a:latin typeface="Lexend"/>
              </a:rPr>
              <a:t/>
            </a:r>
            <a:endParaRPr sz="1600"/>
          </a:p>
        </p:txBody>
      </p:sp>
      <p:sp>
        <p:nvSpPr>
          <p:cNvPr id="1815" name="Google Shape;1815;p104"/>
          <p:cNvSpPr/>
          <p:nvPr/>
        </p:nvSpPr>
        <p:spPr>
          <a:xfrm>
            <a:off x="1632625" y="3025875"/>
            <a:ext cx="2407800" cy="1128900"/>
          </a:xfrm>
          <a:prstGeom prst="rtTriangle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16" name="Google Shape;1816;p104"/>
          <p:cNvSpPr/>
          <p:nvPr/>
        </p:nvSpPr>
        <p:spPr>
          <a:xfrm>
            <a:off x="3390300" y="3581450"/>
            <a:ext cx="1181700" cy="1181700"/>
          </a:xfrm>
          <a:prstGeom prst="arc">
            <a:avLst>
              <a:gd fmla="val 10992532" name="adj1"/>
              <a:gd fmla="val 12582991" name="adj2"/>
            </a:avLst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17" name="Google Shape;1817;p104"/>
          <p:cNvSpPr txBox="1"/>
          <p:nvPr>
            <p:ph idx="4294967295" type="body"/>
          </p:nvPr>
        </p:nvSpPr>
        <p:spPr>
          <a:xfrm>
            <a:off x="2979083" y="3834136"/>
            <a:ext cx="574800" cy="303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32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>°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818" name="Google Shape;1818;p104"/>
          <p:cNvSpPr/>
          <p:nvPr/>
        </p:nvSpPr>
        <p:spPr>
          <a:xfrm>
            <a:off x="1633236" y="3949743"/>
            <a:ext cx="206400" cy="20640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819" name="Google Shape;1819;p104"/>
          <p:cNvCxnSpPr/>
          <p:nvPr/>
        </p:nvCxnSpPr>
        <p:spPr>
          <a:xfrm rot="10800000">
            <a:off x="1632625" y="4275825"/>
            <a:ext cx="2414100" cy="0"/>
          </a:xfrm>
          <a:prstGeom prst="straightConnector1">
            <a:avLst/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820" name="Google Shape;1820;p104"/>
          <p:cNvSpPr txBox="1"/>
          <p:nvPr>
            <p:ph idx="4294967295" type="body"/>
          </p:nvPr>
        </p:nvSpPr>
        <p:spPr>
          <a:xfrm>
            <a:off x="2517633" y="4313389"/>
            <a:ext cx="942600" cy="21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60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> m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cxnSp>
        <p:nvCxnSpPr>
          <p:cNvPr id="1821" name="Google Shape;1821;p104"/>
          <p:cNvCxnSpPr/>
          <p:nvPr/>
        </p:nvCxnSpPr>
        <p:spPr>
          <a:xfrm rot="10800000">
            <a:off x="1473225" y="3025950"/>
            <a:ext cx="0" cy="1137600"/>
          </a:xfrm>
          <a:prstGeom prst="straightConnector1">
            <a:avLst/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822" name="Google Shape;1822;p104"/>
          <p:cNvSpPr txBox="1"/>
          <p:nvPr>
            <p:ph idx="4294967295" type="body"/>
          </p:nvPr>
        </p:nvSpPr>
        <p:spPr>
          <a:xfrm>
            <a:off x="980275" y="3470400"/>
            <a:ext cx="727800" cy="303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>
                <a:latin typeface="Lexend"/>
                <a:ea typeface="Times New Roman"/>
                <a:cs typeface="Times New Roman"/>
                <a:sym typeface="Times New Roman"/>
              </a:rPr>
              <a:t>r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> m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823" name="Google Shape;1823;p104"/>
          <p:cNvSpPr txBox="1"/>
          <p:nvPr>
            <p:ph idx="4294967295" type="body"/>
          </p:nvPr>
        </p:nvSpPr>
        <p:spPr>
          <a:xfrm>
            <a:off x="4637875" y="3318000"/>
            <a:ext cx="2764800" cy="303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>
                <a:latin typeface="Lexend"/>
                <a:ea typeface="Times New Roman"/>
                <a:cs typeface="Times New Roman"/>
                <a:sym typeface="Times New Roman"/>
              </a:rPr>
              <a:t>r = 60 × tan(32°)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24" name="Google Shape;1824;p104"/>
          <p:cNvSpPr txBox="1"/>
          <p:nvPr>
            <p:ph idx="4294967295" type="body"/>
          </p:nvPr>
        </p:nvSpPr>
        <p:spPr>
          <a:xfrm>
            <a:off x="4637875" y="3699000"/>
            <a:ext cx="2764800" cy="303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>
                <a:latin typeface="Lexend"/>
                <a:ea typeface="Times New Roman"/>
                <a:cs typeface="Times New Roman"/>
                <a:sym typeface="Times New Roman"/>
              </a:rPr>
              <a:t>r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> = 37.5 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25" name="Google Shape;1825;p104"/>
          <p:cNvSpPr txBox="1"/>
          <p:nvPr/>
        </p:nvSpPr>
        <p:spPr>
          <a:xfrm>
            <a:off x="4660750" y="4198600"/>
            <a:ext cx="3562500" cy="188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Webigu wuxuu ballaaran yahay 37.5 m.</a:t>
            </a:r>
            <a:endParaRPr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9" name="Shape 18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0" name="Google Shape;1830;p105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Isticmaalka dhabta ah ee trigonometry</a:t>
            </a:r>
            <a:endParaRPr/>
          </a:p>
        </p:txBody>
      </p:sp>
      <p:sp>
        <p:nvSpPr>
          <p:cNvPr id="1831" name="Google Shape;1831;p105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3) Tiir dhererkiisu yahay 7 m waxaa lagu xidhay siligyo taageero. Siligyada waxaa lagu shubay xariiq toosan. Siligyada kore waxay la sameeyaan xagal 31° sagxadda, siligyada gudahana waxay la sameeyaan xagal laba jibaaran. Immisa ayay kala fog yihiin siligyadu?</a:t>
            </a:r>
            <a:endParaRPr sz="1800"/>
          </a:p>
        </p:txBody>
      </p:sp>
      <p:cxnSp>
        <p:nvCxnSpPr>
          <p:cNvPr id="1832" name="Google Shape;1832;p105"/>
          <p:cNvCxnSpPr/>
          <p:nvPr/>
        </p:nvCxnSpPr>
        <p:spPr>
          <a:xfrm flipH="1">
            <a:off x="2371943" y="1835809"/>
            <a:ext cx="494700" cy="1355100"/>
          </a:xfrm>
          <a:prstGeom prst="straightConnector1">
            <a:avLst/>
          </a:prstGeom>
          <a:noFill/>
          <a:ln cap="flat" cmpd="sng" w="38100">
            <a:solidFill>
              <a:srgbClr val="80808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833" name="Google Shape;1833;p105"/>
          <p:cNvCxnSpPr/>
          <p:nvPr/>
        </p:nvCxnSpPr>
        <p:spPr>
          <a:xfrm>
            <a:off x="2919424" y="1831423"/>
            <a:ext cx="481200" cy="1357500"/>
          </a:xfrm>
          <a:prstGeom prst="straightConnector1">
            <a:avLst/>
          </a:prstGeom>
          <a:noFill/>
          <a:ln cap="flat" cmpd="sng" w="38100">
            <a:solidFill>
              <a:srgbClr val="80808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834" name="Google Shape;1834;p105"/>
          <p:cNvCxnSpPr/>
          <p:nvPr/>
        </p:nvCxnSpPr>
        <p:spPr>
          <a:xfrm flipH="1">
            <a:off x="647174" y="1840453"/>
            <a:ext cx="2217000" cy="1358400"/>
          </a:xfrm>
          <a:prstGeom prst="straightConnector1">
            <a:avLst/>
          </a:prstGeom>
          <a:noFill/>
          <a:ln cap="flat" cmpd="sng" w="38100">
            <a:solidFill>
              <a:srgbClr val="80808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835" name="Google Shape;1835;p105"/>
          <p:cNvSpPr/>
          <p:nvPr/>
        </p:nvSpPr>
        <p:spPr>
          <a:xfrm>
            <a:off x="593986" y="3210008"/>
            <a:ext cx="4566900" cy="188400"/>
          </a:xfrm>
          <a:prstGeom prst="rect">
            <a:avLst/>
          </a:prstGeom>
          <a:solidFill>
            <a:srgbClr val="EBEDFE"/>
          </a:solidFill>
          <a:ln cap="flat" cmpd="sng" w="9525">
            <a:solidFill>
              <a:srgbClr val="EBEDF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836" name="Google Shape;1836;p105"/>
          <p:cNvCxnSpPr/>
          <p:nvPr/>
        </p:nvCxnSpPr>
        <p:spPr>
          <a:xfrm>
            <a:off x="582675" y="3205363"/>
            <a:ext cx="4587600" cy="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837" name="Google Shape;1837;p105"/>
          <p:cNvCxnSpPr/>
          <p:nvPr/>
        </p:nvCxnSpPr>
        <p:spPr>
          <a:xfrm rot="10800000">
            <a:off x="2865797" y="1822963"/>
            <a:ext cx="0" cy="13752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838" name="Google Shape;1838;p105"/>
          <p:cNvCxnSpPr/>
          <p:nvPr/>
        </p:nvCxnSpPr>
        <p:spPr>
          <a:xfrm rot="10800000">
            <a:off x="2914706" y="1819247"/>
            <a:ext cx="0" cy="13752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839" name="Google Shape;1839;p105"/>
          <p:cNvSpPr/>
          <p:nvPr/>
        </p:nvSpPr>
        <p:spPr>
          <a:xfrm>
            <a:off x="2840516" y="1732525"/>
            <a:ext cx="96900" cy="96900"/>
          </a:xfrm>
          <a:prstGeom prst="ellipse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40" name="Google Shape;1840;p105"/>
          <p:cNvSpPr txBox="1"/>
          <p:nvPr/>
        </p:nvSpPr>
        <p:spPr>
          <a:xfrm>
            <a:off x="3029800" y="2385975"/>
            <a:ext cx="411900" cy="188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7 m</a:t>
            </a:r>
            <a:r>
              <a:rPr lang="en-GB" sz="14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 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841" name="Google Shape;1841;p105"/>
          <p:cNvCxnSpPr/>
          <p:nvPr/>
        </p:nvCxnSpPr>
        <p:spPr>
          <a:xfrm>
            <a:off x="2912432" y="1840453"/>
            <a:ext cx="2217000" cy="1358400"/>
          </a:xfrm>
          <a:prstGeom prst="straightConnector1">
            <a:avLst/>
          </a:prstGeom>
          <a:noFill/>
          <a:ln cap="flat" cmpd="sng" w="38100">
            <a:solidFill>
              <a:srgbClr val="80808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842" name="Google Shape;1842;p105"/>
          <p:cNvCxnSpPr/>
          <p:nvPr/>
        </p:nvCxnSpPr>
        <p:spPr>
          <a:xfrm>
            <a:off x="2986005" y="1854439"/>
            <a:ext cx="0" cy="13341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1843" name="Google Shape;1843;p105"/>
          <p:cNvCxnSpPr/>
          <p:nvPr/>
        </p:nvCxnSpPr>
        <p:spPr>
          <a:xfrm>
            <a:off x="647180" y="3303289"/>
            <a:ext cx="1718400" cy="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844" name="Google Shape;1844;p105"/>
          <p:cNvSpPr txBox="1"/>
          <p:nvPr>
            <p:ph idx="4294967295" type="body"/>
          </p:nvPr>
        </p:nvSpPr>
        <p:spPr>
          <a:xfrm>
            <a:off x="1261003" y="3266458"/>
            <a:ext cx="561300" cy="367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d</a:t>
            </a:r>
            <a:r>
              <a:rPr lang="en-GB" sz="1800">
                <a:latin typeface="Lexend"/>
              </a:rPr>
              <a:t> m</a:t>
            </a:r>
            <a:endParaRPr sz="1800"/>
          </a:p>
        </p:txBody>
      </p:sp>
      <p:sp>
        <p:nvSpPr>
          <p:cNvPr id="1845" name="Google Shape;1845;p105"/>
          <p:cNvSpPr/>
          <p:nvPr/>
        </p:nvSpPr>
        <p:spPr>
          <a:xfrm>
            <a:off x="168297" y="2718325"/>
            <a:ext cx="974100" cy="974100"/>
          </a:xfrm>
          <a:prstGeom prst="arc">
            <a:avLst>
              <a:gd fmla="val 19737478" name="adj1"/>
              <a:gd fmla="val 0" name="adj2"/>
            </a:avLst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46" name="Google Shape;1846;p105"/>
          <p:cNvSpPr txBox="1"/>
          <p:nvPr>
            <p:ph idx="4294967295" type="body"/>
          </p:nvPr>
        </p:nvSpPr>
        <p:spPr>
          <a:xfrm>
            <a:off x="1186924" y="2884417"/>
            <a:ext cx="717300" cy="21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31°</a:t>
            </a:r>
            <a:endParaRPr sz="1800"/>
          </a:p>
        </p:txBody>
      </p:sp>
      <p:sp>
        <p:nvSpPr>
          <p:cNvPr id="1847" name="Google Shape;1847;p105"/>
          <p:cNvSpPr/>
          <p:nvPr/>
        </p:nvSpPr>
        <p:spPr>
          <a:xfrm flipH="1">
            <a:off x="5938500" y="1665600"/>
            <a:ext cx="2217000" cy="1355100"/>
          </a:xfrm>
          <a:prstGeom prst="rtTriangle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48" name="Google Shape;1848;p105"/>
          <p:cNvSpPr txBox="1"/>
          <p:nvPr/>
        </p:nvSpPr>
        <p:spPr>
          <a:xfrm>
            <a:off x="8314046" y="2175025"/>
            <a:ext cx="622200" cy="188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7 m</a:t>
            </a:r>
            <a:r>
              <a:rPr lang="en-GB" sz="1100">
                <a:solidFill>
                  <a:srgbClr val="000000"/>
                </a:solidFill>
                <a:latin typeface="Kalam"/>
                <a:ea typeface="Kalam"/>
                <a:cs typeface="Kalam"/>
                <a:sym typeface="Kalam"/>
              </a:rPr>
              <a:t> </a:t>
            </a:r>
            <a:endParaRPr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cxnSp>
        <p:nvCxnSpPr>
          <p:cNvPr id="1849" name="Google Shape;1849;p105"/>
          <p:cNvCxnSpPr/>
          <p:nvPr/>
        </p:nvCxnSpPr>
        <p:spPr>
          <a:xfrm>
            <a:off x="8270264" y="1643478"/>
            <a:ext cx="0" cy="13341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850" name="Google Shape;1850;p105"/>
          <p:cNvSpPr/>
          <p:nvPr/>
        </p:nvSpPr>
        <p:spPr>
          <a:xfrm>
            <a:off x="5426097" y="2548286"/>
            <a:ext cx="974100" cy="974100"/>
          </a:xfrm>
          <a:prstGeom prst="arc">
            <a:avLst>
              <a:gd fmla="val 19737478" name="adj1"/>
              <a:gd fmla="val 0" name="adj2"/>
            </a:avLst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51" name="Google Shape;1851;p105"/>
          <p:cNvSpPr txBox="1"/>
          <p:nvPr>
            <p:ph idx="4294967295" type="body"/>
          </p:nvPr>
        </p:nvSpPr>
        <p:spPr>
          <a:xfrm>
            <a:off x="6444724" y="2714378"/>
            <a:ext cx="717300" cy="21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31°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852" name="Google Shape;1852;p105"/>
          <p:cNvSpPr/>
          <p:nvPr/>
        </p:nvSpPr>
        <p:spPr>
          <a:xfrm>
            <a:off x="7962408" y="2832384"/>
            <a:ext cx="188400" cy="188400"/>
          </a:xfrm>
          <a:prstGeom prst="rect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53" name="Google Shape;1853;p105"/>
          <p:cNvSpPr txBox="1"/>
          <p:nvPr/>
        </p:nvSpPr>
        <p:spPr>
          <a:xfrm>
            <a:off x="6409054" y="3165625"/>
            <a:ext cx="188400" cy="188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7 </a:t>
            </a:r>
            <a:endParaRPr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854" name="Google Shape;1854;p105"/>
          <p:cNvSpPr txBox="1"/>
          <p:nvPr/>
        </p:nvSpPr>
        <p:spPr>
          <a:xfrm>
            <a:off x="6054483" y="3411864"/>
            <a:ext cx="974100" cy="36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>tan(31°)</a:t>
            </a:r>
            <a:endParaRPr sz="22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cxnSp>
        <p:nvCxnSpPr>
          <p:cNvPr id="1855" name="Google Shape;1855;p105"/>
          <p:cNvCxnSpPr/>
          <p:nvPr/>
        </p:nvCxnSpPr>
        <p:spPr>
          <a:xfrm>
            <a:off x="6017975" y="3442475"/>
            <a:ext cx="9996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856" name="Google Shape;1856;p105"/>
          <p:cNvSpPr txBox="1"/>
          <p:nvPr/>
        </p:nvSpPr>
        <p:spPr>
          <a:xfrm>
            <a:off x="7094850" y="3318025"/>
            <a:ext cx="1155600" cy="188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= 11.65 m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> </a:t>
            </a:r>
            <a:endParaRPr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cxnSp>
        <p:nvCxnSpPr>
          <p:cNvPr id="1857" name="Google Shape;1857;p105"/>
          <p:cNvCxnSpPr/>
          <p:nvPr/>
        </p:nvCxnSpPr>
        <p:spPr>
          <a:xfrm>
            <a:off x="5938505" y="3150039"/>
            <a:ext cx="2205900" cy="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858" name="Google Shape;1858;p105"/>
          <p:cNvSpPr/>
          <p:nvPr/>
        </p:nvSpPr>
        <p:spPr>
          <a:xfrm flipH="1">
            <a:off x="5007150" y="3211500"/>
            <a:ext cx="481200" cy="1313700"/>
          </a:xfrm>
          <a:prstGeom prst="rtTriangle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59" name="Google Shape;1859;p105"/>
          <p:cNvSpPr/>
          <p:nvPr/>
        </p:nvSpPr>
        <p:spPr>
          <a:xfrm>
            <a:off x="5339378" y="4376370"/>
            <a:ext cx="147900" cy="147900"/>
          </a:xfrm>
          <a:prstGeom prst="rect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60" name="Google Shape;1860;p105"/>
          <p:cNvSpPr/>
          <p:nvPr/>
        </p:nvSpPr>
        <p:spPr>
          <a:xfrm>
            <a:off x="4752640" y="4280788"/>
            <a:ext cx="481200" cy="481200"/>
          </a:xfrm>
          <a:prstGeom prst="arc">
            <a:avLst>
              <a:gd fmla="val 17685625" name="adj1"/>
              <a:gd fmla="val 0" name="adj2"/>
            </a:avLst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61" name="Google Shape;1861;p105"/>
          <p:cNvSpPr txBox="1"/>
          <p:nvPr>
            <p:ph idx="4294967295" type="body"/>
          </p:nvPr>
        </p:nvSpPr>
        <p:spPr>
          <a:xfrm>
            <a:off x="4663202" y="4237945"/>
            <a:ext cx="717300" cy="21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62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>°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cxnSp>
        <p:nvCxnSpPr>
          <p:cNvPr id="1862" name="Google Shape;1862;p105"/>
          <p:cNvCxnSpPr/>
          <p:nvPr/>
        </p:nvCxnSpPr>
        <p:spPr>
          <a:xfrm>
            <a:off x="4977300" y="4419425"/>
            <a:ext cx="89100" cy="618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863" name="Google Shape;1863;p105"/>
          <p:cNvSpPr txBox="1"/>
          <p:nvPr/>
        </p:nvSpPr>
        <p:spPr>
          <a:xfrm>
            <a:off x="5637724" y="3743050"/>
            <a:ext cx="481200" cy="188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7 m</a:t>
            </a:r>
            <a:r>
              <a:rPr lang="en-GB" sz="1100">
                <a:solidFill>
                  <a:srgbClr val="000000"/>
                </a:solidFill>
                <a:latin typeface="Kalam"/>
                <a:ea typeface="Kalam"/>
                <a:cs typeface="Kalam"/>
                <a:sym typeface="Kalam"/>
              </a:rPr>
              <a:t> </a:t>
            </a:r>
            <a:endParaRPr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cxnSp>
        <p:nvCxnSpPr>
          <p:cNvPr id="1864" name="Google Shape;1864;p105"/>
          <p:cNvCxnSpPr/>
          <p:nvPr/>
        </p:nvCxnSpPr>
        <p:spPr>
          <a:xfrm>
            <a:off x="5593937" y="3211511"/>
            <a:ext cx="0" cy="13341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1865" name="Google Shape;1865;p105"/>
          <p:cNvCxnSpPr/>
          <p:nvPr/>
        </p:nvCxnSpPr>
        <p:spPr>
          <a:xfrm rot="10800000">
            <a:off x="4993325" y="4628141"/>
            <a:ext cx="508500" cy="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866" name="Google Shape;1866;p105"/>
          <p:cNvSpPr txBox="1"/>
          <p:nvPr/>
        </p:nvSpPr>
        <p:spPr>
          <a:xfrm>
            <a:off x="6409054" y="4080025"/>
            <a:ext cx="188400" cy="188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7 </a:t>
            </a:r>
            <a:endParaRPr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867" name="Google Shape;1867;p105"/>
          <p:cNvSpPr txBox="1"/>
          <p:nvPr/>
        </p:nvSpPr>
        <p:spPr>
          <a:xfrm>
            <a:off x="6054483" y="4326264"/>
            <a:ext cx="974100" cy="36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>tan(62°)</a:t>
            </a:r>
            <a:endParaRPr sz="22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cxnSp>
        <p:nvCxnSpPr>
          <p:cNvPr id="1868" name="Google Shape;1868;p105"/>
          <p:cNvCxnSpPr/>
          <p:nvPr/>
        </p:nvCxnSpPr>
        <p:spPr>
          <a:xfrm>
            <a:off x="6017975" y="4356875"/>
            <a:ext cx="9996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869" name="Google Shape;1869;p105"/>
          <p:cNvSpPr txBox="1"/>
          <p:nvPr/>
        </p:nvSpPr>
        <p:spPr>
          <a:xfrm>
            <a:off x="7094850" y="4232425"/>
            <a:ext cx="1155600" cy="188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= 3.72 m </a:t>
            </a:r>
            <a:endParaRPr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870" name="Google Shape;1870;p105"/>
          <p:cNvSpPr txBox="1"/>
          <p:nvPr/>
        </p:nvSpPr>
        <p:spPr>
          <a:xfrm>
            <a:off x="761400" y="3922475"/>
            <a:ext cx="2988600" cy="188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400">
                <a:latin typeface="Lexend"/>
                <a:ea typeface="Times New Roman"/>
                <a:cs typeface="Times New Roman"/>
                <a:sym typeface="Times New Roman"/>
              </a:rPr>
              <a:t>d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> 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>= 11.65 - 3.72 = 7.93  </a:t>
            </a:r>
            <a:endParaRPr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871" name="Google Shape;1871;p105"/>
          <p:cNvSpPr txBox="1"/>
          <p:nvPr/>
        </p:nvSpPr>
        <p:spPr>
          <a:xfrm>
            <a:off x="698350" y="4427200"/>
            <a:ext cx="3562500" cy="188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Siligyadu waxay kala fog yihiin 7.93 m.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75" name="Shape 18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6" name="Google Shape;1876;p106"/>
          <p:cNvSpPr txBox="1"/>
          <p:nvPr>
            <p:ph idx="1" type="body"/>
          </p:nvPr>
        </p:nvSpPr>
        <p:spPr>
          <a:xfrm>
            <a:off x="324000" y="1080000"/>
            <a:ext cx="8113800" cy="374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Trigonometry waxaa loo isticmaali karaa xaalado badan oo dhab ah. Inta badan waxaa loo isticmaalaa iyadoo lala shaqeynayo aragtida Pythagoras.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Waxaa loo isticmaalaa in lagu xisaabiyo ama lagu qiyaaso dhererka shay weyn, halka cabbirkoodu aanu macquul ahayn.</a:t>
            </a:r>
            <a:r>
              <a:rPr lang="en-GB">
                <a:latin typeface="Lexend"/>
              </a:rP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1877" name="Google Shape;1877;p106"/>
          <p:cNvSpPr txBox="1"/>
          <p:nvPr>
            <p:ph type="title"/>
          </p:nvPr>
        </p:nvSpPr>
        <p:spPr>
          <a:xfrm>
            <a:off x="1684800" y="43825"/>
            <a:ext cx="57414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Doorashada hab ku habboon helista dhererka saddex-xagalka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ak theme - September 2023">
  <a:themeElements>
    <a:clrScheme name="Simple Light">
      <a:dk1>
        <a:srgbClr val="000000"/>
      </a:dk1>
      <a:lt1>
        <a:srgbClr val="FFFFFF"/>
      </a:lt1>
      <a:dk2>
        <a:srgbClr val="808080"/>
      </a:dk2>
      <a:lt2>
        <a:srgbClr val="F0F0F0"/>
      </a:lt2>
      <a:accent1>
        <a:srgbClr val="EBEDFE"/>
      </a:accent1>
      <a:accent2>
        <a:srgbClr val="374CF1"/>
      </a:accent2>
      <a:accent3>
        <a:srgbClr val="2563EB"/>
      </a:accent3>
      <a:accent4>
        <a:srgbClr val="4F7BE8"/>
      </a:accent4>
      <a:accent5>
        <a:srgbClr val="0B5FA5"/>
      </a:accent5>
      <a:accent6>
        <a:srgbClr val="1D4ED8"/>
      </a:accent6>
      <a:hlink>
        <a:srgbClr val="374CF1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