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583A662-CB0C-4F0C-AD52-46217D66C8BC}">
  <a:tblStyle styleId="{6583A662-CB0C-4F0C-AD52-46217D66C8B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b9cac3710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b9cac3710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b9cac3710a_0_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2b9cac3710a_0_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2b9cac3710a_0_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2b9cac3710a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2b9cac3710a_0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2b9cac3710a_0_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ba6c933ed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ba6c933ed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ba6c933ed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2ba6c933ed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2ba6c933edb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2ba6c933edb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ba6c933edb_0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ba6c933edb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2ba6c933edb_0_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2ba6c933edb_0_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ba6c933edb_0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2ba6c933edb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269b412e354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269b412e35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2ba6c933edb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2ba6c933edb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2ba6c933edb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2ba6c933edb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2ba6c933edb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2ba6c933edb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2ba6c933edb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2ba6c933edb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2ba6c933edb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2ba6c933edb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2ba6c933edb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2ba6c933edb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2b9cac3710a_0_8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2b9cac3710a_0_8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2ba6c933edb_0_9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2ba6c933edb_0_9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2ba6c933edb_0_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2ba6c933edb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2ba6c933edb_0_1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2ba6c933edb_0_1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0" name="Shape 1550"/>
        <p:cNvGrpSpPr/>
        <p:nvPr/>
      </p:nvGrpSpPr>
      <p:grpSpPr>
        <a:xfrm>
          <a:off x="0" y="0"/>
          <a:ext cx="0" cy="0"/>
          <a:chOff x="0" y="0"/>
          <a:chExt cx="0" cy="0"/>
        </a:xfrm>
      </p:grpSpPr>
      <p:sp>
        <p:nvSpPr>
          <p:cNvPr id="1551" name="Google Shape;1551;g2b9cac3710a_0_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2" name="Google Shape;1552;g2b9cac3710a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2b9cac3710a_0_7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2b9cac3710a_0_7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2babe05faa9_1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6" name="Google Shape;1596;g2babe05faa9_1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2b9cac3710a_0_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3" name="Google Shape;1623;g2b9cac3710a_0_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4" name="Shape 1664"/>
        <p:cNvGrpSpPr/>
        <p:nvPr/>
      </p:nvGrpSpPr>
      <p:grpSpPr>
        <a:xfrm>
          <a:off x="0" y="0"/>
          <a:ext cx="0" cy="0"/>
          <a:chOff x="0" y="0"/>
          <a:chExt cx="0" cy="0"/>
        </a:xfrm>
      </p:grpSpPr>
      <p:sp>
        <p:nvSpPr>
          <p:cNvPr id="1665" name="Google Shape;1665;g2babe05faa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6" name="Google Shape;1666;g2babe05faa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g2ba6c933edb_0_7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3" name="Google Shape;1703;g2ba6c933edb_0_7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0" name="Shape 1750"/>
        <p:cNvGrpSpPr/>
        <p:nvPr/>
      </p:nvGrpSpPr>
      <p:grpSpPr>
        <a:xfrm>
          <a:off x="0" y="0"/>
          <a:ext cx="0" cy="0"/>
          <a:chOff x="0" y="0"/>
          <a:chExt cx="0" cy="0"/>
        </a:xfrm>
      </p:grpSpPr>
      <p:sp>
        <p:nvSpPr>
          <p:cNvPr id="1751" name="Google Shape;1751;g2babe05faa9_1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2" name="Google Shape;1752;g2babe05faa9_1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2ba6c933edb_0_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2ba6c933edb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0" name="Shape 1830"/>
        <p:cNvGrpSpPr/>
        <p:nvPr/>
      </p:nvGrpSpPr>
      <p:grpSpPr>
        <a:xfrm>
          <a:off x="0" y="0"/>
          <a:ext cx="0" cy="0"/>
          <a:chOff x="0" y="0"/>
          <a:chExt cx="0" cy="0"/>
        </a:xfrm>
      </p:grpSpPr>
      <p:sp>
        <p:nvSpPr>
          <p:cNvPr id="1831" name="Google Shape;1831;g2ba6c933edb_0_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2" name="Google Shape;1832;g2ba6c933edb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1" name="Shape 1871"/>
        <p:cNvGrpSpPr/>
        <p:nvPr/>
      </p:nvGrpSpPr>
      <p:grpSpPr>
        <a:xfrm>
          <a:off x="0" y="0"/>
          <a:ext cx="0" cy="0"/>
          <a:chOff x="0" y="0"/>
          <a:chExt cx="0" cy="0"/>
        </a:xfrm>
      </p:grpSpPr>
      <p:sp>
        <p:nvSpPr>
          <p:cNvPr id="1872" name="Google Shape;1872;g2babe05faa9_1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3" name="Google Shape;1873;g2babe05faa9_1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1" name="Shape 1901"/>
        <p:cNvGrpSpPr/>
        <p:nvPr/>
      </p:nvGrpSpPr>
      <p:grpSpPr>
        <a:xfrm>
          <a:off x="0" y="0"/>
          <a:ext cx="0" cy="0"/>
          <a:chOff x="0" y="0"/>
          <a:chExt cx="0" cy="0"/>
        </a:xfrm>
      </p:grpSpPr>
      <p:sp>
        <p:nvSpPr>
          <p:cNvPr id="1902" name="Google Shape;1902;g2ba6c933edb_0_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3" name="Google Shape;1903;g2ba6c933edb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6" name="Shape 1946"/>
        <p:cNvGrpSpPr/>
        <p:nvPr/>
      </p:nvGrpSpPr>
      <p:grpSpPr>
        <a:xfrm>
          <a:off x="0" y="0"/>
          <a:ext cx="0" cy="0"/>
          <a:chOff x="0" y="0"/>
          <a:chExt cx="0" cy="0"/>
        </a:xfrm>
      </p:grpSpPr>
      <p:sp>
        <p:nvSpPr>
          <p:cNvPr id="1947" name="Google Shape;1947;g2b9cac3710a_0_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8" name="Google Shape;1948;g2b9cac3710a_0_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3" name="Shape 2023"/>
        <p:cNvGrpSpPr/>
        <p:nvPr/>
      </p:nvGrpSpPr>
      <p:grpSpPr>
        <a:xfrm>
          <a:off x="0" y="0"/>
          <a:ext cx="0" cy="0"/>
          <a:chOff x="0" y="0"/>
          <a:chExt cx="0" cy="0"/>
        </a:xfrm>
      </p:grpSpPr>
      <p:sp>
        <p:nvSpPr>
          <p:cNvPr id="2024" name="Google Shape;2024;g2babe05faa9_1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5" name="Google Shape;2025;g2babe05faa9_1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0" name="Shape 2100"/>
        <p:cNvGrpSpPr/>
        <p:nvPr/>
      </p:nvGrpSpPr>
      <p:grpSpPr>
        <a:xfrm>
          <a:off x="0" y="0"/>
          <a:ext cx="0" cy="0"/>
          <a:chOff x="0" y="0"/>
          <a:chExt cx="0" cy="0"/>
        </a:xfrm>
      </p:grpSpPr>
      <p:sp>
        <p:nvSpPr>
          <p:cNvPr id="2101" name="Google Shape;2101;g2babe05faa9_1_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2" name="Google Shape;2102;g2babe05faa9_1_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7" name="Shape 2147"/>
        <p:cNvGrpSpPr/>
        <p:nvPr/>
      </p:nvGrpSpPr>
      <p:grpSpPr>
        <a:xfrm>
          <a:off x="0" y="0"/>
          <a:ext cx="0" cy="0"/>
          <a:chOff x="0" y="0"/>
          <a:chExt cx="0" cy="0"/>
        </a:xfrm>
      </p:grpSpPr>
      <p:sp>
        <p:nvSpPr>
          <p:cNvPr id="2148" name="Google Shape;2148;g2babe05faa9_1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9" name="Google Shape;2149;g2babe05faa9_1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4" name="Shape 2224"/>
        <p:cNvGrpSpPr/>
        <p:nvPr/>
      </p:nvGrpSpPr>
      <p:grpSpPr>
        <a:xfrm>
          <a:off x="0" y="0"/>
          <a:ext cx="0" cy="0"/>
          <a:chOff x="0" y="0"/>
          <a:chExt cx="0" cy="0"/>
        </a:xfrm>
      </p:grpSpPr>
      <p:sp>
        <p:nvSpPr>
          <p:cNvPr id="2225" name="Google Shape;2225;g2babe05faa9_1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6" name="Google Shape;2226;g2babe05faa9_1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1" name="Shape 2301"/>
        <p:cNvGrpSpPr/>
        <p:nvPr/>
      </p:nvGrpSpPr>
      <p:grpSpPr>
        <a:xfrm>
          <a:off x="0" y="0"/>
          <a:ext cx="0" cy="0"/>
          <a:chOff x="0" y="0"/>
          <a:chExt cx="0" cy="0"/>
        </a:xfrm>
      </p:grpSpPr>
      <p:sp>
        <p:nvSpPr>
          <p:cNvPr id="2302" name="Google Shape;2302;g2babe05faa9_1_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3" name="Google Shape;2303;g2babe05faa9_1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8" name="Shape 2348"/>
        <p:cNvGrpSpPr/>
        <p:nvPr/>
      </p:nvGrpSpPr>
      <p:grpSpPr>
        <a:xfrm>
          <a:off x="0" y="0"/>
          <a:ext cx="0" cy="0"/>
          <a:chOff x="0" y="0"/>
          <a:chExt cx="0" cy="0"/>
        </a:xfrm>
      </p:grpSpPr>
      <p:sp>
        <p:nvSpPr>
          <p:cNvPr id="2349" name="Google Shape;2349;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0" name="Google Shape;2350;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2.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6.png"/><Relationship Id="rId4" Type="http://schemas.openxmlformats.org/officeDocument/2006/relationships/image" Target="../media/image26.png"/><Relationship Id="rId5" Type="http://schemas.openxmlformats.org/officeDocument/2006/relationships/image" Target="../media/image20.png"/><Relationship Id="rId6" Type="http://schemas.openxmlformats.org/officeDocument/2006/relationships/image" Target="../media/image18.png"/><Relationship Id="rId7" Type="http://schemas.openxmlformats.org/officeDocument/2006/relationships/image" Target="../media/image2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9.png"/><Relationship Id="rId4" Type="http://schemas.openxmlformats.org/officeDocument/2006/relationships/image" Target="../media/image70.png"/><Relationship Id="rId5" Type="http://schemas.openxmlformats.org/officeDocument/2006/relationships/image" Target="../media/image24.png"/><Relationship Id="rId6" Type="http://schemas.openxmlformats.org/officeDocument/2006/relationships/image" Target="../media/image28.png"/><Relationship Id="rId7" Type="http://schemas.openxmlformats.org/officeDocument/2006/relationships/image" Target="../media/image2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70.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35.png"/><Relationship Id="rId7" Type="http://schemas.openxmlformats.org/officeDocument/2006/relationships/image" Target="../media/image24.png"/><Relationship Id="rId8" Type="http://schemas.openxmlformats.org/officeDocument/2006/relationships/image" Target="../media/image28.png"/><Relationship Id="rId9"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70.png"/><Relationship Id="rId4" Type="http://schemas.openxmlformats.org/officeDocument/2006/relationships/image" Target="../media/image32.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35.png"/><Relationship Id="rId8" Type="http://schemas.openxmlformats.org/officeDocument/2006/relationships/image" Target="../media/image24.png"/><Relationship Id="rId9" Type="http://schemas.openxmlformats.org/officeDocument/2006/relationships/image" Target="../media/image28.png"/><Relationship Id="rId10" Type="http://schemas.openxmlformats.org/officeDocument/2006/relationships/image" Target="../media/image38.png"/><Relationship Id="rId11"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4.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6" name="Google Shape;746;p62"/>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747" name="Google Shape;747;p62"/>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8" name="Google Shape;748;p62"/>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9" name="Google Shape;749;p62"/>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50" name="Google Shape;750;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2.png"/><Relationship Id="rId9" Type="http://schemas.openxmlformats.org/officeDocument/2006/relationships/image" Target="../media/image4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42.png"/><Relationship Id="rId9"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 Id="rId3" Type="http://schemas.openxmlformats.org/officeDocument/2006/relationships/image" Target="../media/image5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27.png"/><Relationship Id="rId6"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4.png"/><Relationship Id="rId4" Type="http://schemas.openxmlformats.org/officeDocument/2006/relationships/image" Target="../media/image63.png"/><Relationship Id="rId5" Type="http://schemas.openxmlformats.org/officeDocument/2006/relationships/image" Target="../media/image30.png"/><Relationship Id="rId6"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4.png"/><Relationship Id="rId4" Type="http://schemas.openxmlformats.org/officeDocument/2006/relationships/image" Target="../media/image67.png"/><Relationship Id="rId5" Type="http://schemas.openxmlformats.org/officeDocument/2006/relationships/image" Target="../media/image62.png"/><Relationship Id="rId6" Type="http://schemas.openxmlformats.org/officeDocument/2006/relationships/image" Target="../media/image64.png"/><Relationship Id="rId7" Type="http://schemas.openxmlformats.org/officeDocument/2006/relationships/image" Target="../media/image65.png"/><Relationship Id="rId8" Type="http://schemas.openxmlformats.org/officeDocument/2006/relationships/image" Target="../media/image59.png"/><Relationship Id="rId9" Type="http://schemas.openxmlformats.org/officeDocument/2006/relationships/image" Target="../media/image60.png"/><Relationship Id="rId10" Type="http://schemas.openxmlformats.org/officeDocument/2006/relationships/image" Target="../media/image27.png"/><Relationship Id="rId11"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61.png"/><Relationship Id="rId4" Type="http://schemas.openxmlformats.org/officeDocument/2006/relationships/image" Target="../media/image54.png"/><Relationship Id="rId5" Type="http://schemas.openxmlformats.org/officeDocument/2006/relationships/image" Target="../media/image30.png"/><Relationship Id="rId6"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2.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54.png"/><Relationship Id="rId4" Type="http://schemas.openxmlformats.org/officeDocument/2006/relationships/image" Target="../media/image66.png"/><Relationship Id="rId5" Type="http://schemas.openxmlformats.org/officeDocument/2006/relationships/image" Target="../media/image33.png"/><Relationship Id="rId6"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5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 Id="rId3"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Doorashada saamiga saxda ah ee trigonometry (trigonometric ratio)</a:t>
            </a:r>
            <a:endParaRPr/>
          </a:p>
        </p:txBody>
      </p:sp>
      <p:sp>
        <p:nvSpPr>
          <p:cNvPr id="756" name="Google Shape;756;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Trigonometry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0" name="Shape 760"/>
        <p:cNvGrpSpPr/>
        <p:nvPr/>
      </p:nvGrpSpPr>
      <p:grpSpPr>
        <a:xfrm>
          <a:off x="0" y="0"/>
          <a:ext cx="0" cy="0"/>
          <a:chOff x="0" y="0"/>
          <a:chExt cx="0" cy="0"/>
        </a:xfrm>
      </p:grpSpPr>
      <p:sp>
        <p:nvSpPr>
          <p:cNvPr id="761" name="Google Shape;761;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dooran karaa saamiga trigonometric (trigonometric ratio) ku habboon si aan u xalliyo dhibaatooyinka saddexagalka qumman (right-angled triangles).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66"/>
          <p:cNvSpPr txBox="1"/>
          <p:nvPr>
            <p:ph idx="2" type="subTitle"/>
          </p:nvPr>
        </p:nvSpPr>
        <p:spPr>
          <a:xfrm>
            <a:off x="324000" y="8268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highlight>
                  <a:srgbClr val="FFFFFF"/>
                </a:highlight>
                <a:latin typeface="Lexend"/>
              </a:rPr>
              <a:t>Saamiyada trigonometric (trigonometric ratios) waa saamiyada u dhexeeya labada dherer ee saddexagalka qumman (right-angled triangle):</a:t>
            </a:r>
            <a:endParaRPr>
              <a:highlight>
                <a:srgbClr val="FFFFFF"/>
              </a:highlight>
            </a:endParaRPr>
          </a:p>
          <a:p>
            <a:pPr indent="0" lvl="0" marL="0" rtl="0" algn="l">
              <a:spcBef>
                <a:spcPts val="0"/>
              </a:spcBef>
              <a:spcAft>
                <a:spcPts val="0"/>
              </a:spcAft>
              <a:buNone/>
              <a:defRPr/>
            </a:pPr>
            <a:r>
              <a:rPr lang="en-GB" sz="1400">
                <a:highlight>
                  <a:srgbClr val="FFFFFF"/>
                </a:highlight>
                <a:latin typeface="Lexend"/>
              </a:rPr>
              <a:t>sin(θ°) = ka soo horjeeda (opposite) cos(θ°) = ku xiga (adjacent) tan(θ°) = ka soo horjeeda (opposite)</a:t>
            </a:r>
            <a:r>
              <a:rPr i="1" lang="en-GB" sz="1400">
                <a:highlight>
                  <a:srgbClr val="FFFFFF"/>
                </a:highlight>
                <a:latin typeface="Lexend"/>
              </a:rPr>
              <a:t/>
            </a:r>
            <a:r>
              <a:rPr lang="en-GB" sz="1400">
                <a:highlight>
                  <a:srgbClr val="FFFFFF"/>
                </a:highlight>
                <a:latin typeface="Lexend"/>
              </a:rPr>
              <a:t/>
            </a:r>
            <a:r>
              <a:rPr lang="en-GB" sz="1400">
                <a:highlight>
                  <a:srgbClr val="FFFFFF"/>
                </a:highlight>
                <a:latin typeface="Lexend"/>
              </a:rPr>
              <a:t/>
            </a:r>
            <a:r>
              <a:rPr i="1" lang="en-GB" sz="1400">
                <a:highlight>
                  <a:srgbClr val="FFFFFF"/>
                </a:highlight>
                <a:latin typeface="Lexend"/>
              </a:rPr>
              <a:t/>
            </a:r>
            <a:r>
              <a:rPr lang="en-GB" sz="1400">
                <a:highlight>
                  <a:srgbClr val="FFFFFF"/>
                </a:highlight>
                <a:latin typeface="Lexend"/>
              </a:rPr>
              <a:t/>
            </a:r>
            <a:r>
              <a:rPr i="1" lang="en-GB" sz="1400">
                <a:highlight>
                  <a:srgbClr val="FFFFFF"/>
                </a:highlight>
                <a:latin typeface="Lexend"/>
              </a:rPr>
              <a:t/>
            </a:r>
            <a:r>
              <a:rPr lang="en-GB" sz="1400">
                <a:highlight>
                  <a:srgbClr val="FFFFFF"/>
                </a:highlight>
                <a:latin typeface="Lexend"/>
              </a:rPr>
              <a:t/>
            </a:r>
            <a:endParaRPr>
              <a:highlight>
                <a:srgbClr val="FFFFFF"/>
              </a:highlight>
            </a:endParaRPr>
          </a:p>
          <a:p>
            <a:pPr indent="0" lvl="0" marL="0" rtl="0" algn="l">
              <a:spcBef>
                <a:spcPts val="0"/>
              </a:spcBef>
              <a:spcAft>
                <a:spcPts val="0"/>
              </a:spcAft>
              <a:buNone/>
              <a:defRPr/>
            </a:pPr>
            <a:r>
              <a:rPr lang="en-GB" sz="1400">
                <a:highlight>
                  <a:srgbClr val="FFFFFF"/>
                </a:highlight>
                <a:latin typeface="Lexend"/>
              </a:rPr>
              <a:t>hypotenuse hypotenuse adjacent</a:t>
            </a:r>
            <a:r>
              <a:rPr lang="en-GB" sz="1400">
                <a:highlight>
                  <a:srgbClr val="FFFFFF"/>
                </a:highlight>
                <a:latin typeface="Lexend"/>
              </a:rPr>
              <a:t/>
            </a:r>
            <a:endParaRPr>
              <a:highlight>
                <a:srgbClr val="FFFFFF"/>
              </a:highlight>
            </a:endParaRPr>
          </a:p>
        </p:txBody>
      </p:sp>
      <p:cxnSp>
        <p:nvCxnSpPr>
          <p:cNvPr id="772" name="Google Shape;772;p66"/>
          <p:cNvCxnSpPr/>
          <p:nvPr/>
        </p:nvCxnSpPr>
        <p:spPr>
          <a:xfrm>
            <a:off x="1405250" y="1860018"/>
            <a:ext cx="1364400" cy="0"/>
          </a:xfrm>
          <a:prstGeom prst="straightConnector1">
            <a:avLst/>
          </a:prstGeom>
          <a:noFill/>
          <a:ln cap="flat" cmpd="sng" w="19050">
            <a:solidFill>
              <a:schemeClr val="dk1"/>
            </a:solidFill>
            <a:prstDash val="solid"/>
            <a:round/>
            <a:headEnd len="med" w="med" type="none"/>
            <a:tailEnd len="med" w="med" type="none"/>
          </a:ln>
        </p:spPr>
      </p:cxnSp>
      <p:cxnSp>
        <p:nvCxnSpPr>
          <p:cNvPr id="773" name="Google Shape;773;p66"/>
          <p:cNvCxnSpPr/>
          <p:nvPr/>
        </p:nvCxnSpPr>
        <p:spPr>
          <a:xfrm>
            <a:off x="4495800" y="1860018"/>
            <a:ext cx="1364400" cy="0"/>
          </a:xfrm>
          <a:prstGeom prst="straightConnector1">
            <a:avLst/>
          </a:prstGeom>
          <a:noFill/>
          <a:ln cap="flat" cmpd="sng" w="19050">
            <a:solidFill>
              <a:schemeClr val="dk1"/>
            </a:solidFill>
            <a:prstDash val="solid"/>
            <a:round/>
            <a:headEnd len="med" w="med" type="none"/>
            <a:tailEnd len="med" w="med" type="none"/>
          </a:ln>
        </p:spPr>
      </p:cxnSp>
      <p:cxnSp>
        <p:nvCxnSpPr>
          <p:cNvPr id="774" name="Google Shape;774;p66"/>
          <p:cNvCxnSpPr/>
          <p:nvPr/>
        </p:nvCxnSpPr>
        <p:spPr>
          <a:xfrm>
            <a:off x="7490125" y="1860025"/>
            <a:ext cx="10812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Doorashada shaqada trigonometric (trigonometric function) saxda ah</a:t>
            </a:r>
            <a:r>
              <a:rPr lang="en-GB" sz="1400">
                <a:latin typeface="Lexend"/>
              </a:rPr>
              <a:t/>
            </a:r>
            <a:r>
              <a:rPr lang="en-GB" sz="1400">
                <a:latin typeface="Lexend"/>
              </a:rPr>
              <a:t/>
            </a:r>
            <a:endParaRPr/>
          </a:p>
        </p:txBody>
      </p:sp>
      <p:sp>
        <p:nvSpPr>
          <p:cNvPr id="780" name="Google Shape;780;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saamiyada (ratios)</a:t>
            </a:r>
            <a:endParaRPr/>
          </a:p>
        </p:txBody>
      </p:sp>
      <p:sp>
        <p:nvSpPr>
          <p:cNvPr id="781" name="Google Shape;781;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Doorashada saamiga saxda ah ee trigonometry (trigonometric ratio)</a:t>
            </a:r>
            <a:endParaRPr/>
          </a:p>
        </p:txBody>
      </p:sp>
      <p:pic>
        <p:nvPicPr>
          <p:cNvPr id="782" name="Google Shape;782;p67"/>
          <p:cNvPicPr preferRelativeResize="0"/>
          <p:nvPr/>
        </p:nvPicPr>
        <p:blipFill>
          <a:blip r:embed="rId3">
            <a:alphaModFix/>
          </a:blip>
          <a:stretch>
            <a:fillRect/>
          </a:stretch>
        </p:blipFill>
        <p:spPr>
          <a:xfrm>
            <a:off x="418390" y="205319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 (trigonometric function) saxda ah</a:t>
            </a:r>
            <a:endParaRPr/>
          </a:p>
        </p:txBody>
      </p:sp>
      <p:grpSp>
        <p:nvGrpSpPr>
          <p:cNvPr id="788" name="Google Shape;788;p68"/>
          <p:cNvGrpSpPr/>
          <p:nvPr/>
        </p:nvGrpSpPr>
        <p:grpSpPr>
          <a:xfrm rot="5400000">
            <a:off x="1295334" y="2631053"/>
            <a:ext cx="1037100" cy="1860230"/>
            <a:chOff x="-2098225" y="1379675"/>
            <a:chExt cx="1037100" cy="1860230"/>
          </a:xfrm>
        </p:grpSpPr>
        <p:sp>
          <p:nvSpPr>
            <p:cNvPr id="789" name="Google Shape;789;p6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790" name="Google Shape;790;p68"/>
            <p:cNvCxnSpPr/>
            <p:nvPr/>
          </p:nvCxnSpPr>
          <p:spPr>
            <a:xfrm flipH="1">
              <a:off x="-2098225" y="1379675"/>
              <a:ext cx="960900" cy="1668300"/>
            </a:xfrm>
            <a:prstGeom prst="straightConnector1">
              <a:avLst/>
            </a:prstGeom>
            <a:noFill/>
            <a:ln cap="flat" cmpd="sng" w="28575">
              <a:solidFill>
                <a:srgbClr val="9E9E9E"/>
              </a:solidFill>
              <a:prstDash val="solid"/>
              <a:round/>
              <a:headEnd len="med" w="med" type="triangle"/>
              <a:tailEnd len="med" w="med" type="triangle"/>
            </a:ln>
          </p:spPr>
        </p:cxnSp>
        <p:cxnSp>
          <p:nvCxnSpPr>
            <p:cNvPr id="791" name="Google Shape;791;p68"/>
            <p:cNvCxnSpPr/>
            <p:nvPr/>
          </p:nvCxnSpPr>
          <p:spPr>
            <a:xfrm rot="10800000">
              <a:off x="-2022025" y="3239905"/>
              <a:ext cx="960900" cy="0"/>
            </a:xfrm>
            <a:prstGeom prst="straightConnector1">
              <a:avLst/>
            </a:prstGeom>
            <a:noFill/>
            <a:ln cap="flat" cmpd="sng" w="28575">
              <a:solidFill>
                <a:srgbClr val="9E9E9E"/>
              </a:solidFill>
              <a:prstDash val="solid"/>
              <a:round/>
              <a:headEnd len="med" w="med" type="triangle"/>
              <a:tailEnd len="med" w="med" type="triangle"/>
            </a:ln>
          </p:spPr>
        </p:cxnSp>
      </p:grpSp>
      <p:sp>
        <p:nvSpPr>
          <p:cNvPr id="792" name="Google Shape;792;p68"/>
          <p:cNvSpPr/>
          <p:nvPr/>
        </p:nvSpPr>
        <p:spPr>
          <a:xfrm>
            <a:off x="1004995" y="3883593"/>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3" name="Google Shape;793;p68"/>
          <p:cNvSpPr txBox="1"/>
          <p:nvPr>
            <p:ph idx="1" type="body"/>
          </p:nvPr>
        </p:nvSpPr>
        <p:spPr>
          <a:xfrm>
            <a:off x="324000" y="1492954"/>
            <a:ext cx="8237700" cy="670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Mid kasta oo ka mid ah shaqooyinka trigonometric (sine, cosine, tangent) waxay helaan isku dhufashada (multiplier) u dhexeeya labada dhinac ee saddexagalka qumman (right-angled triangle) marka la eego mid ka mid ah xaglaha kale.</a:t>
            </a:r>
            <a:endParaRPr sz="1800"/>
          </a:p>
        </p:txBody>
      </p:sp>
      <p:sp>
        <p:nvSpPr>
          <p:cNvPr id="794" name="Google Shape;794;p68"/>
          <p:cNvSpPr/>
          <p:nvPr/>
        </p:nvSpPr>
        <p:spPr>
          <a:xfrm>
            <a:off x="2303820" y="3721543"/>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5" name="Google Shape;795;p68"/>
          <p:cNvSpPr txBox="1"/>
          <p:nvPr>
            <p:ph idx="1" type="body"/>
          </p:nvPr>
        </p:nvSpPr>
        <p:spPr>
          <a:xfrm>
            <a:off x="2039089" y="3805017"/>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796" name="Google Shape;796;p68"/>
          <p:cNvSpPr txBox="1"/>
          <p:nvPr>
            <p:ph idx="1" type="body"/>
          </p:nvPr>
        </p:nvSpPr>
        <p:spPr>
          <a:xfrm>
            <a:off x="380972" y="3448606"/>
            <a:ext cx="502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opp</a:t>
            </a:r>
            <a:endParaRPr sz="1800"/>
          </a:p>
        </p:txBody>
      </p:sp>
      <p:sp>
        <p:nvSpPr>
          <p:cNvPr id="797" name="Google Shape;797;p68"/>
          <p:cNvSpPr txBox="1"/>
          <p:nvPr>
            <p:ph idx="1" type="body"/>
          </p:nvPr>
        </p:nvSpPr>
        <p:spPr>
          <a:xfrm>
            <a:off x="1840783" y="3189434"/>
            <a:ext cx="502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hyp</a:t>
            </a:r>
            <a:endParaRPr sz="1800"/>
          </a:p>
        </p:txBody>
      </p:sp>
      <p:grpSp>
        <p:nvGrpSpPr>
          <p:cNvPr id="798" name="Google Shape;798;p68"/>
          <p:cNvGrpSpPr/>
          <p:nvPr/>
        </p:nvGrpSpPr>
        <p:grpSpPr>
          <a:xfrm rot="5400000">
            <a:off x="3657337" y="2737151"/>
            <a:ext cx="1133566" cy="1744500"/>
            <a:chOff x="-2098225" y="1379675"/>
            <a:chExt cx="1133566" cy="1744500"/>
          </a:xfrm>
        </p:grpSpPr>
        <p:sp>
          <p:nvSpPr>
            <p:cNvPr id="799" name="Google Shape;799;p6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00" name="Google Shape;800;p68"/>
            <p:cNvCxnSpPr/>
            <p:nvPr/>
          </p:nvCxnSpPr>
          <p:spPr>
            <a:xfrm flipH="1">
              <a:off x="-2098225" y="1379675"/>
              <a:ext cx="960900" cy="1668300"/>
            </a:xfrm>
            <a:prstGeom prst="straightConnector1">
              <a:avLst/>
            </a:prstGeom>
            <a:noFill/>
            <a:ln cap="flat" cmpd="sng" w="28575">
              <a:solidFill>
                <a:srgbClr val="9E9E9E"/>
              </a:solidFill>
              <a:prstDash val="solid"/>
              <a:round/>
              <a:headEnd len="med" w="med" type="triangle"/>
              <a:tailEnd len="med" w="med" type="triangle"/>
            </a:ln>
          </p:spPr>
        </p:cxnSp>
        <p:cxnSp>
          <p:nvCxnSpPr>
            <p:cNvPr id="801" name="Google Shape;801;p68"/>
            <p:cNvCxnSpPr/>
            <p:nvPr/>
          </p:nvCxnSpPr>
          <p:spPr>
            <a:xfrm rot="10800000">
              <a:off x="-964659" y="1455875"/>
              <a:ext cx="0" cy="1668300"/>
            </a:xfrm>
            <a:prstGeom prst="straightConnector1">
              <a:avLst/>
            </a:prstGeom>
            <a:noFill/>
            <a:ln cap="flat" cmpd="sng" w="28575">
              <a:solidFill>
                <a:srgbClr val="9E9E9E"/>
              </a:solidFill>
              <a:prstDash val="solid"/>
              <a:round/>
              <a:headEnd len="med" w="med" type="triangle"/>
              <a:tailEnd len="med" w="med" type="triangle"/>
            </a:ln>
          </p:spPr>
        </p:cxnSp>
      </p:grpSp>
      <p:sp>
        <p:nvSpPr>
          <p:cNvPr id="802" name="Google Shape;802;p68"/>
          <p:cNvSpPr/>
          <p:nvPr/>
        </p:nvSpPr>
        <p:spPr>
          <a:xfrm>
            <a:off x="3357366" y="3883593"/>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3" name="Google Shape;803;p68"/>
          <p:cNvSpPr/>
          <p:nvPr/>
        </p:nvSpPr>
        <p:spPr>
          <a:xfrm>
            <a:off x="4656191" y="3721543"/>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4" name="Google Shape;804;p68"/>
          <p:cNvSpPr txBox="1"/>
          <p:nvPr>
            <p:ph idx="1" type="body"/>
          </p:nvPr>
        </p:nvSpPr>
        <p:spPr>
          <a:xfrm>
            <a:off x="4391460" y="3805017"/>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805" name="Google Shape;805;p68"/>
          <p:cNvSpPr txBox="1"/>
          <p:nvPr>
            <p:ph idx="1" type="body"/>
          </p:nvPr>
        </p:nvSpPr>
        <p:spPr>
          <a:xfrm>
            <a:off x="4005579" y="4163309"/>
            <a:ext cx="502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adj</a:t>
            </a:r>
            <a:endParaRPr sz="1800"/>
          </a:p>
        </p:txBody>
      </p:sp>
      <p:sp>
        <p:nvSpPr>
          <p:cNvPr id="806" name="Google Shape;806;p68"/>
          <p:cNvSpPr txBox="1"/>
          <p:nvPr>
            <p:ph idx="1" type="body"/>
          </p:nvPr>
        </p:nvSpPr>
        <p:spPr>
          <a:xfrm>
            <a:off x="4193154" y="3189434"/>
            <a:ext cx="502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hyp</a:t>
            </a:r>
            <a:endParaRPr sz="1800"/>
          </a:p>
        </p:txBody>
      </p:sp>
      <p:grpSp>
        <p:nvGrpSpPr>
          <p:cNvPr id="807" name="Google Shape;807;p68"/>
          <p:cNvGrpSpPr/>
          <p:nvPr/>
        </p:nvGrpSpPr>
        <p:grpSpPr>
          <a:xfrm rot="5400000">
            <a:off x="6882050" y="2831686"/>
            <a:ext cx="1057366" cy="1784030"/>
            <a:chOff x="-2022025" y="1455875"/>
            <a:chExt cx="1057366" cy="1784030"/>
          </a:xfrm>
        </p:grpSpPr>
        <p:sp>
          <p:nvSpPr>
            <p:cNvPr id="808" name="Google Shape;808;p6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09" name="Google Shape;809;p68"/>
            <p:cNvCxnSpPr/>
            <p:nvPr/>
          </p:nvCxnSpPr>
          <p:spPr>
            <a:xfrm rot="10800000">
              <a:off x="-2022025" y="3239905"/>
              <a:ext cx="960900" cy="0"/>
            </a:xfrm>
            <a:prstGeom prst="straightConnector1">
              <a:avLst/>
            </a:prstGeom>
            <a:noFill/>
            <a:ln cap="flat" cmpd="sng" w="28575">
              <a:solidFill>
                <a:srgbClr val="9E9E9E"/>
              </a:solidFill>
              <a:prstDash val="solid"/>
              <a:round/>
              <a:headEnd len="med" w="med" type="triangle"/>
              <a:tailEnd len="med" w="med" type="triangle"/>
            </a:ln>
          </p:spPr>
        </p:cxnSp>
        <p:cxnSp>
          <p:nvCxnSpPr>
            <p:cNvPr id="810" name="Google Shape;810;p68"/>
            <p:cNvCxnSpPr/>
            <p:nvPr/>
          </p:nvCxnSpPr>
          <p:spPr>
            <a:xfrm rot="10800000">
              <a:off x="-964659" y="1455875"/>
              <a:ext cx="0" cy="1668300"/>
            </a:xfrm>
            <a:prstGeom prst="straightConnector1">
              <a:avLst/>
            </a:prstGeom>
            <a:noFill/>
            <a:ln cap="flat" cmpd="sng" w="28575">
              <a:solidFill>
                <a:srgbClr val="9E9E9E"/>
              </a:solidFill>
              <a:prstDash val="solid"/>
              <a:round/>
              <a:headEnd len="med" w="med" type="triangle"/>
              <a:tailEnd len="med" w="med" type="triangle"/>
            </a:ln>
          </p:spPr>
        </p:cxnSp>
      </p:grpSp>
      <p:sp>
        <p:nvSpPr>
          <p:cNvPr id="811" name="Google Shape;811;p68"/>
          <p:cNvSpPr/>
          <p:nvPr/>
        </p:nvSpPr>
        <p:spPr>
          <a:xfrm>
            <a:off x="6639945" y="3959793"/>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2" name="Google Shape;812;p68"/>
          <p:cNvSpPr/>
          <p:nvPr/>
        </p:nvSpPr>
        <p:spPr>
          <a:xfrm>
            <a:off x="7938770" y="3797743"/>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3" name="Google Shape;813;p68"/>
          <p:cNvSpPr txBox="1"/>
          <p:nvPr>
            <p:ph idx="1" type="body"/>
          </p:nvPr>
        </p:nvSpPr>
        <p:spPr>
          <a:xfrm>
            <a:off x="7674038" y="3881217"/>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814" name="Google Shape;814;p68"/>
          <p:cNvSpPr txBox="1"/>
          <p:nvPr>
            <p:ph idx="1" type="body"/>
          </p:nvPr>
        </p:nvSpPr>
        <p:spPr>
          <a:xfrm>
            <a:off x="6015921" y="3524806"/>
            <a:ext cx="502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opp</a:t>
            </a:r>
            <a:endParaRPr sz="1800"/>
          </a:p>
        </p:txBody>
      </p:sp>
      <p:sp>
        <p:nvSpPr>
          <p:cNvPr id="815" name="Google Shape;815;p68"/>
          <p:cNvSpPr txBox="1"/>
          <p:nvPr>
            <p:ph idx="1" type="body"/>
          </p:nvPr>
        </p:nvSpPr>
        <p:spPr>
          <a:xfrm>
            <a:off x="7288158" y="4239509"/>
            <a:ext cx="502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adj</a:t>
            </a:r>
            <a:endParaRPr sz="1800"/>
          </a:p>
        </p:txBody>
      </p:sp>
      <p:sp>
        <p:nvSpPr>
          <p:cNvPr id="816" name="Google Shape;816;p68"/>
          <p:cNvSpPr/>
          <p:nvPr/>
        </p:nvSpPr>
        <p:spPr>
          <a:xfrm flipH="1" rot="1621420">
            <a:off x="6262292" y="4088213"/>
            <a:ext cx="645559" cy="334246"/>
          </a:xfrm>
          <a:custGeom>
            <a:rect b="b" l="l" r="r" t="t"/>
            <a:pathLst>
              <a:path extrusionOk="0" h="5484" w="25820">
                <a:moveTo>
                  <a:pt x="0" y="315"/>
                </a:moveTo>
                <a:cubicBezTo>
                  <a:pt x="3392" y="8226"/>
                  <a:pt x="19739" y="6091"/>
                  <a:pt x="25820" y="0"/>
                </a:cubicBezTo>
              </a:path>
            </a:pathLst>
          </a:custGeom>
          <a:noFill/>
          <a:ln cap="flat" cmpd="sng" w="28575">
            <a:solidFill>
              <a:schemeClr val="accent4"/>
            </a:solidFill>
            <a:prstDash val="solid"/>
            <a:round/>
            <a:headEnd len="med" w="med" type="none"/>
            <a:tailEnd len="med" w="med" type="triangle"/>
          </a:ln>
        </p:spPr>
        <p:txBody>
          <a:bodyPr wrap="square">
            <a:normAutofit/>
          </a:bodyPr>
          <a:p/>
        </p:txBody>
      </p:sp>
      <p:grpSp>
        <p:nvGrpSpPr>
          <p:cNvPr id="817" name="Google Shape;817;p68"/>
          <p:cNvGrpSpPr/>
          <p:nvPr/>
        </p:nvGrpSpPr>
        <p:grpSpPr>
          <a:xfrm rot="344">
            <a:off x="628445" y="2538954"/>
            <a:ext cx="1207970" cy="895256"/>
            <a:chOff x="628319" y="2538777"/>
            <a:chExt cx="1207970" cy="738660"/>
          </a:xfrm>
        </p:grpSpPr>
        <p:sp>
          <p:nvSpPr>
            <p:cNvPr id="818" name="Google Shape;818;p68"/>
            <p:cNvSpPr/>
            <p:nvPr/>
          </p:nvSpPr>
          <p:spPr>
            <a:xfrm rot="9747074">
              <a:off x="686086" y="2854037"/>
              <a:ext cx="632190" cy="344103"/>
            </a:xfrm>
            <a:custGeom>
              <a:rect b="b" l="l" r="r" t="t"/>
              <a:pathLst>
                <a:path extrusionOk="0" h="5484" w="25820">
                  <a:moveTo>
                    <a:pt x="0" y="315"/>
                  </a:moveTo>
                  <a:cubicBezTo>
                    <a:pt x="3392" y="8226"/>
                    <a:pt x="19739" y="6091"/>
                    <a:pt x="25820" y="0"/>
                  </a:cubicBezTo>
                </a:path>
              </a:pathLst>
            </a:custGeom>
            <a:noFill/>
            <a:ln cap="flat" cmpd="sng" w="28575">
              <a:solidFill>
                <a:srgbClr val="4F7BE8"/>
              </a:solidFill>
              <a:prstDash val="solid"/>
              <a:round/>
              <a:headEnd len="med" w="med" type="none"/>
              <a:tailEnd len="med" w="med" type="triangle"/>
            </a:ln>
          </p:spPr>
          <p:txBody>
            <a:bodyPr/>
            <a:p/>
          </p:txBody>
        </p:sp>
        <p:sp>
          <p:nvSpPr>
            <p:cNvPr id="819" name="Google Shape;819;p68"/>
            <p:cNvSpPr txBox="1"/>
            <p:nvPr/>
          </p:nvSpPr>
          <p:spPr>
            <a:xfrm>
              <a:off x="646189" y="2538777"/>
              <a:ext cx="1190100" cy="33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accent4"/>
                  </a:solidFill>
                  <a:latin typeface="Lexend"/>
                  <a:ea typeface="Lexend"/>
                  <a:cs typeface="Lexend"/>
                  <a:sym typeface="Lexend"/>
                </a:rPr>
                <a:t>× sin(𝜃°)</a:t>
              </a:r>
              <a:r>
                <a:rPr lang="en-GB" sz="1300">
                  <a:solidFill>
                    <a:schemeClr val="accent4"/>
                  </a:solidFill>
                  <a:latin typeface="Lexend"/>
                  <a:ea typeface="Lexend"/>
                  <a:cs typeface="Lexend"/>
                  <a:sym typeface="Lexend"/>
                </a:rPr>
                <a:t/>
              </a:r>
              <a:endParaRPr sz="1800">
                <a:solidFill>
                  <a:schemeClr val="accent4"/>
                </a:solidFill>
                <a:latin typeface="Lexend"/>
                <a:ea typeface="Lexend"/>
                <a:cs typeface="Lexend"/>
                <a:sym typeface="Lexend"/>
              </a:endParaRPr>
            </a:p>
          </p:txBody>
        </p:sp>
      </p:grpSp>
      <p:grpSp>
        <p:nvGrpSpPr>
          <p:cNvPr id="820" name="Google Shape;820;p68"/>
          <p:cNvGrpSpPr/>
          <p:nvPr/>
        </p:nvGrpSpPr>
        <p:grpSpPr>
          <a:xfrm>
            <a:off x="4726956" y="3393922"/>
            <a:ext cx="1190100" cy="1046803"/>
            <a:chOff x="4726956" y="3393922"/>
            <a:chExt cx="1190100" cy="1046803"/>
          </a:xfrm>
        </p:grpSpPr>
        <p:sp>
          <p:nvSpPr>
            <p:cNvPr id="821" name="Google Shape;821;p68"/>
            <p:cNvSpPr/>
            <p:nvPr/>
          </p:nvSpPr>
          <p:spPr>
            <a:xfrm flipH="1" rot="-4827739">
              <a:off x="4725385" y="3927624"/>
              <a:ext cx="645515" cy="334235"/>
            </a:xfrm>
            <a:custGeom>
              <a:rect b="b" l="l" r="r" t="t"/>
              <a:pathLst>
                <a:path extrusionOk="0" h="5484" w="25820">
                  <a:moveTo>
                    <a:pt x="0" y="315"/>
                  </a:moveTo>
                  <a:cubicBezTo>
                    <a:pt x="3392" y="8226"/>
                    <a:pt x="19739" y="6091"/>
                    <a:pt x="25820" y="0"/>
                  </a:cubicBezTo>
                </a:path>
              </a:pathLst>
            </a:custGeom>
            <a:noFill/>
            <a:ln cap="flat" cmpd="sng" w="28575">
              <a:solidFill>
                <a:schemeClr val="accent4"/>
              </a:solidFill>
              <a:prstDash val="solid"/>
              <a:round/>
              <a:headEnd len="med" w="med" type="none"/>
              <a:tailEnd len="med" w="med" type="triangle"/>
            </a:ln>
          </p:spPr>
          <p:txBody>
            <a:bodyPr/>
            <a:p/>
          </p:txBody>
        </p:sp>
        <p:sp>
          <p:nvSpPr>
            <p:cNvPr id="822" name="Google Shape;822;p68"/>
            <p:cNvSpPr txBox="1"/>
            <p:nvPr/>
          </p:nvSpPr>
          <p:spPr>
            <a:xfrm rot="-867">
              <a:off x="4726956" y="3394072"/>
              <a:ext cx="1190100" cy="33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300">
                  <a:solidFill>
                    <a:schemeClr val="accent4"/>
                  </a:solidFill>
                  <a:latin typeface="Lexend"/>
                  <a:ea typeface="Lexend"/>
                  <a:cs typeface="Lexend"/>
                  <a:sym typeface="Lexend"/>
                </a:rPr>
                <a:t>× cos(𝜃°)</a:t>
              </a:r>
              <a:endParaRPr sz="1800">
                <a:solidFill>
                  <a:schemeClr val="accent4"/>
                </a:solidFill>
                <a:latin typeface="Lexend"/>
                <a:ea typeface="Lexend"/>
                <a:cs typeface="Lexend"/>
                <a:sym typeface="Lexend"/>
              </a:endParaRPr>
            </a:p>
          </p:txBody>
        </p:sp>
      </p:grpSp>
      <p:sp>
        <p:nvSpPr>
          <p:cNvPr id="823" name="Google Shape;823;p68"/>
          <p:cNvSpPr txBox="1"/>
          <p:nvPr/>
        </p:nvSpPr>
        <p:spPr>
          <a:xfrm>
            <a:off x="6079685" y="4320011"/>
            <a:ext cx="1190100" cy="334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 tan(𝜃°)</a:t>
            </a:r>
            <a:endParaRPr sz="1800">
              <a:solidFill>
                <a:schemeClr val="accent4"/>
              </a:solidFill>
              <a:latin typeface="Lexend"/>
              <a:ea typeface="Lexend"/>
              <a:cs typeface="Lexend"/>
              <a:sym typeface="Lexend"/>
            </a:endParaRPr>
          </a:p>
        </p:txBody>
      </p:sp>
      <p:sp>
        <p:nvSpPr>
          <p:cNvPr id="824" name="Google Shape;824;p68"/>
          <p:cNvSpPr txBox="1"/>
          <p:nvPr>
            <p:ph idx="1" type="body"/>
          </p:nvPr>
        </p:nvSpPr>
        <p:spPr>
          <a:xfrm>
            <a:off x="324000" y="744900"/>
            <a:ext cx="8361300" cy="670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Saddexagalka, xiriirka saamiyeed (proportional relationship) ee u dhexeeya labada dhinac waxaa go'aamiya xaglaha.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69"/>
          <p:cNvSpPr txBox="1"/>
          <p:nvPr>
            <p:ph idx="1" type="body"/>
          </p:nvPr>
        </p:nvSpPr>
        <p:spPr>
          <a:xfrm>
            <a:off x="324000" y="759300"/>
            <a:ext cx="56499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Farsamada (trigonometric function) ee noocee ayaan u isticmaali karnaa si aan u xisaabino qiimaha (value) x?</a:t>
            </a:r>
            <a:r>
              <a:rPr lang="en-GB" sz="1400">
                <a:latin typeface="Lexend"/>
              </a:rPr>
              <a:t/>
            </a:r>
            <a:r>
              <a:rPr i="1" lang="en-GB" sz="1400">
                <a:latin typeface="Lexend"/>
                <a:ea typeface="Times New Roman"/>
                <a:cs typeface="Times New Roman"/>
                <a:sym typeface="Times New Roman"/>
              </a:rPr>
              <a:t/>
            </a:r>
            <a:r>
              <a:rPr lang="en-GB" sz="1400">
                <a:latin typeface="Lexend"/>
              </a:rPr>
              <a:t/>
            </a:r>
            <a:endParaRPr sz="1800"/>
          </a:p>
        </p:txBody>
      </p:sp>
      <p:sp>
        <p:nvSpPr>
          <p:cNvPr id="830" name="Google Shape;830;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Doorashada farsamada saxda ah (trigonometric function)</a:t>
            </a:r>
            <a:endParaRPr/>
          </a:p>
        </p:txBody>
      </p:sp>
      <p:grpSp>
        <p:nvGrpSpPr>
          <p:cNvPr id="831" name="Google Shape;831;p69"/>
          <p:cNvGrpSpPr/>
          <p:nvPr/>
        </p:nvGrpSpPr>
        <p:grpSpPr>
          <a:xfrm rot="5400000">
            <a:off x="6576445" y="623108"/>
            <a:ext cx="1133566" cy="1744500"/>
            <a:chOff x="-2098225" y="1379675"/>
            <a:chExt cx="1133566" cy="1744500"/>
          </a:xfrm>
        </p:grpSpPr>
        <p:sp>
          <p:nvSpPr>
            <p:cNvPr id="832" name="Google Shape;832;p6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33" name="Google Shape;833;p69"/>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834" name="Google Shape;834;p69"/>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835" name="Google Shape;835;p69"/>
          <p:cNvSpPr/>
          <p:nvPr/>
        </p:nvSpPr>
        <p:spPr>
          <a:xfrm>
            <a:off x="6276475" y="1769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6" name="Google Shape;836;p69"/>
          <p:cNvSpPr/>
          <p:nvPr/>
        </p:nvSpPr>
        <p:spPr>
          <a:xfrm>
            <a:off x="7575300" y="1607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7" name="Google Shape;837;p69"/>
          <p:cNvSpPr txBox="1"/>
          <p:nvPr>
            <p:ph idx="1" type="body"/>
          </p:nvPr>
        </p:nvSpPr>
        <p:spPr>
          <a:xfrm>
            <a:off x="7179523" y="16909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a:t>
            </a:r>
            <a:r>
              <a:rPr lang="en-GB" sz="1400">
                <a:latin typeface="Lexend"/>
              </a:rPr>
              <a:t>°</a:t>
            </a:r>
            <a:endParaRPr sz="1800"/>
          </a:p>
        </p:txBody>
      </p:sp>
      <p:sp>
        <p:nvSpPr>
          <p:cNvPr id="838" name="Google Shape;838;p69"/>
          <p:cNvSpPr txBox="1"/>
          <p:nvPr>
            <p:ph idx="1" type="body"/>
          </p:nvPr>
        </p:nvSpPr>
        <p:spPr>
          <a:xfrm>
            <a:off x="6924705" y="20492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839" name="Google Shape;839;p69"/>
          <p:cNvSpPr txBox="1"/>
          <p:nvPr>
            <p:ph idx="1" type="body"/>
          </p:nvPr>
        </p:nvSpPr>
        <p:spPr>
          <a:xfrm>
            <a:off x="7112280" y="1075400"/>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i="1" lang="en-GB" sz="1800">
                <a:latin typeface="Lexend"/>
                <a:ea typeface="Times New Roman"/>
                <a:cs typeface="Times New Roman"/>
                <a:sym typeface="Times New Roman"/>
              </a:rPr>
              <a:t/>
            </a:r>
            <a:r>
              <a:rPr lang="en-GB" sz="1800">
                <a:latin typeface="Lexend"/>
              </a:rPr>
              <a:t/>
            </a:r>
            <a:endParaRPr sz="1800"/>
          </a:p>
        </p:txBody>
      </p:sp>
      <p:sp>
        <p:nvSpPr>
          <p:cNvPr id="840" name="Google Shape;840;p69"/>
          <p:cNvSpPr txBox="1"/>
          <p:nvPr>
            <p:ph idx="1" type="body"/>
          </p:nvPr>
        </p:nvSpPr>
        <p:spPr>
          <a:xfrm>
            <a:off x="6341323" y="12337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58</a:t>
            </a:r>
            <a:r>
              <a:rPr lang="en-GB" sz="1400">
                <a:latin typeface="Lexend"/>
              </a:rPr>
              <a:t>°</a:t>
            </a:r>
            <a:endParaRPr sz="1800"/>
          </a:p>
        </p:txBody>
      </p:sp>
      <p:sp>
        <p:nvSpPr>
          <p:cNvPr id="841" name="Google Shape;841;p69"/>
          <p:cNvSpPr/>
          <p:nvPr/>
        </p:nvSpPr>
        <p:spPr>
          <a:xfrm>
            <a:off x="6006416" y="7461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842" name="Google Shape;842;p69"/>
          <p:cNvPicPr preferRelativeResize="0"/>
          <p:nvPr/>
        </p:nvPicPr>
        <p:blipFill>
          <a:blip r:embed="rId8">
            <a:alphaModFix/>
          </a:blip>
          <a:stretch>
            <a:fillRect/>
          </a:stretch>
        </p:blipFill>
        <p:spPr>
          <a:xfrm flipH="1">
            <a:off x="369612" y="2353912"/>
            <a:ext cx="727175" cy="895749"/>
          </a:xfrm>
          <a:prstGeom prst="rect">
            <a:avLst/>
          </a:prstGeom>
          <a:noFill/>
          <a:ln>
            <a:noFill/>
          </a:ln>
        </p:spPr>
      </p:pic>
      <p:sp>
        <p:nvSpPr>
          <p:cNvPr id="843" name="Google Shape;843;p69"/>
          <p:cNvSpPr txBox="1"/>
          <p:nvPr/>
        </p:nvSpPr>
        <p:spPr>
          <a:xfrm>
            <a:off x="369600" y="331367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Yacquub</a:t>
            </a:r>
            <a:endParaRPr sz="1800">
              <a:latin typeface="Lexend"/>
              <a:ea typeface="Lexend"/>
              <a:cs typeface="Lexend"/>
              <a:sym typeface="Lexend"/>
            </a:endParaRPr>
          </a:p>
        </p:txBody>
      </p:sp>
      <p:sp>
        <p:nvSpPr>
          <p:cNvPr id="844" name="Google Shape;844;p69"/>
          <p:cNvSpPr txBox="1"/>
          <p:nvPr>
            <p:ph idx="1" type="body"/>
          </p:nvPr>
        </p:nvSpPr>
        <p:spPr>
          <a:xfrm>
            <a:off x="1238400" y="1521300"/>
            <a:ext cx="23622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Sine - 6 cm waa dhinaca ka soo horjeeda (opposite) 58° iyo x waa hypotenuse.</a:t>
            </a:r>
            <a:r>
              <a:rPr i="1" lang="en-GB" sz="1400">
                <a:latin typeface="Lexend"/>
                <a:ea typeface="Times New Roman"/>
                <a:cs typeface="Times New Roman"/>
                <a:sym typeface="Times New Roman"/>
              </a:rPr>
              <a:t/>
            </a:r>
            <a:r>
              <a:rPr lang="en-GB" sz="1400">
                <a:latin typeface="Lexend"/>
              </a:rPr>
              <a:t/>
            </a:r>
            <a:endParaRPr sz="1800"/>
          </a:p>
        </p:txBody>
      </p:sp>
      <p:pic>
        <p:nvPicPr>
          <p:cNvPr id="845" name="Google Shape;845;p69"/>
          <p:cNvPicPr preferRelativeResize="0"/>
          <p:nvPr/>
        </p:nvPicPr>
        <p:blipFill>
          <a:blip r:embed="rId9">
            <a:alphaModFix/>
          </a:blip>
          <a:stretch>
            <a:fillRect/>
          </a:stretch>
        </p:blipFill>
        <p:spPr>
          <a:xfrm>
            <a:off x="6624937" y="3465149"/>
            <a:ext cx="788350" cy="1016564"/>
          </a:xfrm>
          <a:prstGeom prst="rect">
            <a:avLst/>
          </a:prstGeom>
          <a:noFill/>
          <a:ln>
            <a:noFill/>
          </a:ln>
        </p:spPr>
      </p:pic>
      <p:sp>
        <p:nvSpPr>
          <p:cNvPr id="846" name="Google Shape;846;p69"/>
          <p:cNvSpPr txBox="1"/>
          <p:nvPr/>
        </p:nvSpPr>
        <p:spPr>
          <a:xfrm>
            <a:off x="6539825" y="45141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Cali</a:t>
            </a:r>
            <a:endParaRPr sz="1800">
              <a:latin typeface="Lexend"/>
              <a:ea typeface="Lexend"/>
              <a:cs typeface="Lexend"/>
              <a:sym typeface="Lexend"/>
            </a:endParaRPr>
          </a:p>
        </p:txBody>
      </p:sp>
      <p:sp>
        <p:nvSpPr>
          <p:cNvPr id="847" name="Google Shape;847;p69"/>
          <p:cNvSpPr txBox="1"/>
          <p:nvPr>
            <p:ph idx="1" type="body"/>
          </p:nvPr>
        </p:nvSpPr>
        <p:spPr>
          <a:xfrm>
            <a:off x="4057800" y="2435700"/>
            <a:ext cx="24474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Maya, cosine - 6 cm waa dhinaca ku xiga (adjacent) 90° iyo 32° iyo x waa hypotenuse.</a:t>
            </a:r>
            <a:r>
              <a:rPr lang="en-GB" sz="1400">
                <a:latin typeface="Lexend"/>
              </a:rPr>
              <a:t/>
            </a:r>
            <a:r>
              <a:rPr i="1" lang="en-GB" sz="1400">
                <a:latin typeface="Lexend"/>
                <a:ea typeface="Times New Roman"/>
                <a:cs typeface="Times New Roman"/>
                <a:sym typeface="Times New Roman"/>
              </a:rPr>
              <a:t/>
            </a:r>
            <a:r>
              <a:rPr lang="en-GB" sz="1400">
                <a:latin typeface="Lexend"/>
              </a:rPr>
              <a:t/>
            </a:r>
            <a:endParaRPr sz="1800"/>
          </a:p>
        </p:txBody>
      </p:sp>
      <p:pic>
        <p:nvPicPr>
          <p:cNvPr id="848" name="Google Shape;848;p69"/>
          <p:cNvPicPr preferRelativeResize="0"/>
          <p:nvPr/>
        </p:nvPicPr>
        <p:blipFill rotWithShape="1">
          <a:blip r:embed="rId5">
            <a:alphaModFix/>
          </a:blip>
          <a:srcRect b="43690" l="0" r="57905" t="0"/>
          <a:stretch/>
        </p:blipFill>
        <p:spPr>
          <a:xfrm>
            <a:off x="3950475" y="2329225"/>
            <a:ext cx="2662052" cy="1695301"/>
          </a:xfrm>
          <a:prstGeom prst="rect">
            <a:avLst/>
          </a:prstGeom>
          <a:noFill/>
          <a:ln>
            <a:noFill/>
          </a:ln>
        </p:spPr>
      </p:pic>
      <p:pic>
        <p:nvPicPr>
          <p:cNvPr id="849" name="Google Shape;849;p69"/>
          <p:cNvPicPr preferRelativeResize="0"/>
          <p:nvPr/>
        </p:nvPicPr>
        <p:blipFill rotWithShape="1">
          <a:blip r:embed="rId5">
            <a:alphaModFix/>
          </a:blip>
          <a:srcRect b="43690" l="0" r="57905" t="0"/>
          <a:stretch/>
        </p:blipFill>
        <p:spPr>
          <a:xfrm flipH="1">
            <a:off x="1026298" y="1419300"/>
            <a:ext cx="2662052" cy="1387700"/>
          </a:xfrm>
          <a:prstGeom prst="rect">
            <a:avLst/>
          </a:prstGeom>
          <a:noFill/>
          <a:ln>
            <a:noFill/>
          </a:ln>
        </p:spPr>
      </p:pic>
      <p:sp>
        <p:nvSpPr>
          <p:cNvPr id="850" name="Google Shape;850;p69"/>
          <p:cNvSpPr txBox="1"/>
          <p:nvPr>
            <p:ph idx="1" type="body"/>
          </p:nvPr>
        </p:nvSpPr>
        <p:spPr>
          <a:xfrm>
            <a:off x="324000" y="3727025"/>
            <a:ext cx="2825100" cy="43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Yaa aad la raacsan tahay?</a:t>
            </a:r>
            <a:endParaRPr sz="1800"/>
          </a:p>
        </p:txBody>
      </p:sp>
      <p:sp>
        <p:nvSpPr>
          <p:cNvPr id="851" name="Google Shape;851;p69"/>
          <p:cNvSpPr txBox="1"/>
          <p:nvPr>
            <p:ph idx="1" type="body"/>
          </p:nvPr>
        </p:nvSpPr>
        <p:spPr>
          <a:xfrm>
            <a:off x="324000" y="4091400"/>
            <a:ext cx="5769300" cy="43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Labadooduba waa sax yihiin. Waxay doorteen inay isticmaalaan xagal diirad (focus angle) oo kala duwan.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pic>
        <p:nvPicPr>
          <p:cNvPr id="856" name="Google Shape;856;p70"/>
          <p:cNvPicPr preferRelativeResize="0"/>
          <p:nvPr/>
        </p:nvPicPr>
        <p:blipFill rotWithShape="1">
          <a:blip r:embed="rId3">
            <a:alphaModFix/>
          </a:blip>
          <a:srcRect b="43690" l="0" r="57905" t="0"/>
          <a:stretch/>
        </p:blipFill>
        <p:spPr>
          <a:xfrm>
            <a:off x="3809075" y="2377225"/>
            <a:ext cx="2792950" cy="2066500"/>
          </a:xfrm>
          <a:prstGeom prst="rect">
            <a:avLst/>
          </a:prstGeom>
          <a:noFill/>
          <a:ln>
            <a:noFill/>
          </a:ln>
        </p:spPr>
      </p:pic>
      <p:pic>
        <p:nvPicPr>
          <p:cNvPr id="857" name="Google Shape;857;p70"/>
          <p:cNvPicPr preferRelativeResize="0"/>
          <p:nvPr/>
        </p:nvPicPr>
        <p:blipFill rotWithShape="1">
          <a:blip r:embed="rId3">
            <a:alphaModFix/>
          </a:blip>
          <a:srcRect b="43690" l="0" r="57905" t="0"/>
          <a:stretch/>
        </p:blipFill>
        <p:spPr>
          <a:xfrm flipH="1">
            <a:off x="910177" y="1493125"/>
            <a:ext cx="2745073" cy="2066500"/>
          </a:xfrm>
          <a:prstGeom prst="rect">
            <a:avLst/>
          </a:prstGeom>
          <a:noFill/>
          <a:ln>
            <a:noFill/>
          </a:ln>
        </p:spPr>
      </p:pic>
      <p:sp>
        <p:nvSpPr>
          <p:cNvPr id="858" name="Google Shape;858;p70"/>
          <p:cNvSpPr txBox="1"/>
          <p:nvPr>
            <p:ph idx="1" type="body"/>
          </p:nvPr>
        </p:nvSpPr>
        <p:spPr>
          <a:xfrm>
            <a:off x="324000" y="759300"/>
            <a:ext cx="56499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Farsamada (trigonometric function) ee noocee ayaan u isticmaali karnaa si aan u xisaabino qiimaha (value) x?</a:t>
            </a:r>
            <a:r>
              <a:rPr lang="en-GB" sz="1400">
                <a:latin typeface="Lexend"/>
              </a:rPr>
              <a:t/>
            </a:r>
            <a:r>
              <a:rPr i="1" lang="en-GB" sz="1400">
                <a:latin typeface="Lexend"/>
                <a:ea typeface="Times New Roman"/>
                <a:cs typeface="Times New Roman"/>
                <a:sym typeface="Times New Roman"/>
              </a:rPr>
              <a:t/>
            </a:r>
            <a:r>
              <a:rPr lang="en-GB" sz="1400">
                <a:latin typeface="Lexend"/>
              </a:rPr>
              <a:t/>
            </a:r>
            <a:endParaRPr sz="1800"/>
          </a:p>
        </p:txBody>
      </p:sp>
      <p:sp>
        <p:nvSpPr>
          <p:cNvPr id="859" name="Google Shape;859;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Doorashada farsamada saxda ah (trigonometric function)</a:t>
            </a:r>
            <a:endParaRPr/>
          </a:p>
        </p:txBody>
      </p:sp>
      <p:grpSp>
        <p:nvGrpSpPr>
          <p:cNvPr id="860" name="Google Shape;860;p70"/>
          <p:cNvGrpSpPr/>
          <p:nvPr/>
        </p:nvGrpSpPr>
        <p:grpSpPr>
          <a:xfrm rot="5400000">
            <a:off x="6576445" y="623108"/>
            <a:ext cx="1133566" cy="1744500"/>
            <a:chOff x="-2098225" y="1379675"/>
            <a:chExt cx="1133566" cy="1744500"/>
          </a:xfrm>
        </p:grpSpPr>
        <p:sp>
          <p:nvSpPr>
            <p:cNvPr id="861" name="Google Shape;861;p7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62" name="Google Shape;862;p70"/>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863" name="Google Shape;863;p70"/>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864" name="Google Shape;864;p70"/>
          <p:cNvSpPr/>
          <p:nvPr/>
        </p:nvSpPr>
        <p:spPr>
          <a:xfrm>
            <a:off x="6276475" y="1769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5" name="Google Shape;865;p70"/>
          <p:cNvSpPr/>
          <p:nvPr/>
        </p:nvSpPr>
        <p:spPr>
          <a:xfrm>
            <a:off x="7575300" y="1607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6" name="Google Shape;866;p70"/>
          <p:cNvSpPr txBox="1"/>
          <p:nvPr>
            <p:ph idx="1" type="body"/>
          </p:nvPr>
        </p:nvSpPr>
        <p:spPr>
          <a:xfrm>
            <a:off x="7179523" y="16909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a:t>
            </a:r>
            <a:endParaRPr sz="1800"/>
          </a:p>
        </p:txBody>
      </p:sp>
      <p:sp>
        <p:nvSpPr>
          <p:cNvPr id="867" name="Google Shape;867;p70"/>
          <p:cNvSpPr txBox="1"/>
          <p:nvPr>
            <p:ph idx="1" type="body"/>
          </p:nvPr>
        </p:nvSpPr>
        <p:spPr>
          <a:xfrm>
            <a:off x="6924705" y="20492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868" name="Google Shape;868;p70"/>
          <p:cNvSpPr txBox="1"/>
          <p:nvPr>
            <p:ph idx="1" type="body"/>
          </p:nvPr>
        </p:nvSpPr>
        <p:spPr>
          <a:xfrm>
            <a:off x="7112280" y="1075400"/>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869" name="Google Shape;869;p70"/>
          <p:cNvSpPr txBox="1"/>
          <p:nvPr>
            <p:ph idx="1" type="body"/>
          </p:nvPr>
        </p:nvSpPr>
        <p:spPr>
          <a:xfrm>
            <a:off x="6341323" y="12337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58°</a:t>
            </a:r>
            <a:endParaRPr sz="1800"/>
          </a:p>
        </p:txBody>
      </p:sp>
      <p:sp>
        <p:nvSpPr>
          <p:cNvPr id="870" name="Google Shape;870;p70"/>
          <p:cNvSpPr/>
          <p:nvPr/>
        </p:nvSpPr>
        <p:spPr>
          <a:xfrm>
            <a:off x="6006416" y="7461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871" name="Google Shape;871;p70"/>
          <p:cNvPicPr preferRelativeResize="0"/>
          <p:nvPr/>
        </p:nvPicPr>
        <p:blipFill>
          <a:blip r:embed="rId8">
            <a:alphaModFix/>
          </a:blip>
          <a:stretch>
            <a:fillRect/>
          </a:stretch>
        </p:blipFill>
        <p:spPr>
          <a:xfrm flipH="1">
            <a:off x="598212" y="3192112"/>
            <a:ext cx="727175" cy="895749"/>
          </a:xfrm>
          <a:prstGeom prst="rect">
            <a:avLst/>
          </a:prstGeom>
          <a:noFill/>
          <a:ln>
            <a:noFill/>
          </a:ln>
        </p:spPr>
      </p:pic>
      <p:sp>
        <p:nvSpPr>
          <p:cNvPr id="872" name="Google Shape;872;p70"/>
          <p:cNvSpPr txBox="1"/>
          <p:nvPr/>
        </p:nvSpPr>
        <p:spPr>
          <a:xfrm>
            <a:off x="598200" y="415187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Yacquub</a:t>
            </a:r>
            <a:endParaRPr sz="1800">
              <a:latin typeface="Lexend"/>
              <a:ea typeface="Lexend"/>
              <a:cs typeface="Lexend"/>
              <a:sym typeface="Lexend"/>
            </a:endParaRPr>
          </a:p>
        </p:txBody>
      </p:sp>
      <p:sp>
        <p:nvSpPr>
          <p:cNvPr id="873" name="Google Shape;873;p70"/>
          <p:cNvSpPr txBox="1"/>
          <p:nvPr>
            <p:ph idx="1" type="body"/>
          </p:nvPr>
        </p:nvSpPr>
        <p:spPr>
          <a:xfrm>
            <a:off x="1135696" y="1673700"/>
            <a:ext cx="23622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sin(58°) =</a:t>
            </a:r>
            <a:endParaRPr sz="2000">
              <a:latin typeface="Times New Roman"/>
              <a:ea typeface="Times New Roman"/>
              <a:cs typeface="Times New Roman"/>
              <a:sym typeface="Times New Roman"/>
            </a:endParaRPr>
          </a:p>
        </p:txBody>
      </p:sp>
      <p:pic>
        <p:nvPicPr>
          <p:cNvPr id="874" name="Google Shape;874;p70"/>
          <p:cNvPicPr preferRelativeResize="0"/>
          <p:nvPr/>
        </p:nvPicPr>
        <p:blipFill>
          <a:blip r:embed="rId9">
            <a:alphaModFix/>
          </a:blip>
          <a:stretch>
            <a:fillRect/>
          </a:stretch>
        </p:blipFill>
        <p:spPr>
          <a:xfrm>
            <a:off x="6548737" y="3769949"/>
            <a:ext cx="788350" cy="1016564"/>
          </a:xfrm>
          <a:prstGeom prst="rect">
            <a:avLst/>
          </a:prstGeom>
          <a:noFill/>
          <a:ln>
            <a:noFill/>
          </a:ln>
        </p:spPr>
      </p:pic>
      <p:sp>
        <p:nvSpPr>
          <p:cNvPr id="875" name="Google Shape;875;p70"/>
          <p:cNvSpPr txBox="1"/>
          <p:nvPr/>
        </p:nvSpPr>
        <p:spPr>
          <a:xfrm>
            <a:off x="7149425" y="45141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Cali</a:t>
            </a:r>
            <a:endParaRPr sz="1800">
              <a:latin typeface="Lexend"/>
              <a:ea typeface="Lexend"/>
              <a:cs typeface="Lexend"/>
              <a:sym typeface="Lexend"/>
            </a:endParaRPr>
          </a:p>
        </p:txBody>
      </p:sp>
      <p:sp>
        <p:nvSpPr>
          <p:cNvPr id="876" name="Google Shape;876;p70"/>
          <p:cNvSpPr txBox="1"/>
          <p:nvPr>
            <p:ph idx="1" type="body"/>
          </p:nvPr>
        </p:nvSpPr>
        <p:spPr>
          <a:xfrm>
            <a:off x="2355294" y="154979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877" name="Google Shape;877;p70"/>
          <p:cNvSpPr txBox="1"/>
          <p:nvPr>
            <p:ph idx="1" type="body"/>
          </p:nvPr>
        </p:nvSpPr>
        <p:spPr>
          <a:xfrm>
            <a:off x="2346475" y="182813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878" name="Google Shape;878;p70"/>
          <p:cNvCxnSpPr/>
          <p:nvPr/>
        </p:nvCxnSpPr>
        <p:spPr>
          <a:xfrm>
            <a:off x="2238750" y="1851775"/>
            <a:ext cx="361500" cy="0"/>
          </a:xfrm>
          <a:prstGeom prst="straightConnector1">
            <a:avLst/>
          </a:prstGeom>
          <a:noFill/>
          <a:ln cap="flat" cmpd="sng" w="19050">
            <a:solidFill>
              <a:schemeClr val="dk1"/>
            </a:solidFill>
            <a:prstDash val="solid"/>
            <a:round/>
            <a:headEnd len="med" w="med" type="none"/>
            <a:tailEnd len="med" w="med" type="none"/>
          </a:ln>
        </p:spPr>
      </p:cxnSp>
      <p:sp>
        <p:nvSpPr>
          <p:cNvPr id="879" name="Google Shape;879;p70"/>
          <p:cNvSpPr txBox="1"/>
          <p:nvPr>
            <p:ph idx="1" type="body"/>
          </p:nvPr>
        </p:nvSpPr>
        <p:spPr>
          <a:xfrm>
            <a:off x="2246823" y="2435700"/>
            <a:ext cx="924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sin(58°)</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80" name="Google Shape;880;p70"/>
          <p:cNvSpPr txBox="1"/>
          <p:nvPr>
            <p:ph idx="1" type="body"/>
          </p:nvPr>
        </p:nvSpPr>
        <p:spPr>
          <a:xfrm>
            <a:off x="1853653" y="2262775"/>
            <a:ext cx="403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i="1" lang="en-GB" sz="1800">
                <a:latin typeface="Lexend"/>
                <a:ea typeface="Times New Roman"/>
                <a:cs typeface="Times New Roman"/>
                <a:sym typeface="Times New Roman"/>
              </a:rPr>
              <a:t> </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881" name="Google Shape;881;p70"/>
          <p:cNvSpPr txBox="1"/>
          <p:nvPr>
            <p:ph idx="1" type="body"/>
          </p:nvPr>
        </p:nvSpPr>
        <p:spPr>
          <a:xfrm>
            <a:off x="2599340" y="2150578"/>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cxnSp>
        <p:nvCxnSpPr>
          <p:cNvPr id="882" name="Google Shape;882;p70"/>
          <p:cNvCxnSpPr/>
          <p:nvPr/>
        </p:nvCxnSpPr>
        <p:spPr>
          <a:xfrm>
            <a:off x="2238750" y="2443736"/>
            <a:ext cx="866400" cy="0"/>
          </a:xfrm>
          <a:prstGeom prst="straightConnector1">
            <a:avLst/>
          </a:prstGeom>
          <a:noFill/>
          <a:ln cap="flat" cmpd="sng" w="19050">
            <a:solidFill>
              <a:schemeClr val="dk1"/>
            </a:solidFill>
            <a:prstDash val="solid"/>
            <a:round/>
            <a:headEnd len="med" w="med" type="none"/>
            <a:tailEnd len="med" w="med" type="none"/>
          </a:ln>
        </p:spPr>
      </p:cxnSp>
      <p:sp>
        <p:nvSpPr>
          <p:cNvPr id="883" name="Google Shape;883;p70"/>
          <p:cNvSpPr txBox="1"/>
          <p:nvPr>
            <p:ph idx="1" type="body"/>
          </p:nvPr>
        </p:nvSpPr>
        <p:spPr>
          <a:xfrm>
            <a:off x="1853651" y="2849092"/>
            <a:ext cx="1744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7.1 cm (1dp)</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84" name="Google Shape;884;p70"/>
          <p:cNvSpPr txBox="1"/>
          <p:nvPr>
            <p:ph idx="1" type="body"/>
          </p:nvPr>
        </p:nvSpPr>
        <p:spPr>
          <a:xfrm>
            <a:off x="3905400" y="2511900"/>
            <a:ext cx="23622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cos(32°)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85" name="Google Shape;885;p70"/>
          <p:cNvSpPr txBox="1"/>
          <p:nvPr>
            <p:ph idx="1" type="body"/>
          </p:nvPr>
        </p:nvSpPr>
        <p:spPr>
          <a:xfrm>
            <a:off x="5174694" y="238799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886" name="Google Shape;886;p70"/>
          <p:cNvSpPr txBox="1"/>
          <p:nvPr>
            <p:ph idx="1" type="body"/>
          </p:nvPr>
        </p:nvSpPr>
        <p:spPr>
          <a:xfrm>
            <a:off x="5165875" y="266633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887" name="Google Shape;887;p70"/>
          <p:cNvCxnSpPr/>
          <p:nvPr/>
        </p:nvCxnSpPr>
        <p:spPr>
          <a:xfrm>
            <a:off x="5058150" y="2689975"/>
            <a:ext cx="361500" cy="0"/>
          </a:xfrm>
          <a:prstGeom prst="straightConnector1">
            <a:avLst/>
          </a:prstGeom>
          <a:noFill/>
          <a:ln cap="flat" cmpd="sng" w="19050">
            <a:solidFill>
              <a:schemeClr val="dk1"/>
            </a:solidFill>
            <a:prstDash val="solid"/>
            <a:round/>
            <a:headEnd len="med" w="med" type="none"/>
            <a:tailEnd len="med" w="med" type="none"/>
          </a:ln>
        </p:spPr>
      </p:cxnSp>
      <p:sp>
        <p:nvSpPr>
          <p:cNvPr id="888" name="Google Shape;888;p70"/>
          <p:cNvSpPr txBox="1"/>
          <p:nvPr>
            <p:ph idx="1" type="body"/>
          </p:nvPr>
        </p:nvSpPr>
        <p:spPr>
          <a:xfrm>
            <a:off x="5082788" y="3273900"/>
            <a:ext cx="924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cos(32°)</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89" name="Google Shape;889;p70"/>
          <p:cNvSpPr txBox="1"/>
          <p:nvPr>
            <p:ph idx="1" type="body"/>
          </p:nvPr>
        </p:nvSpPr>
        <p:spPr>
          <a:xfrm>
            <a:off x="4673053" y="3100975"/>
            <a:ext cx="403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890" name="Google Shape;890;p70"/>
          <p:cNvSpPr txBox="1"/>
          <p:nvPr>
            <p:ph idx="1" type="body"/>
          </p:nvPr>
        </p:nvSpPr>
        <p:spPr>
          <a:xfrm>
            <a:off x="5412114" y="2988778"/>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cxnSp>
        <p:nvCxnSpPr>
          <p:cNvPr id="891" name="Google Shape;891;p70"/>
          <p:cNvCxnSpPr/>
          <p:nvPr/>
        </p:nvCxnSpPr>
        <p:spPr>
          <a:xfrm>
            <a:off x="5058150" y="3281936"/>
            <a:ext cx="888000" cy="0"/>
          </a:xfrm>
          <a:prstGeom prst="straightConnector1">
            <a:avLst/>
          </a:prstGeom>
          <a:noFill/>
          <a:ln cap="flat" cmpd="sng" w="19050">
            <a:solidFill>
              <a:schemeClr val="dk1"/>
            </a:solidFill>
            <a:prstDash val="solid"/>
            <a:round/>
            <a:headEnd len="med" w="med" type="none"/>
            <a:tailEnd len="med" w="med" type="none"/>
          </a:ln>
        </p:spPr>
      </p:cxnSp>
      <p:sp>
        <p:nvSpPr>
          <p:cNvPr id="892" name="Google Shape;892;p70"/>
          <p:cNvSpPr txBox="1"/>
          <p:nvPr>
            <p:ph idx="1" type="body"/>
          </p:nvPr>
        </p:nvSpPr>
        <p:spPr>
          <a:xfrm>
            <a:off x="4673051" y="3687292"/>
            <a:ext cx="1744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7.1 cm (1dp)</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93" name="Google Shape;893;p70"/>
          <p:cNvSpPr txBox="1"/>
          <p:nvPr>
            <p:ph idx="1" type="body"/>
          </p:nvPr>
        </p:nvSpPr>
        <p:spPr>
          <a:xfrm>
            <a:off x="1771800" y="4188300"/>
            <a:ext cx="37890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Labaduba waxay si sax ah u xisaabiyaan x.</a:t>
            </a:r>
            <a:r>
              <a:rPr i="1" lang="en-GB" sz="1400">
                <a:latin typeface="Lexend"/>
                <a:ea typeface="Times New Roman"/>
                <a:cs typeface="Times New Roman"/>
                <a:sym typeface="Times New Roman"/>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71"/>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Haddii 26° uu yahay xagasha diiradda (focus angle), doorashada shaqada trigonometric (trigonometric function) ee aad isticmaali doonto si aad u xisaabiso qiimaha (value) x?</a:t>
            </a:r>
            <a:r>
              <a:rPr lang="en-GB" sz="1400">
                <a:latin typeface="Lexend"/>
              </a:rPr>
              <a:t/>
            </a:r>
            <a:r>
              <a:rPr lang="en-GB" sz="1400">
                <a:latin typeface="Lexend"/>
              </a:rPr>
              <a:t/>
            </a:r>
            <a:r>
              <a:rPr lang="en-GB" sz="1400">
                <a:latin typeface="Lexend"/>
              </a:rPr>
              <a:t/>
            </a:r>
            <a:r>
              <a:rPr i="1" lang="en-GB" sz="1400">
                <a:latin typeface="Lexend"/>
                <a:ea typeface="Times New Roman"/>
                <a:cs typeface="Times New Roman"/>
                <a:sym typeface="Times New Roman"/>
              </a:rPr>
              <a:t/>
            </a:r>
            <a:r>
              <a:rPr lang="en-GB" sz="1400">
                <a:latin typeface="Lexend"/>
              </a:rPr>
              <a:t/>
            </a:r>
            <a:endParaRPr sz="2000"/>
          </a:p>
        </p:txBody>
      </p:sp>
      <p:sp>
        <p:nvSpPr>
          <p:cNvPr id="899" name="Google Shape;899;p71"/>
          <p:cNvSpPr txBox="1"/>
          <p:nvPr>
            <p:ph idx="1" type="subTitle"/>
          </p:nvPr>
        </p:nvSpPr>
        <p:spPr>
          <a:xfrm>
            <a:off x="990328" y="1837775"/>
            <a:ext cx="81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sine</a:t>
            </a:r>
            <a:endParaRPr/>
          </a:p>
        </p:txBody>
      </p:sp>
      <p:sp>
        <p:nvSpPr>
          <p:cNvPr id="900" name="Google Shape;900;p7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Doorashada shaqada trigonometric (trigonometric function) ee saxda ah</a:t>
            </a:r>
            <a:endParaRPr/>
          </a:p>
        </p:txBody>
      </p:sp>
      <p:grpSp>
        <p:nvGrpSpPr>
          <p:cNvPr id="901" name="Google Shape;901;p71"/>
          <p:cNvGrpSpPr/>
          <p:nvPr/>
        </p:nvGrpSpPr>
        <p:grpSpPr>
          <a:xfrm rot="5400000">
            <a:off x="6464577" y="803206"/>
            <a:ext cx="1120757" cy="1981054"/>
            <a:chOff x="-2098225" y="1379675"/>
            <a:chExt cx="1133566" cy="1744500"/>
          </a:xfrm>
        </p:grpSpPr>
        <p:sp>
          <p:nvSpPr>
            <p:cNvPr id="902" name="Google Shape;902;p7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03" name="Google Shape;903;p71"/>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904" name="Google Shape;904;p71"/>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905" name="Google Shape;905;p71"/>
          <p:cNvSpPr/>
          <p:nvPr/>
        </p:nvSpPr>
        <p:spPr>
          <a:xfrm>
            <a:off x="6038491" y="2064966"/>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6" name="Google Shape;906;p71"/>
          <p:cNvSpPr/>
          <p:nvPr/>
        </p:nvSpPr>
        <p:spPr>
          <a:xfrm>
            <a:off x="7575300" y="1912300"/>
            <a:ext cx="746400" cy="746400"/>
          </a:xfrm>
          <a:prstGeom prst="arc">
            <a:avLst>
              <a:gd fmla="val 11045053"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7" name="Google Shape;907;p71"/>
          <p:cNvSpPr txBox="1"/>
          <p:nvPr>
            <p:ph idx="4294967295" type="body"/>
          </p:nvPr>
        </p:nvSpPr>
        <p:spPr>
          <a:xfrm>
            <a:off x="6710402" y="2314167"/>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x cm</a:t>
            </a:r>
            <a:r>
              <a:rPr lang="en-GB" sz="1400">
                <a:latin typeface="Lexend"/>
              </a:rPr>
              <a:t/>
            </a:r>
            <a:endParaRPr sz="1800"/>
          </a:p>
        </p:txBody>
      </p:sp>
      <p:sp>
        <p:nvSpPr>
          <p:cNvPr id="908" name="Google Shape;908;p71"/>
          <p:cNvSpPr txBox="1"/>
          <p:nvPr>
            <p:ph idx="4294967295" type="body"/>
          </p:nvPr>
        </p:nvSpPr>
        <p:spPr>
          <a:xfrm>
            <a:off x="6112723" y="15385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64</a:t>
            </a:r>
            <a:r>
              <a:rPr lang="en-GB" sz="1800">
                <a:latin typeface="Lexend"/>
              </a:rPr>
              <a:t>°</a:t>
            </a:r>
            <a:endParaRPr sz="1800"/>
          </a:p>
        </p:txBody>
      </p:sp>
      <p:sp>
        <p:nvSpPr>
          <p:cNvPr id="909" name="Google Shape;909;p71"/>
          <p:cNvSpPr/>
          <p:nvPr/>
        </p:nvSpPr>
        <p:spPr>
          <a:xfrm>
            <a:off x="5777816" y="10509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0" name="Google Shape;910;p71"/>
          <p:cNvSpPr txBox="1"/>
          <p:nvPr>
            <p:ph idx="4294967295" type="body"/>
          </p:nvPr>
        </p:nvSpPr>
        <p:spPr>
          <a:xfrm>
            <a:off x="7153065" y="2004594"/>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26</a:t>
            </a:r>
            <a:r>
              <a:rPr lang="en-GB" sz="1800">
                <a:latin typeface="Lexend"/>
              </a:rPr>
              <a:t>°</a:t>
            </a:r>
            <a:endParaRPr sz="1800"/>
          </a:p>
        </p:txBody>
      </p:sp>
      <p:sp>
        <p:nvSpPr>
          <p:cNvPr id="911" name="Google Shape;911;p71"/>
          <p:cNvSpPr txBox="1"/>
          <p:nvPr>
            <p:ph idx="4294967295" type="body"/>
          </p:nvPr>
        </p:nvSpPr>
        <p:spPr>
          <a:xfrm>
            <a:off x="7000905" y="13634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9.2 cm</a:t>
            </a:r>
            <a:r>
              <a:rPr lang="en-GB" sz="1800">
                <a:latin typeface="Lexend"/>
              </a:rPr>
              <a:t/>
            </a:r>
            <a:endParaRPr sz="1800"/>
          </a:p>
        </p:txBody>
      </p:sp>
      <p:sp>
        <p:nvSpPr>
          <p:cNvPr id="912" name="Google Shape;912;p71"/>
          <p:cNvSpPr txBox="1"/>
          <p:nvPr>
            <p:ph idx="1" type="subTitle"/>
          </p:nvPr>
        </p:nvSpPr>
        <p:spPr>
          <a:xfrm>
            <a:off x="990328" y="2810400"/>
            <a:ext cx="1134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cosine</a:t>
            </a:r>
            <a:r>
              <a:rPr lang="en-GB">
                <a:latin typeface="Lexend"/>
              </a:rPr>
              <a:t/>
            </a:r>
            <a:endParaRPr/>
          </a:p>
        </p:txBody>
      </p:sp>
      <p:sp>
        <p:nvSpPr>
          <p:cNvPr id="913" name="Google Shape;913;p71"/>
          <p:cNvSpPr txBox="1"/>
          <p:nvPr>
            <p:ph idx="1" type="subTitle"/>
          </p:nvPr>
        </p:nvSpPr>
        <p:spPr>
          <a:xfrm>
            <a:off x="990328" y="3783028"/>
            <a:ext cx="1134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tangent</a:t>
            </a:r>
            <a:endParaRPr/>
          </a:p>
        </p:txBody>
      </p:sp>
      <p:pic>
        <p:nvPicPr>
          <p:cNvPr id="914" name="Google Shape;914;p71"/>
          <p:cNvPicPr preferRelativeResize="0"/>
          <p:nvPr/>
        </p:nvPicPr>
        <p:blipFill>
          <a:blip r:embed="rId3">
            <a:alphaModFix/>
          </a:blip>
          <a:stretch>
            <a:fillRect/>
          </a:stretch>
        </p:blipFill>
        <p:spPr>
          <a:xfrm>
            <a:off x="2203808" y="28104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72"/>
          <p:cNvSpPr txBox="1"/>
          <p:nvPr>
            <p:ph idx="1" type="body"/>
          </p:nvPr>
        </p:nvSpPr>
        <p:spPr>
          <a:xfrm>
            <a:off x="324000" y="810000"/>
            <a:ext cx="54504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 eego macluumaadkan, waa kuwee hababka loo isticmaali karo si loo xisaabiyo qiimaha (value) x?</a:t>
            </a:r>
            <a:r>
              <a:rPr i="1" lang="en-GB" sz="1400">
                <a:latin typeface="Lexend"/>
                <a:ea typeface="Times New Roman"/>
                <a:cs typeface="Times New Roman"/>
                <a:sym typeface="Times New Roman"/>
              </a:rPr>
              <a:t/>
            </a:r>
            <a:r>
              <a:rPr lang="en-GB" sz="1400">
                <a:latin typeface="Lexend"/>
              </a:rPr>
              <a:t/>
            </a:r>
            <a:endParaRPr sz="1800"/>
          </a:p>
        </p:txBody>
      </p:sp>
      <p:sp>
        <p:nvSpPr>
          <p:cNvPr id="920" name="Google Shape;920;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Doorashada shaqada trigonometric (trigonometric function) ee saxda ah</a:t>
            </a:r>
            <a:endParaRPr/>
          </a:p>
        </p:txBody>
      </p:sp>
      <p:sp>
        <p:nvSpPr>
          <p:cNvPr id="921" name="Google Shape;921;p72"/>
          <p:cNvSpPr/>
          <p:nvPr/>
        </p:nvSpPr>
        <p:spPr>
          <a:xfrm>
            <a:off x="6809875" y="1693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2" name="Google Shape;922;p72"/>
          <p:cNvSpPr/>
          <p:nvPr/>
        </p:nvSpPr>
        <p:spPr>
          <a:xfrm>
            <a:off x="8108700" y="1531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3" name="Google Shape;923;p72"/>
          <p:cNvSpPr txBox="1"/>
          <p:nvPr>
            <p:ph idx="1" type="body"/>
          </p:nvPr>
        </p:nvSpPr>
        <p:spPr>
          <a:xfrm>
            <a:off x="7712923" y="16147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a:t>
            </a:r>
            <a:endParaRPr sz="1800"/>
          </a:p>
        </p:txBody>
      </p:sp>
      <p:sp>
        <p:nvSpPr>
          <p:cNvPr id="924" name="Google Shape;924;p72"/>
          <p:cNvSpPr txBox="1"/>
          <p:nvPr>
            <p:ph idx="1" type="body"/>
          </p:nvPr>
        </p:nvSpPr>
        <p:spPr>
          <a:xfrm>
            <a:off x="7458105" y="19730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925" name="Google Shape;925;p72"/>
          <p:cNvSpPr txBox="1"/>
          <p:nvPr>
            <p:ph idx="1" type="body"/>
          </p:nvPr>
        </p:nvSpPr>
        <p:spPr>
          <a:xfrm>
            <a:off x="6122152" y="12585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926" name="Google Shape;926;p72"/>
          <p:cNvSpPr txBox="1"/>
          <p:nvPr>
            <p:ph idx="1" type="body"/>
          </p:nvPr>
        </p:nvSpPr>
        <p:spPr>
          <a:xfrm>
            <a:off x="6874723" y="11575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58°</a:t>
            </a:r>
            <a:endParaRPr sz="1800"/>
          </a:p>
        </p:txBody>
      </p:sp>
      <p:sp>
        <p:nvSpPr>
          <p:cNvPr id="927" name="Google Shape;927;p72"/>
          <p:cNvSpPr/>
          <p:nvPr/>
        </p:nvSpPr>
        <p:spPr>
          <a:xfrm>
            <a:off x="6539816" y="6699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28" name="Google Shape;928;p72"/>
          <p:cNvGrpSpPr/>
          <p:nvPr/>
        </p:nvGrpSpPr>
        <p:grpSpPr>
          <a:xfrm rot="5400000">
            <a:off x="7051980" y="565243"/>
            <a:ext cx="1057366" cy="1784030"/>
            <a:chOff x="-2022025" y="1455875"/>
            <a:chExt cx="1057366" cy="1784030"/>
          </a:xfrm>
        </p:grpSpPr>
        <p:sp>
          <p:nvSpPr>
            <p:cNvPr id="929" name="Google Shape;929;p7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30" name="Google Shape;930;p72"/>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931" name="Google Shape;931;p72"/>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cxnSp>
        <p:nvCxnSpPr>
          <p:cNvPr id="932" name="Google Shape;932;p72"/>
          <p:cNvCxnSpPr/>
          <p:nvPr/>
        </p:nvCxnSpPr>
        <p:spPr>
          <a:xfrm rot="10800000">
            <a:off x="6882950" y="852200"/>
            <a:ext cx="1664700" cy="950100"/>
          </a:xfrm>
          <a:prstGeom prst="straightConnector1">
            <a:avLst/>
          </a:prstGeom>
          <a:noFill/>
          <a:ln cap="flat" cmpd="sng" w="28575">
            <a:solidFill>
              <a:srgbClr val="4F7BE8"/>
            </a:solidFill>
            <a:prstDash val="solid"/>
            <a:round/>
            <a:headEnd len="med" w="med" type="triangle"/>
            <a:tailEnd len="med" w="med" type="triangle"/>
          </a:ln>
        </p:spPr>
      </p:cxnSp>
      <p:sp>
        <p:nvSpPr>
          <p:cNvPr id="933" name="Google Shape;933;p72"/>
          <p:cNvSpPr txBox="1"/>
          <p:nvPr>
            <p:ph idx="1" type="body"/>
          </p:nvPr>
        </p:nvSpPr>
        <p:spPr>
          <a:xfrm>
            <a:off x="7712927" y="10216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 cm</a:t>
            </a:r>
            <a:r>
              <a:rPr i="1" lang="en-GB" sz="1800">
                <a:latin typeface="Lexend"/>
                <a:ea typeface="Times New Roman"/>
                <a:cs typeface="Times New Roman"/>
                <a:sym typeface="Times New Roman"/>
              </a:rPr>
              <a:t/>
            </a:r>
            <a:r>
              <a:rPr lang="en-GB" sz="1800">
                <a:latin typeface="Lexend"/>
              </a:rPr>
              <a:t/>
            </a:r>
            <a:endParaRPr sz="1800"/>
          </a:p>
        </p:txBody>
      </p:sp>
      <p:pic>
        <p:nvPicPr>
          <p:cNvPr id="934" name="Google Shape;934;p72"/>
          <p:cNvPicPr preferRelativeResize="0"/>
          <p:nvPr/>
        </p:nvPicPr>
        <p:blipFill>
          <a:blip r:embed="rId6">
            <a:alphaModFix/>
          </a:blip>
          <a:stretch>
            <a:fillRect/>
          </a:stretch>
        </p:blipFill>
        <p:spPr>
          <a:xfrm flipH="1">
            <a:off x="247809" y="3320638"/>
            <a:ext cx="777007" cy="896096"/>
          </a:xfrm>
          <a:prstGeom prst="rect">
            <a:avLst/>
          </a:prstGeom>
          <a:noFill/>
          <a:ln>
            <a:noFill/>
          </a:ln>
        </p:spPr>
      </p:pic>
      <p:sp>
        <p:nvSpPr>
          <p:cNvPr id="935" name="Google Shape;935;p72"/>
          <p:cNvSpPr txBox="1"/>
          <p:nvPr/>
        </p:nvSpPr>
        <p:spPr>
          <a:xfrm>
            <a:off x="327925" y="421672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Axmed</a:t>
            </a:r>
            <a:endParaRPr sz="1800">
              <a:latin typeface="Lexend"/>
              <a:ea typeface="Lexend"/>
              <a:cs typeface="Lexend"/>
              <a:sym typeface="Lexend"/>
            </a:endParaRPr>
          </a:p>
        </p:txBody>
      </p:sp>
      <p:sp>
        <p:nvSpPr>
          <p:cNvPr id="936" name="Google Shape;936;p72"/>
          <p:cNvSpPr txBox="1"/>
          <p:nvPr>
            <p:ph idx="1" type="body"/>
          </p:nvPr>
        </p:nvSpPr>
        <p:spPr>
          <a:xfrm>
            <a:off x="593734" y="1827125"/>
            <a:ext cx="29688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isticmaali lahaa sine, si aan u xisaabiyo dhererka hypotenuse, ka dibna mar kale sine si aan u xisaabiyo x.</a:t>
            </a:r>
            <a:r>
              <a:rPr i="1" lang="en-GB" sz="1400">
                <a:latin typeface="Lexend"/>
                <a:ea typeface="Times New Roman"/>
                <a:cs typeface="Times New Roman"/>
                <a:sym typeface="Times New Roman"/>
              </a:rPr>
              <a:t/>
            </a:r>
            <a:r>
              <a:rPr lang="en-GB" sz="1400">
                <a:latin typeface="Lexend"/>
              </a:rPr>
              <a:t/>
            </a:r>
            <a:endParaRPr sz="1800"/>
          </a:p>
        </p:txBody>
      </p:sp>
      <p:pic>
        <p:nvPicPr>
          <p:cNvPr id="937" name="Google Shape;937;p72"/>
          <p:cNvPicPr preferRelativeResize="0"/>
          <p:nvPr/>
        </p:nvPicPr>
        <p:blipFill rotWithShape="1">
          <a:blip r:embed="rId4">
            <a:alphaModFix/>
          </a:blip>
          <a:srcRect b="43690" l="0" r="57905" t="0"/>
          <a:stretch/>
        </p:blipFill>
        <p:spPr>
          <a:xfrm flipH="1">
            <a:off x="345245" y="1757230"/>
            <a:ext cx="3217224" cy="1695301"/>
          </a:xfrm>
          <a:prstGeom prst="rect">
            <a:avLst/>
          </a:prstGeom>
          <a:noFill/>
          <a:ln>
            <a:noFill/>
          </a:ln>
        </p:spPr>
      </p:pic>
      <p:sp>
        <p:nvSpPr>
          <p:cNvPr id="938" name="Google Shape;938;p72"/>
          <p:cNvSpPr txBox="1"/>
          <p:nvPr>
            <p:ph idx="1" type="body"/>
          </p:nvPr>
        </p:nvSpPr>
        <p:spPr>
          <a:xfrm>
            <a:off x="3684820" y="2435700"/>
            <a:ext cx="23622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sin(58°)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39" name="Google Shape;939;p72"/>
          <p:cNvSpPr txBox="1"/>
          <p:nvPr>
            <p:ph idx="1" type="body"/>
          </p:nvPr>
        </p:nvSpPr>
        <p:spPr>
          <a:xfrm>
            <a:off x="4905201" y="231179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940" name="Google Shape;940;p72"/>
          <p:cNvSpPr txBox="1"/>
          <p:nvPr>
            <p:ph idx="1" type="body"/>
          </p:nvPr>
        </p:nvSpPr>
        <p:spPr>
          <a:xfrm>
            <a:off x="4896382" y="259013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941" name="Google Shape;941;p72"/>
          <p:cNvCxnSpPr/>
          <p:nvPr/>
        </p:nvCxnSpPr>
        <p:spPr>
          <a:xfrm>
            <a:off x="4788657" y="2613775"/>
            <a:ext cx="361500" cy="0"/>
          </a:xfrm>
          <a:prstGeom prst="straightConnector1">
            <a:avLst/>
          </a:prstGeom>
          <a:noFill/>
          <a:ln cap="flat" cmpd="sng" w="19050">
            <a:solidFill>
              <a:schemeClr val="dk1"/>
            </a:solidFill>
            <a:prstDash val="solid"/>
            <a:round/>
            <a:headEnd len="med" w="med" type="none"/>
            <a:tailEnd len="med" w="med" type="none"/>
          </a:ln>
        </p:spPr>
      </p:cxnSp>
      <p:sp>
        <p:nvSpPr>
          <p:cNvPr id="942" name="Google Shape;942;p72"/>
          <p:cNvSpPr txBox="1"/>
          <p:nvPr>
            <p:ph idx="1" type="body"/>
          </p:nvPr>
        </p:nvSpPr>
        <p:spPr>
          <a:xfrm>
            <a:off x="4764007" y="3197700"/>
            <a:ext cx="852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sin(58°)</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43" name="Google Shape;943;p72"/>
          <p:cNvSpPr txBox="1"/>
          <p:nvPr>
            <p:ph idx="1" type="body"/>
          </p:nvPr>
        </p:nvSpPr>
        <p:spPr>
          <a:xfrm>
            <a:off x="4368398" y="3024775"/>
            <a:ext cx="403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a:t>
            </a:r>
            <a:r>
              <a:rPr i="1" lang="en-GB" sz="1800">
                <a:latin typeface="Lexend"/>
                <a:ea typeface="Times New Roman"/>
                <a:cs typeface="Times New Roman"/>
                <a:sym typeface="Times New Roman"/>
              </a:rPr>
              <a:t> </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944" name="Google Shape;944;p72"/>
          <p:cNvSpPr txBox="1"/>
          <p:nvPr>
            <p:ph idx="1" type="body"/>
          </p:nvPr>
        </p:nvSpPr>
        <p:spPr>
          <a:xfrm>
            <a:off x="5058546" y="2912578"/>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cxnSp>
        <p:nvCxnSpPr>
          <p:cNvPr id="945" name="Google Shape;945;p72"/>
          <p:cNvCxnSpPr/>
          <p:nvPr/>
        </p:nvCxnSpPr>
        <p:spPr>
          <a:xfrm>
            <a:off x="4780782" y="3205736"/>
            <a:ext cx="719700" cy="0"/>
          </a:xfrm>
          <a:prstGeom prst="straightConnector1">
            <a:avLst/>
          </a:prstGeom>
          <a:noFill/>
          <a:ln cap="flat" cmpd="sng" w="19050">
            <a:solidFill>
              <a:schemeClr val="dk1"/>
            </a:solidFill>
            <a:prstDash val="solid"/>
            <a:round/>
            <a:headEnd len="med" w="med" type="none"/>
            <a:tailEnd len="med" w="med" type="none"/>
          </a:ln>
        </p:spPr>
      </p:cxnSp>
      <p:sp>
        <p:nvSpPr>
          <p:cNvPr id="946" name="Google Shape;946;p72"/>
          <p:cNvSpPr txBox="1"/>
          <p:nvPr>
            <p:ph idx="1" type="body"/>
          </p:nvPr>
        </p:nvSpPr>
        <p:spPr>
          <a:xfrm>
            <a:off x="4368396" y="3611092"/>
            <a:ext cx="1744500" cy="38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h</a:t>
            </a:r>
            <a:r>
              <a:rPr i="1" lang="en-GB" sz="1800">
                <a:latin typeface="Lexend"/>
                <a:ea typeface="Times New Roman"/>
                <a:cs typeface="Times New Roman"/>
                <a:sym typeface="Times New Roman"/>
              </a:rPr>
              <a:t> </a:t>
            </a:r>
            <a:r>
              <a:rPr lang="en-GB" sz="1800">
                <a:latin typeface="Lexend"/>
                <a:ea typeface="Times New Roman"/>
                <a:cs typeface="Times New Roman"/>
                <a:sym typeface="Times New Roman"/>
              </a:rPr>
              <a:t>= 7.07…</a:t>
            </a:r>
            <a:endParaRPr sz="2000">
              <a:latin typeface="Times New Roman"/>
              <a:ea typeface="Times New Roman"/>
              <a:cs typeface="Times New Roman"/>
              <a:sym typeface="Times New Roman"/>
            </a:endParaRPr>
          </a:p>
          <a:p>
            <a:pPr indent="0" lvl="0" marL="0" rtl="0" algn="l">
              <a:spcBef>
                <a:spcPts val="1000"/>
              </a:spcBef>
              <a:spcAft>
                <a:spcPts val="1000"/>
              </a:spcAft>
              <a:buNone/>
            </a:pPr>
            <a:r>
              <a:rPr lang="en-GB" sz="1800">
                <a:latin typeface="Lexend"/>
                <a:ea typeface="Times New Roman"/>
                <a:cs typeface="Times New Roman"/>
                <a:sym typeface="Times New Roman"/>
              </a:rPr>
              <a:t>= 7.1 (1dp)</a:t>
            </a:r>
            <a:endParaRPr sz="2000">
              <a:latin typeface="Times New Roman"/>
              <a:ea typeface="Times New Roman"/>
              <a:cs typeface="Times New Roman"/>
              <a:sym typeface="Times New Roman"/>
            </a:endParaRPr>
          </a:p>
        </p:txBody>
      </p:sp>
      <p:sp>
        <p:nvSpPr>
          <p:cNvPr id="947" name="Google Shape;947;p72"/>
          <p:cNvSpPr txBox="1"/>
          <p:nvPr>
            <p:ph idx="1" type="body"/>
          </p:nvPr>
        </p:nvSpPr>
        <p:spPr>
          <a:xfrm>
            <a:off x="5957080" y="2435700"/>
            <a:ext cx="1181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sin(32°)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48" name="Google Shape;948;p72"/>
          <p:cNvSpPr txBox="1"/>
          <p:nvPr>
            <p:ph idx="1" type="body"/>
          </p:nvPr>
        </p:nvSpPr>
        <p:spPr>
          <a:xfrm>
            <a:off x="7172304" y="2594101"/>
            <a:ext cx="7887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7.07…</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949" name="Google Shape;949;p72"/>
          <p:cNvSpPr txBox="1"/>
          <p:nvPr>
            <p:ph idx="1" type="body"/>
          </p:nvPr>
        </p:nvSpPr>
        <p:spPr>
          <a:xfrm>
            <a:off x="7428276" y="230067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950" name="Google Shape;950;p72"/>
          <p:cNvCxnSpPr/>
          <p:nvPr/>
        </p:nvCxnSpPr>
        <p:spPr>
          <a:xfrm>
            <a:off x="7203927" y="2613776"/>
            <a:ext cx="657600" cy="0"/>
          </a:xfrm>
          <a:prstGeom prst="straightConnector1">
            <a:avLst/>
          </a:prstGeom>
          <a:noFill/>
          <a:ln cap="flat" cmpd="sng" w="19050">
            <a:solidFill>
              <a:schemeClr val="dk1"/>
            </a:solidFill>
            <a:prstDash val="solid"/>
            <a:round/>
            <a:headEnd len="med" w="med" type="none"/>
            <a:tailEnd len="med" w="med" type="none"/>
          </a:ln>
        </p:spPr>
      </p:cxnSp>
      <p:sp>
        <p:nvSpPr>
          <p:cNvPr id="951" name="Google Shape;951;p72"/>
          <p:cNvSpPr txBox="1"/>
          <p:nvPr>
            <p:ph idx="1" type="body"/>
          </p:nvPr>
        </p:nvSpPr>
        <p:spPr>
          <a:xfrm>
            <a:off x="7112210" y="3021900"/>
            <a:ext cx="2037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7.07… × sin(32°)</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52" name="Google Shape;952;p72"/>
          <p:cNvSpPr txBox="1"/>
          <p:nvPr>
            <p:ph idx="1" type="body"/>
          </p:nvPr>
        </p:nvSpPr>
        <p:spPr>
          <a:xfrm>
            <a:off x="6663526" y="3024778"/>
            <a:ext cx="426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i="1" lang="en-GB" sz="1800">
                <a:latin typeface="Lexend"/>
                <a:ea typeface="Times New Roman"/>
                <a:cs typeface="Times New Roman"/>
                <a:sym typeface="Times New Roman"/>
              </a:rPr>
              <a:t> </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953" name="Google Shape;953;p72"/>
          <p:cNvSpPr txBox="1"/>
          <p:nvPr>
            <p:ph idx="1" type="body"/>
          </p:nvPr>
        </p:nvSpPr>
        <p:spPr>
          <a:xfrm>
            <a:off x="6840867" y="3611098"/>
            <a:ext cx="18432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 3.7 (1dp)</a:t>
            </a:r>
            <a:endParaRPr sz="20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73"/>
          <p:cNvSpPr txBox="1"/>
          <p:nvPr>
            <p:ph idx="1" type="body"/>
          </p:nvPr>
        </p:nvSpPr>
        <p:spPr>
          <a:xfrm>
            <a:off x="324000" y="810000"/>
            <a:ext cx="54504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la eego macluumaadkan, waa kuwee hababka loo isticmaali karo si loo xisaabiyo qiimaha (value) x?</a:t>
            </a:r>
            <a:r>
              <a:rPr i="1" lang="en-GB" sz="1100">
                <a:latin typeface="Lexend"/>
                <a:ea typeface="Times New Roman"/>
                <a:cs typeface="Times New Roman"/>
                <a:sym typeface="Times New Roman"/>
              </a:rPr>
              <a:t/>
            </a:r>
            <a:r>
              <a:rPr lang="en-GB" sz="1100">
                <a:latin typeface="Lexend"/>
              </a:rPr>
              <a:t/>
            </a:r>
            <a:endParaRPr sz="1800"/>
          </a:p>
        </p:txBody>
      </p:sp>
      <p:sp>
        <p:nvSpPr>
          <p:cNvPr id="959" name="Google Shape;959;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trigonometric-ka saxda ah (Choosing the correct trigonometric function)</a:t>
            </a:r>
            <a:endParaRPr/>
          </a:p>
        </p:txBody>
      </p:sp>
      <p:sp>
        <p:nvSpPr>
          <p:cNvPr id="960" name="Google Shape;960;p73"/>
          <p:cNvSpPr/>
          <p:nvPr/>
        </p:nvSpPr>
        <p:spPr>
          <a:xfrm>
            <a:off x="6809875" y="1693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1" name="Google Shape;961;p73"/>
          <p:cNvSpPr/>
          <p:nvPr/>
        </p:nvSpPr>
        <p:spPr>
          <a:xfrm>
            <a:off x="8108700" y="1531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2" name="Google Shape;962;p73"/>
          <p:cNvSpPr txBox="1"/>
          <p:nvPr>
            <p:ph idx="1" type="body"/>
          </p:nvPr>
        </p:nvSpPr>
        <p:spPr>
          <a:xfrm>
            <a:off x="7712923" y="16147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32°</a:t>
            </a:r>
            <a:endParaRPr sz="1800"/>
          </a:p>
        </p:txBody>
      </p:sp>
      <p:sp>
        <p:nvSpPr>
          <p:cNvPr id="963" name="Google Shape;963;p73"/>
          <p:cNvSpPr txBox="1"/>
          <p:nvPr>
            <p:ph idx="1" type="body"/>
          </p:nvPr>
        </p:nvSpPr>
        <p:spPr>
          <a:xfrm>
            <a:off x="7458105" y="19730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 cm</a:t>
            </a:r>
            <a:endParaRPr sz="1800"/>
          </a:p>
        </p:txBody>
      </p:sp>
      <p:sp>
        <p:nvSpPr>
          <p:cNvPr id="964" name="Google Shape;964;p73"/>
          <p:cNvSpPr txBox="1"/>
          <p:nvPr>
            <p:ph idx="1" type="body"/>
          </p:nvPr>
        </p:nvSpPr>
        <p:spPr>
          <a:xfrm>
            <a:off x="6122152" y="12585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965" name="Google Shape;965;p73"/>
          <p:cNvSpPr txBox="1"/>
          <p:nvPr>
            <p:ph idx="1" type="body"/>
          </p:nvPr>
        </p:nvSpPr>
        <p:spPr>
          <a:xfrm>
            <a:off x="6874723" y="11575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58°</a:t>
            </a:r>
            <a:endParaRPr sz="1800"/>
          </a:p>
        </p:txBody>
      </p:sp>
      <p:sp>
        <p:nvSpPr>
          <p:cNvPr id="966" name="Google Shape;966;p73"/>
          <p:cNvSpPr/>
          <p:nvPr/>
        </p:nvSpPr>
        <p:spPr>
          <a:xfrm>
            <a:off x="6539816" y="6699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67" name="Google Shape;967;p73"/>
          <p:cNvGrpSpPr/>
          <p:nvPr/>
        </p:nvGrpSpPr>
        <p:grpSpPr>
          <a:xfrm rot="5400000">
            <a:off x="7051980" y="565243"/>
            <a:ext cx="1057366" cy="1784030"/>
            <a:chOff x="-2022025" y="1455875"/>
            <a:chExt cx="1057366" cy="1784030"/>
          </a:xfrm>
        </p:grpSpPr>
        <p:sp>
          <p:nvSpPr>
            <p:cNvPr id="968" name="Google Shape;968;p7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69" name="Google Shape;969;p73"/>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970" name="Google Shape;970;p73"/>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cxnSp>
        <p:nvCxnSpPr>
          <p:cNvPr id="971" name="Google Shape;971;p73"/>
          <p:cNvCxnSpPr/>
          <p:nvPr/>
        </p:nvCxnSpPr>
        <p:spPr>
          <a:xfrm rot="10800000">
            <a:off x="6882950" y="852200"/>
            <a:ext cx="1664700" cy="950100"/>
          </a:xfrm>
          <a:prstGeom prst="straightConnector1">
            <a:avLst/>
          </a:prstGeom>
          <a:noFill/>
          <a:ln cap="flat" cmpd="sng" w="28575">
            <a:solidFill>
              <a:srgbClr val="4F7BE8"/>
            </a:solidFill>
            <a:prstDash val="solid"/>
            <a:round/>
            <a:headEnd len="med" w="med" type="triangle"/>
            <a:tailEnd len="med" w="med" type="triangle"/>
          </a:ln>
        </p:spPr>
      </p:cxnSp>
      <p:sp>
        <p:nvSpPr>
          <p:cNvPr id="972" name="Google Shape;972;p73"/>
          <p:cNvSpPr txBox="1"/>
          <p:nvPr>
            <p:ph idx="1" type="body"/>
          </p:nvPr>
        </p:nvSpPr>
        <p:spPr>
          <a:xfrm>
            <a:off x="7712927" y="10216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 cm</a:t>
            </a:r>
            <a:r>
              <a:rPr lang="en-GB" sz="1800">
                <a:latin typeface="Lexend"/>
              </a:rPr>
              <a:t/>
            </a:r>
            <a:endParaRPr sz="1800"/>
          </a:p>
        </p:txBody>
      </p:sp>
      <p:pic>
        <p:nvPicPr>
          <p:cNvPr id="973" name="Google Shape;973;p73"/>
          <p:cNvPicPr preferRelativeResize="0"/>
          <p:nvPr/>
        </p:nvPicPr>
        <p:blipFill rotWithShape="1">
          <a:blip r:embed="rId3">
            <a:alphaModFix/>
          </a:blip>
          <a:srcRect b="43690" l="0" r="57905" t="0"/>
          <a:stretch/>
        </p:blipFill>
        <p:spPr>
          <a:xfrm flipH="1">
            <a:off x="150479" y="1571593"/>
            <a:ext cx="3433324" cy="1695301"/>
          </a:xfrm>
          <a:prstGeom prst="rect">
            <a:avLst/>
          </a:prstGeom>
          <a:noFill/>
          <a:ln>
            <a:noFill/>
          </a:ln>
        </p:spPr>
      </p:pic>
      <p:sp>
        <p:nvSpPr>
          <p:cNvPr id="974" name="Google Shape;974;p73"/>
          <p:cNvSpPr txBox="1"/>
          <p:nvPr>
            <p:ph idx="1" type="body"/>
          </p:nvPr>
        </p:nvSpPr>
        <p:spPr>
          <a:xfrm>
            <a:off x="506150" y="1604350"/>
            <a:ext cx="29958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isticmaali lahaa cosine (cosine), si aan u xisaabiyo dhererka hypotenuse-ka (hypotenuse), ka dibna isticmaal sine (sine) si aan u xisaabiyo x.</a:t>
            </a:r>
            <a:r>
              <a:rPr i="1" lang="en-GB" sz="1100">
                <a:latin typeface="Lexend"/>
                <a:ea typeface="Times New Roman"/>
                <a:cs typeface="Times New Roman"/>
                <a:sym typeface="Times New Roman"/>
              </a:rPr>
              <a:t/>
            </a:r>
            <a:r>
              <a:rPr lang="en-GB" sz="1100">
                <a:latin typeface="Lexend"/>
              </a:rPr>
              <a:t/>
            </a:r>
            <a:endParaRPr sz="1800"/>
          </a:p>
        </p:txBody>
      </p:sp>
      <p:sp>
        <p:nvSpPr>
          <p:cNvPr id="975" name="Google Shape;975;p73"/>
          <p:cNvSpPr txBox="1"/>
          <p:nvPr>
            <p:ph idx="1" type="body"/>
          </p:nvPr>
        </p:nvSpPr>
        <p:spPr>
          <a:xfrm>
            <a:off x="3629209" y="2376003"/>
            <a:ext cx="23622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cos(32°)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76" name="Google Shape;976;p73"/>
          <p:cNvSpPr txBox="1"/>
          <p:nvPr>
            <p:ph idx="1" type="body"/>
          </p:nvPr>
        </p:nvSpPr>
        <p:spPr>
          <a:xfrm>
            <a:off x="4910864" y="223559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977" name="Google Shape;977;p73"/>
          <p:cNvSpPr txBox="1"/>
          <p:nvPr>
            <p:ph idx="1" type="body"/>
          </p:nvPr>
        </p:nvSpPr>
        <p:spPr>
          <a:xfrm>
            <a:off x="4902044" y="251393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978" name="Google Shape;978;p73"/>
          <p:cNvCxnSpPr/>
          <p:nvPr/>
        </p:nvCxnSpPr>
        <p:spPr>
          <a:xfrm>
            <a:off x="4800160" y="2537575"/>
            <a:ext cx="361500" cy="0"/>
          </a:xfrm>
          <a:prstGeom prst="straightConnector1">
            <a:avLst/>
          </a:prstGeom>
          <a:noFill/>
          <a:ln cap="flat" cmpd="sng" w="19050">
            <a:solidFill>
              <a:schemeClr val="dk1"/>
            </a:solidFill>
            <a:prstDash val="solid"/>
            <a:round/>
            <a:headEnd len="med" w="med" type="none"/>
            <a:tailEnd len="med" w="med" type="none"/>
          </a:ln>
        </p:spPr>
      </p:cxnSp>
      <p:sp>
        <p:nvSpPr>
          <p:cNvPr id="979" name="Google Shape;979;p73"/>
          <p:cNvSpPr txBox="1"/>
          <p:nvPr>
            <p:ph idx="1" type="body"/>
          </p:nvPr>
        </p:nvSpPr>
        <p:spPr>
          <a:xfrm>
            <a:off x="4736611" y="3121500"/>
            <a:ext cx="885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cos(32°)</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80" name="Google Shape;980;p73"/>
          <p:cNvSpPr txBox="1"/>
          <p:nvPr>
            <p:ph idx="1" type="body"/>
          </p:nvPr>
        </p:nvSpPr>
        <p:spPr>
          <a:xfrm>
            <a:off x="4368289" y="2948575"/>
            <a:ext cx="403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 </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981" name="Google Shape;981;p73"/>
          <p:cNvSpPr txBox="1"/>
          <p:nvPr>
            <p:ph idx="1" type="body"/>
          </p:nvPr>
        </p:nvSpPr>
        <p:spPr>
          <a:xfrm>
            <a:off x="5107350" y="2836378"/>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cxnSp>
        <p:nvCxnSpPr>
          <p:cNvPr id="982" name="Google Shape;982;p73"/>
          <p:cNvCxnSpPr/>
          <p:nvPr/>
        </p:nvCxnSpPr>
        <p:spPr>
          <a:xfrm>
            <a:off x="4767030" y="3129536"/>
            <a:ext cx="836100" cy="0"/>
          </a:xfrm>
          <a:prstGeom prst="straightConnector1">
            <a:avLst/>
          </a:prstGeom>
          <a:noFill/>
          <a:ln cap="flat" cmpd="sng" w="19050">
            <a:solidFill>
              <a:schemeClr val="dk1"/>
            </a:solidFill>
            <a:prstDash val="solid"/>
            <a:round/>
            <a:headEnd len="med" w="med" type="none"/>
            <a:tailEnd len="med" w="med" type="none"/>
          </a:ln>
        </p:spPr>
      </p:cxnSp>
      <p:sp>
        <p:nvSpPr>
          <p:cNvPr id="983" name="Google Shape;983;p73"/>
          <p:cNvSpPr txBox="1"/>
          <p:nvPr>
            <p:ph idx="1" type="body"/>
          </p:nvPr>
        </p:nvSpPr>
        <p:spPr>
          <a:xfrm>
            <a:off x="4368287" y="3534892"/>
            <a:ext cx="1744500" cy="38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h </a:t>
            </a:r>
            <a:r>
              <a:rPr lang="en-GB" sz="1800">
                <a:latin typeface="Lexend"/>
                <a:ea typeface="Times New Roman"/>
                <a:cs typeface="Times New Roman"/>
                <a:sym typeface="Times New Roman"/>
              </a:rPr>
              <a:t>= 7.0750…</a:t>
            </a:r>
            <a:endParaRPr sz="2000">
              <a:latin typeface="Times New Roman"/>
              <a:ea typeface="Times New Roman"/>
              <a:cs typeface="Times New Roman"/>
              <a:sym typeface="Times New Roman"/>
            </a:endParaRPr>
          </a:p>
          <a:p>
            <a:pPr indent="0" lvl="0" marL="0" rtl="0" algn="l">
              <a:spcBef>
                <a:spcPts val="1000"/>
              </a:spcBef>
              <a:spcAft>
                <a:spcPts val="1000"/>
              </a:spcAft>
              <a:buNone/>
            </a:pPr>
            <a:r>
              <a:rPr lang="en-GB" sz="1800">
                <a:latin typeface="Lexend"/>
                <a:ea typeface="Times New Roman"/>
                <a:cs typeface="Times New Roman"/>
                <a:sym typeface="Times New Roman"/>
              </a:rPr>
              <a:t>= 7.1 (1dp)</a:t>
            </a:r>
            <a:endParaRPr sz="2000">
              <a:latin typeface="Times New Roman"/>
              <a:ea typeface="Times New Roman"/>
              <a:cs typeface="Times New Roman"/>
              <a:sym typeface="Times New Roman"/>
            </a:endParaRPr>
          </a:p>
        </p:txBody>
      </p:sp>
      <p:sp>
        <p:nvSpPr>
          <p:cNvPr id="984" name="Google Shape;984;p73"/>
          <p:cNvSpPr txBox="1"/>
          <p:nvPr>
            <p:ph idx="1" type="body"/>
          </p:nvPr>
        </p:nvSpPr>
        <p:spPr>
          <a:xfrm>
            <a:off x="5943280" y="2359500"/>
            <a:ext cx="23622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sin(32°)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85" name="Google Shape;985;p73"/>
          <p:cNvSpPr txBox="1"/>
          <p:nvPr>
            <p:ph idx="1" type="body"/>
          </p:nvPr>
        </p:nvSpPr>
        <p:spPr>
          <a:xfrm>
            <a:off x="7142286" y="2517900"/>
            <a:ext cx="717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7.07… </a:t>
            </a:r>
            <a:endParaRPr sz="2000">
              <a:latin typeface="Times New Roman"/>
              <a:ea typeface="Times New Roman"/>
              <a:cs typeface="Times New Roman"/>
              <a:sym typeface="Times New Roman"/>
            </a:endParaRPr>
          </a:p>
        </p:txBody>
      </p:sp>
      <p:sp>
        <p:nvSpPr>
          <p:cNvPr id="986" name="Google Shape;986;p73"/>
          <p:cNvSpPr txBox="1"/>
          <p:nvPr>
            <p:ph idx="1" type="body"/>
          </p:nvPr>
        </p:nvSpPr>
        <p:spPr>
          <a:xfrm>
            <a:off x="7304322" y="222447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987" name="Google Shape;987;p73"/>
          <p:cNvCxnSpPr/>
          <p:nvPr/>
        </p:nvCxnSpPr>
        <p:spPr>
          <a:xfrm>
            <a:off x="7101877" y="2537700"/>
            <a:ext cx="791400" cy="0"/>
          </a:xfrm>
          <a:prstGeom prst="straightConnector1">
            <a:avLst/>
          </a:prstGeom>
          <a:noFill/>
          <a:ln cap="flat" cmpd="sng" w="19050">
            <a:solidFill>
              <a:schemeClr val="dk1"/>
            </a:solidFill>
            <a:prstDash val="solid"/>
            <a:round/>
            <a:headEnd len="med" w="med" type="none"/>
            <a:tailEnd len="med" w="med" type="none"/>
          </a:ln>
        </p:spPr>
      </p:cxnSp>
      <p:sp>
        <p:nvSpPr>
          <p:cNvPr id="988" name="Google Shape;988;p73"/>
          <p:cNvSpPr txBox="1"/>
          <p:nvPr>
            <p:ph idx="1" type="body"/>
          </p:nvPr>
        </p:nvSpPr>
        <p:spPr>
          <a:xfrm>
            <a:off x="7051444" y="2945700"/>
            <a:ext cx="1926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7.07… × sin(32°)</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89" name="Google Shape;989;p73"/>
          <p:cNvSpPr txBox="1"/>
          <p:nvPr>
            <p:ph idx="1" type="body"/>
          </p:nvPr>
        </p:nvSpPr>
        <p:spPr>
          <a:xfrm>
            <a:off x="6648412" y="2948575"/>
            <a:ext cx="403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990" name="Google Shape;990;p73"/>
          <p:cNvSpPr txBox="1"/>
          <p:nvPr>
            <p:ph idx="1" type="body"/>
          </p:nvPr>
        </p:nvSpPr>
        <p:spPr>
          <a:xfrm>
            <a:off x="6641784" y="3534892"/>
            <a:ext cx="1744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3.7 (1dp)</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pic>
        <p:nvPicPr>
          <p:cNvPr id="991" name="Google Shape;991;p73"/>
          <p:cNvPicPr preferRelativeResize="0"/>
          <p:nvPr/>
        </p:nvPicPr>
        <p:blipFill>
          <a:blip r:embed="rId6">
            <a:alphaModFix/>
          </a:blip>
          <a:stretch>
            <a:fillRect/>
          </a:stretch>
        </p:blipFill>
        <p:spPr>
          <a:xfrm>
            <a:off x="366132" y="3141168"/>
            <a:ext cx="623346" cy="1177024"/>
          </a:xfrm>
          <a:prstGeom prst="rect">
            <a:avLst/>
          </a:prstGeom>
          <a:noFill/>
          <a:ln>
            <a:noFill/>
          </a:ln>
        </p:spPr>
      </p:pic>
      <p:sp>
        <p:nvSpPr>
          <p:cNvPr id="992" name="Google Shape;992;p73"/>
          <p:cNvSpPr txBox="1"/>
          <p:nvPr/>
        </p:nvSpPr>
        <p:spPr>
          <a:xfrm>
            <a:off x="340957" y="434655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74"/>
          <p:cNvSpPr txBox="1"/>
          <p:nvPr>
            <p:ph idx="1" type="body"/>
          </p:nvPr>
        </p:nvSpPr>
        <p:spPr>
          <a:xfrm>
            <a:off x="324000" y="810000"/>
            <a:ext cx="54504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la eego macluumaadkan, waa maxay hababka loo isticmaali karo si loo xisaabiyo dhererka x?</a:t>
            </a:r>
            <a:r>
              <a:rPr i="1" lang="en-GB" sz="1100">
                <a:latin typeface="Lexend"/>
                <a:ea typeface="Times New Roman"/>
                <a:cs typeface="Times New Roman"/>
                <a:sym typeface="Times New Roman"/>
              </a:rPr>
              <a:t/>
            </a:r>
            <a:r>
              <a:rPr lang="en-GB" sz="1100">
                <a:latin typeface="Lexend"/>
              </a:rPr>
              <a:t/>
            </a:r>
            <a:endParaRPr sz="1800"/>
          </a:p>
        </p:txBody>
      </p:sp>
      <p:sp>
        <p:nvSpPr>
          <p:cNvPr id="998" name="Google Shape;998;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trigonometric-ka saxda ah (Choosing the correct trigonometric function)</a:t>
            </a:r>
            <a:endParaRPr/>
          </a:p>
        </p:txBody>
      </p:sp>
      <p:sp>
        <p:nvSpPr>
          <p:cNvPr id="999" name="Google Shape;999;p74"/>
          <p:cNvSpPr/>
          <p:nvPr/>
        </p:nvSpPr>
        <p:spPr>
          <a:xfrm>
            <a:off x="6809875" y="1693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0" name="Google Shape;1000;p74"/>
          <p:cNvSpPr/>
          <p:nvPr/>
        </p:nvSpPr>
        <p:spPr>
          <a:xfrm>
            <a:off x="8108700" y="1531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1" name="Google Shape;1001;p74"/>
          <p:cNvSpPr txBox="1"/>
          <p:nvPr>
            <p:ph idx="1" type="body"/>
          </p:nvPr>
        </p:nvSpPr>
        <p:spPr>
          <a:xfrm>
            <a:off x="7712923" y="16147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32°</a:t>
            </a:r>
            <a:endParaRPr sz="1800"/>
          </a:p>
        </p:txBody>
      </p:sp>
      <p:sp>
        <p:nvSpPr>
          <p:cNvPr id="1002" name="Google Shape;1002;p74"/>
          <p:cNvSpPr txBox="1"/>
          <p:nvPr>
            <p:ph idx="1" type="body"/>
          </p:nvPr>
        </p:nvSpPr>
        <p:spPr>
          <a:xfrm>
            <a:off x="7458105" y="19730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 cm</a:t>
            </a:r>
            <a:endParaRPr sz="1800"/>
          </a:p>
        </p:txBody>
      </p:sp>
      <p:sp>
        <p:nvSpPr>
          <p:cNvPr id="1003" name="Google Shape;1003;p74"/>
          <p:cNvSpPr txBox="1"/>
          <p:nvPr>
            <p:ph idx="1" type="body"/>
          </p:nvPr>
        </p:nvSpPr>
        <p:spPr>
          <a:xfrm>
            <a:off x="6122152" y="12585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004" name="Google Shape;1004;p74"/>
          <p:cNvSpPr txBox="1"/>
          <p:nvPr>
            <p:ph idx="1" type="body"/>
          </p:nvPr>
        </p:nvSpPr>
        <p:spPr>
          <a:xfrm>
            <a:off x="6874723" y="11575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58°</a:t>
            </a:r>
            <a:endParaRPr sz="1800"/>
          </a:p>
        </p:txBody>
      </p:sp>
      <p:sp>
        <p:nvSpPr>
          <p:cNvPr id="1005" name="Google Shape;1005;p74"/>
          <p:cNvSpPr/>
          <p:nvPr/>
        </p:nvSpPr>
        <p:spPr>
          <a:xfrm>
            <a:off x="6539816" y="6699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06" name="Google Shape;1006;p74"/>
          <p:cNvGrpSpPr/>
          <p:nvPr/>
        </p:nvGrpSpPr>
        <p:grpSpPr>
          <a:xfrm rot="5400000">
            <a:off x="7051980" y="565243"/>
            <a:ext cx="1057366" cy="1784030"/>
            <a:chOff x="-2022025" y="1455875"/>
            <a:chExt cx="1057366" cy="1784030"/>
          </a:xfrm>
        </p:grpSpPr>
        <p:sp>
          <p:nvSpPr>
            <p:cNvPr id="1007" name="Google Shape;1007;p7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08" name="Google Shape;1008;p74"/>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009" name="Google Shape;1009;p74"/>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cxnSp>
        <p:nvCxnSpPr>
          <p:cNvPr id="1010" name="Google Shape;1010;p74"/>
          <p:cNvCxnSpPr/>
          <p:nvPr/>
        </p:nvCxnSpPr>
        <p:spPr>
          <a:xfrm rot="10800000">
            <a:off x="6882950" y="852200"/>
            <a:ext cx="1664700" cy="950100"/>
          </a:xfrm>
          <a:prstGeom prst="straightConnector1">
            <a:avLst/>
          </a:prstGeom>
          <a:noFill/>
          <a:ln cap="flat" cmpd="sng" w="28575">
            <a:solidFill>
              <a:srgbClr val="4F7BE8"/>
            </a:solidFill>
            <a:prstDash val="solid"/>
            <a:round/>
            <a:headEnd len="med" w="med" type="triangle"/>
            <a:tailEnd len="med" w="med" type="triangle"/>
          </a:ln>
        </p:spPr>
      </p:cxnSp>
      <p:sp>
        <p:nvSpPr>
          <p:cNvPr id="1011" name="Google Shape;1011;p74"/>
          <p:cNvSpPr txBox="1"/>
          <p:nvPr>
            <p:ph idx="1" type="body"/>
          </p:nvPr>
        </p:nvSpPr>
        <p:spPr>
          <a:xfrm>
            <a:off x="7712927" y="10216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 cm</a:t>
            </a:r>
            <a:r>
              <a:rPr lang="en-GB" sz="1800">
                <a:latin typeface="Lexend"/>
              </a:rPr>
              <a:t/>
            </a:r>
            <a:endParaRPr sz="1800"/>
          </a:p>
        </p:txBody>
      </p:sp>
      <p:pic>
        <p:nvPicPr>
          <p:cNvPr id="1012" name="Google Shape;1012;p74"/>
          <p:cNvPicPr preferRelativeResize="0"/>
          <p:nvPr/>
        </p:nvPicPr>
        <p:blipFill rotWithShape="1">
          <a:blip r:embed="rId3">
            <a:alphaModFix/>
          </a:blip>
          <a:srcRect b="43690" l="0" r="57905" t="0"/>
          <a:stretch/>
        </p:blipFill>
        <p:spPr>
          <a:xfrm flipH="1">
            <a:off x="782744" y="1833430"/>
            <a:ext cx="3217224" cy="1695301"/>
          </a:xfrm>
          <a:prstGeom prst="rect">
            <a:avLst/>
          </a:prstGeom>
          <a:noFill/>
          <a:ln>
            <a:noFill/>
          </a:ln>
        </p:spPr>
      </p:pic>
      <p:sp>
        <p:nvSpPr>
          <p:cNvPr id="1013" name="Google Shape;1013;p74"/>
          <p:cNvSpPr txBox="1"/>
          <p:nvPr>
            <p:ph idx="1" type="body"/>
          </p:nvPr>
        </p:nvSpPr>
        <p:spPr>
          <a:xfrm>
            <a:off x="1031232" y="1903325"/>
            <a:ext cx="29688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isticmaali lahaa cosine (cosine) ama sine (sine), si aan u xisaabiyo dhererka hypotenuse-ka (hypotenuse), ka dibna isticmaal Aragtida Pythagoras (Pythagoras’ Theorem).</a:t>
            </a:r>
            <a:endParaRPr sz="1800"/>
          </a:p>
        </p:txBody>
      </p:sp>
      <p:sp>
        <p:nvSpPr>
          <p:cNvPr id="1014" name="Google Shape;1014;p74"/>
          <p:cNvSpPr txBox="1"/>
          <p:nvPr>
            <p:ph idx="1" type="body"/>
          </p:nvPr>
        </p:nvSpPr>
        <p:spPr>
          <a:xfrm>
            <a:off x="4079282" y="2359500"/>
            <a:ext cx="23622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cos(32°)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15" name="Google Shape;1015;p74"/>
          <p:cNvSpPr txBox="1"/>
          <p:nvPr>
            <p:ph idx="1" type="body"/>
          </p:nvPr>
        </p:nvSpPr>
        <p:spPr>
          <a:xfrm>
            <a:off x="5334897" y="223559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1016" name="Google Shape;1016;p74"/>
          <p:cNvSpPr txBox="1"/>
          <p:nvPr>
            <p:ph idx="1" type="body"/>
          </p:nvPr>
        </p:nvSpPr>
        <p:spPr>
          <a:xfrm>
            <a:off x="5326077" y="251393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a:t>
            </a:r>
            <a:r>
              <a:rPr lang="en-GB" sz="1800">
                <a:latin typeface="Lexend"/>
              </a:rPr>
              <a:t>  </a:t>
            </a:r>
            <a:endParaRPr sz="1800"/>
          </a:p>
        </p:txBody>
      </p:sp>
      <p:cxnSp>
        <p:nvCxnSpPr>
          <p:cNvPr id="1017" name="Google Shape;1017;p74"/>
          <p:cNvCxnSpPr/>
          <p:nvPr/>
        </p:nvCxnSpPr>
        <p:spPr>
          <a:xfrm>
            <a:off x="5218352" y="2537575"/>
            <a:ext cx="361500" cy="0"/>
          </a:xfrm>
          <a:prstGeom prst="straightConnector1">
            <a:avLst/>
          </a:prstGeom>
          <a:noFill/>
          <a:ln cap="flat" cmpd="sng" w="19050">
            <a:solidFill>
              <a:schemeClr val="dk1"/>
            </a:solidFill>
            <a:prstDash val="solid"/>
            <a:round/>
            <a:headEnd len="med" w="med" type="none"/>
            <a:tailEnd len="med" w="med" type="none"/>
          </a:ln>
        </p:spPr>
      </p:cxnSp>
      <p:sp>
        <p:nvSpPr>
          <p:cNvPr id="1018" name="Google Shape;1018;p74"/>
          <p:cNvSpPr txBox="1"/>
          <p:nvPr>
            <p:ph idx="1" type="body"/>
          </p:nvPr>
        </p:nvSpPr>
        <p:spPr>
          <a:xfrm>
            <a:off x="5204089" y="3121500"/>
            <a:ext cx="885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cos(32°)</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19" name="Google Shape;1019;p74"/>
          <p:cNvSpPr txBox="1"/>
          <p:nvPr>
            <p:ph idx="1" type="body"/>
          </p:nvPr>
        </p:nvSpPr>
        <p:spPr>
          <a:xfrm>
            <a:off x="4808407" y="2948575"/>
            <a:ext cx="4035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h </a:t>
            </a:r>
            <a:r>
              <a:rPr lang="en-GB" sz="1800">
                <a:latin typeface="Lexend"/>
                <a:ea typeface="Times New Roman"/>
                <a:cs typeface="Times New Roman"/>
                <a:sym typeface="Times New Roman"/>
              </a:rPr>
              <a:t>=</a:t>
            </a:r>
            <a:r>
              <a:rPr lang="en-GB" sz="1800">
                <a:latin typeface="Lexend"/>
              </a:rPr>
              <a:t>  </a:t>
            </a:r>
            <a:endParaRPr sz="1800"/>
          </a:p>
        </p:txBody>
      </p:sp>
      <p:sp>
        <p:nvSpPr>
          <p:cNvPr id="1020" name="Google Shape;1020;p74"/>
          <p:cNvSpPr txBox="1"/>
          <p:nvPr>
            <p:ph idx="1" type="body"/>
          </p:nvPr>
        </p:nvSpPr>
        <p:spPr>
          <a:xfrm>
            <a:off x="5498628" y="2836378"/>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cxnSp>
        <p:nvCxnSpPr>
          <p:cNvPr id="1021" name="Google Shape;1021;p74"/>
          <p:cNvCxnSpPr/>
          <p:nvPr/>
        </p:nvCxnSpPr>
        <p:spPr>
          <a:xfrm>
            <a:off x="5220864" y="3129536"/>
            <a:ext cx="719700" cy="0"/>
          </a:xfrm>
          <a:prstGeom prst="straightConnector1">
            <a:avLst/>
          </a:prstGeom>
          <a:noFill/>
          <a:ln cap="flat" cmpd="sng" w="19050">
            <a:solidFill>
              <a:schemeClr val="dk1"/>
            </a:solidFill>
            <a:prstDash val="solid"/>
            <a:round/>
            <a:headEnd len="med" w="med" type="none"/>
            <a:tailEnd len="med" w="med" type="none"/>
          </a:ln>
        </p:spPr>
      </p:cxnSp>
      <p:sp>
        <p:nvSpPr>
          <p:cNvPr id="1022" name="Google Shape;1022;p74"/>
          <p:cNvSpPr txBox="1"/>
          <p:nvPr>
            <p:ph idx="1" type="body"/>
          </p:nvPr>
        </p:nvSpPr>
        <p:spPr>
          <a:xfrm>
            <a:off x="4813001" y="3534892"/>
            <a:ext cx="1744500" cy="38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h </a:t>
            </a:r>
            <a:r>
              <a:rPr lang="en-GB" sz="1800">
                <a:latin typeface="Lexend"/>
                <a:ea typeface="Times New Roman"/>
                <a:cs typeface="Times New Roman"/>
                <a:sym typeface="Times New Roman"/>
              </a:rPr>
              <a:t>= 7.07… </a:t>
            </a:r>
            <a:endParaRPr sz="2000">
              <a:latin typeface="Times New Roman"/>
              <a:ea typeface="Times New Roman"/>
              <a:cs typeface="Times New Roman"/>
              <a:sym typeface="Times New Roman"/>
            </a:endParaRPr>
          </a:p>
          <a:p>
            <a:pPr indent="0" lvl="0" marL="0" rtl="0" algn="l">
              <a:spcBef>
                <a:spcPts val="1000"/>
              </a:spcBef>
              <a:spcAft>
                <a:spcPts val="1000"/>
              </a:spcAft>
              <a:buNone/>
            </a:pPr>
            <a:r>
              <a:rPr lang="en-GB" sz="1800">
                <a:latin typeface="Lexend"/>
                <a:ea typeface="Times New Roman"/>
                <a:cs typeface="Times New Roman"/>
                <a:sym typeface="Times New Roman"/>
              </a:rPr>
              <a:t>= 7.1 (1dp)</a:t>
            </a:r>
            <a:r>
              <a:rPr lang="en-GB" sz="14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pic>
        <p:nvPicPr>
          <p:cNvPr id="1023" name="Google Shape;1023;p74"/>
          <p:cNvPicPr preferRelativeResize="0"/>
          <p:nvPr/>
        </p:nvPicPr>
        <p:blipFill>
          <a:blip r:embed="rId11">
            <a:alphaModFix/>
          </a:blip>
          <a:stretch>
            <a:fillRect/>
          </a:stretch>
        </p:blipFill>
        <p:spPr>
          <a:xfrm>
            <a:off x="529437" y="3240000"/>
            <a:ext cx="727174" cy="909325"/>
          </a:xfrm>
          <a:prstGeom prst="rect">
            <a:avLst/>
          </a:prstGeom>
          <a:noFill/>
          <a:ln>
            <a:noFill/>
          </a:ln>
        </p:spPr>
      </p:pic>
      <p:sp>
        <p:nvSpPr>
          <p:cNvPr id="1024" name="Google Shape;1024;p74"/>
          <p:cNvSpPr txBox="1"/>
          <p:nvPr/>
        </p:nvSpPr>
        <p:spPr>
          <a:xfrm>
            <a:off x="529425" y="4163238"/>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800">
              <a:latin typeface="Lexend"/>
              <a:ea typeface="Lexend"/>
              <a:cs typeface="Lexend"/>
              <a:sym typeface="Lexend"/>
            </a:endParaRPr>
          </a:p>
        </p:txBody>
      </p:sp>
      <p:pic>
        <p:nvPicPr>
          <p:cNvPr descr="&lt;math xmlns=&quot;http://www.w3.org/1998/Math/MathML&quot; display=&quot;block&quot; data-is-equatio=&quot;1&quot; data-latex=&quot;x^2=h^2-6^2&quot;&gt;&lt;msup&gt;&lt;mi&gt;x&lt;/mi&gt;&lt;mn&gt;2&lt;/mn&gt;&lt;/msup&gt;&lt;mo&gt;=&lt;/mo&gt;&lt;msup&gt;&lt;mi&gt;h&lt;/mi&gt;&lt;mn&gt;2&lt;/mn&gt;&lt;/msup&gt;&lt;mo&gt;−&lt;/mo&gt;&lt;msup&gt;&lt;mn&gt;6&lt;/mn&gt;&lt;mn&gt;2&lt;/mn&gt;&lt;/msup&gt;&lt;/math&gt;" id="1025" name="Google Shape;1025;p74" title="x squared equals h squared minus 6 squared"/>
          <p:cNvPicPr preferRelativeResize="0"/>
          <p:nvPr/>
        </p:nvPicPr>
        <p:blipFill>
          <a:blip r:embed="rId5">
            <a:alphaModFix/>
          </a:blip>
          <a:stretch>
            <a:fillRect/>
          </a:stretch>
        </p:blipFill>
        <p:spPr>
          <a:xfrm>
            <a:off x="6675568" y="2398725"/>
            <a:ext cx="1288635" cy="227025"/>
          </a:xfrm>
          <a:prstGeom prst="rect">
            <a:avLst/>
          </a:prstGeom>
          <a:noFill/>
          <a:ln>
            <a:noFill/>
          </a:ln>
        </p:spPr>
      </p:pic>
      <p:pic>
        <p:nvPicPr>
          <p:cNvPr descr="&lt;math xmlns=&quot;http://www.w3.org/1998/Math/MathML&quot; display=&quot;block&quot; data-is-equatio=&quot;1&quot; data-latex=&quot;x^2=14.05662145&quot;&gt;&lt;msup&gt;&lt;mi&gt;x&lt;/mi&gt;&lt;mn&gt;2&lt;/mn&gt;&lt;/msup&gt;&lt;mo&gt;=&lt;/mo&gt;&lt;mn&gt;14.05662145&lt;/mn&gt;&lt;/math&gt;" id="1026" name="Google Shape;1026;p74" title="x squared equals 14.05662145"/>
          <p:cNvPicPr preferRelativeResize="0"/>
          <p:nvPr/>
        </p:nvPicPr>
        <p:blipFill>
          <a:blip r:embed="rId6">
            <a:alphaModFix/>
          </a:blip>
          <a:stretch>
            <a:fillRect/>
          </a:stretch>
        </p:blipFill>
        <p:spPr>
          <a:xfrm>
            <a:off x="6688736" y="3240100"/>
            <a:ext cx="1744501" cy="213743"/>
          </a:xfrm>
          <a:prstGeom prst="rect">
            <a:avLst/>
          </a:prstGeom>
          <a:noFill/>
          <a:ln>
            <a:noFill/>
          </a:ln>
        </p:spPr>
      </p:pic>
      <p:pic>
        <p:nvPicPr>
          <p:cNvPr descr="&lt;math xmlns=&quot;http://www.w3.org/1998/Math/MathML&quot; display=&quot;block&quot; data-is-equatio=&quot;1&quot; data-latex=&quot;x=\sqrt[]{14.05662145}&quot;&gt;&lt;mi&gt;x&lt;/mi&gt;&lt;mo&gt;=&lt;/mo&gt;&lt;msqrt&gt;&lt;mn&gt;14.05662145&lt;/mn&gt;&lt;/msqrt&gt;&lt;/math&gt;" id="1027" name="Google Shape;1027;p74" title="x equals the square root of 14.05662145"/>
          <p:cNvPicPr preferRelativeResize="0"/>
          <p:nvPr/>
        </p:nvPicPr>
        <p:blipFill>
          <a:blip r:embed="rId7">
            <a:alphaModFix/>
          </a:blip>
          <a:stretch>
            <a:fillRect/>
          </a:stretch>
        </p:blipFill>
        <p:spPr>
          <a:xfrm>
            <a:off x="6795417" y="3650450"/>
            <a:ext cx="1784026" cy="278114"/>
          </a:xfrm>
          <a:prstGeom prst="rect">
            <a:avLst/>
          </a:prstGeom>
          <a:noFill/>
          <a:ln>
            <a:noFill/>
          </a:ln>
        </p:spPr>
      </p:pic>
      <p:pic>
        <p:nvPicPr>
          <p:cNvPr descr="&lt;math xmlns=&quot;http://www.w3.org/1998/Math/MathML&quot; display=&quot;block&quot; data-is-equatio=&quot;1&quot; data-latex=&quot;x=3.7&quot;&gt;&lt;mi&gt;x&lt;/mi&gt;&lt;mo&gt;=&lt;/mo&gt;&lt;mn&gt;3.7&lt;/mn&gt;&lt;/math&gt;" id="1028" name="Google Shape;1028;p74" title="x equals 3.7"/>
          <p:cNvPicPr preferRelativeResize="0"/>
          <p:nvPr/>
        </p:nvPicPr>
        <p:blipFill>
          <a:blip r:embed="rId8">
            <a:alphaModFix/>
          </a:blip>
          <a:stretch>
            <a:fillRect/>
          </a:stretch>
        </p:blipFill>
        <p:spPr>
          <a:xfrm>
            <a:off x="6790783" y="4125175"/>
            <a:ext cx="678450" cy="158925"/>
          </a:xfrm>
          <a:prstGeom prst="rect">
            <a:avLst/>
          </a:prstGeom>
          <a:noFill/>
          <a:ln>
            <a:noFill/>
          </a:ln>
        </p:spPr>
      </p:pic>
      <p:sp>
        <p:nvSpPr>
          <p:cNvPr id="1029" name="Google Shape;1029;p74"/>
          <p:cNvSpPr txBox="1"/>
          <p:nvPr>
            <p:ph idx="1" type="body"/>
          </p:nvPr>
        </p:nvSpPr>
        <p:spPr>
          <a:xfrm>
            <a:off x="7593226" y="4052700"/>
            <a:ext cx="885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(1d.p.)  </a:t>
            </a:r>
            <a:endParaRPr sz="2000">
              <a:latin typeface="Times New Roman"/>
              <a:ea typeface="Times New Roman"/>
              <a:cs typeface="Times New Roman"/>
              <a:sym typeface="Times New Roman"/>
            </a:endParaRPr>
          </a:p>
        </p:txBody>
      </p:sp>
      <p:pic>
        <p:nvPicPr>
          <p:cNvPr descr="&lt;math xmlns=&quot;http://www.w3.org/1998/Math/MathML&quot; display=&quot;block&quot; data-is-equatio=&quot;1&quot; data-latex=&quot;x^2=7.07...^2-6^2&quot;&gt;&lt;msup&gt;&lt;mi&gt;x&lt;/mi&gt;&lt;mn&gt;2&lt;/mn&gt;&lt;/msup&gt;&lt;mo&gt;=&lt;/mo&gt;&lt;mn&gt;7.07&lt;/mn&gt;&lt;mo&gt;.&lt;/mo&gt;&lt;mo&gt;.&lt;/mo&gt;&lt;msup&gt;&lt;mo&gt;.&lt;/mo&gt;&lt;mn&gt;2&lt;/mn&gt;&lt;/msup&gt;&lt;mo&gt;−&lt;/mo&gt;&lt;msup&gt;&lt;mn&gt;6&lt;/mn&gt;&lt;mn&gt;2&lt;/mn&gt;&lt;/msup&gt;&lt;/math&gt;" id="1030" name="Google Shape;1030;p74" title="x squared equals 7.07 period period period squared negative 6 squared"/>
          <p:cNvPicPr preferRelativeResize="0"/>
          <p:nvPr/>
        </p:nvPicPr>
        <p:blipFill>
          <a:blip r:embed="rId9">
            <a:alphaModFix/>
          </a:blip>
          <a:stretch>
            <a:fillRect/>
          </a:stretch>
        </p:blipFill>
        <p:spPr>
          <a:xfrm>
            <a:off x="6668432" y="2798655"/>
            <a:ext cx="1763489" cy="227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75"/>
          <p:cNvSpPr txBox="1"/>
          <p:nvPr>
            <p:ph idx="1" type="body"/>
          </p:nvPr>
        </p:nvSpPr>
        <p:spPr>
          <a:xfrm>
            <a:off x="324000" y="810000"/>
            <a:ext cx="54504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Markay macluumaadkani yihiin, waa kuwee hababka loo isticmaali karo si loo xisaabiyo dhererka x?</a:t>
            </a:r>
            <a:r>
              <a:rPr i="1" lang="en-GB" sz="1100">
                <a:latin typeface="Lexend"/>
                <a:ea typeface="Times New Roman"/>
                <a:cs typeface="Times New Roman"/>
                <a:sym typeface="Times New Roman"/>
              </a:rPr>
              <a:t/>
            </a:r>
            <a:r>
              <a:rPr lang="en-GB" sz="1100">
                <a:latin typeface="Lexend"/>
              </a:rPr>
              <a:t/>
            </a:r>
            <a:endParaRPr sz="1800"/>
          </a:p>
        </p:txBody>
      </p:sp>
      <p:sp>
        <p:nvSpPr>
          <p:cNvPr id="1036" name="Google Shape;1036;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 (trigonometric function) ee saxda ah</a:t>
            </a:r>
            <a:endParaRPr/>
          </a:p>
        </p:txBody>
      </p:sp>
      <p:sp>
        <p:nvSpPr>
          <p:cNvPr id="1037" name="Google Shape;1037;p75"/>
          <p:cNvSpPr/>
          <p:nvPr/>
        </p:nvSpPr>
        <p:spPr>
          <a:xfrm>
            <a:off x="6809875" y="1693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8" name="Google Shape;1038;p75"/>
          <p:cNvSpPr/>
          <p:nvPr/>
        </p:nvSpPr>
        <p:spPr>
          <a:xfrm>
            <a:off x="8108700" y="1531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9" name="Google Shape;1039;p75"/>
          <p:cNvSpPr txBox="1"/>
          <p:nvPr>
            <p:ph idx="1" type="body"/>
          </p:nvPr>
        </p:nvSpPr>
        <p:spPr>
          <a:xfrm>
            <a:off x="7712923" y="16147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32°</a:t>
            </a:r>
            <a:endParaRPr sz="1800"/>
          </a:p>
        </p:txBody>
      </p:sp>
      <p:sp>
        <p:nvSpPr>
          <p:cNvPr id="1040" name="Google Shape;1040;p75"/>
          <p:cNvSpPr txBox="1"/>
          <p:nvPr>
            <p:ph idx="1" type="body"/>
          </p:nvPr>
        </p:nvSpPr>
        <p:spPr>
          <a:xfrm>
            <a:off x="7458105" y="19730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 cm</a:t>
            </a:r>
            <a:endParaRPr sz="1800"/>
          </a:p>
        </p:txBody>
      </p:sp>
      <p:sp>
        <p:nvSpPr>
          <p:cNvPr id="1041" name="Google Shape;1041;p75"/>
          <p:cNvSpPr txBox="1"/>
          <p:nvPr>
            <p:ph idx="1" type="body"/>
          </p:nvPr>
        </p:nvSpPr>
        <p:spPr>
          <a:xfrm>
            <a:off x="6122152" y="12585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042" name="Google Shape;1042;p75"/>
          <p:cNvSpPr txBox="1"/>
          <p:nvPr>
            <p:ph idx="1" type="body"/>
          </p:nvPr>
        </p:nvSpPr>
        <p:spPr>
          <a:xfrm>
            <a:off x="6874723" y="11575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58°</a:t>
            </a:r>
            <a:endParaRPr sz="1800"/>
          </a:p>
        </p:txBody>
      </p:sp>
      <p:sp>
        <p:nvSpPr>
          <p:cNvPr id="1043" name="Google Shape;1043;p75"/>
          <p:cNvSpPr/>
          <p:nvPr/>
        </p:nvSpPr>
        <p:spPr>
          <a:xfrm>
            <a:off x="6539816" y="6699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44" name="Google Shape;1044;p75"/>
          <p:cNvGrpSpPr/>
          <p:nvPr/>
        </p:nvGrpSpPr>
        <p:grpSpPr>
          <a:xfrm rot="5400000">
            <a:off x="7051980" y="565243"/>
            <a:ext cx="1057366" cy="1784030"/>
            <a:chOff x="-2022025" y="1455875"/>
            <a:chExt cx="1057366" cy="1784030"/>
          </a:xfrm>
        </p:grpSpPr>
        <p:sp>
          <p:nvSpPr>
            <p:cNvPr id="1045" name="Google Shape;1045;p7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46" name="Google Shape;1046;p75"/>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047" name="Google Shape;1047;p75"/>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048" name="Google Shape;1048;p75"/>
          <p:cNvSpPr txBox="1"/>
          <p:nvPr>
            <p:ph idx="1" type="body"/>
          </p:nvPr>
        </p:nvSpPr>
        <p:spPr>
          <a:xfrm>
            <a:off x="1526125" y="2469575"/>
            <a:ext cx="16866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kaliya isticmaali lahaa tangent (tangent) si aan u helo x.</a:t>
            </a:r>
            <a:r>
              <a:rPr i="1" lang="en-GB" sz="1100">
                <a:latin typeface="Lexend"/>
                <a:ea typeface="Times New Roman"/>
                <a:cs typeface="Times New Roman"/>
                <a:sym typeface="Times New Roman"/>
              </a:rPr>
              <a:t/>
            </a:r>
            <a:endParaRPr sz="1800"/>
          </a:p>
        </p:txBody>
      </p:sp>
      <p:pic>
        <p:nvPicPr>
          <p:cNvPr id="1049" name="Google Shape;1049;p75"/>
          <p:cNvPicPr preferRelativeResize="0"/>
          <p:nvPr/>
        </p:nvPicPr>
        <p:blipFill>
          <a:blip r:embed="rId6">
            <a:alphaModFix/>
          </a:blip>
          <a:stretch>
            <a:fillRect/>
          </a:stretch>
        </p:blipFill>
        <p:spPr>
          <a:xfrm flipH="1">
            <a:off x="660640" y="3331950"/>
            <a:ext cx="807760" cy="896090"/>
          </a:xfrm>
          <a:prstGeom prst="rect">
            <a:avLst/>
          </a:prstGeom>
          <a:noFill/>
          <a:ln>
            <a:noFill/>
          </a:ln>
        </p:spPr>
      </p:pic>
      <p:sp>
        <p:nvSpPr>
          <p:cNvPr id="1050" name="Google Shape;1050;p75"/>
          <p:cNvSpPr txBox="1"/>
          <p:nvPr/>
        </p:nvSpPr>
        <p:spPr>
          <a:xfrm>
            <a:off x="621875" y="4320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1051" name="Google Shape;1051;p75"/>
          <p:cNvPicPr preferRelativeResize="0"/>
          <p:nvPr/>
        </p:nvPicPr>
        <p:blipFill rotWithShape="1">
          <a:blip r:embed="rId4">
            <a:alphaModFix/>
          </a:blip>
          <a:srcRect b="0" l="0" r="69082" t="56280"/>
          <a:stretch/>
        </p:blipFill>
        <p:spPr>
          <a:xfrm flipH="1">
            <a:off x="1373748" y="2314575"/>
            <a:ext cx="1955251" cy="1316250"/>
          </a:xfrm>
          <a:prstGeom prst="rect">
            <a:avLst/>
          </a:prstGeom>
          <a:noFill/>
          <a:ln>
            <a:noFill/>
          </a:ln>
        </p:spPr>
      </p:pic>
      <p:sp>
        <p:nvSpPr>
          <p:cNvPr id="1052" name="Google Shape;1052;p75"/>
          <p:cNvSpPr txBox="1"/>
          <p:nvPr>
            <p:ph idx="1" type="body"/>
          </p:nvPr>
        </p:nvSpPr>
        <p:spPr>
          <a:xfrm>
            <a:off x="4171538" y="2289208"/>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tan(32°)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53" name="Google Shape;1053;p75"/>
          <p:cNvSpPr txBox="1"/>
          <p:nvPr>
            <p:ph idx="1" type="body"/>
          </p:nvPr>
        </p:nvSpPr>
        <p:spPr>
          <a:xfrm>
            <a:off x="5372961" y="2470106"/>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1054" name="Google Shape;1054;p75"/>
          <p:cNvSpPr txBox="1"/>
          <p:nvPr>
            <p:ph idx="1" type="body"/>
          </p:nvPr>
        </p:nvSpPr>
        <p:spPr>
          <a:xfrm>
            <a:off x="5390600" y="213884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1055" name="Google Shape;1055;p75"/>
          <p:cNvCxnSpPr/>
          <p:nvPr/>
        </p:nvCxnSpPr>
        <p:spPr>
          <a:xfrm>
            <a:off x="5282875" y="2467283"/>
            <a:ext cx="361500" cy="0"/>
          </a:xfrm>
          <a:prstGeom prst="straightConnector1">
            <a:avLst/>
          </a:prstGeom>
          <a:noFill/>
          <a:ln cap="flat" cmpd="sng" w="19050">
            <a:solidFill>
              <a:schemeClr val="dk1"/>
            </a:solidFill>
            <a:prstDash val="solid"/>
            <a:round/>
            <a:headEnd len="med" w="med" type="none"/>
            <a:tailEnd len="med" w="med" type="none"/>
          </a:ln>
        </p:spPr>
      </p:cxnSp>
      <p:sp>
        <p:nvSpPr>
          <p:cNvPr id="1056" name="Google Shape;1056;p75"/>
          <p:cNvSpPr txBox="1"/>
          <p:nvPr>
            <p:ph idx="1" type="body"/>
          </p:nvPr>
        </p:nvSpPr>
        <p:spPr>
          <a:xfrm>
            <a:off x="4812450" y="2853325"/>
            <a:ext cx="1686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x = 6 × tan(32°)</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57" name="Google Shape;1057;p75"/>
          <p:cNvSpPr txBox="1"/>
          <p:nvPr>
            <p:ph idx="1" type="body"/>
          </p:nvPr>
        </p:nvSpPr>
        <p:spPr>
          <a:xfrm>
            <a:off x="4886355" y="3331950"/>
            <a:ext cx="1686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3.7 (1dp)</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76"/>
          <p:cNvSpPr txBox="1"/>
          <p:nvPr>
            <p:ph idx="1" type="body"/>
          </p:nvPr>
        </p:nvSpPr>
        <p:spPr>
          <a:xfrm>
            <a:off x="324000" y="759300"/>
            <a:ext cx="56499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Habka ugu waxtarka badan ee loo xisaabiyo x waa isticmaalka shaqada tangent (tangent function).</a:t>
            </a:r>
            <a:r>
              <a:rPr i="1" lang="en-GB" sz="1400">
                <a:latin typeface="Lexend"/>
                <a:ea typeface="Times New Roman"/>
                <a:cs typeface="Times New Roman"/>
                <a:sym typeface="Times New Roman"/>
              </a:rPr>
              <a:t/>
            </a:r>
            <a:r>
              <a:rPr lang="en-GB" sz="1400">
                <a:latin typeface="Lexend"/>
              </a:rPr>
              <a:t/>
            </a:r>
            <a:r>
              <a:rPr lang="en-GB" sz="1400">
                <a:solidFill>
                  <a:schemeClr val="accent4"/>
                </a:solidFill>
                <a:latin typeface="Lexend"/>
              </a:rPr>
              <a:t/>
            </a:r>
            <a:r>
              <a:rPr lang="en-GB" sz="1400">
                <a:latin typeface="Lexend"/>
              </a:rPr>
              <a:t/>
            </a:r>
            <a:endParaRPr sz="1800"/>
          </a:p>
        </p:txBody>
      </p:sp>
      <p:sp>
        <p:nvSpPr>
          <p:cNvPr id="1063" name="Google Shape;1063;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Doorashada shaqada trigonometric (trigonometric function) ee saxda ah</a:t>
            </a:r>
            <a:endParaRPr/>
          </a:p>
        </p:txBody>
      </p:sp>
      <p:sp>
        <p:nvSpPr>
          <p:cNvPr id="1064" name="Google Shape;1064;p76"/>
          <p:cNvSpPr/>
          <p:nvPr/>
        </p:nvSpPr>
        <p:spPr>
          <a:xfrm>
            <a:off x="6809875" y="1693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5" name="Google Shape;1065;p76"/>
          <p:cNvSpPr/>
          <p:nvPr/>
        </p:nvSpPr>
        <p:spPr>
          <a:xfrm>
            <a:off x="8108700" y="1531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6" name="Google Shape;1066;p76"/>
          <p:cNvSpPr txBox="1"/>
          <p:nvPr>
            <p:ph idx="1" type="body"/>
          </p:nvPr>
        </p:nvSpPr>
        <p:spPr>
          <a:xfrm>
            <a:off x="7712923" y="16147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a:t>
            </a:r>
            <a:endParaRPr sz="1800"/>
          </a:p>
        </p:txBody>
      </p:sp>
      <p:sp>
        <p:nvSpPr>
          <p:cNvPr id="1067" name="Google Shape;1067;p76"/>
          <p:cNvSpPr txBox="1"/>
          <p:nvPr>
            <p:ph idx="1" type="body"/>
          </p:nvPr>
        </p:nvSpPr>
        <p:spPr>
          <a:xfrm>
            <a:off x="7458105" y="197307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1068" name="Google Shape;1068;p76"/>
          <p:cNvSpPr txBox="1"/>
          <p:nvPr>
            <p:ph idx="1" type="body"/>
          </p:nvPr>
        </p:nvSpPr>
        <p:spPr>
          <a:xfrm>
            <a:off x="6122152" y="12585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 cm</a:t>
            </a:r>
            <a:r>
              <a:rPr lang="en-GB" sz="1100">
                <a:latin typeface="Lexend"/>
              </a:rPr>
              <a:t/>
            </a:r>
            <a:endParaRPr sz="1800"/>
          </a:p>
        </p:txBody>
      </p:sp>
      <p:sp>
        <p:nvSpPr>
          <p:cNvPr id="1069" name="Google Shape;1069;p76"/>
          <p:cNvSpPr txBox="1"/>
          <p:nvPr>
            <p:ph idx="1" type="body"/>
          </p:nvPr>
        </p:nvSpPr>
        <p:spPr>
          <a:xfrm>
            <a:off x="6874723" y="1157575"/>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58°</a:t>
            </a:r>
            <a:endParaRPr sz="1800"/>
          </a:p>
        </p:txBody>
      </p:sp>
      <p:sp>
        <p:nvSpPr>
          <p:cNvPr id="1070" name="Google Shape;1070;p76"/>
          <p:cNvSpPr/>
          <p:nvPr/>
        </p:nvSpPr>
        <p:spPr>
          <a:xfrm>
            <a:off x="6539816" y="669982"/>
            <a:ext cx="510600" cy="510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1" name="Google Shape;1071;p76"/>
          <p:cNvSpPr txBox="1"/>
          <p:nvPr>
            <p:ph idx="1" type="body"/>
          </p:nvPr>
        </p:nvSpPr>
        <p:spPr>
          <a:xfrm>
            <a:off x="2951625" y="2294250"/>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tan(32°)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72" name="Google Shape;1072;p76"/>
          <p:cNvSpPr txBox="1"/>
          <p:nvPr>
            <p:ph idx="1" type="body"/>
          </p:nvPr>
        </p:nvSpPr>
        <p:spPr>
          <a:xfrm>
            <a:off x="4220919" y="217034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a:t>
            </a:r>
            <a:endParaRPr sz="1800"/>
          </a:p>
        </p:txBody>
      </p:sp>
      <p:sp>
        <p:nvSpPr>
          <p:cNvPr id="1073" name="Google Shape;1073;p76"/>
          <p:cNvSpPr txBox="1"/>
          <p:nvPr>
            <p:ph idx="1" type="body"/>
          </p:nvPr>
        </p:nvSpPr>
        <p:spPr>
          <a:xfrm>
            <a:off x="4212100" y="244868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a:t>
            </a:r>
            <a:r>
              <a:rPr lang="en-GB" sz="1100">
                <a:latin typeface="Lexend"/>
              </a:rPr>
              <a:t>  </a:t>
            </a:r>
            <a:endParaRPr sz="1800"/>
          </a:p>
        </p:txBody>
      </p:sp>
      <p:cxnSp>
        <p:nvCxnSpPr>
          <p:cNvPr id="1074" name="Google Shape;1074;p76"/>
          <p:cNvCxnSpPr/>
          <p:nvPr/>
        </p:nvCxnSpPr>
        <p:spPr>
          <a:xfrm>
            <a:off x="4104375" y="2472325"/>
            <a:ext cx="361500" cy="0"/>
          </a:xfrm>
          <a:prstGeom prst="straightConnector1">
            <a:avLst/>
          </a:prstGeom>
          <a:noFill/>
          <a:ln cap="flat" cmpd="sng" w="19050">
            <a:solidFill>
              <a:schemeClr val="dk1"/>
            </a:solidFill>
            <a:prstDash val="solid"/>
            <a:round/>
            <a:headEnd len="med" w="med" type="none"/>
            <a:tailEnd len="med" w="med" type="none"/>
          </a:ln>
        </p:spPr>
      </p:cxnSp>
      <p:grpSp>
        <p:nvGrpSpPr>
          <p:cNvPr id="1075" name="Google Shape;1075;p76"/>
          <p:cNvGrpSpPr/>
          <p:nvPr/>
        </p:nvGrpSpPr>
        <p:grpSpPr>
          <a:xfrm rot="5400000">
            <a:off x="7051980" y="565243"/>
            <a:ext cx="1057366" cy="1784030"/>
            <a:chOff x="-2022025" y="1455875"/>
            <a:chExt cx="1057366" cy="1784030"/>
          </a:xfrm>
        </p:grpSpPr>
        <p:sp>
          <p:nvSpPr>
            <p:cNvPr id="1076" name="Google Shape;1076;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77" name="Google Shape;1077;p76"/>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078" name="Google Shape;1078;p76"/>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079" name="Google Shape;1079;p76"/>
          <p:cNvSpPr txBox="1"/>
          <p:nvPr>
            <p:ph idx="1" type="body"/>
          </p:nvPr>
        </p:nvSpPr>
        <p:spPr>
          <a:xfrm>
            <a:off x="853525" y="2289208"/>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tan(32°)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80" name="Google Shape;1080;p76"/>
          <p:cNvSpPr txBox="1"/>
          <p:nvPr>
            <p:ph idx="1" type="body"/>
          </p:nvPr>
        </p:nvSpPr>
        <p:spPr>
          <a:xfrm>
            <a:off x="2020161" y="2470106"/>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1081" name="Google Shape;1081;p76"/>
          <p:cNvSpPr txBox="1"/>
          <p:nvPr>
            <p:ph idx="1" type="body"/>
          </p:nvPr>
        </p:nvSpPr>
        <p:spPr>
          <a:xfrm>
            <a:off x="2037800" y="213884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a:t>
            </a:r>
            <a:r>
              <a:rPr lang="en-GB" sz="1100">
                <a:latin typeface="Lexend"/>
              </a:rPr>
              <a:t>  </a:t>
            </a:r>
            <a:endParaRPr sz="1800"/>
          </a:p>
        </p:txBody>
      </p:sp>
      <p:cxnSp>
        <p:nvCxnSpPr>
          <p:cNvPr id="1082" name="Google Shape;1082;p76"/>
          <p:cNvCxnSpPr/>
          <p:nvPr/>
        </p:nvCxnSpPr>
        <p:spPr>
          <a:xfrm>
            <a:off x="1930075" y="2467283"/>
            <a:ext cx="361500" cy="0"/>
          </a:xfrm>
          <a:prstGeom prst="straightConnector1">
            <a:avLst/>
          </a:prstGeom>
          <a:noFill/>
          <a:ln cap="flat" cmpd="sng" w="19050">
            <a:solidFill>
              <a:schemeClr val="dk1"/>
            </a:solidFill>
            <a:prstDash val="solid"/>
            <a:round/>
            <a:headEnd len="med" w="med" type="none"/>
            <a:tailEnd len="med" w="med" type="none"/>
          </a:ln>
        </p:spPr>
      </p:cxnSp>
      <p:sp>
        <p:nvSpPr>
          <p:cNvPr id="1083" name="Google Shape;1083;p76"/>
          <p:cNvSpPr txBox="1"/>
          <p:nvPr>
            <p:ph idx="1" type="body"/>
          </p:nvPr>
        </p:nvSpPr>
        <p:spPr>
          <a:xfrm>
            <a:off x="5049725" y="2294250"/>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tan(58°)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84" name="Google Shape;1084;p76"/>
          <p:cNvSpPr txBox="1"/>
          <p:nvPr>
            <p:ph idx="1" type="body"/>
          </p:nvPr>
        </p:nvSpPr>
        <p:spPr>
          <a:xfrm>
            <a:off x="6319019" y="217034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1085" name="Google Shape;1085;p76"/>
          <p:cNvSpPr txBox="1"/>
          <p:nvPr>
            <p:ph idx="1" type="body"/>
          </p:nvPr>
        </p:nvSpPr>
        <p:spPr>
          <a:xfrm>
            <a:off x="6310200" y="244868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a:t>
            </a:r>
            <a:r>
              <a:rPr lang="en-GB" sz="1100">
                <a:latin typeface="Lexend"/>
              </a:rPr>
              <a:t>  </a:t>
            </a:r>
            <a:endParaRPr sz="1800"/>
          </a:p>
        </p:txBody>
      </p:sp>
      <p:cxnSp>
        <p:nvCxnSpPr>
          <p:cNvPr id="1086" name="Google Shape;1086;p76"/>
          <p:cNvCxnSpPr/>
          <p:nvPr/>
        </p:nvCxnSpPr>
        <p:spPr>
          <a:xfrm>
            <a:off x="6202475" y="2472325"/>
            <a:ext cx="361500" cy="0"/>
          </a:xfrm>
          <a:prstGeom prst="straightConnector1">
            <a:avLst/>
          </a:prstGeom>
          <a:noFill/>
          <a:ln cap="flat" cmpd="sng" w="19050">
            <a:solidFill>
              <a:schemeClr val="dk1"/>
            </a:solidFill>
            <a:prstDash val="solid"/>
            <a:round/>
            <a:headEnd len="med" w="med" type="none"/>
            <a:tailEnd len="med" w="med" type="none"/>
          </a:ln>
        </p:spPr>
      </p:cxnSp>
      <p:sp>
        <p:nvSpPr>
          <p:cNvPr id="1087" name="Google Shape;1087;p76"/>
          <p:cNvSpPr txBox="1"/>
          <p:nvPr>
            <p:ph idx="1" type="body"/>
          </p:nvPr>
        </p:nvSpPr>
        <p:spPr>
          <a:xfrm>
            <a:off x="324000" y="1676650"/>
            <a:ext cx="56499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dhammaan hababkani waa isku mid (equivalent) baa?</a:t>
            </a:r>
            <a:endParaRPr sz="1800"/>
          </a:p>
        </p:txBody>
      </p:sp>
      <p:sp>
        <p:nvSpPr>
          <p:cNvPr id="1088" name="Google Shape;1088;p76"/>
          <p:cNvSpPr txBox="1"/>
          <p:nvPr>
            <p:ph idx="1" type="body"/>
          </p:nvPr>
        </p:nvSpPr>
        <p:spPr>
          <a:xfrm>
            <a:off x="324000" y="4107600"/>
            <a:ext cx="84960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 isticmaalo shaqada tangent (tangent function), waxaa muhiim ah in la hubiyo in 'opposite' (ka soo horjeeda) ee xagasha la doortay loo qaybiyo 'adjacent' (ku xiga).</a:t>
            </a:r>
            <a:br>
              <a:rPr lang="en-GB" sz="1800"/>
            </a:br>
            <a:endParaRPr sz="1800"/>
          </a:p>
        </p:txBody>
      </p:sp>
      <p:pic>
        <p:nvPicPr>
          <p:cNvPr id="1089" name="Google Shape;1089;p76"/>
          <p:cNvPicPr preferRelativeResize="0"/>
          <p:nvPr/>
        </p:nvPicPr>
        <p:blipFill>
          <a:blip r:embed="rId3">
            <a:alphaModFix/>
          </a:blip>
          <a:stretch>
            <a:fillRect/>
          </a:stretch>
        </p:blipFill>
        <p:spPr>
          <a:xfrm>
            <a:off x="2230408" y="2429350"/>
            <a:ext cx="396000" cy="419100"/>
          </a:xfrm>
          <a:prstGeom prst="rect">
            <a:avLst/>
          </a:prstGeom>
          <a:noFill/>
          <a:ln>
            <a:noFill/>
          </a:ln>
        </p:spPr>
      </p:pic>
      <p:pic>
        <p:nvPicPr>
          <p:cNvPr id="1090" name="Google Shape;1090;p76"/>
          <p:cNvPicPr preferRelativeResize="0"/>
          <p:nvPr/>
        </p:nvPicPr>
        <p:blipFill>
          <a:blip r:embed="rId3">
            <a:alphaModFix/>
          </a:blip>
          <a:stretch>
            <a:fillRect/>
          </a:stretch>
        </p:blipFill>
        <p:spPr>
          <a:xfrm>
            <a:off x="6435388" y="2472471"/>
            <a:ext cx="396000" cy="419100"/>
          </a:xfrm>
          <a:prstGeom prst="rect">
            <a:avLst/>
          </a:prstGeom>
          <a:noFill/>
          <a:ln>
            <a:noFill/>
          </a:ln>
        </p:spPr>
      </p:pic>
      <p:grpSp>
        <p:nvGrpSpPr>
          <p:cNvPr id="1091" name="Google Shape;1091;p76"/>
          <p:cNvGrpSpPr/>
          <p:nvPr/>
        </p:nvGrpSpPr>
        <p:grpSpPr>
          <a:xfrm>
            <a:off x="2886525" y="2177695"/>
            <a:ext cx="1922988" cy="714381"/>
            <a:chOff x="2886525" y="2177695"/>
            <a:chExt cx="1922988" cy="714381"/>
          </a:xfrm>
        </p:grpSpPr>
        <p:sp>
          <p:nvSpPr>
            <p:cNvPr id="1092" name="Google Shape;1092;p76"/>
            <p:cNvSpPr/>
            <p:nvPr/>
          </p:nvSpPr>
          <p:spPr>
            <a:xfrm>
              <a:off x="2886525" y="2177695"/>
              <a:ext cx="1579500" cy="613500"/>
            </a:xfrm>
            <a:prstGeom prst="rect">
              <a:avLst/>
            </a:prstGeom>
            <a:solidFill>
              <a:srgbClr val="FFFFFF">
                <a:alpha val="478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093" name="Google Shape;1093;p76"/>
            <p:cNvPicPr preferRelativeResize="0"/>
            <p:nvPr/>
          </p:nvPicPr>
          <p:blipFill>
            <a:blip r:embed="rId4">
              <a:alphaModFix/>
            </a:blip>
            <a:stretch>
              <a:fillRect/>
            </a:stretch>
          </p:blipFill>
          <p:spPr>
            <a:xfrm>
              <a:off x="4413513" y="2472317"/>
              <a:ext cx="396000" cy="419760"/>
            </a:xfrm>
            <a:prstGeom prst="rect">
              <a:avLst/>
            </a:prstGeom>
            <a:noFill/>
            <a:ln>
              <a:noFill/>
            </a:ln>
          </p:spPr>
        </p:pic>
      </p:grpSp>
      <p:sp>
        <p:nvSpPr>
          <p:cNvPr id="1094" name="Google Shape;1094;p76"/>
          <p:cNvSpPr txBox="1"/>
          <p:nvPr/>
        </p:nvSpPr>
        <p:spPr>
          <a:xfrm>
            <a:off x="324000" y="3524657"/>
            <a:ext cx="8649900" cy="3078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200"/>
              </a:spcAft>
              <a:buNone/>
            </a:pPr>
            <a:r>
              <a:rPr lang="en-GB" sz="1100">
                <a:solidFill>
                  <a:schemeClr val="dk1"/>
                </a:solidFill>
                <a:latin typeface="Kalam"/>
                <a:ea typeface="Kalam"/>
                <a:cs typeface="Kalam"/>
                <a:sym typeface="Kalam"/>
              </a:rPr>
              <a:t>Haddii xagasha diiradda la saaro ay tahay 58°, markaas opposite (ka soo horjeeda) waa 6 cm, adjacent (ku xiga) waa x cm.</a:t>
            </a:r>
            <a:r>
              <a:rPr i="1"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095" name="Google Shape;1095;p76"/>
          <p:cNvSpPr txBox="1"/>
          <p:nvPr/>
        </p:nvSpPr>
        <p:spPr>
          <a:xfrm>
            <a:off x="324000" y="3130669"/>
            <a:ext cx="8649900" cy="3078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200"/>
              </a:spcAft>
              <a:buNone/>
            </a:pPr>
            <a:r>
              <a:rPr lang="en-GB" sz="1100">
                <a:solidFill>
                  <a:schemeClr val="dk1"/>
                </a:solidFill>
                <a:latin typeface="Kalam"/>
                <a:ea typeface="Kalam"/>
                <a:cs typeface="Kalam"/>
                <a:sym typeface="Kalam"/>
              </a:rPr>
              <a:t>Haddii xagasha diiradda la saaro ay tahay 32°, markaas opposite (ka soo horjeeda) waa x cm, adjacent (ku xiga) waa 6 cm.</a:t>
            </a:r>
            <a:r>
              <a:rPr i="1"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4"/>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0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grpSp>
        <p:nvGrpSpPr>
          <p:cNvPr id="1100" name="Google Shape;1100;p77"/>
          <p:cNvGrpSpPr/>
          <p:nvPr/>
        </p:nvGrpSpPr>
        <p:grpSpPr>
          <a:xfrm flipH="1" rot="-5400000">
            <a:off x="6103474" y="61099"/>
            <a:ext cx="1044466" cy="2779497"/>
            <a:chOff x="-2022025" y="1455875"/>
            <a:chExt cx="1057366" cy="1736426"/>
          </a:xfrm>
        </p:grpSpPr>
        <p:sp>
          <p:nvSpPr>
            <p:cNvPr id="1101" name="Google Shape;1101;p7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02" name="Google Shape;1102;p77"/>
            <p:cNvCxnSpPr/>
            <p:nvPr/>
          </p:nvCxnSpPr>
          <p:spPr>
            <a:xfrm rot="10800000">
              <a:off x="-2022025" y="3192301"/>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103" name="Google Shape;1103;p77"/>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104" name="Google Shape;1104;p77"/>
          <p:cNvSpPr txBox="1"/>
          <p:nvPr>
            <p:ph idx="1" type="body"/>
          </p:nvPr>
        </p:nvSpPr>
        <p:spPr>
          <a:xfrm>
            <a:off x="324000" y="759300"/>
            <a:ext cx="8237700" cy="42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Dhammeystir isla'egta (equation).</a:t>
            </a:r>
            <a:endParaRPr/>
          </a:p>
        </p:txBody>
      </p:sp>
      <p:sp>
        <p:nvSpPr>
          <p:cNvPr id="1105" name="Google Shape;1105;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Doorashada shaqada trigonometric (trigonometric function) ee saxda ah</a:t>
            </a:r>
            <a:endParaRPr/>
          </a:p>
        </p:txBody>
      </p:sp>
      <p:sp>
        <p:nvSpPr>
          <p:cNvPr id="1106" name="Google Shape;1106;p77"/>
          <p:cNvSpPr/>
          <p:nvPr/>
        </p:nvSpPr>
        <p:spPr>
          <a:xfrm>
            <a:off x="7713725" y="16796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7" name="Google Shape;1107;p77"/>
          <p:cNvSpPr/>
          <p:nvPr/>
        </p:nvSpPr>
        <p:spPr>
          <a:xfrm flipH="1">
            <a:off x="5020200" y="15176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8" name="Google Shape;1108;p77"/>
          <p:cNvSpPr txBox="1"/>
          <p:nvPr>
            <p:ph idx="1" type="body"/>
          </p:nvPr>
        </p:nvSpPr>
        <p:spPr>
          <a:xfrm>
            <a:off x="6025375" y="1568008"/>
            <a:ext cx="486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19</a:t>
            </a:r>
            <a:r>
              <a:rPr lang="en-GB">
                <a:latin typeface="Lexend"/>
              </a:rPr>
              <a:t>°</a:t>
            </a:r>
            <a:endParaRPr/>
          </a:p>
        </p:txBody>
      </p:sp>
      <p:sp>
        <p:nvSpPr>
          <p:cNvPr id="1109" name="Google Shape;1109;p77"/>
          <p:cNvSpPr txBox="1"/>
          <p:nvPr>
            <p:ph idx="1" type="body"/>
          </p:nvPr>
        </p:nvSpPr>
        <p:spPr>
          <a:xfrm>
            <a:off x="8087724" y="1281795"/>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4 cm</a:t>
            </a:r>
            <a:r>
              <a:rPr lang="en-GB">
                <a:latin typeface="Lexend"/>
              </a:rPr>
              <a:t/>
            </a:r>
            <a:endParaRPr/>
          </a:p>
        </p:txBody>
      </p:sp>
      <p:sp>
        <p:nvSpPr>
          <p:cNvPr id="1110" name="Google Shape;1110;p77"/>
          <p:cNvSpPr txBox="1"/>
          <p:nvPr>
            <p:ph idx="1" type="body"/>
          </p:nvPr>
        </p:nvSpPr>
        <p:spPr>
          <a:xfrm>
            <a:off x="6409277" y="1961510"/>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i="1" lang="en-GB">
                <a:latin typeface="Lexend"/>
                <a:ea typeface="Times New Roman"/>
                <a:cs typeface="Times New Roman"/>
                <a:sym typeface="Times New Roman"/>
              </a:rPr>
              <a:t/>
            </a:r>
            <a:r>
              <a:rPr lang="en-GB">
                <a:latin typeface="Lexend"/>
              </a:rPr>
              <a:t/>
            </a:r>
            <a:endParaRPr/>
          </a:p>
        </p:txBody>
      </p:sp>
      <p:sp>
        <p:nvSpPr>
          <p:cNvPr id="1111" name="Google Shape;1111;p77"/>
          <p:cNvSpPr txBox="1"/>
          <p:nvPr>
            <p:ph idx="1" type="body"/>
          </p:nvPr>
        </p:nvSpPr>
        <p:spPr>
          <a:xfrm>
            <a:off x="7393767" y="1131200"/>
            <a:ext cx="486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71</a:t>
            </a:r>
            <a:r>
              <a:rPr lang="en-GB">
                <a:latin typeface="Lexend"/>
              </a:rPr>
              <a:t>°</a:t>
            </a:r>
            <a:endParaRPr/>
          </a:p>
        </p:txBody>
      </p:sp>
      <p:sp>
        <p:nvSpPr>
          <p:cNvPr id="1112" name="Google Shape;1112;p77"/>
          <p:cNvSpPr/>
          <p:nvPr/>
        </p:nvSpPr>
        <p:spPr>
          <a:xfrm flipH="1">
            <a:off x="7621801" y="598499"/>
            <a:ext cx="558900" cy="588600"/>
          </a:xfrm>
          <a:prstGeom prst="arc">
            <a:avLst>
              <a:gd fmla="val 1669315" name="adj1"/>
              <a:gd fmla="val 535149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3" name="Google Shape;1113;p77"/>
          <p:cNvSpPr txBox="1"/>
          <p:nvPr>
            <p:ph idx="1" type="body"/>
          </p:nvPr>
        </p:nvSpPr>
        <p:spPr>
          <a:xfrm>
            <a:off x="1226675" y="1855300"/>
            <a:ext cx="1480800" cy="42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 ( °)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400">
              <a:latin typeface="Times New Roman"/>
              <a:ea typeface="Times New Roman"/>
              <a:cs typeface="Times New Roman"/>
              <a:sym typeface="Times New Roman"/>
            </a:endParaRPr>
          </a:p>
        </p:txBody>
      </p:sp>
      <p:sp>
        <p:nvSpPr>
          <p:cNvPr id="1114" name="Google Shape;1114;p77"/>
          <p:cNvSpPr txBox="1"/>
          <p:nvPr>
            <p:ph idx="1" type="body"/>
          </p:nvPr>
        </p:nvSpPr>
        <p:spPr>
          <a:xfrm>
            <a:off x="2892153" y="2058814"/>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4</a:t>
            </a:r>
            <a:r>
              <a:rPr lang="en-GB">
                <a:latin typeface="Lexend"/>
              </a:rPr>
              <a:t> </a:t>
            </a:r>
            <a:endParaRPr/>
          </a:p>
        </p:txBody>
      </p:sp>
      <p:sp>
        <p:nvSpPr>
          <p:cNvPr id="1115" name="Google Shape;1115;p77"/>
          <p:cNvSpPr txBox="1"/>
          <p:nvPr>
            <p:ph idx="1" type="body"/>
          </p:nvPr>
        </p:nvSpPr>
        <p:spPr>
          <a:xfrm>
            <a:off x="2909792" y="1679089"/>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rPr>
              <a:t>  </a:t>
            </a:r>
            <a:endParaRPr sz="2400"/>
          </a:p>
        </p:txBody>
      </p:sp>
      <p:cxnSp>
        <p:nvCxnSpPr>
          <p:cNvPr id="1116" name="Google Shape;1116;p77"/>
          <p:cNvCxnSpPr/>
          <p:nvPr/>
        </p:nvCxnSpPr>
        <p:spPr>
          <a:xfrm>
            <a:off x="2802067" y="2055992"/>
            <a:ext cx="361500" cy="0"/>
          </a:xfrm>
          <a:prstGeom prst="straightConnector1">
            <a:avLst/>
          </a:prstGeom>
          <a:noFill/>
          <a:ln cap="flat" cmpd="sng" w="19050">
            <a:solidFill>
              <a:schemeClr val="dk1"/>
            </a:solidFill>
            <a:prstDash val="solid"/>
            <a:round/>
            <a:headEnd len="med" w="med" type="none"/>
            <a:tailEnd len="med" w="med" type="none"/>
          </a:ln>
        </p:spPr>
      </p:cxnSp>
      <p:cxnSp>
        <p:nvCxnSpPr>
          <p:cNvPr id="1117" name="Google Shape;1117;p77"/>
          <p:cNvCxnSpPr/>
          <p:nvPr/>
        </p:nvCxnSpPr>
        <p:spPr>
          <a:xfrm>
            <a:off x="1816900" y="2209450"/>
            <a:ext cx="393600" cy="0"/>
          </a:xfrm>
          <a:prstGeom prst="straightConnector1">
            <a:avLst/>
          </a:prstGeom>
          <a:noFill/>
          <a:ln cap="flat" cmpd="sng" w="38100">
            <a:solidFill>
              <a:schemeClr val="dk1"/>
            </a:solidFill>
            <a:prstDash val="solid"/>
            <a:round/>
            <a:headEnd len="med" w="med" type="none"/>
            <a:tailEnd len="med" w="med" type="none"/>
          </a:ln>
        </p:spPr>
      </p:cxnSp>
      <p:sp>
        <p:nvSpPr>
          <p:cNvPr id="1118" name="Google Shape;1118;p77"/>
          <p:cNvSpPr txBox="1"/>
          <p:nvPr>
            <p:ph idx="1" type="body"/>
          </p:nvPr>
        </p:nvSpPr>
        <p:spPr>
          <a:xfrm>
            <a:off x="1884648" y="1908400"/>
            <a:ext cx="403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71</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1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78"/>
          <p:cNvSpPr txBox="1"/>
          <p:nvPr>
            <p:ph idx="1" type="body"/>
          </p:nvPr>
        </p:nvSpPr>
        <p:spPr>
          <a:xfrm>
            <a:off x="324000" y="759300"/>
            <a:ext cx="56499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Habka ugu waxtarka badan ee loo xisaabiyo x halkan waa isticmaalka sine function, laakiin ma jiraa qaab kale?</a:t>
            </a:r>
            <a:r>
              <a:rPr i="1" lang="en-GB" sz="1100">
                <a:latin typeface="Lexend"/>
                <a:ea typeface="Times New Roman"/>
                <a:cs typeface="Times New Roman"/>
                <a:sym typeface="Times New Roman"/>
              </a:rPr>
              <a:t/>
            </a:r>
            <a:r>
              <a:rPr lang="en-GB" sz="1100">
                <a:latin typeface="Lexend"/>
              </a:rPr>
              <a:t/>
            </a:r>
            <a:r>
              <a:rPr lang="en-GB" sz="1100">
                <a:solidFill>
                  <a:schemeClr val="accent4"/>
                </a:solidFill>
                <a:latin typeface="Lexend"/>
              </a:rPr>
              <a:t/>
            </a:r>
            <a:r>
              <a:rPr lang="en-GB" sz="1100">
                <a:solidFill>
                  <a:schemeClr val="accent4"/>
                </a:solidFill>
                <a:latin typeface="Lexend"/>
              </a:rPr>
              <a:t/>
            </a:r>
            <a:r>
              <a:rPr lang="en-GB" sz="1100">
                <a:latin typeface="Lexend"/>
              </a:rPr>
              <a:t/>
            </a:r>
            <a:endParaRPr sz="1800"/>
          </a:p>
        </p:txBody>
      </p:sp>
      <p:sp>
        <p:nvSpPr>
          <p:cNvPr id="1124" name="Google Shape;1124;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trigonometric-ga saxda ah</a:t>
            </a:r>
            <a:endParaRPr/>
          </a:p>
        </p:txBody>
      </p:sp>
      <p:sp>
        <p:nvSpPr>
          <p:cNvPr id="1125" name="Google Shape;1125;p78"/>
          <p:cNvSpPr txBox="1"/>
          <p:nvPr>
            <p:ph idx="1" type="body"/>
          </p:nvPr>
        </p:nvSpPr>
        <p:spPr>
          <a:xfrm>
            <a:off x="6092577" y="12863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 cm</a:t>
            </a:r>
            <a:r>
              <a:rPr lang="en-GB" sz="1100">
                <a:latin typeface="Lexend"/>
              </a:rPr>
              <a:t/>
            </a:r>
            <a:endParaRPr sz="1800"/>
          </a:p>
        </p:txBody>
      </p:sp>
      <p:grpSp>
        <p:nvGrpSpPr>
          <p:cNvPr id="1126" name="Google Shape;1126;p78"/>
          <p:cNvGrpSpPr/>
          <p:nvPr/>
        </p:nvGrpSpPr>
        <p:grpSpPr>
          <a:xfrm rot="5400000">
            <a:off x="7100213" y="517010"/>
            <a:ext cx="1037100" cy="1860230"/>
            <a:chOff x="-2098225" y="1379675"/>
            <a:chExt cx="1037100" cy="1860230"/>
          </a:xfrm>
        </p:grpSpPr>
        <p:sp>
          <p:nvSpPr>
            <p:cNvPr id="1127" name="Google Shape;1127;p7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28" name="Google Shape;1128;p78"/>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129" name="Google Shape;1129;p78"/>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130" name="Google Shape;1130;p78"/>
          <p:cNvSpPr/>
          <p:nvPr/>
        </p:nvSpPr>
        <p:spPr>
          <a:xfrm>
            <a:off x="6809875" y="1769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1" name="Google Shape;1131;p78"/>
          <p:cNvSpPr/>
          <p:nvPr/>
        </p:nvSpPr>
        <p:spPr>
          <a:xfrm>
            <a:off x="8108700" y="1607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2" name="Google Shape;1132;p78"/>
          <p:cNvSpPr txBox="1"/>
          <p:nvPr>
            <p:ph idx="1" type="body"/>
          </p:nvPr>
        </p:nvSpPr>
        <p:spPr>
          <a:xfrm>
            <a:off x="7710903" y="1690975"/>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27</a:t>
            </a:r>
            <a:r>
              <a:rPr lang="en-GB" sz="1100">
                <a:latin typeface="Lexend"/>
              </a:rPr>
              <a:t>°</a:t>
            </a:r>
            <a:endParaRPr sz="1800"/>
          </a:p>
        </p:txBody>
      </p:sp>
      <p:sp>
        <p:nvSpPr>
          <p:cNvPr id="1133" name="Google Shape;1133;p78"/>
          <p:cNvSpPr txBox="1"/>
          <p:nvPr>
            <p:ph idx="1" type="body"/>
          </p:nvPr>
        </p:nvSpPr>
        <p:spPr>
          <a:xfrm>
            <a:off x="7645674" y="1075400"/>
            <a:ext cx="903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14.1 cm</a:t>
            </a:r>
            <a:endParaRPr sz="1800"/>
          </a:p>
        </p:txBody>
      </p:sp>
      <p:sp>
        <p:nvSpPr>
          <p:cNvPr id="1134" name="Google Shape;1134;p78"/>
          <p:cNvSpPr txBox="1"/>
          <p:nvPr>
            <p:ph idx="1" type="body"/>
          </p:nvPr>
        </p:nvSpPr>
        <p:spPr>
          <a:xfrm>
            <a:off x="324000" y="1651500"/>
            <a:ext cx="56499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Xagasha saddexaad ee saddex-xagalkan waxaa loo xisaabin karaa 63°, markaas geeska lagu calaamadeeyay x waa kuwa ku xiga (adjacent) xagasha saddexaad, waxaana loo isticmaali karaa cosine (cosine) beddelkeeda.</a:t>
            </a:r>
            <a:r>
              <a:rPr i="1" lang="en-GB" sz="1100">
                <a:latin typeface="Lexend"/>
                <a:ea typeface="Times New Roman"/>
                <a:cs typeface="Times New Roman"/>
                <a:sym typeface="Times New Roman"/>
              </a:rPr>
              <a:t/>
            </a:r>
            <a:r>
              <a:rPr lang="en-GB" sz="1100">
                <a:latin typeface="Kalam"/>
                <a:ea typeface="Kalam"/>
                <a:cs typeface="Kalam"/>
                <a:sym typeface="Kalam"/>
              </a:rPr>
              <a:t/>
            </a:r>
            <a:r>
              <a:rPr lang="en-GB" sz="1100">
                <a:solidFill>
                  <a:schemeClr val="accent4"/>
                </a:solidFill>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135" name="Google Shape;1135;p78"/>
          <p:cNvSpPr txBox="1"/>
          <p:nvPr>
            <p:ph idx="1" type="body"/>
          </p:nvPr>
        </p:nvSpPr>
        <p:spPr>
          <a:xfrm>
            <a:off x="6836596" y="1202204"/>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63</a:t>
            </a:r>
            <a:r>
              <a:rPr lang="en-GB" sz="1100">
                <a:latin typeface="Kalam"/>
                <a:ea typeface="Kalam"/>
                <a:cs typeface="Kalam"/>
                <a:sym typeface="Kalam"/>
              </a:rPr>
              <a:t>°</a:t>
            </a:r>
            <a:endParaRPr sz="2000">
              <a:latin typeface="Kalam"/>
              <a:ea typeface="Kalam"/>
              <a:cs typeface="Kalam"/>
              <a:sym typeface="Kalam"/>
            </a:endParaRPr>
          </a:p>
        </p:txBody>
      </p:sp>
      <p:sp>
        <p:nvSpPr>
          <p:cNvPr id="1136" name="Google Shape;1136;p78"/>
          <p:cNvSpPr/>
          <p:nvPr/>
        </p:nvSpPr>
        <p:spPr>
          <a:xfrm>
            <a:off x="6565848" y="765546"/>
            <a:ext cx="476100" cy="476100"/>
          </a:xfrm>
          <a:prstGeom prst="arc">
            <a:avLst>
              <a:gd fmla="val 1776288" name="adj1"/>
              <a:gd fmla="val 540667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7" name="Google Shape;1137;p78"/>
          <p:cNvSpPr txBox="1"/>
          <p:nvPr>
            <p:ph idx="1" type="body"/>
          </p:nvPr>
        </p:nvSpPr>
        <p:spPr>
          <a:xfrm>
            <a:off x="777325" y="3051208"/>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sin(27°)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38" name="Google Shape;1138;p78"/>
          <p:cNvSpPr txBox="1"/>
          <p:nvPr>
            <p:ph idx="1" type="body"/>
          </p:nvPr>
        </p:nvSpPr>
        <p:spPr>
          <a:xfrm>
            <a:off x="1905179" y="325694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14.1</a:t>
            </a:r>
            <a:r>
              <a:rPr lang="en-GB" sz="11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139" name="Google Shape;1139;p78"/>
          <p:cNvSpPr txBox="1"/>
          <p:nvPr>
            <p:ph idx="1" type="body"/>
          </p:nvPr>
        </p:nvSpPr>
        <p:spPr>
          <a:xfrm>
            <a:off x="2060617" y="290084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a:t>
            </a:r>
            <a:r>
              <a:rPr lang="en-GB" sz="1100">
                <a:latin typeface="Lexend"/>
              </a:rPr>
              <a:t>  </a:t>
            </a:r>
            <a:endParaRPr sz="1800"/>
          </a:p>
        </p:txBody>
      </p:sp>
      <p:cxnSp>
        <p:nvCxnSpPr>
          <p:cNvPr id="1140" name="Google Shape;1140;p78"/>
          <p:cNvCxnSpPr/>
          <p:nvPr/>
        </p:nvCxnSpPr>
        <p:spPr>
          <a:xfrm>
            <a:off x="1894914" y="3229283"/>
            <a:ext cx="447000" cy="0"/>
          </a:xfrm>
          <a:prstGeom prst="straightConnector1">
            <a:avLst/>
          </a:prstGeom>
          <a:noFill/>
          <a:ln cap="flat" cmpd="sng" w="19050">
            <a:solidFill>
              <a:schemeClr val="dk1"/>
            </a:solidFill>
            <a:prstDash val="solid"/>
            <a:round/>
            <a:headEnd len="med" w="med" type="none"/>
            <a:tailEnd len="med" w="med" type="none"/>
          </a:ln>
        </p:spPr>
      </p:cxnSp>
      <p:sp>
        <p:nvSpPr>
          <p:cNvPr id="1141" name="Google Shape;1141;p78"/>
          <p:cNvSpPr txBox="1"/>
          <p:nvPr>
            <p:ph idx="1" type="body"/>
          </p:nvPr>
        </p:nvSpPr>
        <p:spPr>
          <a:xfrm>
            <a:off x="2905725" y="3051200"/>
            <a:ext cx="1911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cos(90° - 27°)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42" name="Google Shape;1142;p78"/>
          <p:cNvSpPr txBox="1"/>
          <p:nvPr>
            <p:ph idx="1" type="body"/>
          </p:nvPr>
        </p:nvSpPr>
        <p:spPr>
          <a:xfrm>
            <a:off x="4683541" y="325694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14.1 </a:t>
            </a:r>
            <a:endParaRPr sz="2000">
              <a:latin typeface="Times New Roman"/>
              <a:ea typeface="Times New Roman"/>
              <a:cs typeface="Times New Roman"/>
              <a:sym typeface="Times New Roman"/>
            </a:endParaRPr>
          </a:p>
        </p:txBody>
      </p:sp>
      <p:sp>
        <p:nvSpPr>
          <p:cNvPr id="1143" name="Google Shape;1143;p78"/>
          <p:cNvSpPr txBox="1"/>
          <p:nvPr>
            <p:ph idx="1" type="body"/>
          </p:nvPr>
        </p:nvSpPr>
        <p:spPr>
          <a:xfrm>
            <a:off x="4838978" y="290084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1144" name="Google Shape;1144;p78"/>
          <p:cNvCxnSpPr/>
          <p:nvPr/>
        </p:nvCxnSpPr>
        <p:spPr>
          <a:xfrm>
            <a:off x="4673275" y="3229283"/>
            <a:ext cx="447000" cy="0"/>
          </a:xfrm>
          <a:prstGeom prst="straightConnector1">
            <a:avLst/>
          </a:prstGeom>
          <a:noFill/>
          <a:ln cap="flat" cmpd="sng" w="19050">
            <a:solidFill>
              <a:schemeClr val="dk1"/>
            </a:solidFill>
            <a:prstDash val="solid"/>
            <a:round/>
            <a:headEnd len="med" w="med" type="none"/>
            <a:tailEnd len="med" w="med" type="none"/>
          </a:ln>
        </p:spPr>
      </p:cxnSp>
      <p:sp>
        <p:nvSpPr>
          <p:cNvPr id="1145" name="Google Shape;1145;p78"/>
          <p:cNvSpPr txBox="1"/>
          <p:nvPr>
            <p:ph idx="1" type="body"/>
          </p:nvPr>
        </p:nvSpPr>
        <p:spPr>
          <a:xfrm>
            <a:off x="3495677" y="3737008"/>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cos(63°)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46" name="Google Shape;1146;p78"/>
          <p:cNvSpPr txBox="1"/>
          <p:nvPr>
            <p:ph idx="1" type="body"/>
          </p:nvPr>
        </p:nvSpPr>
        <p:spPr>
          <a:xfrm>
            <a:off x="4683541" y="394274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14.1 </a:t>
            </a:r>
            <a:endParaRPr sz="2000">
              <a:latin typeface="Times New Roman"/>
              <a:ea typeface="Times New Roman"/>
              <a:cs typeface="Times New Roman"/>
              <a:sym typeface="Times New Roman"/>
            </a:endParaRPr>
          </a:p>
        </p:txBody>
      </p:sp>
      <p:sp>
        <p:nvSpPr>
          <p:cNvPr id="1147" name="Google Shape;1147;p78"/>
          <p:cNvSpPr txBox="1"/>
          <p:nvPr>
            <p:ph idx="1" type="body"/>
          </p:nvPr>
        </p:nvSpPr>
        <p:spPr>
          <a:xfrm>
            <a:off x="4838978" y="3586647"/>
            <a:ext cx="1926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x</a:t>
            </a:r>
            <a:r>
              <a:rPr lang="en-GB" sz="1100">
                <a:latin typeface="Lexend"/>
              </a:rPr>
              <a:t>  </a:t>
            </a:r>
            <a:endParaRPr sz="1800"/>
          </a:p>
        </p:txBody>
      </p:sp>
      <p:cxnSp>
        <p:nvCxnSpPr>
          <p:cNvPr id="1148" name="Google Shape;1148;p78"/>
          <p:cNvCxnSpPr/>
          <p:nvPr/>
        </p:nvCxnSpPr>
        <p:spPr>
          <a:xfrm>
            <a:off x="4673275" y="3915083"/>
            <a:ext cx="447000" cy="0"/>
          </a:xfrm>
          <a:prstGeom prst="straightConnector1">
            <a:avLst/>
          </a:prstGeom>
          <a:noFill/>
          <a:ln cap="flat" cmpd="sng" w="19050">
            <a:solidFill>
              <a:schemeClr val="dk1"/>
            </a:solidFill>
            <a:prstDash val="solid"/>
            <a:round/>
            <a:headEnd len="med" w="med" type="none"/>
            <a:tailEnd len="med" w="med" type="none"/>
          </a:ln>
        </p:spPr>
      </p:cxnSp>
      <p:pic>
        <p:nvPicPr>
          <p:cNvPr id="1149" name="Google Shape;1149;p78"/>
          <p:cNvPicPr preferRelativeResize="0"/>
          <p:nvPr/>
        </p:nvPicPr>
        <p:blipFill rotWithShape="1">
          <a:blip r:embed="rId3">
            <a:alphaModFix/>
          </a:blip>
          <a:srcRect b="0" l="0" r="70143" t="56280"/>
          <a:stretch/>
        </p:blipFill>
        <p:spPr>
          <a:xfrm>
            <a:off x="5666734" y="2522325"/>
            <a:ext cx="2374200" cy="1392751"/>
          </a:xfrm>
          <a:prstGeom prst="rect">
            <a:avLst/>
          </a:prstGeom>
          <a:noFill/>
          <a:ln>
            <a:noFill/>
          </a:ln>
        </p:spPr>
      </p:pic>
      <p:sp>
        <p:nvSpPr>
          <p:cNvPr id="1150" name="Google Shape;1150;p78"/>
          <p:cNvSpPr txBox="1"/>
          <p:nvPr>
            <p:ph idx="1" type="body"/>
          </p:nvPr>
        </p:nvSpPr>
        <p:spPr>
          <a:xfrm>
            <a:off x="5791984" y="2717850"/>
            <a:ext cx="21105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had iyo jeer waa sidaas oo kale, waxayna u shaqeysaa jihada kale sidoo kale.</a:t>
            </a:r>
            <a:endParaRPr sz="1800"/>
          </a:p>
        </p:txBody>
      </p:sp>
      <p:pic>
        <p:nvPicPr>
          <p:cNvPr id="1151" name="Google Shape;1151;p78"/>
          <p:cNvPicPr preferRelativeResize="0"/>
          <p:nvPr/>
        </p:nvPicPr>
        <p:blipFill>
          <a:blip r:embed="rId6">
            <a:alphaModFix/>
          </a:blip>
          <a:stretch>
            <a:fillRect/>
          </a:stretch>
        </p:blipFill>
        <p:spPr>
          <a:xfrm flipH="1">
            <a:off x="8001877" y="3431602"/>
            <a:ext cx="807750" cy="1057915"/>
          </a:xfrm>
          <a:prstGeom prst="rect">
            <a:avLst/>
          </a:prstGeom>
          <a:noFill/>
          <a:ln>
            <a:noFill/>
          </a:ln>
        </p:spPr>
      </p:pic>
      <p:sp>
        <p:nvSpPr>
          <p:cNvPr id="1152" name="Google Shape;1152;p78"/>
          <p:cNvSpPr txBox="1"/>
          <p:nvPr/>
        </p:nvSpPr>
        <p:spPr>
          <a:xfrm>
            <a:off x="7563750" y="447172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Layla</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79"/>
          <p:cNvSpPr txBox="1"/>
          <p:nvPr>
            <p:ph idx="1" type="body"/>
          </p:nvPr>
        </p:nvSpPr>
        <p:spPr>
          <a:xfrm>
            <a:off x="5065638" y="2473275"/>
            <a:ext cx="35436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Geeso iska soo horjeeda (Opposite edges) ee leexleex (rectangle) waa siman yihiin.</a:t>
            </a:r>
            <a:endParaRPr sz="1800"/>
          </a:p>
        </p:txBody>
      </p:sp>
      <p:sp>
        <p:nvSpPr>
          <p:cNvPr id="1158" name="Google Shape;1158;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trigonometric-ga saxda ah</a:t>
            </a:r>
            <a:endParaRPr/>
          </a:p>
        </p:txBody>
      </p:sp>
      <p:pic>
        <p:nvPicPr>
          <p:cNvPr id="1159" name="Google Shape;1159;p79"/>
          <p:cNvPicPr preferRelativeResize="0"/>
          <p:nvPr/>
        </p:nvPicPr>
        <p:blipFill>
          <a:blip r:embed="rId3">
            <a:alphaModFix/>
          </a:blip>
          <a:stretch>
            <a:fillRect/>
          </a:stretch>
        </p:blipFill>
        <p:spPr>
          <a:xfrm>
            <a:off x="1073225" y="862900"/>
            <a:ext cx="3991200" cy="3818101"/>
          </a:xfrm>
          <a:prstGeom prst="rect">
            <a:avLst/>
          </a:prstGeom>
          <a:noFill/>
          <a:ln>
            <a:noFill/>
          </a:ln>
        </p:spPr>
      </p:pic>
      <p:sp>
        <p:nvSpPr>
          <p:cNvPr id="1160" name="Google Shape;1160;p79"/>
          <p:cNvSpPr txBox="1"/>
          <p:nvPr>
            <p:ph idx="1" type="body"/>
          </p:nvPr>
        </p:nvSpPr>
        <p:spPr>
          <a:xfrm flipH="1">
            <a:off x="8214000" y="1286324"/>
            <a:ext cx="71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grpSp>
        <p:nvGrpSpPr>
          <p:cNvPr id="1161" name="Google Shape;1161;p79"/>
          <p:cNvGrpSpPr/>
          <p:nvPr/>
        </p:nvGrpSpPr>
        <p:grpSpPr>
          <a:xfrm flipH="1" rot="-5400000">
            <a:off x="6657964" y="517010"/>
            <a:ext cx="1037100" cy="1860230"/>
            <a:chOff x="-2098225" y="1379675"/>
            <a:chExt cx="1037100" cy="1860230"/>
          </a:xfrm>
        </p:grpSpPr>
        <p:sp>
          <p:nvSpPr>
            <p:cNvPr id="1162" name="Google Shape;1162;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63" name="Google Shape;1163;p79"/>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164" name="Google Shape;1164;p79"/>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165" name="Google Shape;1165;p79"/>
          <p:cNvSpPr/>
          <p:nvPr/>
        </p:nvSpPr>
        <p:spPr>
          <a:xfrm>
            <a:off x="7800475" y="1769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6" name="Google Shape;1166;p79"/>
          <p:cNvSpPr txBox="1"/>
          <p:nvPr>
            <p:ph idx="1" type="body"/>
          </p:nvPr>
        </p:nvSpPr>
        <p:spPr>
          <a:xfrm flipH="1">
            <a:off x="6722875" y="1690975"/>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27°</a:t>
            </a:r>
            <a:endParaRPr sz="1800"/>
          </a:p>
        </p:txBody>
      </p:sp>
      <p:sp>
        <p:nvSpPr>
          <p:cNvPr id="1167" name="Google Shape;1167;p79"/>
          <p:cNvSpPr txBox="1"/>
          <p:nvPr>
            <p:ph idx="1" type="body"/>
          </p:nvPr>
        </p:nvSpPr>
        <p:spPr>
          <a:xfrm flipH="1">
            <a:off x="6490079" y="1166525"/>
            <a:ext cx="903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cm</a:t>
            </a:r>
            <a:r>
              <a:rPr lang="en-GB" sz="1100">
                <a:latin typeface="Lexend"/>
              </a:rPr>
              <a:t/>
            </a:r>
            <a:endParaRPr sz="1800"/>
          </a:p>
        </p:txBody>
      </p:sp>
      <p:sp>
        <p:nvSpPr>
          <p:cNvPr id="1168" name="Google Shape;1168;p79"/>
          <p:cNvSpPr txBox="1"/>
          <p:nvPr>
            <p:ph idx="1" type="body"/>
          </p:nvPr>
        </p:nvSpPr>
        <p:spPr>
          <a:xfrm flipH="1">
            <a:off x="7603808" y="1253556"/>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63°</a:t>
            </a:r>
            <a:endParaRPr sz="1800"/>
          </a:p>
        </p:txBody>
      </p:sp>
      <p:sp>
        <p:nvSpPr>
          <p:cNvPr id="1169" name="Google Shape;1169;p79"/>
          <p:cNvSpPr/>
          <p:nvPr/>
        </p:nvSpPr>
        <p:spPr>
          <a:xfrm flipH="1">
            <a:off x="7753329" y="765546"/>
            <a:ext cx="476100" cy="476100"/>
          </a:xfrm>
          <a:prstGeom prst="arc">
            <a:avLst>
              <a:gd fmla="val 1776288" name="adj1"/>
              <a:gd fmla="val 540667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0" name="Google Shape;1170;p79"/>
          <p:cNvSpPr/>
          <p:nvPr/>
        </p:nvSpPr>
        <p:spPr>
          <a:xfrm flipH="1">
            <a:off x="5940177" y="1607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71" name="Google Shape;1171;p79"/>
          <p:cNvCxnSpPr/>
          <p:nvPr/>
        </p:nvCxnSpPr>
        <p:spPr>
          <a:xfrm flipH="1" rot="10800000">
            <a:off x="1461471" y="2895007"/>
            <a:ext cx="2988300" cy="1519200"/>
          </a:xfrm>
          <a:prstGeom prst="straightConnector1">
            <a:avLst/>
          </a:prstGeom>
          <a:noFill/>
          <a:ln cap="flat" cmpd="sng" w="28575">
            <a:solidFill>
              <a:schemeClr val="accent3"/>
            </a:solidFill>
            <a:prstDash val="solid"/>
            <a:round/>
            <a:headEnd len="med" w="med" type="none"/>
            <a:tailEnd len="med" w="med" type="none"/>
          </a:ln>
        </p:spPr>
      </p:cxnSp>
      <p:sp>
        <p:nvSpPr>
          <p:cNvPr id="1172" name="Google Shape;1172;p79"/>
          <p:cNvSpPr txBox="1"/>
          <p:nvPr>
            <p:ph idx="1" type="body"/>
          </p:nvPr>
        </p:nvSpPr>
        <p:spPr>
          <a:xfrm flipH="1">
            <a:off x="1894111" y="4140910"/>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27°</a:t>
            </a:r>
            <a:endParaRPr sz="1800"/>
          </a:p>
        </p:txBody>
      </p:sp>
      <p:sp>
        <p:nvSpPr>
          <p:cNvPr id="1173" name="Google Shape;1173;p79"/>
          <p:cNvSpPr/>
          <p:nvPr/>
        </p:nvSpPr>
        <p:spPr>
          <a:xfrm flipH="1">
            <a:off x="1111414" y="4057435"/>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4" name="Google Shape;1174;p79"/>
          <p:cNvSpPr/>
          <p:nvPr/>
        </p:nvSpPr>
        <p:spPr>
          <a:xfrm>
            <a:off x="4246625" y="4227418"/>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75" name="Google Shape;1175;p79"/>
          <p:cNvCxnSpPr/>
          <p:nvPr/>
        </p:nvCxnSpPr>
        <p:spPr>
          <a:xfrm>
            <a:off x="4439218" y="2895843"/>
            <a:ext cx="0" cy="1533000"/>
          </a:xfrm>
          <a:prstGeom prst="straightConnector1">
            <a:avLst/>
          </a:prstGeom>
          <a:noFill/>
          <a:ln cap="flat" cmpd="sng" w="28575">
            <a:solidFill>
              <a:schemeClr val="accent2"/>
            </a:solidFill>
            <a:prstDash val="dash"/>
            <a:round/>
            <a:headEnd len="med" w="med" type="none"/>
            <a:tailEnd len="med" w="med" type="none"/>
          </a:ln>
        </p:spPr>
      </p:cxnSp>
      <p:cxnSp>
        <p:nvCxnSpPr>
          <p:cNvPr id="1176" name="Google Shape;1176;p79"/>
          <p:cNvCxnSpPr/>
          <p:nvPr/>
        </p:nvCxnSpPr>
        <p:spPr>
          <a:xfrm>
            <a:off x="1452850" y="4422800"/>
            <a:ext cx="2999700" cy="0"/>
          </a:xfrm>
          <a:prstGeom prst="straightConnector1">
            <a:avLst/>
          </a:prstGeom>
          <a:noFill/>
          <a:ln cap="flat" cmpd="sng" w="28575">
            <a:solidFill>
              <a:schemeClr val="accent6"/>
            </a:solidFill>
            <a:prstDash val="lgDash"/>
            <a:round/>
            <a:headEnd len="med" w="med" type="none"/>
            <a:tailEnd len="med" w="med" type="none"/>
          </a:ln>
        </p:spPr>
      </p:cxnSp>
      <p:sp>
        <p:nvSpPr>
          <p:cNvPr id="1177" name="Google Shape;1177;p79"/>
          <p:cNvSpPr txBox="1"/>
          <p:nvPr>
            <p:ph idx="1" type="body"/>
          </p:nvPr>
        </p:nvSpPr>
        <p:spPr>
          <a:xfrm flipH="1">
            <a:off x="4490550" y="3471550"/>
            <a:ext cx="8715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sin(27°)</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78" name="Google Shape;1178;p79"/>
          <p:cNvSpPr txBox="1"/>
          <p:nvPr>
            <p:ph idx="1" type="body"/>
          </p:nvPr>
        </p:nvSpPr>
        <p:spPr>
          <a:xfrm flipH="1">
            <a:off x="2602325" y="4442825"/>
            <a:ext cx="10098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cos(27°)</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79" name="Google Shape;1179;p79"/>
          <p:cNvSpPr/>
          <p:nvPr/>
        </p:nvSpPr>
        <p:spPr>
          <a:xfrm flipH="1" rot="-1305683">
            <a:off x="1048577" y="4059134"/>
            <a:ext cx="717750" cy="717750"/>
          </a:xfrm>
          <a:prstGeom prst="arc">
            <a:avLst>
              <a:gd fmla="val 10867472" name="adj1"/>
              <a:gd fmla="val 1434180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0" name="Google Shape;1180;p79"/>
          <p:cNvSpPr txBox="1"/>
          <p:nvPr>
            <p:ph idx="1" type="body"/>
          </p:nvPr>
        </p:nvSpPr>
        <p:spPr>
          <a:xfrm flipH="1">
            <a:off x="1552089" y="3819288"/>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63</a:t>
            </a:r>
            <a:r>
              <a:rPr lang="en-GB" sz="1100">
                <a:latin typeface="Lexend"/>
              </a:rPr>
              <a:t>°</a:t>
            </a:r>
            <a:endParaRPr sz="1800"/>
          </a:p>
        </p:txBody>
      </p:sp>
      <p:sp>
        <p:nvSpPr>
          <p:cNvPr id="1181" name="Google Shape;1181;p79"/>
          <p:cNvSpPr txBox="1"/>
          <p:nvPr>
            <p:ph idx="1" type="body"/>
          </p:nvPr>
        </p:nvSpPr>
        <p:spPr>
          <a:xfrm flipH="1">
            <a:off x="2579650" y="2566850"/>
            <a:ext cx="8715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sin(63°)</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82" name="Google Shape;1182;p79"/>
          <p:cNvSpPr/>
          <p:nvPr/>
        </p:nvSpPr>
        <p:spPr>
          <a:xfrm>
            <a:off x="1461475" y="2888443"/>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83" name="Google Shape;1183;p79"/>
          <p:cNvCxnSpPr/>
          <p:nvPr/>
        </p:nvCxnSpPr>
        <p:spPr>
          <a:xfrm>
            <a:off x="1452850" y="2888438"/>
            <a:ext cx="2999700" cy="0"/>
          </a:xfrm>
          <a:prstGeom prst="straightConnector1">
            <a:avLst/>
          </a:prstGeom>
          <a:noFill/>
          <a:ln cap="flat" cmpd="sng" w="28575">
            <a:solidFill>
              <a:schemeClr val="accent6"/>
            </a:solidFill>
            <a:prstDash val="lgDash"/>
            <a:round/>
            <a:headEnd len="med" w="med" type="none"/>
            <a:tailEnd len="med" w="med" type="none"/>
          </a:ln>
        </p:spPr>
      </p:cxnSp>
      <p:cxnSp>
        <p:nvCxnSpPr>
          <p:cNvPr id="1184" name="Google Shape;1184;p79"/>
          <p:cNvCxnSpPr/>
          <p:nvPr/>
        </p:nvCxnSpPr>
        <p:spPr>
          <a:xfrm>
            <a:off x="1457079" y="2887064"/>
            <a:ext cx="0" cy="1533000"/>
          </a:xfrm>
          <a:prstGeom prst="straightConnector1">
            <a:avLst/>
          </a:prstGeom>
          <a:noFill/>
          <a:ln cap="flat" cmpd="sng" w="28575">
            <a:solidFill>
              <a:schemeClr val="accent2"/>
            </a:solidFill>
            <a:prstDash val="dash"/>
            <a:round/>
            <a:headEnd len="med" w="med" type="none"/>
            <a:tailEnd len="med" w="med" type="none"/>
          </a:ln>
        </p:spPr>
      </p:cxnSp>
      <p:sp>
        <p:nvSpPr>
          <p:cNvPr id="1185" name="Google Shape;1185;p79"/>
          <p:cNvSpPr txBox="1"/>
          <p:nvPr>
            <p:ph idx="1" type="body"/>
          </p:nvPr>
        </p:nvSpPr>
        <p:spPr>
          <a:xfrm flipH="1">
            <a:off x="517402" y="3471550"/>
            <a:ext cx="9033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cos(63°)</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86" name="Google Shape;1186;p79"/>
          <p:cNvSpPr txBox="1"/>
          <p:nvPr>
            <p:ph idx="1" type="body"/>
          </p:nvPr>
        </p:nvSpPr>
        <p:spPr>
          <a:xfrm flipH="1">
            <a:off x="6018125" y="3206150"/>
            <a:ext cx="22113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sin(27°) = cos(63°)</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87" name="Google Shape;1187;p79"/>
          <p:cNvSpPr txBox="1"/>
          <p:nvPr>
            <p:ph idx="1" type="body"/>
          </p:nvPr>
        </p:nvSpPr>
        <p:spPr>
          <a:xfrm flipH="1">
            <a:off x="6018275" y="3739550"/>
            <a:ext cx="23628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sin(63°) = cos(27°)</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188" name="Google Shape;1188;p79"/>
          <p:cNvSpPr txBox="1"/>
          <p:nvPr>
            <p:ph idx="1" type="body"/>
          </p:nvPr>
        </p:nvSpPr>
        <p:spPr>
          <a:xfrm>
            <a:off x="5065647" y="2093825"/>
            <a:ext cx="3754200" cy="29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Waxan tan ku arki karnaa goobta halbeegga (unit circle).</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80"/>
          <p:cNvSpPr txBox="1"/>
          <p:nvPr>
            <p:ph idx="1" type="body"/>
          </p:nvPr>
        </p:nvSpPr>
        <p:spPr>
          <a:xfrm>
            <a:off x="5122675" y="2473275"/>
            <a:ext cx="35436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Guud ahaan,</a:t>
            </a:r>
            <a:r>
              <a:rPr lang="en-GB" sz="1800">
                <a:latin typeface="Lexend"/>
              </a:rPr>
              <a:t/>
            </a:r>
            <a:endParaRPr sz="1800"/>
          </a:p>
        </p:txBody>
      </p:sp>
      <p:sp>
        <p:nvSpPr>
          <p:cNvPr id="1194" name="Google Shape;1194;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Doorashada shaqada trigonometric-ga saxda ah</a:t>
            </a:r>
            <a:endParaRPr/>
          </a:p>
        </p:txBody>
      </p:sp>
      <p:pic>
        <p:nvPicPr>
          <p:cNvPr id="1195" name="Google Shape;1195;p80"/>
          <p:cNvPicPr preferRelativeResize="0"/>
          <p:nvPr/>
        </p:nvPicPr>
        <p:blipFill>
          <a:blip r:embed="rId3">
            <a:alphaModFix/>
          </a:blip>
          <a:stretch>
            <a:fillRect/>
          </a:stretch>
        </p:blipFill>
        <p:spPr>
          <a:xfrm>
            <a:off x="1073225" y="862900"/>
            <a:ext cx="3991200" cy="3818101"/>
          </a:xfrm>
          <a:prstGeom prst="rect">
            <a:avLst/>
          </a:prstGeom>
          <a:noFill/>
          <a:ln>
            <a:noFill/>
          </a:ln>
        </p:spPr>
      </p:pic>
      <p:grpSp>
        <p:nvGrpSpPr>
          <p:cNvPr id="1196" name="Google Shape;1196;p80"/>
          <p:cNvGrpSpPr/>
          <p:nvPr/>
        </p:nvGrpSpPr>
        <p:grpSpPr>
          <a:xfrm flipH="1" rot="-5400000">
            <a:off x="6429364" y="517010"/>
            <a:ext cx="1037100" cy="1860230"/>
            <a:chOff x="-2098225" y="1379675"/>
            <a:chExt cx="1037100" cy="1860230"/>
          </a:xfrm>
        </p:grpSpPr>
        <p:sp>
          <p:nvSpPr>
            <p:cNvPr id="1197" name="Google Shape;1197;p8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98" name="Google Shape;1198;p80"/>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199" name="Google Shape;1199;p80"/>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200" name="Google Shape;1200;p80"/>
          <p:cNvSpPr/>
          <p:nvPr/>
        </p:nvSpPr>
        <p:spPr>
          <a:xfrm>
            <a:off x="7571875" y="1769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1" name="Google Shape;1201;p80"/>
          <p:cNvSpPr txBox="1"/>
          <p:nvPr>
            <p:ph idx="1" type="body"/>
          </p:nvPr>
        </p:nvSpPr>
        <p:spPr>
          <a:xfrm flipH="1">
            <a:off x="6494275" y="1690975"/>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r>
              <a:rPr lang="en-GB" sz="1800">
                <a:latin typeface="Lexend"/>
              </a:rPr>
              <a:t>°</a:t>
            </a:r>
            <a:endParaRPr sz="1800"/>
          </a:p>
        </p:txBody>
      </p:sp>
      <p:sp>
        <p:nvSpPr>
          <p:cNvPr id="1202" name="Google Shape;1202;p80"/>
          <p:cNvSpPr txBox="1"/>
          <p:nvPr>
            <p:ph idx="1" type="body"/>
          </p:nvPr>
        </p:nvSpPr>
        <p:spPr>
          <a:xfrm flipH="1">
            <a:off x="6261479" y="1166525"/>
            <a:ext cx="903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cm</a:t>
            </a:r>
            <a:endParaRPr sz="1800"/>
          </a:p>
        </p:txBody>
      </p:sp>
      <p:sp>
        <p:nvSpPr>
          <p:cNvPr id="1203" name="Google Shape;1203;p80"/>
          <p:cNvSpPr txBox="1"/>
          <p:nvPr>
            <p:ph idx="1" type="body"/>
          </p:nvPr>
        </p:nvSpPr>
        <p:spPr>
          <a:xfrm flipH="1">
            <a:off x="7878025" y="720150"/>
            <a:ext cx="903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(90 - </a:t>
            </a:r>
            <a:r>
              <a:rPr lang="en-GB" sz="1800">
                <a:latin typeface="Lexend"/>
              </a:rPr>
              <a:t>𝜃)</a:t>
            </a:r>
            <a:r>
              <a:rPr lang="en-GB" sz="1800">
                <a:latin typeface="Lexend"/>
              </a:rPr>
              <a:t>°</a:t>
            </a:r>
            <a:endParaRPr sz="1800"/>
          </a:p>
        </p:txBody>
      </p:sp>
      <p:sp>
        <p:nvSpPr>
          <p:cNvPr id="1204" name="Google Shape;1204;p80"/>
          <p:cNvSpPr/>
          <p:nvPr/>
        </p:nvSpPr>
        <p:spPr>
          <a:xfrm flipH="1">
            <a:off x="7524729" y="765546"/>
            <a:ext cx="476100" cy="476100"/>
          </a:xfrm>
          <a:prstGeom prst="arc">
            <a:avLst>
              <a:gd fmla="val 1776288" name="adj1"/>
              <a:gd fmla="val 540667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5" name="Google Shape;1205;p80"/>
          <p:cNvSpPr/>
          <p:nvPr/>
        </p:nvSpPr>
        <p:spPr>
          <a:xfrm flipH="1">
            <a:off x="5711577" y="1607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06" name="Google Shape;1206;p80"/>
          <p:cNvCxnSpPr/>
          <p:nvPr/>
        </p:nvCxnSpPr>
        <p:spPr>
          <a:xfrm flipH="1" rot="10800000">
            <a:off x="1461471" y="2895007"/>
            <a:ext cx="2988300" cy="1519200"/>
          </a:xfrm>
          <a:prstGeom prst="straightConnector1">
            <a:avLst/>
          </a:prstGeom>
          <a:noFill/>
          <a:ln cap="flat" cmpd="sng" w="28575">
            <a:solidFill>
              <a:schemeClr val="accent3"/>
            </a:solidFill>
            <a:prstDash val="solid"/>
            <a:round/>
            <a:headEnd len="med" w="med" type="none"/>
            <a:tailEnd len="med" w="med" type="none"/>
          </a:ln>
        </p:spPr>
      </p:cxnSp>
      <p:sp>
        <p:nvSpPr>
          <p:cNvPr id="1207" name="Google Shape;1207;p80"/>
          <p:cNvSpPr txBox="1"/>
          <p:nvPr>
            <p:ph idx="1" type="body"/>
          </p:nvPr>
        </p:nvSpPr>
        <p:spPr>
          <a:xfrm flipH="1">
            <a:off x="1894111" y="4140910"/>
            <a:ext cx="437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𝜃</a:t>
            </a:r>
            <a:r>
              <a:rPr lang="en-GB" sz="1800">
                <a:latin typeface="Lexend"/>
                <a:ea typeface="Times New Roman"/>
                <a:cs typeface="Times New Roman"/>
                <a:sym typeface="Times New Roman"/>
              </a:rPr>
              <a:t>°</a:t>
            </a:r>
            <a:endParaRPr sz="2000">
              <a:latin typeface="Times New Roman"/>
              <a:ea typeface="Times New Roman"/>
              <a:cs typeface="Times New Roman"/>
              <a:sym typeface="Times New Roman"/>
            </a:endParaRPr>
          </a:p>
        </p:txBody>
      </p:sp>
      <p:sp>
        <p:nvSpPr>
          <p:cNvPr id="1208" name="Google Shape;1208;p80"/>
          <p:cNvSpPr/>
          <p:nvPr/>
        </p:nvSpPr>
        <p:spPr>
          <a:xfrm flipH="1">
            <a:off x="1111414" y="4057435"/>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9" name="Google Shape;1209;p80"/>
          <p:cNvSpPr/>
          <p:nvPr/>
        </p:nvSpPr>
        <p:spPr>
          <a:xfrm>
            <a:off x="4246625" y="4227418"/>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10" name="Google Shape;1210;p80"/>
          <p:cNvCxnSpPr/>
          <p:nvPr/>
        </p:nvCxnSpPr>
        <p:spPr>
          <a:xfrm>
            <a:off x="4439218" y="2895843"/>
            <a:ext cx="0" cy="1533000"/>
          </a:xfrm>
          <a:prstGeom prst="straightConnector1">
            <a:avLst/>
          </a:prstGeom>
          <a:noFill/>
          <a:ln cap="flat" cmpd="sng" w="28575">
            <a:solidFill>
              <a:schemeClr val="accent2"/>
            </a:solidFill>
            <a:prstDash val="dash"/>
            <a:round/>
            <a:headEnd len="med" w="med" type="none"/>
            <a:tailEnd len="med" w="med" type="none"/>
          </a:ln>
        </p:spPr>
      </p:cxnSp>
      <p:cxnSp>
        <p:nvCxnSpPr>
          <p:cNvPr id="1211" name="Google Shape;1211;p80"/>
          <p:cNvCxnSpPr/>
          <p:nvPr/>
        </p:nvCxnSpPr>
        <p:spPr>
          <a:xfrm>
            <a:off x="1452850" y="4422800"/>
            <a:ext cx="2999700" cy="0"/>
          </a:xfrm>
          <a:prstGeom prst="straightConnector1">
            <a:avLst/>
          </a:prstGeom>
          <a:noFill/>
          <a:ln cap="flat" cmpd="sng" w="28575">
            <a:solidFill>
              <a:schemeClr val="accent6"/>
            </a:solidFill>
            <a:prstDash val="lgDash"/>
            <a:round/>
            <a:headEnd len="med" w="med" type="none"/>
            <a:tailEnd len="med" w="med" type="none"/>
          </a:ln>
        </p:spPr>
      </p:cxnSp>
      <p:sp>
        <p:nvSpPr>
          <p:cNvPr id="1212" name="Google Shape;1212;p80"/>
          <p:cNvSpPr txBox="1"/>
          <p:nvPr>
            <p:ph idx="1" type="body"/>
          </p:nvPr>
        </p:nvSpPr>
        <p:spPr>
          <a:xfrm flipH="1">
            <a:off x="4515401" y="3504959"/>
            <a:ext cx="7464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sin(𝜃°)</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213" name="Google Shape;1213;p80"/>
          <p:cNvSpPr txBox="1"/>
          <p:nvPr>
            <p:ph idx="1" type="body"/>
          </p:nvPr>
        </p:nvSpPr>
        <p:spPr>
          <a:xfrm flipH="1">
            <a:off x="2602351" y="4442818"/>
            <a:ext cx="8715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cos(𝜃°)</a:t>
            </a:r>
            <a:r>
              <a:rPr lang="en-GB" sz="1800">
                <a:latin typeface="Lexend"/>
              </a:rPr>
              <a:t/>
            </a:r>
            <a:r>
              <a:rPr lang="en-GB" sz="1800">
                <a:latin typeface="Lexend"/>
                <a:ea typeface="Times New Roman"/>
                <a:cs typeface="Times New Roman"/>
                <a:sym typeface="Times New Roman"/>
              </a:rPr>
              <a:t/>
            </a:r>
            <a:endParaRPr sz="1800"/>
          </a:p>
        </p:txBody>
      </p:sp>
      <p:sp>
        <p:nvSpPr>
          <p:cNvPr id="1214" name="Google Shape;1214;p80"/>
          <p:cNvSpPr/>
          <p:nvPr/>
        </p:nvSpPr>
        <p:spPr>
          <a:xfrm flipH="1" rot="-1305683">
            <a:off x="1048577" y="4059134"/>
            <a:ext cx="717750" cy="717750"/>
          </a:xfrm>
          <a:prstGeom prst="arc">
            <a:avLst>
              <a:gd fmla="val 10867472" name="adj1"/>
              <a:gd fmla="val 1434180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5" name="Google Shape;1215;p80"/>
          <p:cNvSpPr txBox="1"/>
          <p:nvPr>
            <p:ph idx="1" type="body"/>
          </p:nvPr>
        </p:nvSpPr>
        <p:spPr>
          <a:xfrm flipH="1">
            <a:off x="1485825" y="3753050"/>
            <a:ext cx="112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(90 - </a:t>
            </a:r>
            <a:r>
              <a:rPr lang="en-GB" sz="1800">
                <a:latin typeface="Lexend"/>
                <a:ea typeface="Times New Roman"/>
                <a:cs typeface="Times New Roman"/>
                <a:sym typeface="Times New Roman"/>
              </a:rPr>
              <a:t>𝜃)</a:t>
            </a:r>
            <a:r>
              <a:rPr lang="en-GB" sz="1800">
                <a:latin typeface="Lexend"/>
                <a:ea typeface="Times New Roman"/>
                <a:cs typeface="Times New Roman"/>
                <a:sym typeface="Times New Roman"/>
              </a:rPr>
              <a:t>°</a:t>
            </a:r>
            <a:endParaRPr sz="2000">
              <a:latin typeface="Times New Roman"/>
              <a:ea typeface="Times New Roman"/>
              <a:cs typeface="Times New Roman"/>
              <a:sym typeface="Times New Roman"/>
            </a:endParaRPr>
          </a:p>
        </p:txBody>
      </p:sp>
      <p:sp>
        <p:nvSpPr>
          <p:cNvPr id="1216" name="Google Shape;1216;p80"/>
          <p:cNvSpPr txBox="1"/>
          <p:nvPr>
            <p:ph idx="1" type="body"/>
          </p:nvPr>
        </p:nvSpPr>
        <p:spPr>
          <a:xfrm flipH="1">
            <a:off x="2536537" y="2564800"/>
            <a:ext cx="14244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sin((90 - 𝜃)°)</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217" name="Google Shape;1217;p80"/>
          <p:cNvSpPr/>
          <p:nvPr/>
        </p:nvSpPr>
        <p:spPr>
          <a:xfrm>
            <a:off x="1461475" y="2888443"/>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18" name="Google Shape;1218;p80"/>
          <p:cNvCxnSpPr/>
          <p:nvPr/>
        </p:nvCxnSpPr>
        <p:spPr>
          <a:xfrm>
            <a:off x="1452850" y="2888438"/>
            <a:ext cx="2999700" cy="0"/>
          </a:xfrm>
          <a:prstGeom prst="straightConnector1">
            <a:avLst/>
          </a:prstGeom>
          <a:noFill/>
          <a:ln cap="flat" cmpd="sng" w="28575">
            <a:solidFill>
              <a:schemeClr val="accent6"/>
            </a:solidFill>
            <a:prstDash val="lgDash"/>
            <a:round/>
            <a:headEnd len="med" w="med" type="none"/>
            <a:tailEnd len="med" w="med" type="none"/>
          </a:ln>
        </p:spPr>
      </p:cxnSp>
      <p:cxnSp>
        <p:nvCxnSpPr>
          <p:cNvPr id="1219" name="Google Shape;1219;p80"/>
          <p:cNvCxnSpPr/>
          <p:nvPr/>
        </p:nvCxnSpPr>
        <p:spPr>
          <a:xfrm>
            <a:off x="1457079" y="2887064"/>
            <a:ext cx="0" cy="1533000"/>
          </a:xfrm>
          <a:prstGeom prst="straightConnector1">
            <a:avLst/>
          </a:prstGeom>
          <a:noFill/>
          <a:ln cap="flat" cmpd="sng" w="28575">
            <a:solidFill>
              <a:schemeClr val="accent2"/>
            </a:solidFill>
            <a:prstDash val="dash"/>
            <a:round/>
            <a:headEnd len="med" w="med" type="none"/>
            <a:tailEnd len="med" w="med" type="none"/>
          </a:ln>
        </p:spPr>
      </p:cxnSp>
      <p:sp>
        <p:nvSpPr>
          <p:cNvPr id="1220" name="Google Shape;1220;p80"/>
          <p:cNvSpPr txBox="1"/>
          <p:nvPr>
            <p:ph idx="1" type="body"/>
          </p:nvPr>
        </p:nvSpPr>
        <p:spPr>
          <a:xfrm flipH="1" rot="-5400000">
            <a:off x="317925" y="3471550"/>
            <a:ext cx="14205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cos((90 - 𝜃)°)</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221" name="Google Shape;1221;p80"/>
          <p:cNvSpPr txBox="1"/>
          <p:nvPr>
            <p:ph idx="1" type="body"/>
          </p:nvPr>
        </p:nvSpPr>
        <p:spPr>
          <a:xfrm flipH="1">
            <a:off x="6018350" y="3206150"/>
            <a:ext cx="24207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sin(𝜃°) = cos(90° - 𝜃°)</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222" name="Google Shape;1222;p80"/>
          <p:cNvSpPr txBox="1"/>
          <p:nvPr>
            <p:ph idx="1" type="body"/>
          </p:nvPr>
        </p:nvSpPr>
        <p:spPr>
          <a:xfrm flipH="1">
            <a:off x="6018375" y="3739550"/>
            <a:ext cx="2503500" cy="321600"/>
          </a:xfrm>
          <a:prstGeom prst="rect">
            <a:avLst/>
          </a:prstGeom>
          <a:solidFill>
            <a:schemeClr val="lt1"/>
          </a:solidFill>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sin(90° - 𝜃°) = cos(𝜃°)</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223" name="Google Shape;1223;p80"/>
          <p:cNvCxnSpPr/>
          <p:nvPr/>
        </p:nvCxnSpPr>
        <p:spPr>
          <a:xfrm flipH="1" rot="9774234">
            <a:off x="7667298" y="908102"/>
            <a:ext cx="190832" cy="190832"/>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81"/>
          <p:cNvSpPr txBox="1"/>
          <p:nvPr>
            <p:ph idx="1" type="body"/>
          </p:nvPr>
        </p:nvSpPr>
        <p:spPr>
          <a:xfrm>
            <a:off x="324000" y="803750"/>
            <a:ext cx="8496000" cy="613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Saddex xagal kasta oo qumman (right-angled), haddii la siiyo laba dherer oo gees ah ama hal gees iyo hal xagal oo kale, dhammaan saddexda shaqo ee trigonometric-ga waa la isticmaali karaa.</a:t>
            </a:r>
            <a:endParaRPr sz="1800"/>
          </a:p>
          <a:p>
            <a:pPr indent="0" lvl="0" marL="0" rtl="0" algn="l">
              <a:spcBef>
                <a:spcPts val="1000"/>
              </a:spcBef>
              <a:spcAft>
                <a:spcPts val="0"/>
              </a:spcAft>
              <a:buClr>
                <a:schemeClr val="dk1"/>
              </a:buClr>
              <a:buSzPts val="1100"/>
              <a:buFont typeface="Arial"/>
              <a:buNone/>
            </a:pPr>
            <a:r>
              <a:rPr lang="en-GB" sz="1400">
                <a:latin typeface="Lexend"/>
              </a:rPr>
              <a:t>Si kastaba ha ahaatee, mid ayaa caadi ahaan ka waxtar badan labada kale su'aasha kasta.</a:t>
            </a:r>
            <a:endParaRPr sz="1800"/>
          </a:p>
        </p:txBody>
      </p:sp>
      <p:sp>
        <p:nvSpPr>
          <p:cNvPr id="1229" name="Google Shape;1229;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Doorashada shaqada trigonometric-ga saxda ah</a:t>
            </a:r>
            <a:endParaRPr/>
          </a:p>
        </p:txBody>
      </p:sp>
      <p:grpSp>
        <p:nvGrpSpPr>
          <p:cNvPr id="1230" name="Google Shape;1230;p81"/>
          <p:cNvGrpSpPr/>
          <p:nvPr/>
        </p:nvGrpSpPr>
        <p:grpSpPr>
          <a:xfrm rot="5400000">
            <a:off x="1613813" y="2193410"/>
            <a:ext cx="1037100" cy="1860230"/>
            <a:chOff x="-2098225" y="1379675"/>
            <a:chExt cx="1037100" cy="1860230"/>
          </a:xfrm>
        </p:grpSpPr>
        <p:sp>
          <p:nvSpPr>
            <p:cNvPr id="1231" name="Google Shape;1231;p8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2" name="Google Shape;1232;p81"/>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233" name="Google Shape;1233;p81"/>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234" name="Google Shape;1234;p81"/>
          <p:cNvSpPr/>
          <p:nvPr/>
        </p:nvSpPr>
        <p:spPr>
          <a:xfrm>
            <a:off x="1323475" y="34459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5" name="Google Shape;1235;p81"/>
          <p:cNvSpPr/>
          <p:nvPr/>
        </p:nvSpPr>
        <p:spPr>
          <a:xfrm>
            <a:off x="2622300" y="32839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6" name="Google Shape;1236;p81"/>
          <p:cNvSpPr txBox="1"/>
          <p:nvPr>
            <p:ph idx="1" type="body"/>
          </p:nvPr>
        </p:nvSpPr>
        <p:spPr>
          <a:xfrm>
            <a:off x="2357568" y="3367374"/>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1237" name="Google Shape;1237;p81"/>
          <p:cNvSpPr txBox="1"/>
          <p:nvPr>
            <p:ph idx="1" type="body"/>
          </p:nvPr>
        </p:nvSpPr>
        <p:spPr>
          <a:xfrm>
            <a:off x="541799" y="3010975"/>
            <a:ext cx="660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800"/>
          </a:p>
        </p:txBody>
      </p:sp>
      <p:sp>
        <p:nvSpPr>
          <p:cNvPr id="1238" name="Google Shape;1238;p81"/>
          <p:cNvSpPr txBox="1"/>
          <p:nvPr>
            <p:ph idx="1" type="body"/>
          </p:nvPr>
        </p:nvSpPr>
        <p:spPr>
          <a:xfrm>
            <a:off x="2159280" y="2751800"/>
            <a:ext cx="705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 cm</a:t>
            </a:r>
            <a:endParaRPr sz="1800"/>
          </a:p>
        </p:txBody>
      </p:sp>
      <p:sp>
        <p:nvSpPr>
          <p:cNvPr id="1239" name="Google Shape;1239;p81"/>
          <p:cNvSpPr txBox="1"/>
          <p:nvPr>
            <p:ph idx="1" type="body"/>
          </p:nvPr>
        </p:nvSpPr>
        <p:spPr>
          <a:xfrm>
            <a:off x="3736375" y="2556350"/>
            <a:ext cx="50385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 eego macluumaadkan oo la weydiisto in la xisaabiyo qiimaha 𝜃 iyadoo la isticmaalayo sine waxay noqon doontaa habka ugu waxtarka badan.</a:t>
            </a:r>
            <a:r>
              <a:rPr lang="en-GB" sz="1400">
                <a:latin typeface="Lexend"/>
              </a:rPr>
              <a:t/>
            </a:r>
            <a:r>
              <a:rPr lang="en-GB" sz="1400">
                <a:solidFill>
                  <a:schemeClr val="accent4"/>
                </a:solidFill>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82"/>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Shaqada trigonometric-ga ee ugu fiican su'aashan waa kee?</a:t>
            </a:r>
            <a:r>
              <a:rPr lang="en-GB">
                <a:latin typeface="Lexend"/>
              </a:rPr>
              <a:t/>
            </a:r>
            <a:r>
              <a:rPr lang="en-GB">
                <a:latin typeface="Lexend"/>
              </a:rPr>
              <a:t/>
            </a:r>
            <a:endParaRPr/>
          </a:p>
        </p:txBody>
      </p:sp>
      <p:sp>
        <p:nvSpPr>
          <p:cNvPr id="1245" name="Google Shape;1245;p8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Doorashada shaqada trigonometric-ga saxda ah</a:t>
            </a:r>
            <a:endParaRPr/>
          </a:p>
        </p:txBody>
      </p:sp>
      <p:sp>
        <p:nvSpPr>
          <p:cNvPr id="1246" name="Google Shape;1246;p82"/>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sine</a:t>
            </a:r>
            <a:endParaRPr/>
          </a:p>
        </p:txBody>
      </p:sp>
      <p:sp>
        <p:nvSpPr>
          <p:cNvPr id="1247" name="Google Shape;1247;p82"/>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cosine</a:t>
            </a:r>
            <a:endParaRPr/>
          </a:p>
        </p:txBody>
      </p:sp>
      <p:sp>
        <p:nvSpPr>
          <p:cNvPr id="1248" name="Google Shape;1248;p82"/>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tangent</a:t>
            </a:r>
            <a:endParaRPr/>
          </a:p>
        </p:txBody>
      </p:sp>
      <p:grpSp>
        <p:nvGrpSpPr>
          <p:cNvPr id="1249" name="Google Shape;1249;p82"/>
          <p:cNvGrpSpPr/>
          <p:nvPr/>
        </p:nvGrpSpPr>
        <p:grpSpPr>
          <a:xfrm flipH="1" rot="-5400000">
            <a:off x="5314982" y="1327243"/>
            <a:ext cx="1057366" cy="1784030"/>
            <a:chOff x="-2022025" y="1455875"/>
            <a:chExt cx="1057366" cy="1784030"/>
          </a:xfrm>
        </p:grpSpPr>
        <p:sp>
          <p:nvSpPr>
            <p:cNvPr id="1250" name="Google Shape;1250;p8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1" name="Google Shape;1251;p82"/>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252" name="Google Shape;1252;p82"/>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253" name="Google Shape;1253;p82"/>
          <p:cNvSpPr/>
          <p:nvPr/>
        </p:nvSpPr>
        <p:spPr>
          <a:xfrm flipH="1">
            <a:off x="6421854" y="2455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4" name="Google Shape;1254;p82"/>
          <p:cNvSpPr txBox="1"/>
          <p:nvPr>
            <p:ph idx="4294967295" type="body"/>
          </p:nvPr>
        </p:nvSpPr>
        <p:spPr>
          <a:xfrm flipH="1">
            <a:off x="5376813" y="23767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29°</a:t>
            </a:r>
            <a:endParaRPr sz="1800"/>
          </a:p>
        </p:txBody>
      </p:sp>
      <p:sp>
        <p:nvSpPr>
          <p:cNvPr id="1255" name="Google Shape;1255;p82"/>
          <p:cNvSpPr txBox="1"/>
          <p:nvPr>
            <p:ph idx="4294967295" type="body"/>
          </p:nvPr>
        </p:nvSpPr>
        <p:spPr>
          <a:xfrm flipH="1">
            <a:off x="6811878" y="2020375"/>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3.8 cm</a:t>
            </a:r>
            <a:r>
              <a:rPr lang="en-GB" sz="1800">
                <a:latin typeface="Lexend"/>
              </a:rPr>
              <a:t/>
            </a:r>
            <a:endParaRPr sz="1800"/>
          </a:p>
        </p:txBody>
      </p:sp>
      <p:sp>
        <p:nvSpPr>
          <p:cNvPr id="1256" name="Google Shape;1256;p82"/>
          <p:cNvSpPr txBox="1"/>
          <p:nvPr>
            <p:ph idx="4294967295" type="body"/>
          </p:nvPr>
        </p:nvSpPr>
        <p:spPr>
          <a:xfrm flipH="1">
            <a:off x="5463425" y="2735075"/>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257" name="Google Shape;1257;p82"/>
          <p:cNvSpPr/>
          <p:nvPr/>
        </p:nvSpPr>
        <p:spPr>
          <a:xfrm flipH="1">
            <a:off x="4593680" y="2279464"/>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58" name="Google Shape;1258;p82"/>
          <p:cNvPicPr preferRelativeResize="0"/>
          <p:nvPr/>
        </p:nvPicPr>
        <p:blipFill>
          <a:blip r:embed="rId3">
            <a:alphaModFix/>
          </a:blip>
          <a:stretch>
            <a:fillRect/>
          </a:stretch>
        </p:blipFill>
        <p:spPr>
          <a:xfrm>
            <a:off x="2297458" y="3719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trigonometric-ka ee saxda ah (Choosing the correct trigonometric function)</a:t>
            </a:r>
            <a:endParaRPr/>
          </a:p>
        </p:txBody>
      </p:sp>
      <p:sp>
        <p:nvSpPr>
          <p:cNvPr id="1264" name="Google Shape;1264;p83"/>
          <p:cNvSpPr txBox="1"/>
          <p:nvPr>
            <p:ph idx="1" type="body"/>
          </p:nvPr>
        </p:nvSpPr>
        <p:spPr>
          <a:xfrm>
            <a:off x="324000" y="759300"/>
            <a:ext cx="8237700" cy="68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Kala saar saddexagalladan shaxda, iyadoo la eegayo shaqada trigonometric-ka ugu habboon (most efficient trigonometric function).</a:t>
            </a:r>
            <a:endParaRPr sz="1800"/>
          </a:p>
        </p:txBody>
      </p:sp>
      <p:cxnSp>
        <p:nvCxnSpPr>
          <p:cNvPr id="1265" name="Google Shape;1265;p83"/>
          <p:cNvCxnSpPr/>
          <p:nvPr/>
        </p:nvCxnSpPr>
        <p:spPr>
          <a:xfrm flipH="1" rot="10800000">
            <a:off x="371800" y="1835275"/>
            <a:ext cx="3097800" cy="8400"/>
          </a:xfrm>
          <a:prstGeom prst="straightConnector1">
            <a:avLst/>
          </a:prstGeom>
          <a:noFill/>
          <a:ln cap="flat" cmpd="sng" w="38100">
            <a:solidFill>
              <a:schemeClr val="dk1"/>
            </a:solidFill>
            <a:prstDash val="solid"/>
            <a:round/>
            <a:headEnd len="med" w="med" type="none"/>
            <a:tailEnd len="med" w="med" type="none"/>
          </a:ln>
        </p:spPr>
      </p:cxnSp>
      <p:cxnSp>
        <p:nvCxnSpPr>
          <p:cNvPr id="1266" name="Google Shape;1266;p83"/>
          <p:cNvCxnSpPr/>
          <p:nvPr/>
        </p:nvCxnSpPr>
        <p:spPr>
          <a:xfrm flipH="1" rot="-5400000">
            <a:off x="-212975" y="3097525"/>
            <a:ext cx="3097800" cy="8400"/>
          </a:xfrm>
          <a:prstGeom prst="straightConnector1">
            <a:avLst/>
          </a:prstGeom>
          <a:noFill/>
          <a:ln cap="flat" cmpd="sng" w="38100">
            <a:solidFill>
              <a:schemeClr val="dk1"/>
            </a:solidFill>
            <a:prstDash val="solid"/>
            <a:round/>
            <a:headEnd len="med" w="med" type="none"/>
            <a:tailEnd len="med" w="med" type="none"/>
          </a:ln>
        </p:spPr>
      </p:cxnSp>
      <p:cxnSp>
        <p:nvCxnSpPr>
          <p:cNvPr id="1267" name="Google Shape;1267;p83"/>
          <p:cNvCxnSpPr/>
          <p:nvPr/>
        </p:nvCxnSpPr>
        <p:spPr>
          <a:xfrm flipH="1" rot="-5400000">
            <a:off x="809100" y="3097525"/>
            <a:ext cx="3097800" cy="8400"/>
          </a:xfrm>
          <a:prstGeom prst="straightConnector1">
            <a:avLst/>
          </a:prstGeom>
          <a:noFill/>
          <a:ln cap="flat" cmpd="sng" w="38100">
            <a:solidFill>
              <a:schemeClr val="dk1"/>
            </a:solidFill>
            <a:prstDash val="solid"/>
            <a:round/>
            <a:headEnd len="med" w="med" type="none"/>
            <a:tailEnd len="med" w="med" type="none"/>
          </a:ln>
        </p:spPr>
      </p:cxnSp>
      <p:sp>
        <p:nvSpPr>
          <p:cNvPr id="1268" name="Google Shape;1268;p83"/>
          <p:cNvSpPr txBox="1"/>
          <p:nvPr>
            <p:ph idx="1" type="body"/>
          </p:nvPr>
        </p:nvSpPr>
        <p:spPr>
          <a:xfrm>
            <a:off x="592375" y="1552825"/>
            <a:ext cx="48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sine (sine)</a:t>
            </a:r>
            <a:endParaRPr sz="1800"/>
          </a:p>
        </p:txBody>
      </p:sp>
      <p:sp>
        <p:nvSpPr>
          <p:cNvPr id="1269" name="Google Shape;1269;p83"/>
          <p:cNvSpPr txBox="1"/>
          <p:nvPr>
            <p:ph idx="1" type="body"/>
          </p:nvPr>
        </p:nvSpPr>
        <p:spPr>
          <a:xfrm>
            <a:off x="1513401" y="1552825"/>
            <a:ext cx="786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cosine (cosine)</a:t>
            </a:r>
            <a:r>
              <a:rPr lang="en-GB" sz="1100">
                <a:latin typeface="Lexend"/>
              </a:rPr>
              <a:t/>
            </a:r>
            <a:endParaRPr sz="1800"/>
          </a:p>
        </p:txBody>
      </p:sp>
      <p:sp>
        <p:nvSpPr>
          <p:cNvPr id="1270" name="Google Shape;1270;p83"/>
          <p:cNvSpPr txBox="1"/>
          <p:nvPr>
            <p:ph idx="1" type="body"/>
          </p:nvPr>
        </p:nvSpPr>
        <p:spPr>
          <a:xfrm>
            <a:off x="2444365" y="1552825"/>
            <a:ext cx="10482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tangent (tangent)</a:t>
            </a:r>
            <a:endParaRPr sz="1800"/>
          </a:p>
        </p:txBody>
      </p:sp>
      <p:grpSp>
        <p:nvGrpSpPr>
          <p:cNvPr id="1271" name="Google Shape;1271;p83"/>
          <p:cNvGrpSpPr/>
          <p:nvPr/>
        </p:nvGrpSpPr>
        <p:grpSpPr>
          <a:xfrm flipH="1" rot="-5400000">
            <a:off x="4548821" y="948951"/>
            <a:ext cx="827918" cy="1396895"/>
            <a:chOff x="-2022025" y="1455875"/>
            <a:chExt cx="1057366" cy="1784030"/>
          </a:xfrm>
        </p:grpSpPr>
        <p:sp>
          <p:nvSpPr>
            <p:cNvPr id="1272" name="Google Shape;1272;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73" name="Google Shape;1273;p83"/>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274" name="Google Shape;1274;p83"/>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275" name="Google Shape;1275;p83"/>
          <p:cNvSpPr/>
          <p:nvPr/>
        </p:nvSpPr>
        <p:spPr>
          <a:xfrm flipH="1">
            <a:off x="5415506" y="1832218"/>
            <a:ext cx="150900" cy="150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6" name="Google Shape;1276;p83"/>
          <p:cNvSpPr txBox="1"/>
          <p:nvPr>
            <p:ph idx="4294967295" type="body"/>
          </p:nvPr>
        </p:nvSpPr>
        <p:spPr>
          <a:xfrm flipH="1">
            <a:off x="4597250" y="1727630"/>
            <a:ext cx="4128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29°</a:t>
            </a:r>
            <a:endParaRPr sz="1800"/>
          </a:p>
        </p:txBody>
      </p:sp>
      <p:sp>
        <p:nvSpPr>
          <p:cNvPr id="1277" name="Google Shape;1277;p83"/>
          <p:cNvSpPr txBox="1"/>
          <p:nvPr>
            <p:ph idx="4294967295" type="body"/>
          </p:nvPr>
        </p:nvSpPr>
        <p:spPr>
          <a:xfrm flipH="1">
            <a:off x="5721050" y="1491625"/>
            <a:ext cx="7866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5.3 cm</a:t>
            </a:r>
            <a:r>
              <a:rPr lang="en-GB" sz="1100">
                <a:latin typeface="Lexend"/>
              </a:rPr>
              <a:t/>
            </a:r>
            <a:endParaRPr sz="1800"/>
          </a:p>
        </p:txBody>
      </p:sp>
      <p:sp>
        <p:nvSpPr>
          <p:cNvPr id="1278" name="Google Shape;1278;p83"/>
          <p:cNvSpPr txBox="1"/>
          <p:nvPr>
            <p:ph idx="4294967295" type="body"/>
          </p:nvPr>
        </p:nvSpPr>
        <p:spPr>
          <a:xfrm flipH="1">
            <a:off x="4665222" y="2051252"/>
            <a:ext cx="5127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279" name="Google Shape;1279;p83"/>
          <p:cNvSpPr/>
          <p:nvPr/>
        </p:nvSpPr>
        <p:spPr>
          <a:xfrm flipH="1">
            <a:off x="3984131" y="1694494"/>
            <a:ext cx="584400" cy="584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80" name="Google Shape;1280;p83"/>
          <p:cNvGrpSpPr/>
          <p:nvPr/>
        </p:nvGrpSpPr>
        <p:grpSpPr>
          <a:xfrm rot="7509089">
            <a:off x="7633523" y="3250302"/>
            <a:ext cx="827909" cy="1396881"/>
            <a:chOff x="-2022025" y="1455875"/>
            <a:chExt cx="1057366" cy="1784030"/>
          </a:xfrm>
        </p:grpSpPr>
        <p:sp>
          <p:nvSpPr>
            <p:cNvPr id="1281" name="Google Shape;1281;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82" name="Google Shape;1282;p83"/>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283" name="Google Shape;1283;p83"/>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284" name="Google Shape;1284;p83"/>
          <p:cNvSpPr/>
          <p:nvPr/>
        </p:nvSpPr>
        <p:spPr>
          <a:xfrm rot="2112399">
            <a:off x="7390072" y="3782096"/>
            <a:ext cx="150904" cy="150904"/>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5" name="Google Shape;1285;p83"/>
          <p:cNvSpPr txBox="1"/>
          <p:nvPr>
            <p:ph idx="4294967295" type="body"/>
          </p:nvPr>
        </p:nvSpPr>
        <p:spPr>
          <a:xfrm flipH="1">
            <a:off x="7562460" y="3509280"/>
            <a:ext cx="4128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70</a:t>
            </a:r>
            <a:r>
              <a:rPr lang="en-GB" sz="1100">
                <a:latin typeface="Lexend"/>
              </a:rPr>
              <a:t>°</a:t>
            </a:r>
            <a:endParaRPr sz="1800"/>
          </a:p>
        </p:txBody>
      </p:sp>
      <p:sp>
        <p:nvSpPr>
          <p:cNvPr id="1286" name="Google Shape;1286;p83"/>
          <p:cNvSpPr txBox="1"/>
          <p:nvPr>
            <p:ph idx="4294967295" type="body"/>
          </p:nvPr>
        </p:nvSpPr>
        <p:spPr>
          <a:xfrm flipH="1">
            <a:off x="7302900" y="4313400"/>
            <a:ext cx="7866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cm</a:t>
            </a:r>
            <a:r>
              <a:rPr lang="en-GB" sz="1100">
                <a:latin typeface="Lexend"/>
              </a:rPr>
              <a:t/>
            </a:r>
            <a:endParaRPr sz="1800"/>
          </a:p>
        </p:txBody>
      </p:sp>
      <p:sp>
        <p:nvSpPr>
          <p:cNvPr id="1287" name="Google Shape;1287;p83"/>
          <p:cNvSpPr txBox="1"/>
          <p:nvPr>
            <p:ph idx="4294967295" type="body"/>
          </p:nvPr>
        </p:nvSpPr>
        <p:spPr>
          <a:xfrm flipH="1">
            <a:off x="6999993" y="3235462"/>
            <a:ext cx="5127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288" name="Google Shape;1288;p83"/>
          <p:cNvSpPr/>
          <p:nvPr/>
        </p:nvSpPr>
        <p:spPr>
          <a:xfrm rot="-5684353">
            <a:off x="7476545" y="2913803"/>
            <a:ext cx="584599" cy="584599"/>
          </a:xfrm>
          <a:prstGeom prst="arc">
            <a:avLst>
              <a:gd fmla="val 9558863"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89" name="Google Shape;1289;p83"/>
          <p:cNvGrpSpPr/>
          <p:nvPr/>
        </p:nvGrpSpPr>
        <p:grpSpPr>
          <a:xfrm rot="5400000">
            <a:off x="6929094" y="1211811"/>
            <a:ext cx="1059047" cy="2618723"/>
            <a:chOff x="-2120172" y="1418432"/>
            <a:chExt cx="1059047" cy="1778661"/>
          </a:xfrm>
        </p:grpSpPr>
        <p:sp>
          <p:nvSpPr>
            <p:cNvPr id="1290" name="Google Shape;1290;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91" name="Google Shape;1291;p83"/>
            <p:cNvCxnSpPr/>
            <p:nvPr/>
          </p:nvCxnSpPr>
          <p:spPr>
            <a:xfrm flipH="1">
              <a:off x="-2120172" y="1418432"/>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292" name="Google Shape;1292;p83"/>
            <p:cNvCxnSpPr/>
            <p:nvPr/>
          </p:nvCxnSpPr>
          <p:spPr>
            <a:xfrm rot="10800000">
              <a:off x="-2022025" y="3197093"/>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293" name="Google Shape;1293;p83"/>
          <p:cNvSpPr/>
          <p:nvPr/>
        </p:nvSpPr>
        <p:spPr>
          <a:xfrm>
            <a:off x="6264670" y="2854572"/>
            <a:ext cx="1944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4" name="Google Shape;1294;p83"/>
          <p:cNvSpPr/>
          <p:nvPr/>
        </p:nvSpPr>
        <p:spPr>
          <a:xfrm>
            <a:off x="5950421" y="1910629"/>
            <a:ext cx="660000" cy="448200"/>
          </a:xfrm>
          <a:prstGeom prst="arc">
            <a:avLst>
              <a:gd fmla="val 947758" name="adj1"/>
              <a:gd fmla="val 573337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5" name="Google Shape;1295;p83"/>
          <p:cNvSpPr txBox="1"/>
          <p:nvPr>
            <p:ph idx="4294967295" type="body"/>
          </p:nvPr>
        </p:nvSpPr>
        <p:spPr>
          <a:xfrm>
            <a:off x="6384776" y="2297547"/>
            <a:ext cx="4482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296" name="Google Shape;1296;p83"/>
          <p:cNvSpPr txBox="1"/>
          <p:nvPr>
            <p:ph idx="4294967295" type="body"/>
          </p:nvPr>
        </p:nvSpPr>
        <p:spPr>
          <a:xfrm>
            <a:off x="5687450" y="2397372"/>
            <a:ext cx="972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a:t>
            </a:r>
            <a:r>
              <a:rPr lang="en-GB" sz="1100">
                <a:latin typeface="Lexend"/>
              </a:rPr>
              <a:t>m</a:t>
            </a:r>
            <a:endParaRPr sz="1800"/>
          </a:p>
        </p:txBody>
      </p:sp>
      <p:sp>
        <p:nvSpPr>
          <p:cNvPr id="1297" name="Google Shape;1297;p83"/>
          <p:cNvSpPr txBox="1"/>
          <p:nvPr>
            <p:ph idx="4294967295" type="body"/>
          </p:nvPr>
        </p:nvSpPr>
        <p:spPr>
          <a:xfrm>
            <a:off x="7495235" y="2160423"/>
            <a:ext cx="1038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17 </a:t>
            </a:r>
            <a:r>
              <a:rPr lang="en-GB" sz="1100">
                <a:latin typeface="Lexend"/>
              </a:rPr>
              <a:t>m</a:t>
            </a:r>
            <a:endParaRPr sz="1800"/>
          </a:p>
        </p:txBody>
      </p:sp>
      <p:grpSp>
        <p:nvGrpSpPr>
          <p:cNvPr id="1298" name="Google Shape;1298;p83"/>
          <p:cNvGrpSpPr/>
          <p:nvPr/>
        </p:nvGrpSpPr>
        <p:grpSpPr>
          <a:xfrm rot="5400000">
            <a:off x="4661813" y="2041010"/>
            <a:ext cx="1037100" cy="1860230"/>
            <a:chOff x="-2098225" y="1379675"/>
            <a:chExt cx="1037100" cy="1860230"/>
          </a:xfrm>
        </p:grpSpPr>
        <p:sp>
          <p:nvSpPr>
            <p:cNvPr id="1299" name="Google Shape;1299;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00" name="Google Shape;1300;p83"/>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301" name="Google Shape;1301;p83"/>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302" name="Google Shape;1302;p83"/>
          <p:cNvSpPr/>
          <p:nvPr/>
        </p:nvSpPr>
        <p:spPr>
          <a:xfrm>
            <a:off x="4371475" y="3293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3" name="Google Shape;1303;p83"/>
          <p:cNvSpPr/>
          <p:nvPr/>
        </p:nvSpPr>
        <p:spPr>
          <a:xfrm>
            <a:off x="5670300" y="3131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4" name="Google Shape;1304;p83"/>
          <p:cNvSpPr txBox="1"/>
          <p:nvPr>
            <p:ph idx="4294967295" type="body"/>
          </p:nvPr>
        </p:nvSpPr>
        <p:spPr>
          <a:xfrm>
            <a:off x="5405568" y="3214974"/>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305" name="Google Shape;1305;p83"/>
          <p:cNvSpPr txBox="1"/>
          <p:nvPr>
            <p:ph idx="4294967295" type="body"/>
          </p:nvPr>
        </p:nvSpPr>
        <p:spPr>
          <a:xfrm>
            <a:off x="3498691" y="2858575"/>
            <a:ext cx="849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1.8 cm</a:t>
            </a:r>
            <a:endParaRPr sz="1800"/>
          </a:p>
        </p:txBody>
      </p:sp>
      <p:sp>
        <p:nvSpPr>
          <p:cNvPr id="1306" name="Google Shape;1306;p83"/>
          <p:cNvSpPr txBox="1"/>
          <p:nvPr>
            <p:ph idx="4294967295" type="body"/>
          </p:nvPr>
        </p:nvSpPr>
        <p:spPr>
          <a:xfrm>
            <a:off x="5207280" y="2599400"/>
            <a:ext cx="705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cm</a:t>
            </a:r>
            <a:endParaRPr sz="1800"/>
          </a:p>
        </p:txBody>
      </p:sp>
      <p:grpSp>
        <p:nvGrpSpPr>
          <p:cNvPr id="1307" name="Google Shape;1307;p83"/>
          <p:cNvGrpSpPr/>
          <p:nvPr/>
        </p:nvGrpSpPr>
        <p:grpSpPr>
          <a:xfrm rot="3698160">
            <a:off x="4813878" y="2955394"/>
            <a:ext cx="1037162" cy="1860342"/>
            <a:chOff x="-2098225" y="1379675"/>
            <a:chExt cx="1037100" cy="1860230"/>
          </a:xfrm>
        </p:grpSpPr>
        <p:sp>
          <p:nvSpPr>
            <p:cNvPr id="1308" name="Google Shape;1308;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09" name="Google Shape;1309;p83"/>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310" name="Google Shape;1310;p83"/>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311" name="Google Shape;1311;p83"/>
          <p:cNvSpPr/>
          <p:nvPr/>
        </p:nvSpPr>
        <p:spPr>
          <a:xfrm rot="-1701672">
            <a:off x="4808207" y="4496230"/>
            <a:ext cx="192620" cy="19262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2" name="Google Shape;1312;p83"/>
          <p:cNvSpPr txBox="1"/>
          <p:nvPr>
            <p:ph idx="4294967295" type="body"/>
          </p:nvPr>
        </p:nvSpPr>
        <p:spPr>
          <a:xfrm>
            <a:off x="5131080" y="3546930"/>
            <a:ext cx="705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cm</a:t>
            </a:r>
            <a:r>
              <a:rPr lang="en-GB" sz="1100">
                <a:latin typeface="Lexend"/>
              </a:rPr>
              <a:t/>
            </a:r>
            <a:endParaRPr sz="1800"/>
          </a:p>
        </p:txBody>
      </p:sp>
      <p:sp>
        <p:nvSpPr>
          <p:cNvPr id="1313" name="Google Shape;1313;p83"/>
          <p:cNvSpPr txBox="1"/>
          <p:nvPr>
            <p:ph idx="4294967295" type="body"/>
          </p:nvPr>
        </p:nvSpPr>
        <p:spPr>
          <a:xfrm flipH="1">
            <a:off x="4024464" y="4280271"/>
            <a:ext cx="5127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314" name="Google Shape;1314;p83"/>
          <p:cNvSpPr/>
          <p:nvPr/>
        </p:nvSpPr>
        <p:spPr>
          <a:xfrm rot="-834467">
            <a:off x="5915413" y="3664987"/>
            <a:ext cx="746381" cy="746381"/>
          </a:xfrm>
          <a:prstGeom prst="arc">
            <a:avLst>
              <a:gd fmla="val 10607815"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5" name="Google Shape;1315;p83"/>
          <p:cNvSpPr txBox="1"/>
          <p:nvPr>
            <p:ph idx="4294967295" type="body"/>
          </p:nvPr>
        </p:nvSpPr>
        <p:spPr>
          <a:xfrm>
            <a:off x="5553573" y="3923224"/>
            <a:ext cx="372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31</a:t>
            </a:r>
            <a:r>
              <a:rPr lang="en-GB" sz="1100">
                <a:latin typeface="Lexend"/>
              </a:rPr>
              <a:t>°</a:t>
            </a:r>
            <a:endParaRPr sz="1800"/>
          </a:p>
        </p:txBody>
      </p:sp>
      <p:grpSp>
        <p:nvGrpSpPr>
          <p:cNvPr id="1316" name="Google Shape;1316;p83"/>
          <p:cNvGrpSpPr/>
          <p:nvPr/>
        </p:nvGrpSpPr>
        <p:grpSpPr>
          <a:xfrm rot="5400000">
            <a:off x="7418870" y="880762"/>
            <a:ext cx="785722" cy="1100605"/>
            <a:chOff x="-2164308" y="1379675"/>
            <a:chExt cx="1245399" cy="1744500"/>
          </a:xfrm>
        </p:grpSpPr>
        <p:sp>
          <p:nvSpPr>
            <p:cNvPr id="1317" name="Google Shape;1317;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18" name="Google Shape;1318;p83"/>
            <p:cNvCxnSpPr/>
            <p:nvPr/>
          </p:nvCxnSpPr>
          <p:spPr>
            <a:xfrm flipH="1">
              <a:off x="-2164308"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319" name="Google Shape;1319;p83"/>
            <p:cNvCxnSpPr/>
            <p:nvPr/>
          </p:nvCxnSpPr>
          <p:spPr>
            <a:xfrm rot="10800000">
              <a:off x="-91890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320" name="Google Shape;1320;p83"/>
          <p:cNvSpPr txBox="1"/>
          <p:nvPr>
            <p:ph idx="4294967295" type="body"/>
          </p:nvPr>
        </p:nvSpPr>
        <p:spPr>
          <a:xfrm>
            <a:off x="7650569" y="1496770"/>
            <a:ext cx="412800" cy="20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33°</a:t>
            </a:r>
            <a:endParaRPr sz="1800"/>
          </a:p>
        </p:txBody>
      </p:sp>
      <p:sp>
        <p:nvSpPr>
          <p:cNvPr id="1321" name="Google Shape;1321;p83"/>
          <p:cNvSpPr txBox="1"/>
          <p:nvPr>
            <p:ph idx="4294967295" type="body"/>
          </p:nvPr>
        </p:nvSpPr>
        <p:spPr>
          <a:xfrm>
            <a:off x="7589123" y="1787000"/>
            <a:ext cx="746400" cy="20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 cm</a:t>
            </a:r>
            <a:r>
              <a:rPr lang="en-GB" sz="1100">
                <a:latin typeface="Lexend"/>
              </a:rPr>
              <a:t/>
            </a:r>
            <a:endParaRPr sz="1800"/>
          </a:p>
        </p:txBody>
      </p:sp>
      <p:sp>
        <p:nvSpPr>
          <p:cNvPr id="1322" name="Google Shape;1322;p83"/>
          <p:cNvSpPr txBox="1"/>
          <p:nvPr>
            <p:ph idx="4294967295" type="body"/>
          </p:nvPr>
        </p:nvSpPr>
        <p:spPr>
          <a:xfrm>
            <a:off x="7792335" y="1020225"/>
            <a:ext cx="903900" cy="20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323" name="Google Shape;1323;p83"/>
          <p:cNvSpPr/>
          <p:nvPr/>
        </p:nvSpPr>
        <p:spPr>
          <a:xfrm>
            <a:off x="8063511" y="1497850"/>
            <a:ext cx="471000" cy="4710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4" name="Google Shape;1324;p83"/>
          <p:cNvSpPr/>
          <p:nvPr/>
        </p:nvSpPr>
        <p:spPr>
          <a:xfrm>
            <a:off x="7263738" y="1600313"/>
            <a:ext cx="135000" cy="133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25" name="Google Shape;1325;p83"/>
          <p:cNvGrpSpPr/>
          <p:nvPr/>
        </p:nvGrpSpPr>
        <p:grpSpPr>
          <a:xfrm>
            <a:off x="4311321" y="1328616"/>
            <a:ext cx="372298" cy="382814"/>
            <a:chOff x="1020916" y="1442088"/>
            <a:chExt cx="457200" cy="457200"/>
          </a:xfrm>
        </p:grpSpPr>
        <p:pic>
          <p:nvPicPr>
            <p:cNvPr id="1326" name="Google Shape;1326;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27" name="Google Shape;1327;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8" name="Google Shape;1328;p83"/>
          <p:cNvGrpSpPr/>
          <p:nvPr/>
        </p:nvGrpSpPr>
        <p:grpSpPr>
          <a:xfrm>
            <a:off x="6784962" y="1205843"/>
            <a:ext cx="412806" cy="382814"/>
            <a:chOff x="1020916" y="1442088"/>
            <a:chExt cx="457200" cy="457200"/>
          </a:xfrm>
        </p:grpSpPr>
        <p:pic>
          <p:nvPicPr>
            <p:cNvPr id="1329" name="Google Shape;1329;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0" name="Google Shape;1330;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31" name="Google Shape;1331;p83"/>
          <p:cNvGrpSpPr/>
          <p:nvPr/>
        </p:nvGrpSpPr>
        <p:grpSpPr>
          <a:xfrm>
            <a:off x="4656421" y="2990265"/>
            <a:ext cx="372298" cy="382814"/>
            <a:chOff x="1020916" y="1442088"/>
            <a:chExt cx="457200" cy="457200"/>
          </a:xfrm>
        </p:grpSpPr>
        <p:pic>
          <p:nvPicPr>
            <p:cNvPr id="1332" name="Google Shape;1332;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3" name="Google Shape;1333;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34" name="Google Shape;1334;p83"/>
          <p:cNvGrpSpPr/>
          <p:nvPr/>
        </p:nvGrpSpPr>
        <p:grpSpPr>
          <a:xfrm>
            <a:off x="6698169" y="2545843"/>
            <a:ext cx="372298" cy="382814"/>
            <a:chOff x="1020916" y="1442088"/>
            <a:chExt cx="457200" cy="457200"/>
          </a:xfrm>
        </p:grpSpPr>
        <p:pic>
          <p:nvPicPr>
            <p:cNvPr id="1335" name="Google Shape;1335;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6" name="Google Shape;1336;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337" name="Google Shape;1337;p83"/>
          <p:cNvGrpSpPr/>
          <p:nvPr/>
        </p:nvGrpSpPr>
        <p:grpSpPr>
          <a:xfrm>
            <a:off x="4901668" y="4011118"/>
            <a:ext cx="372298" cy="382814"/>
            <a:chOff x="1020916" y="1442088"/>
            <a:chExt cx="457200" cy="457200"/>
          </a:xfrm>
        </p:grpSpPr>
        <p:pic>
          <p:nvPicPr>
            <p:cNvPr id="1338" name="Google Shape;1338;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9" name="Google Shape;1339;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340" name="Google Shape;1340;p83"/>
          <p:cNvGrpSpPr/>
          <p:nvPr/>
        </p:nvGrpSpPr>
        <p:grpSpPr>
          <a:xfrm>
            <a:off x="6773482" y="3671893"/>
            <a:ext cx="412806" cy="382814"/>
            <a:chOff x="1020916" y="1442088"/>
            <a:chExt cx="457200" cy="457200"/>
          </a:xfrm>
        </p:grpSpPr>
        <p:pic>
          <p:nvPicPr>
            <p:cNvPr id="1341" name="Google Shape;1341;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42" name="Google Shape;1342;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sp>
        <p:nvSpPr>
          <p:cNvPr id="1347" name="Google Shape;1347;p84"/>
          <p:cNvSpPr/>
          <p:nvPr/>
        </p:nvSpPr>
        <p:spPr>
          <a:xfrm>
            <a:off x="6311869" y="3715251"/>
            <a:ext cx="1683000" cy="8751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8" name="Google Shape;1348;p84"/>
          <p:cNvSpPr/>
          <p:nvPr/>
        </p:nvSpPr>
        <p:spPr>
          <a:xfrm>
            <a:off x="3855403" y="3715251"/>
            <a:ext cx="1683000" cy="8751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9" name="Google Shape;1349;p84"/>
          <p:cNvSpPr/>
          <p:nvPr/>
        </p:nvSpPr>
        <p:spPr>
          <a:xfrm>
            <a:off x="1398936" y="3715251"/>
            <a:ext cx="1683000" cy="8751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0" name="Google Shape;1350;p84"/>
          <p:cNvSpPr/>
          <p:nvPr/>
        </p:nvSpPr>
        <p:spPr>
          <a:xfrm>
            <a:off x="6054904" y="1263575"/>
            <a:ext cx="2204700" cy="22980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1" name="Google Shape;1351;p84"/>
          <p:cNvSpPr/>
          <p:nvPr/>
        </p:nvSpPr>
        <p:spPr>
          <a:xfrm>
            <a:off x="3594560" y="1263575"/>
            <a:ext cx="2204700" cy="22980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2" name="Google Shape;1352;p84"/>
          <p:cNvSpPr/>
          <p:nvPr/>
        </p:nvSpPr>
        <p:spPr>
          <a:xfrm>
            <a:off x="1138075" y="1263575"/>
            <a:ext cx="2204700" cy="22980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3" name="Google Shape;1353;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trigonometric-ka ee saxda ah (Choosing the correct trigonometric function)</a:t>
            </a:r>
            <a:endParaRPr/>
          </a:p>
        </p:txBody>
      </p:sp>
      <p:sp>
        <p:nvSpPr>
          <p:cNvPr id="1354" name="Google Shape;1354;p84"/>
          <p:cNvSpPr txBox="1"/>
          <p:nvPr>
            <p:ph idx="1" type="body"/>
          </p:nvPr>
        </p:nvSpPr>
        <p:spPr>
          <a:xfrm>
            <a:off x="324000" y="759300"/>
            <a:ext cx="8237700" cy="68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Isku dhig isla'egta (equation) iyo saddexagalka saxda ah.</a:t>
            </a:r>
            <a:endParaRPr sz="1800"/>
          </a:p>
        </p:txBody>
      </p:sp>
      <p:sp>
        <p:nvSpPr>
          <p:cNvPr id="1355" name="Google Shape;1355;p84"/>
          <p:cNvSpPr/>
          <p:nvPr/>
        </p:nvSpPr>
        <p:spPr>
          <a:xfrm>
            <a:off x="2246099" y="28388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56" name="Google Shape;1356;p84"/>
          <p:cNvGrpSpPr/>
          <p:nvPr/>
        </p:nvGrpSpPr>
        <p:grpSpPr>
          <a:xfrm>
            <a:off x="1479300" y="1364625"/>
            <a:ext cx="1057366" cy="1764766"/>
            <a:chOff x="-2022025" y="1455875"/>
            <a:chExt cx="1057366" cy="1764766"/>
          </a:xfrm>
        </p:grpSpPr>
        <p:sp>
          <p:nvSpPr>
            <p:cNvPr id="1357" name="Google Shape;1357;p8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58" name="Google Shape;1358;p84"/>
            <p:cNvCxnSpPr/>
            <p:nvPr/>
          </p:nvCxnSpPr>
          <p:spPr>
            <a:xfrm rot="10800000">
              <a:off x="-2022025" y="3220641"/>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359" name="Google Shape;1359;p84"/>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360" name="Google Shape;1360;p84"/>
          <p:cNvSpPr/>
          <p:nvPr/>
        </p:nvSpPr>
        <p:spPr>
          <a:xfrm>
            <a:off x="2021493" y="968532"/>
            <a:ext cx="771600" cy="771600"/>
          </a:xfrm>
          <a:prstGeom prst="arc">
            <a:avLst>
              <a:gd fmla="val 5046191" name="adj1"/>
              <a:gd fmla="val 681361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1" name="Google Shape;1361;p84"/>
          <p:cNvSpPr txBox="1"/>
          <p:nvPr>
            <p:ph idx="4294967295" type="body"/>
          </p:nvPr>
        </p:nvSpPr>
        <p:spPr>
          <a:xfrm flipH="1">
            <a:off x="2596299" y="2048113"/>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 cm</a:t>
            </a:r>
            <a:endParaRPr sz="1800"/>
          </a:p>
        </p:txBody>
      </p:sp>
      <p:sp>
        <p:nvSpPr>
          <p:cNvPr id="1362" name="Google Shape;1362;p84"/>
          <p:cNvSpPr txBox="1"/>
          <p:nvPr>
            <p:ph idx="4294967295" type="body"/>
          </p:nvPr>
        </p:nvSpPr>
        <p:spPr>
          <a:xfrm flipH="1">
            <a:off x="1608603" y="3255059"/>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r>
              <a:rPr lang="en-GB" sz="1100">
                <a:latin typeface="Lexend"/>
              </a:rPr>
              <a:t/>
            </a:r>
            <a:endParaRPr sz="1800"/>
          </a:p>
        </p:txBody>
      </p:sp>
      <p:sp>
        <p:nvSpPr>
          <p:cNvPr id="1363" name="Google Shape;1363;p84"/>
          <p:cNvSpPr txBox="1"/>
          <p:nvPr>
            <p:ph idx="4294967295" type="body"/>
          </p:nvPr>
        </p:nvSpPr>
        <p:spPr>
          <a:xfrm>
            <a:off x="2184860" y="1740124"/>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364" name="Google Shape;1364;p84"/>
          <p:cNvSpPr/>
          <p:nvPr/>
        </p:nvSpPr>
        <p:spPr>
          <a:xfrm>
            <a:off x="4989299" y="29150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65" name="Google Shape;1365;p84"/>
          <p:cNvGrpSpPr/>
          <p:nvPr/>
        </p:nvGrpSpPr>
        <p:grpSpPr>
          <a:xfrm>
            <a:off x="4146300" y="1364625"/>
            <a:ext cx="1037100" cy="1840966"/>
            <a:chOff x="-2098225" y="1379675"/>
            <a:chExt cx="1037100" cy="1840966"/>
          </a:xfrm>
        </p:grpSpPr>
        <p:sp>
          <p:nvSpPr>
            <p:cNvPr id="1366" name="Google Shape;1366;p8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67" name="Google Shape;1367;p84"/>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368" name="Google Shape;1368;p84"/>
            <p:cNvCxnSpPr/>
            <p:nvPr/>
          </p:nvCxnSpPr>
          <p:spPr>
            <a:xfrm rot="10800000">
              <a:off x="-2022025" y="3220641"/>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369" name="Google Shape;1369;p84"/>
          <p:cNvSpPr txBox="1"/>
          <p:nvPr>
            <p:ph idx="4294967295" type="body"/>
          </p:nvPr>
        </p:nvSpPr>
        <p:spPr>
          <a:xfrm flipH="1">
            <a:off x="3914628" y="1928363"/>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 cm</a:t>
            </a:r>
            <a:endParaRPr sz="1800"/>
          </a:p>
        </p:txBody>
      </p:sp>
      <p:sp>
        <p:nvSpPr>
          <p:cNvPr id="1370" name="Google Shape;1370;p84"/>
          <p:cNvSpPr txBox="1"/>
          <p:nvPr>
            <p:ph idx="4294967295" type="body"/>
          </p:nvPr>
        </p:nvSpPr>
        <p:spPr>
          <a:xfrm flipH="1">
            <a:off x="4409918" y="3255059"/>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endParaRPr sz="1800"/>
          </a:p>
        </p:txBody>
      </p:sp>
      <p:sp>
        <p:nvSpPr>
          <p:cNvPr id="1371" name="Google Shape;1371;p84"/>
          <p:cNvSpPr txBox="1"/>
          <p:nvPr>
            <p:ph idx="4294967295" type="body"/>
          </p:nvPr>
        </p:nvSpPr>
        <p:spPr>
          <a:xfrm>
            <a:off x="4916371" y="1838399"/>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372" name="Google Shape;1372;p84"/>
          <p:cNvSpPr/>
          <p:nvPr/>
        </p:nvSpPr>
        <p:spPr>
          <a:xfrm>
            <a:off x="7199099" y="29912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73" name="Google Shape;1373;p84"/>
          <p:cNvGrpSpPr/>
          <p:nvPr/>
        </p:nvGrpSpPr>
        <p:grpSpPr>
          <a:xfrm>
            <a:off x="6356100" y="1440825"/>
            <a:ext cx="1133566" cy="1744500"/>
            <a:chOff x="-2098225" y="1379675"/>
            <a:chExt cx="1133566" cy="1744500"/>
          </a:xfrm>
        </p:grpSpPr>
        <p:sp>
          <p:nvSpPr>
            <p:cNvPr id="1374" name="Google Shape;1374;p8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75" name="Google Shape;1375;p84"/>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376" name="Google Shape;1376;p84"/>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377" name="Google Shape;1377;p84"/>
          <p:cNvSpPr txBox="1"/>
          <p:nvPr>
            <p:ph idx="4294967295" type="body"/>
          </p:nvPr>
        </p:nvSpPr>
        <p:spPr>
          <a:xfrm flipH="1">
            <a:off x="6148528" y="1999188"/>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 cm</a:t>
            </a:r>
            <a:endParaRPr sz="1800"/>
          </a:p>
        </p:txBody>
      </p:sp>
      <p:sp>
        <p:nvSpPr>
          <p:cNvPr id="1378" name="Google Shape;1378;p84"/>
          <p:cNvSpPr txBox="1"/>
          <p:nvPr>
            <p:ph idx="4294967295" type="body"/>
          </p:nvPr>
        </p:nvSpPr>
        <p:spPr>
          <a:xfrm flipH="1">
            <a:off x="7526153" y="2249963"/>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endParaRPr sz="1800"/>
          </a:p>
        </p:txBody>
      </p:sp>
      <p:sp>
        <p:nvSpPr>
          <p:cNvPr id="1379" name="Google Shape;1379;p84"/>
          <p:cNvSpPr txBox="1"/>
          <p:nvPr>
            <p:ph idx="4294967295" type="body"/>
          </p:nvPr>
        </p:nvSpPr>
        <p:spPr>
          <a:xfrm>
            <a:off x="7125803" y="1916317"/>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380" name="Google Shape;1380;p84"/>
          <p:cNvSpPr txBox="1"/>
          <p:nvPr>
            <p:ph idx="4294967295" type="body"/>
          </p:nvPr>
        </p:nvSpPr>
        <p:spPr>
          <a:xfrm>
            <a:off x="1512328" y="3946058"/>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sin(𝜃°) =</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381" name="Google Shape;1381;p84"/>
          <p:cNvSpPr txBox="1"/>
          <p:nvPr>
            <p:ph idx="4294967295" type="body"/>
          </p:nvPr>
        </p:nvSpPr>
        <p:spPr>
          <a:xfrm>
            <a:off x="2565141" y="415179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800"/>
          </a:p>
        </p:txBody>
      </p:sp>
      <p:cxnSp>
        <p:nvCxnSpPr>
          <p:cNvPr id="1382" name="Google Shape;1382;p84"/>
          <p:cNvCxnSpPr/>
          <p:nvPr/>
        </p:nvCxnSpPr>
        <p:spPr>
          <a:xfrm>
            <a:off x="2506650" y="4124133"/>
            <a:ext cx="447000" cy="0"/>
          </a:xfrm>
          <a:prstGeom prst="straightConnector1">
            <a:avLst/>
          </a:prstGeom>
          <a:noFill/>
          <a:ln cap="flat" cmpd="sng" w="19050">
            <a:solidFill>
              <a:schemeClr val="dk1"/>
            </a:solidFill>
            <a:prstDash val="solid"/>
            <a:round/>
            <a:headEnd len="med" w="med" type="none"/>
            <a:tailEnd len="med" w="med" type="none"/>
          </a:ln>
        </p:spPr>
      </p:cxnSp>
      <p:sp>
        <p:nvSpPr>
          <p:cNvPr id="1383" name="Google Shape;1383;p84"/>
          <p:cNvSpPr txBox="1"/>
          <p:nvPr>
            <p:ph idx="4294967295" type="body"/>
          </p:nvPr>
        </p:nvSpPr>
        <p:spPr>
          <a:xfrm>
            <a:off x="2565141" y="3833973"/>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r>
              <a:rPr lang="en-GB" sz="1100">
                <a:latin typeface="Lexend"/>
              </a:rPr>
              <a:t>0</a:t>
            </a:r>
            <a:endParaRPr sz="1800"/>
          </a:p>
        </p:txBody>
      </p:sp>
      <p:sp>
        <p:nvSpPr>
          <p:cNvPr id="1384" name="Google Shape;1384;p84"/>
          <p:cNvSpPr/>
          <p:nvPr/>
        </p:nvSpPr>
        <p:spPr>
          <a:xfrm>
            <a:off x="4742018" y="1042557"/>
            <a:ext cx="771600" cy="771600"/>
          </a:xfrm>
          <a:prstGeom prst="arc">
            <a:avLst>
              <a:gd fmla="val 5046191" name="adj1"/>
              <a:gd fmla="val 681361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5" name="Google Shape;1385;p84"/>
          <p:cNvSpPr/>
          <p:nvPr/>
        </p:nvSpPr>
        <p:spPr>
          <a:xfrm>
            <a:off x="6980268" y="1116582"/>
            <a:ext cx="771600" cy="771600"/>
          </a:xfrm>
          <a:prstGeom prst="arc">
            <a:avLst>
              <a:gd fmla="val 5046191" name="adj1"/>
              <a:gd fmla="val 681361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6" name="Google Shape;1386;p84"/>
          <p:cNvSpPr txBox="1"/>
          <p:nvPr>
            <p:ph idx="4294967295" type="body"/>
          </p:nvPr>
        </p:nvSpPr>
        <p:spPr>
          <a:xfrm>
            <a:off x="3956253" y="3958183"/>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cos(𝜃°)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387" name="Google Shape;1387;p84"/>
          <p:cNvSpPr txBox="1"/>
          <p:nvPr>
            <p:ph idx="4294967295" type="body"/>
          </p:nvPr>
        </p:nvSpPr>
        <p:spPr>
          <a:xfrm>
            <a:off x="5009066" y="4163923"/>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800"/>
          </a:p>
        </p:txBody>
      </p:sp>
      <p:cxnSp>
        <p:nvCxnSpPr>
          <p:cNvPr id="1388" name="Google Shape;1388;p84"/>
          <p:cNvCxnSpPr/>
          <p:nvPr/>
        </p:nvCxnSpPr>
        <p:spPr>
          <a:xfrm>
            <a:off x="4950575" y="4136258"/>
            <a:ext cx="447000" cy="0"/>
          </a:xfrm>
          <a:prstGeom prst="straightConnector1">
            <a:avLst/>
          </a:prstGeom>
          <a:noFill/>
          <a:ln cap="flat" cmpd="sng" w="19050">
            <a:solidFill>
              <a:schemeClr val="dk1"/>
            </a:solidFill>
            <a:prstDash val="solid"/>
            <a:round/>
            <a:headEnd len="med" w="med" type="none"/>
            <a:tailEnd len="med" w="med" type="none"/>
          </a:ln>
        </p:spPr>
      </p:cxnSp>
      <p:sp>
        <p:nvSpPr>
          <p:cNvPr id="1389" name="Google Shape;1389;p84"/>
          <p:cNvSpPr txBox="1"/>
          <p:nvPr>
            <p:ph idx="4294967295" type="body"/>
          </p:nvPr>
        </p:nvSpPr>
        <p:spPr>
          <a:xfrm>
            <a:off x="5009066" y="384609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
        <p:nvSpPr>
          <p:cNvPr id="1390" name="Google Shape;1390;p84"/>
          <p:cNvSpPr txBox="1"/>
          <p:nvPr>
            <p:ph idx="4294967295" type="body"/>
          </p:nvPr>
        </p:nvSpPr>
        <p:spPr>
          <a:xfrm>
            <a:off x="6425128" y="3991283"/>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tan(𝜃°)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391" name="Google Shape;1391;p84"/>
          <p:cNvSpPr txBox="1"/>
          <p:nvPr>
            <p:ph idx="4294967295" type="body"/>
          </p:nvPr>
        </p:nvSpPr>
        <p:spPr>
          <a:xfrm>
            <a:off x="7477941" y="4197023"/>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800"/>
          </a:p>
        </p:txBody>
      </p:sp>
      <p:cxnSp>
        <p:nvCxnSpPr>
          <p:cNvPr id="1392" name="Google Shape;1392;p84"/>
          <p:cNvCxnSpPr/>
          <p:nvPr/>
        </p:nvCxnSpPr>
        <p:spPr>
          <a:xfrm>
            <a:off x="7419450" y="4169358"/>
            <a:ext cx="447000" cy="0"/>
          </a:xfrm>
          <a:prstGeom prst="straightConnector1">
            <a:avLst/>
          </a:prstGeom>
          <a:noFill/>
          <a:ln cap="flat" cmpd="sng" w="19050">
            <a:solidFill>
              <a:schemeClr val="dk1"/>
            </a:solidFill>
            <a:prstDash val="solid"/>
            <a:round/>
            <a:headEnd len="med" w="med" type="none"/>
            <a:tailEnd len="med" w="med" type="none"/>
          </a:ln>
        </p:spPr>
      </p:cxnSp>
      <p:sp>
        <p:nvSpPr>
          <p:cNvPr id="1393" name="Google Shape;1393;p84"/>
          <p:cNvSpPr txBox="1"/>
          <p:nvPr>
            <p:ph idx="4294967295" type="body"/>
          </p:nvPr>
        </p:nvSpPr>
        <p:spPr>
          <a:xfrm>
            <a:off x="7477941" y="387919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7" name="Shape 1397"/>
        <p:cNvGrpSpPr/>
        <p:nvPr/>
      </p:nvGrpSpPr>
      <p:grpSpPr>
        <a:xfrm>
          <a:off x="0" y="0"/>
          <a:ext cx="0" cy="0"/>
          <a:chOff x="0" y="0"/>
          <a:chExt cx="0" cy="0"/>
        </a:xfrm>
      </p:grpSpPr>
      <p:sp>
        <p:nvSpPr>
          <p:cNvPr id="1398" name="Google Shape;1398;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trigonometric-ga saxda ah (Choosing the correct trigonometric function)</a:t>
            </a:r>
            <a:endParaRPr/>
          </a:p>
        </p:txBody>
      </p:sp>
      <p:sp>
        <p:nvSpPr>
          <p:cNvPr id="1399" name="Google Shape;1399;p8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Kala saar saddexagalladan (triangles) shaxda, iyadoo la tixgelinayo shaqada trigonometric-ga ugu habboon.</a:t>
            </a:r>
            <a:endParaRPr sz="1800"/>
          </a:p>
        </p:txBody>
      </p:sp>
      <p:cxnSp>
        <p:nvCxnSpPr>
          <p:cNvPr id="1400" name="Google Shape;1400;p85"/>
          <p:cNvCxnSpPr/>
          <p:nvPr/>
        </p:nvCxnSpPr>
        <p:spPr>
          <a:xfrm flipH="1" rot="10800000">
            <a:off x="371800" y="1835275"/>
            <a:ext cx="3097800" cy="8400"/>
          </a:xfrm>
          <a:prstGeom prst="straightConnector1">
            <a:avLst/>
          </a:prstGeom>
          <a:noFill/>
          <a:ln cap="flat" cmpd="sng" w="38100">
            <a:solidFill>
              <a:schemeClr val="dk1"/>
            </a:solidFill>
            <a:prstDash val="solid"/>
            <a:round/>
            <a:headEnd len="med" w="med" type="none"/>
            <a:tailEnd len="med" w="med" type="none"/>
          </a:ln>
        </p:spPr>
      </p:cxnSp>
      <p:cxnSp>
        <p:nvCxnSpPr>
          <p:cNvPr id="1401" name="Google Shape;1401;p85"/>
          <p:cNvCxnSpPr/>
          <p:nvPr/>
        </p:nvCxnSpPr>
        <p:spPr>
          <a:xfrm flipH="1" rot="-5400000">
            <a:off x="-212975" y="3097525"/>
            <a:ext cx="3097800" cy="8400"/>
          </a:xfrm>
          <a:prstGeom prst="straightConnector1">
            <a:avLst/>
          </a:prstGeom>
          <a:noFill/>
          <a:ln cap="flat" cmpd="sng" w="38100">
            <a:solidFill>
              <a:schemeClr val="dk1"/>
            </a:solidFill>
            <a:prstDash val="solid"/>
            <a:round/>
            <a:headEnd len="med" w="med" type="none"/>
            <a:tailEnd len="med" w="med" type="none"/>
          </a:ln>
        </p:spPr>
      </p:cxnSp>
      <p:cxnSp>
        <p:nvCxnSpPr>
          <p:cNvPr id="1402" name="Google Shape;1402;p85"/>
          <p:cNvCxnSpPr/>
          <p:nvPr/>
        </p:nvCxnSpPr>
        <p:spPr>
          <a:xfrm flipH="1" rot="-5400000">
            <a:off x="809100" y="3097525"/>
            <a:ext cx="3097800" cy="8400"/>
          </a:xfrm>
          <a:prstGeom prst="straightConnector1">
            <a:avLst/>
          </a:prstGeom>
          <a:noFill/>
          <a:ln cap="flat" cmpd="sng" w="38100">
            <a:solidFill>
              <a:schemeClr val="dk1"/>
            </a:solidFill>
            <a:prstDash val="solid"/>
            <a:round/>
            <a:headEnd len="med" w="med" type="none"/>
            <a:tailEnd len="med" w="med" type="none"/>
          </a:ln>
        </p:spPr>
      </p:cxnSp>
      <p:sp>
        <p:nvSpPr>
          <p:cNvPr id="1403" name="Google Shape;1403;p85"/>
          <p:cNvSpPr txBox="1"/>
          <p:nvPr>
            <p:ph idx="1" type="body"/>
          </p:nvPr>
        </p:nvSpPr>
        <p:spPr>
          <a:xfrm>
            <a:off x="592375" y="1552825"/>
            <a:ext cx="48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sine</a:t>
            </a:r>
            <a:endParaRPr sz="1800"/>
          </a:p>
        </p:txBody>
      </p:sp>
      <p:sp>
        <p:nvSpPr>
          <p:cNvPr id="1404" name="Google Shape;1404;p85"/>
          <p:cNvSpPr txBox="1"/>
          <p:nvPr>
            <p:ph idx="1" type="body"/>
          </p:nvPr>
        </p:nvSpPr>
        <p:spPr>
          <a:xfrm>
            <a:off x="1513401" y="1552825"/>
            <a:ext cx="786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cosine</a:t>
            </a:r>
            <a:endParaRPr sz="1800"/>
          </a:p>
        </p:txBody>
      </p:sp>
      <p:sp>
        <p:nvSpPr>
          <p:cNvPr id="1405" name="Google Shape;1405;p85"/>
          <p:cNvSpPr txBox="1"/>
          <p:nvPr>
            <p:ph idx="1" type="body"/>
          </p:nvPr>
        </p:nvSpPr>
        <p:spPr>
          <a:xfrm>
            <a:off x="2444365" y="1552825"/>
            <a:ext cx="10482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tangent</a:t>
            </a:r>
            <a:endParaRPr sz="1800"/>
          </a:p>
        </p:txBody>
      </p:sp>
      <p:grpSp>
        <p:nvGrpSpPr>
          <p:cNvPr id="1406" name="Google Shape;1406;p85"/>
          <p:cNvGrpSpPr/>
          <p:nvPr/>
        </p:nvGrpSpPr>
        <p:grpSpPr>
          <a:xfrm flipH="1" rot="-5400000">
            <a:off x="4548821" y="948951"/>
            <a:ext cx="827918" cy="1396895"/>
            <a:chOff x="-2022025" y="1455875"/>
            <a:chExt cx="1057366" cy="1784030"/>
          </a:xfrm>
        </p:grpSpPr>
        <p:sp>
          <p:nvSpPr>
            <p:cNvPr id="1407" name="Google Shape;1407;p8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8" name="Google Shape;1408;p85"/>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409" name="Google Shape;1409;p85"/>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410" name="Google Shape;1410;p85"/>
          <p:cNvSpPr/>
          <p:nvPr/>
        </p:nvSpPr>
        <p:spPr>
          <a:xfrm flipH="1">
            <a:off x="5415506" y="1832218"/>
            <a:ext cx="150900" cy="1509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1" name="Google Shape;1411;p85"/>
          <p:cNvSpPr txBox="1"/>
          <p:nvPr>
            <p:ph idx="4294967295" type="body"/>
          </p:nvPr>
        </p:nvSpPr>
        <p:spPr>
          <a:xfrm flipH="1">
            <a:off x="4597250" y="1727630"/>
            <a:ext cx="4128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29°</a:t>
            </a:r>
            <a:endParaRPr sz="1800"/>
          </a:p>
        </p:txBody>
      </p:sp>
      <p:sp>
        <p:nvSpPr>
          <p:cNvPr id="1412" name="Google Shape;1412;p85"/>
          <p:cNvSpPr txBox="1"/>
          <p:nvPr>
            <p:ph idx="4294967295" type="body"/>
          </p:nvPr>
        </p:nvSpPr>
        <p:spPr>
          <a:xfrm flipH="1">
            <a:off x="5721050" y="1491625"/>
            <a:ext cx="7866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5.3 cm</a:t>
            </a:r>
            <a:endParaRPr sz="1800"/>
          </a:p>
        </p:txBody>
      </p:sp>
      <p:sp>
        <p:nvSpPr>
          <p:cNvPr id="1413" name="Google Shape;1413;p85"/>
          <p:cNvSpPr txBox="1"/>
          <p:nvPr>
            <p:ph idx="4294967295" type="body"/>
          </p:nvPr>
        </p:nvSpPr>
        <p:spPr>
          <a:xfrm flipH="1">
            <a:off x="4665222" y="2051252"/>
            <a:ext cx="5127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414" name="Google Shape;1414;p85"/>
          <p:cNvSpPr/>
          <p:nvPr/>
        </p:nvSpPr>
        <p:spPr>
          <a:xfrm flipH="1">
            <a:off x="3984131" y="1694494"/>
            <a:ext cx="584400" cy="584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15" name="Google Shape;1415;p85"/>
          <p:cNvGrpSpPr/>
          <p:nvPr/>
        </p:nvGrpSpPr>
        <p:grpSpPr>
          <a:xfrm rot="7509089">
            <a:off x="7633523" y="3250302"/>
            <a:ext cx="827909" cy="1396881"/>
            <a:chOff x="-2022025" y="1455875"/>
            <a:chExt cx="1057366" cy="1784030"/>
          </a:xfrm>
        </p:grpSpPr>
        <p:sp>
          <p:nvSpPr>
            <p:cNvPr id="1416" name="Google Shape;1416;p8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17" name="Google Shape;1417;p85"/>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418" name="Google Shape;1418;p85"/>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419" name="Google Shape;1419;p85"/>
          <p:cNvSpPr/>
          <p:nvPr/>
        </p:nvSpPr>
        <p:spPr>
          <a:xfrm rot="2112399">
            <a:off x="7390072" y="3782096"/>
            <a:ext cx="150904" cy="150904"/>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0" name="Google Shape;1420;p85"/>
          <p:cNvSpPr txBox="1"/>
          <p:nvPr>
            <p:ph idx="4294967295" type="body"/>
          </p:nvPr>
        </p:nvSpPr>
        <p:spPr>
          <a:xfrm flipH="1">
            <a:off x="7562460" y="3509280"/>
            <a:ext cx="4128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70°</a:t>
            </a:r>
            <a:endParaRPr sz="1800"/>
          </a:p>
        </p:txBody>
      </p:sp>
      <p:sp>
        <p:nvSpPr>
          <p:cNvPr id="1421" name="Google Shape;1421;p85"/>
          <p:cNvSpPr txBox="1"/>
          <p:nvPr>
            <p:ph idx="4294967295" type="body"/>
          </p:nvPr>
        </p:nvSpPr>
        <p:spPr>
          <a:xfrm flipH="1">
            <a:off x="7302900" y="4313400"/>
            <a:ext cx="7866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cm</a:t>
            </a:r>
            <a:endParaRPr sz="1800"/>
          </a:p>
        </p:txBody>
      </p:sp>
      <p:sp>
        <p:nvSpPr>
          <p:cNvPr id="1422" name="Google Shape;1422;p85"/>
          <p:cNvSpPr txBox="1"/>
          <p:nvPr>
            <p:ph idx="4294967295" type="body"/>
          </p:nvPr>
        </p:nvSpPr>
        <p:spPr>
          <a:xfrm flipH="1">
            <a:off x="6999993" y="3235462"/>
            <a:ext cx="5127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423" name="Google Shape;1423;p85"/>
          <p:cNvSpPr/>
          <p:nvPr/>
        </p:nvSpPr>
        <p:spPr>
          <a:xfrm rot="-5684353">
            <a:off x="7476545" y="2913803"/>
            <a:ext cx="584599" cy="584599"/>
          </a:xfrm>
          <a:prstGeom prst="arc">
            <a:avLst>
              <a:gd fmla="val 9558863"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24" name="Google Shape;1424;p85"/>
          <p:cNvGrpSpPr/>
          <p:nvPr/>
        </p:nvGrpSpPr>
        <p:grpSpPr>
          <a:xfrm rot="5400000">
            <a:off x="6929094" y="1211811"/>
            <a:ext cx="1059047" cy="2618723"/>
            <a:chOff x="-2120172" y="1418432"/>
            <a:chExt cx="1059047" cy="1778661"/>
          </a:xfrm>
        </p:grpSpPr>
        <p:sp>
          <p:nvSpPr>
            <p:cNvPr id="1425" name="Google Shape;1425;p8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26" name="Google Shape;1426;p85"/>
            <p:cNvCxnSpPr/>
            <p:nvPr/>
          </p:nvCxnSpPr>
          <p:spPr>
            <a:xfrm flipH="1">
              <a:off x="-2120172" y="1418432"/>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427" name="Google Shape;1427;p85"/>
            <p:cNvCxnSpPr/>
            <p:nvPr/>
          </p:nvCxnSpPr>
          <p:spPr>
            <a:xfrm rot="10800000">
              <a:off x="-2022025" y="3197093"/>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428" name="Google Shape;1428;p85"/>
          <p:cNvSpPr/>
          <p:nvPr/>
        </p:nvSpPr>
        <p:spPr>
          <a:xfrm>
            <a:off x="6264670" y="2854572"/>
            <a:ext cx="1944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9" name="Google Shape;1429;p85"/>
          <p:cNvSpPr/>
          <p:nvPr/>
        </p:nvSpPr>
        <p:spPr>
          <a:xfrm>
            <a:off x="5950421" y="1910629"/>
            <a:ext cx="660000" cy="448200"/>
          </a:xfrm>
          <a:prstGeom prst="arc">
            <a:avLst>
              <a:gd fmla="val 947758" name="adj1"/>
              <a:gd fmla="val 573337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0" name="Google Shape;1430;p85"/>
          <p:cNvSpPr txBox="1"/>
          <p:nvPr>
            <p:ph idx="4294967295" type="body"/>
          </p:nvPr>
        </p:nvSpPr>
        <p:spPr>
          <a:xfrm>
            <a:off x="6384776" y="2297547"/>
            <a:ext cx="4482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431" name="Google Shape;1431;p85"/>
          <p:cNvSpPr txBox="1"/>
          <p:nvPr>
            <p:ph idx="4294967295" type="body"/>
          </p:nvPr>
        </p:nvSpPr>
        <p:spPr>
          <a:xfrm>
            <a:off x="5687450" y="2397372"/>
            <a:ext cx="972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 m</a:t>
            </a:r>
            <a:endParaRPr sz="1800"/>
          </a:p>
        </p:txBody>
      </p:sp>
      <p:sp>
        <p:nvSpPr>
          <p:cNvPr id="1432" name="Google Shape;1432;p85"/>
          <p:cNvSpPr txBox="1"/>
          <p:nvPr>
            <p:ph idx="4294967295" type="body"/>
          </p:nvPr>
        </p:nvSpPr>
        <p:spPr>
          <a:xfrm>
            <a:off x="7495235" y="2160423"/>
            <a:ext cx="1038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17 m</a:t>
            </a:r>
            <a:endParaRPr sz="1800"/>
          </a:p>
        </p:txBody>
      </p:sp>
      <p:grpSp>
        <p:nvGrpSpPr>
          <p:cNvPr id="1433" name="Google Shape;1433;p85"/>
          <p:cNvGrpSpPr/>
          <p:nvPr/>
        </p:nvGrpSpPr>
        <p:grpSpPr>
          <a:xfrm rot="5400000">
            <a:off x="4661813" y="2041010"/>
            <a:ext cx="1037100" cy="1860230"/>
            <a:chOff x="-2098225" y="1379675"/>
            <a:chExt cx="1037100" cy="1860230"/>
          </a:xfrm>
        </p:grpSpPr>
        <p:sp>
          <p:nvSpPr>
            <p:cNvPr id="1434" name="Google Shape;1434;p8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35" name="Google Shape;1435;p85"/>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436" name="Google Shape;1436;p85"/>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437" name="Google Shape;1437;p85"/>
          <p:cNvSpPr/>
          <p:nvPr/>
        </p:nvSpPr>
        <p:spPr>
          <a:xfrm>
            <a:off x="4371475" y="3293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8" name="Google Shape;1438;p85"/>
          <p:cNvSpPr/>
          <p:nvPr/>
        </p:nvSpPr>
        <p:spPr>
          <a:xfrm>
            <a:off x="5670300" y="3131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9" name="Google Shape;1439;p85"/>
          <p:cNvSpPr txBox="1"/>
          <p:nvPr>
            <p:ph idx="4294967295" type="body"/>
          </p:nvPr>
        </p:nvSpPr>
        <p:spPr>
          <a:xfrm>
            <a:off x="5405568" y="3214974"/>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440" name="Google Shape;1440;p85"/>
          <p:cNvSpPr txBox="1"/>
          <p:nvPr>
            <p:ph idx="4294967295" type="body"/>
          </p:nvPr>
        </p:nvSpPr>
        <p:spPr>
          <a:xfrm>
            <a:off x="3498691" y="2858575"/>
            <a:ext cx="849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1.8 cm</a:t>
            </a:r>
            <a:endParaRPr sz="1800"/>
          </a:p>
        </p:txBody>
      </p:sp>
      <p:sp>
        <p:nvSpPr>
          <p:cNvPr id="1441" name="Google Shape;1441;p85"/>
          <p:cNvSpPr txBox="1"/>
          <p:nvPr>
            <p:ph idx="4294967295" type="body"/>
          </p:nvPr>
        </p:nvSpPr>
        <p:spPr>
          <a:xfrm>
            <a:off x="5207280" y="2599400"/>
            <a:ext cx="705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cm</a:t>
            </a:r>
            <a:endParaRPr sz="1800"/>
          </a:p>
        </p:txBody>
      </p:sp>
      <p:grpSp>
        <p:nvGrpSpPr>
          <p:cNvPr id="1442" name="Google Shape;1442;p85"/>
          <p:cNvGrpSpPr/>
          <p:nvPr/>
        </p:nvGrpSpPr>
        <p:grpSpPr>
          <a:xfrm rot="3698160">
            <a:off x="4813878" y="2955394"/>
            <a:ext cx="1037162" cy="1860342"/>
            <a:chOff x="-2098225" y="1379675"/>
            <a:chExt cx="1037100" cy="1860230"/>
          </a:xfrm>
        </p:grpSpPr>
        <p:sp>
          <p:nvSpPr>
            <p:cNvPr id="1443" name="Google Shape;1443;p8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44" name="Google Shape;1444;p85"/>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445" name="Google Shape;1445;p85"/>
            <p:cNvCxnSpPr/>
            <p:nvPr/>
          </p:nvCxnSpPr>
          <p:spPr>
            <a:xfrm rot="10800000">
              <a:off x="-2022025" y="323990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446" name="Google Shape;1446;p85"/>
          <p:cNvSpPr/>
          <p:nvPr/>
        </p:nvSpPr>
        <p:spPr>
          <a:xfrm rot="-1701672">
            <a:off x="4808207" y="4496230"/>
            <a:ext cx="192620" cy="19262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7" name="Google Shape;1447;p85"/>
          <p:cNvSpPr txBox="1"/>
          <p:nvPr>
            <p:ph idx="4294967295" type="body"/>
          </p:nvPr>
        </p:nvSpPr>
        <p:spPr>
          <a:xfrm>
            <a:off x="5131080" y="3546930"/>
            <a:ext cx="705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 cm</a:t>
            </a:r>
            <a:endParaRPr sz="1800"/>
          </a:p>
        </p:txBody>
      </p:sp>
      <p:sp>
        <p:nvSpPr>
          <p:cNvPr id="1448" name="Google Shape;1448;p85"/>
          <p:cNvSpPr txBox="1"/>
          <p:nvPr>
            <p:ph idx="4294967295" type="body"/>
          </p:nvPr>
        </p:nvSpPr>
        <p:spPr>
          <a:xfrm flipH="1">
            <a:off x="4024464" y="4280271"/>
            <a:ext cx="512700" cy="25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449" name="Google Shape;1449;p85"/>
          <p:cNvSpPr/>
          <p:nvPr/>
        </p:nvSpPr>
        <p:spPr>
          <a:xfrm rot="-834467">
            <a:off x="5915413" y="3664987"/>
            <a:ext cx="746381" cy="746381"/>
          </a:xfrm>
          <a:prstGeom prst="arc">
            <a:avLst>
              <a:gd fmla="val 10607815"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0" name="Google Shape;1450;p85"/>
          <p:cNvSpPr txBox="1"/>
          <p:nvPr>
            <p:ph idx="4294967295" type="body"/>
          </p:nvPr>
        </p:nvSpPr>
        <p:spPr>
          <a:xfrm>
            <a:off x="5553573" y="3923224"/>
            <a:ext cx="372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31°</a:t>
            </a:r>
            <a:endParaRPr sz="1800"/>
          </a:p>
        </p:txBody>
      </p:sp>
      <p:grpSp>
        <p:nvGrpSpPr>
          <p:cNvPr id="1451" name="Google Shape;1451;p85"/>
          <p:cNvGrpSpPr/>
          <p:nvPr/>
        </p:nvGrpSpPr>
        <p:grpSpPr>
          <a:xfrm rot="5400000">
            <a:off x="7418870" y="880762"/>
            <a:ext cx="785722" cy="1100605"/>
            <a:chOff x="-2164308" y="1379675"/>
            <a:chExt cx="1245399" cy="1744500"/>
          </a:xfrm>
        </p:grpSpPr>
        <p:sp>
          <p:nvSpPr>
            <p:cNvPr id="1452" name="Google Shape;1452;p8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53" name="Google Shape;1453;p85"/>
            <p:cNvCxnSpPr/>
            <p:nvPr/>
          </p:nvCxnSpPr>
          <p:spPr>
            <a:xfrm flipH="1">
              <a:off x="-2164308"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454" name="Google Shape;1454;p85"/>
            <p:cNvCxnSpPr/>
            <p:nvPr/>
          </p:nvCxnSpPr>
          <p:spPr>
            <a:xfrm rot="10800000">
              <a:off x="-91890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455" name="Google Shape;1455;p85"/>
          <p:cNvSpPr txBox="1"/>
          <p:nvPr>
            <p:ph idx="4294967295" type="body"/>
          </p:nvPr>
        </p:nvSpPr>
        <p:spPr>
          <a:xfrm>
            <a:off x="7650569" y="1496770"/>
            <a:ext cx="412800" cy="20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33°</a:t>
            </a:r>
            <a:endParaRPr sz="1800"/>
          </a:p>
        </p:txBody>
      </p:sp>
      <p:sp>
        <p:nvSpPr>
          <p:cNvPr id="1456" name="Google Shape;1456;p85"/>
          <p:cNvSpPr txBox="1"/>
          <p:nvPr>
            <p:ph idx="4294967295" type="body"/>
          </p:nvPr>
        </p:nvSpPr>
        <p:spPr>
          <a:xfrm>
            <a:off x="7589123" y="1787000"/>
            <a:ext cx="746400" cy="20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 cm</a:t>
            </a:r>
            <a:endParaRPr sz="1800"/>
          </a:p>
        </p:txBody>
      </p:sp>
      <p:sp>
        <p:nvSpPr>
          <p:cNvPr id="1457" name="Google Shape;1457;p85"/>
          <p:cNvSpPr txBox="1"/>
          <p:nvPr>
            <p:ph idx="4294967295" type="body"/>
          </p:nvPr>
        </p:nvSpPr>
        <p:spPr>
          <a:xfrm>
            <a:off x="7792335" y="1020225"/>
            <a:ext cx="903900" cy="20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458" name="Google Shape;1458;p85"/>
          <p:cNvSpPr/>
          <p:nvPr/>
        </p:nvSpPr>
        <p:spPr>
          <a:xfrm>
            <a:off x="8063511" y="1497850"/>
            <a:ext cx="471000" cy="4710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9" name="Google Shape;1459;p85"/>
          <p:cNvSpPr/>
          <p:nvPr/>
        </p:nvSpPr>
        <p:spPr>
          <a:xfrm>
            <a:off x="7263738" y="1600313"/>
            <a:ext cx="135000" cy="133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60" name="Google Shape;1460;p85"/>
          <p:cNvGrpSpPr/>
          <p:nvPr/>
        </p:nvGrpSpPr>
        <p:grpSpPr>
          <a:xfrm>
            <a:off x="4517482" y="1205817"/>
            <a:ext cx="412806" cy="382814"/>
            <a:chOff x="1020916" y="1442088"/>
            <a:chExt cx="457200" cy="457200"/>
          </a:xfrm>
        </p:grpSpPr>
        <p:pic>
          <p:nvPicPr>
            <p:cNvPr id="1461" name="Google Shape;1461;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2" name="Google Shape;1462;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63" name="Google Shape;1463;p85"/>
          <p:cNvGrpSpPr/>
          <p:nvPr/>
        </p:nvGrpSpPr>
        <p:grpSpPr>
          <a:xfrm>
            <a:off x="6825444" y="1205843"/>
            <a:ext cx="372298" cy="382814"/>
            <a:chOff x="1020916" y="1442088"/>
            <a:chExt cx="457200" cy="457200"/>
          </a:xfrm>
        </p:grpSpPr>
        <p:pic>
          <p:nvPicPr>
            <p:cNvPr id="1464" name="Google Shape;1464;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5" name="Google Shape;1465;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66" name="Google Shape;1466;p85"/>
          <p:cNvGrpSpPr/>
          <p:nvPr/>
        </p:nvGrpSpPr>
        <p:grpSpPr>
          <a:xfrm>
            <a:off x="4615939" y="2990266"/>
            <a:ext cx="412806" cy="382814"/>
            <a:chOff x="1020916" y="1442088"/>
            <a:chExt cx="457200" cy="457200"/>
          </a:xfrm>
        </p:grpSpPr>
        <p:pic>
          <p:nvPicPr>
            <p:cNvPr id="1467" name="Google Shape;1467;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8" name="Google Shape;1468;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69" name="Google Shape;1469;p85"/>
          <p:cNvGrpSpPr/>
          <p:nvPr/>
        </p:nvGrpSpPr>
        <p:grpSpPr>
          <a:xfrm>
            <a:off x="6657687" y="2545843"/>
            <a:ext cx="412806" cy="382814"/>
            <a:chOff x="1020916" y="1442088"/>
            <a:chExt cx="457200" cy="457200"/>
          </a:xfrm>
        </p:grpSpPr>
        <p:pic>
          <p:nvPicPr>
            <p:cNvPr id="1470" name="Google Shape;1470;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71" name="Google Shape;1471;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472" name="Google Shape;1472;p85"/>
          <p:cNvGrpSpPr/>
          <p:nvPr/>
        </p:nvGrpSpPr>
        <p:grpSpPr>
          <a:xfrm>
            <a:off x="4861187" y="4011118"/>
            <a:ext cx="412806" cy="382814"/>
            <a:chOff x="1020916" y="1442088"/>
            <a:chExt cx="457200" cy="457200"/>
          </a:xfrm>
        </p:grpSpPr>
        <p:pic>
          <p:nvPicPr>
            <p:cNvPr id="1473" name="Google Shape;1473;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74" name="Google Shape;1474;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475" name="Google Shape;1475;p85"/>
          <p:cNvGrpSpPr/>
          <p:nvPr/>
        </p:nvGrpSpPr>
        <p:grpSpPr>
          <a:xfrm>
            <a:off x="6782907" y="3625817"/>
            <a:ext cx="412806" cy="382814"/>
            <a:chOff x="1020916" y="1442088"/>
            <a:chExt cx="457200" cy="457200"/>
          </a:xfrm>
        </p:grpSpPr>
        <p:pic>
          <p:nvPicPr>
            <p:cNvPr id="1476" name="Google Shape;1476;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77" name="Google Shape;1477;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1478" name="Google Shape;1478;p85"/>
          <p:cNvGrpSpPr/>
          <p:nvPr/>
        </p:nvGrpSpPr>
        <p:grpSpPr>
          <a:xfrm>
            <a:off x="2679941" y="1948500"/>
            <a:ext cx="457200" cy="457200"/>
            <a:chOff x="1020916" y="1442088"/>
            <a:chExt cx="457200" cy="457200"/>
          </a:xfrm>
        </p:grpSpPr>
        <p:pic>
          <p:nvPicPr>
            <p:cNvPr id="1479" name="Google Shape;1479;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0" name="Google Shape;1480;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81" name="Google Shape;1481;p85"/>
          <p:cNvGrpSpPr/>
          <p:nvPr/>
        </p:nvGrpSpPr>
        <p:grpSpPr>
          <a:xfrm>
            <a:off x="1678091" y="1948500"/>
            <a:ext cx="457200" cy="457200"/>
            <a:chOff x="1020916" y="1442088"/>
            <a:chExt cx="457200" cy="457200"/>
          </a:xfrm>
        </p:grpSpPr>
        <p:pic>
          <p:nvPicPr>
            <p:cNvPr id="1482" name="Google Shape;1482;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3" name="Google Shape;1483;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84" name="Google Shape;1484;p85"/>
          <p:cNvGrpSpPr/>
          <p:nvPr/>
        </p:nvGrpSpPr>
        <p:grpSpPr>
          <a:xfrm>
            <a:off x="600228" y="1919925"/>
            <a:ext cx="457200" cy="457200"/>
            <a:chOff x="1020916" y="1442088"/>
            <a:chExt cx="457200" cy="457200"/>
          </a:xfrm>
        </p:grpSpPr>
        <p:pic>
          <p:nvPicPr>
            <p:cNvPr id="1485" name="Google Shape;1485;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6" name="Google Shape;1486;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87" name="Google Shape;1487;p85"/>
          <p:cNvGrpSpPr/>
          <p:nvPr/>
        </p:nvGrpSpPr>
        <p:grpSpPr>
          <a:xfrm>
            <a:off x="1689641" y="2523875"/>
            <a:ext cx="457200" cy="457200"/>
            <a:chOff x="1020916" y="1442088"/>
            <a:chExt cx="457200" cy="457200"/>
          </a:xfrm>
        </p:grpSpPr>
        <p:pic>
          <p:nvPicPr>
            <p:cNvPr id="1488" name="Google Shape;1488;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9" name="Google Shape;1489;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490" name="Google Shape;1490;p85"/>
          <p:cNvGrpSpPr/>
          <p:nvPr/>
        </p:nvGrpSpPr>
        <p:grpSpPr>
          <a:xfrm>
            <a:off x="605566" y="2542950"/>
            <a:ext cx="457200" cy="457200"/>
            <a:chOff x="1020916" y="1442088"/>
            <a:chExt cx="457200" cy="457200"/>
          </a:xfrm>
        </p:grpSpPr>
        <p:pic>
          <p:nvPicPr>
            <p:cNvPr id="1491" name="Google Shape;1491;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92" name="Google Shape;1492;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493" name="Google Shape;1493;p85"/>
          <p:cNvGrpSpPr/>
          <p:nvPr/>
        </p:nvGrpSpPr>
        <p:grpSpPr>
          <a:xfrm>
            <a:off x="2701841" y="2510525"/>
            <a:ext cx="457200" cy="457200"/>
            <a:chOff x="1020916" y="1442088"/>
            <a:chExt cx="457200" cy="457200"/>
          </a:xfrm>
        </p:grpSpPr>
        <p:pic>
          <p:nvPicPr>
            <p:cNvPr id="1494" name="Google Shape;1494;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95" name="Google Shape;1495;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9" name="Shape 1499"/>
        <p:cNvGrpSpPr/>
        <p:nvPr/>
      </p:nvGrpSpPr>
      <p:grpSpPr>
        <a:xfrm>
          <a:off x="0" y="0"/>
          <a:ext cx="0" cy="0"/>
          <a:chOff x="0" y="0"/>
          <a:chExt cx="0" cy="0"/>
        </a:xfrm>
      </p:grpSpPr>
      <p:sp>
        <p:nvSpPr>
          <p:cNvPr id="1500" name="Google Shape;1500;p86"/>
          <p:cNvSpPr/>
          <p:nvPr/>
        </p:nvSpPr>
        <p:spPr>
          <a:xfrm>
            <a:off x="6311869" y="3715251"/>
            <a:ext cx="1683000" cy="8751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1" name="Google Shape;1501;p86"/>
          <p:cNvSpPr/>
          <p:nvPr/>
        </p:nvSpPr>
        <p:spPr>
          <a:xfrm>
            <a:off x="3855403" y="3715251"/>
            <a:ext cx="1683000" cy="8751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2" name="Google Shape;1502;p86"/>
          <p:cNvSpPr/>
          <p:nvPr/>
        </p:nvSpPr>
        <p:spPr>
          <a:xfrm>
            <a:off x="1398936" y="3715251"/>
            <a:ext cx="1683000" cy="8751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3" name="Google Shape;1503;p86"/>
          <p:cNvSpPr/>
          <p:nvPr/>
        </p:nvSpPr>
        <p:spPr>
          <a:xfrm>
            <a:off x="6054904" y="1263575"/>
            <a:ext cx="2204700" cy="22980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4" name="Google Shape;1504;p86"/>
          <p:cNvSpPr/>
          <p:nvPr/>
        </p:nvSpPr>
        <p:spPr>
          <a:xfrm>
            <a:off x="3594560" y="1263575"/>
            <a:ext cx="2204700" cy="22980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5" name="Google Shape;1505;p86"/>
          <p:cNvSpPr/>
          <p:nvPr/>
        </p:nvSpPr>
        <p:spPr>
          <a:xfrm>
            <a:off x="1138075" y="1263575"/>
            <a:ext cx="2204700" cy="2298000"/>
          </a:xfrm>
          <a:prstGeom prst="roundRect">
            <a:avLst>
              <a:gd fmla="val 16667" name="adj"/>
            </a:avLst>
          </a:prstGeom>
          <a:solidFill>
            <a:srgbClr val="EBEDFE"/>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6" name="Google Shape;1506;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Doorashada shaqada trigonometric-ga saxda ah (Choosing the correct trigonometric function)</a:t>
            </a:r>
            <a:endParaRPr/>
          </a:p>
        </p:txBody>
      </p:sp>
      <p:sp>
        <p:nvSpPr>
          <p:cNvPr id="1507" name="Google Shape;1507;p8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Ku xiriir isla'egta (equation) saddexagalka saxda ah.</a:t>
            </a:r>
            <a:endParaRPr sz="1800"/>
          </a:p>
        </p:txBody>
      </p:sp>
      <p:sp>
        <p:nvSpPr>
          <p:cNvPr id="1508" name="Google Shape;1508;p86"/>
          <p:cNvSpPr/>
          <p:nvPr/>
        </p:nvSpPr>
        <p:spPr>
          <a:xfrm>
            <a:off x="2246099" y="28388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09" name="Google Shape;1509;p86"/>
          <p:cNvGrpSpPr/>
          <p:nvPr/>
        </p:nvGrpSpPr>
        <p:grpSpPr>
          <a:xfrm>
            <a:off x="1479300" y="1364625"/>
            <a:ext cx="1057366" cy="1764766"/>
            <a:chOff x="-2022025" y="1455875"/>
            <a:chExt cx="1057366" cy="1764766"/>
          </a:xfrm>
        </p:grpSpPr>
        <p:sp>
          <p:nvSpPr>
            <p:cNvPr id="1510" name="Google Shape;1510;p8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11" name="Google Shape;1511;p86"/>
            <p:cNvCxnSpPr/>
            <p:nvPr/>
          </p:nvCxnSpPr>
          <p:spPr>
            <a:xfrm rot="10800000">
              <a:off x="-2022025" y="3220641"/>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512" name="Google Shape;1512;p86"/>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513" name="Google Shape;1513;p86"/>
          <p:cNvSpPr/>
          <p:nvPr/>
        </p:nvSpPr>
        <p:spPr>
          <a:xfrm>
            <a:off x="2021493" y="968532"/>
            <a:ext cx="771600" cy="771600"/>
          </a:xfrm>
          <a:prstGeom prst="arc">
            <a:avLst>
              <a:gd fmla="val 5046191" name="adj1"/>
              <a:gd fmla="val 681361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4" name="Google Shape;1514;p86"/>
          <p:cNvSpPr txBox="1"/>
          <p:nvPr>
            <p:ph idx="4294967295" type="body"/>
          </p:nvPr>
        </p:nvSpPr>
        <p:spPr>
          <a:xfrm flipH="1">
            <a:off x="2596299" y="2048113"/>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 cm</a:t>
            </a:r>
            <a:endParaRPr sz="1800"/>
          </a:p>
        </p:txBody>
      </p:sp>
      <p:sp>
        <p:nvSpPr>
          <p:cNvPr id="1515" name="Google Shape;1515;p86"/>
          <p:cNvSpPr txBox="1"/>
          <p:nvPr>
            <p:ph idx="4294967295" type="body"/>
          </p:nvPr>
        </p:nvSpPr>
        <p:spPr>
          <a:xfrm flipH="1">
            <a:off x="1608603" y="3255059"/>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endParaRPr sz="1800"/>
          </a:p>
        </p:txBody>
      </p:sp>
      <p:sp>
        <p:nvSpPr>
          <p:cNvPr id="1516" name="Google Shape;1516;p86"/>
          <p:cNvSpPr txBox="1"/>
          <p:nvPr>
            <p:ph idx="4294967295" type="body"/>
          </p:nvPr>
        </p:nvSpPr>
        <p:spPr>
          <a:xfrm>
            <a:off x="2184860" y="1740124"/>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517" name="Google Shape;1517;p86"/>
          <p:cNvSpPr/>
          <p:nvPr/>
        </p:nvSpPr>
        <p:spPr>
          <a:xfrm>
            <a:off x="4989299" y="29150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18" name="Google Shape;1518;p86"/>
          <p:cNvGrpSpPr/>
          <p:nvPr/>
        </p:nvGrpSpPr>
        <p:grpSpPr>
          <a:xfrm>
            <a:off x="4146300" y="1364625"/>
            <a:ext cx="1037100" cy="1840966"/>
            <a:chOff x="-2098225" y="1379675"/>
            <a:chExt cx="1037100" cy="1840966"/>
          </a:xfrm>
        </p:grpSpPr>
        <p:sp>
          <p:nvSpPr>
            <p:cNvPr id="1519" name="Google Shape;1519;p8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20" name="Google Shape;1520;p86"/>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521" name="Google Shape;1521;p86"/>
            <p:cNvCxnSpPr/>
            <p:nvPr/>
          </p:nvCxnSpPr>
          <p:spPr>
            <a:xfrm rot="10800000">
              <a:off x="-2022025" y="3220641"/>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522" name="Google Shape;1522;p86"/>
          <p:cNvSpPr txBox="1"/>
          <p:nvPr>
            <p:ph idx="4294967295" type="body"/>
          </p:nvPr>
        </p:nvSpPr>
        <p:spPr>
          <a:xfrm flipH="1">
            <a:off x="3914628" y="1928363"/>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 cm</a:t>
            </a:r>
            <a:endParaRPr sz="1800"/>
          </a:p>
        </p:txBody>
      </p:sp>
      <p:sp>
        <p:nvSpPr>
          <p:cNvPr id="1523" name="Google Shape;1523;p86"/>
          <p:cNvSpPr txBox="1"/>
          <p:nvPr>
            <p:ph idx="4294967295" type="body"/>
          </p:nvPr>
        </p:nvSpPr>
        <p:spPr>
          <a:xfrm flipH="1">
            <a:off x="4409918" y="3255059"/>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endParaRPr sz="1800"/>
          </a:p>
        </p:txBody>
      </p:sp>
      <p:sp>
        <p:nvSpPr>
          <p:cNvPr id="1524" name="Google Shape;1524;p86"/>
          <p:cNvSpPr txBox="1"/>
          <p:nvPr>
            <p:ph idx="4294967295" type="body"/>
          </p:nvPr>
        </p:nvSpPr>
        <p:spPr>
          <a:xfrm>
            <a:off x="4916371" y="1838399"/>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525" name="Google Shape;1525;p86"/>
          <p:cNvSpPr/>
          <p:nvPr/>
        </p:nvSpPr>
        <p:spPr>
          <a:xfrm>
            <a:off x="7199099" y="29912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26" name="Google Shape;1526;p86"/>
          <p:cNvGrpSpPr/>
          <p:nvPr/>
        </p:nvGrpSpPr>
        <p:grpSpPr>
          <a:xfrm>
            <a:off x="6356100" y="1440825"/>
            <a:ext cx="1133566" cy="1744500"/>
            <a:chOff x="-2098225" y="1379675"/>
            <a:chExt cx="1133566" cy="1744500"/>
          </a:xfrm>
        </p:grpSpPr>
        <p:sp>
          <p:nvSpPr>
            <p:cNvPr id="1527" name="Google Shape;1527;p8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28" name="Google Shape;1528;p86"/>
            <p:cNvCxnSpPr/>
            <p:nvPr/>
          </p:nvCxnSpPr>
          <p:spPr>
            <a:xfrm flipH="1">
              <a:off x="-2098225" y="1379675"/>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529" name="Google Shape;1529;p86"/>
            <p:cNvCxnSpPr/>
            <p:nvPr/>
          </p:nvCxnSpPr>
          <p:spPr>
            <a:xfrm rot="10800000">
              <a:off x="-96465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530" name="Google Shape;1530;p86"/>
          <p:cNvSpPr txBox="1"/>
          <p:nvPr>
            <p:ph idx="4294967295" type="body"/>
          </p:nvPr>
        </p:nvSpPr>
        <p:spPr>
          <a:xfrm flipH="1">
            <a:off x="6148528" y="1999188"/>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 cm</a:t>
            </a:r>
            <a:endParaRPr sz="1800"/>
          </a:p>
        </p:txBody>
      </p:sp>
      <p:sp>
        <p:nvSpPr>
          <p:cNvPr id="1531" name="Google Shape;1531;p86"/>
          <p:cNvSpPr txBox="1"/>
          <p:nvPr>
            <p:ph idx="4294967295" type="body"/>
          </p:nvPr>
        </p:nvSpPr>
        <p:spPr>
          <a:xfrm flipH="1">
            <a:off x="7526153" y="2249963"/>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endParaRPr sz="1800"/>
          </a:p>
        </p:txBody>
      </p:sp>
      <p:sp>
        <p:nvSpPr>
          <p:cNvPr id="1532" name="Google Shape;1532;p86"/>
          <p:cNvSpPr txBox="1"/>
          <p:nvPr>
            <p:ph idx="4294967295" type="body"/>
          </p:nvPr>
        </p:nvSpPr>
        <p:spPr>
          <a:xfrm>
            <a:off x="7125803" y="1916317"/>
            <a:ext cx="304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533" name="Google Shape;1533;p86"/>
          <p:cNvSpPr txBox="1"/>
          <p:nvPr>
            <p:ph idx="4294967295" type="body"/>
          </p:nvPr>
        </p:nvSpPr>
        <p:spPr>
          <a:xfrm>
            <a:off x="1512328" y="3946058"/>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sin(𝜃°)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534" name="Google Shape;1534;p86"/>
          <p:cNvSpPr txBox="1"/>
          <p:nvPr>
            <p:ph idx="4294967295" type="body"/>
          </p:nvPr>
        </p:nvSpPr>
        <p:spPr>
          <a:xfrm>
            <a:off x="2565141" y="415179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800"/>
          </a:p>
        </p:txBody>
      </p:sp>
      <p:cxnSp>
        <p:nvCxnSpPr>
          <p:cNvPr id="1535" name="Google Shape;1535;p86"/>
          <p:cNvCxnSpPr/>
          <p:nvPr/>
        </p:nvCxnSpPr>
        <p:spPr>
          <a:xfrm>
            <a:off x="2506650" y="4124133"/>
            <a:ext cx="447000" cy="0"/>
          </a:xfrm>
          <a:prstGeom prst="straightConnector1">
            <a:avLst/>
          </a:prstGeom>
          <a:noFill/>
          <a:ln cap="flat" cmpd="sng" w="19050">
            <a:solidFill>
              <a:schemeClr val="dk1"/>
            </a:solidFill>
            <a:prstDash val="solid"/>
            <a:round/>
            <a:headEnd len="med" w="med" type="none"/>
            <a:tailEnd len="med" w="med" type="none"/>
          </a:ln>
        </p:spPr>
      </p:cxnSp>
      <p:sp>
        <p:nvSpPr>
          <p:cNvPr id="1536" name="Google Shape;1536;p86"/>
          <p:cNvSpPr txBox="1"/>
          <p:nvPr>
            <p:ph idx="4294967295" type="body"/>
          </p:nvPr>
        </p:nvSpPr>
        <p:spPr>
          <a:xfrm>
            <a:off x="2565141" y="3833973"/>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
        <p:nvSpPr>
          <p:cNvPr id="1537" name="Google Shape;1537;p86"/>
          <p:cNvSpPr/>
          <p:nvPr/>
        </p:nvSpPr>
        <p:spPr>
          <a:xfrm>
            <a:off x="4742018" y="1042557"/>
            <a:ext cx="771600" cy="771600"/>
          </a:xfrm>
          <a:prstGeom prst="arc">
            <a:avLst>
              <a:gd fmla="val 5046191" name="adj1"/>
              <a:gd fmla="val 681361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8" name="Google Shape;1538;p86"/>
          <p:cNvSpPr/>
          <p:nvPr/>
        </p:nvSpPr>
        <p:spPr>
          <a:xfrm>
            <a:off x="6980268" y="1116582"/>
            <a:ext cx="771600" cy="771600"/>
          </a:xfrm>
          <a:prstGeom prst="arc">
            <a:avLst>
              <a:gd fmla="val 5046191" name="adj1"/>
              <a:gd fmla="val 681361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9" name="Google Shape;1539;p86"/>
          <p:cNvSpPr txBox="1"/>
          <p:nvPr>
            <p:ph idx="4294967295" type="body"/>
          </p:nvPr>
        </p:nvSpPr>
        <p:spPr>
          <a:xfrm>
            <a:off x="3956253" y="3958183"/>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cos(𝜃°)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540" name="Google Shape;1540;p86"/>
          <p:cNvSpPr txBox="1"/>
          <p:nvPr>
            <p:ph idx="4294967295" type="body"/>
          </p:nvPr>
        </p:nvSpPr>
        <p:spPr>
          <a:xfrm>
            <a:off x="5009066" y="4163923"/>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800"/>
          </a:p>
        </p:txBody>
      </p:sp>
      <p:cxnSp>
        <p:nvCxnSpPr>
          <p:cNvPr id="1541" name="Google Shape;1541;p86"/>
          <p:cNvCxnSpPr/>
          <p:nvPr/>
        </p:nvCxnSpPr>
        <p:spPr>
          <a:xfrm>
            <a:off x="4950575" y="4136258"/>
            <a:ext cx="447000" cy="0"/>
          </a:xfrm>
          <a:prstGeom prst="straightConnector1">
            <a:avLst/>
          </a:prstGeom>
          <a:noFill/>
          <a:ln cap="flat" cmpd="sng" w="19050">
            <a:solidFill>
              <a:schemeClr val="dk1"/>
            </a:solidFill>
            <a:prstDash val="solid"/>
            <a:round/>
            <a:headEnd len="med" w="med" type="none"/>
            <a:tailEnd len="med" w="med" type="none"/>
          </a:ln>
        </p:spPr>
      </p:cxnSp>
      <p:sp>
        <p:nvSpPr>
          <p:cNvPr id="1542" name="Google Shape;1542;p86"/>
          <p:cNvSpPr txBox="1"/>
          <p:nvPr>
            <p:ph idx="4294967295" type="body"/>
          </p:nvPr>
        </p:nvSpPr>
        <p:spPr>
          <a:xfrm>
            <a:off x="5009066" y="384609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sp>
        <p:nvSpPr>
          <p:cNvPr id="1543" name="Google Shape;1543;p86"/>
          <p:cNvSpPr txBox="1"/>
          <p:nvPr>
            <p:ph idx="4294967295" type="body"/>
          </p:nvPr>
        </p:nvSpPr>
        <p:spPr>
          <a:xfrm>
            <a:off x="6425128" y="3991283"/>
            <a:ext cx="14493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tan(𝜃°)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544" name="Google Shape;1544;p86"/>
          <p:cNvSpPr txBox="1"/>
          <p:nvPr>
            <p:ph idx="4294967295" type="body"/>
          </p:nvPr>
        </p:nvSpPr>
        <p:spPr>
          <a:xfrm>
            <a:off x="7477941" y="4197023"/>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800"/>
          </a:p>
        </p:txBody>
      </p:sp>
      <p:cxnSp>
        <p:nvCxnSpPr>
          <p:cNvPr id="1545" name="Google Shape;1545;p86"/>
          <p:cNvCxnSpPr/>
          <p:nvPr/>
        </p:nvCxnSpPr>
        <p:spPr>
          <a:xfrm>
            <a:off x="7419450" y="4169358"/>
            <a:ext cx="447000" cy="0"/>
          </a:xfrm>
          <a:prstGeom prst="straightConnector1">
            <a:avLst/>
          </a:prstGeom>
          <a:noFill/>
          <a:ln cap="flat" cmpd="sng" w="19050">
            <a:solidFill>
              <a:schemeClr val="dk1"/>
            </a:solidFill>
            <a:prstDash val="solid"/>
            <a:round/>
            <a:headEnd len="med" w="med" type="none"/>
            <a:tailEnd len="med" w="med" type="none"/>
          </a:ln>
        </p:spPr>
      </p:cxnSp>
      <p:sp>
        <p:nvSpPr>
          <p:cNvPr id="1546" name="Google Shape;1546;p86"/>
          <p:cNvSpPr txBox="1"/>
          <p:nvPr>
            <p:ph idx="4294967295" type="body"/>
          </p:nvPr>
        </p:nvSpPr>
        <p:spPr>
          <a:xfrm>
            <a:off x="7477941" y="3879198"/>
            <a:ext cx="476100" cy="3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800"/>
          </a:p>
        </p:txBody>
      </p:sp>
      <p:cxnSp>
        <p:nvCxnSpPr>
          <p:cNvPr id="1547" name="Google Shape;1547;p86"/>
          <p:cNvCxnSpPr/>
          <p:nvPr/>
        </p:nvCxnSpPr>
        <p:spPr>
          <a:xfrm>
            <a:off x="2782500" y="3385600"/>
            <a:ext cx="3858300" cy="452100"/>
          </a:xfrm>
          <a:prstGeom prst="straightConnector1">
            <a:avLst/>
          </a:prstGeom>
          <a:noFill/>
          <a:ln cap="flat" cmpd="sng" w="38100">
            <a:solidFill>
              <a:schemeClr val="dk1"/>
            </a:solidFill>
            <a:prstDash val="solid"/>
            <a:round/>
            <a:headEnd len="med" w="med" type="none"/>
            <a:tailEnd len="med" w="med" type="none"/>
          </a:ln>
        </p:spPr>
      </p:cxnSp>
      <p:cxnSp>
        <p:nvCxnSpPr>
          <p:cNvPr id="1548" name="Google Shape;1548;p86"/>
          <p:cNvCxnSpPr/>
          <p:nvPr/>
        </p:nvCxnSpPr>
        <p:spPr>
          <a:xfrm flipH="1" rot="10800000">
            <a:off x="2270075" y="3337350"/>
            <a:ext cx="1688100" cy="440100"/>
          </a:xfrm>
          <a:prstGeom prst="straightConnector1">
            <a:avLst/>
          </a:prstGeom>
          <a:noFill/>
          <a:ln cap="flat" cmpd="sng" w="38100">
            <a:solidFill>
              <a:schemeClr val="dk1"/>
            </a:solidFill>
            <a:prstDash val="solid"/>
            <a:round/>
            <a:headEnd len="med" w="med" type="none"/>
            <a:tailEnd len="med" w="med" type="none"/>
          </a:ln>
        </p:spPr>
      </p:cxnSp>
      <p:cxnSp>
        <p:nvCxnSpPr>
          <p:cNvPr id="1549" name="Google Shape;1549;p86"/>
          <p:cNvCxnSpPr/>
          <p:nvPr/>
        </p:nvCxnSpPr>
        <p:spPr>
          <a:xfrm flipH="1" rot="10800000">
            <a:off x="4824000" y="3351700"/>
            <a:ext cx="1688100" cy="4401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3" name="Shape 1553"/>
        <p:cNvGrpSpPr/>
        <p:nvPr/>
      </p:nvGrpSpPr>
      <p:grpSpPr>
        <a:xfrm>
          <a:off x="0" y="0"/>
          <a:ext cx="0" cy="0"/>
          <a:chOff x="0" y="0"/>
          <a:chExt cx="0" cy="0"/>
        </a:xfrm>
      </p:grpSpPr>
      <p:sp>
        <p:nvSpPr>
          <p:cNvPr id="1554" name="Google Shape;1554;p8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Doorashada shaqada trigonometric (trigonometric function) ee saxda ah</a:t>
            </a:r>
            <a:endParaRPr/>
          </a:p>
        </p:txBody>
      </p:sp>
      <p:sp>
        <p:nvSpPr>
          <p:cNvPr id="1555" name="Google Shape;1555;p8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saamiyada (ratios)</a:t>
            </a:r>
            <a:endParaRPr/>
          </a:p>
        </p:txBody>
      </p:sp>
      <p:sp>
        <p:nvSpPr>
          <p:cNvPr id="1556" name="Google Shape;1556;p8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Doorashada saamiga trigonometric (trigonometric ratio) ee saxda ah</a:t>
            </a:r>
            <a:endParaRPr/>
          </a:p>
        </p:txBody>
      </p:sp>
      <p:pic>
        <p:nvPicPr>
          <p:cNvPr id="1557" name="Google Shape;1557;p87"/>
          <p:cNvPicPr preferRelativeResize="0"/>
          <p:nvPr/>
        </p:nvPicPr>
        <p:blipFill>
          <a:blip r:embed="rId3">
            <a:alphaModFix/>
          </a:blip>
          <a:stretch>
            <a:fillRect/>
          </a:stretch>
        </p:blipFill>
        <p:spPr>
          <a:xfrm>
            <a:off x="418400" y="2994665"/>
            <a:ext cx="450575" cy="446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88"/>
          <p:cNvSpPr txBox="1"/>
          <p:nvPr>
            <p:ph idx="1" type="body"/>
          </p:nvPr>
        </p:nvSpPr>
        <p:spPr>
          <a:xfrm>
            <a:off x="324000" y="759300"/>
            <a:ext cx="82377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Shaqooyinka trigonometric (trigonometric functions) waxay u oggolaadaan xisaabinta xagal (angle) ama dhererka dhinaca (edge length).</a:t>
            </a:r>
            <a:r>
              <a:rPr lang="en-GB" sz="1100">
                <a:solidFill>
                  <a:schemeClr val="accent5"/>
                </a:solidFill>
                <a:latin typeface="Lexend"/>
              </a:rPr>
              <a:t/>
            </a:r>
            <a:r>
              <a:rPr lang="en-GB" sz="1100">
                <a:latin typeface="Lexend"/>
              </a:rPr>
              <a:t/>
            </a:r>
            <a:r>
              <a:rPr lang="en-GB" sz="1100">
                <a:solidFill>
                  <a:schemeClr val="accent5"/>
                </a:solidFill>
                <a:latin typeface="Lexend"/>
              </a:rPr>
              <a:t/>
            </a:r>
            <a:r>
              <a:rPr lang="en-GB" sz="1100">
                <a:latin typeface="Lexend"/>
              </a:rPr>
              <a:t/>
            </a:r>
            <a:r>
              <a:rPr lang="en-GB" sz="1100">
                <a:latin typeface="Lexend"/>
              </a:rPr>
              <a:t/>
            </a:r>
            <a:endParaRPr sz="1800"/>
          </a:p>
        </p:txBody>
      </p:sp>
      <p:sp>
        <p:nvSpPr>
          <p:cNvPr id="1563" name="Google Shape;1563;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saamiyada (ratios)</a:t>
            </a:r>
            <a:endParaRPr/>
          </a:p>
        </p:txBody>
      </p:sp>
      <p:grpSp>
        <p:nvGrpSpPr>
          <p:cNvPr id="1564" name="Google Shape;1564;p88"/>
          <p:cNvGrpSpPr/>
          <p:nvPr/>
        </p:nvGrpSpPr>
        <p:grpSpPr>
          <a:xfrm flipH="1" rot="-5400000">
            <a:off x="1615155" y="1564491"/>
            <a:ext cx="1146442" cy="2261430"/>
            <a:chOff x="-2124204" y="1436541"/>
            <a:chExt cx="1159545" cy="1687634"/>
          </a:xfrm>
        </p:grpSpPr>
        <p:sp>
          <p:nvSpPr>
            <p:cNvPr id="1565" name="Google Shape;1565;p8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66" name="Google Shape;1566;p88"/>
            <p:cNvCxnSpPr/>
            <p:nvPr/>
          </p:nvCxnSpPr>
          <p:spPr>
            <a:xfrm flipH="1">
              <a:off x="-2124204" y="1436541"/>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567" name="Google Shape;1567;p88"/>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568" name="Google Shape;1568;p88"/>
          <p:cNvSpPr txBox="1"/>
          <p:nvPr>
            <p:ph idx="1" type="body"/>
          </p:nvPr>
        </p:nvSpPr>
        <p:spPr>
          <a:xfrm flipH="1">
            <a:off x="1551180" y="2927306"/>
            <a:ext cx="464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34°</a:t>
            </a:r>
            <a:endParaRPr sz="1800"/>
          </a:p>
        </p:txBody>
      </p:sp>
      <p:sp>
        <p:nvSpPr>
          <p:cNvPr id="1569" name="Google Shape;1569;p88"/>
          <p:cNvSpPr txBox="1"/>
          <p:nvPr>
            <p:ph idx="1" type="body"/>
          </p:nvPr>
        </p:nvSpPr>
        <p:spPr>
          <a:xfrm flipH="1">
            <a:off x="1712248" y="223585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 cm</a:t>
            </a:r>
            <a:r>
              <a:rPr lang="en-GB" sz="1100">
                <a:latin typeface="Lexend"/>
              </a:rPr>
              <a:t/>
            </a:r>
            <a:endParaRPr sz="1800"/>
          </a:p>
        </p:txBody>
      </p:sp>
      <p:sp>
        <p:nvSpPr>
          <p:cNvPr id="1570" name="Google Shape;1570;p88"/>
          <p:cNvSpPr txBox="1"/>
          <p:nvPr>
            <p:ph idx="1" type="body"/>
          </p:nvPr>
        </p:nvSpPr>
        <p:spPr>
          <a:xfrm flipH="1">
            <a:off x="2024717" y="322037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t cm</a:t>
            </a:r>
            <a:r>
              <a:rPr lang="en-GB" sz="1800">
                <a:latin typeface="Lexend"/>
              </a:rPr>
              <a:t/>
            </a:r>
            <a:endParaRPr sz="1800"/>
          </a:p>
        </p:txBody>
      </p:sp>
      <p:sp>
        <p:nvSpPr>
          <p:cNvPr id="1571" name="Google Shape;1571;p88"/>
          <p:cNvSpPr/>
          <p:nvPr/>
        </p:nvSpPr>
        <p:spPr>
          <a:xfrm flipH="1">
            <a:off x="708378" y="2810135"/>
            <a:ext cx="746400" cy="746400"/>
          </a:xfrm>
          <a:prstGeom prst="arc">
            <a:avLst>
              <a:gd fmla="val 10867472" name="adj1"/>
              <a:gd fmla="val 1227177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2" name="Google Shape;1572;p88"/>
          <p:cNvSpPr/>
          <p:nvPr/>
        </p:nvSpPr>
        <p:spPr>
          <a:xfrm>
            <a:off x="3182000" y="3034296"/>
            <a:ext cx="137100" cy="1371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3" name="Google Shape;1573;p88"/>
          <p:cNvSpPr txBox="1"/>
          <p:nvPr>
            <p:ph idx="1" type="body"/>
          </p:nvPr>
        </p:nvSpPr>
        <p:spPr>
          <a:xfrm>
            <a:off x="324000" y="373110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Xisaabi dhererka t, ilaa 1 d.p.</a:t>
            </a:r>
            <a:r>
              <a:rPr i="1" lang="en-GB" sz="1100">
                <a:latin typeface="Lexend"/>
                <a:ea typeface="Times New Roman"/>
                <a:cs typeface="Times New Roman"/>
                <a:sym typeface="Times New Roman"/>
              </a:rPr>
              <a:t/>
            </a:r>
            <a:r>
              <a:rPr lang="en-GB" sz="1100">
                <a:latin typeface="Lexend"/>
              </a:rPr>
              <a:t/>
            </a:r>
            <a:endParaRPr sz="1800"/>
          </a:p>
        </p:txBody>
      </p:sp>
      <p:sp>
        <p:nvSpPr>
          <p:cNvPr id="1574" name="Google Shape;1574;p88"/>
          <p:cNvSpPr txBox="1"/>
          <p:nvPr>
            <p:ph idx="1" type="body"/>
          </p:nvPr>
        </p:nvSpPr>
        <p:spPr>
          <a:xfrm>
            <a:off x="4483325" y="198765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Isticmaalka saddexagalka qeexida (definition triangle).</a:t>
            </a:r>
            <a:endParaRPr sz="1800">
              <a:solidFill>
                <a:schemeClr val="accent5"/>
              </a:solidFill>
            </a:endParaRPr>
          </a:p>
        </p:txBody>
      </p:sp>
      <p:grpSp>
        <p:nvGrpSpPr>
          <p:cNvPr id="1575" name="Google Shape;1575;p88"/>
          <p:cNvGrpSpPr/>
          <p:nvPr/>
        </p:nvGrpSpPr>
        <p:grpSpPr>
          <a:xfrm flipH="1" rot="-5400000">
            <a:off x="7627434" y="1922123"/>
            <a:ext cx="771831" cy="1431400"/>
            <a:chOff x="-2160600" y="1415653"/>
            <a:chExt cx="1248513" cy="1708522"/>
          </a:xfrm>
        </p:grpSpPr>
        <p:sp>
          <p:nvSpPr>
            <p:cNvPr id="1576" name="Google Shape;1576;p8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77" name="Google Shape;1577;p88"/>
            <p:cNvCxnSpPr/>
            <p:nvPr/>
          </p:nvCxnSpPr>
          <p:spPr>
            <a:xfrm flipH="1">
              <a:off x="-2160600" y="1415653"/>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578" name="Google Shape;1578;p88"/>
            <p:cNvCxnSpPr/>
            <p:nvPr/>
          </p:nvCxnSpPr>
          <p:spPr>
            <a:xfrm rot="10800000">
              <a:off x="-912087"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579" name="Google Shape;1579;p88"/>
          <p:cNvSpPr txBox="1"/>
          <p:nvPr>
            <p:ph idx="1" type="body"/>
          </p:nvPr>
        </p:nvSpPr>
        <p:spPr>
          <a:xfrm flipH="1">
            <a:off x="7752002" y="2701725"/>
            <a:ext cx="4191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34°</a:t>
            </a:r>
            <a:endParaRPr sz="1800"/>
          </a:p>
        </p:txBody>
      </p:sp>
      <p:sp>
        <p:nvSpPr>
          <p:cNvPr id="1580" name="Google Shape;1580;p88"/>
          <p:cNvSpPr txBox="1"/>
          <p:nvPr>
            <p:ph idx="1" type="body"/>
          </p:nvPr>
        </p:nvSpPr>
        <p:spPr>
          <a:xfrm flipH="1">
            <a:off x="7535403" y="2298075"/>
            <a:ext cx="6480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cm</a:t>
            </a:r>
            <a:endParaRPr sz="1800"/>
          </a:p>
        </p:txBody>
      </p:sp>
      <p:sp>
        <p:nvSpPr>
          <p:cNvPr id="1581" name="Google Shape;1581;p88"/>
          <p:cNvSpPr txBox="1"/>
          <p:nvPr>
            <p:ph idx="1" type="body"/>
          </p:nvPr>
        </p:nvSpPr>
        <p:spPr>
          <a:xfrm flipH="1">
            <a:off x="7387475" y="3001175"/>
            <a:ext cx="1413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cos(34°) cm</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582" name="Google Shape;1582;p88"/>
          <p:cNvSpPr/>
          <p:nvPr/>
        </p:nvSpPr>
        <p:spPr>
          <a:xfrm flipH="1">
            <a:off x="7096926" y="2647260"/>
            <a:ext cx="558300" cy="558300"/>
          </a:xfrm>
          <a:prstGeom prst="arc">
            <a:avLst>
              <a:gd fmla="val 10867472" name="adj1"/>
              <a:gd fmla="val 1227177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3" name="Google Shape;1583;p88"/>
          <p:cNvSpPr/>
          <p:nvPr/>
        </p:nvSpPr>
        <p:spPr>
          <a:xfrm>
            <a:off x="8643568" y="2844826"/>
            <a:ext cx="85800" cy="85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584" name="Google Shape;1584;p88"/>
          <p:cNvGraphicFramePr/>
          <p:nvPr/>
        </p:nvGraphicFramePr>
        <p:xfrm>
          <a:off x="4736788" y="3442325"/>
          <a:ext cx="3000000" cy="3000000"/>
        </p:xfrm>
        <a:graphic>
          <a:graphicData uri="http://schemas.openxmlformats.org/drawingml/2006/table">
            <a:tbl>
              <a:tblPr>
                <a:noFill/>
                <a:tableStyleId>{6583A662-CB0C-4F0C-AD52-46217D66C8BC}</a:tableStyleId>
              </a:tblPr>
              <a:tblGrid>
                <a:gridCol w="798125"/>
                <a:gridCol w="1070900"/>
                <a:gridCol w="890050"/>
              </a:tblGrid>
              <a:tr h="315475">
                <a:tc>
                  <a:txBody>
                    <a:bodyPr/>
                    <a:lstStyle/>
                    <a:p>
                      <a:pPr indent="0" lvl="0" marL="0" rtl="0" algn="ctr">
                        <a:lnSpc>
                          <a:spcPct val="115000"/>
                        </a:lnSpc>
                        <a:spcBef>
                          <a:spcPts val="0"/>
                        </a:spcBef>
                        <a:spcAft>
                          <a:spcPts val="1000"/>
                        </a:spcAft>
                        <a:buNone/>
                      </a:pPr>
                      <a:r>
                        <a:rPr lang="en-GB" sz="1200">
                          <a:latin typeface="Lexend"/>
                          <a:ea typeface="Lexend"/>
                          <a:cs typeface="Lexend"/>
                          <a:sym typeface="Lexend"/>
                        </a:rPr>
                        <a:t>adj</a:t>
                      </a:r>
                      <a:endParaRPr sz="1800">
                        <a:latin typeface="Lexend"/>
                        <a:ea typeface="Lexend"/>
                        <a:cs typeface="Lexend"/>
                        <a:sym typeface="Lexend"/>
                      </a:endParaRPr>
                    </a:p>
                  </a:txBody>
                  <a:tcPr marT="0" marB="0" marR="0" marL="0" anchor="ctr"/>
                </a:tc>
                <a:tc>
                  <a:txBody>
                    <a:bodyPr/>
                    <a:lstStyle/>
                    <a:p>
                      <a:pPr indent="0" lvl="0" marL="0" rtl="0" algn="ctr">
                        <a:lnSpc>
                          <a:spcPct val="115000"/>
                        </a:lnSpc>
                        <a:spcBef>
                          <a:spcPts val="0"/>
                        </a:spcBef>
                        <a:spcAft>
                          <a:spcPts val="1000"/>
                        </a:spcAft>
                        <a:buClr>
                          <a:srgbClr val="000000"/>
                        </a:buClr>
                        <a:buSzPts val="1100"/>
                        <a:buFont typeface="Arial"/>
                        <a:buNone/>
                      </a:pPr>
                      <a:r>
                        <a:rPr lang="en-GB" sz="2000">
                          <a:latin typeface="Times New Roman"/>
                          <a:ea typeface="Times New Roman"/>
                          <a:cs typeface="Times New Roman"/>
                          <a:sym typeface="Times New Roman"/>
                        </a:rPr>
                        <a:t>cos(34°)</a:t>
                      </a:r>
                      <a:r>
                        <a:rPr lang="en-GB" sz="2000">
                          <a:solidFill>
                            <a:srgbClr val="000000"/>
                          </a:solidFill>
                          <a:latin typeface="Times New Roman"/>
                          <a:ea typeface="Times New Roman"/>
                          <a:cs typeface="Times New Roman"/>
                          <a:sym typeface="Times New Roman"/>
                        </a:rPr>
                        <a:t/>
                      </a:r>
                      <a:r>
                        <a:rPr lang="en-GB" sz="2000">
                          <a:latin typeface="Times New Roman"/>
                          <a:ea typeface="Times New Roman"/>
                          <a:cs typeface="Times New Roman"/>
                          <a:sym typeface="Times New Roman"/>
                        </a:rPr>
                        <a:t/>
                      </a:r>
                      <a:r>
                        <a:rPr lang="en-GB" sz="20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i="1" lang="en-GB" sz="2000">
                          <a:latin typeface="Times New Roman"/>
                          <a:ea typeface="Times New Roman"/>
                          <a:cs typeface="Times New Roman"/>
                          <a:sym typeface="Times New Roman"/>
                        </a:rPr>
                        <a:t>t</a:t>
                      </a:r>
                      <a:endParaRPr i="1"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1200">
                          <a:latin typeface="Lexend"/>
                          <a:ea typeface="Lexend"/>
                          <a:cs typeface="Lexend"/>
                          <a:sym typeface="Lexend"/>
                        </a:rPr>
                        <a:t>hyp</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0" marB="0" marR="0" marL="0" anchor="ctr"/>
                </a:tc>
              </a:tr>
            </a:tbl>
          </a:graphicData>
        </a:graphic>
      </p:graphicFrame>
      <p:sp>
        <p:nvSpPr>
          <p:cNvPr id="1585" name="Google Shape;1585;p88"/>
          <p:cNvSpPr/>
          <p:nvPr/>
        </p:nvSpPr>
        <p:spPr>
          <a:xfrm>
            <a:off x="6165825" y="4077036"/>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586" name="Google Shape;1586;p88"/>
          <p:cNvSpPr txBox="1"/>
          <p:nvPr/>
        </p:nvSpPr>
        <p:spPr>
          <a:xfrm>
            <a:off x="6323269" y="4242786"/>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5"/>
                </a:solidFill>
                <a:latin typeface="Lexend"/>
                <a:ea typeface="Lexend"/>
                <a:cs typeface="Lexend"/>
                <a:sym typeface="Lexend"/>
              </a:rPr>
              <a:t>× </a:t>
            </a:r>
            <a:r>
              <a:rPr lang="en-GB" sz="1100">
                <a:solidFill>
                  <a:schemeClr val="accent5"/>
                </a:solidFill>
                <a:latin typeface="Lexend"/>
                <a:ea typeface="Lexend"/>
                <a:cs typeface="Lexend"/>
                <a:sym typeface="Lexend"/>
              </a:rPr>
              <a:t>10</a:t>
            </a:r>
            <a:endParaRPr sz="1800">
              <a:solidFill>
                <a:schemeClr val="accent5"/>
              </a:solidFill>
              <a:latin typeface="Lexend"/>
              <a:ea typeface="Lexend"/>
              <a:cs typeface="Lexend"/>
              <a:sym typeface="Lexend"/>
            </a:endParaRPr>
          </a:p>
        </p:txBody>
      </p:sp>
      <p:sp>
        <p:nvSpPr>
          <p:cNvPr id="1587" name="Google Shape;1587;p88"/>
          <p:cNvSpPr/>
          <p:nvPr/>
        </p:nvSpPr>
        <p:spPr>
          <a:xfrm flipH="1" rot="10800000">
            <a:off x="6165825" y="3298416"/>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588" name="Google Shape;1588;p88"/>
          <p:cNvSpPr txBox="1"/>
          <p:nvPr/>
        </p:nvSpPr>
        <p:spPr>
          <a:xfrm>
            <a:off x="6274069" y="3026053"/>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5"/>
                </a:solidFill>
                <a:latin typeface="Lexend"/>
                <a:ea typeface="Lexend"/>
                <a:cs typeface="Lexend"/>
                <a:sym typeface="Lexend"/>
              </a:rPr>
              <a:t>× </a:t>
            </a:r>
            <a:r>
              <a:rPr lang="en-GB" sz="1100">
                <a:solidFill>
                  <a:schemeClr val="accent5"/>
                </a:solidFill>
                <a:latin typeface="Lexend"/>
                <a:ea typeface="Lexend"/>
                <a:cs typeface="Lexend"/>
                <a:sym typeface="Lexend"/>
              </a:rPr>
              <a:t>10</a:t>
            </a:r>
            <a:endParaRPr sz="1800">
              <a:solidFill>
                <a:schemeClr val="accent5"/>
              </a:solidFill>
              <a:latin typeface="Lexend"/>
              <a:ea typeface="Lexend"/>
              <a:cs typeface="Lexend"/>
              <a:sym typeface="Lexend"/>
            </a:endParaRPr>
          </a:p>
        </p:txBody>
      </p:sp>
      <p:sp>
        <p:nvSpPr>
          <p:cNvPr id="1589" name="Google Shape;1589;p88"/>
          <p:cNvSpPr txBox="1"/>
          <p:nvPr>
            <p:ph idx="1" type="body"/>
          </p:nvPr>
        </p:nvSpPr>
        <p:spPr>
          <a:xfrm>
            <a:off x="1888026" y="4130350"/>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t = 10 × cos(34°)</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590" name="Google Shape;1590;p88"/>
          <p:cNvSpPr txBox="1"/>
          <p:nvPr>
            <p:ph idx="1" type="body"/>
          </p:nvPr>
        </p:nvSpPr>
        <p:spPr>
          <a:xfrm>
            <a:off x="1888026" y="4435150"/>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t = 8.3 cm</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grpSp>
        <p:nvGrpSpPr>
          <p:cNvPr id="1591" name="Google Shape;1591;p88"/>
          <p:cNvGrpSpPr/>
          <p:nvPr/>
        </p:nvGrpSpPr>
        <p:grpSpPr>
          <a:xfrm>
            <a:off x="7443600" y="3572347"/>
            <a:ext cx="1301650" cy="415315"/>
            <a:chOff x="7617925" y="3168610"/>
            <a:chExt cx="1301650" cy="415315"/>
          </a:xfrm>
        </p:grpSpPr>
        <p:sp>
          <p:nvSpPr>
            <p:cNvPr id="1592" name="Google Shape;1592;p88"/>
            <p:cNvSpPr/>
            <p:nvPr/>
          </p:nvSpPr>
          <p:spPr>
            <a:xfrm rot="-5400000">
              <a:off x="7478818" y="3307717"/>
              <a:ext cx="415315"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a:p/>
          </p:txBody>
        </p:sp>
        <p:sp>
          <p:nvSpPr>
            <p:cNvPr id="1593" name="Google Shape;1593;p88"/>
            <p:cNvSpPr txBox="1"/>
            <p:nvPr/>
          </p:nvSpPr>
          <p:spPr>
            <a:xfrm>
              <a:off x="7800875" y="3240000"/>
              <a:ext cx="1118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chemeClr val="accent5"/>
                  </a:solidFill>
                  <a:latin typeface="Times New Roman"/>
                  <a:ea typeface="Times New Roman"/>
                  <a:cs typeface="Times New Roman"/>
                  <a:sym typeface="Times New Roman"/>
                </a:rPr>
                <a:t>× cos(34°)</a:t>
              </a:r>
              <a:endParaRPr sz="2000">
                <a:solidFill>
                  <a:schemeClr val="accent5"/>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7" name="Shape 1597"/>
        <p:cNvGrpSpPr/>
        <p:nvPr/>
      </p:nvGrpSpPr>
      <p:grpSpPr>
        <a:xfrm>
          <a:off x="0" y="0"/>
          <a:ext cx="0" cy="0"/>
          <a:chOff x="0" y="0"/>
          <a:chExt cx="0" cy="0"/>
        </a:xfrm>
      </p:grpSpPr>
      <p:sp>
        <p:nvSpPr>
          <p:cNvPr id="1598" name="Google Shape;1598;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saamiyada (Using the ratios)</a:t>
            </a:r>
            <a:endParaRPr/>
          </a:p>
        </p:txBody>
      </p:sp>
      <p:grpSp>
        <p:nvGrpSpPr>
          <p:cNvPr id="1599" name="Google Shape;1599;p89"/>
          <p:cNvGrpSpPr/>
          <p:nvPr/>
        </p:nvGrpSpPr>
        <p:grpSpPr>
          <a:xfrm flipH="1" rot="-5400000">
            <a:off x="1615155" y="1564491"/>
            <a:ext cx="1146442" cy="2261430"/>
            <a:chOff x="-2124204" y="1436541"/>
            <a:chExt cx="1159545" cy="1687634"/>
          </a:xfrm>
        </p:grpSpPr>
        <p:sp>
          <p:nvSpPr>
            <p:cNvPr id="1600" name="Google Shape;1600;p8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01" name="Google Shape;1601;p89"/>
            <p:cNvCxnSpPr/>
            <p:nvPr/>
          </p:nvCxnSpPr>
          <p:spPr>
            <a:xfrm flipH="1">
              <a:off x="-2124204" y="1436541"/>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602" name="Google Shape;1602;p89"/>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603" name="Google Shape;1603;p89"/>
          <p:cNvSpPr txBox="1"/>
          <p:nvPr>
            <p:ph idx="1" type="body"/>
          </p:nvPr>
        </p:nvSpPr>
        <p:spPr>
          <a:xfrm flipH="1">
            <a:off x="1551180" y="2927306"/>
            <a:ext cx="464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34°</a:t>
            </a:r>
            <a:endParaRPr sz="1800"/>
          </a:p>
        </p:txBody>
      </p:sp>
      <p:sp>
        <p:nvSpPr>
          <p:cNvPr id="1604" name="Google Shape;1604;p89"/>
          <p:cNvSpPr txBox="1"/>
          <p:nvPr>
            <p:ph idx="1" type="body"/>
          </p:nvPr>
        </p:nvSpPr>
        <p:spPr>
          <a:xfrm flipH="1">
            <a:off x="1712248" y="223585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800"/>
          </a:p>
        </p:txBody>
      </p:sp>
      <p:sp>
        <p:nvSpPr>
          <p:cNvPr id="1605" name="Google Shape;1605;p89"/>
          <p:cNvSpPr txBox="1"/>
          <p:nvPr>
            <p:ph idx="1" type="body"/>
          </p:nvPr>
        </p:nvSpPr>
        <p:spPr>
          <a:xfrm flipH="1">
            <a:off x="2024717" y="322037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t cm</a:t>
            </a:r>
            <a:r>
              <a:rPr lang="en-GB" sz="1800">
                <a:latin typeface="Lexend"/>
              </a:rPr>
              <a:t/>
            </a:r>
            <a:endParaRPr sz="1800"/>
          </a:p>
        </p:txBody>
      </p:sp>
      <p:sp>
        <p:nvSpPr>
          <p:cNvPr id="1606" name="Google Shape;1606;p89"/>
          <p:cNvSpPr/>
          <p:nvPr/>
        </p:nvSpPr>
        <p:spPr>
          <a:xfrm flipH="1">
            <a:off x="708378" y="2810135"/>
            <a:ext cx="746400" cy="746400"/>
          </a:xfrm>
          <a:prstGeom prst="arc">
            <a:avLst>
              <a:gd fmla="val 10867472" name="adj1"/>
              <a:gd fmla="val 1227177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7" name="Google Shape;1607;p89"/>
          <p:cNvSpPr/>
          <p:nvPr/>
        </p:nvSpPr>
        <p:spPr>
          <a:xfrm>
            <a:off x="3182000" y="3034296"/>
            <a:ext cx="137100" cy="1371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8" name="Google Shape;1608;p89"/>
          <p:cNvSpPr txBox="1"/>
          <p:nvPr>
            <p:ph idx="1" type="body"/>
          </p:nvPr>
        </p:nvSpPr>
        <p:spPr>
          <a:xfrm>
            <a:off x="324000" y="373110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Xisaabi dhererka t, ilaa 1 d.p.</a:t>
            </a:r>
            <a:r>
              <a:rPr i="1" lang="en-GB" sz="1400">
                <a:latin typeface="Lexend"/>
                <a:ea typeface="Times New Roman"/>
                <a:cs typeface="Times New Roman"/>
                <a:sym typeface="Times New Roman"/>
              </a:rPr>
              <a:t/>
            </a:r>
            <a:r>
              <a:rPr lang="en-GB" sz="1400">
                <a:latin typeface="Lexend"/>
              </a:rPr>
              <a:t/>
            </a:r>
            <a:endParaRPr sz="1800"/>
          </a:p>
        </p:txBody>
      </p:sp>
      <p:sp>
        <p:nvSpPr>
          <p:cNvPr id="1609" name="Google Shape;1609;p89"/>
          <p:cNvSpPr txBox="1"/>
          <p:nvPr>
            <p:ph idx="1" type="body"/>
          </p:nvPr>
        </p:nvSpPr>
        <p:spPr>
          <a:xfrm>
            <a:off x="4483325" y="198765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accent5"/>
                </a:solidFill>
                <a:latin typeface="Lexend"/>
              </a:rPr>
              <a:t>Isticmaalka qaacidada (Using the formula).</a:t>
            </a:r>
            <a:endParaRPr sz="1800">
              <a:solidFill>
                <a:schemeClr val="accent5"/>
              </a:solidFill>
            </a:endParaRPr>
          </a:p>
        </p:txBody>
      </p:sp>
      <p:sp>
        <p:nvSpPr>
          <p:cNvPr id="1610" name="Google Shape;1610;p89"/>
          <p:cNvSpPr txBox="1"/>
          <p:nvPr>
            <p:ph idx="1" type="body"/>
          </p:nvPr>
        </p:nvSpPr>
        <p:spPr>
          <a:xfrm>
            <a:off x="6231426" y="3749350"/>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t = 10 × cos(34°)</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11" name="Google Shape;1611;p89"/>
          <p:cNvSpPr txBox="1"/>
          <p:nvPr>
            <p:ph idx="1" type="body"/>
          </p:nvPr>
        </p:nvSpPr>
        <p:spPr>
          <a:xfrm>
            <a:off x="6231426" y="4130350"/>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t = 8.3 cm</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12" name="Google Shape;1612;p89"/>
          <p:cNvSpPr txBox="1"/>
          <p:nvPr>
            <p:ph idx="1" type="body"/>
          </p:nvPr>
        </p:nvSpPr>
        <p:spPr>
          <a:xfrm>
            <a:off x="5441032" y="2508600"/>
            <a:ext cx="1900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cos(𝜃°) =</a:t>
            </a:r>
            <a:r>
              <a:rPr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613" name="Google Shape;1613;p89"/>
          <p:cNvSpPr txBox="1"/>
          <p:nvPr>
            <p:ph idx="1" type="body"/>
          </p:nvPr>
        </p:nvSpPr>
        <p:spPr>
          <a:xfrm>
            <a:off x="6627425" y="2687150"/>
            <a:ext cx="49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hyp</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614" name="Google Shape;1614;p89"/>
          <p:cNvCxnSpPr/>
          <p:nvPr/>
        </p:nvCxnSpPr>
        <p:spPr>
          <a:xfrm>
            <a:off x="6541599" y="2684636"/>
            <a:ext cx="508200" cy="0"/>
          </a:xfrm>
          <a:prstGeom prst="straightConnector1">
            <a:avLst/>
          </a:prstGeom>
          <a:noFill/>
          <a:ln cap="flat" cmpd="sng" w="19050">
            <a:solidFill>
              <a:schemeClr val="dk1"/>
            </a:solidFill>
            <a:prstDash val="solid"/>
            <a:round/>
            <a:headEnd len="med" w="med" type="none"/>
            <a:tailEnd len="med" w="med" type="none"/>
          </a:ln>
        </p:spPr>
      </p:cxnSp>
      <p:sp>
        <p:nvSpPr>
          <p:cNvPr id="1615" name="Google Shape;1615;p89"/>
          <p:cNvSpPr txBox="1"/>
          <p:nvPr>
            <p:ph idx="1" type="body"/>
          </p:nvPr>
        </p:nvSpPr>
        <p:spPr>
          <a:xfrm>
            <a:off x="5441032" y="3194400"/>
            <a:ext cx="1900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cos(34°) =</a:t>
            </a:r>
            <a:endParaRPr sz="2000">
              <a:latin typeface="Times New Roman"/>
              <a:ea typeface="Times New Roman"/>
              <a:cs typeface="Times New Roman"/>
              <a:sym typeface="Times New Roman"/>
            </a:endParaRPr>
          </a:p>
        </p:txBody>
      </p:sp>
      <p:sp>
        <p:nvSpPr>
          <p:cNvPr id="1616" name="Google Shape;1616;p89"/>
          <p:cNvSpPr txBox="1"/>
          <p:nvPr>
            <p:ph idx="1" type="body"/>
          </p:nvPr>
        </p:nvSpPr>
        <p:spPr>
          <a:xfrm>
            <a:off x="6551232" y="3372940"/>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10</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617" name="Google Shape;1617;p89"/>
          <p:cNvSpPr txBox="1"/>
          <p:nvPr/>
        </p:nvSpPr>
        <p:spPr>
          <a:xfrm flipH="1">
            <a:off x="6615760" y="3054750"/>
            <a:ext cx="192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solidFill>
                  <a:schemeClr val="dk1"/>
                </a:solidFill>
                <a:latin typeface="Lexend"/>
                <a:ea typeface="Times New Roman"/>
                <a:cs typeface="Times New Roman"/>
                <a:sym typeface="Times New Roman"/>
              </a:rPr>
              <a:t>t</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cxnSp>
        <p:nvCxnSpPr>
          <p:cNvPr id="1618" name="Google Shape;1618;p89"/>
          <p:cNvCxnSpPr/>
          <p:nvPr/>
        </p:nvCxnSpPr>
        <p:spPr>
          <a:xfrm>
            <a:off x="6541599" y="3370436"/>
            <a:ext cx="305400" cy="0"/>
          </a:xfrm>
          <a:prstGeom prst="straightConnector1">
            <a:avLst/>
          </a:prstGeom>
          <a:noFill/>
          <a:ln cap="flat" cmpd="sng" w="19050">
            <a:solidFill>
              <a:schemeClr val="dk1"/>
            </a:solidFill>
            <a:prstDash val="solid"/>
            <a:round/>
            <a:headEnd len="med" w="med" type="none"/>
            <a:tailEnd len="med" w="med" type="none"/>
          </a:ln>
        </p:spPr>
      </p:cxnSp>
      <p:sp>
        <p:nvSpPr>
          <p:cNvPr id="1619" name="Google Shape;1619;p89"/>
          <p:cNvSpPr txBox="1"/>
          <p:nvPr>
            <p:ph idx="1" type="body"/>
          </p:nvPr>
        </p:nvSpPr>
        <p:spPr>
          <a:xfrm>
            <a:off x="6625718" y="2390092"/>
            <a:ext cx="49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adj</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20" name="Google Shape;1620;p89"/>
          <p:cNvSpPr txBox="1"/>
          <p:nvPr>
            <p:ph idx="1" type="body"/>
          </p:nvPr>
        </p:nvSpPr>
        <p:spPr>
          <a:xfrm>
            <a:off x="324000" y="759300"/>
            <a:ext cx="8237700" cy="68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Hawlaha trigonometric-ga waxay u oggolaadaan in xagal ama dhererka gees la xisaabiyo.</a:t>
            </a:r>
            <a:r>
              <a:rPr lang="en-GB" sz="1400">
                <a:solidFill>
                  <a:schemeClr val="accent5"/>
                </a:solidFill>
                <a:latin typeface="Lexend"/>
              </a:rPr>
              <a:t/>
            </a:r>
            <a:r>
              <a:rPr lang="en-GB" sz="1400">
                <a:latin typeface="Lexend"/>
              </a:rPr>
              <a:t/>
            </a:r>
            <a:r>
              <a:rPr lang="en-GB" sz="1400">
                <a:solidFill>
                  <a:schemeClr val="accent5"/>
                </a:solidFill>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4" name="Shape 1624"/>
        <p:cNvGrpSpPr/>
        <p:nvPr/>
      </p:nvGrpSpPr>
      <p:grpSpPr>
        <a:xfrm>
          <a:off x="0" y="0"/>
          <a:ext cx="0" cy="0"/>
          <a:chOff x="0" y="0"/>
          <a:chExt cx="0" cy="0"/>
        </a:xfrm>
      </p:grpSpPr>
      <p:sp>
        <p:nvSpPr>
          <p:cNvPr id="1625" name="Google Shape;1625;p90"/>
          <p:cNvSpPr txBox="1"/>
          <p:nvPr>
            <p:ph idx="1" type="subTitle"/>
          </p:nvPr>
        </p:nvSpPr>
        <p:spPr>
          <a:xfrm>
            <a:off x="337825" y="810000"/>
            <a:ext cx="3982200" cy="171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Raadi qiimaha x, ilaa 1 d.p.</a:t>
            </a:r>
            <a:r>
              <a:rPr i="1" lang="en-GB" sz="1800">
                <a:latin typeface="Lexend"/>
                <a:ea typeface="Times New Roman"/>
                <a:cs typeface="Times New Roman"/>
                <a:sym typeface="Times New Roman"/>
              </a:rPr>
              <a:t/>
            </a:r>
            <a:r>
              <a:rPr lang="en-GB">
                <a:latin typeface="Lexend"/>
              </a:rPr>
              <a:t/>
            </a:r>
            <a:endParaRPr/>
          </a:p>
        </p:txBody>
      </p:sp>
      <p:sp>
        <p:nvSpPr>
          <p:cNvPr id="1626" name="Google Shape;162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saamiyada (Using the ratios)</a:t>
            </a:r>
            <a:endParaRPr/>
          </a:p>
        </p:txBody>
      </p:sp>
      <p:sp>
        <p:nvSpPr>
          <p:cNvPr id="1627" name="Google Shape;1627;p90"/>
          <p:cNvSpPr txBox="1"/>
          <p:nvPr>
            <p:ph idx="2" type="subTitle"/>
          </p:nvPr>
        </p:nvSpPr>
        <p:spPr>
          <a:xfrm>
            <a:off x="4824000" y="810000"/>
            <a:ext cx="3982200" cy="363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a:latin typeface="Lexend"/>
              </a:rPr>
              <a:t>Raadi qiimaha y, ilaa 1 d.p.</a:t>
            </a:r>
            <a:r>
              <a:rPr i="1" lang="en-GB" sz="1800">
                <a:latin typeface="Lexend"/>
                <a:ea typeface="Times New Roman"/>
                <a:cs typeface="Times New Roman"/>
                <a:sym typeface="Times New Roman"/>
              </a:rPr>
              <a:t/>
            </a:r>
            <a:r>
              <a:rPr lang="en-GB">
                <a:latin typeface="Lexend"/>
              </a:rPr>
              <a:t/>
            </a:r>
            <a:endParaRPr/>
          </a:p>
        </p:txBody>
      </p:sp>
      <p:grpSp>
        <p:nvGrpSpPr>
          <p:cNvPr id="1628" name="Google Shape;1628;p90"/>
          <p:cNvGrpSpPr/>
          <p:nvPr/>
        </p:nvGrpSpPr>
        <p:grpSpPr>
          <a:xfrm rot="5400000">
            <a:off x="1994813" y="821810"/>
            <a:ext cx="1037100" cy="1860230"/>
            <a:chOff x="-2098225" y="1379675"/>
            <a:chExt cx="1037100" cy="1860230"/>
          </a:xfrm>
        </p:grpSpPr>
        <p:sp>
          <p:nvSpPr>
            <p:cNvPr id="1629" name="Google Shape;1629;p9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30" name="Google Shape;1630;p90"/>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631" name="Google Shape;1631;p90"/>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32" name="Google Shape;1632;p90"/>
          <p:cNvSpPr/>
          <p:nvPr/>
        </p:nvSpPr>
        <p:spPr>
          <a:xfrm>
            <a:off x="1704475" y="2074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3" name="Google Shape;1633;p90"/>
          <p:cNvSpPr/>
          <p:nvPr/>
        </p:nvSpPr>
        <p:spPr>
          <a:xfrm>
            <a:off x="3003300" y="1912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4" name="Google Shape;1634;p90"/>
          <p:cNvSpPr txBox="1"/>
          <p:nvPr>
            <p:ph idx="4294967295" type="body"/>
          </p:nvPr>
        </p:nvSpPr>
        <p:spPr>
          <a:xfrm>
            <a:off x="2595628" y="1995775"/>
            <a:ext cx="447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41</a:t>
            </a:r>
            <a:r>
              <a:rPr lang="en-GB" sz="1800">
                <a:latin typeface="Lexend"/>
              </a:rPr>
              <a:t>°</a:t>
            </a:r>
            <a:endParaRPr sz="1800"/>
          </a:p>
        </p:txBody>
      </p:sp>
      <p:sp>
        <p:nvSpPr>
          <p:cNvPr id="1635" name="Google Shape;1635;p90"/>
          <p:cNvSpPr txBox="1"/>
          <p:nvPr>
            <p:ph idx="4294967295" type="body"/>
          </p:nvPr>
        </p:nvSpPr>
        <p:spPr>
          <a:xfrm>
            <a:off x="967925" y="1639375"/>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636" name="Google Shape;1636;p90"/>
          <p:cNvSpPr txBox="1"/>
          <p:nvPr>
            <p:ph idx="4294967295" type="body"/>
          </p:nvPr>
        </p:nvSpPr>
        <p:spPr>
          <a:xfrm>
            <a:off x="2540278" y="1380200"/>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 cm</a:t>
            </a:r>
            <a:endParaRPr sz="1800"/>
          </a:p>
        </p:txBody>
      </p:sp>
      <p:graphicFrame>
        <p:nvGraphicFramePr>
          <p:cNvPr id="1637" name="Google Shape;1637;p90"/>
          <p:cNvGraphicFramePr/>
          <p:nvPr/>
        </p:nvGraphicFramePr>
        <p:xfrm>
          <a:off x="545788" y="2832725"/>
          <a:ext cx="3000000" cy="3000000"/>
        </p:xfrm>
        <a:graphic>
          <a:graphicData uri="http://schemas.openxmlformats.org/drawingml/2006/table">
            <a:tbl>
              <a:tblPr>
                <a:noFill/>
                <a:tableStyleId>{6583A662-CB0C-4F0C-AD52-46217D66C8BC}</a:tableStyleId>
              </a:tblPr>
              <a:tblGrid>
                <a:gridCol w="798125"/>
                <a:gridCol w="1070900"/>
                <a:gridCol w="890050"/>
              </a:tblGrid>
              <a:tr h="315475">
                <a:tc>
                  <a:txBody>
                    <a:bodyPr/>
                    <a:lstStyle/>
                    <a:p>
                      <a:pPr indent="0" lvl="0" marL="0" rtl="0" algn="ctr">
                        <a:lnSpc>
                          <a:spcPct val="115000"/>
                        </a:lnSpc>
                        <a:spcBef>
                          <a:spcPts val="0"/>
                        </a:spcBef>
                        <a:spcAft>
                          <a:spcPts val="1000"/>
                        </a:spcAft>
                        <a:buNone/>
                      </a:pPr>
                      <a:r>
                        <a:rPr lang="en-GB" sz="1800">
                          <a:latin typeface="Lexend"/>
                          <a:ea typeface="Lexend"/>
                          <a:cs typeface="Lexend"/>
                          <a:sym typeface="Lexend"/>
                        </a:rPr>
                        <a:t>opp (opp)</a:t>
                      </a:r>
                      <a:endParaRPr sz="1800">
                        <a:latin typeface="Lexend"/>
                        <a:ea typeface="Lexend"/>
                        <a:cs typeface="Lexend"/>
                        <a:sym typeface="Lexend"/>
                      </a:endParaRPr>
                    </a:p>
                  </a:txBody>
                  <a:tcPr marT="0" marB="0" marR="0" marL="0" anchor="ctr"/>
                </a:tc>
                <a:tc>
                  <a:txBody>
                    <a:bodyPr/>
                    <a:lstStyle/>
                    <a:p>
                      <a:pPr indent="0" lvl="0" marL="0" rtl="0" algn="ctr">
                        <a:lnSpc>
                          <a:spcPct val="115000"/>
                        </a:lnSpc>
                        <a:spcBef>
                          <a:spcPts val="0"/>
                        </a:spcBef>
                        <a:spcAft>
                          <a:spcPts val="1000"/>
                        </a:spcAft>
                        <a:buClr>
                          <a:srgbClr val="000000"/>
                        </a:buClr>
                        <a:buSzPts val="1100"/>
                        <a:buFont typeface="Arial"/>
                        <a:buNone/>
                      </a:pPr>
                      <a:r>
                        <a:rPr lang="en-GB" sz="2000">
                          <a:latin typeface="Times New Roman"/>
                          <a:ea typeface="Times New Roman"/>
                          <a:cs typeface="Times New Roman"/>
                          <a:sym typeface="Times New Roman"/>
                        </a:rPr>
                        <a:t>sin(41°)</a:t>
                      </a:r>
                      <a:r>
                        <a:rPr lang="en-GB" sz="2000">
                          <a:solidFill>
                            <a:srgbClr val="000000"/>
                          </a:solidFill>
                          <a:latin typeface="Times New Roman"/>
                          <a:ea typeface="Times New Roman"/>
                          <a:cs typeface="Times New Roman"/>
                          <a:sym typeface="Times New Roman"/>
                        </a:rPr>
                        <a:t/>
                      </a:r>
                      <a:r>
                        <a:rPr lang="en-GB" sz="2000">
                          <a:latin typeface="Times New Roman"/>
                          <a:ea typeface="Times New Roman"/>
                          <a:cs typeface="Times New Roman"/>
                          <a:sym typeface="Times New Roman"/>
                        </a:rPr>
                        <a:t/>
                      </a:r>
                      <a:r>
                        <a:rPr lang="en-GB" sz="20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i="1" lang="en-GB" sz="2000">
                          <a:latin typeface="Times New Roman"/>
                          <a:ea typeface="Times New Roman"/>
                          <a:cs typeface="Times New Roman"/>
                          <a:sym typeface="Times New Roman"/>
                        </a:rPr>
                        <a:t>x</a:t>
                      </a:r>
                      <a:endParaRPr i="1"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1800">
                          <a:latin typeface="Lexend"/>
                          <a:ea typeface="Lexend"/>
                          <a:cs typeface="Lexend"/>
                          <a:sym typeface="Lexend"/>
                        </a:rPr>
                        <a:t>hyp (hyp)</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0" marB="0" marR="0" marL="0" anchor="ctr"/>
                </a:tc>
              </a:tr>
            </a:tbl>
          </a:graphicData>
        </a:graphic>
      </p:graphicFrame>
      <p:sp>
        <p:nvSpPr>
          <p:cNvPr id="1638" name="Google Shape;1638;p90"/>
          <p:cNvSpPr/>
          <p:nvPr/>
        </p:nvSpPr>
        <p:spPr>
          <a:xfrm flipH="1" rot="10800000">
            <a:off x="1974825" y="2688816"/>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639" name="Google Shape;1639;p90"/>
          <p:cNvSpPr txBox="1"/>
          <p:nvPr/>
        </p:nvSpPr>
        <p:spPr>
          <a:xfrm>
            <a:off x="2083069" y="2416453"/>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5"/>
                </a:solidFill>
                <a:latin typeface="Lexend"/>
                <a:ea typeface="Times New Roman"/>
                <a:cs typeface="Times New Roman"/>
                <a:sym typeface="Times New Roman"/>
              </a:rPr>
              <a:t>× 6</a:t>
            </a:r>
            <a:endParaRPr sz="2000">
              <a:solidFill>
                <a:schemeClr val="accent5"/>
              </a:solidFill>
              <a:latin typeface="Times New Roman"/>
              <a:ea typeface="Times New Roman"/>
              <a:cs typeface="Times New Roman"/>
              <a:sym typeface="Times New Roman"/>
            </a:endParaRPr>
          </a:p>
        </p:txBody>
      </p:sp>
      <p:sp>
        <p:nvSpPr>
          <p:cNvPr id="1640" name="Google Shape;1640;p90"/>
          <p:cNvSpPr txBox="1"/>
          <p:nvPr>
            <p:ph idx="4294967295" type="body"/>
          </p:nvPr>
        </p:nvSpPr>
        <p:spPr>
          <a:xfrm>
            <a:off x="1542296" y="3923377"/>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6 × sin(41°)</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41" name="Google Shape;1641;p90"/>
          <p:cNvSpPr txBox="1"/>
          <p:nvPr>
            <p:ph idx="4294967295" type="body"/>
          </p:nvPr>
        </p:nvSpPr>
        <p:spPr>
          <a:xfrm>
            <a:off x="1550002" y="4197481"/>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3.9 cm</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grpSp>
        <p:nvGrpSpPr>
          <p:cNvPr id="1642" name="Google Shape;1642;p90"/>
          <p:cNvGrpSpPr/>
          <p:nvPr/>
        </p:nvGrpSpPr>
        <p:grpSpPr>
          <a:xfrm rot="5400000">
            <a:off x="6594780" y="946243"/>
            <a:ext cx="1057366" cy="1784030"/>
            <a:chOff x="-2022025" y="1455875"/>
            <a:chExt cx="1057366" cy="1784030"/>
          </a:xfrm>
        </p:grpSpPr>
        <p:sp>
          <p:nvSpPr>
            <p:cNvPr id="1643" name="Google Shape;1643;p9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44" name="Google Shape;1644;p90"/>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645" name="Google Shape;1645;p9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646" name="Google Shape;1646;p90"/>
          <p:cNvSpPr/>
          <p:nvPr/>
        </p:nvSpPr>
        <p:spPr>
          <a:xfrm>
            <a:off x="6352675" y="2074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7" name="Google Shape;1647;p90"/>
          <p:cNvSpPr/>
          <p:nvPr/>
        </p:nvSpPr>
        <p:spPr>
          <a:xfrm>
            <a:off x="7651500" y="1912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8" name="Google Shape;1648;p90"/>
          <p:cNvSpPr txBox="1"/>
          <p:nvPr>
            <p:ph idx="4294967295" type="body"/>
          </p:nvPr>
        </p:nvSpPr>
        <p:spPr>
          <a:xfrm>
            <a:off x="7279502" y="19957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29°</a:t>
            </a:r>
            <a:endParaRPr sz="1800"/>
          </a:p>
        </p:txBody>
      </p:sp>
      <p:sp>
        <p:nvSpPr>
          <p:cNvPr id="1649" name="Google Shape;1649;p90"/>
          <p:cNvSpPr txBox="1"/>
          <p:nvPr>
            <p:ph idx="4294967295" type="body"/>
          </p:nvPr>
        </p:nvSpPr>
        <p:spPr>
          <a:xfrm>
            <a:off x="6905100" y="2371631"/>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4 cm</a:t>
            </a:r>
            <a:endParaRPr sz="1800"/>
          </a:p>
        </p:txBody>
      </p:sp>
      <p:sp>
        <p:nvSpPr>
          <p:cNvPr id="1650" name="Google Shape;1650;p90"/>
          <p:cNvSpPr txBox="1"/>
          <p:nvPr>
            <p:ph idx="4294967295" type="body"/>
          </p:nvPr>
        </p:nvSpPr>
        <p:spPr>
          <a:xfrm>
            <a:off x="5661608" y="1591125"/>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cm</a:t>
            </a:r>
            <a:r>
              <a:rPr i="1" lang="en-GB" sz="1800">
                <a:latin typeface="Lexend"/>
                <a:ea typeface="Times New Roman"/>
                <a:cs typeface="Times New Roman"/>
                <a:sym typeface="Times New Roman"/>
              </a:rPr>
              <a:t/>
            </a:r>
            <a:r>
              <a:rPr lang="en-GB" sz="1800">
                <a:latin typeface="Lexend"/>
              </a:rPr>
              <a:t/>
            </a:r>
            <a:endParaRPr sz="1800"/>
          </a:p>
        </p:txBody>
      </p:sp>
      <p:graphicFrame>
        <p:nvGraphicFramePr>
          <p:cNvPr id="1651" name="Google Shape;1651;p90"/>
          <p:cNvGraphicFramePr/>
          <p:nvPr/>
        </p:nvGraphicFramePr>
        <p:xfrm>
          <a:off x="4736788" y="3061325"/>
          <a:ext cx="3000000" cy="3000000"/>
        </p:xfrm>
        <a:graphic>
          <a:graphicData uri="http://schemas.openxmlformats.org/drawingml/2006/table">
            <a:tbl>
              <a:tblPr>
                <a:noFill/>
                <a:tableStyleId>{6583A662-CB0C-4F0C-AD52-46217D66C8BC}</a:tableStyleId>
              </a:tblPr>
              <a:tblGrid>
                <a:gridCol w="798125"/>
                <a:gridCol w="1070900"/>
                <a:gridCol w="890050"/>
              </a:tblGrid>
              <a:tr h="315475">
                <a:tc>
                  <a:txBody>
                    <a:bodyPr/>
                    <a:lstStyle/>
                    <a:p>
                      <a:pPr indent="0" lvl="0" marL="0" rtl="0" algn="ctr">
                        <a:lnSpc>
                          <a:spcPct val="115000"/>
                        </a:lnSpc>
                        <a:spcBef>
                          <a:spcPts val="0"/>
                        </a:spcBef>
                        <a:spcAft>
                          <a:spcPts val="1000"/>
                        </a:spcAft>
                        <a:buNone/>
                      </a:pPr>
                      <a:r>
                        <a:rPr lang="en-GB" sz="1800">
                          <a:latin typeface="Lexend"/>
                          <a:ea typeface="Lexend"/>
                          <a:cs typeface="Lexend"/>
                          <a:sym typeface="Lexend"/>
                        </a:rPr>
                        <a:t>opp (opp)</a:t>
                      </a:r>
                      <a:endParaRPr sz="1800">
                        <a:latin typeface="Lexend"/>
                        <a:ea typeface="Lexend"/>
                        <a:cs typeface="Lexend"/>
                        <a:sym typeface="Lexend"/>
                      </a:endParaRPr>
                    </a:p>
                  </a:txBody>
                  <a:tcPr marT="0" marB="0" marR="0" marL="0" anchor="ctr"/>
                </a:tc>
                <a:tc>
                  <a:txBody>
                    <a:bodyPr/>
                    <a:lstStyle/>
                    <a:p>
                      <a:pPr indent="0" lvl="0" marL="0" rtl="0" algn="ctr">
                        <a:lnSpc>
                          <a:spcPct val="115000"/>
                        </a:lnSpc>
                        <a:spcBef>
                          <a:spcPts val="0"/>
                        </a:spcBef>
                        <a:spcAft>
                          <a:spcPts val="1000"/>
                        </a:spcAft>
                        <a:buClr>
                          <a:srgbClr val="000000"/>
                        </a:buClr>
                        <a:buSzPts val="1100"/>
                        <a:buFont typeface="Arial"/>
                        <a:buNone/>
                      </a:pPr>
                      <a:r>
                        <a:rPr lang="en-GB" sz="2000">
                          <a:latin typeface="Times New Roman"/>
                          <a:ea typeface="Times New Roman"/>
                          <a:cs typeface="Times New Roman"/>
                          <a:sym typeface="Times New Roman"/>
                        </a:rPr>
                        <a:t>tan(29°)</a:t>
                      </a:r>
                      <a:r>
                        <a:rPr lang="en-GB" sz="2000">
                          <a:solidFill>
                            <a:srgbClr val="000000"/>
                          </a:solidFill>
                          <a:latin typeface="Times New Roman"/>
                          <a:ea typeface="Times New Roman"/>
                          <a:cs typeface="Times New Roman"/>
                          <a:sym typeface="Times New Roman"/>
                        </a:rPr>
                        <a:t/>
                      </a:r>
                      <a:r>
                        <a:rPr lang="en-GB" sz="2000">
                          <a:latin typeface="Times New Roman"/>
                          <a:ea typeface="Times New Roman"/>
                          <a:cs typeface="Times New Roman"/>
                          <a:sym typeface="Times New Roman"/>
                        </a:rPr>
                        <a:t/>
                      </a:r>
                      <a:r>
                        <a:rPr lang="en-GB" sz="20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i="1" lang="en-GB" sz="2000">
                          <a:latin typeface="Times New Roman"/>
                          <a:ea typeface="Times New Roman"/>
                          <a:cs typeface="Times New Roman"/>
                          <a:sym typeface="Times New Roman"/>
                        </a:rPr>
                        <a:t>y</a:t>
                      </a:r>
                      <a:endParaRPr i="1"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1800">
                          <a:latin typeface="Lexend"/>
                          <a:ea typeface="Lexend"/>
                          <a:cs typeface="Lexend"/>
                          <a:sym typeface="Lexend"/>
                        </a:rPr>
                        <a:t>adj (adj)</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tc>
              </a:tr>
            </a:tbl>
          </a:graphicData>
        </a:graphic>
      </p:graphicFrame>
      <p:sp>
        <p:nvSpPr>
          <p:cNvPr id="1652" name="Google Shape;1652;p90"/>
          <p:cNvSpPr/>
          <p:nvPr/>
        </p:nvSpPr>
        <p:spPr>
          <a:xfrm flipH="1" rot="10800000">
            <a:off x="6165825" y="2917416"/>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653" name="Google Shape;1653;p90"/>
          <p:cNvSpPr txBox="1"/>
          <p:nvPr/>
        </p:nvSpPr>
        <p:spPr>
          <a:xfrm>
            <a:off x="6274069" y="2645053"/>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5"/>
                </a:solidFill>
                <a:latin typeface="Lexend"/>
                <a:ea typeface="Times New Roman"/>
                <a:cs typeface="Times New Roman"/>
                <a:sym typeface="Times New Roman"/>
              </a:rPr>
              <a:t>× </a:t>
            </a:r>
            <a:r>
              <a:rPr lang="en-GB" sz="1800">
                <a:solidFill>
                  <a:schemeClr val="accent5"/>
                </a:solidFill>
                <a:latin typeface="Lexend"/>
                <a:ea typeface="Times New Roman"/>
                <a:cs typeface="Times New Roman"/>
                <a:sym typeface="Times New Roman"/>
              </a:rPr>
              <a:t>4</a:t>
            </a:r>
            <a:endParaRPr sz="2000">
              <a:solidFill>
                <a:schemeClr val="accent5"/>
              </a:solidFill>
              <a:latin typeface="Times New Roman"/>
              <a:ea typeface="Times New Roman"/>
              <a:cs typeface="Times New Roman"/>
              <a:sym typeface="Times New Roman"/>
            </a:endParaRPr>
          </a:p>
        </p:txBody>
      </p:sp>
      <p:sp>
        <p:nvSpPr>
          <p:cNvPr id="1654" name="Google Shape;1654;p90"/>
          <p:cNvSpPr txBox="1"/>
          <p:nvPr>
            <p:ph idx="4294967295" type="body"/>
          </p:nvPr>
        </p:nvSpPr>
        <p:spPr>
          <a:xfrm>
            <a:off x="5809496" y="3923377"/>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 4 × tan(29°)</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55" name="Google Shape;1655;p90"/>
          <p:cNvSpPr txBox="1"/>
          <p:nvPr>
            <p:ph idx="4294967295" type="body"/>
          </p:nvPr>
        </p:nvSpPr>
        <p:spPr>
          <a:xfrm>
            <a:off x="5817202" y="4197481"/>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 2.2 cm</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56" name="Google Shape;1656;p90"/>
          <p:cNvSpPr/>
          <p:nvPr/>
        </p:nvSpPr>
        <p:spPr>
          <a:xfrm>
            <a:off x="2658000" y="2928475"/>
            <a:ext cx="376500" cy="192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7" name="Google Shape;1657;p90"/>
          <p:cNvSpPr/>
          <p:nvPr/>
        </p:nvSpPr>
        <p:spPr>
          <a:xfrm>
            <a:off x="2734200" y="3201377"/>
            <a:ext cx="376500" cy="192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58" name="Google Shape;1658;p90"/>
          <p:cNvGrpSpPr/>
          <p:nvPr/>
        </p:nvGrpSpPr>
        <p:grpSpPr>
          <a:xfrm>
            <a:off x="3304475" y="2973094"/>
            <a:ext cx="1343775" cy="398854"/>
            <a:chOff x="3304475" y="2973094"/>
            <a:chExt cx="1343775" cy="398854"/>
          </a:xfrm>
        </p:grpSpPr>
        <p:sp>
          <p:nvSpPr>
            <p:cNvPr id="1659" name="Google Shape;1659;p90"/>
            <p:cNvSpPr/>
            <p:nvPr/>
          </p:nvSpPr>
          <p:spPr>
            <a:xfrm rot="-5400000">
              <a:off x="3173598" y="3103971"/>
              <a:ext cx="398854"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a:p/>
          </p:txBody>
        </p:sp>
        <p:sp>
          <p:nvSpPr>
            <p:cNvPr id="1660" name="Google Shape;1660;p90"/>
            <p:cNvSpPr txBox="1"/>
            <p:nvPr/>
          </p:nvSpPr>
          <p:spPr>
            <a:xfrm>
              <a:off x="3529550" y="3012175"/>
              <a:ext cx="1118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chemeClr val="accent5"/>
                  </a:solidFill>
                  <a:latin typeface="Times New Roman"/>
                  <a:ea typeface="Times New Roman"/>
                  <a:cs typeface="Times New Roman"/>
                  <a:sym typeface="Times New Roman"/>
                </a:rPr>
                <a:t>× sin(41°)</a:t>
              </a:r>
              <a:r>
                <a:rPr lang="en-GB" sz="2000">
                  <a:solidFill>
                    <a:schemeClr val="accent5"/>
                  </a:solidFill>
                  <a:latin typeface="Times New Roman"/>
                  <a:ea typeface="Times New Roman"/>
                  <a:cs typeface="Times New Roman"/>
                  <a:sym typeface="Times New Roman"/>
                </a:rPr>
                <a:t/>
              </a:r>
              <a:endParaRPr sz="2000">
                <a:solidFill>
                  <a:schemeClr val="accent5"/>
                </a:solidFill>
                <a:latin typeface="Times New Roman"/>
                <a:ea typeface="Times New Roman"/>
                <a:cs typeface="Times New Roman"/>
                <a:sym typeface="Times New Roman"/>
              </a:endParaRPr>
            </a:p>
          </p:txBody>
        </p:sp>
      </p:grpSp>
      <p:grpSp>
        <p:nvGrpSpPr>
          <p:cNvPr id="1661" name="Google Shape;1661;p90"/>
          <p:cNvGrpSpPr/>
          <p:nvPr/>
        </p:nvGrpSpPr>
        <p:grpSpPr>
          <a:xfrm>
            <a:off x="7541725" y="3168610"/>
            <a:ext cx="1301650" cy="415315"/>
            <a:chOff x="7617925" y="3168610"/>
            <a:chExt cx="1301650" cy="415315"/>
          </a:xfrm>
        </p:grpSpPr>
        <p:sp>
          <p:nvSpPr>
            <p:cNvPr id="1662" name="Google Shape;1662;p90"/>
            <p:cNvSpPr/>
            <p:nvPr/>
          </p:nvSpPr>
          <p:spPr>
            <a:xfrm rot="-5400000">
              <a:off x="7478818" y="3307717"/>
              <a:ext cx="415315"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a:p/>
          </p:txBody>
        </p:sp>
        <p:sp>
          <p:nvSpPr>
            <p:cNvPr id="1663" name="Google Shape;1663;p90"/>
            <p:cNvSpPr txBox="1"/>
            <p:nvPr/>
          </p:nvSpPr>
          <p:spPr>
            <a:xfrm>
              <a:off x="7800875" y="3240000"/>
              <a:ext cx="1118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chemeClr val="accent5"/>
                  </a:solidFill>
                  <a:latin typeface="Times New Roman"/>
                  <a:ea typeface="Times New Roman"/>
                  <a:cs typeface="Times New Roman"/>
                  <a:sym typeface="Times New Roman"/>
                </a:rPr>
                <a:t>× tan(29°)</a:t>
              </a:r>
              <a:r>
                <a:rPr lang="en-GB" sz="2000">
                  <a:solidFill>
                    <a:schemeClr val="accent5"/>
                  </a:solidFill>
                  <a:latin typeface="Times New Roman"/>
                  <a:ea typeface="Times New Roman"/>
                  <a:cs typeface="Times New Roman"/>
                  <a:sym typeface="Times New Roman"/>
                </a:rPr>
                <a:t/>
              </a:r>
              <a:r>
                <a:rPr lang="en-GB" sz="2000">
                  <a:solidFill>
                    <a:schemeClr val="accent5"/>
                  </a:solidFill>
                  <a:latin typeface="Times New Roman"/>
                  <a:ea typeface="Times New Roman"/>
                  <a:cs typeface="Times New Roman"/>
                  <a:sym typeface="Times New Roman"/>
                </a:rPr>
                <a:t/>
              </a:r>
              <a:r>
                <a:rPr lang="en-GB" sz="2000">
                  <a:solidFill>
                    <a:schemeClr val="accent5"/>
                  </a:solidFill>
                  <a:latin typeface="Times New Roman"/>
                  <a:ea typeface="Times New Roman"/>
                  <a:cs typeface="Times New Roman"/>
                  <a:sym typeface="Times New Roman"/>
                </a:rPr>
                <a:t/>
              </a:r>
              <a:r>
                <a:rPr lang="en-GB" sz="2000">
                  <a:solidFill>
                    <a:schemeClr val="accent5"/>
                  </a:solidFill>
                  <a:latin typeface="Times New Roman"/>
                  <a:ea typeface="Times New Roman"/>
                  <a:cs typeface="Times New Roman"/>
                  <a:sym typeface="Times New Roman"/>
                </a:rPr>
                <a:t/>
              </a:r>
              <a:endParaRPr sz="2000">
                <a:solidFill>
                  <a:schemeClr val="accent5"/>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5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7" name="Shape 1667"/>
        <p:cNvGrpSpPr/>
        <p:nvPr/>
      </p:nvGrpSpPr>
      <p:grpSpPr>
        <a:xfrm>
          <a:off x="0" y="0"/>
          <a:ext cx="0" cy="0"/>
          <a:chOff x="0" y="0"/>
          <a:chExt cx="0" cy="0"/>
        </a:xfrm>
      </p:grpSpPr>
      <p:sp>
        <p:nvSpPr>
          <p:cNvPr id="1668" name="Google Shape;1668;p91"/>
          <p:cNvSpPr txBox="1"/>
          <p:nvPr>
            <p:ph idx="1" type="subTitle"/>
          </p:nvPr>
        </p:nvSpPr>
        <p:spPr>
          <a:xfrm>
            <a:off x="337825" y="810000"/>
            <a:ext cx="3982200" cy="171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Raadi qiimaha (value) x, ilaa 1 d.p.</a:t>
            </a:r>
            <a:r>
              <a:rPr i="1" lang="en-GB" sz="1800">
                <a:latin typeface="Lexend"/>
                <a:ea typeface="Times New Roman"/>
                <a:cs typeface="Times New Roman"/>
                <a:sym typeface="Times New Roman"/>
              </a:rPr>
              <a:t/>
            </a:r>
            <a:r>
              <a:rPr lang="en-GB" sz="1800">
                <a:latin typeface="Lexend"/>
              </a:rPr>
              <a:t/>
            </a:r>
            <a:endParaRPr/>
          </a:p>
        </p:txBody>
      </p:sp>
      <p:sp>
        <p:nvSpPr>
          <p:cNvPr id="1669" name="Google Shape;1669;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 saamiga (ratios)</a:t>
            </a:r>
            <a:endParaRPr/>
          </a:p>
        </p:txBody>
      </p:sp>
      <p:sp>
        <p:nvSpPr>
          <p:cNvPr id="1670" name="Google Shape;1670;p91"/>
          <p:cNvSpPr txBox="1"/>
          <p:nvPr>
            <p:ph idx="2" type="subTitle"/>
          </p:nvPr>
        </p:nvSpPr>
        <p:spPr>
          <a:xfrm>
            <a:off x="4824000" y="810000"/>
            <a:ext cx="3982200" cy="363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Raadi qiimaha (value) y, ilaa 1 d.p.</a:t>
            </a:r>
            <a:r>
              <a:rPr i="1" lang="en-GB" sz="1800">
                <a:latin typeface="Lexend"/>
                <a:ea typeface="Times New Roman"/>
                <a:cs typeface="Times New Roman"/>
                <a:sym typeface="Times New Roman"/>
              </a:rPr>
              <a:t/>
            </a:r>
            <a:r>
              <a:rPr lang="en-GB" sz="1800">
                <a:latin typeface="Lexend"/>
              </a:rPr>
              <a:t/>
            </a:r>
            <a:endParaRPr/>
          </a:p>
        </p:txBody>
      </p:sp>
      <p:grpSp>
        <p:nvGrpSpPr>
          <p:cNvPr id="1671" name="Google Shape;1671;p91"/>
          <p:cNvGrpSpPr/>
          <p:nvPr/>
        </p:nvGrpSpPr>
        <p:grpSpPr>
          <a:xfrm rot="5400000">
            <a:off x="1994813" y="821810"/>
            <a:ext cx="1037100" cy="1860230"/>
            <a:chOff x="-2098225" y="1379675"/>
            <a:chExt cx="1037100" cy="1860230"/>
          </a:xfrm>
        </p:grpSpPr>
        <p:sp>
          <p:nvSpPr>
            <p:cNvPr id="1672" name="Google Shape;1672;p9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73" name="Google Shape;1673;p91"/>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674" name="Google Shape;1674;p91"/>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75" name="Google Shape;1675;p91"/>
          <p:cNvSpPr/>
          <p:nvPr/>
        </p:nvSpPr>
        <p:spPr>
          <a:xfrm>
            <a:off x="1704475" y="2074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6" name="Google Shape;1676;p91"/>
          <p:cNvSpPr/>
          <p:nvPr/>
        </p:nvSpPr>
        <p:spPr>
          <a:xfrm>
            <a:off x="3003300" y="1912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7" name="Google Shape;1677;p91"/>
          <p:cNvSpPr txBox="1"/>
          <p:nvPr>
            <p:ph idx="4294967295" type="body"/>
          </p:nvPr>
        </p:nvSpPr>
        <p:spPr>
          <a:xfrm>
            <a:off x="2595628" y="1995775"/>
            <a:ext cx="447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43°</a:t>
            </a:r>
            <a:endParaRPr sz="1800"/>
          </a:p>
        </p:txBody>
      </p:sp>
      <p:sp>
        <p:nvSpPr>
          <p:cNvPr id="1678" name="Google Shape;1678;p91"/>
          <p:cNvSpPr txBox="1"/>
          <p:nvPr>
            <p:ph idx="4294967295" type="body"/>
          </p:nvPr>
        </p:nvSpPr>
        <p:spPr>
          <a:xfrm>
            <a:off x="967925" y="1639375"/>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1679" name="Google Shape;1679;p91"/>
          <p:cNvSpPr txBox="1"/>
          <p:nvPr>
            <p:ph idx="4294967295" type="body"/>
          </p:nvPr>
        </p:nvSpPr>
        <p:spPr>
          <a:xfrm>
            <a:off x="2540278" y="1380200"/>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7 cm</a:t>
            </a:r>
            <a:r>
              <a:rPr lang="en-GB" sz="1800">
                <a:latin typeface="Lexend"/>
              </a:rPr>
              <a:t/>
            </a:r>
            <a:endParaRPr sz="1800"/>
          </a:p>
        </p:txBody>
      </p:sp>
      <p:sp>
        <p:nvSpPr>
          <p:cNvPr id="1680" name="Google Shape;1680;p91"/>
          <p:cNvSpPr txBox="1"/>
          <p:nvPr>
            <p:ph idx="4294967295" type="body"/>
          </p:nvPr>
        </p:nvSpPr>
        <p:spPr>
          <a:xfrm>
            <a:off x="2110643" y="3368726"/>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7 × sin(43°)</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81" name="Google Shape;1681;p91"/>
          <p:cNvSpPr txBox="1"/>
          <p:nvPr>
            <p:ph idx="4294967295" type="body"/>
          </p:nvPr>
        </p:nvSpPr>
        <p:spPr>
          <a:xfrm>
            <a:off x="411480" y="4414915"/>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 4.8 cm</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grpSp>
        <p:nvGrpSpPr>
          <p:cNvPr id="1682" name="Google Shape;1682;p91"/>
          <p:cNvGrpSpPr/>
          <p:nvPr/>
        </p:nvGrpSpPr>
        <p:grpSpPr>
          <a:xfrm rot="5400000">
            <a:off x="6594780" y="946243"/>
            <a:ext cx="1057366" cy="1784030"/>
            <a:chOff x="-2022025" y="1455875"/>
            <a:chExt cx="1057366" cy="1784030"/>
          </a:xfrm>
        </p:grpSpPr>
        <p:sp>
          <p:nvSpPr>
            <p:cNvPr id="1683" name="Google Shape;1683;p9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84" name="Google Shape;1684;p91"/>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685" name="Google Shape;1685;p91"/>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686" name="Google Shape;1686;p91"/>
          <p:cNvSpPr/>
          <p:nvPr/>
        </p:nvSpPr>
        <p:spPr>
          <a:xfrm>
            <a:off x="6352675" y="2074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7" name="Google Shape;1687;p91"/>
          <p:cNvSpPr/>
          <p:nvPr/>
        </p:nvSpPr>
        <p:spPr>
          <a:xfrm>
            <a:off x="7651500" y="1912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8" name="Google Shape;1688;p91"/>
          <p:cNvSpPr txBox="1"/>
          <p:nvPr>
            <p:ph idx="4294967295" type="body"/>
          </p:nvPr>
        </p:nvSpPr>
        <p:spPr>
          <a:xfrm>
            <a:off x="7279502" y="19957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30</a:t>
            </a:r>
            <a:r>
              <a:rPr lang="en-GB" sz="1800">
                <a:latin typeface="Lexend"/>
              </a:rPr>
              <a:t>°</a:t>
            </a:r>
            <a:endParaRPr sz="1800"/>
          </a:p>
        </p:txBody>
      </p:sp>
      <p:sp>
        <p:nvSpPr>
          <p:cNvPr id="1689" name="Google Shape;1689;p91"/>
          <p:cNvSpPr txBox="1"/>
          <p:nvPr>
            <p:ph idx="4294967295" type="body"/>
          </p:nvPr>
        </p:nvSpPr>
        <p:spPr>
          <a:xfrm>
            <a:off x="6905100" y="2371631"/>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5 cm</a:t>
            </a:r>
            <a:r>
              <a:rPr lang="en-GB" sz="1800">
                <a:latin typeface="Lexend"/>
              </a:rPr>
              <a:t/>
            </a:r>
            <a:endParaRPr sz="1800"/>
          </a:p>
        </p:txBody>
      </p:sp>
      <p:sp>
        <p:nvSpPr>
          <p:cNvPr id="1690" name="Google Shape;1690;p91"/>
          <p:cNvSpPr txBox="1"/>
          <p:nvPr>
            <p:ph idx="4294967295" type="body"/>
          </p:nvPr>
        </p:nvSpPr>
        <p:spPr>
          <a:xfrm>
            <a:off x="5661608" y="1591125"/>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cm</a:t>
            </a:r>
            <a:r>
              <a:rPr lang="en-GB" sz="1800">
                <a:latin typeface="Lexend"/>
              </a:rPr>
              <a:t/>
            </a:r>
            <a:endParaRPr sz="1800"/>
          </a:p>
        </p:txBody>
      </p:sp>
      <p:sp>
        <p:nvSpPr>
          <p:cNvPr id="1691" name="Google Shape;1691;p91"/>
          <p:cNvSpPr txBox="1"/>
          <p:nvPr>
            <p:ph idx="4294967295" type="body"/>
          </p:nvPr>
        </p:nvSpPr>
        <p:spPr>
          <a:xfrm>
            <a:off x="6472969" y="3544675"/>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 5 × tan(30°)</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92" name="Google Shape;1692;p91"/>
          <p:cNvSpPr txBox="1"/>
          <p:nvPr>
            <p:ph idx="4294967295" type="body"/>
          </p:nvPr>
        </p:nvSpPr>
        <p:spPr>
          <a:xfrm>
            <a:off x="2427312" y="4414915"/>
            <a:ext cx="1759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 2.9 cm</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93" name="Google Shape;1693;p91"/>
          <p:cNvSpPr txBox="1"/>
          <p:nvPr>
            <p:ph idx="4294967295" type="body"/>
          </p:nvPr>
        </p:nvSpPr>
        <p:spPr>
          <a:xfrm>
            <a:off x="1402432" y="2813400"/>
            <a:ext cx="1900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sin(43°)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94" name="Google Shape;1694;p91"/>
          <p:cNvSpPr txBox="1"/>
          <p:nvPr>
            <p:ph idx="4294967295" type="body"/>
          </p:nvPr>
        </p:nvSpPr>
        <p:spPr>
          <a:xfrm>
            <a:off x="2588832" y="2991940"/>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7</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695" name="Google Shape;1695;p91"/>
          <p:cNvSpPr txBox="1"/>
          <p:nvPr/>
        </p:nvSpPr>
        <p:spPr>
          <a:xfrm flipH="1">
            <a:off x="2577160" y="2673750"/>
            <a:ext cx="192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solidFill>
                  <a:schemeClr val="dk1"/>
                </a:solidFill>
                <a:latin typeface="Lexend"/>
                <a:ea typeface="Times New Roman"/>
                <a:cs typeface="Times New Roman"/>
                <a:sym typeface="Times New Roman"/>
              </a:rPr>
              <a:t>x</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cxnSp>
        <p:nvCxnSpPr>
          <p:cNvPr id="1696" name="Google Shape;1696;p91"/>
          <p:cNvCxnSpPr/>
          <p:nvPr/>
        </p:nvCxnSpPr>
        <p:spPr>
          <a:xfrm>
            <a:off x="2502999" y="2989436"/>
            <a:ext cx="305400" cy="0"/>
          </a:xfrm>
          <a:prstGeom prst="straightConnector1">
            <a:avLst/>
          </a:prstGeom>
          <a:noFill/>
          <a:ln cap="flat" cmpd="sng" w="19050">
            <a:solidFill>
              <a:schemeClr val="dk1"/>
            </a:solidFill>
            <a:prstDash val="solid"/>
            <a:round/>
            <a:headEnd len="med" w="med" type="none"/>
            <a:tailEnd len="med" w="med" type="none"/>
          </a:ln>
        </p:spPr>
      </p:cxnSp>
      <p:sp>
        <p:nvSpPr>
          <p:cNvPr id="1697" name="Google Shape;1697;p91"/>
          <p:cNvSpPr txBox="1"/>
          <p:nvPr>
            <p:ph idx="4294967295" type="body"/>
          </p:nvPr>
        </p:nvSpPr>
        <p:spPr>
          <a:xfrm>
            <a:off x="5745832" y="3042000"/>
            <a:ext cx="1900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tan(30°)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698" name="Google Shape;1698;p91"/>
          <p:cNvSpPr txBox="1"/>
          <p:nvPr>
            <p:ph idx="4294967295" type="body"/>
          </p:nvPr>
        </p:nvSpPr>
        <p:spPr>
          <a:xfrm>
            <a:off x="6932232" y="3220540"/>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5</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699" name="Google Shape;1699;p91"/>
          <p:cNvSpPr txBox="1"/>
          <p:nvPr/>
        </p:nvSpPr>
        <p:spPr>
          <a:xfrm flipH="1">
            <a:off x="6920560" y="2902350"/>
            <a:ext cx="192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solidFill>
                  <a:schemeClr val="dk1"/>
                </a:solidFill>
                <a:latin typeface="Lexend"/>
                <a:ea typeface="Times New Roman"/>
                <a:cs typeface="Times New Roman"/>
                <a:sym typeface="Times New Roman"/>
              </a:rPr>
              <a:t>y</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cxnSp>
        <p:nvCxnSpPr>
          <p:cNvPr id="1700" name="Google Shape;1700;p91"/>
          <p:cNvCxnSpPr/>
          <p:nvPr/>
        </p:nvCxnSpPr>
        <p:spPr>
          <a:xfrm>
            <a:off x="6846399" y="3218036"/>
            <a:ext cx="305400" cy="0"/>
          </a:xfrm>
          <a:prstGeom prst="straightConnector1">
            <a:avLst/>
          </a:prstGeom>
          <a:noFill/>
          <a:ln cap="flat" cmpd="sng" w="19050">
            <a:solidFill>
              <a:schemeClr val="dk1"/>
            </a:solidFill>
            <a:prstDash val="solid"/>
            <a:round/>
            <a:headEnd len="med" w="med" type="none"/>
            <a:tailEnd len="med" w="med" type="none"/>
          </a:ln>
        </p:spPr>
      </p:cxnSp>
      <p:sp>
        <p:nvSpPr>
          <p:cNvPr id="1701" name="TextBox 1700"/>
          <p:cNvSpPr txBox="1"/>
          <p:nvPr/>
        </p:nvSpPr>
        <p:spPr>
          <a:xfrm>
            <a:off x="411480" y="4140595"/>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4" name="Shape 1704"/>
        <p:cNvGrpSpPr/>
        <p:nvPr/>
      </p:nvGrpSpPr>
      <p:grpSpPr>
        <a:xfrm>
          <a:off x="0" y="0"/>
          <a:ext cx="0" cy="0"/>
          <a:chOff x="0" y="0"/>
          <a:chExt cx="0" cy="0"/>
        </a:xfrm>
      </p:grpSpPr>
      <p:sp>
        <p:nvSpPr>
          <p:cNvPr id="1705" name="Google Shape;1705;p92"/>
          <p:cNvSpPr txBox="1"/>
          <p:nvPr>
            <p:ph idx="1" type="body"/>
          </p:nvPr>
        </p:nvSpPr>
        <p:spPr>
          <a:xfrm>
            <a:off x="324000" y="759300"/>
            <a:ext cx="8237700" cy="69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Mid kasta oo ka mid ah saamiyada (ratios) wuxuu ku darayaa laba gees. Sida aan u xisaabino waxay ku xiran tahay geeska ay yihiin.</a:t>
            </a:r>
            <a:endParaRPr sz="1800"/>
          </a:p>
        </p:txBody>
      </p:sp>
      <p:sp>
        <p:nvSpPr>
          <p:cNvPr id="1706" name="Google Shape;1706;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saamiyada (ratios)</a:t>
            </a:r>
            <a:endParaRPr/>
          </a:p>
        </p:txBody>
      </p:sp>
      <p:sp>
        <p:nvSpPr>
          <p:cNvPr id="1707" name="Google Shape;1707;p92"/>
          <p:cNvSpPr txBox="1"/>
          <p:nvPr>
            <p:ph idx="4294967295" type="subTitle"/>
          </p:nvPr>
        </p:nvSpPr>
        <p:spPr>
          <a:xfrm>
            <a:off x="337825" y="1648200"/>
            <a:ext cx="34119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Raadi dhererka m, ilaa 1 d.p.</a:t>
            </a:r>
            <a:r>
              <a:rPr i="1" lang="en-GB" sz="1100">
                <a:latin typeface="Lexend"/>
                <a:ea typeface="Times New Roman"/>
                <a:cs typeface="Times New Roman"/>
                <a:sym typeface="Times New Roman"/>
              </a:rPr>
              <a:t/>
            </a:r>
            <a:r>
              <a:rPr lang="en-GB" sz="1100">
                <a:latin typeface="Lexend"/>
              </a:rPr>
              <a:t/>
            </a:r>
            <a:endParaRPr sz="1800"/>
          </a:p>
        </p:txBody>
      </p:sp>
      <p:grpSp>
        <p:nvGrpSpPr>
          <p:cNvPr id="1708" name="Google Shape;1708;p92"/>
          <p:cNvGrpSpPr/>
          <p:nvPr/>
        </p:nvGrpSpPr>
        <p:grpSpPr>
          <a:xfrm rot="5400000">
            <a:off x="1994813" y="1660010"/>
            <a:ext cx="1037100" cy="1860230"/>
            <a:chOff x="-2098225" y="1379675"/>
            <a:chExt cx="1037100" cy="1860230"/>
          </a:xfrm>
        </p:grpSpPr>
        <p:sp>
          <p:nvSpPr>
            <p:cNvPr id="1709" name="Google Shape;1709;p9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10" name="Google Shape;1710;p92"/>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711" name="Google Shape;1711;p92"/>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712" name="Google Shape;1712;p92"/>
          <p:cNvSpPr/>
          <p:nvPr/>
        </p:nvSpPr>
        <p:spPr>
          <a:xfrm>
            <a:off x="1704475" y="2912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3" name="Google Shape;1713;p92"/>
          <p:cNvSpPr/>
          <p:nvPr/>
        </p:nvSpPr>
        <p:spPr>
          <a:xfrm>
            <a:off x="3003300" y="2750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4" name="Google Shape;1714;p92"/>
          <p:cNvSpPr txBox="1"/>
          <p:nvPr>
            <p:ph idx="1" type="body"/>
          </p:nvPr>
        </p:nvSpPr>
        <p:spPr>
          <a:xfrm>
            <a:off x="2595628" y="2833975"/>
            <a:ext cx="447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41°</a:t>
            </a:r>
            <a:endParaRPr sz="1800"/>
          </a:p>
        </p:txBody>
      </p:sp>
      <p:sp>
        <p:nvSpPr>
          <p:cNvPr id="1715" name="Google Shape;1715;p92"/>
          <p:cNvSpPr txBox="1"/>
          <p:nvPr>
            <p:ph idx="1" type="body"/>
          </p:nvPr>
        </p:nvSpPr>
        <p:spPr>
          <a:xfrm>
            <a:off x="2579550" y="2205225"/>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m cm</a:t>
            </a:r>
            <a:r>
              <a:rPr lang="en-GB" sz="1800">
                <a:latin typeface="Lexend"/>
              </a:rPr>
              <a:t/>
            </a:r>
            <a:endParaRPr sz="1800"/>
          </a:p>
        </p:txBody>
      </p:sp>
      <p:sp>
        <p:nvSpPr>
          <p:cNvPr id="1716" name="Google Shape;1716;p92"/>
          <p:cNvSpPr txBox="1"/>
          <p:nvPr>
            <p:ph idx="1" type="body"/>
          </p:nvPr>
        </p:nvSpPr>
        <p:spPr>
          <a:xfrm>
            <a:off x="967953" y="2429325"/>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 cm</a:t>
            </a:r>
            <a:endParaRPr sz="1800"/>
          </a:p>
        </p:txBody>
      </p:sp>
      <p:sp>
        <p:nvSpPr>
          <p:cNvPr id="1717" name="Google Shape;1717;p92"/>
          <p:cNvSpPr txBox="1"/>
          <p:nvPr>
            <p:ph idx="1" type="body"/>
          </p:nvPr>
        </p:nvSpPr>
        <p:spPr>
          <a:xfrm>
            <a:off x="4026125" y="137805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Isticmaalka saddexagalka qeexida (definition triangle).</a:t>
            </a:r>
            <a:endParaRPr sz="1800">
              <a:solidFill>
                <a:schemeClr val="accent5"/>
              </a:solidFill>
            </a:endParaRPr>
          </a:p>
        </p:txBody>
      </p:sp>
      <p:grpSp>
        <p:nvGrpSpPr>
          <p:cNvPr id="1718" name="Google Shape;1718;p92"/>
          <p:cNvGrpSpPr/>
          <p:nvPr/>
        </p:nvGrpSpPr>
        <p:grpSpPr>
          <a:xfrm flipH="1" rot="-5400000">
            <a:off x="6301902" y="1418856"/>
            <a:ext cx="679695" cy="1431400"/>
            <a:chOff x="-2160600" y="1415653"/>
            <a:chExt cx="1099475" cy="1708522"/>
          </a:xfrm>
        </p:grpSpPr>
        <p:sp>
          <p:nvSpPr>
            <p:cNvPr id="1719" name="Google Shape;1719;p9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20" name="Google Shape;1720;p92"/>
            <p:cNvCxnSpPr/>
            <p:nvPr/>
          </p:nvCxnSpPr>
          <p:spPr>
            <a:xfrm flipH="1">
              <a:off x="-2160600" y="1415653"/>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721" name="Google Shape;1721;p92"/>
          <p:cNvSpPr txBox="1"/>
          <p:nvPr>
            <p:ph idx="1" type="body"/>
          </p:nvPr>
        </p:nvSpPr>
        <p:spPr>
          <a:xfrm flipH="1">
            <a:off x="6380402" y="2231682"/>
            <a:ext cx="4191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41</a:t>
            </a:r>
            <a:r>
              <a:rPr lang="en-GB" sz="1100">
                <a:latin typeface="Lexend"/>
              </a:rPr>
              <a:t>°</a:t>
            </a:r>
            <a:endParaRPr sz="1800"/>
          </a:p>
        </p:txBody>
      </p:sp>
      <p:sp>
        <p:nvSpPr>
          <p:cNvPr id="1722" name="Google Shape;1722;p92"/>
          <p:cNvSpPr txBox="1"/>
          <p:nvPr>
            <p:ph idx="1" type="body"/>
          </p:nvPr>
        </p:nvSpPr>
        <p:spPr>
          <a:xfrm flipH="1">
            <a:off x="6163803" y="1813589"/>
            <a:ext cx="6480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cm</a:t>
            </a:r>
            <a:endParaRPr sz="1800"/>
          </a:p>
        </p:txBody>
      </p:sp>
      <p:sp>
        <p:nvSpPr>
          <p:cNvPr id="1723" name="Google Shape;1723;p92"/>
          <p:cNvSpPr txBox="1"/>
          <p:nvPr>
            <p:ph idx="1" type="body"/>
          </p:nvPr>
        </p:nvSpPr>
        <p:spPr>
          <a:xfrm flipH="1">
            <a:off x="7534725" y="2003925"/>
            <a:ext cx="1413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sin(41°) cm</a:t>
            </a:r>
            <a:r>
              <a:rPr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724" name="Google Shape;1724;p92"/>
          <p:cNvSpPr/>
          <p:nvPr/>
        </p:nvSpPr>
        <p:spPr>
          <a:xfrm flipH="1">
            <a:off x="5725326" y="2190060"/>
            <a:ext cx="558300" cy="558300"/>
          </a:xfrm>
          <a:prstGeom prst="arc">
            <a:avLst>
              <a:gd fmla="val 10867472" name="adj1"/>
              <a:gd fmla="val 1227177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725" name="Google Shape;1725;p92"/>
          <p:cNvGraphicFramePr/>
          <p:nvPr/>
        </p:nvGraphicFramePr>
        <p:xfrm>
          <a:off x="5441863" y="3324225"/>
          <a:ext cx="3000000" cy="3000000"/>
        </p:xfrm>
        <a:graphic>
          <a:graphicData uri="http://schemas.openxmlformats.org/drawingml/2006/table">
            <a:tbl>
              <a:tblPr>
                <a:noFill/>
                <a:tableStyleId>{6583A662-CB0C-4F0C-AD52-46217D66C8BC}</a:tableStyleId>
              </a:tblPr>
              <a:tblGrid>
                <a:gridCol w="1070900"/>
                <a:gridCol w="890050"/>
              </a:tblGrid>
              <a:tr h="315475">
                <a:tc>
                  <a:txBody>
                    <a:bodyPr/>
                    <a:lstStyle/>
                    <a:p>
                      <a:pPr indent="0" lvl="0" marL="0" rtl="0" algn="ctr">
                        <a:lnSpc>
                          <a:spcPct val="115000"/>
                        </a:lnSpc>
                        <a:spcBef>
                          <a:spcPts val="0"/>
                        </a:spcBef>
                        <a:spcAft>
                          <a:spcPts val="1000"/>
                        </a:spcAft>
                        <a:buClr>
                          <a:srgbClr val="000000"/>
                        </a:buClr>
                        <a:buSzPts val="1100"/>
                        <a:buFont typeface="Arial"/>
                        <a:buNone/>
                      </a:pPr>
                      <a:r>
                        <a:rPr lang="en-GB" sz="2000">
                          <a:latin typeface="Times New Roman"/>
                          <a:ea typeface="Times New Roman"/>
                          <a:cs typeface="Times New Roman"/>
                          <a:sym typeface="Times New Roman"/>
                        </a:rPr>
                        <a:t>sin(41°)</a:t>
                      </a:r>
                      <a:r>
                        <a:rPr lang="en-GB" sz="2000">
                          <a:solidFill>
                            <a:srgbClr val="000000"/>
                          </a:solidFill>
                          <a:latin typeface="Times New Roman"/>
                          <a:ea typeface="Times New Roman"/>
                          <a:cs typeface="Times New Roman"/>
                          <a:sym typeface="Times New Roman"/>
                        </a:rPr>
                        <a:t/>
                      </a:r>
                      <a:r>
                        <a:rPr lang="en-GB" sz="2000">
                          <a:latin typeface="Times New Roman"/>
                          <a:ea typeface="Times New Roman"/>
                          <a:cs typeface="Times New Roman"/>
                          <a:sym typeface="Times New Roman"/>
                        </a:rPr>
                        <a:t/>
                      </a:r>
                      <a:r>
                        <a:rPr lang="en-GB" sz="20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i="1" lang="en-GB" sz="2000">
                          <a:latin typeface="Times New Roman"/>
                          <a:ea typeface="Times New Roman"/>
                          <a:cs typeface="Times New Roman"/>
                          <a:sym typeface="Times New Roman"/>
                        </a:rPr>
                        <a:t>m</a:t>
                      </a:r>
                      <a:endParaRPr i="1" sz="2000">
                        <a:latin typeface="Times New Roman"/>
                        <a:ea typeface="Times New Roman"/>
                        <a:cs typeface="Times New Roman"/>
                        <a:sym typeface="Times New Roman"/>
                      </a:endParaRPr>
                    </a:p>
                  </a:txBody>
                  <a:tcPr marT="0" marB="0" marR="0" marL="0" anchor="ctr"/>
                </a:tc>
              </a:tr>
            </a:tbl>
          </a:graphicData>
        </a:graphic>
      </p:graphicFrame>
      <p:sp>
        <p:nvSpPr>
          <p:cNvPr id="1726" name="Google Shape;1726;p92"/>
          <p:cNvSpPr/>
          <p:nvPr/>
        </p:nvSpPr>
        <p:spPr>
          <a:xfrm>
            <a:off x="7271968" y="2387626"/>
            <a:ext cx="85800" cy="85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27" name="Google Shape;1727;p92"/>
          <p:cNvCxnSpPr/>
          <p:nvPr/>
        </p:nvCxnSpPr>
        <p:spPr>
          <a:xfrm rot="10800000">
            <a:off x="7448075" y="1875075"/>
            <a:ext cx="0" cy="605700"/>
          </a:xfrm>
          <a:prstGeom prst="straightConnector1">
            <a:avLst/>
          </a:prstGeom>
          <a:noFill/>
          <a:ln cap="flat" cmpd="sng" w="28575">
            <a:solidFill>
              <a:schemeClr val="accent5"/>
            </a:solidFill>
            <a:prstDash val="solid"/>
            <a:round/>
            <a:headEnd len="med" w="med" type="triangle"/>
            <a:tailEnd len="med" w="med" type="triangle"/>
          </a:ln>
        </p:spPr>
      </p:cxnSp>
      <p:sp>
        <p:nvSpPr>
          <p:cNvPr id="1728" name="Google Shape;1728;p92"/>
          <p:cNvSpPr/>
          <p:nvPr/>
        </p:nvSpPr>
        <p:spPr>
          <a:xfrm flipH="1" rot="-5400000">
            <a:off x="7203221" y="3561547"/>
            <a:ext cx="370452"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729" name="Google Shape;1729;p92"/>
          <p:cNvSpPr txBox="1"/>
          <p:nvPr/>
        </p:nvSpPr>
        <p:spPr>
          <a:xfrm>
            <a:off x="4317955" y="3431375"/>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5"/>
                </a:solidFill>
                <a:latin typeface="Lexend"/>
                <a:ea typeface="Times New Roman"/>
                <a:cs typeface="Times New Roman"/>
                <a:sym typeface="Times New Roman"/>
              </a:rPr>
              <a:t>× sin(41°)</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endParaRPr sz="2000">
              <a:solidFill>
                <a:schemeClr val="accent5"/>
              </a:solidFill>
              <a:latin typeface="Times New Roman"/>
              <a:ea typeface="Times New Roman"/>
              <a:cs typeface="Times New Roman"/>
              <a:sym typeface="Times New Roman"/>
            </a:endParaRPr>
          </a:p>
        </p:txBody>
      </p:sp>
      <p:sp>
        <p:nvSpPr>
          <p:cNvPr id="1730" name="Google Shape;1730;p92"/>
          <p:cNvSpPr txBox="1"/>
          <p:nvPr/>
        </p:nvSpPr>
        <p:spPr>
          <a:xfrm flipH="1">
            <a:off x="7492754" y="3431375"/>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5"/>
                </a:solidFill>
                <a:latin typeface="Lexend"/>
                <a:ea typeface="Times New Roman"/>
                <a:cs typeface="Times New Roman"/>
                <a:sym typeface="Times New Roman"/>
              </a:rPr>
              <a:t>÷ sin(41°)</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r>
              <a:rPr lang="en-GB" sz="1800">
                <a:solidFill>
                  <a:schemeClr val="accent5"/>
                </a:solidFill>
                <a:latin typeface="Lexend"/>
                <a:ea typeface="Times New Roman"/>
                <a:cs typeface="Times New Roman"/>
                <a:sym typeface="Times New Roman"/>
              </a:rPr>
              <a:t/>
            </a:r>
            <a:endParaRPr sz="2000">
              <a:solidFill>
                <a:schemeClr val="accent5"/>
              </a:solidFill>
              <a:latin typeface="Times New Roman"/>
              <a:ea typeface="Times New Roman"/>
              <a:cs typeface="Times New Roman"/>
              <a:sym typeface="Times New Roman"/>
            </a:endParaRPr>
          </a:p>
        </p:txBody>
      </p:sp>
      <p:sp>
        <p:nvSpPr>
          <p:cNvPr id="1731" name="Google Shape;1731;p92"/>
          <p:cNvSpPr txBox="1"/>
          <p:nvPr>
            <p:ph idx="1" type="body"/>
          </p:nvPr>
        </p:nvSpPr>
        <p:spPr>
          <a:xfrm>
            <a:off x="1429827" y="3893475"/>
            <a:ext cx="447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m</a:t>
            </a:r>
            <a:r>
              <a:rPr i="1" lang="en-GB" sz="1800">
                <a:latin typeface="Lexend"/>
                <a:ea typeface="Times New Roman"/>
                <a:cs typeface="Times New Roman"/>
                <a:sym typeface="Times New Roman"/>
              </a:rPr>
              <a:t> </a:t>
            </a:r>
            <a:r>
              <a:rPr lang="en-GB" sz="1800">
                <a:latin typeface="Lexend"/>
              </a:rPr>
              <a:t>= </a:t>
            </a:r>
            <a:endParaRPr sz="1800"/>
          </a:p>
        </p:txBody>
      </p:sp>
      <p:sp>
        <p:nvSpPr>
          <p:cNvPr id="1732" name="Google Shape;1732;p92"/>
          <p:cNvSpPr txBox="1"/>
          <p:nvPr>
            <p:ph idx="1" type="body"/>
          </p:nvPr>
        </p:nvSpPr>
        <p:spPr>
          <a:xfrm>
            <a:off x="2233469" y="3776775"/>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a:t>
            </a:r>
            <a:r>
              <a:rPr lang="en-GB" sz="1800">
                <a:latin typeface="Lexend"/>
              </a:rPr>
              <a:t> </a:t>
            </a:r>
            <a:endParaRPr sz="1800"/>
          </a:p>
        </p:txBody>
      </p:sp>
      <p:sp>
        <p:nvSpPr>
          <p:cNvPr id="1733" name="Google Shape;1733;p92"/>
          <p:cNvSpPr txBox="1"/>
          <p:nvPr/>
        </p:nvSpPr>
        <p:spPr>
          <a:xfrm flipH="1">
            <a:off x="1936261" y="4042500"/>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sin(41°)</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734" name="Google Shape;1734;p92"/>
          <p:cNvCxnSpPr/>
          <p:nvPr/>
        </p:nvCxnSpPr>
        <p:spPr>
          <a:xfrm>
            <a:off x="1894207" y="4072650"/>
            <a:ext cx="868200" cy="0"/>
          </a:xfrm>
          <a:prstGeom prst="straightConnector1">
            <a:avLst/>
          </a:prstGeom>
          <a:noFill/>
          <a:ln cap="flat" cmpd="sng" w="19050">
            <a:solidFill>
              <a:schemeClr val="dk1"/>
            </a:solidFill>
            <a:prstDash val="solid"/>
            <a:round/>
            <a:headEnd len="med" w="med" type="none"/>
            <a:tailEnd len="med" w="med" type="none"/>
          </a:ln>
        </p:spPr>
      </p:cxnSp>
      <p:sp>
        <p:nvSpPr>
          <p:cNvPr id="1735" name="Google Shape;1735;p92"/>
          <p:cNvSpPr txBox="1"/>
          <p:nvPr>
            <p:ph idx="1" type="body"/>
          </p:nvPr>
        </p:nvSpPr>
        <p:spPr>
          <a:xfrm>
            <a:off x="2821981" y="3893475"/>
            <a:ext cx="1021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 9.1 cm</a:t>
            </a:r>
            <a:r>
              <a:rPr lang="en-GB" sz="1800">
                <a:latin typeface="Lexend"/>
              </a:rPr>
              <a:t/>
            </a:r>
            <a:endParaRPr sz="1800"/>
          </a:p>
        </p:txBody>
      </p:sp>
      <p:grpSp>
        <p:nvGrpSpPr>
          <p:cNvPr id="1736" name="Google Shape;1736;p92"/>
          <p:cNvGrpSpPr/>
          <p:nvPr/>
        </p:nvGrpSpPr>
        <p:grpSpPr>
          <a:xfrm>
            <a:off x="5958500" y="2632975"/>
            <a:ext cx="1443394" cy="2150072"/>
            <a:chOff x="5958500" y="2632975"/>
            <a:chExt cx="1443394" cy="2150072"/>
          </a:xfrm>
        </p:grpSpPr>
        <p:sp>
          <p:nvSpPr>
            <p:cNvPr id="1737" name="Google Shape;1737;p92"/>
            <p:cNvSpPr/>
            <p:nvPr/>
          </p:nvSpPr>
          <p:spPr>
            <a:xfrm>
              <a:off x="6165825" y="4014479"/>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4"/>
              </a:solidFill>
              <a:prstDash val="solid"/>
              <a:round/>
              <a:headEnd len="med" w="med" type="none"/>
              <a:tailEnd len="med" w="med" type="triangle"/>
            </a:ln>
          </p:spPr>
          <p:txBody>
            <a:bodyPr/>
            <a:p/>
          </p:txBody>
        </p:sp>
        <p:sp>
          <p:nvSpPr>
            <p:cNvPr id="1738" name="Google Shape;1738;p92"/>
            <p:cNvSpPr/>
            <p:nvPr/>
          </p:nvSpPr>
          <p:spPr>
            <a:xfrm flipH="1" rot="10800000">
              <a:off x="6165825" y="3235859"/>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4"/>
              </a:solidFill>
              <a:prstDash val="solid"/>
              <a:round/>
              <a:headEnd len="med" w="med" type="none"/>
              <a:tailEnd len="med" w="med" type="triangle"/>
            </a:ln>
          </p:spPr>
          <p:txBody>
            <a:bodyPr/>
            <a:p/>
          </p:txBody>
        </p:sp>
        <p:grpSp>
          <p:nvGrpSpPr>
            <p:cNvPr id="1739" name="Google Shape;1739;p92"/>
            <p:cNvGrpSpPr/>
            <p:nvPr/>
          </p:nvGrpSpPr>
          <p:grpSpPr>
            <a:xfrm>
              <a:off x="6187800" y="2632975"/>
              <a:ext cx="1214094" cy="605479"/>
              <a:chOff x="6187800" y="2632975"/>
              <a:chExt cx="1214094" cy="605479"/>
            </a:xfrm>
          </p:grpSpPr>
          <p:sp>
            <p:nvSpPr>
              <p:cNvPr id="1740" name="Google Shape;1740;p92"/>
              <p:cNvSpPr txBox="1"/>
              <p:nvPr/>
            </p:nvSpPr>
            <p:spPr>
              <a:xfrm>
                <a:off x="6766996" y="2632975"/>
                <a:ext cx="326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chemeClr val="accent4"/>
                    </a:solidFill>
                    <a:latin typeface="Times New Roman"/>
                    <a:ea typeface="Times New Roman"/>
                    <a:cs typeface="Times New Roman"/>
                    <a:sym typeface="Times New Roman"/>
                  </a:rPr>
                  <a:t>6</a:t>
                </a:r>
                <a:endParaRPr sz="2000">
                  <a:solidFill>
                    <a:schemeClr val="accent4"/>
                  </a:solidFill>
                  <a:latin typeface="Times New Roman"/>
                  <a:ea typeface="Times New Roman"/>
                  <a:cs typeface="Times New Roman"/>
                  <a:sym typeface="Times New Roman"/>
                </a:endParaRPr>
              </a:p>
            </p:txBody>
          </p:sp>
          <p:cxnSp>
            <p:nvCxnSpPr>
              <p:cNvPr id="1741" name="Google Shape;1741;p92"/>
              <p:cNvCxnSpPr/>
              <p:nvPr/>
            </p:nvCxnSpPr>
            <p:spPr>
              <a:xfrm>
                <a:off x="6491144" y="2925666"/>
                <a:ext cx="726000" cy="0"/>
              </a:xfrm>
              <a:prstGeom prst="straightConnector1">
                <a:avLst/>
              </a:prstGeom>
              <a:noFill/>
              <a:ln cap="flat" cmpd="sng" w="19050">
                <a:solidFill>
                  <a:schemeClr val="accent4"/>
                </a:solidFill>
                <a:prstDash val="solid"/>
                <a:round/>
                <a:headEnd len="med" w="med" type="none"/>
                <a:tailEnd len="med" w="med" type="none"/>
              </a:ln>
            </p:spPr>
          </p:cxnSp>
          <p:sp>
            <p:nvSpPr>
              <p:cNvPr id="1742" name="Google Shape;1742;p92"/>
              <p:cNvSpPr txBox="1"/>
              <p:nvPr/>
            </p:nvSpPr>
            <p:spPr>
              <a:xfrm>
                <a:off x="6380394" y="2917754"/>
                <a:ext cx="10215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chemeClr val="accent4"/>
                    </a:solidFill>
                    <a:latin typeface="Times New Roman"/>
                    <a:ea typeface="Times New Roman"/>
                    <a:cs typeface="Times New Roman"/>
                    <a:sym typeface="Times New Roman"/>
                  </a:rPr>
                  <a:t>sin(41°)</a:t>
                </a:r>
                <a:r>
                  <a:rPr lang="en-GB" sz="2000">
                    <a:solidFill>
                      <a:schemeClr val="accent4"/>
                    </a:solidFill>
                    <a:latin typeface="Times New Roman"/>
                    <a:ea typeface="Times New Roman"/>
                    <a:cs typeface="Times New Roman"/>
                    <a:sym typeface="Times New Roman"/>
                  </a:rPr>
                  <a:t/>
                </a:r>
                <a:r>
                  <a:rPr lang="en-GB" sz="2000">
                    <a:solidFill>
                      <a:schemeClr val="accent4"/>
                    </a:solidFill>
                    <a:latin typeface="Times New Roman"/>
                    <a:ea typeface="Times New Roman"/>
                    <a:cs typeface="Times New Roman"/>
                    <a:sym typeface="Times New Roman"/>
                  </a:rPr>
                  <a:t/>
                </a:r>
                <a:endParaRPr sz="2000">
                  <a:solidFill>
                    <a:schemeClr val="accent4"/>
                  </a:solidFill>
                  <a:latin typeface="Times New Roman"/>
                  <a:ea typeface="Times New Roman"/>
                  <a:cs typeface="Times New Roman"/>
                  <a:sym typeface="Times New Roman"/>
                </a:endParaRPr>
              </a:p>
            </p:txBody>
          </p:sp>
          <p:sp>
            <p:nvSpPr>
              <p:cNvPr id="1743" name="Google Shape;1743;p92"/>
              <p:cNvSpPr txBox="1"/>
              <p:nvPr/>
            </p:nvSpPr>
            <p:spPr>
              <a:xfrm>
                <a:off x="6187800" y="2697925"/>
                <a:ext cx="3267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GB" sz="2000">
                    <a:solidFill>
                      <a:schemeClr val="accent4"/>
                    </a:solidFill>
                    <a:latin typeface="Times New Roman"/>
                    <a:ea typeface="Times New Roman"/>
                    <a:cs typeface="Times New Roman"/>
                    <a:sym typeface="Times New Roman"/>
                  </a:rPr>
                  <a:t>×</a:t>
                </a:r>
                <a:endParaRPr sz="2000">
                  <a:solidFill>
                    <a:schemeClr val="accent4"/>
                  </a:solidFill>
                  <a:latin typeface="Times New Roman"/>
                  <a:ea typeface="Times New Roman"/>
                  <a:cs typeface="Times New Roman"/>
                  <a:sym typeface="Times New Roman"/>
                </a:endParaRPr>
              </a:p>
            </p:txBody>
          </p:sp>
        </p:grpSp>
        <p:grpSp>
          <p:nvGrpSpPr>
            <p:cNvPr id="1744" name="Google Shape;1744;p92"/>
            <p:cNvGrpSpPr/>
            <p:nvPr/>
          </p:nvGrpSpPr>
          <p:grpSpPr>
            <a:xfrm>
              <a:off x="5958500" y="4196957"/>
              <a:ext cx="1221630" cy="586091"/>
              <a:chOff x="6111600" y="2722818"/>
              <a:chExt cx="1221630" cy="586091"/>
            </a:xfrm>
          </p:grpSpPr>
          <p:sp>
            <p:nvSpPr>
              <p:cNvPr id="1745" name="Google Shape;1745;p92"/>
              <p:cNvSpPr txBox="1"/>
              <p:nvPr/>
            </p:nvSpPr>
            <p:spPr>
              <a:xfrm>
                <a:off x="6690796" y="2722818"/>
                <a:ext cx="326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chemeClr val="accent4"/>
                    </a:solidFill>
                    <a:latin typeface="Times New Roman"/>
                    <a:ea typeface="Times New Roman"/>
                    <a:cs typeface="Times New Roman"/>
                    <a:sym typeface="Times New Roman"/>
                  </a:rPr>
                  <a:t>6</a:t>
                </a:r>
                <a:endParaRPr sz="2000">
                  <a:solidFill>
                    <a:schemeClr val="accent4"/>
                  </a:solidFill>
                  <a:latin typeface="Times New Roman"/>
                  <a:ea typeface="Times New Roman"/>
                  <a:cs typeface="Times New Roman"/>
                  <a:sym typeface="Times New Roman"/>
                </a:endParaRPr>
              </a:p>
            </p:txBody>
          </p:sp>
          <p:cxnSp>
            <p:nvCxnSpPr>
              <p:cNvPr id="1746" name="Google Shape;1746;p92"/>
              <p:cNvCxnSpPr/>
              <p:nvPr/>
            </p:nvCxnSpPr>
            <p:spPr>
              <a:xfrm>
                <a:off x="6414944" y="3001866"/>
                <a:ext cx="726000" cy="0"/>
              </a:xfrm>
              <a:prstGeom prst="straightConnector1">
                <a:avLst/>
              </a:prstGeom>
              <a:noFill/>
              <a:ln cap="flat" cmpd="sng" w="19050">
                <a:solidFill>
                  <a:schemeClr val="accent4"/>
                </a:solidFill>
                <a:prstDash val="solid"/>
                <a:round/>
                <a:headEnd len="med" w="med" type="none"/>
                <a:tailEnd len="med" w="med" type="none"/>
              </a:ln>
            </p:spPr>
          </p:cxnSp>
          <p:sp>
            <p:nvSpPr>
              <p:cNvPr id="1747" name="Google Shape;1747;p92"/>
              <p:cNvSpPr txBox="1"/>
              <p:nvPr/>
            </p:nvSpPr>
            <p:spPr>
              <a:xfrm>
                <a:off x="6311730" y="2988209"/>
                <a:ext cx="10215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chemeClr val="accent4"/>
                    </a:solidFill>
                    <a:latin typeface="Times New Roman"/>
                    <a:ea typeface="Times New Roman"/>
                    <a:cs typeface="Times New Roman"/>
                    <a:sym typeface="Times New Roman"/>
                  </a:rPr>
                  <a:t>sin(41°)</a:t>
                </a:r>
                <a:endParaRPr sz="2000">
                  <a:solidFill>
                    <a:schemeClr val="accent4"/>
                  </a:solidFill>
                  <a:latin typeface="Times New Roman"/>
                  <a:ea typeface="Times New Roman"/>
                  <a:cs typeface="Times New Roman"/>
                  <a:sym typeface="Times New Roman"/>
                </a:endParaRPr>
              </a:p>
            </p:txBody>
          </p:sp>
          <p:sp>
            <p:nvSpPr>
              <p:cNvPr id="1748" name="Google Shape;1748;p92"/>
              <p:cNvSpPr txBox="1"/>
              <p:nvPr/>
            </p:nvSpPr>
            <p:spPr>
              <a:xfrm>
                <a:off x="6111600" y="2774125"/>
                <a:ext cx="3267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GB" sz="2000">
                    <a:solidFill>
                      <a:schemeClr val="accent4"/>
                    </a:solidFill>
                    <a:latin typeface="Times New Roman"/>
                    <a:ea typeface="Times New Roman"/>
                    <a:cs typeface="Times New Roman"/>
                    <a:sym typeface="Times New Roman"/>
                  </a:rPr>
                  <a:t>×</a:t>
                </a:r>
                <a:endParaRPr sz="2000">
                  <a:solidFill>
                    <a:schemeClr val="accent4"/>
                  </a:solidFill>
                  <a:latin typeface="Times New Roman"/>
                  <a:ea typeface="Times New Roman"/>
                  <a:cs typeface="Times New Roman"/>
                  <a:sym typeface="Times New Roman"/>
                </a:endParaRPr>
              </a:p>
            </p:txBody>
          </p:sp>
        </p:grpSp>
      </p:grpSp>
      <p:sp>
        <p:nvSpPr>
          <p:cNvPr id="1749" name="Google Shape;1749;p92"/>
          <p:cNvSpPr/>
          <p:nvPr/>
        </p:nvSpPr>
        <p:spPr>
          <a:xfrm flipH="1" rot="5400000">
            <a:off x="5280114" y="3573012"/>
            <a:ext cx="338823"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3" name="Shape 1753"/>
        <p:cNvGrpSpPr/>
        <p:nvPr/>
      </p:nvGrpSpPr>
      <p:grpSpPr>
        <a:xfrm>
          <a:off x="0" y="0"/>
          <a:ext cx="0" cy="0"/>
          <a:chOff x="0" y="0"/>
          <a:chExt cx="0" cy="0"/>
        </a:xfrm>
      </p:grpSpPr>
      <p:sp>
        <p:nvSpPr>
          <p:cNvPr id="1754" name="Google Shape;1754;p93"/>
          <p:cNvSpPr txBox="1"/>
          <p:nvPr>
            <p:ph idx="1" type="body"/>
          </p:nvPr>
        </p:nvSpPr>
        <p:spPr>
          <a:xfrm>
            <a:off x="324000" y="759300"/>
            <a:ext cx="8237700" cy="69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Mid kasta oo ka mid ah saamiyada (ratios) wuxuu ku darayaa laba gees. Sida aan u xisaabino waxay ku xiran tahay geeska ay yihiin.</a:t>
            </a:r>
            <a:endParaRPr sz="1800"/>
          </a:p>
        </p:txBody>
      </p:sp>
      <p:sp>
        <p:nvSpPr>
          <p:cNvPr id="1755" name="Google Shape;1755;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saamiyada (ratios)</a:t>
            </a:r>
            <a:endParaRPr/>
          </a:p>
        </p:txBody>
      </p:sp>
      <p:grpSp>
        <p:nvGrpSpPr>
          <p:cNvPr id="1756" name="Google Shape;1756;p93"/>
          <p:cNvGrpSpPr/>
          <p:nvPr/>
        </p:nvGrpSpPr>
        <p:grpSpPr>
          <a:xfrm rot="5400000">
            <a:off x="1994813" y="1660010"/>
            <a:ext cx="1037100" cy="1860230"/>
            <a:chOff x="-2098225" y="1379675"/>
            <a:chExt cx="1037100" cy="1860230"/>
          </a:xfrm>
        </p:grpSpPr>
        <p:sp>
          <p:nvSpPr>
            <p:cNvPr id="1757" name="Google Shape;1757;p9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58" name="Google Shape;1758;p93"/>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759" name="Google Shape;1759;p93"/>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760" name="Google Shape;1760;p93"/>
          <p:cNvSpPr/>
          <p:nvPr/>
        </p:nvSpPr>
        <p:spPr>
          <a:xfrm>
            <a:off x="1704475" y="29125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1" name="Google Shape;1761;p93"/>
          <p:cNvSpPr/>
          <p:nvPr/>
        </p:nvSpPr>
        <p:spPr>
          <a:xfrm>
            <a:off x="3003300" y="27505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2" name="Google Shape;1762;p93"/>
          <p:cNvSpPr txBox="1"/>
          <p:nvPr>
            <p:ph idx="1" type="body"/>
          </p:nvPr>
        </p:nvSpPr>
        <p:spPr>
          <a:xfrm>
            <a:off x="2595628" y="2833975"/>
            <a:ext cx="447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41°</a:t>
            </a:r>
            <a:endParaRPr sz="1800"/>
          </a:p>
        </p:txBody>
      </p:sp>
      <p:sp>
        <p:nvSpPr>
          <p:cNvPr id="1763" name="Google Shape;1763;p93"/>
          <p:cNvSpPr txBox="1"/>
          <p:nvPr>
            <p:ph idx="1" type="body"/>
          </p:nvPr>
        </p:nvSpPr>
        <p:spPr>
          <a:xfrm>
            <a:off x="2579550" y="2205225"/>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m cm</a:t>
            </a:r>
            <a:r>
              <a:rPr lang="en-GB" sz="1800">
                <a:latin typeface="Lexend"/>
              </a:rPr>
              <a:t/>
            </a:r>
            <a:endParaRPr sz="1800"/>
          </a:p>
        </p:txBody>
      </p:sp>
      <p:sp>
        <p:nvSpPr>
          <p:cNvPr id="1764" name="Google Shape;1764;p93"/>
          <p:cNvSpPr txBox="1"/>
          <p:nvPr>
            <p:ph idx="1" type="body"/>
          </p:nvPr>
        </p:nvSpPr>
        <p:spPr>
          <a:xfrm>
            <a:off x="967953" y="2429325"/>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 cm</a:t>
            </a:r>
            <a:endParaRPr sz="1800"/>
          </a:p>
        </p:txBody>
      </p:sp>
      <p:sp>
        <p:nvSpPr>
          <p:cNvPr id="1765" name="Google Shape;1765;p93"/>
          <p:cNvSpPr txBox="1"/>
          <p:nvPr>
            <p:ph idx="1" type="body"/>
          </p:nvPr>
        </p:nvSpPr>
        <p:spPr>
          <a:xfrm>
            <a:off x="4559525" y="153045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accent5"/>
                </a:solidFill>
                <a:latin typeface="Lexend"/>
              </a:rPr>
              <a:t>Isticmaal qaacidada (formula).</a:t>
            </a:r>
            <a:endParaRPr sz="1800">
              <a:solidFill>
                <a:schemeClr val="accent5"/>
              </a:solidFill>
            </a:endParaRPr>
          </a:p>
        </p:txBody>
      </p:sp>
      <p:sp>
        <p:nvSpPr>
          <p:cNvPr id="1766" name="Google Shape;1766;p93"/>
          <p:cNvSpPr txBox="1"/>
          <p:nvPr>
            <p:ph idx="1" type="body"/>
          </p:nvPr>
        </p:nvSpPr>
        <p:spPr>
          <a:xfrm>
            <a:off x="5003381" y="3137464"/>
            <a:ext cx="1900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m × sin(41°) = 6</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67" name="Google Shape;1767;p93"/>
          <p:cNvSpPr txBox="1"/>
          <p:nvPr>
            <p:ph idx="1" type="body"/>
          </p:nvPr>
        </p:nvSpPr>
        <p:spPr>
          <a:xfrm>
            <a:off x="6086576" y="3579549"/>
            <a:ext cx="406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m</a:t>
            </a:r>
            <a:r>
              <a:rPr i="1" lang="en-GB" sz="1800">
                <a:latin typeface="Lexend"/>
                <a:ea typeface="Times New Roman"/>
                <a:cs typeface="Times New Roman"/>
                <a:sym typeface="Times New Roman"/>
              </a:rPr>
              <a:t> </a:t>
            </a:r>
            <a:r>
              <a:rPr lang="en-GB" sz="1800">
                <a:latin typeface="Lexend"/>
                <a:ea typeface="Times New Roman"/>
                <a:cs typeface="Times New Roman"/>
                <a:sym typeface="Times New Roman"/>
              </a:rPr>
              <a:t>=</a:t>
            </a:r>
            <a:r>
              <a:rPr lang="en-GB" sz="1800">
                <a:latin typeface="Lexend"/>
              </a:rPr>
              <a:t> </a:t>
            </a:r>
            <a:endParaRPr sz="1800"/>
          </a:p>
        </p:txBody>
      </p:sp>
      <p:sp>
        <p:nvSpPr>
          <p:cNvPr id="1768" name="Google Shape;1768;p93"/>
          <p:cNvSpPr txBox="1"/>
          <p:nvPr>
            <p:ph idx="1" type="body"/>
          </p:nvPr>
        </p:nvSpPr>
        <p:spPr>
          <a:xfrm>
            <a:off x="6849468" y="3462838"/>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sp>
        <p:nvSpPr>
          <p:cNvPr id="1769" name="Google Shape;1769;p93"/>
          <p:cNvSpPr txBox="1"/>
          <p:nvPr/>
        </p:nvSpPr>
        <p:spPr>
          <a:xfrm flipH="1">
            <a:off x="6552260" y="3728563"/>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sin(41°)</a:t>
            </a:r>
            <a:r>
              <a:rPr lang="en-GB" sz="1800">
                <a:solidFill>
                  <a:schemeClr val="dk1"/>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cxnSp>
        <p:nvCxnSpPr>
          <p:cNvPr id="1770" name="Google Shape;1770;p93"/>
          <p:cNvCxnSpPr/>
          <p:nvPr/>
        </p:nvCxnSpPr>
        <p:spPr>
          <a:xfrm>
            <a:off x="6497506" y="3758713"/>
            <a:ext cx="868200" cy="0"/>
          </a:xfrm>
          <a:prstGeom prst="straightConnector1">
            <a:avLst/>
          </a:prstGeom>
          <a:noFill/>
          <a:ln cap="flat" cmpd="sng" w="19050">
            <a:solidFill>
              <a:schemeClr val="dk1"/>
            </a:solidFill>
            <a:prstDash val="solid"/>
            <a:round/>
            <a:headEnd len="med" w="med" type="none"/>
            <a:tailEnd len="med" w="med" type="none"/>
          </a:ln>
        </p:spPr>
      </p:cxnSp>
      <p:sp>
        <p:nvSpPr>
          <p:cNvPr id="1771" name="Google Shape;1771;p93"/>
          <p:cNvSpPr txBox="1"/>
          <p:nvPr>
            <p:ph idx="1" type="body"/>
          </p:nvPr>
        </p:nvSpPr>
        <p:spPr>
          <a:xfrm>
            <a:off x="7437980" y="3579538"/>
            <a:ext cx="1021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 9.1 cm</a:t>
            </a:r>
            <a:endParaRPr sz="2000">
              <a:latin typeface="Times New Roman"/>
              <a:ea typeface="Times New Roman"/>
              <a:cs typeface="Times New Roman"/>
              <a:sym typeface="Times New Roman"/>
            </a:endParaRPr>
          </a:p>
        </p:txBody>
      </p:sp>
      <p:sp>
        <p:nvSpPr>
          <p:cNvPr id="1772" name="Google Shape;1772;p93"/>
          <p:cNvSpPr txBox="1"/>
          <p:nvPr>
            <p:ph idx="1" type="body"/>
          </p:nvPr>
        </p:nvSpPr>
        <p:spPr>
          <a:xfrm>
            <a:off x="5568032" y="2051400"/>
            <a:ext cx="1900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sin(𝜃°)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73" name="Google Shape;1773;p93"/>
          <p:cNvSpPr txBox="1"/>
          <p:nvPr>
            <p:ph idx="1" type="body"/>
          </p:nvPr>
        </p:nvSpPr>
        <p:spPr>
          <a:xfrm>
            <a:off x="6569919" y="2229950"/>
            <a:ext cx="49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hyp</a:t>
            </a:r>
            <a:endParaRPr sz="2000">
              <a:latin typeface="Times New Roman"/>
              <a:ea typeface="Times New Roman"/>
              <a:cs typeface="Times New Roman"/>
              <a:sym typeface="Times New Roman"/>
            </a:endParaRPr>
          </a:p>
        </p:txBody>
      </p:sp>
      <p:cxnSp>
        <p:nvCxnSpPr>
          <p:cNvPr id="1774" name="Google Shape;1774;p93"/>
          <p:cNvCxnSpPr/>
          <p:nvPr/>
        </p:nvCxnSpPr>
        <p:spPr>
          <a:xfrm>
            <a:off x="6516199" y="2227436"/>
            <a:ext cx="508200" cy="0"/>
          </a:xfrm>
          <a:prstGeom prst="straightConnector1">
            <a:avLst/>
          </a:prstGeom>
          <a:noFill/>
          <a:ln cap="flat" cmpd="sng" w="19050">
            <a:solidFill>
              <a:schemeClr val="dk1"/>
            </a:solidFill>
            <a:prstDash val="solid"/>
            <a:round/>
            <a:headEnd len="med" w="med" type="none"/>
            <a:tailEnd len="med" w="med" type="none"/>
          </a:ln>
        </p:spPr>
      </p:cxnSp>
      <p:sp>
        <p:nvSpPr>
          <p:cNvPr id="1775" name="Google Shape;1775;p93"/>
          <p:cNvSpPr txBox="1"/>
          <p:nvPr>
            <p:ph idx="1" type="body"/>
          </p:nvPr>
        </p:nvSpPr>
        <p:spPr>
          <a:xfrm>
            <a:off x="6549803" y="1932892"/>
            <a:ext cx="49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opp</a:t>
            </a:r>
            <a:endParaRPr sz="2000">
              <a:latin typeface="Times New Roman"/>
              <a:ea typeface="Times New Roman"/>
              <a:cs typeface="Times New Roman"/>
              <a:sym typeface="Times New Roman"/>
            </a:endParaRPr>
          </a:p>
        </p:txBody>
      </p:sp>
      <p:sp>
        <p:nvSpPr>
          <p:cNvPr id="1776" name="Google Shape;1776;p93"/>
          <p:cNvSpPr txBox="1"/>
          <p:nvPr>
            <p:ph idx="1" type="body"/>
          </p:nvPr>
        </p:nvSpPr>
        <p:spPr>
          <a:xfrm>
            <a:off x="5460296" y="2661000"/>
            <a:ext cx="1900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sin(41°)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77" name="Google Shape;1777;p93"/>
          <p:cNvSpPr txBox="1"/>
          <p:nvPr>
            <p:ph idx="1" type="body"/>
          </p:nvPr>
        </p:nvSpPr>
        <p:spPr>
          <a:xfrm>
            <a:off x="6576055" y="2776193"/>
            <a:ext cx="49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m</a:t>
            </a:r>
            <a:r>
              <a:rPr lang="en-GB" sz="1800">
                <a:latin typeface="Lexend"/>
              </a:rPr>
              <a:t> </a:t>
            </a:r>
            <a:endParaRPr sz="1800"/>
          </a:p>
        </p:txBody>
      </p:sp>
      <p:cxnSp>
        <p:nvCxnSpPr>
          <p:cNvPr id="1778" name="Google Shape;1778;p93"/>
          <p:cNvCxnSpPr/>
          <p:nvPr/>
        </p:nvCxnSpPr>
        <p:spPr>
          <a:xfrm>
            <a:off x="6541599" y="2837036"/>
            <a:ext cx="258000" cy="0"/>
          </a:xfrm>
          <a:prstGeom prst="straightConnector1">
            <a:avLst/>
          </a:prstGeom>
          <a:noFill/>
          <a:ln cap="flat" cmpd="sng" w="19050">
            <a:solidFill>
              <a:schemeClr val="dk1"/>
            </a:solidFill>
            <a:prstDash val="solid"/>
            <a:round/>
            <a:headEnd len="med" w="med" type="none"/>
            <a:tailEnd len="med" w="med" type="none"/>
          </a:ln>
        </p:spPr>
      </p:cxnSp>
      <p:sp>
        <p:nvSpPr>
          <p:cNvPr id="1779" name="Google Shape;1779;p93"/>
          <p:cNvSpPr txBox="1"/>
          <p:nvPr>
            <p:ph idx="1" type="body"/>
          </p:nvPr>
        </p:nvSpPr>
        <p:spPr>
          <a:xfrm>
            <a:off x="6588044" y="2561764"/>
            <a:ext cx="192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a:t>
            </a:r>
            <a:endParaRPr sz="2000">
              <a:latin typeface="Times New Roman"/>
              <a:ea typeface="Times New Roman"/>
              <a:cs typeface="Times New Roman"/>
              <a:sym typeface="Times New Roman"/>
            </a:endParaRPr>
          </a:p>
        </p:txBody>
      </p:sp>
      <p:sp>
        <p:nvSpPr>
          <p:cNvPr id="1780" name="Google Shape;1780;p93"/>
          <p:cNvSpPr txBox="1"/>
          <p:nvPr>
            <p:ph idx="4294967295" type="subTitle"/>
          </p:nvPr>
        </p:nvSpPr>
        <p:spPr>
          <a:xfrm>
            <a:off x="337825" y="1648200"/>
            <a:ext cx="34119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Soo hel dhererka m, ilaa 1 d.p.</a:t>
            </a:r>
            <a:r>
              <a:rPr i="1" lang="en-GB" sz="1800">
                <a:latin typeface="Lexend"/>
                <a:ea typeface="Times New Roman"/>
                <a:cs typeface="Times New Roman"/>
                <a:sym typeface="Times New Roman"/>
              </a:rPr>
              <a:t/>
            </a:r>
            <a:r>
              <a:rPr lang="en-GB" sz="18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4" name="Shape 1784"/>
        <p:cNvGrpSpPr/>
        <p:nvPr/>
      </p:nvGrpSpPr>
      <p:grpSpPr>
        <a:xfrm>
          <a:off x="0" y="0"/>
          <a:ext cx="0" cy="0"/>
          <a:chOff x="0" y="0"/>
          <a:chExt cx="0" cy="0"/>
        </a:xfrm>
      </p:grpSpPr>
      <p:sp>
        <p:nvSpPr>
          <p:cNvPr id="1785" name="Google Shape;1785;p94"/>
          <p:cNvSpPr txBox="1"/>
          <p:nvPr>
            <p:ph idx="1" type="subTitle"/>
          </p:nvPr>
        </p:nvSpPr>
        <p:spPr>
          <a:xfrm>
            <a:off x="316200" y="733800"/>
            <a:ext cx="4128000" cy="74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Soo hel qiimaha (value) x ilaa 1 d.p.</a:t>
            </a:r>
            <a:r>
              <a:rPr i="1" lang="en-GB" sz="1400">
                <a:latin typeface="Lexend"/>
                <a:ea typeface="Times New Roman"/>
                <a:cs typeface="Times New Roman"/>
                <a:sym typeface="Times New Roman"/>
              </a:rPr>
              <a:t/>
            </a:r>
            <a:r>
              <a:rPr lang="en-GB" sz="1400">
                <a:latin typeface="Lexend"/>
              </a:rPr>
              <a:t/>
            </a:r>
            <a:endParaRPr i="1" sz="2000">
              <a:latin typeface="Times New Roman"/>
              <a:ea typeface="Times New Roman"/>
              <a:cs typeface="Times New Roman"/>
              <a:sym typeface="Times New Roman"/>
            </a:endParaRPr>
          </a:p>
        </p:txBody>
      </p:sp>
      <p:sp>
        <p:nvSpPr>
          <p:cNvPr id="1786" name="Google Shape;1786;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 saamiga (ratios)</a:t>
            </a:r>
            <a:endParaRPr/>
          </a:p>
        </p:txBody>
      </p:sp>
      <p:sp>
        <p:nvSpPr>
          <p:cNvPr id="1787" name="Google Shape;1787;p94"/>
          <p:cNvSpPr txBox="1"/>
          <p:nvPr>
            <p:ph idx="2" type="subTitle"/>
          </p:nvPr>
        </p:nvSpPr>
        <p:spPr>
          <a:xfrm>
            <a:off x="4824000" y="810000"/>
            <a:ext cx="31194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Soo hel qiimaha (value) y ilaa 1 d.p.</a:t>
            </a:r>
            <a:r>
              <a:rPr i="1" lang="en-GB" sz="1400">
                <a:latin typeface="Lexend"/>
                <a:ea typeface="Times New Roman"/>
                <a:cs typeface="Times New Roman"/>
                <a:sym typeface="Times New Roman"/>
              </a:rPr>
              <a:t/>
            </a:r>
            <a:r>
              <a:rPr lang="en-GB" sz="1400">
                <a:latin typeface="Lexend"/>
              </a:rPr>
              <a:t/>
            </a:r>
            <a:endParaRPr/>
          </a:p>
        </p:txBody>
      </p:sp>
      <p:grpSp>
        <p:nvGrpSpPr>
          <p:cNvPr id="1788" name="Google Shape;1788;p94"/>
          <p:cNvGrpSpPr/>
          <p:nvPr/>
        </p:nvGrpSpPr>
        <p:grpSpPr>
          <a:xfrm rot="5400000">
            <a:off x="1794180" y="946243"/>
            <a:ext cx="1057366" cy="1784030"/>
            <a:chOff x="-2022025" y="1455875"/>
            <a:chExt cx="1057366" cy="1784030"/>
          </a:xfrm>
        </p:grpSpPr>
        <p:sp>
          <p:nvSpPr>
            <p:cNvPr id="1789" name="Google Shape;1789;p9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90" name="Google Shape;1790;p94"/>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791" name="Google Shape;1791;p94"/>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792" name="Google Shape;1792;p94"/>
          <p:cNvSpPr/>
          <p:nvPr/>
        </p:nvSpPr>
        <p:spPr>
          <a:xfrm>
            <a:off x="1552075" y="2074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3" name="Google Shape;1793;p94"/>
          <p:cNvSpPr/>
          <p:nvPr/>
        </p:nvSpPr>
        <p:spPr>
          <a:xfrm>
            <a:off x="2850900" y="19123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4" name="Google Shape;1794;p94"/>
          <p:cNvSpPr txBox="1"/>
          <p:nvPr>
            <p:ph idx="4294967295" type="body"/>
          </p:nvPr>
        </p:nvSpPr>
        <p:spPr>
          <a:xfrm>
            <a:off x="2478902" y="19957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29°</a:t>
            </a:r>
            <a:endParaRPr sz="1800"/>
          </a:p>
        </p:txBody>
      </p:sp>
      <p:sp>
        <p:nvSpPr>
          <p:cNvPr id="1795" name="Google Shape;1795;p94"/>
          <p:cNvSpPr txBox="1"/>
          <p:nvPr>
            <p:ph idx="4294967295" type="body"/>
          </p:nvPr>
        </p:nvSpPr>
        <p:spPr>
          <a:xfrm>
            <a:off x="838525" y="159070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5 cm</a:t>
            </a:r>
            <a:r>
              <a:rPr lang="en-GB" sz="1800">
                <a:latin typeface="Lexend"/>
              </a:rPr>
              <a:t/>
            </a:r>
            <a:endParaRPr sz="1800"/>
          </a:p>
        </p:txBody>
      </p:sp>
      <p:sp>
        <p:nvSpPr>
          <p:cNvPr id="1796" name="Google Shape;1796;p94"/>
          <p:cNvSpPr txBox="1"/>
          <p:nvPr>
            <p:ph idx="4294967295" type="body"/>
          </p:nvPr>
        </p:nvSpPr>
        <p:spPr>
          <a:xfrm>
            <a:off x="2114283" y="2342836"/>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x cm</a:t>
            </a:r>
            <a:r>
              <a:rPr i="1" lang="en-GB" sz="1400">
                <a:latin typeface="Lexend"/>
                <a:ea typeface="Times New Roman"/>
                <a:cs typeface="Times New Roman"/>
                <a:sym typeface="Times New Roman"/>
              </a:rPr>
              <a:t/>
            </a:r>
            <a:r>
              <a:rPr lang="en-GB" sz="1400">
                <a:latin typeface="Lexend"/>
              </a:rPr>
              <a:t/>
            </a:r>
            <a:endParaRPr sz="1800"/>
          </a:p>
        </p:txBody>
      </p:sp>
      <p:graphicFrame>
        <p:nvGraphicFramePr>
          <p:cNvPr id="1797" name="Google Shape;1797;p94"/>
          <p:cNvGraphicFramePr/>
          <p:nvPr/>
        </p:nvGraphicFramePr>
        <p:xfrm>
          <a:off x="1484599" y="2781763"/>
          <a:ext cx="3000000" cy="3000000"/>
        </p:xfrm>
        <a:graphic>
          <a:graphicData uri="http://schemas.openxmlformats.org/drawingml/2006/table">
            <a:tbl>
              <a:tblPr>
                <a:noFill/>
                <a:tableStyleId>{6583A662-CB0C-4F0C-AD52-46217D66C8BC}</a:tableStyleId>
              </a:tblPr>
              <a:tblGrid>
                <a:gridCol w="974275"/>
                <a:gridCol w="809750"/>
              </a:tblGrid>
              <a:tr h="315475">
                <a:tc>
                  <a:txBody>
                    <a:bodyPr/>
                    <a:lstStyle/>
                    <a:p>
                      <a:pPr indent="0" lvl="0" marL="0" rtl="0" algn="ctr">
                        <a:lnSpc>
                          <a:spcPct val="115000"/>
                        </a:lnSpc>
                        <a:spcBef>
                          <a:spcPts val="0"/>
                        </a:spcBef>
                        <a:spcAft>
                          <a:spcPts val="1000"/>
                        </a:spcAft>
                        <a:buClr>
                          <a:srgbClr val="000000"/>
                        </a:buClr>
                        <a:buSzPts val="1100"/>
                        <a:buFont typeface="Arial"/>
                        <a:buNone/>
                      </a:pPr>
                      <a:r>
                        <a:rPr lang="en-GB" sz="1600">
                          <a:latin typeface="Times New Roman"/>
                          <a:ea typeface="Times New Roman"/>
                          <a:cs typeface="Times New Roman"/>
                          <a:sym typeface="Times New Roman"/>
                        </a:rPr>
                        <a:t>tan(29°)</a:t>
                      </a:r>
                      <a:r>
                        <a:rPr lang="en-GB" sz="1600">
                          <a:solidFill>
                            <a:srgbClr val="000000"/>
                          </a:solidFill>
                          <a:latin typeface="Times New Roman"/>
                          <a:ea typeface="Times New Roman"/>
                          <a:cs typeface="Times New Roman"/>
                          <a:sym typeface="Times New Roman"/>
                        </a:rPr>
                        <a:t/>
                      </a:r>
                      <a:r>
                        <a:rPr lang="en-GB" sz="1600">
                          <a:latin typeface="Times New Roman"/>
                          <a:ea typeface="Times New Roman"/>
                          <a:cs typeface="Times New Roman"/>
                          <a:sym typeface="Times New Roman"/>
                        </a:rPr>
                        <a:t/>
                      </a:r>
                      <a:r>
                        <a:rPr lang="en-GB" sz="16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Clr>
                          <a:schemeClr val="dk1"/>
                        </a:buClr>
                        <a:buSzPts val="1100"/>
                        <a:buFont typeface="Arial"/>
                        <a:buNone/>
                      </a:pPr>
                      <a:r>
                        <a:rPr i="1" lang="en-GB" sz="1600">
                          <a:solidFill>
                            <a:schemeClr val="dk1"/>
                          </a:solidFill>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0" marB="0" marR="0" marL="0" anchor="ctr"/>
                </a:tc>
              </a:tr>
            </a:tbl>
          </a:graphicData>
        </a:graphic>
      </p:graphicFrame>
      <p:sp>
        <p:nvSpPr>
          <p:cNvPr id="1798" name="Google Shape;1798;p94"/>
          <p:cNvSpPr/>
          <p:nvPr/>
        </p:nvSpPr>
        <p:spPr>
          <a:xfrm flipH="1" rot="5400000">
            <a:off x="1216049" y="3028147"/>
            <a:ext cx="370452"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799" name="Google Shape;1799;p94"/>
          <p:cNvSpPr txBox="1"/>
          <p:nvPr/>
        </p:nvSpPr>
        <p:spPr>
          <a:xfrm>
            <a:off x="316205" y="3179725"/>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Times New Roman"/>
                <a:cs typeface="Times New Roman"/>
                <a:sym typeface="Times New Roman"/>
              </a:rPr>
              <a:t>× tan(29°)</a:t>
            </a:r>
            <a:endParaRPr sz="2000">
              <a:solidFill>
                <a:schemeClr val="accent5"/>
              </a:solidFill>
              <a:latin typeface="Times New Roman"/>
              <a:ea typeface="Times New Roman"/>
              <a:cs typeface="Times New Roman"/>
              <a:sym typeface="Times New Roman"/>
            </a:endParaRPr>
          </a:p>
        </p:txBody>
      </p:sp>
      <p:sp>
        <p:nvSpPr>
          <p:cNvPr id="1800" name="Google Shape;1800;p94"/>
          <p:cNvSpPr/>
          <p:nvPr/>
        </p:nvSpPr>
        <p:spPr>
          <a:xfrm flipH="1" rot="-5400000">
            <a:off x="3164621" y="3028147"/>
            <a:ext cx="370452"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801" name="Google Shape;1801;p94"/>
          <p:cNvSpPr txBox="1"/>
          <p:nvPr/>
        </p:nvSpPr>
        <p:spPr>
          <a:xfrm flipH="1">
            <a:off x="3310691" y="3179719"/>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Times New Roman"/>
                <a:cs typeface="Times New Roman"/>
                <a:sym typeface="Times New Roman"/>
              </a:rPr>
              <a:t>÷ tan(29°)</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endParaRPr sz="2000">
              <a:solidFill>
                <a:schemeClr val="accent5"/>
              </a:solidFill>
              <a:latin typeface="Times New Roman"/>
              <a:ea typeface="Times New Roman"/>
              <a:cs typeface="Times New Roman"/>
              <a:sym typeface="Times New Roman"/>
            </a:endParaRPr>
          </a:p>
        </p:txBody>
      </p:sp>
      <p:sp>
        <p:nvSpPr>
          <p:cNvPr id="1802" name="Google Shape;1802;p94"/>
          <p:cNvSpPr txBox="1"/>
          <p:nvPr>
            <p:ph idx="4294967295" type="body"/>
          </p:nvPr>
        </p:nvSpPr>
        <p:spPr>
          <a:xfrm>
            <a:off x="1168912" y="3820125"/>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x </a:t>
            </a:r>
            <a:r>
              <a:rPr lang="en-GB" sz="14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803" name="Google Shape;1803;p94"/>
          <p:cNvSpPr txBox="1"/>
          <p:nvPr>
            <p:ph idx="4294967295" type="body"/>
          </p:nvPr>
        </p:nvSpPr>
        <p:spPr>
          <a:xfrm>
            <a:off x="1906235" y="3703425"/>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Times New Roman"/>
                <a:cs typeface="Times New Roman"/>
                <a:sym typeface="Times New Roman"/>
              </a:rPr>
              <a:t>5</a:t>
            </a:r>
            <a:r>
              <a:rPr lang="en-GB" sz="14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804" name="Google Shape;1804;p94"/>
          <p:cNvSpPr txBox="1"/>
          <p:nvPr/>
        </p:nvSpPr>
        <p:spPr>
          <a:xfrm flipH="1">
            <a:off x="1609026" y="3969150"/>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Times New Roman"/>
                <a:cs typeface="Times New Roman"/>
                <a:sym typeface="Times New Roman"/>
              </a:rPr>
              <a:t>tan(29°)</a:t>
            </a:r>
            <a:r>
              <a:rPr lang="en-GB" sz="1400">
                <a:solidFill>
                  <a:schemeClr val="dk1"/>
                </a:solidFill>
                <a:latin typeface="Lexend"/>
                <a:ea typeface="Times New Roman"/>
                <a:cs typeface="Times New Roman"/>
                <a:sym typeface="Times New Roman"/>
              </a:rPr>
              <a:t/>
            </a:r>
            <a:r>
              <a:rPr lang="en-GB" sz="1400">
                <a:solidFill>
                  <a:srgbClr val="000000"/>
                </a:solidFill>
                <a:latin typeface="Lexend"/>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cxnSp>
        <p:nvCxnSpPr>
          <p:cNvPr id="1805" name="Google Shape;1805;p94"/>
          <p:cNvCxnSpPr/>
          <p:nvPr/>
        </p:nvCxnSpPr>
        <p:spPr>
          <a:xfrm>
            <a:off x="1566972" y="3999300"/>
            <a:ext cx="868200" cy="0"/>
          </a:xfrm>
          <a:prstGeom prst="straightConnector1">
            <a:avLst/>
          </a:prstGeom>
          <a:noFill/>
          <a:ln cap="flat" cmpd="sng" w="19050">
            <a:solidFill>
              <a:schemeClr val="dk1"/>
            </a:solidFill>
            <a:prstDash val="solid"/>
            <a:round/>
            <a:headEnd len="med" w="med" type="none"/>
            <a:tailEnd len="med" w="med" type="none"/>
          </a:ln>
        </p:spPr>
      </p:cxnSp>
      <p:sp>
        <p:nvSpPr>
          <p:cNvPr id="1806" name="Google Shape;1806;p94"/>
          <p:cNvSpPr txBox="1"/>
          <p:nvPr>
            <p:ph idx="4294967295" type="body"/>
          </p:nvPr>
        </p:nvSpPr>
        <p:spPr>
          <a:xfrm>
            <a:off x="2508390" y="3820125"/>
            <a:ext cx="1021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Times New Roman"/>
                <a:cs typeface="Times New Roman"/>
                <a:sym typeface="Times New Roman"/>
              </a:rPr>
              <a:t>= 9.0 </a:t>
            </a:r>
            <a:endParaRPr sz="2000">
              <a:latin typeface="Times New Roman"/>
              <a:ea typeface="Times New Roman"/>
              <a:cs typeface="Times New Roman"/>
              <a:sym typeface="Times New Roman"/>
            </a:endParaRPr>
          </a:p>
        </p:txBody>
      </p:sp>
      <p:graphicFrame>
        <p:nvGraphicFramePr>
          <p:cNvPr id="1807" name="Google Shape;1807;p94"/>
          <p:cNvGraphicFramePr/>
          <p:nvPr/>
        </p:nvGraphicFramePr>
        <p:xfrm>
          <a:off x="5904199" y="2934163"/>
          <a:ext cx="3000000" cy="3000000"/>
        </p:xfrm>
        <a:graphic>
          <a:graphicData uri="http://schemas.openxmlformats.org/drawingml/2006/table">
            <a:tbl>
              <a:tblPr>
                <a:noFill/>
                <a:tableStyleId>{6583A662-CB0C-4F0C-AD52-46217D66C8BC}</a:tableStyleId>
              </a:tblPr>
              <a:tblGrid>
                <a:gridCol w="974275"/>
                <a:gridCol w="809750"/>
              </a:tblGrid>
              <a:tr h="315475">
                <a:tc>
                  <a:txBody>
                    <a:bodyPr/>
                    <a:lstStyle/>
                    <a:p>
                      <a:pPr indent="0" lvl="0" marL="0" rtl="0" algn="ctr">
                        <a:lnSpc>
                          <a:spcPct val="115000"/>
                        </a:lnSpc>
                        <a:spcBef>
                          <a:spcPts val="0"/>
                        </a:spcBef>
                        <a:spcAft>
                          <a:spcPts val="1000"/>
                        </a:spcAft>
                        <a:buClr>
                          <a:srgbClr val="000000"/>
                        </a:buClr>
                        <a:buSzPts val="1100"/>
                        <a:buFont typeface="Arial"/>
                        <a:buNone/>
                      </a:pPr>
                      <a:r>
                        <a:rPr lang="en-GB" sz="1600">
                          <a:latin typeface="Times New Roman"/>
                          <a:ea typeface="Times New Roman"/>
                          <a:cs typeface="Times New Roman"/>
                          <a:sym typeface="Times New Roman"/>
                        </a:rPr>
                        <a:t>cos(34°)</a:t>
                      </a:r>
                      <a:r>
                        <a:rPr lang="en-GB" sz="1600">
                          <a:solidFill>
                            <a:srgbClr val="000000"/>
                          </a:solidFill>
                          <a:latin typeface="Times New Roman"/>
                          <a:ea typeface="Times New Roman"/>
                          <a:cs typeface="Times New Roman"/>
                          <a:sym typeface="Times New Roman"/>
                        </a:rPr>
                        <a:t/>
                      </a:r>
                      <a:r>
                        <a:rPr lang="en-GB" sz="1600">
                          <a:latin typeface="Times New Roman"/>
                          <a:ea typeface="Times New Roman"/>
                          <a:cs typeface="Times New Roman"/>
                          <a:sym typeface="Times New Roman"/>
                        </a:rPr>
                        <a:t/>
                      </a:r>
                      <a:r>
                        <a:rPr lang="en-GB" sz="16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i="1" lang="en-GB" sz="1600">
                          <a:solidFill>
                            <a:schemeClr val="dk1"/>
                          </a:solidFill>
                          <a:latin typeface="Times New Roman"/>
                          <a:ea typeface="Times New Roman"/>
                          <a:cs typeface="Times New Roman"/>
                          <a:sym typeface="Times New Roman"/>
                        </a:rPr>
                        <a:t>y</a:t>
                      </a:r>
                      <a:endParaRPr sz="2000">
                        <a:latin typeface="Times New Roman"/>
                        <a:ea typeface="Times New Roman"/>
                        <a:cs typeface="Times New Roman"/>
                        <a:sym typeface="Times New Roman"/>
                      </a:endParaRPr>
                    </a:p>
                  </a:txBody>
                  <a:tcPr marT="0" marB="0" marR="0" marL="0" anchor="ctr"/>
                </a:tc>
              </a:tr>
            </a:tbl>
          </a:graphicData>
        </a:graphic>
      </p:graphicFrame>
      <p:sp>
        <p:nvSpPr>
          <p:cNvPr id="1808" name="Google Shape;1808;p94"/>
          <p:cNvSpPr/>
          <p:nvPr/>
        </p:nvSpPr>
        <p:spPr>
          <a:xfrm flipH="1" rot="5400000">
            <a:off x="5659763" y="3180547"/>
            <a:ext cx="370452"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809" name="Google Shape;1809;p94"/>
          <p:cNvSpPr txBox="1"/>
          <p:nvPr/>
        </p:nvSpPr>
        <p:spPr>
          <a:xfrm>
            <a:off x="4763098" y="2838539"/>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Times New Roman"/>
                <a:cs typeface="Times New Roman"/>
                <a:sym typeface="Times New Roman"/>
              </a:rPr>
              <a:t>× cos(34°)</a:t>
            </a:r>
            <a:endParaRPr sz="2000">
              <a:solidFill>
                <a:schemeClr val="accent5"/>
              </a:solidFill>
              <a:latin typeface="Times New Roman"/>
              <a:ea typeface="Times New Roman"/>
              <a:cs typeface="Times New Roman"/>
              <a:sym typeface="Times New Roman"/>
            </a:endParaRPr>
          </a:p>
        </p:txBody>
      </p:sp>
      <p:sp>
        <p:nvSpPr>
          <p:cNvPr id="1810" name="Google Shape;1810;p94"/>
          <p:cNvSpPr/>
          <p:nvPr/>
        </p:nvSpPr>
        <p:spPr>
          <a:xfrm flipH="1" rot="-5400000">
            <a:off x="7584221" y="3180547"/>
            <a:ext cx="370452"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811" name="Google Shape;1811;p94"/>
          <p:cNvSpPr txBox="1"/>
          <p:nvPr/>
        </p:nvSpPr>
        <p:spPr>
          <a:xfrm flipH="1">
            <a:off x="7700904" y="2824895"/>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Times New Roman"/>
                <a:cs typeface="Times New Roman"/>
                <a:sym typeface="Times New Roman"/>
              </a:rPr>
              <a:t>÷ cos(34°)</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r>
              <a:rPr lang="en-GB" sz="1400">
                <a:solidFill>
                  <a:schemeClr val="accent5"/>
                </a:solidFill>
                <a:latin typeface="Lexend"/>
                <a:ea typeface="Times New Roman"/>
                <a:cs typeface="Times New Roman"/>
                <a:sym typeface="Times New Roman"/>
              </a:rPr>
              <a:t/>
            </a:r>
            <a:endParaRPr sz="2000">
              <a:solidFill>
                <a:schemeClr val="accent5"/>
              </a:solidFill>
              <a:latin typeface="Times New Roman"/>
              <a:ea typeface="Times New Roman"/>
              <a:cs typeface="Times New Roman"/>
              <a:sym typeface="Times New Roman"/>
            </a:endParaRPr>
          </a:p>
        </p:txBody>
      </p:sp>
      <p:sp>
        <p:nvSpPr>
          <p:cNvPr id="1812" name="Google Shape;1812;p94"/>
          <p:cNvSpPr txBox="1"/>
          <p:nvPr>
            <p:ph idx="4294967295" type="body"/>
          </p:nvPr>
        </p:nvSpPr>
        <p:spPr>
          <a:xfrm>
            <a:off x="5740912" y="3820125"/>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y</a:t>
            </a:r>
            <a:r>
              <a:rPr i="1" lang="en-GB" sz="1400">
                <a:latin typeface="Lexend"/>
                <a:ea typeface="Times New Roman"/>
                <a:cs typeface="Times New Roman"/>
                <a:sym typeface="Times New Roman"/>
              </a:rPr>
              <a:t> </a:t>
            </a:r>
            <a:r>
              <a:rPr lang="en-GB" sz="14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813" name="Google Shape;1813;p94"/>
          <p:cNvSpPr txBox="1"/>
          <p:nvPr>
            <p:ph idx="4294967295" type="body"/>
          </p:nvPr>
        </p:nvSpPr>
        <p:spPr>
          <a:xfrm>
            <a:off x="6450948" y="3703425"/>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Times New Roman"/>
                <a:cs typeface="Times New Roman"/>
                <a:sym typeface="Times New Roman"/>
              </a:rPr>
              <a:t>8</a:t>
            </a:r>
            <a:r>
              <a:rPr lang="en-GB" sz="14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814" name="Google Shape;1814;p94"/>
          <p:cNvSpPr txBox="1"/>
          <p:nvPr/>
        </p:nvSpPr>
        <p:spPr>
          <a:xfrm flipH="1">
            <a:off x="6153740" y="3969150"/>
            <a:ext cx="1103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Times New Roman"/>
                <a:cs typeface="Times New Roman"/>
                <a:sym typeface="Times New Roman"/>
              </a:rPr>
              <a:t>cos(34°)</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rgbClr val="000000"/>
                </a:solidFill>
                <a:latin typeface="Lexend"/>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cxnSp>
        <p:nvCxnSpPr>
          <p:cNvPr id="1815" name="Google Shape;1815;p94"/>
          <p:cNvCxnSpPr/>
          <p:nvPr/>
        </p:nvCxnSpPr>
        <p:spPr>
          <a:xfrm>
            <a:off x="6111686" y="3999300"/>
            <a:ext cx="868200" cy="0"/>
          </a:xfrm>
          <a:prstGeom prst="straightConnector1">
            <a:avLst/>
          </a:prstGeom>
          <a:noFill/>
          <a:ln cap="flat" cmpd="sng" w="19050">
            <a:solidFill>
              <a:schemeClr val="dk1"/>
            </a:solidFill>
            <a:prstDash val="solid"/>
            <a:round/>
            <a:headEnd len="med" w="med" type="none"/>
            <a:tailEnd len="med" w="med" type="none"/>
          </a:ln>
        </p:spPr>
      </p:cxnSp>
      <p:sp>
        <p:nvSpPr>
          <p:cNvPr id="1816" name="Google Shape;1816;p94"/>
          <p:cNvSpPr txBox="1"/>
          <p:nvPr>
            <p:ph idx="4294967295" type="body"/>
          </p:nvPr>
        </p:nvSpPr>
        <p:spPr>
          <a:xfrm>
            <a:off x="7066747" y="3820125"/>
            <a:ext cx="1021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Times New Roman"/>
                <a:cs typeface="Times New Roman"/>
                <a:sym typeface="Times New Roman"/>
              </a:rPr>
              <a:t>= 9.6</a:t>
            </a:r>
            <a:endParaRPr sz="2000">
              <a:latin typeface="Times New Roman"/>
              <a:ea typeface="Times New Roman"/>
              <a:cs typeface="Times New Roman"/>
              <a:sym typeface="Times New Roman"/>
            </a:endParaRPr>
          </a:p>
        </p:txBody>
      </p:sp>
      <p:grpSp>
        <p:nvGrpSpPr>
          <p:cNvPr id="1817" name="Google Shape;1817;p94"/>
          <p:cNvGrpSpPr/>
          <p:nvPr/>
        </p:nvGrpSpPr>
        <p:grpSpPr>
          <a:xfrm rot="5400000">
            <a:off x="6271645" y="927908"/>
            <a:ext cx="1133566" cy="1744500"/>
            <a:chOff x="-2098225" y="1379675"/>
            <a:chExt cx="1133566" cy="1744500"/>
          </a:xfrm>
        </p:grpSpPr>
        <p:sp>
          <p:nvSpPr>
            <p:cNvPr id="1818" name="Google Shape;1818;p9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19" name="Google Shape;1819;p94"/>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820" name="Google Shape;1820;p94"/>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821" name="Google Shape;1821;p94"/>
          <p:cNvSpPr txBox="1"/>
          <p:nvPr>
            <p:ph idx="4294967295" type="body"/>
          </p:nvPr>
        </p:nvSpPr>
        <p:spPr>
          <a:xfrm>
            <a:off x="6846400" y="1995775"/>
            <a:ext cx="464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34°</a:t>
            </a:r>
            <a:endParaRPr sz="1800"/>
          </a:p>
        </p:txBody>
      </p:sp>
      <p:sp>
        <p:nvSpPr>
          <p:cNvPr id="1822" name="Google Shape;1822;p94"/>
          <p:cNvSpPr txBox="1"/>
          <p:nvPr>
            <p:ph idx="4294967295" type="body"/>
          </p:nvPr>
        </p:nvSpPr>
        <p:spPr>
          <a:xfrm>
            <a:off x="6485400" y="235407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 cm</a:t>
            </a:r>
            <a:r>
              <a:rPr lang="en-GB" sz="1800">
                <a:latin typeface="Lexend"/>
              </a:rPr>
              <a:t/>
            </a:r>
            <a:endParaRPr sz="1800"/>
          </a:p>
        </p:txBody>
      </p:sp>
      <p:sp>
        <p:nvSpPr>
          <p:cNvPr id="1823" name="Google Shape;1823;p94"/>
          <p:cNvSpPr txBox="1"/>
          <p:nvPr>
            <p:ph idx="4294967295" type="body"/>
          </p:nvPr>
        </p:nvSpPr>
        <p:spPr>
          <a:xfrm>
            <a:off x="6807481" y="138020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y cm</a:t>
            </a:r>
            <a:r>
              <a:rPr lang="en-GB" sz="1400">
                <a:latin typeface="Lexend"/>
              </a:rPr>
              <a:t/>
            </a:r>
            <a:endParaRPr sz="1800"/>
          </a:p>
        </p:txBody>
      </p:sp>
      <p:sp>
        <p:nvSpPr>
          <p:cNvPr id="1824" name="Google Shape;1824;p94"/>
          <p:cNvSpPr/>
          <p:nvPr/>
        </p:nvSpPr>
        <p:spPr>
          <a:xfrm>
            <a:off x="7237370" y="1895735"/>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5" name="Google Shape;1825;p94"/>
          <p:cNvSpPr/>
          <p:nvPr/>
        </p:nvSpPr>
        <p:spPr>
          <a:xfrm>
            <a:off x="2743675" y="2816482"/>
            <a:ext cx="251100" cy="267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6" name="Google Shape;1826;p94"/>
          <p:cNvSpPr/>
          <p:nvPr/>
        </p:nvSpPr>
        <p:spPr>
          <a:xfrm>
            <a:off x="2743675" y="3166823"/>
            <a:ext cx="251100" cy="192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7" name="Google Shape;1827;p94"/>
          <p:cNvSpPr txBox="1"/>
          <p:nvPr/>
        </p:nvSpPr>
        <p:spPr>
          <a:xfrm>
            <a:off x="316200" y="4419750"/>
            <a:ext cx="4255800" cy="321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Times New Roman"/>
                <a:cs typeface="Times New Roman"/>
                <a:sym typeface="Times New Roman"/>
              </a:rPr>
              <a:t>Dhinaca lagu calaamadeeyay x waa 9.0 cm dhererkiisu (1 d.p.).</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1828" name="Google Shape;1828;p94"/>
          <p:cNvSpPr txBox="1"/>
          <p:nvPr/>
        </p:nvSpPr>
        <p:spPr>
          <a:xfrm>
            <a:off x="4826575" y="4397800"/>
            <a:ext cx="3993300" cy="321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Times New Roman"/>
                <a:cs typeface="Times New Roman"/>
                <a:sym typeface="Times New Roman"/>
              </a:rPr>
              <a:t>Dhinaca y waa 9.6 cm dhererkiisu (1 d.p.).</a:t>
            </a:r>
            <a:r>
              <a:rPr i="1" lang="en-GB" sz="1400">
                <a:solidFill>
                  <a:schemeClr val="dk1"/>
                </a:solidFill>
                <a:latin typeface="Lexend"/>
                <a:ea typeface="Times New Roman"/>
                <a:cs typeface="Times New Roman"/>
                <a:sym typeface="Times New Roman"/>
              </a:rPr>
              <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1829" name="Google Shape;1829;p94"/>
          <p:cNvSpPr/>
          <p:nvPr/>
        </p:nvSpPr>
        <p:spPr>
          <a:xfrm>
            <a:off x="5971675" y="2074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3" name="Shape 1833"/>
        <p:cNvGrpSpPr/>
        <p:nvPr/>
      </p:nvGrpSpPr>
      <p:grpSpPr>
        <a:xfrm>
          <a:off x="0" y="0"/>
          <a:ext cx="0" cy="0"/>
          <a:chOff x="0" y="0"/>
          <a:chExt cx="0" cy="0"/>
        </a:xfrm>
      </p:grpSpPr>
      <p:sp>
        <p:nvSpPr>
          <p:cNvPr id="1834" name="Google Shape;1834;p95"/>
          <p:cNvSpPr txBox="1"/>
          <p:nvPr>
            <p:ph idx="1" type="body"/>
          </p:nvPr>
        </p:nvSpPr>
        <p:spPr>
          <a:xfrm>
            <a:off x="324000" y="759300"/>
            <a:ext cx="8237700" cy="35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Xagasha sidoo kale waa la xisaabin karaa haddii labada gees la ogaado.</a:t>
            </a:r>
            <a:endParaRPr sz="1800"/>
          </a:p>
        </p:txBody>
      </p:sp>
      <p:sp>
        <p:nvSpPr>
          <p:cNvPr id="1835" name="Google Shape;1835;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saamiyada (ratios)</a:t>
            </a:r>
            <a:endParaRPr/>
          </a:p>
        </p:txBody>
      </p:sp>
      <p:grpSp>
        <p:nvGrpSpPr>
          <p:cNvPr id="1836" name="Google Shape;1836;p95"/>
          <p:cNvGrpSpPr/>
          <p:nvPr/>
        </p:nvGrpSpPr>
        <p:grpSpPr>
          <a:xfrm rot="5400000">
            <a:off x="1794180" y="1251043"/>
            <a:ext cx="1057366" cy="1784030"/>
            <a:chOff x="-2022025" y="1455875"/>
            <a:chExt cx="1057366" cy="1784030"/>
          </a:xfrm>
        </p:grpSpPr>
        <p:sp>
          <p:nvSpPr>
            <p:cNvPr id="1837" name="Google Shape;1837;p9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38" name="Google Shape;1838;p95"/>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839" name="Google Shape;1839;p95"/>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840" name="Google Shape;1840;p95"/>
          <p:cNvSpPr/>
          <p:nvPr/>
        </p:nvSpPr>
        <p:spPr>
          <a:xfrm>
            <a:off x="1552075" y="23791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1" name="Google Shape;1841;p95"/>
          <p:cNvSpPr/>
          <p:nvPr/>
        </p:nvSpPr>
        <p:spPr>
          <a:xfrm>
            <a:off x="2850900" y="22171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2" name="Google Shape;1842;p95"/>
          <p:cNvSpPr txBox="1"/>
          <p:nvPr>
            <p:ph idx="1" type="body"/>
          </p:nvPr>
        </p:nvSpPr>
        <p:spPr>
          <a:xfrm>
            <a:off x="2593630" y="2313418"/>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r>
              <a:rPr lang="en-GB" sz="1100">
                <a:latin typeface="Lexend"/>
              </a:rPr>
              <a:t>°</a:t>
            </a:r>
            <a:endParaRPr sz="1800"/>
          </a:p>
        </p:txBody>
      </p:sp>
      <p:sp>
        <p:nvSpPr>
          <p:cNvPr id="1843" name="Google Shape;1843;p95"/>
          <p:cNvSpPr txBox="1"/>
          <p:nvPr>
            <p:ph idx="1" type="body"/>
          </p:nvPr>
        </p:nvSpPr>
        <p:spPr>
          <a:xfrm>
            <a:off x="838525" y="189550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 cm</a:t>
            </a:r>
            <a:endParaRPr sz="1800"/>
          </a:p>
        </p:txBody>
      </p:sp>
      <p:sp>
        <p:nvSpPr>
          <p:cNvPr id="1844" name="Google Shape;1844;p95"/>
          <p:cNvSpPr txBox="1"/>
          <p:nvPr>
            <p:ph idx="1" type="body"/>
          </p:nvPr>
        </p:nvSpPr>
        <p:spPr>
          <a:xfrm>
            <a:off x="2065975" y="267175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11 cm</a:t>
            </a:r>
            <a:r>
              <a:rPr lang="en-GB" sz="1100">
                <a:latin typeface="Lexend"/>
              </a:rPr>
              <a:t/>
            </a:r>
            <a:endParaRPr sz="1800"/>
          </a:p>
        </p:txBody>
      </p:sp>
      <p:graphicFrame>
        <p:nvGraphicFramePr>
          <p:cNvPr id="1845" name="Google Shape;1845;p95"/>
          <p:cNvGraphicFramePr/>
          <p:nvPr/>
        </p:nvGraphicFramePr>
        <p:xfrm>
          <a:off x="4227799" y="2705563"/>
          <a:ext cx="3000000" cy="3000000"/>
        </p:xfrm>
        <a:graphic>
          <a:graphicData uri="http://schemas.openxmlformats.org/drawingml/2006/table">
            <a:tbl>
              <a:tblPr>
                <a:noFill/>
                <a:tableStyleId>{6583A662-CB0C-4F0C-AD52-46217D66C8BC}</a:tableStyleId>
              </a:tblPr>
              <a:tblGrid>
                <a:gridCol w="974275"/>
                <a:gridCol w="809750"/>
              </a:tblGrid>
              <a:tr h="315475">
                <a:tc>
                  <a:txBody>
                    <a:bodyPr/>
                    <a:lstStyle/>
                    <a:p>
                      <a:pPr indent="0" lvl="0" marL="0" rtl="0" algn="ctr">
                        <a:lnSpc>
                          <a:spcPct val="115000"/>
                        </a:lnSpc>
                        <a:spcBef>
                          <a:spcPts val="0"/>
                        </a:spcBef>
                        <a:spcAft>
                          <a:spcPts val="1000"/>
                        </a:spcAft>
                        <a:buClr>
                          <a:srgbClr val="000000"/>
                        </a:buClr>
                        <a:buSzPts val="1100"/>
                        <a:buFont typeface="Arial"/>
                        <a:buNone/>
                      </a:pPr>
                      <a:r>
                        <a:rPr lang="en-GB" sz="2000">
                          <a:latin typeface="Times New Roman"/>
                          <a:ea typeface="Times New Roman"/>
                          <a:cs typeface="Times New Roman"/>
                          <a:sym typeface="Times New Roman"/>
                        </a:rPr>
                        <a:t>tan(𝜃°)</a:t>
                      </a:r>
                      <a:r>
                        <a:rPr lang="en-GB" sz="2000">
                          <a:solidFill>
                            <a:srgbClr val="000000"/>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r>
                        <a:rPr lang="en-GB" sz="20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11</a:t>
                      </a:r>
                      <a:endParaRPr sz="2000">
                        <a:latin typeface="Times New Roman"/>
                        <a:ea typeface="Times New Roman"/>
                        <a:cs typeface="Times New Roman"/>
                        <a:sym typeface="Times New Roman"/>
                      </a:endParaRPr>
                    </a:p>
                  </a:txBody>
                  <a:tcPr marT="0" marB="0" marR="0" marL="0" anchor="ctr"/>
                </a:tc>
              </a:tr>
            </a:tbl>
          </a:graphicData>
        </a:graphic>
      </p:graphicFrame>
      <p:sp>
        <p:nvSpPr>
          <p:cNvPr id="1846" name="Google Shape;1846;p95"/>
          <p:cNvSpPr/>
          <p:nvPr/>
        </p:nvSpPr>
        <p:spPr>
          <a:xfrm>
            <a:off x="4870425" y="3345178"/>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847" name="Google Shape;1847;p95"/>
          <p:cNvSpPr txBox="1"/>
          <p:nvPr/>
        </p:nvSpPr>
        <p:spPr>
          <a:xfrm>
            <a:off x="5027869" y="3510928"/>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5"/>
                </a:solidFill>
                <a:latin typeface="Lexend"/>
                <a:ea typeface="Lexend"/>
                <a:cs typeface="Lexend"/>
                <a:sym typeface="Lexend"/>
              </a:rPr>
              <a:t>× 11</a:t>
            </a:r>
            <a:endParaRPr sz="1800">
              <a:solidFill>
                <a:schemeClr val="accent5"/>
              </a:solidFill>
              <a:latin typeface="Lexend"/>
              <a:ea typeface="Lexend"/>
              <a:cs typeface="Lexend"/>
              <a:sym typeface="Lexend"/>
            </a:endParaRPr>
          </a:p>
        </p:txBody>
      </p:sp>
      <p:sp>
        <p:nvSpPr>
          <p:cNvPr id="1848" name="Google Shape;1848;p95"/>
          <p:cNvSpPr/>
          <p:nvPr/>
        </p:nvSpPr>
        <p:spPr>
          <a:xfrm flipH="1" rot="10800000">
            <a:off x="4870425" y="2566558"/>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849" name="Google Shape;1849;p95"/>
          <p:cNvSpPr txBox="1"/>
          <p:nvPr/>
        </p:nvSpPr>
        <p:spPr>
          <a:xfrm>
            <a:off x="4978669" y="2294196"/>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5"/>
                </a:solidFill>
                <a:latin typeface="Lexend"/>
                <a:ea typeface="Lexend"/>
                <a:cs typeface="Lexend"/>
                <a:sym typeface="Lexend"/>
              </a:rPr>
              <a:t>× 11</a:t>
            </a:r>
            <a:endParaRPr sz="1800">
              <a:solidFill>
                <a:schemeClr val="accent5"/>
              </a:solidFill>
              <a:latin typeface="Lexend"/>
              <a:ea typeface="Lexend"/>
              <a:cs typeface="Lexend"/>
              <a:sym typeface="Lexend"/>
            </a:endParaRPr>
          </a:p>
        </p:txBody>
      </p:sp>
      <p:sp>
        <p:nvSpPr>
          <p:cNvPr id="1850" name="Google Shape;1850;p95"/>
          <p:cNvSpPr txBox="1"/>
          <p:nvPr>
            <p:ph idx="4294967295" type="subTitle"/>
          </p:nvPr>
        </p:nvSpPr>
        <p:spPr>
          <a:xfrm>
            <a:off x="6160800" y="2790700"/>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11tan(𝜃°) = 6</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851" name="Google Shape;1851;p95"/>
          <p:cNvSpPr txBox="1"/>
          <p:nvPr>
            <p:ph idx="4294967295" type="subTitle"/>
          </p:nvPr>
        </p:nvSpPr>
        <p:spPr>
          <a:xfrm>
            <a:off x="6396427" y="323402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tan(𝜃°)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852" name="Google Shape;1852;p95"/>
          <p:cNvSpPr txBox="1"/>
          <p:nvPr>
            <p:ph idx="4294967295" type="subTitle"/>
          </p:nvPr>
        </p:nvSpPr>
        <p:spPr>
          <a:xfrm>
            <a:off x="6884244" y="373546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 = tan-1(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a:latin typeface="Lexend"/>
              </a:rPr>
              <a:t/>
            </a:r>
            <a:endParaRPr sz="2000"/>
          </a:p>
        </p:txBody>
      </p:sp>
      <p:sp>
        <p:nvSpPr>
          <p:cNvPr id="1853" name="Google Shape;1853;p95"/>
          <p:cNvSpPr txBox="1"/>
          <p:nvPr>
            <p:ph idx="4294967295" type="subTitle"/>
          </p:nvPr>
        </p:nvSpPr>
        <p:spPr>
          <a:xfrm>
            <a:off x="6884244" y="4166863"/>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29</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1854" name="Google Shape;1854;p95"/>
          <p:cNvSpPr txBox="1"/>
          <p:nvPr>
            <p:ph idx="1" type="body"/>
          </p:nvPr>
        </p:nvSpPr>
        <p:spPr>
          <a:xfrm>
            <a:off x="7578648" y="3163604"/>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1855" name="Google Shape;1855;p95"/>
          <p:cNvCxnSpPr/>
          <p:nvPr/>
        </p:nvCxnSpPr>
        <p:spPr>
          <a:xfrm>
            <a:off x="7493671" y="3440215"/>
            <a:ext cx="305400" cy="0"/>
          </a:xfrm>
          <a:prstGeom prst="straightConnector1">
            <a:avLst/>
          </a:prstGeom>
          <a:noFill/>
          <a:ln cap="flat" cmpd="sng" w="19050">
            <a:solidFill>
              <a:schemeClr val="dk1"/>
            </a:solidFill>
            <a:prstDash val="solid"/>
            <a:round/>
            <a:headEnd len="med" w="med" type="none"/>
            <a:tailEnd len="med" w="med" type="none"/>
          </a:ln>
        </p:spPr>
      </p:cxnSp>
      <p:sp>
        <p:nvSpPr>
          <p:cNvPr id="1856" name="Google Shape;1856;p95"/>
          <p:cNvSpPr txBox="1"/>
          <p:nvPr>
            <p:ph idx="1" type="body"/>
          </p:nvPr>
        </p:nvSpPr>
        <p:spPr>
          <a:xfrm>
            <a:off x="7540976" y="3423454"/>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11 </a:t>
            </a:r>
            <a:endParaRPr sz="2000">
              <a:latin typeface="Times New Roman"/>
              <a:ea typeface="Times New Roman"/>
              <a:cs typeface="Times New Roman"/>
              <a:sym typeface="Times New Roman"/>
            </a:endParaRPr>
          </a:p>
        </p:txBody>
      </p:sp>
      <p:sp>
        <p:nvSpPr>
          <p:cNvPr id="1857" name="Google Shape;1857;p95"/>
          <p:cNvSpPr txBox="1"/>
          <p:nvPr>
            <p:ph idx="1" type="body"/>
          </p:nvPr>
        </p:nvSpPr>
        <p:spPr>
          <a:xfrm>
            <a:off x="8029427" y="3665753"/>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cxnSp>
        <p:nvCxnSpPr>
          <p:cNvPr id="1858" name="Google Shape;1858;p95"/>
          <p:cNvCxnSpPr/>
          <p:nvPr/>
        </p:nvCxnSpPr>
        <p:spPr>
          <a:xfrm>
            <a:off x="7944450" y="3929521"/>
            <a:ext cx="305400" cy="0"/>
          </a:xfrm>
          <a:prstGeom prst="straightConnector1">
            <a:avLst/>
          </a:prstGeom>
          <a:noFill/>
          <a:ln cap="flat" cmpd="sng" w="19050">
            <a:solidFill>
              <a:schemeClr val="dk1"/>
            </a:solidFill>
            <a:prstDash val="solid"/>
            <a:round/>
            <a:headEnd len="med" w="med" type="none"/>
            <a:tailEnd len="med" w="med" type="none"/>
          </a:ln>
        </p:spPr>
      </p:cxnSp>
      <p:sp>
        <p:nvSpPr>
          <p:cNvPr id="1859" name="Google Shape;1859;p95"/>
          <p:cNvSpPr txBox="1"/>
          <p:nvPr>
            <p:ph idx="1" type="body"/>
          </p:nvPr>
        </p:nvSpPr>
        <p:spPr>
          <a:xfrm>
            <a:off x="7991755" y="3925604"/>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11 </a:t>
            </a:r>
            <a:endParaRPr sz="2000">
              <a:latin typeface="Times New Roman"/>
              <a:ea typeface="Times New Roman"/>
              <a:cs typeface="Times New Roman"/>
              <a:sym typeface="Times New Roman"/>
            </a:endParaRPr>
          </a:p>
        </p:txBody>
      </p:sp>
      <p:sp>
        <p:nvSpPr>
          <p:cNvPr id="1860" name="Google Shape;1860;p95"/>
          <p:cNvSpPr txBox="1"/>
          <p:nvPr>
            <p:ph idx="1" type="body"/>
          </p:nvPr>
        </p:nvSpPr>
        <p:spPr>
          <a:xfrm>
            <a:off x="4032550" y="121650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Isticmaalka saddexagalka qeexida (definition triangle).</a:t>
            </a:r>
            <a:endParaRPr sz="1800">
              <a:solidFill>
                <a:schemeClr val="accent5"/>
              </a:solidFill>
            </a:endParaRPr>
          </a:p>
        </p:txBody>
      </p:sp>
      <p:grpSp>
        <p:nvGrpSpPr>
          <p:cNvPr id="1861" name="Google Shape;1861;p95"/>
          <p:cNvGrpSpPr/>
          <p:nvPr/>
        </p:nvGrpSpPr>
        <p:grpSpPr>
          <a:xfrm flipH="1" rot="-5400000">
            <a:off x="6696517" y="1296006"/>
            <a:ext cx="686164" cy="1397702"/>
            <a:chOff x="-2022025" y="1455875"/>
            <a:chExt cx="1109938" cy="1668300"/>
          </a:xfrm>
        </p:grpSpPr>
        <p:sp>
          <p:nvSpPr>
            <p:cNvPr id="1862" name="Google Shape;1862;p9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63" name="Google Shape;1863;p95"/>
            <p:cNvCxnSpPr/>
            <p:nvPr/>
          </p:nvCxnSpPr>
          <p:spPr>
            <a:xfrm rot="10800000">
              <a:off x="-912087"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864" name="Google Shape;1864;p95"/>
          <p:cNvSpPr txBox="1"/>
          <p:nvPr>
            <p:ph idx="1" type="body"/>
          </p:nvPr>
        </p:nvSpPr>
        <p:spPr>
          <a:xfrm flipH="1">
            <a:off x="6761402" y="2003082"/>
            <a:ext cx="4191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865" name="Google Shape;1865;p95"/>
          <p:cNvSpPr txBox="1"/>
          <p:nvPr>
            <p:ph idx="1" type="body"/>
          </p:nvPr>
        </p:nvSpPr>
        <p:spPr>
          <a:xfrm flipH="1">
            <a:off x="6767528" y="2343675"/>
            <a:ext cx="6480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cm</a:t>
            </a:r>
            <a:endParaRPr sz="1800"/>
          </a:p>
        </p:txBody>
      </p:sp>
      <p:sp>
        <p:nvSpPr>
          <p:cNvPr id="1866" name="Google Shape;1866;p95"/>
          <p:cNvSpPr/>
          <p:nvPr/>
        </p:nvSpPr>
        <p:spPr>
          <a:xfrm flipH="1">
            <a:off x="6106326" y="1961460"/>
            <a:ext cx="558300" cy="558300"/>
          </a:xfrm>
          <a:prstGeom prst="arc">
            <a:avLst>
              <a:gd fmla="val 10867472" name="adj1"/>
              <a:gd fmla="val 12271772"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7" name="Google Shape;1867;p95"/>
          <p:cNvSpPr/>
          <p:nvPr/>
        </p:nvSpPr>
        <p:spPr>
          <a:xfrm>
            <a:off x="7652968" y="2159026"/>
            <a:ext cx="85800" cy="85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868" name="Google Shape;1868;p95"/>
          <p:cNvCxnSpPr/>
          <p:nvPr/>
        </p:nvCxnSpPr>
        <p:spPr>
          <a:xfrm rot="10800000">
            <a:off x="7842750" y="1631525"/>
            <a:ext cx="0" cy="622800"/>
          </a:xfrm>
          <a:prstGeom prst="straightConnector1">
            <a:avLst/>
          </a:prstGeom>
          <a:noFill/>
          <a:ln cap="flat" cmpd="sng" w="28575">
            <a:solidFill>
              <a:schemeClr val="accent5"/>
            </a:solidFill>
            <a:prstDash val="solid"/>
            <a:round/>
            <a:headEnd len="med" w="med" type="triangle"/>
            <a:tailEnd len="med" w="med" type="triangle"/>
          </a:ln>
        </p:spPr>
      </p:cxnSp>
      <p:sp>
        <p:nvSpPr>
          <p:cNvPr id="1869" name="Google Shape;1869;p95"/>
          <p:cNvSpPr txBox="1"/>
          <p:nvPr>
            <p:ph idx="1" type="body"/>
          </p:nvPr>
        </p:nvSpPr>
        <p:spPr>
          <a:xfrm>
            <a:off x="7905348" y="1635825"/>
            <a:ext cx="800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tan(𝜃°) cm</a:t>
            </a:r>
            <a:r>
              <a:rPr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rPr>
              <a:t/>
            </a:r>
            <a:endParaRPr sz="1800"/>
          </a:p>
        </p:txBody>
      </p:sp>
      <p:sp>
        <p:nvSpPr>
          <p:cNvPr id="1870" name="Google Shape;1870;p95"/>
          <p:cNvSpPr txBox="1"/>
          <p:nvPr>
            <p:ph idx="4294967295" type="subTitle"/>
          </p:nvPr>
        </p:nvSpPr>
        <p:spPr>
          <a:xfrm>
            <a:off x="337825" y="1267200"/>
            <a:ext cx="3982200" cy="29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Raadi 𝜃, ilaa darajo ugu dhow.</a:t>
            </a:r>
            <a:r>
              <a:rPr lang="en-GB" sz="1100">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4" name="Shape 1874"/>
        <p:cNvGrpSpPr/>
        <p:nvPr/>
      </p:nvGrpSpPr>
      <p:grpSpPr>
        <a:xfrm>
          <a:off x="0" y="0"/>
          <a:ext cx="0" cy="0"/>
          <a:chOff x="0" y="0"/>
          <a:chExt cx="0" cy="0"/>
        </a:xfrm>
      </p:grpSpPr>
      <p:sp>
        <p:nvSpPr>
          <p:cNvPr id="1875" name="Google Shape;1875;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saamiyada (ratios)</a:t>
            </a:r>
            <a:endParaRPr/>
          </a:p>
        </p:txBody>
      </p:sp>
      <p:grpSp>
        <p:nvGrpSpPr>
          <p:cNvPr id="1876" name="Google Shape;1876;p96"/>
          <p:cNvGrpSpPr/>
          <p:nvPr/>
        </p:nvGrpSpPr>
        <p:grpSpPr>
          <a:xfrm rot="5400000">
            <a:off x="1794180" y="1251043"/>
            <a:ext cx="1057366" cy="1784030"/>
            <a:chOff x="-2022025" y="1455875"/>
            <a:chExt cx="1057366" cy="1784030"/>
          </a:xfrm>
        </p:grpSpPr>
        <p:sp>
          <p:nvSpPr>
            <p:cNvPr id="1877" name="Google Shape;1877;p9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78" name="Google Shape;1878;p96"/>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879" name="Google Shape;1879;p96"/>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880" name="Google Shape;1880;p96"/>
          <p:cNvSpPr/>
          <p:nvPr/>
        </p:nvSpPr>
        <p:spPr>
          <a:xfrm>
            <a:off x="1552075" y="23791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1" name="Google Shape;1881;p96"/>
          <p:cNvSpPr/>
          <p:nvPr/>
        </p:nvSpPr>
        <p:spPr>
          <a:xfrm>
            <a:off x="2850900" y="22171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2" name="Google Shape;1882;p96"/>
          <p:cNvSpPr txBox="1"/>
          <p:nvPr>
            <p:ph idx="1" type="body"/>
          </p:nvPr>
        </p:nvSpPr>
        <p:spPr>
          <a:xfrm>
            <a:off x="2593630" y="2313418"/>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1883" name="Google Shape;1883;p96"/>
          <p:cNvSpPr txBox="1"/>
          <p:nvPr>
            <p:ph idx="1" type="body"/>
          </p:nvPr>
        </p:nvSpPr>
        <p:spPr>
          <a:xfrm>
            <a:off x="838525" y="189550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1884" name="Google Shape;1884;p96"/>
          <p:cNvSpPr txBox="1"/>
          <p:nvPr>
            <p:ph idx="1" type="body"/>
          </p:nvPr>
        </p:nvSpPr>
        <p:spPr>
          <a:xfrm>
            <a:off x="2065975" y="267175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 cm</a:t>
            </a:r>
            <a:endParaRPr sz="1800"/>
          </a:p>
        </p:txBody>
      </p:sp>
      <p:sp>
        <p:nvSpPr>
          <p:cNvPr id="1885" name="Google Shape;1885;p96"/>
          <p:cNvSpPr txBox="1"/>
          <p:nvPr>
            <p:ph idx="4294967295" type="subTitle"/>
          </p:nvPr>
        </p:nvSpPr>
        <p:spPr>
          <a:xfrm>
            <a:off x="4796227" y="239582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tan(𝜃°) =</a:t>
            </a:r>
            <a:endParaRPr sz="2000">
              <a:latin typeface="Times New Roman"/>
              <a:ea typeface="Times New Roman"/>
              <a:cs typeface="Times New Roman"/>
              <a:sym typeface="Times New Roman"/>
            </a:endParaRPr>
          </a:p>
        </p:txBody>
      </p:sp>
      <p:sp>
        <p:nvSpPr>
          <p:cNvPr id="1886" name="Google Shape;1886;p96"/>
          <p:cNvSpPr txBox="1"/>
          <p:nvPr>
            <p:ph idx="4294967295" type="subTitle"/>
          </p:nvPr>
        </p:nvSpPr>
        <p:spPr>
          <a:xfrm>
            <a:off x="5284044" y="289726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 = tan-1(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887" name="Google Shape;1887;p96"/>
          <p:cNvSpPr txBox="1"/>
          <p:nvPr>
            <p:ph idx="4294967295" type="subTitle"/>
          </p:nvPr>
        </p:nvSpPr>
        <p:spPr>
          <a:xfrm>
            <a:off x="5284044" y="3404863"/>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 29° </a:t>
            </a:r>
            <a:endParaRPr sz="2000">
              <a:latin typeface="Times New Roman"/>
              <a:ea typeface="Times New Roman"/>
              <a:cs typeface="Times New Roman"/>
              <a:sym typeface="Times New Roman"/>
            </a:endParaRPr>
          </a:p>
        </p:txBody>
      </p:sp>
      <p:sp>
        <p:nvSpPr>
          <p:cNvPr id="1888" name="Google Shape;1888;p96"/>
          <p:cNvSpPr txBox="1"/>
          <p:nvPr>
            <p:ph idx="1" type="body"/>
          </p:nvPr>
        </p:nvSpPr>
        <p:spPr>
          <a:xfrm>
            <a:off x="5978448" y="2325404"/>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cxnSp>
        <p:nvCxnSpPr>
          <p:cNvPr id="1889" name="Google Shape;1889;p96"/>
          <p:cNvCxnSpPr/>
          <p:nvPr/>
        </p:nvCxnSpPr>
        <p:spPr>
          <a:xfrm>
            <a:off x="5893471" y="2602015"/>
            <a:ext cx="305400" cy="0"/>
          </a:xfrm>
          <a:prstGeom prst="straightConnector1">
            <a:avLst/>
          </a:prstGeom>
          <a:noFill/>
          <a:ln cap="flat" cmpd="sng" w="19050">
            <a:solidFill>
              <a:schemeClr val="dk1"/>
            </a:solidFill>
            <a:prstDash val="solid"/>
            <a:round/>
            <a:headEnd len="med" w="med" type="none"/>
            <a:tailEnd len="med" w="med" type="none"/>
          </a:ln>
        </p:spPr>
      </p:cxnSp>
      <p:sp>
        <p:nvSpPr>
          <p:cNvPr id="1890" name="Google Shape;1890;p96"/>
          <p:cNvSpPr txBox="1"/>
          <p:nvPr>
            <p:ph idx="1" type="body"/>
          </p:nvPr>
        </p:nvSpPr>
        <p:spPr>
          <a:xfrm>
            <a:off x="5940776" y="2585254"/>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11 </a:t>
            </a:r>
            <a:endParaRPr sz="2000">
              <a:latin typeface="Times New Roman"/>
              <a:ea typeface="Times New Roman"/>
              <a:cs typeface="Times New Roman"/>
              <a:sym typeface="Times New Roman"/>
            </a:endParaRPr>
          </a:p>
        </p:txBody>
      </p:sp>
      <p:sp>
        <p:nvSpPr>
          <p:cNvPr id="1891" name="Google Shape;1891;p96"/>
          <p:cNvSpPr txBox="1"/>
          <p:nvPr>
            <p:ph idx="1" type="body"/>
          </p:nvPr>
        </p:nvSpPr>
        <p:spPr>
          <a:xfrm>
            <a:off x="6416527" y="2827553"/>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a:t>
            </a:r>
            <a:endParaRPr sz="2000">
              <a:latin typeface="Times New Roman"/>
              <a:ea typeface="Times New Roman"/>
              <a:cs typeface="Times New Roman"/>
              <a:sym typeface="Times New Roman"/>
            </a:endParaRPr>
          </a:p>
        </p:txBody>
      </p:sp>
      <p:cxnSp>
        <p:nvCxnSpPr>
          <p:cNvPr id="1892" name="Google Shape;1892;p96"/>
          <p:cNvCxnSpPr/>
          <p:nvPr/>
        </p:nvCxnSpPr>
        <p:spPr>
          <a:xfrm>
            <a:off x="6344250" y="3104164"/>
            <a:ext cx="305400" cy="0"/>
          </a:xfrm>
          <a:prstGeom prst="straightConnector1">
            <a:avLst/>
          </a:prstGeom>
          <a:noFill/>
          <a:ln cap="flat" cmpd="sng" w="19050">
            <a:solidFill>
              <a:schemeClr val="dk1"/>
            </a:solidFill>
            <a:prstDash val="solid"/>
            <a:round/>
            <a:headEnd len="med" w="med" type="none"/>
            <a:tailEnd len="med" w="med" type="none"/>
          </a:ln>
        </p:spPr>
      </p:cxnSp>
      <p:sp>
        <p:nvSpPr>
          <p:cNvPr id="1893" name="Google Shape;1893;p96"/>
          <p:cNvSpPr txBox="1"/>
          <p:nvPr>
            <p:ph idx="1" type="body"/>
          </p:nvPr>
        </p:nvSpPr>
        <p:spPr>
          <a:xfrm>
            <a:off x="6378855" y="3087404"/>
            <a:ext cx="3267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11 </a:t>
            </a:r>
            <a:endParaRPr sz="2000">
              <a:latin typeface="Times New Roman"/>
              <a:ea typeface="Times New Roman"/>
              <a:cs typeface="Times New Roman"/>
              <a:sym typeface="Times New Roman"/>
            </a:endParaRPr>
          </a:p>
        </p:txBody>
      </p:sp>
      <p:sp>
        <p:nvSpPr>
          <p:cNvPr id="1894" name="Google Shape;1894;p96"/>
          <p:cNvSpPr txBox="1"/>
          <p:nvPr>
            <p:ph idx="1" type="body"/>
          </p:nvPr>
        </p:nvSpPr>
        <p:spPr>
          <a:xfrm>
            <a:off x="4559525" y="1454250"/>
            <a:ext cx="3670200" cy="3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accent5"/>
                </a:solidFill>
                <a:latin typeface="Lexend"/>
              </a:rPr>
              <a:t>Isticmaalka qaacidada (formula).</a:t>
            </a:r>
            <a:endParaRPr sz="1800">
              <a:solidFill>
                <a:schemeClr val="accent5"/>
              </a:solidFill>
            </a:endParaRPr>
          </a:p>
        </p:txBody>
      </p:sp>
      <p:sp>
        <p:nvSpPr>
          <p:cNvPr id="1895" name="Google Shape;1895;p96"/>
          <p:cNvSpPr txBox="1"/>
          <p:nvPr>
            <p:ph idx="1" type="body"/>
          </p:nvPr>
        </p:nvSpPr>
        <p:spPr>
          <a:xfrm>
            <a:off x="324000" y="759300"/>
            <a:ext cx="8237700" cy="35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Xagasha (angle) waxaa sidoo kale la xisaabin karaa haddii labada gees (edges) la yaqaan.</a:t>
            </a:r>
            <a:endParaRPr sz="1800"/>
          </a:p>
        </p:txBody>
      </p:sp>
      <p:sp>
        <p:nvSpPr>
          <p:cNvPr id="1896" name="Google Shape;1896;p96"/>
          <p:cNvSpPr txBox="1"/>
          <p:nvPr>
            <p:ph idx="4294967295" type="subTitle"/>
          </p:nvPr>
        </p:nvSpPr>
        <p:spPr>
          <a:xfrm>
            <a:off x="337825" y="1267200"/>
            <a:ext cx="3982200" cy="29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Raadi 𝜃, ilaa darajada (degree) ugu dhow.</a:t>
            </a:r>
            <a:endParaRPr sz="1800"/>
          </a:p>
        </p:txBody>
      </p:sp>
      <p:sp>
        <p:nvSpPr>
          <p:cNvPr id="1897" name="Google Shape;1897;p96"/>
          <p:cNvSpPr txBox="1"/>
          <p:nvPr>
            <p:ph idx="4294967295" type="subTitle"/>
          </p:nvPr>
        </p:nvSpPr>
        <p:spPr>
          <a:xfrm>
            <a:off x="4796227" y="186242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tan(𝜃°) =</a:t>
            </a:r>
            <a:endParaRPr sz="2000">
              <a:latin typeface="Times New Roman"/>
              <a:ea typeface="Times New Roman"/>
              <a:cs typeface="Times New Roman"/>
              <a:sym typeface="Times New Roman"/>
            </a:endParaRPr>
          </a:p>
        </p:txBody>
      </p:sp>
      <p:sp>
        <p:nvSpPr>
          <p:cNvPr id="1898" name="Google Shape;1898;p96"/>
          <p:cNvSpPr txBox="1"/>
          <p:nvPr>
            <p:ph idx="1" type="body"/>
          </p:nvPr>
        </p:nvSpPr>
        <p:spPr>
          <a:xfrm>
            <a:off x="5909519" y="2077550"/>
            <a:ext cx="49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adj</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899" name="Google Shape;1899;p96"/>
          <p:cNvCxnSpPr/>
          <p:nvPr/>
        </p:nvCxnSpPr>
        <p:spPr>
          <a:xfrm>
            <a:off x="5855799" y="2075036"/>
            <a:ext cx="508200" cy="0"/>
          </a:xfrm>
          <a:prstGeom prst="straightConnector1">
            <a:avLst/>
          </a:prstGeom>
          <a:noFill/>
          <a:ln cap="flat" cmpd="sng" w="19050">
            <a:solidFill>
              <a:schemeClr val="dk1"/>
            </a:solidFill>
            <a:prstDash val="solid"/>
            <a:round/>
            <a:headEnd len="med" w="med" type="none"/>
            <a:tailEnd len="med" w="med" type="none"/>
          </a:ln>
        </p:spPr>
      </p:cxnSp>
      <p:sp>
        <p:nvSpPr>
          <p:cNvPr id="1900" name="Google Shape;1900;p96"/>
          <p:cNvSpPr txBox="1"/>
          <p:nvPr>
            <p:ph idx="1" type="body"/>
          </p:nvPr>
        </p:nvSpPr>
        <p:spPr>
          <a:xfrm>
            <a:off x="5889403" y="1780492"/>
            <a:ext cx="49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opp</a:t>
            </a:r>
            <a:endParaRPr sz="20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4" name="Shape 1904"/>
        <p:cNvGrpSpPr/>
        <p:nvPr/>
      </p:nvGrpSpPr>
      <p:grpSpPr>
        <a:xfrm>
          <a:off x="0" y="0"/>
          <a:ext cx="0" cy="0"/>
          <a:chOff x="0" y="0"/>
          <a:chExt cx="0" cy="0"/>
        </a:xfrm>
      </p:grpSpPr>
      <p:sp>
        <p:nvSpPr>
          <p:cNvPr id="1905" name="Google Shape;1905;p97"/>
          <p:cNvSpPr txBox="1"/>
          <p:nvPr>
            <p:ph idx="1" type="subTitle"/>
          </p:nvPr>
        </p:nvSpPr>
        <p:spPr>
          <a:xfrm>
            <a:off x="337825" y="810000"/>
            <a:ext cx="3982200" cy="35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Raadi cabbirka (size) 𝜃, ilaa darajada (degree) ugu dhow.</a:t>
            </a:r>
            <a:r>
              <a:rPr lang="en-GB" sz="1800">
                <a:latin typeface="Lexend"/>
                <a:ea typeface="Times New Roman"/>
                <a:cs typeface="Times New Roman"/>
                <a:sym typeface="Times New Roman"/>
              </a:rPr>
              <a:t/>
            </a:r>
            <a:r>
              <a:rPr lang="en-GB">
                <a:latin typeface="Lexend"/>
              </a:rPr>
              <a:t/>
            </a:r>
            <a:endParaRPr/>
          </a:p>
        </p:txBody>
      </p:sp>
      <p:sp>
        <p:nvSpPr>
          <p:cNvPr id="1906" name="Google Shape;1906;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saamiyada (ratios)</a:t>
            </a:r>
            <a:endParaRPr/>
          </a:p>
        </p:txBody>
      </p:sp>
      <p:sp>
        <p:nvSpPr>
          <p:cNvPr id="1907" name="Google Shape;1907;p97"/>
          <p:cNvSpPr txBox="1"/>
          <p:nvPr>
            <p:ph idx="2" type="subTitle"/>
          </p:nvPr>
        </p:nvSpPr>
        <p:spPr>
          <a:xfrm>
            <a:off x="4824000" y="810000"/>
            <a:ext cx="3982200" cy="401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Raadi cabbirka (size) 𝜃, ilaa darajada (degree) ugu dhow.</a:t>
            </a:r>
            <a:r>
              <a:rPr lang="en-GB" sz="1800">
                <a:latin typeface="Lexend"/>
                <a:ea typeface="Times New Roman"/>
                <a:cs typeface="Times New Roman"/>
                <a:sym typeface="Times New Roman"/>
              </a:rPr>
              <a:t/>
            </a:r>
            <a:r>
              <a:rPr lang="en-GB">
                <a:latin typeface="Lexend"/>
              </a:rPr>
              <a:t/>
            </a:r>
            <a:endParaRPr/>
          </a:p>
        </p:txBody>
      </p:sp>
      <p:grpSp>
        <p:nvGrpSpPr>
          <p:cNvPr id="1908" name="Google Shape;1908;p97"/>
          <p:cNvGrpSpPr/>
          <p:nvPr/>
        </p:nvGrpSpPr>
        <p:grpSpPr>
          <a:xfrm rot="5400000">
            <a:off x="2233045" y="927908"/>
            <a:ext cx="1133566" cy="1744500"/>
            <a:chOff x="-2098225" y="1379675"/>
            <a:chExt cx="1133566" cy="1744500"/>
          </a:xfrm>
        </p:grpSpPr>
        <p:sp>
          <p:nvSpPr>
            <p:cNvPr id="1909" name="Google Shape;1909;p9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10" name="Google Shape;1910;p97"/>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11" name="Google Shape;1911;p97"/>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12" name="Google Shape;1912;p97"/>
          <p:cNvSpPr txBox="1"/>
          <p:nvPr>
            <p:ph idx="4294967295" type="body"/>
          </p:nvPr>
        </p:nvSpPr>
        <p:spPr>
          <a:xfrm>
            <a:off x="2904255" y="1971661"/>
            <a:ext cx="464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𝜃</a:t>
            </a:r>
            <a:r>
              <a:rPr lang="en-GB" sz="1800">
                <a:latin typeface="Lexend"/>
              </a:rPr>
              <a:t>°</a:t>
            </a:r>
            <a:endParaRPr sz="1800"/>
          </a:p>
        </p:txBody>
      </p:sp>
      <p:sp>
        <p:nvSpPr>
          <p:cNvPr id="1913" name="Google Shape;1913;p97"/>
          <p:cNvSpPr txBox="1"/>
          <p:nvPr>
            <p:ph idx="4294967295" type="body"/>
          </p:nvPr>
        </p:nvSpPr>
        <p:spPr>
          <a:xfrm>
            <a:off x="2446800" y="235407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9 cm</a:t>
            </a:r>
            <a:r>
              <a:rPr lang="en-GB" sz="1800">
                <a:latin typeface="Lexend"/>
              </a:rPr>
              <a:t/>
            </a:r>
            <a:endParaRPr sz="1800"/>
          </a:p>
        </p:txBody>
      </p:sp>
      <p:sp>
        <p:nvSpPr>
          <p:cNvPr id="1914" name="Google Shape;1914;p97"/>
          <p:cNvSpPr txBox="1"/>
          <p:nvPr>
            <p:ph idx="4294967295" type="body"/>
          </p:nvPr>
        </p:nvSpPr>
        <p:spPr>
          <a:xfrm>
            <a:off x="2769406" y="1374164"/>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12 cm</a:t>
            </a:r>
            <a:endParaRPr sz="1800"/>
          </a:p>
        </p:txBody>
      </p:sp>
      <p:sp>
        <p:nvSpPr>
          <p:cNvPr id="1915" name="Google Shape;1915;p97"/>
          <p:cNvSpPr/>
          <p:nvPr/>
        </p:nvSpPr>
        <p:spPr>
          <a:xfrm>
            <a:off x="3198770" y="1895735"/>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916" name="Google Shape;1916;p97"/>
          <p:cNvGraphicFramePr/>
          <p:nvPr/>
        </p:nvGraphicFramePr>
        <p:xfrm>
          <a:off x="341599" y="3010363"/>
          <a:ext cx="3000000" cy="3000000"/>
        </p:xfrm>
        <a:graphic>
          <a:graphicData uri="http://schemas.openxmlformats.org/drawingml/2006/table">
            <a:tbl>
              <a:tblPr>
                <a:noFill/>
                <a:tableStyleId>{6583A662-CB0C-4F0C-AD52-46217D66C8BC}</a:tableStyleId>
              </a:tblPr>
              <a:tblGrid>
                <a:gridCol w="974275"/>
                <a:gridCol w="809750"/>
              </a:tblGrid>
              <a:tr h="315475">
                <a:tc>
                  <a:txBody>
                    <a:bodyPr/>
                    <a:lstStyle/>
                    <a:p>
                      <a:pPr indent="0" lvl="0" marL="0" rtl="0" algn="ctr">
                        <a:lnSpc>
                          <a:spcPct val="115000"/>
                        </a:lnSpc>
                        <a:spcBef>
                          <a:spcPts val="0"/>
                        </a:spcBef>
                        <a:spcAft>
                          <a:spcPts val="1000"/>
                        </a:spcAft>
                        <a:buClr>
                          <a:srgbClr val="000000"/>
                        </a:buClr>
                        <a:buSzPts val="1100"/>
                        <a:buFont typeface="Arial"/>
                        <a:buNone/>
                      </a:pPr>
                      <a:r>
                        <a:rPr lang="en-GB" sz="2000">
                          <a:latin typeface="Times New Roman"/>
                          <a:ea typeface="Times New Roman"/>
                          <a:cs typeface="Times New Roman"/>
                          <a:sym typeface="Times New Roman"/>
                        </a:rPr>
                        <a:t>cos(𝜃°)</a:t>
                      </a:r>
                      <a:r>
                        <a:rPr lang="en-GB" sz="2000">
                          <a:solidFill>
                            <a:srgbClr val="000000"/>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r>
                        <a:rPr lang="en-GB" sz="20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12</a:t>
                      </a:r>
                      <a:endParaRPr sz="2000">
                        <a:latin typeface="Times New Roman"/>
                        <a:ea typeface="Times New Roman"/>
                        <a:cs typeface="Times New Roman"/>
                        <a:sym typeface="Times New Roman"/>
                      </a:endParaRPr>
                    </a:p>
                  </a:txBody>
                  <a:tcPr marT="0" marB="0" marR="0" marL="0" anchor="ctr"/>
                </a:tc>
              </a:tr>
            </a:tbl>
          </a:graphicData>
        </a:graphic>
      </p:graphicFrame>
      <p:sp>
        <p:nvSpPr>
          <p:cNvPr id="1917" name="Google Shape;1917;p97"/>
          <p:cNvSpPr/>
          <p:nvPr/>
        </p:nvSpPr>
        <p:spPr>
          <a:xfrm>
            <a:off x="984225" y="3649978"/>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918" name="Google Shape;1918;p97"/>
          <p:cNvSpPr txBox="1"/>
          <p:nvPr/>
        </p:nvSpPr>
        <p:spPr>
          <a:xfrm>
            <a:off x="1141669" y="3815728"/>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5"/>
                </a:solidFill>
                <a:latin typeface="Lexend"/>
                <a:ea typeface="Lexend"/>
                <a:cs typeface="Lexend"/>
                <a:sym typeface="Lexend"/>
              </a:rPr>
              <a:t>× </a:t>
            </a:r>
            <a:r>
              <a:rPr lang="en-GB" sz="1800">
                <a:solidFill>
                  <a:schemeClr val="accent5"/>
                </a:solidFill>
                <a:latin typeface="Lexend"/>
                <a:ea typeface="Lexend"/>
                <a:cs typeface="Lexend"/>
                <a:sym typeface="Lexend"/>
              </a:rPr>
              <a:t>12</a:t>
            </a:r>
            <a:endParaRPr sz="1800">
              <a:solidFill>
                <a:schemeClr val="accent5"/>
              </a:solidFill>
              <a:latin typeface="Lexend"/>
              <a:ea typeface="Lexend"/>
              <a:cs typeface="Lexend"/>
              <a:sym typeface="Lexend"/>
            </a:endParaRPr>
          </a:p>
        </p:txBody>
      </p:sp>
      <p:sp>
        <p:nvSpPr>
          <p:cNvPr id="1919" name="Google Shape;1919;p97"/>
          <p:cNvSpPr/>
          <p:nvPr/>
        </p:nvSpPr>
        <p:spPr>
          <a:xfrm flipH="1" rot="10800000">
            <a:off x="984225" y="2871358"/>
            <a:ext cx="645500" cy="137100"/>
          </a:xfrm>
          <a:custGeom>
            <a:rect b="b" l="l" r="r" t="t"/>
            <a:pathLst>
              <a:path extrusionOk="0" h="5484" w="25820">
                <a:moveTo>
                  <a:pt x="0" y="315"/>
                </a:moveTo>
                <a:cubicBezTo>
                  <a:pt x="3392" y="8226"/>
                  <a:pt x="19739" y="6091"/>
                  <a:pt x="25820" y="0"/>
                </a:cubicBezTo>
              </a:path>
            </a:pathLst>
          </a:custGeom>
          <a:noFill/>
          <a:ln cap="flat" cmpd="sng" w="28575">
            <a:solidFill>
              <a:schemeClr val="accent5"/>
            </a:solidFill>
            <a:prstDash val="solid"/>
            <a:round/>
            <a:headEnd len="med" w="med" type="none"/>
            <a:tailEnd len="med" w="med" type="triangle"/>
          </a:ln>
        </p:spPr>
        <p:txBody>
          <a:bodyPr wrap="square">
            <a:normAutofit/>
          </a:bodyPr>
          <a:p/>
        </p:txBody>
      </p:sp>
      <p:sp>
        <p:nvSpPr>
          <p:cNvPr id="1920" name="Google Shape;1920;p97"/>
          <p:cNvSpPr txBox="1"/>
          <p:nvPr/>
        </p:nvSpPr>
        <p:spPr>
          <a:xfrm>
            <a:off x="1092469" y="2598996"/>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5"/>
                </a:solidFill>
                <a:latin typeface="Lexend"/>
                <a:ea typeface="Lexend"/>
                <a:cs typeface="Lexend"/>
                <a:sym typeface="Lexend"/>
              </a:rPr>
              <a:t>× </a:t>
            </a:r>
            <a:r>
              <a:rPr lang="en-GB" sz="1800">
                <a:solidFill>
                  <a:schemeClr val="accent5"/>
                </a:solidFill>
                <a:latin typeface="Lexend"/>
                <a:ea typeface="Lexend"/>
                <a:cs typeface="Lexend"/>
                <a:sym typeface="Lexend"/>
              </a:rPr>
              <a:t>12</a:t>
            </a:r>
            <a:endParaRPr sz="1800">
              <a:solidFill>
                <a:schemeClr val="accent5"/>
              </a:solidFill>
              <a:latin typeface="Lexend"/>
              <a:ea typeface="Lexend"/>
              <a:cs typeface="Lexend"/>
              <a:sym typeface="Lexend"/>
            </a:endParaRPr>
          </a:p>
        </p:txBody>
      </p:sp>
      <p:sp>
        <p:nvSpPr>
          <p:cNvPr id="1921" name="Google Shape;1921;p97"/>
          <p:cNvSpPr txBox="1"/>
          <p:nvPr>
            <p:ph idx="1" type="subTitle"/>
          </p:nvPr>
        </p:nvSpPr>
        <p:spPr>
          <a:xfrm>
            <a:off x="2274600" y="3095500"/>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12cos(𝜃°) = 9</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922" name="Google Shape;1922;p97"/>
          <p:cNvSpPr txBox="1"/>
          <p:nvPr>
            <p:ph idx="1" type="subTitle"/>
          </p:nvPr>
        </p:nvSpPr>
        <p:spPr>
          <a:xfrm>
            <a:off x="2510227" y="353882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cos(𝜃°) = 0.75</a:t>
            </a:r>
            <a:endParaRPr sz="2000">
              <a:latin typeface="Times New Roman"/>
              <a:ea typeface="Times New Roman"/>
              <a:cs typeface="Times New Roman"/>
              <a:sym typeface="Times New Roman"/>
            </a:endParaRPr>
          </a:p>
        </p:txBody>
      </p:sp>
      <p:sp>
        <p:nvSpPr>
          <p:cNvPr id="1923" name="Google Shape;1923;p97"/>
          <p:cNvSpPr txBox="1"/>
          <p:nvPr>
            <p:ph idx="1" type="subTitle"/>
          </p:nvPr>
        </p:nvSpPr>
        <p:spPr>
          <a:xfrm>
            <a:off x="2998044" y="396406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 = cos-1(0.75)</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924" name="Google Shape;1924;p97"/>
          <p:cNvSpPr txBox="1"/>
          <p:nvPr>
            <p:ph idx="1" type="subTitle"/>
          </p:nvPr>
        </p:nvSpPr>
        <p:spPr>
          <a:xfrm>
            <a:off x="2998044" y="4319263"/>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41°</a:t>
            </a:r>
            <a:r>
              <a:rPr lang="en-GB" sz="1800">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graphicFrame>
        <p:nvGraphicFramePr>
          <p:cNvPr id="1925" name="Google Shape;1925;p97"/>
          <p:cNvGraphicFramePr/>
          <p:nvPr/>
        </p:nvGraphicFramePr>
        <p:xfrm>
          <a:off x="4608799" y="3010363"/>
          <a:ext cx="3000000" cy="3000000"/>
        </p:xfrm>
        <a:graphic>
          <a:graphicData uri="http://schemas.openxmlformats.org/drawingml/2006/table">
            <a:tbl>
              <a:tblPr>
                <a:noFill/>
                <a:tableStyleId>{6583A662-CB0C-4F0C-AD52-46217D66C8BC}</a:tableStyleId>
              </a:tblPr>
              <a:tblGrid>
                <a:gridCol w="974275"/>
                <a:gridCol w="809750"/>
              </a:tblGrid>
              <a:tr h="315475">
                <a:tc>
                  <a:txBody>
                    <a:bodyPr/>
                    <a:lstStyle/>
                    <a:p>
                      <a:pPr indent="0" lvl="0" marL="0" rtl="0" algn="ctr">
                        <a:lnSpc>
                          <a:spcPct val="115000"/>
                        </a:lnSpc>
                        <a:spcBef>
                          <a:spcPts val="0"/>
                        </a:spcBef>
                        <a:spcAft>
                          <a:spcPts val="1000"/>
                        </a:spcAft>
                        <a:buClr>
                          <a:srgbClr val="000000"/>
                        </a:buClr>
                        <a:buSzPts val="1100"/>
                        <a:buFont typeface="Arial"/>
                        <a:buNone/>
                      </a:pPr>
                      <a:r>
                        <a:rPr lang="en-GB" sz="2000">
                          <a:latin typeface="Times New Roman"/>
                          <a:ea typeface="Times New Roman"/>
                          <a:cs typeface="Times New Roman"/>
                          <a:sym typeface="Times New Roman"/>
                        </a:rPr>
                        <a:t>sin(𝜃°)</a:t>
                      </a:r>
                      <a:r>
                        <a:rPr lang="en-GB" sz="2000">
                          <a:solidFill>
                            <a:srgbClr val="000000"/>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r>
                        <a:rPr lang="en-GB" sz="2000">
                          <a:solidFill>
                            <a:srgbClr val="000000"/>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3.5</a:t>
                      </a:r>
                      <a:endParaRPr sz="2000">
                        <a:latin typeface="Times New Roman"/>
                        <a:ea typeface="Times New Roman"/>
                        <a:cs typeface="Times New Roman"/>
                        <a:sym typeface="Times New Roman"/>
                      </a:endParaRPr>
                    </a:p>
                  </a:txBody>
                  <a:tcPr marT="0" marB="0" marR="0" marL="0" anchor="ctr"/>
                </a:tc>
              </a:tr>
              <a:tr h="3144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0" marB="0" marR="0" marL="0" anchor="ctr"/>
                </a:tc>
              </a:tr>
            </a:tbl>
          </a:graphicData>
        </a:graphic>
      </p:graphicFrame>
      <p:sp>
        <p:nvSpPr>
          <p:cNvPr id="1926" name="Google Shape;1926;p97"/>
          <p:cNvSpPr/>
          <p:nvPr/>
        </p:nvSpPr>
        <p:spPr>
          <a:xfrm>
            <a:off x="5251425" y="3649978"/>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wrap="square">
            <a:normAutofit/>
          </a:bodyPr>
          <a:p/>
        </p:txBody>
      </p:sp>
      <p:sp>
        <p:nvSpPr>
          <p:cNvPr id="1927" name="Google Shape;1927;p97"/>
          <p:cNvSpPr txBox="1"/>
          <p:nvPr/>
        </p:nvSpPr>
        <p:spPr>
          <a:xfrm>
            <a:off x="5408869" y="3815728"/>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 </a:t>
            </a:r>
            <a:r>
              <a:rPr lang="en-GB" sz="18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928" name="Google Shape;1928;p97"/>
          <p:cNvSpPr/>
          <p:nvPr/>
        </p:nvSpPr>
        <p:spPr>
          <a:xfrm flipH="1" rot="10800000">
            <a:off x="5251425" y="2871358"/>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wrap="square">
            <a:normAutofit/>
          </a:bodyPr>
          <a:p/>
        </p:txBody>
      </p:sp>
      <p:sp>
        <p:nvSpPr>
          <p:cNvPr id="1929" name="Google Shape;1929;p97"/>
          <p:cNvSpPr txBox="1"/>
          <p:nvPr/>
        </p:nvSpPr>
        <p:spPr>
          <a:xfrm>
            <a:off x="5359669" y="2598996"/>
            <a:ext cx="864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 </a:t>
            </a:r>
            <a:r>
              <a:rPr lang="en-GB" sz="18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930" name="Google Shape;1930;p97"/>
          <p:cNvSpPr txBox="1"/>
          <p:nvPr>
            <p:ph idx="1" type="subTitle"/>
          </p:nvPr>
        </p:nvSpPr>
        <p:spPr>
          <a:xfrm>
            <a:off x="6541800" y="3095500"/>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7sin(𝜃°) = 3.5</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931" name="Google Shape;1931;p97"/>
          <p:cNvSpPr txBox="1"/>
          <p:nvPr>
            <p:ph idx="1" type="subTitle"/>
          </p:nvPr>
        </p:nvSpPr>
        <p:spPr>
          <a:xfrm>
            <a:off x="6777427" y="353882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sin(𝜃°) = 0.5</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932" name="Google Shape;1932;p97"/>
          <p:cNvSpPr txBox="1"/>
          <p:nvPr>
            <p:ph idx="1" type="subTitle"/>
          </p:nvPr>
        </p:nvSpPr>
        <p:spPr>
          <a:xfrm>
            <a:off x="7265244" y="3964065"/>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 = sin-1(0.5)</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933" name="Google Shape;1933;p97"/>
          <p:cNvSpPr txBox="1"/>
          <p:nvPr>
            <p:ph idx="1" type="subTitle"/>
          </p:nvPr>
        </p:nvSpPr>
        <p:spPr>
          <a:xfrm>
            <a:off x="7265244" y="4319263"/>
            <a:ext cx="2045400" cy="359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Times New Roman"/>
                <a:cs typeface="Times New Roman"/>
                <a:sym typeface="Times New Roman"/>
              </a:rPr>
              <a:t>𝜃°</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 30° </a:t>
            </a:r>
            <a:endParaRPr sz="2000">
              <a:latin typeface="Times New Roman"/>
              <a:ea typeface="Times New Roman"/>
              <a:cs typeface="Times New Roman"/>
              <a:sym typeface="Times New Roman"/>
            </a:endParaRPr>
          </a:p>
        </p:txBody>
      </p:sp>
      <p:grpSp>
        <p:nvGrpSpPr>
          <p:cNvPr id="1934" name="Google Shape;1934;p97"/>
          <p:cNvGrpSpPr/>
          <p:nvPr/>
        </p:nvGrpSpPr>
        <p:grpSpPr>
          <a:xfrm rot="5400000">
            <a:off x="7024013" y="974210"/>
            <a:ext cx="1037100" cy="1860230"/>
            <a:chOff x="-2098225" y="1379675"/>
            <a:chExt cx="1037100" cy="1860230"/>
          </a:xfrm>
        </p:grpSpPr>
        <p:sp>
          <p:nvSpPr>
            <p:cNvPr id="1935" name="Google Shape;1935;p9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36" name="Google Shape;1936;p97"/>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37" name="Google Shape;1937;p97"/>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938" name="Google Shape;1938;p97"/>
          <p:cNvSpPr/>
          <p:nvPr/>
        </p:nvSpPr>
        <p:spPr>
          <a:xfrm>
            <a:off x="6733675" y="22267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9" name="Google Shape;1939;p97"/>
          <p:cNvSpPr/>
          <p:nvPr/>
        </p:nvSpPr>
        <p:spPr>
          <a:xfrm>
            <a:off x="8032500" y="20647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0" name="Google Shape;1940;p97"/>
          <p:cNvSpPr txBox="1"/>
          <p:nvPr>
            <p:ph idx="4294967295" type="body"/>
          </p:nvPr>
        </p:nvSpPr>
        <p:spPr>
          <a:xfrm>
            <a:off x="7569478" y="1532600"/>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7 cm</a:t>
            </a:r>
            <a:r>
              <a:rPr lang="en-GB" sz="1800">
                <a:latin typeface="Lexend"/>
              </a:rPr>
              <a:t/>
            </a:r>
            <a:endParaRPr sz="1800"/>
          </a:p>
        </p:txBody>
      </p:sp>
      <p:sp>
        <p:nvSpPr>
          <p:cNvPr id="1941" name="Google Shape;1941;p97"/>
          <p:cNvSpPr txBox="1"/>
          <p:nvPr>
            <p:ph idx="4294967295" type="body"/>
          </p:nvPr>
        </p:nvSpPr>
        <p:spPr>
          <a:xfrm>
            <a:off x="7734998" y="2136118"/>
            <a:ext cx="464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𝜃</a:t>
            </a:r>
            <a:r>
              <a:rPr lang="en-GB" sz="1800">
                <a:latin typeface="Lexend"/>
              </a:rPr>
              <a:t>°</a:t>
            </a:r>
            <a:endParaRPr sz="1800"/>
          </a:p>
        </p:txBody>
      </p:sp>
      <p:sp>
        <p:nvSpPr>
          <p:cNvPr id="1942" name="Google Shape;1942;p97"/>
          <p:cNvSpPr txBox="1"/>
          <p:nvPr>
            <p:ph idx="4294967295" type="body"/>
          </p:nvPr>
        </p:nvSpPr>
        <p:spPr>
          <a:xfrm>
            <a:off x="5808000" y="174247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3.5 cm</a:t>
            </a:r>
            <a:r>
              <a:rPr lang="en-GB" sz="1800">
                <a:latin typeface="Lexend"/>
              </a:rPr>
              <a:t/>
            </a:r>
            <a:endParaRPr sz="1800"/>
          </a:p>
        </p:txBody>
      </p:sp>
      <p:sp>
        <p:nvSpPr>
          <p:cNvPr id="1943" name="Google Shape;1943;p97"/>
          <p:cNvSpPr/>
          <p:nvPr/>
        </p:nvSpPr>
        <p:spPr>
          <a:xfrm>
            <a:off x="1564625" y="3068750"/>
            <a:ext cx="317400" cy="192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4" name="Google Shape;1944;p97"/>
          <p:cNvSpPr/>
          <p:nvPr/>
        </p:nvSpPr>
        <p:spPr>
          <a:xfrm>
            <a:off x="1564625" y="3395633"/>
            <a:ext cx="317400" cy="192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5" name="Google Shape;1945;p97"/>
          <p:cNvSpPr/>
          <p:nvPr/>
        </p:nvSpPr>
        <p:spPr>
          <a:xfrm>
            <a:off x="1933075" y="20743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4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9" name="Shape 1949"/>
        <p:cNvGrpSpPr/>
        <p:nvPr/>
      </p:nvGrpSpPr>
      <p:grpSpPr>
        <a:xfrm>
          <a:off x="0" y="0"/>
          <a:ext cx="0" cy="0"/>
          <a:chOff x="0" y="0"/>
          <a:chExt cx="0" cy="0"/>
        </a:xfrm>
      </p:grpSpPr>
      <p:sp>
        <p:nvSpPr>
          <p:cNvPr id="1950" name="Google Shape;1950;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saamiyada (ratios)</a:t>
            </a:r>
            <a:endParaRPr/>
          </a:p>
        </p:txBody>
      </p:sp>
      <p:sp>
        <p:nvSpPr>
          <p:cNvPr id="1951" name="Google Shape;1951;p98"/>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Xisaabi dhererka geeska lagu calaamadeeyay x, adigoo ku celinaya jawaabaha 1d.p.</a:t>
            </a:r>
            <a:r>
              <a:rPr i="1" lang="en-GB" sz="1400">
                <a:latin typeface="Lexend"/>
                <a:ea typeface="Times New Roman"/>
                <a:cs typeface="Times New Roman"/>
                <a:sym typeface="Times New Roman"/>
              </a:rPr>
              <a:t/>
            </a:r>
            <a:r>
              <a:rPr lang="en-GB" sz="1400">
                <a:latin typeface="Lexend"/>
              </a:rPr>
              <a:t/>
            </a:r>
            <a:endParaRPr sz="1800"/>
          </a:p>
        </p:txBody>
      </p:sp>
      <p:sp>
        <p:nvSpPr>
          <p:cNvPr id="1952" name="Google Shape;1952;p98"/>
          <p:cNvSpPr/>
          <p:nvPr/>
        </p:nvSpPr>
        <p:spPr>
          <a:xfrm>
            <a:off x="7237850" y="1181525"/>
            <a:ext cx="1464000" cy="526500"/>
          </a:xfrm>
          <a:prstGeom prst="rect">
            <a:avLst/>
          </a:prstGeom>
          <a:noFill/>
          <a:ln cap="flat" cmpd="sng" w="9525">
            <a:solidFill>
              <a:schemeClr val="dk1"/>
            </a:solidFill>
            <a:prstDash val="dashDot"/>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defRPr/>
            </a:pPr>
            <a:r>
              <a:rPr lang="en-GB" sz="1400">
                <a:latin typeface="Lexend"/>
                <a:ea typeface="Lexend"/>
                <a:cs typeface="Lexend"/>
                <a:sym typeface="Lexend"/>
              </a:rPr>
              <a:t>Jaantusyada looma sawirin qiyaas (scale)</a:t>
            </a:r>
            <a:endParaRPr>
              <a:latin typeface="Lexend"/>
              <a:ea typeface="Lexend"/>
              <a:cs typeface="Lexend"/>
              <a:sym typeface="Lexend"/>
            </a:endParaRPr>
          </a:p>
        </p:txBody>
      </p:sp>
      <p:sp>
        <p:nvSpPr>
          <p:cNvPr id="1953" name="Google Shape;1953;p98"/>
          <p:cNvSpPr/>
          <p:nvPr/>
        </p:nvSpPr>
        <p:spPr>
          <a:xfrm>
            <a:off x="1619399" y="270320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54" name="Google Shape;1954;p98"/>
          <p:cNvGrpSpPr/>
          <p:nvPr/>
        </p:nvGrpSpPr>
        <p:grpSpPr>
          <a:xfrm>
            <a:off x="776400" y="1152800"/>
            <a:ext cx="1037100" cy="1840966"/>
            <a:chOff x="-2098225" y="1379675"/>
            <a:chExt cx="1037100" cy="1840966"/>
          </a:xfrm>
        </p:grpSpPr>
        <p:sp>
          <p:nvSpPr>
            <p:cNvPr id="1955" name="Google Shape;1955;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56" name="Google Shape;1956;p98"/>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57" name="Google Shape;1957;p98"/>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958" name="Google Shape;1958;p98"/>
          <p:cNvSpPr/>
          <p:nvPr/>
        </p:nvSpPr>
        <p:spPr>
          <a:xfrm rot="5400000">
            <a:off x="2957565" y="2120899"/>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59" name="Google Shape;1959;p98"/>
          <p:cNvGrpSpPr/>
          <p:nvPr/>
        </p:nvGrpSpPr>
        <p:grpSpPr>
          <a:xfrm rot="5400000">
            <a:off x="3263033" y="972433"/>
            <a:ext cx="1133566" cy="1744500"/>
            <a:chOff x="-2098225" y="1379675"/>
            <a:chExt cx="1133566" cy="1744500"/>
          </a:xfrm>
        </p:grpSpPr>
        <p:sp>
          <p:nvSpPr>
            <p:cNvPr id="1960" name="Google Shape;1960;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61" name="Google Shape;1961;p98"/>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62" name="Google Shape;1962;p98"/>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63" name="Google Shape;1963;p98"/>
          <p:cNvSpPr/>
          <p:nvPr/>
        </p:nvSpPr>
        <p:spPr>
          <a:xfrm rot="-7245981">
            <a:off x="6555729" y="15115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64" name="Google Shape;1964;p98"/>
          <p:cNvGrpSpPr/>
          <p:nvPr/>
        </p:nvGrpSpPr>
        <p:grpSpPr>
          <a:xfrm rot="-7251812">
            <a:off x="5611857" y="1454373"/>
            <a:ext cx="1133577" cy="1744517"/>
            <a:chOff x="-2098225" y="1379675"/>
            <a:chExt cx="1133566" cy="1744500"/>
          </a:xfrm>
        </p:grpSpPr>
        <p:sp>
          <p:nvSpPr>
            <p:cNvPr id="1965" name="Google Shape;1965;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66" name="Google Shape;1966;p98"/>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67" name="Google Shape;1967;p98"/>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68" name="Google Shape;1968;p98"/>
          <p:cNvSpPr/>
          <p:nvPr/>
        </p:nvSpPr>
        <p:spPr>
          <a:xfrm flipH="1" rot="7245981">
            <a:off x="1346848" y="35689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69" name="Google Shape;1969;p98"/>
          <p:cNvGrpSpPr/>
          <p:nvPr/>
        </p:nvGrpSpPr>
        <p:grpSpPr>
          <a:xfrm flipH="1" rot="7251812">
            <a:off x="1334801" y="3424646"/>
            <a:ext cx="1057376" cy="1764783"/>
            <a:chOff x="-2022025" y="1455875"/>
            <a:chExt cx="1057366" cy="1764766"/>
          </a:xfrm>
        </p:grpSpPr>
        <p:sp>
          <p:nvSpPr>
            <p:cNvPr id="1970" name="Google Shape;1970;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71" name="Google Shape;1971;p98"/>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72" name="Google Shape;1972;p98"/>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73" name="Google Shape;1973;p98"/>
          <p:cNvSpPr/>
          <p:nvPr/>
        </p:nvSpPr>
        <p:spPr>
          <a:xfrm flipH="1" rot="-8954019">
            <a:off x="4301691" y="3143687"/>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4" name="Google Shape;1974;p98"/>
          <p:cNvSpPr/>
          <p:nvPr/>
        </p:nvSpPr>
        <p:spPr>
          <a:xfrm flipH="1" rot="-5474261">
            <a:off x="6781449" y="4010572"/>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75" name="Google Shape;1975;p98"/>
          <p:cNvGrpSpPr/>
          <p:nvPr/>
        </p:nvGrpSpPr>
        <p:grpSpPr>
          <a:xfrm flipH="1" rot="-5471853">
            <a:off x="5528854" y="2878439"/>
            <a:ext cx="1133587" cy="1744532"/>
            <a:chOff x="-2098225" y="1379675"/>
            <a:chExt cx="1133566" cy="1744500"/>
          </a:xfrm>
        </p:grpSpPr>
        <p:sp>
          <p:nvSpPr>
            <p:cNvPr id="1976" name="Google Shape;1976;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77" name="Google Shape;1977;p98"/>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78" name="Google Shape;1978;p98"/>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79" name="Google Shape;1979;p98"/>
          <p:cNvSpPr/>
          <p:nvPr/>
        </p:nvSpPr>
        <p:spPr>
          <a:xfrm flipH="1" rot="-74261">
            <a:off x="7669750" y="3777676"/>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80" name="Google Shape;1980;p98"/>
          <p:cNvGrpSpPr/>
          <p:nvPr/>
        </p:nvGrpSpPr>
        <p:grpSpPr>
          <a:xfrm flipH="1" rot="-71853">
            <a:off x="7654734" y="2218589"/>
            <a:ext cx="1037119" cy="1841000"/>
            <a:chOff x="-2098225" y="1379675"/>
            <a:chExt cx="1037100" cy="1840966"/>
          </a:xfrm>
        </p:grpSpPr>
        <p:sp>
          <p:nvSpPr>
            <p:cNvPr id="1981" name="Google Shape;1981;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82" name="Google Shape;1982;p98"/>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83" name="Google Shape;1983;p98"/>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grpSp>
      <p:grpSp>
        <p:nvGrpSpPr>
          <p:cNvPr id="1984" name="Google Shape;1984;p98"/>
          <p:cNvGrpSpPr/>
          <p:nvPr/>
        </p:nvGrpSpPr>
        <p:grpSpPr>
          <a:xfrm flipH="1" rot="-8948188">
            <a:off x="3113917" y="2842632"/>
            <a:ext cx="1133577" cy="1744517"/>
            <a:chOff x="-2098225" y="1379675"/>
            <a:chExt cx="1133566" cy="1744500"/>
          </a:xfrm>
        </p:grpSpPr>
        <p:sp>
          <p:nvSpPr>
            <p:cNvPr id="1985" name="Google Shape;1985;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86" name="Google Shape;1986;p98"/>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87" name="Google Shape;1987;p98"/>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88" name="Google Shape;1988;p98"/>
          <p:cNvSpPr txBox="1"/>
          <p:nvPr>
            <p:ph idx="1" type="body"/>
          </p:nvPr>
        </p:nvSpPr>
        <p:spPr>
          <a:xfrm>
            <a:off x="32400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r>
              <a:rPr lang="en-GB" sz="1400">
                <a:latin typeface="Lexend"/>
              </a:rPr>
              <a:t>) </a:t>
            </a:r>
            <a:endParaRPr sz="1800"/>
          </a:p>
        </p:txBody>
      </p:sp>
      <p:sp>
        <p:nvSpPr>
          <p:cNvPr id="1989" name="Google Shape;1989;p98"/>
          <p:cNvSpPr txBox="1"/>
          <p:nvPr>
            <p:ph idx="1" type="body"/>
          </p:nvPr>
        </p:nvSpPr>
        <p:spPr>
          <a:xfrm>
            <a:off x="244775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r>
              <a:rPr lang="en-GB" sz="1400">
                <a:latin typeface="Lexend"/>
              </a:rPr>
              <a:t>) </a:t>
            </a:r>
            <a:endParaRPr sz="1800"/>
          </a:p>
        </p:txBody>
      </p:sp>
      <p:sp>
        <p:nvSpPr>
          <p:cNvPr id="1990" name="Google Shape;1990;p98"/>
          <p:cNvSpPr txBox="1"/>
          <p:nvPr>
            <p:ph idx="1" type="body"/>
          </p:nvPr>
        </p:nvSpPr>
        <p:spPr>
          <a:xfrm>
            <a:off x="5175100" y="134315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r>
              <a:rPr lang="en-GB" sz="1400">
                <a:latin typeface="Lexend"/>
              </a:rPr>
              <a:t>) </a:t>
            </a:r>
            <a:endParaRPr sz="1800"/>
          </a:p>
        </p:txBody>
      </p:sp>
      <p:sp>
        <p:nvSpPr>
          <p:cNvPr id="1991" name="Google Shape;1991;p98"/>
          <p:cNvSpPr txBox="1"/>
          <p:nvPr>
            <p:ph idx="1" type="body"/>
          </p:nvPr>
        </p:nvSpPr>
        <p:spPr>
          <a:xfrm>
            <a:off x="324000" y="33738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r>
              <a:rPr lang="en-GB" sz="1400">
                <a:latin typeface="Lexend"/>
              </a:rPr>
              <a:t>) </a:t>
            </a:r>
            <a:endParaRPr sz="1800"/>
          </a:p>
        </p:txBody>
      </p:sp>
      <p:sp>
        <p:nvSpPr>
          <p:cNvPr id="1992" name="Google Shape;1992;p98"/>
          <p:cNvSpPr txBox="1"/>
          <p:nvPr>
            <p:ph idx="1" type="body"/>
          </p:nvPr>
        </p:nvSpPr>
        <p:spPr>
          <a:xfrm>
            <a:off x="2861100" y="28973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r>
              <a:rPr lang="en-GB" sz="1400">
                <a:latin typeface="Lexend"/>
              </a:rPr>
              <a:t>) </a:t>
            </a:r>
            <a:endParaRPr sz="1800"/>
          </a:p>
        </p:txBody>
      </p:sp>
      <p:sp>
        <p:nvSpPr>
          <p:cNvPr id="1993" name="Google Shape;1993;p98"/>
          <p:cNvSpPr txBox="1"/>
          <p:nvPr>
            <p:ph idx="1" type="body"/>
          </p:nvPr>
        </p:nvSpPr>
        <p:spPr>
          <a:xfrm>
            <a:off x="5200138" y="29399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r>
              <a:rPr lang="en-GB" sz="1400">
                <a:latin typeface="Lexend"/>
              </a:rPr>
              <a:t>) </a:t>
            </a:r>
            <a:endParaRPr sz="1800"/>
          </a:p>
        </p:txBody>
      </p:sp>
      <p:sp>
        <p:nvSpPr>
          <p:cNvPr id="1994" name="Google Shape;1994;p98"/>
          <p:cNvSpPr txBox="1"/>
          <p:nvPr>
            <p:ph idx="1" type="body"/>
          </p:nvPr>
        </p:nvSpPr>
        <p:spPr>
          <a:xfrm>
            <a:off x="7076013" y="2639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r>
              <a:rPr lang="en-GB" sz="1400">
                <a:latin typeface="Lexend"/>
              </a:rPr>
              <a:t>) </a:t>
            </a:r>
            <a:endParaRPr sz="1800"/>
          </a:p>
        </p:txBody>
      </p:sp>
      <p:sp>
        <p:nvSpPr>
          <p:cNvPr id="1995" name="Google Shape;1995;p98"/>
          <p:cNvSpPr/>
          <p:nvPr/>
        </p:nvSpPr>
        <p:spPr>
          <a:xfrm>
            <a:off x="435968" y="2495550"/>
            <a:ext cx="777300" cy="777300"/>
          </a:xfrm>
          <a:prstGeom prst="arc">
            <a:avLst>
              <a:gd fmla="val 18261900"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6" name="Google Shape;1996;p98"/>
          <p:cNvSpPr/>
          <p:nvPr/>
        </p:nvSpPr>
        <p:spPr>
          <a:xfrm>
            <a:off x="2575457" y="957502"/>
            <a:ext cx="777300" cy="777300"/>
          </a:xfrm>
          <a:prstGeom prst="arc">
            <a:avLst>
              <a:gd fmla="val 1904514" name="adj1"/>
              <a:gd fmla="val 548075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7" name="Google Shape;1997;p98"/>
          <p:cNvSpPr/>
          <p:nvPr/>
        </p:nvSpPr>
        <p:spPr>
          <a:xfrm>
            <a:off x="4906029" y="1935087"/>
            <a:ext cx="777300" cy="777300"/>
          </a:xfrm>
          <a:prstGeom prst="arc">
            <a:avLst>
              <a:gd fmla="val 19568717" name="adj1"/>
              <a:gd fmla="val 21589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8" name="Google Shape;1998;p98"/>
          <p:cNvSpPr/>
          <p:nvPr/>
        </p:nvSpPr>
        <p:spPr>
          <a:xfrm>
            <a:off x="550707" y="3969890"/>
            <a:ext cx="777300" cy="777300"/>
          </a:xfrm>
          <a:prstGeom prst="arc">
            <a:avLst>
              <a:gd fmla="val 17901978" name="adj1"/>
              <a:gd fmla="val 21589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9" name="Google Shape;1999;p98"/>
          <p:cNvSpPr/>
          <p:nvPr/>
        </p:nvSpPr>
        <p:spPr>
          <a:xfrm>
            <a:off x="3321780" y="2335640"/>
            <a:ext cx="777300" cy="777300"/>
          </a:xfrm>
          <a:prstGeom prst="arc">
            <a:avLst>
              <a:gd fmla="val 1814274" name="adj1"/>
              <a:gd fmla="val 5313907"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0" name="Google Shape;2000;p98"/>
          <p:cNvSpPr/>
          <p:nvPr/>
        </p:nvSpPr>
        <p:spPr>
          <a:xfrm>
            <a:off x="6567330" y="2794690"/>
            <a:ext cx="777300" cy="777300"/>
          </a:xfrm>
          <a:prstGeom prst="arc">
            <a:avLst>
              <a:gd fmla="val 5286777" name="adj1"/>
              <a:gd fmla="val 845451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1" name="Google Shape;2001;p98"/>
          <p:cNvSpPr/>
          <p:nvPr/>
        </p:nvSpPr>
        <p:spPr>
          <a:xfrm>
            <a:off x="8238730" y="3571990"/>
            <a:ext cx="777300" cy="777300"/>
          </a:xfrm>
          <a:prstGeom prst="arc">
            <a:avLst>
              <a:gd fmla="val 10809261" name="adj1"/>
              <a:gd fmla="val 14307118"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2" name="Google Shape;2002;p98"/>
          <p:cNvSpPr txBox="1"/>
          <p:nvPr>
            <p:ph idx="4294967295" type="body"/>
          </p:nvPr>
        </p:nvSpPr>
        <p:spPr>
          <a:xfrm>
            <a:off x="1086972" y="2930344"/>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2003" name="Google Shape;2003;p98"/>
          <p:cNvSpPr txBox="1"/>
          <p:nvPr>
            <p:ph idx="4294967295" type="body"/>
          </p:nvPr>
        </p:nvSpPr>
        <p:spPr>
          <a:xfrm>
            <a:off x="3767671" y="1406344"/>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2004" name="Google Shape;2004;p98"/>
          <p:cNvSpPr txBox="1"/>
          <p:nvPr>
            <p:ph idx="4294967295" type="body"/>
          </p:nvPr>
        </p:nvSpPr>
        <p:spPr>
          <a:xfrm>
            <a:off x="5901271" y="2396944"/>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2005" name="Google Shape;2005;p98"/>
          <p:cNvSpPr txBox="1"/>
          <p:nvPr>
            <p:ph idx="4294967295" type="body"/>
          </p:nvPr>
        </p:nvSpPr>
        <p:spPr>
          <a:xfrm>
            <a:off x="535164" y="3640973"/>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2006" name="Google Shape;2006;p98"/>
          <p:cNvSpPr txBox="1"/>
          <p:nvPr>
            <p:ph idx="4294967295" type="body"/>
          </p:nvPr>
        </p:nvSpPr>
        <p:spPr>
          <a:xfrm>
            <a:off x="4205607" y="3869573"/>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2007" name="Google Shape;2007;p98"/>
          <p:cNvSpPr txBox="1"/>
          <p:nvPr>
            <p:ph idx="4294967295" type="body"/>
          </p:nvPr>
        </p:nvSpPr>
        <p:spPr>
          <a:xfrm>
            <a:off x="5653407" y="3336173"/>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2008" name="Google Shape;2008;p98"/>
          <p:cNvSpPr txBox="1"/>
          <p:nvPr>
            <p:ph idx="4294967295" type="body"/>
          </p:nvPr>
        </p:nvSpPr>
        <p:spPr>
          <a:xfrm>
            <a:off x="8244207" y="2726573"/>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cm</a:t>
            </a:r>
            <a:r>
              <a:rPr lang="en-GB" sz="1800">
                <a:latin typeface="Lexend"/>
              </a:rPr>
              <a:t/>
            </a:r>
            <a:endParaRPr sz="1800"/>
          </a:p>
        </p:txBody>
      </p:sp>
      <p:sp>
        <p:nvSpPr>
          <p:cNvPr id="2009" name="Google Shape;2009;p98"/>
          <p:cNvSpPr txBox="1"/>
          <p:nvPr>
            <p:ph idx="4294967295" type="body"/>
          </p:nvPr>
        </p:nvSpPr>
        <p:spPr>
          <a:xfrm>
            <a:off x="618000" y="173891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17 cm</a:t>
            </a:r>
            <a:r>
              <a:rPr lang="en-GB" sz="1400">
                <a:latin typeface="Lexend"/>
              </a:rPr>
              <a:t/>
            </a:r>
            <a:endParaRPr sz="1800"/>
          </a:p>
        </p:txBody>
      </p:sp>
      <p:sp>
        <p:nvSpPr>
          <p:cNvPr id="2010" name="Google Shape;2010;p98"/>
          <p:cNvSpPr txBox="1"/>
          <p:nvPr>
            <p:ph idx="4294967295" type="body"/>
          </p:nvPr>
        </p:nvSpPr>
        <p:spPr>
          <a:xfrm>
            <a:off x="3513600" y="23870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 cm</a:t>
            </a:r>
            <a:endParaRPr sz="1800"/>
          </a:p>
        </p:txBody>
      </p:sp>
      <p:sp>
        <p:nvSpPr>
          <p:cNvPr id="2011" name="Google Shape;2011;p98"/>
          <p:cNvSpPr txBox="1"/>
          <p:nvPr>
            <p:ph idx="4294967295" type="body"/>
          </p:nvPr>
        </p:nvSpPr>
        <p:spPr>
          <a:xfrm>
            <a:off x="5494800" y="152315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r>
              <a:rPr lang="en-GB" sz="1400">
                <a:latin typeface="Lexend"/>
              </a:rPr>
              <a:t/>
            </a:r>
            <a:endParaRPr sz="1800"/>
          </a:p>
        </p:txBody>
      </p:sp>
      <p:sp>
        <p:nvSpPr>
          <p:cNvPr id="2012" name="Google Shape;2012;p98"/>
          <p:cNvSpPr txBox="1"/>
          <p:nvPr>
            <p:ph idx="4294967295" type="body"/>
          </p:nvPr>
        </p:nvSpPr>
        <p:spPr>
          <a:xfrm>
            <a:off x="2065800" y="347952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r>
              <a:rPr lang="en-GB" sz="1400">
                <a:latin typeface="Lexend"/>
              </a:rPr>
              <a:t/>
            </a:r>
            <a:endParaRPr sz="1800"/>
          </a:p>
        </p:txBody>
      </p:sp>
      <p:sp>
        <p:nvSpPr>
          <p:cNvPr id="2013" name="Google Shape;2013;p98"/>
          <p:cNvSpPr txBox="1"/>
          <p:nvPr>
            <p:ph idx="4294967295" type="body"/>
          </p:nvPr>
        </p:nvSpPr>
        <p:spPr>
          <a:xfrm>
            <a:off x="2904000" y="34538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 cm</a:t>
            </a:r>
            <a:r>
              <a:rPr lang="en-GB" sz="1400">
                <a:latin typeface="Lexend"/>
              </a:rPr>
              <a:t/>
            </a:r>
            <a:endParaRPr sz="1800"/>
          </a:p>
        </p:txBody>
      </p:sp>
      <p:sp>
        <p:nvSpPr>
          <p:cNvPr id="2014" name="Google Shape;2014;p98"/>
          <p:cNvSpPr txBox="1"/>
          <p:nvPr>
            <p:ph idx="4294967295" type="body"/>
          </p:nvPr>
        </p:nvSpPr>
        <p:spPr>
          <a:xfrm>
            <a:off x="5932736" y="42920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r>
              <a:rPr lang="en-GB" sz="1400">
                <a:latin typeface="Lexend"/>
              </a:rPr>
              <a:t/>
            </a:r>
            <a:endParaRPr sz="1800"/>
          </a:p>
        </p:txBody>
      </p:sp>
      <p:sp>
        <p:nvSpPr>
          <p:cNvPr id="2015" name="Google Shape;2015;p98"/>
          <p:cNvSpPr txBox="1"/>
          <p:nvPr>
            <p:ph idx="4294967295" type="body"/>
          </p:nvPr>
        </p:nvSpPr>
        <p:spPr>
          <a:xfrm>
            <a:off x="7857000" y="4076281"/>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 cm</a:t>
            </a:r>
            <a:r>
              <a:rPr lang="en-GB" sz="1400">
                <a:latin typeface="Lexend"/>
              </a:rPr>
              <a:t/>
            </a:r>
            <a:endParaRPr sz="1800"/>
          </a:p>
        </p:txBody>
      </p:sp>
      <p:sp>
        <p:nvSpPr>
          <p:cNvPr id="2016" name="Google Shape;2016;p98"/>
          <p:cNvSpPr txBox="1"/>
          <p:nvPr>
            <p:ph idx="4294967295" type="body"/>
          </p:nvPr>
        </p:nvSpPr>
        <p:spPr>
          <a:xfrm>
            <a:off x="1183502" y="24529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a:t>
            </a:r>
            <a:r>
              <a:rPr lang="en-GB" sz="1400">
                <a:latin typeface="Lexend"/>
              </a:rPr>
              <a:t>1°</a:t>
            </a:r>
            <a:endParaRPr sz="1800"/>
          </a:p>
        </p:txBody>
      </p:sp>
      <p:sp>
        <p:nvSpPr>
          <p:cNvPr id="2017" name="Google Shape;2017;p98"/>
          <p:cNvSpPr txBox="1"/>
          <p:nvPr>
            <p:ph idx="4294967295" type="body"/>
          </p:nvPr>
        </p:nvSpPr>
        <p:spPr>
          <a:xfrm>
            <a:off x="3088502" y="16909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63</a:t>
            </a:r>
            <a:r>
              <a:rPr lang="en-GB" sz="1400">
                <a:latin typeface="Lexend"/>
              </a:rPr>
              <a:t>°</a:t>
            </a:r>
            <a:endParaRPr sz="1800"/>
          </a:p>
        </p:txBody>
      </p:sp>
      <p:sp>
        <p:nvSpPr>
          <p:cNvPr id="2018" name="Google Shape;2018;p98"/>
          <p:cNvSpPr txBox="1"/>
          <p:nvPr>
            <p:ph idx="4294967295" type="body"/>
          </p:nvPr>
        </p:nvSpPr>
        <p:spPr>
          <a:xfrm>
            <a:off x="5761067" y="2027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27</a:t>
            </a:r>
            <a:r>
              <a:rPr lang="en-GB" sz="1400">
                <a:latin typeface="Lexend"/>
              </a:rPr>
              <a:t>°</a:t>
            </a:r>
            <a:endParaRPr sz="1800"/>
          </a:p>
        </p:txBody>
      </p:sp>
      <p:sp>
        <p:nvSpPr>
          <p:cNvPr id="2019" name="Google Shape;2019;p98"/>
          <p:cNvSpPr txBox="1"/>
          <p:nvPr>
            <p:ph idx="4294967295" type="body"/>
          </p:nvPr>
        </p:nvSpPr>
        <p:spPr>
          <a:xfrm>
            <a:off x="1341467" y="3932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79</a:t>
            </a:r>
            <a:r>
              <a:rPr lang="en-GB" sz="1400">
                <a:latin typeface="Lexend"/>
              </a:rPr>
              <a:t>°</a:t>
            </a:r>
            <a:endParaRPr sz="1800"/>
          </a:p>
        </p:txBody>
      </p:sp>
      <p:sp>
        <p:nvSpPr>
          <p:cNvPr id="2020" name="Google Shape;2020;p98"/>
          <p:cNvSpPr txBox="1"/>
          <p:nvPr>
            <p:ph idx="4294967295" type="body"/>
          </p:nvPr>
        </p:nvSpPr>
        <p:spPr>
          <a:xfrm>
            <a:off x="3779867" y="30946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57</a:t>
            </a:r>
            <a:r>
              <a:rPr lang="en-GB" sz="1400">
                <a:latin typeface="Lexend"/>
              </a:rPr>
              <a:t>°</a:t>
            </a:r>
            <a:endParaRPr sz="1800"/>
          </a:p>
        </p:txBody>
      </p:sp>
      <p:sp>
        <p:nvSpPr>
          <p:cNvPr id="2021" name="Google Shape;2021;p98"/>
          <p:cNvSpPr txBox="1"/>
          <p:nvPr>
            <p:ph idx="4294967295" type="body"/>
          </p:nvPr>
        </p:nvSpPr>
        <p:spPr>
          <a:xfrm>
            <a:off x="6523067" y="3551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59</a:t>
            </a:r>
            <a:r>
              <a:rPr lang="en-GB" sz="1400">
                <a:latin typeface="Lexend"/>
              </a:rPr>
              <a:t>°</a:t>
            </a:r>
            <a:endParaRPr sz="1800"/>
          </a:p>
        </p:txBody>
      </p:sp>
      <p:sp>
        <p:nvSpPr>
          <p:cNvPr id="2022" name="Google Shape;2022;p98"/>
          <p:cNvSpPr txBox="1"/>
          <p:nvPr>
            <p:ph idx="4294967295" type="body"/>
          </p:nvPr>
        </p:nvSpPr>
        <p:spPr>
          <a:xfrm>
            <a:off x="7970867" y="3551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72</a:t>
            </a:r>
            <a:r>
              <a:rPr lang="en-GB" sz="1400">
                <a:latin typeface="Lexend"/>
              </a:rPr>
              <a:t>°</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6" name="Shape 2026"/>
        <p:cNvGrpSpPr/>
        <p:nvPr/>
      </p:nvGrpSpPr>
      <p:grpSpPr>
        <a:xfrm>
          <a:off x="0" y="0"/>
          <a:ext cx="0" cy="0"/>
          <a:chOff x="0" y="0"/>
          <a:chExt cx="0" cy="0"/>
        </a:xfrm>
      </p:grpSpPr>
      <p:sp>
        <p:nvSpPr>
          <p:cNvPr id="2027" name="Google Shape;2027;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saamiyada (ratios)</a:t>
            </a:r>
            <a:endParaRPr/>
          </a:p>
        </p:txBody>
      </p:sp>
      <p:sp>
        <p:nvSpPr>
          <p:cNvPr id="2028" name="Google Shape;2028;p99"/>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Xisaabi cabbirka xagasha lagu calaamadeeyay 𝜃, adigoo ku celinaya jawaabta 1d.p.</a:t>
            </a:r>
            <a:r>
              <a:rPr lang="en-GB" sz="1400">
                <a:latin typeface="Lexend"/>
              </a:rPr>
              <a:t/>
            </a:r>
            <a:r>
              <a:rPr lang="en-GB" sz="1400">
                <a:latin typeface="Lexend"/>
              </a:rPr>
              <a:t/>
            </a:r>
            <a:r>
              <a:rPr lang="en-GB" sz="1400">
                <a:latin typeface="Lexend"/>
              </a:rPr>
              <a:t/>
            </a:r>
            <a:endParaRPr sz="1800"/>
          </a:p>
        </p:txBody>
      </p:sp>
      <p:sp>
        <p:nvSpPr>
          <p:cNvPr id="2029" name="Google Shape;2029;p99"/>
          <p:cNvSpPr/>
          <p:nvPr/>
        </p:nvSpPr>
        <p:spPr>
          <a:xfrm>
            <a:off x="7237850" y="1181525"/>
            <a:ext cx="1464000" cy="526500"/>
          </a:xfrm>
          <a:prstGeom prst="rect">
            <a:avLst/>
          </a:prstGeom>
          <a:noFill/>
          <a:ln cap="flat" cmpd="sng" w="9525">
            <a:solidFill>
              <a:schemeClr val="dk1"/>
            </a:solidFill>
            <a:prstDash val="dashDot"/>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defRPr/>
            </a:pPr>
            <a:r>
              <a:rPr lang="en-GB" sz="1400">
                <a:latin typeface="Lexend"/>
                <a:ea typeface="Lexend"/>
                <a:cs typeface="Lexend"/>
                <a:sym typeface="Lexend"/>
              </a:rPr>
              <a:t>Jaantusyada looma sawirin qiyaas (scale)</a:t>
            </a:r>
            <a:endParaRPr>
              <a:latin typeface="Lexend"/>
              <a:ea typeface="Lexend"/>
              <a:cs typeface="Lexend"/>
              <a:sym typeface="Lexend"/>
            </a:endParaRPr>
          </a:p>
        </p:txBody>
      </p:sp>
      <p:sp>
        <p:nvSpPr>
          <p:cNvPr id="2030" name="Google Shape;2030;p99"/>
          <p:cNvSpPr/>
          <p:nvPr/>
        </p:nvSpPr>
        <p:spPr>
          <a:xfrm>
            <a:off x="1619399" y="270320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31" name="Google Shape;2031;p99"/>
          <p:cNvGrpSpPr/>
          <p:nvPr/>
        </p:nvGrpSpPr>
        <p:grpSpPr>
          <a:xfrm>
            <a:off x="852600" y="1229000"/>
            <a:ext cx="1073100" cy="1668300"/>
            <a:chOff x="-2022025" y="1455875"/>
            <a:chExt cx="1073100" cy="1668300"/>
          </a:xfrm>
        </p:grpSpPr>
        <p:sp>
          <p:nvSpPr>
            <p:cNvPr id="2032" name="Google Shape;2032;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33" name="Google Shape;2033;p99"/>
            <p:cNvCxnSpPr/>
            <p:nvPr/>
          </p:nvCxnSpPr>
          <p:spPr>
            <a:xfrm rot="10800000">
              <a:off x="-948925" y="1463450"/>
              <a:ext cx="0" cy="1656900"/>
            </a:xfrm>
            <a:prstGeom prst="straightConnector1">
              <a:avLst/>
            </a:prstGeom>
            <a:noFill/>
            <a:ln cap="flat" cmpd="sng" w="28575">
              <a:solidFill>
                <a:schemeClr val="accent5"/>
              </a:solidFill>
              <a:prstDash val="solid"/>
              <a:round/>
              <a:headEnd len="med" w="med" type="triangle"/>
              <a:tailEnd len="med" w="med" type="triangle"/>
            </a:ln>
          </p:spPr>
        </p:cxnSp>
      </p:grpSp>
      <p:sp>
        <p:nvSpPr>
          <p:cNvPr id="2034" name="Google Shape;2034;p99"/>
          <p:cNvSpPr/>
          <p:nvPr/>
        </p:nvSpPr>
        <p:spPr>
          <a:xfrm rot="5400000">
            <a:off x="2957565" y="2120899"/>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35" name="Google Shape;2035;p99"/>
          <p:cNvGrpSpPr/>
          <p:nvPr/>
        </p:nvGrpSpPr>
        <p:grpSpPr>
          <a:xfrm rot="5400000">
            <a:off x="3263033" y="972433"/>
            <a:ext cx="1133566" cy="1744500"/>
            <a:chOff x="-2098225" y="1379675"/>
            <a:chExt cx="1133566" cy="1744500"/>
          </a:xfrm>
        </p:grpSpPr>
        <p:sp>
          <p:nvSpPr>
            <p:cNvPr id="2036" name="Google Shape;2036;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37" name="Google Shape;2037;p99"/>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038" name="Google Shape;2038;p99"/>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39" name="Google Shape;2039;p99"/>
          <p:cNvSpPr/>
          <p:nvPr/>
        </p:nvSpPr>
        <p:spPr>
          <a:xfrm rot="-7245981">
            <a:off x="6555729" y="15115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40" name="Google Shape;2040;p99"/>
          <p:cNvGrpSpPr/>
          <p:nvPr/>
        </p:nvGrpSpPr>
        <p:grpSpPr>
          <a:xfrm rot="-7251812">
            <a:off x="5611857" y="1454373"/>
            <a:ext cx="1133577" cy="1744517"/>
            <a:chOff x="-2098225" y="1379675"/>
            <a:chExt cx="1133566" cy="1744500"/>
          </a:xfrm>
        </p:grpSpPr>
        <p:sp>
          <p:nvSpPr>
            <p:cNvPr id="2041" name="Google Shape;2041;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42" name="Google Shape;2042;p99"/>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043" name="Google Shape;2043;p99"/>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44" name="Google Shape;2044;p99"/>
          <p:cNvSpPr/>
          <p:nvPr/>
        </p:nvSpPr>
        <p:spPr>
          <a:xfrm flipH="1" rot="7245981">
            <a:off x="1346848" y="35689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45" name="Google Shape;2045;p99"/>
          <p:cNvGrpSpPr/>
          <p:nvPr/>
        </p:nvGrpSpPr>
        <p:grpSpPr>
          <a:xfrm flipH="1" rot="7251812">
            <a:off x="1294384" y="3502306"/>
            <a:ext cx="1070042" cy="1808241"/>
            <a:chOff x="-2131157" y="1412418"/>
            <a:chExt cx="1070032" cy="1808223"/>
          </a:xfrm>
        </p:grpSpPr>
        <p:sp>
          <p:nvSpPr>
            <p:cNvPr id="2046" name="Google Shape;2046;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47" name="Google Shape;2047;p99"/>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48" name="Google Shape;2048;p99"/>
            <p:cNvCxnSpPr/>
            <p:nvPr/>
          </p:nvCxnSpPr>
          <p:spPr>
            <a:xfrm flipH="1" rot="7251591">
              <a:off x="-2580261" y="2220440"/>
              <a:ext cx="1900808" cy="32156"/>
            </a:xfrm>
            <a:prstGeom prst="straightConnector1">
              <a:avLst/>
            </a:prstGeom>
            <a:noFill/>
            <a:ln cap="flat" cmpd="sng" w="28575">
              <a:solidFill>
                <a:schemeClr val="accent5"/>
              </a:solidFill>
              <a:prstDash val="solid"/>
              <a:round/>
              <a:headEnd len="med" w="med" type="triangle"/>
              <a:tailEnd len="med" w="med" type="triangle"/>
            </a:ln>
          </p:spPr>
        </p:cxnSp>
      </p:grpSp>
      <p:sp>
        <p:nvSpPr>
          <p:cNvPr id="2049" name="Google Shape;2049;p99"/>
          <p:cNvSpPr/>
          <p:nvPr/>
        </p:nvSpPr>
        <p:spPr>
          <a:xfrm flipH="1" rot="-8954019">
            <a:off x="4301691" y="3143687"/>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0" name="Google Shape;2050;p99"/>
          <p:cNvSpPr/>
          <p:nvPr/>
        </p:nvSpPr>
        <p:spPr>
          <a:xfrm flipH="1" rot="-5474261">
            <a:off x="6781449" y="4010572"/>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51" name="Google Shape;2051;p99"/>
          <p:cNvGrpSpPr/>
          <p:nvPr/>
        </p:nvGrpSpPr>
        <p:grpSpPr>
          <a:xfrm flipH="1" rot="-5471853">
            <a:off x="5528854" y="2878439"/>
            <a:ext cx="1133587" cy="1744532"/>
            <a:chOff x="-2098225" y="1379675"/>
            <a:chExt cx="1133566" cy="1744500"/>
          </a:xfrm>
        </p:grpSpPr>
        <p:sp>
          <p:nvSpPr>
            <p:cNvPr id="2052" name="Google Shape;2052;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53" name="Google Shape;2053;p99"/>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054" name="Google Shape;2054;p99"/>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55" name="Google Shape;2055;p99"/>
          <p:cNvSpPr/>
          <p:nvPr/>
        </p:nvSpPr>
        <p:spPr>
          <a:xfrm flipH="1" rot="-74261">
            <a:off x="7669750" y="3777676"/>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56" name="Google Shape;2056;p99"/>
          <p:cNvGrpSpPr/>
          <p:nvPr/>
        </p:nvGrpSpPr>
        <p:grpSpPr>
          <a:xfrm flipH="1" rot="-71853">
            <a:off x="7654734" y="2218589"/>
            <a:ext cx="1037119" cy="1841000"/>
            <a:chOff x="-2098225" y="1379675"/>
            <a:chExt cx="1037100" cy="1840966"/>
          </a:xfrm>
        </p:grpSpPr>
        <p:sp>
          <p:nvSpPr>
            <p:cNvPr id="2057" name="Google Shape;2057;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58" name="Google Shape;2058;p99"/>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059" name="Google Shape;2059;p99"/>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grpSp>
      <p:grpSp>
        <p:nvGrpSpPr>
          <p:cNvPr id="2060" name="Google Shape;2060;p99"/>
          <p:cNvGrpSpPr/>
          <p:nvPr/>
        </p:nvGrpSpPr>
        <p:grpSpPr>
          <a:xfrm flipH="1" rot="-8948188">
            <a:off x="3113917" y="2842632"/>
            <a:ext cx="1133577" cy="1744517"/>
            <a:chOff x="-2098225" y="1379675"/>
            <a:chExt cx="1133566" cy="1744500"/>
          </a:xfrm>
        </p:grpSpPr>
        <p:sp>
          <p:nvSpPr>
            <p:cNvPr id="2061" name="Google Shape;2061;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62" name="Google Shape;2062;p99"/>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063" name="Google Shape;2063;p99"/>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64" name="Google Shape;2064;p99"/>
          <p:cNvSpPr txBox="1"/>
          <p:nvPr>
            <p:ph idx="1" type="body"/>
          </p:nvPr>
        </p:nvSpPr>
        <p:spPr>
          <a:xfrm>
            <a:off x="32400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a:t>
            </a:r>
            <a:endParaRPr sz="1800"/>
          </a:p>
        </p:txBody>
      </p:sp>
      <p:sp>
        <p:nvSpPr>
          <p:cNvPr id="2065" name="Google Shape;2065;p99"/>
          <p:cNvSpPr txBox="1"/>
          <p:nvPr>
            <p:ph idx="1" type="body"/>
          </p:nvPr>
        </p:nvSpPr>
        <p:spPr>
          <a:xfrm>
            <a:off x="244775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a:t>
            </a:r>
            <a:endParaRPr sz="1800"/>
          </a:p>
        </p:txBody>
      </p:sp>
      <p:sp>
        <p:nvSpPr>
          <p:cNvPr id="2066" name="Google Shape;2066;p99"/>
          <p:cNvSpPr txBox="1"/>
          <p:nvPr>
            <p:ph idx="1" type="body"/>
          </p:nvPr>
        </p:nvSpPr>
        <p:spPr>
          <a:xfrm>
            <a:off x="5175100" y="134315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a:t>
            </a:r>
            <a:endParaRPr sz="1800"/>
          </a:p>
        </p:txBody>
      </p:sp>
      <p:sp>
        <p:nvSpPr>
          <p:cNvPr id="2067" name="Google Shape;2067;p99"/>
          <p:cNvSpPr txBox="1"/>
          <p:nvPr>
            <p:ph idx="1" type="body"/>
          </p:nvPr>
        </p:nvSpPr>
        <p:spPr>
          <a:xfrm>
            <a:off x="324000" y="33738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a:t>
            </a:r>
            <a:endParaRPr sz="1800"/>
          </a:p>
        </p:txBody>
      </p:sp>
      <p:sp>
        <p:nvSpPr>
          <p:cNvPr id="2068" name="Google Shape;2068;p99"/>
          <p:cNvSpPr txBox="1"/>
          <p:nvPr>
            <p:ph idx="1" type="body"/>
          </p:nvPr>
        </p:nvSpPr>
        <p:spPr>
          <a:xfrm>
            <a:off x="2861100" y="28973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 </a:t>
            </a:r>
            <a:endParaRPr sz="1800"/>
          </a:p>
        </p:txBody>
      </p:sp>
      <p:sp>
        <p:nvSpPr>
          <p:cNvPr id="2069" name="Google Shape;2069;p99"/>
          <p:cNvSpPr txBox="1"/>
          <p:nvPr>
            <p:ph idx="1" type="body"/>
          </p:nvPr>
        </p:nvSpPr>
        <p:spPr>
          <a:xfrm>
            <a:off x="5200138" y="29399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 </a:t>
            </a:r>
            <a:endParaRPr sz="1800"/>
          </a:p>
        </p:txBody>
      </p:sp>
      <p:sp>
        <p:nvSpPr>
          <p:cNvPr id="2070" name="Google Shape;2070;p99"/>
          <p:cNvSpPr txBox="1"/>
          <p:nvPr>
            <p:ph idx="1" type="body"/>
          </p:nvPr>
        </p:nvSpPr>
        <p:spPr>
          <a:xfrm>
            <a:off x="7076013" y="2639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 </a:t>
            </a:r>
            <a:endParaRPr sz="1800"/>
          </a:p>
        </p:txBody>
      </p:sp>
      <p:sp>
        <p:nvSpPr>
          <p:cNvPr id="2071" name="Google Shape;2071;p99"/>
          <p:cNvSpPr/>
          <p:nvPr/>
        </p:nvSpPr>
        <p:spPr>
          <a:xfrm>
            <a:off x="435968" y="2495550"/>
            <a:ext cx="777300" cy="777300"/>
          </a:xfrm>
          <a:prstGeom prst="arc">
            <a:avLst>
              <a:gd fmla="val 18261900"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2" name="Google Shape;2072;p99"/>
          <p:cNvSpPr/>
          <p:nvPr/>
        </p:nvSpPr>
        <p:spPr>
          <a:xfrm>
            <a:off x="4242082" y="1895590"/>
            <a:ext cx="777300" cy="777300"/>
          </a:xfrm>
          <a:prstGeom prst="arc">
            <a:avLst>
              <a:gd fmla="val 10382076" name="adj1"/>
              <a:gd fmla="val 1224246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3" name="Google Shape;2073;p99"/>
          <p:cNvSpPr/>
          <p:nvPr/>
        </p:nvSpPr>
        <p:spPr>
          <a:xfrm>
            <a:off x="4906029" y="1935087"/>
            <a:ext cx="777300" cy="777300"/>
          </a:xfrm>
          <a:prstGeom prst="arc">
            <a:avLst>
              <a:gd fmla="val 19568717" name="adj1"/>
              <a:gd fmla="val 21589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4" name="Google Shape;2074;p99"/>
          <p:cNvSpPr/>
          <p:nvPr/>
        </p:nvSpPr>
        <p:spPr>
          <a:xfrm>
            <a:off x="2418035" y="3982732"/>
            <a:ext cx="777300" cy="777300"/>
          </a:xfrm>
          <a:prstGeom prst="arc">
            <a:avLst>
              <a:gd fmla="val 10759829" name="adj1"/>
              <a:gd fmla="val 1274089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5" name="Google Shape;2075;p99"/>
          <p:cNvSpPr/>
          <p:nvPr/>
        </p:nvSpPr>
        <p:spPr>
          <a:xfrm>
            <a:off x="3302516" y="4240640"/>
            <a:ext cx="777300" cy="777300"/>
          </a:xfrm>
          <a:prstGeom prst="arc">
            <a:avLst>
              <a:gd fmla="val 16247758" name="adj1"/>
              <a:gd fmla="val 1796722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6" name="Google Shape;2076;p99"/>
          <p:cNvSpPr/>
          <p:nvPr/>
        </p:nvSpPr>
        <p:spPr>
          <a:xfrm>
            <a:off x="6567330" y="2794690"/>
            <a:ext cx="777300" cy="777300"/>
          </a:xfrm>
          <a:prstGeom prst="arc">
            <a:avLst>
              <a:gd fmla="val 5286777" name="adj1"/>
              <a:gd fmla="val 845451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7" name="Google Shape;2077;p99"/>
          <p:cNvSpPr/>
          <p:nvPr/>
        </p:nvSpPr>
        <p:spPr>
          <a:xfrm>
            <a:off x="7248130" y="1895590"/>
            <a:ext cx="777300" cy="777300"/>
          </a:xfrm>
          <a:prstGeom prst="arc">
            <a:avLst>
              <a:gd fmla="val 3721787" name="adj1"/>
              <a:gd fmla="val 5332528"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78" name="Google Shape;2078;p99"/>
          <p:cNvSpPr txBox="1"/>
          <p:nvPr>
            <p:ph idx="4294967295" type="body"/>
          </p:nvPr>
        </p:nvSpPr>
        <p:spPr>
          <a:xfrm>
            <a:off x="3513600" y="23870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r>
              <a:rPr lang="en-GB" sz="1400">
                <a:latin typeface="Lexend"/>
              </a:rPr>
              <a:t/>
            </a:r>
            <a:endParaRPr sz="1800"/>
          </a:p>
        </p:txBody>
      </p:sp>
      <p:sp>
        <p:nvSpPr>
          <p:cNvPr id="2079" name="Google Shape;2079;p99"/>
          <p:cNvSpPr txBox="1"/>
          <p:nvPr>
            <p:ph idx="4294967295" type="body"/>
          </p:nvPr>
        </p:nvSpPr>
        <p:spPr>
          <a:xfrm>
            <a:off x="5494800" y="144695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6.1 cm</a:t>
            </a:r>
            <a:endParaRPr sz="1800"/>
          </a:p>
        </p:txBody>
      </p:sp>
      <p:sp>
        <p:nvSpPr>
          <p:cNvPr id="2080" name="Google Shape;2080;p99"/>
          <p:cNvSpPr txBox="1"/>
          <p:nvPr>
            <p:ph idx="4294967295" type="body"/>
          </p:nvPr>
        </p:nvSpPr>
        <p:spPr>
          <a:xfrm>
            <a:off x="1539250" y="450899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7.1 cm</a:t>
            </a:r>
            <a:r>
              <a:rPr lang="en-GB" sz="1400">
                <a:latin typeface="Lexend"/>
              </a:rPr>
              <a:t/>
            </a:r>
            <a:endParaRPr sz="1800"/>
          </a:p>
        </p:txBody>
      </p:sp>
      <p:sp>
        <p:nvSpPr>
          <p:cNvPr id="2081" name="Google Shape;2081;p99"/>
          <p:cNvSpPr txBox="1"/>
          <p:nvPr>
            <p:ph idx="4294967295" type="body"/>
          </p:nvPr>
        </p:nvSpPr>
        <p:spPr>
          <a:xfrm>
            <a:off x="2904000" y="34538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13 cm</a:t>
            </a:r>
            <a:endParaRPr sz="1800"/>
          </a:p>
        </p:txBody>
      </p:sp>
      <p:sp>
        <p:nvSpPr>
          <p:cNvPr id="2082" name="Google Shape;2082;p99"/>
          <p:cNvSpPr txBox="1"/>
          <p:nvPr>
            <p:ph idx="4294967295" type="body"/>
          </p:nvPr>
        </p:nvSpPr>
        <p:spPr>
          <a:xfrm>
            <a:off x="5932736" y="43682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7.9 cm</a:t>
            </a:r>
            <a:r>
              <a:rPr lang="en-GB" sz="1400">
                <a:latin typeface="Lexend"/>
              </a:rPr>
              <a:t/>
            </a:r>
            <a:endParaRPr sz="1800"/>
          </a:p>
        </p:txBody>
      </p:sp>
      <p:sp>
        <p:nvSpPr>
          <p:cNvPr id="2083" name="Google Shape;2083;p99"/>
          <p:cNvSpPr txBox="1"/>
          <p:nvPr>
            <p:ph idx="4294967295" type="body"/>
          </p:nvPr>
        </p:nvSpPr>
        <p:spPr>
          <a:xfrm>
            <a:off x="7857000" y="4076281"/>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2.2 cm</a:t>
            </a:r>
            <a:r>
              <a:rPr lang="en-GB" sz="1400">
                <a:latin typeface="Lexend"/>
              </a:rPr>
              <a:t/>
            </a:r>
            <a:endParaRPr sz="1800"/>
          </a:p>
        </p:txBody>
      </p:sp>
      <p:sp>
        <p:nvSpPr>
          <p:cNvPr id="2084" name="Google Shape;2084;p99"/>
          <p:cNvSpPr txBox="1"/>
          <p:nvPr>
            <p:ph idx="4294967295" type="body"/>
          </p:nvPr>
        </p:nvSpPr>
        <p:spPr>
          <a:xfrm>
            <a:off x="1183502" y="24529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r>
              <a:rPr lang="en-GB" sz="1400">
                <a:latin typeface="Lexend"/>
              </a:rPr>
              <a:t>°</a:t>
            </a:r>
            <a:endParaRPr sz="1800"/>
          </a:p>
        </p:txBody>
      </p:sp>
      <p:sp>
        <p:nvSpPr>
          <p:cNvPr id="2085" name="Google Shape;2085;p99"/>
          <p:cNvSpPr txBox="1"/>
          <p:nvPr>
            <p:ph idx="4294967295" type="body"/>
          </p:nvPr>
        </p:nvSpPr>
        <p:spPr>
          <a:xfrm>
            <a:off x="3977993" y="2031763"/>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r>
              <a:rPr lang="en-GB" sz="1400">
                <a:latin typeface="Lexend"/>
              </a:rPr>
              <a:t>°</a:t>
            </a:r>
            <a:endParaRPr sz="1800"/>
          </a:p>
        </p:txBody>
      </p:sp>
      <p:sp>
        <p:nvSpPr>
          <p:cNvPr id="2086" name="Google Shape;2086;p99"/>
          <p:cNvSpPr txBox="1"/>
          <p:nvPr>
            <p:ph idx="4294967295" type="body"/>
          </p:nvPr>
        </p:nvSpPr>
        <p:spPr>
          <a:xfrm>
            <a:off x="5761067" y="2027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r>
              <a:rPr lang="en-GB" sz="1400">
                <a:latin typeface="Lexend"/>
              </a:rPr>
              <a:t>°</a:t>
            </a:r>
            <a:endParaRPr sz="1800"/>
          </a:p>
        </p:txBody>
      </p:sp>
      <p:sp>
        <p:nvSpPr>
          <p:cNvPr id="2087" name="Google Shape;2087;p99"/>
          <p:cNvSpPr txBox="1"/>
          <p:nvPr>
            <p:ph idx="4294967295" type="body"/>
          </p:nvPr>
        </p:nvSpPr>
        <p:spPr>
          <a:xfrm>
            <a:off x="2148417" y="407329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r>
              <a:rPr lang="en-GB" sz="1400">
                <a:latin typeface="Lexend"/>
              </a:rPr>
              <a:t>°</a:t>
            </a:r>
            <a:endParaRPr sz="1800"/>
          </a:p>
        </p:txBody>
      </p:sp>
      <p:sp>
        <p:nvSpPr>
          <p:cNvPr id="2088" name="Google Shape;2088;p99"/>
          <p:cNvSpPr txBox="1"/>
          <p:nvPr>
            <p:ph idx="4294967295" type="body"/>
          </p:nvPr>
        </p:nvSpPr>
        <p:spPr>
          <a:xfrm>
            <a:off x="3703667" y="3932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r>
              <a:rPr lang="en-GB" sz="1400">
                <a:latin typeface="Lexend"/>
              </a:rPr>
              <a:t>°</a:t>
            </a:r>
            <a:endParaRPr sz="1800"/>
          </a:p>
        </p:txBody>
      </p:sp>
      <p:sp>
        <p:nvSpPr>
          <p:cNvPr id="2089" name="Google Shape;2089;p99"/>
          <p:cNvSpPr txBox="1"/>
          <p:nvPr>
            <p:ph idx="4294967295" type="body"/>
          </p:nvPr>
        </p:nvSpPr>
        <p:spPr>
          <a:xfrm>
            <a:off x="6523067" y="3551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r>
              <a:rPr lang="en-GB" sz="1400">
                <a:latin typeface="Lexend"/>
              </a:rPr>
              <a:t>°</a:t>
            </a:r>
            <a:endParaRPr sz="1800"/>
          </a:p>
        </p:txBody>
      </p:sp>
      <p:sp>
        <p:nvSpPr>
          <p:cNvPr id="2090" name="Google Shape;2090;p99"/>
          <p:cNvSpPr txBox="1"/>
          <p:nvPr>
            <p:ph idx="4294967295" type="body"/>
          </p:nvPr>
        </p:nvSpPr>
        <p:spPr>
          <a:xfrm>
            <a:off x="7684475" y="273765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r>
              <a:rPr lang="en-GB" sz="1400">
                <a:latin typeface="Lexend"/>
              </a:rPr>
              <a:t>°</a:t>
            </a:r>
            <a:endParaRPr sz="1800"/>
          </a:p>
        </p:txBody>
      </p:sp>
      <p:sp>
        <p:nvSpPr>
          <p:cNvPr id="2091" name="Google Shape;2091;p99"/>
          <p:cNvSpPr txBox="1"/>
          <p:nvPr>
            <p:ph idx="4294967295" type="body"/>
          </p:nvPr>
        </p:nvSpPr>
        <p:spPr>
          <a:xfrm>
            <a:off x="521075" y="369449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cm</a:t>
            </a:r>
            <a:r>
              <a:rPr lang="en-GB" sz="1400">
                <a:latin typeface="Lexend"/>
              </a:rPr>
              <a:t/>
            </a:r>
            <a:endParaRPr sz="1800"/>
          </a:p>
        </p:txBody>
      </p:sp>
      <p:sp>
        <p:nvSpPr>
          <p:cNvPr id="2092" name="Google Shape;2092;p99"/>
          <p:cNvSpPr txBox="1"/>
          <p:nvPr>
            <p:ph idx="4294967295" type="body"/>
          </p:nvPr>
        </p:nvSpPr>
        <p:spPr>
          <a:xfrm>
            <a:off x="1938542" y="193508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800"/>
          </a:p>
        </p:txBody>
      </p:sp>
      <p:sp>
        <p:nvSpPr>
          <p:cNvPr id="2093" name="Google Shape;2093;p99"/>
          <p:cNvSpPr txBox="1"/>
          <p:nvPr>
            <p:ph idx="4294967295" type="body"/>
          </p:nvPr>
        </p:nvSpPr>
        <p:spPr>
          <a:xfrm>
            <a:off x="3695125" y="138811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 cm</a:t>
            </a:r>
            <a:r>
              <a:rPr lang="en-GB" sz="1400">
                <a:latin typeface="Lexend"/>
              </a:rPr>
              <a:t/>
            </a:r>
            <a:endParaRPr sz="1800"/>
          </a:p>
        </p:txBody>
      </p:sp>
      <p:sp>
        <p:nvSpPr>
          <p:cNvPr id="2094" name="Google Shape;2094;p99"/>
          <p:cNvSpPr txBox="1"/>
          <p:nvPr>
            <p:ph idx="4294967295" type="body"/>
          </p:nvPr>
        </p:nvSpPr>
        <p:spPr>
          <a:xfrm>
            <a:off x="5889900" y="241129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6.8 cm</a:t>
            </a:r>
            <a:r>
              <a:rPr lang="en-GB" sz="1400">
                <a:latin typeface="Lexend"/>
              </a:rPr>
              <a:t/>
            </a:r>
            <a:endParaRPr sz="1800"/>
          </a:p>
        </p:txBody>
      </p:sp>
      <p:sp>
        <p:nvSpPr>
          <p:cNvPr id="2095" name="Google Shape;2095;p99"/>
          <p:cNvSpPr txBox="1"/>
          <p:nvPr>
            <p:ph idx="4294967295" type="body"/>
          </p:nvPr>
        </p:nvSpPr>
        <p:spPr>
          <a:xfrm>
            <a:off x="5454736" y="335166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8.8 cm</a:t>
            </a:r>
            <a:endParaRPr sz="1800"/>
          </a:p>
        </p:txBody>
      </p:sp>
      <p:sp>
        <p:nvSpPr>
          <p:cNvPr id="2096" name="Google Shape;2096;p99"/>
          <p:cNvSpPr txBox="1"/>
          <p:nvPr>
            <p:ph idx="4294967295" type="body"/>
          </p:nvPr>
        </p:nvSpPr>
        <p:spPr>
          <a:xfrm>
            <a:off x="4207137" y="394966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 cm</a:t>
            </a:r>
            <a:endParaRPr sz="1800"/>
          </a:p>
        </p:txBody>
      </p:sp>
      <p:sp>
        <p:nvSpPr>
          <p:cNvPr id="2097" name="Google Shape;2097;p99"/>
          <p:cNvSpPr txBox="1"/>
          <p:nvPr>
            <p:ph idx="4294967295" type="body"/>
          </p:nvPr>
        </p:nvSpPr>
        <p:spPr>
          <a:xfrm>
            <a:off x="8109900" y="2618331"/>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4.5 cm</a:t>
            </a:r>
            <a:endParaRPr sz="1800"/>
          </a:p>
        </p:txBody>
      </p:sp>
      <p:cxnSp>
        <p:nvCxnSpPr>
          <p:cNvPr id="2098" name="Google Shape;2098;p99"/>
          <p:cNvCxnSpPr/>
          <p:nvPr/>
        </p:nvCxnSpPr>
        <p:spPr>
          <a:xfrm rot="10800000">
            <a:off x="847050" y="2996300"/>
            <a:ext cx="975900" cy="0"/>
          </a:xfrm>
          <a:prstGeom prst="straightConnector1">
            <a:avLst/>
          </a:prstGeom>
          <a:noFill/>
          <a:ln cap="flat" cmpd="sng" w="28575">
            <a:solidFill>
              <a:schemeClr val="accent5"/>
            </a:solidFill>
            <a:prstDash val="solid"/>
            <a:round/>
            <a:headEnd len="med" w="med" type="triangle"/>
            <a:tailEnd len="med" w="med" type="triangle"/>
          </a:ln>
        </p:spPr>
      </p:cxnSp>
      <p:sp>
        <p:nvSpPr>
          <p:cNvPr id="2099" name="Google Shape;2099;p99"/>
          <p:cNvSpPr txBox="1"/>
          <p:nvPr>
            <p:ph idx="4294967295" type="body"/>
          </p:nvPr>
        </p:nvSpPr>
        <p:spPr>
          <a:xfrm>
            <a:off x="1077000" y="3029522"/>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5.5 cm</a:t>
            </a:r>
            <a:endParaRPr sz="18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3" name="Shape 2103"/>
        <p:cNvGrpSpPr/>
        <p:nvPr/>
      </p:nvGrpSpPr>
      <p:grpSpPr>
        <a:xfrm>
          <a:off x="0" y="0"/>
          <a:ext cx="0" cy="0"/>
          <a:chOff x="0" y="0"/>
          <a:chExt cx="0" cy="0"/>
        </a:xfrm>
      </p:grpSpPr>
      <p:sp>
        <p:nvSpPr>
          <p:cNvPr id="2104" name="Google Shape;2104;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saamiga (ratios)</a:t>
            </a:r>
            <a:endParaRPr/>
          </a:p>
        </p:txBody>
      </p:sp>
      <p:sp>
        <p:nvSpPr>
          <p:cNvPr id="2105" name="Google Shape;2105;p100"/>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Xisaabi cabbirka xagasha lagu calaamadeeyay 𝜃 ama cidhifka lagu calaamadeeyay y, adigoo ku siinaya jawaabtaada 1d.p.</a:t>
            </a:r>
            <a:r>
              <a:rPr lang="en-GB" sz="1400">
                <a:latin typeface="Lexend"/>
              </a:rPr>
              <a:t/>
            </a:r>
            <a:r>
              <a:rPr i="1" lang="en-GB" sz="1400">
                <a:latin typeface="Lexend"/>
                <a:ea typeface="Times New Roman"/>
                <a:cs typeface="Times New Roman"/>
                <a:sym typeface="Times New Roman"/>
              </a:rPr>
              <a:t/>
            </a:r>
            <a:r>
              <a:rPr lang="en-GB" sz="1400">
                <a:latin typeface="Lexend"/>
              </a:rPr>
              <a:t/>
            </a:r>
            <a:endParaRPr sz="1800"/>
          </a:p>
        </p:txBody>
      </p:sp>
      <p:sp>
        <p:nvSpPr>
          <p:cNvPr id="2106" name="Google Shape;2106;p100"/>
          <p:cNvSpPr/>
          <p:nvPr/>
        </p:nvSpPr>
        <p:spPr>
          <a:xfrm>
            <a:off x="7237850" y="1181525"/>
            <a:ext cx="1464000" cy="526500"/>
          </a:xfrm>
          <a:prstGeom prst="rect">
            <a:avLst/>
          </a:prstGeom>
          <a:noFill/>
          <a:ln cap="flat" cmpd="sng" w="9525">
            <a:solidFill>
              <a:schemeClr val="dk1"/>
            </a:solidFill>
            <a:prstDash val="dashDot"/>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defRPr/>
            </a:pPr>
            <a:r>
              <a:rPr lang="en-GB" sz="1400">
                <a:latin typeface="Lexend"/>
                <a:ea typeface="Lexend"/>
                <a:cs typeface="Lexend"/>
                <a:sym typeface="Lexend"/>
              </a:rPr>
              <a:t>Jaantusyada looma sawirin miisaan (scale)</a:t>
            </a:r>
            <a:endParaRPr>
              <a:latin typeface="Lexend"/>
              <a:ea typeface="Lexend"/>
              <a:cs typeface="Lexend"/>
              <a:sym typeface="Lexend"/>
            </a:endParaRPr>
          </a:p>
        </p:txBody>
      </p:sp>
      <p:sp>
        <p:nvSpPr>
          <p:cNvPr id="2107" name="Google Shape;2107;p100"/>
          <p:cNvSpPr txBox="1"/>
          <p:nvPr>
            <p:ph idx="1" type="body"/>
          </p:nvPr>
        </p:nvSpPr>
        <p:spPr>
          <a:xfrm>
            <a:off x="324000" y="14368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a:t>
            </a:r>
            <a:endParaRPr sz="1800"/>
          </a:p>
        </p:txBody>
      </p:sp>
      <p:sp>
        <p:nvSpPr>
          <p:cNvPr id="2108" name="Google Shape;2108;p100"/>
          <p:cNvSpPr txBox="1"/>
          <p:nvPr>
            <p:ph idx="1" type="body"/>
          </p:nvPr>
        </p:nvSpPr>
        <p:spPr>
          <a:xfrm>
            <a:off x="3819350" y="14368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a:t>
            </a:r>
            <a:endParaRPr sz="1800"/>
          </a:p>
        </p:txBody>
      </p:sp>
      <p:sp>
        <p:nvSpPr>
          <p:cNvPr id="2109" name="Google Shape;2109;p100"/>
          <p:cNvSpPr txBox="1"/>
          <p:nvPr>
            <p:ph idx="1" type="body"/>
          </p:nvPr>
        </p:nvSpPr>
        <p:spPr>
          <a:xfrm>
            <a:off x="324000" y="3306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a:t>
            </a:r>
            <a:endParaRPr sz="1800"/>
          </a:p>
        </p:txBody>
      </p:sp>
      <p:sp>
        <p:nvSpPr>
          <p:cNvPr id="2110" name="Google Shape;2110;p100"/>
          <p:cNvSpPr txBox="1"/>
          <p:nvPr>
            <p:ph idx="1" type="body"/>
          </p:nvPr>
        </p:nvSpPr>
        <p:spPr>
          <a:xfrm>
            <a:off x="3819350" y="3306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a:t>
            </a:r>
            <a:endParaRPr sz="1800"/>
          </a:p>
        </p:txBody>
      </p:sp>
      <p:grpSp>
        <p:nvGrpSpPr>
          <p:cNvPr id="2111" name="Google Shape;2111;p100"/>
          <p:cNvGrpSpPr/>
          <p:nvPr/>
        </p:nvGrpSpPr>
        <p:grpSpPr>
          <a:xfrm rot="5400000">
            <a:off x="1794180" y="1251043"/>
            <a:ext cx="1057366" cy="1784030"/>
            <a:chOff x="-2022025" y="1455875"/>
            <a:chExt cx="1057366" cy="1784030"/>
          </a:xfrm>
        </p:grpSpPr>
        <p:sp>
          <p:nvSpPr>
            <p:cNvPr id="2112" name="Google Shape;2112;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13" name="Google Shape;2113;p100"/>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14" name="Google Shape;2114;p10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15" name="Google Shape;2115;p100"/>
          <p:cNvSpPr/>
          <p:nvPr/>
        </p:nvSpPr>
        <p:spPr>
          <a:xfrm>
            <a:off x="1552075" y="23791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6" name="Google Shape;2116;p100"/>
          <p:cNvSpPr/>
          <p:nvPr/>
        </p:nvSpPr>
        <p:spPr>
          <a:xfrm>
            <a:off x="2850900" y="22171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7" name="Google Shape;2117;p100"/>
          <p:cNvSpPr txBox="1"/>
          <p:nvPr>
            <p:ph idx="4294967295" type="body"/>
          </p:nvPr>
        </p:nvSpPr>
        <p:spPr>
          <a:xfrm>
            <a:off x="2593630" y="2313418"/>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2118" name="Google Shape;2118;p100"/>
          <p:cNvSpPr txBox="1"/>
          <p:nvPr>
            <p:ph idx="4294967295" type="body"/>
          </p:nvPr>
        </p:nvSpPr>
        <p:spPr>
          <a:xfrm>
            <a:off x="838525" y="189550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 </a:t>
            </a:r>
            <a:r>
              <a:rPr lang="en-GB" sz="1400">
                <a:latin typeface="Lexend"/>
              </a:rPr>
              <a:t>m</a:t>
            </a:r>
            <a:endParaRPr sz="1800"/>
          </a:p>
        </p:txBody>
      </p:sp>
      <p:sp>
        <p:nvSpPr>
          <p:cNvPr id="2119" name="Google Shape;2119;p100"/>
          <p:cNvSpPr txBox="1"/>
          <p:nvPr>
            <p:ph idx="4294967295" type="body"/>
          </p:nvPr>
        </p:nvSpPr>
        <p:spPr>
          <a:xfrm>
            <a:off x="2065975" y="267175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 </a:t>
            </a:r>
            <a:r>
              <a:rPr lang="en-GB" sz="1400">
                <a:latin typeface="Lexend"/>
              </a:rPr>
              <a:t>m</a:t>
            </a:r>
            <a:endParaRPr sz="1800"/>
          </a:p>
        </p:txBody>
      </p:sp>
      <p:grpSp>
        <p:nvGrpSpPr>
          <p:cNvPr id="2120" name="Google Shape;2120;p100"/>
          <p:cNvGrpSpPr/>
          <p:nvPr/>
        </p:nvGrpSpPr>
        <p:grpSpPr>
          <a:xfrm flipH="1" rot="-5400000">
            <a:off x="5096937" y="1156508"/>
            <a:ext cx="1133566" cy="1744500"/>
            <a:chOff x="-2098225" y="1379675"/>
            <a:chExt cx="1133566" cy="1744500"/>
          </a:xfrm>
        </p:grpSpPr>
        <p:sp>
          <p:nvSpPr>
            <p:cNvPr id="2121" name="Google Shape;2121;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22" name="Google Shape;2122;p100"/>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23" name="Google Shape;2123;p10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24" name="Google Shape;2124;p100"/>
          <p:cNvSpPr txBox="1"/>
          <p:nvPr>
            <p:ph idx="4294967295" type="body"/>
          </p:nvPr>
        </p:nvSpPr>
        <p:spPr>
          <a:xfrm flipH="1">
            <a:off x="5299955" y="2224375"/>
            <a:ext cx="464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r>
              <a:rPr lang="en-GB" sz="1400">
                <a:latin typeface="Lexend"/>
              </a:rPr>
              <a:t>°</a:t>
            </a:r>
            <a:endParaRPr sz="1800"/>
          </a:p>
        </p:txBody>
      </p:sp>
      <p:sp>
        <p:nvSpPr>
          <p:cNvPr id="2125" name="Google Shape;2125;p100"/>
          <p:cNvSpPr txBox="1"/>
          <p:nvPr>
            <p:ph idx="4294967295" type="body"/>
          </p:nvPr>
        </p:nvSpPr>
        <p:spPr>
          <a:xfrm flipH="1">
            <a:off x="5385690" y="258267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r>
              <a:rPr lang="en-GB" sz="1400">
                <a:latin typeface="Lexend"/>
              </a:rPr>
              <a:t/>
            </a:r>
            <a:endParaRPr sz="1800"/>
          </a:p>
        </p:txBody>
      </p:sp>
      <p:sp>
        <p:nvSpPr>
          <p:cNvPr id="2126" name="Google Shape;2126;p100"/>
          <p:cNvSpPr txBox="1"/>
          <p:nvPr>
            <p:ph idx="4294967295" type="body"/>
          </p:nvPr>
        </p:nvSpPr>
        <p:spPr>
          <a:xfrm flipH="1">
            <a:off x="5189467" y="160880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cm</a:t>
            </a:r>
            <a:r>
              <a:rPr lang="en-GB" sz="1800">
                <a:latin typeface="Lexend"/>
              </a:rPr>
              <a:t/>
            </a:r>
            <a:endParaRPr sz="1800"/>
          </a:p>
        </p:txBody>
      </p:sp>
      <p:sp>
        <p:nvSpPr>
          <p:cNvPr id="2127" name="Google Shape;2127;p100"/>
          <p:cNvSpPr/>
          <p:nvPr/>
        </p:nvSpPr>
        <p:spPr>
          <a:xfrm flipH="1">
            <a:off x="4518378" y="2124335"/>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8" name="Google Shape;2128;p100"/>
          <p:cNvSpPr/>
          <p:nvPr/>
        </p:nvSpPr>
        <p:spPr>
          <a:xfrm>
            <a:off x="6343375" y="2301718"/>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29" name="Google Shape;2129;p100"/>
          <p:cNvGrpSpPr/>
          <p:nvPr/>
        </p:nvGrpSpPr>
        <p:grpSpPr>
          <a:xfrm rot="2341546">
            <a:off x="1446691" y="2748950"/>
            <a:ext cx="1057417" cy="1784115"/>
            <a:chOff x="-2022025" y="1455875"/>
            <a:chExt cx="1057366" cy="1784030"/>
          </a:xfrm>
        </p:grpSpPr>
        <p:sp>
          <p:nvSpPr>
            <p:cNvPr id="2130" name="Google Shape;2130;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31" name="Google Shape;2131;p100"/>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32" name="Google Shape;2132;p10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33" name="Google Shape;2133;p100"/>
          <p:cNvSpPr/>
          <p:nvPr/>
        </p:nvSpPr>
        <p:spPr>
          <a:xfrm rot="-3060342">
            <a:off x="1712779" y="4277940"/>
            <a:ext cx="192612" cy="192612"/>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34" name="Google Shape;2134;p100"/>
          <p:cNvSpPr/>
          <p:nvPr/>
        </p:nvSpPr>
        <p:spPr>
          <a:xfrm rot="-3058188">
            <a:off x="2517292" y="2849277"/>
            <a:ext cx="746511" cy="746511"/>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35" name="Google Shape;2135;p100"/>
          <p:cNvSpPr txBox="1"/>
          <p:nvPr>
            <p:ph idx="4294967295" type="body"/>
          </p:nvPr>
        </p:nvSpPr>
        <p:spPr>
          <a:xfrm>
            <a:off x="2193366" y="34435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29°</a:t>
            </a:r>
            <a:endParaRPr sz="1800"/>
          </a:p>
        </p:txBody>
      </p:sp>
      <p:sp>
        <p:nvSpPr>
          <p:cNvPr id="2136" name="Google Shape;2136;p100"/>
          <p:cNvSpPr txBox="1"/>
          <p:nvPr>
            <p:ph idx="4294967295" type="body"/>
          </p:nvPr>
        </p:nvSpPr>
        <p:spPr>
          <a:xfrm>
            <a:off x="2365550" y="399840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8.5 cm</a:t>
            </a:r>
            <a:r>
              <a:rPr lang="en-GB" sz="1400">
                <a:latin typeface="Lexend"/>
              </a:rPr>
              <a:t/>
            </a:r>
            <a:endParaRPr sz="1800"/>
          </a:p>
        </p:txBody>
      </p:sp>
      <p:sp>
        <p:nvSpPr>
          <p:cNvPr id="2137" name="Google Shape;2137;p100"/>
          <p:cNvSpPr txBox="1"/>
          <p:nvPr>
            <p:ph idx="4294967295" type="body"/>
          </p:nvPr>
        </p:nvSpPr>
        <p:spPr>
          <a:xfrm>
            <a:off x="925927" y="4270918"/>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cm</a:t>
            </a:r>
            <a:r>
              <a:rPr i="1" lang="en-GB" sz="1800">
                <a:latin typeface="Lexend"/>
                <a:ea typeface="Times New Roman"/>
                <a:cs typeface="Times New Roman"/>
                <a:sym typeface="Times New Roman"/>
              </a:rPr>
              <a:t/>
            </a:r>
            <a:r>
              <a:rPr lang="en-GB" sz="1800">
                <a:latin typeface="Lexend"/>
              </a:rPr>
              <a:t/>
            </a:r>
            <a:endParaRPr sz="1800"/>
          </a:p>
        </p:txBody>
      </p:sp>
      <p:grpSp>
        <p:nvGrpSpPr>
          <p:cNvPr id="2138" name="Google Shape;2138;p100"/>
          <p:cNvGrpSpPr/>
          <p:nvPr/>
        </p:nvGrpSpPr>
        <p:grpSpPr>
          <a:xfrm rot="-7260302">
            <a:off x="5049267" y="3389539"/>
            <a:ext cx="1037073" cy="1860182"/>
            <a:chOff x="-2098225" y="1379675"/>
            <a:chExt cx="1037100" cy="1860230"/>
          </a:xfrm>
        </p:grpSpPr>
        <p:sp>
          <p:nvSpPr>
            <p:cNvPr id="2139" name="Google Shape;2139;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0" name="Google Shape;2140;p100"/>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41" name="Google Shape;2141;p100"/>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2142" name="Google Shape;2142;p100"/>
          <p:cNvSpPr/>
          <p:nvPr/>
        </p:nvSpPr>
        <p:spPr>
          <a:xfrm rot="8937582">
            <a:off x="5866664" y="3497439"/>
            <a:ext cx="192576" cy="192576"/>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3" name="Google Shape;2143;p100"/>
          <p:cNvSpPr/>
          <p:nvPr/>
        </p:nvSpPr>
        <p:spPr>
          <a:xfrm rot="8940753">
            <a:off x="4180017" y="3933510"/>
            <a:ext cx="746431" cy="746431"/>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4" name="Google Shape;2144;p100"/>
          <p:cNvSpPr txBox="1"/>
          <p:nvPr>
            <p:ph idx="4294967295" type="body"/>
          </p:nvPr>
        </p:nvSpPr>
        <p:spPr>
          <a:xfrm>
            <a:off x="4957828" y="4021924"/>
            <a:ext cx="447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42°</a:t>
            </a:r>
            <a:endParaRPr sz="1800"/>
          </a:p>
        </p:txBody>
      </p:sp>
      <p:sp>
        <p:nvSpPr>
          <p:cNvPr id="2145" name="Google Shape;2145;p100"/>
          <p:cNvSpPr txBox="1"/>
          <p:nvPr>
            <p:ph idx="4294967295" type="body"/>
          </p:nvPr>
        </p:nvSpPr>
        <p:spPr>
          <a:xfrm>
            <a:off x="5367894" y="4354321"/>
            <a:ext cx="615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mm</a:t>
            </a:r>
            <a:r>
              <a:rPr lang="en-GB" sz="1800">
                <a:latin typeface="Lexend"/>
              </a:rPr>
              <a:t/>
            </a:r>
            <a:endParaRPr sz="1800"/>
          </a:p>
        </p:txBody>
      </p:sp>
      <p:sp>
        <p:nvSpPr>
          <p:cNvPr id="2146" name="Google Shape;2146;p100"/>
          <p:cNvSpPr txBox="1"/>
          <p:nvPr>
            <p:ph idx="4294967295" type="body"/>
          </p:nvPr>
        </p:nvSpPr>
        <p:spPr>
          <a:xfrm>
            <a:off x="6426475" y="3590000"/>
            <a:ext cx="811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 mm</a:t>
            </a:r>
            <a:r>
              <a:rPr lang="en-GB" sz="1400">
                <a:latin typeface="Lexend"/>
              </a:rPr>
              <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0" name="Shape 2150"/>
        <p:cNvGrpSpPr/>
        <p:nvPr/>
      </p:nvGrpSpPr>
      <p:grpSpPr>
        <a:xfrm>
          <a:off x="0" y="0"/>
          <a:ext cx="0" cy="0"/>
          <a:chOff x="0" y="0"/>
          <a:chExt cx="0" cy="0"/>
        </a:xfrm>
      </p:grpSpPr>
      <p:sp>
        <p:nvSpPr>
          <p:cNvPr id="2151" name="Google Shape;2151;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saamiga (ratios)</a:t>
            </a:r>
            <a:endParaRPr/>
          </a:p>
        </p:txBody>
      </p:sp>
      <p:sp>
        <p:nvSpPr>
          <p:cNvPr id="2152" name="Google Shape;2152;p10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Xisaabi dhererka geeska lagu calaamadeeyay x, adigoo ku celinaya jawaabtaada 1d.p.</a:t>
            </a:r>
            <a:r>
              <a:rPr i="1" lang="en-GB" sz="1400">
                <a:latin typeface="Lexend"/>
                <a:ea typeface="Times New Roman"/>
                <a:cs typeface="Times New Roman"/>
                <a:sym typeface="Times New Roman"/>
              </a:rPr>
              <a:t/>
            </a:r>
            <a:r>
              <a:rPr lang="en-GB" sz="1400">
                <a:latin typeface="Lexend"/>
              </a:rPr>
              <a:t/>
            </a:r>
            <a:endParaRPr sz="1800"/>
          </a:p>
        </p:txBody>
      </p:sp>
      <p:sp>
        <p:nvSpPr>
          <p:cNvPr id="2153" name="Google Shape;2153;p101"/>
          <p:cNvSpPr/>
          <p:nvPr/>
        </p:nvSpPr>
        <p:spPr>
          <a:xfrm>
            <a:off x="7237850" y="1181525"/>
            <a:ext cx="1464000" cy="526500"/>
          </a:xfrm>
          <a:prstGeom prst="rect">
            <a:avLst/>
          </a:prstGeom>
          <a:noFill/>
          <a:ln cap="flat" cmpd="sng" w="9525">
            <a:solidFill>
              <a:schemeClr val="dk1"/>
            </a:solidFill>
            <a:prstDash val="dashDot"/>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defRPr/>
            </a:pPr>
            <a:r>
              <a:rPr lang="en-GB" sz="1400">
                <a:latin typeface="Lexend"/>
                <a:ea typeface="Lexend"/>
                <a:cs typeface="Lexend"/>
                <a:sym typeface="Lexend"/>
              </a:rPr>
              <a:t>Jaantusyada looma sawirin qiyaas (scale)</a:t>
            </a:r>
            <a:endParaRPr>
              <a:latin typeface="Lexend"/>
              <a:ea typeface="Lexend"/>
              <a:cs typeface="Lexend"/>
              <a:sym typeface="Lexend"/>
            </a:endParaRPr>
          </a:p>
        </p:txBody>
      </p:sp>
      <p:sp>
        <p:nvSpPr>
          <p:cNvPr id="2154" name="Google Shape;2154;p101"/>
          <p:cNvSpPr/>
          <p:nvPr/>
        </p:nvSpPr>
        <p:spPr>
          <a:xfrm>
            <a:off x="1619399" y="270320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55" name="Google Shape;2155;p101"/>
          <p:cNvGrpSpPr/>
          <p:nvPr/>
        </p:nvGrpSpPr>
        <p:grpSpPr>
          <a:xfrm>
            <a:off x="776400" y="1152800"/>
            <a:ext cx="1037100" cy="1840966"/>
            <a:chOff x="-2098225" y="1379675"/>
            <a:chExt cx="1037100" cy="1840966"/>
          </a:xfrm>
        </p:grpSpPr>
        <p:sp>
          <p:nvSpPr>
            <p:cNvPr id="2156" name="Google Shape;2156;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57" name="Google Shape;2157;p101"/>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58" name="Google Shape;2158;p101"/>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2159" name="Google Shape;2159;p101"/>
          <p:cNvSpPr/>
          <p:nvPr/>
        </p:nvSpPr>
        <p:spPr>
          <a:xfrm rot="5400000">
            <a:off x="2957565" y="2120899"/>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60" name="Google Shape;2160;p101"/>
          <p:cNvGrpSpPr/>
          <p:nvPr/>
        </p:nvGrpSpPr>
        <p:grpSpPr>
          <a:xfrm rot="5400000">
            <a:off x="3263033" y="972433"/>
            <a:ext cx="1133566" cy="1744500"/>
            <a:chOff x="-2098225" y="1379675"/>
            <a:chExt cx="1133566" cy="1744500"/>
          </a:xfrm>
        </p:grpSpPr>
        <p:sp>
          <p:nvSpPr>
            <p:cNvPr id="2161" name="Google Shape;2161;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62" name="Google Shape;2162;p101"/>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63" name="Google Shape;2163;p101"/>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64" name="Google Shape;2164;p101"/>
          <p:cNvSpPr/>
          <p:nvPr/>
        </p:nvSpPr>
        <p:spPr>
          <a:xfrm rot="-7245981">
            <a:off x="6555729" y="15115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65" name="Google Shape;2165;p101"/>
          <p:cNvGrpSpPr/>
          <p:nvPr/>
        </p:nvGrpSpPr>
        <p:grpSpPr>
          <a:xfrm rot="-7251812">
            <a:off x="5611857" y="1454373"/>
            <a:ext cx="1133577" cy="1744517"/>
            <a:chOff x="-2098225" y="1379675"/>
            <a:chExt cx="1133566" cy="1744500"/>
          </a:xfrm>
        </p:grpSpPr>
        <p:sp>
          <p:nvSpPr>
            <p:cNvPr id="2166" name="Google Shape;2166;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67" name="Google Shape;2167;p101"/>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68" name="Google Shape;2168;p101"/>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69" name="Google Shape;2169;p101"/>
          <p:cNvSpPr/>
          <p:nvPr/>
        </p:nvSpPr>
        <p:spPr>
          <a:xfrm flipH="1" rot="7245981">
            <a:off x="1346848" y="35689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70" name="Google Shape;2170;p101"/>
          <p:cNvGrpSpPr/>
          <p:nvPr/>
        </p:nvGrpSpPr>
        <p:grpSpPr>
          <a:xfrm flipH="1" rot="7251812">
            <a:off x="1334801" y="3424646"/>
            <a:ext cx="1057376" cy="1764783"/>
            <a:chOff x="-2022025" y="1455875"/>
            <a:chExt cx="1057366" cy="1764766"/>
          </a:xfrm>
        </p:grpSpPr>
        <p:sp>
          <p:nvSpPr>
            <p:cNvPr id="2171" name="Google Shape;2171;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72" name="Google Shape;2172;p101"/>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73" name="Google Shape;2173;p101"/>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74" name="Google Shape;2174;p101"/>
          <p:cNvSpPr/>
          <p:nvPr/>
        </p:nvSpPr>
        <p:spPr>
          <a:xfrm flipH="1" rot="-8954019">
            <a:off x="4301691" y="3143687"/>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5" name="Google Shape;2175;p101"/>
          <p:cNvSpPr/>
          <p:nvPr/>
        </p:nvSpPr>
        <p:spPr>
          <a:xfrm flipH="1" rot="-5474261">
            <a:off x="6781449" y="4010572"/>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76" name="Google Shape;2176;p101"/>
          <p:cNvGrpSpPr/>
          <p:nvPr/>
        </p:nvGrpSpPr>
        <p:grpSpPr>
          <a:xfrm flipH="1" rot="-5471853">
            <a:off x="5528854" y="2878439"/>
            <a:ext cx="1133587" cy="1744532"/>
            <a:chOff x="-2098225" y="1379675"/>
            <a:chExt cx="1133566" cy="1744500"/>
          </a:xfrm>
        </p:grpSpPr>
        <p:sp>
          <p:nvSpPr>
            <p:cNvPr id="2177" name="Google Shape;2177;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78" name="Google Shape;2178;p101"/>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79" name="Google Shape;2179;p101"/>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80" name="Google Shape;2180;p101"/>
          <p:cNvSpPr/>
          <p:nvPr/>
        </p:nvSpPr>
        <p:spPr>
          <a:xfrm flipH="1" rot="-74261">
            <a:off x="7669750" y="3777676"/>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81" name="Google Shape;2181;p101"/>
          <p:cNvGrpSpPr/>
          <p:nvPr/>
        </p:nvGrpSpPr>
        <p:grpSpPr>
          <a:xfrm flipH="1" rot="-71853">
            <a:off x="7654734" y="2218589"/>
            <a:ext cx="1037119" cy="1841000"/>
            <a:chOff x="-2098225" y="1379675"/>
            <a:chExt cx="1037100" cy="1840966"/>
          </a:xfrm>
        </p:grpSpPr>
        <p:sp>
          <p:nvSpPr>
            <p:cNvPr id="2182" name="Google Shape;2182;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83" name="Google Shape;2183;p101"/>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84" name="Google Shape;2184;p101"/>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grpSp>
      <p:grpSp>
        <p:nvGrpSpPr>
          <p:cNvPr id="2185" name="Google Shape;2185;p101"/>
          <p:cNvGrpSpPr/>
          <p:nvPr/>
        </p:nvGrpSpPr>
        <p:grpSpPr>
          <a:xfrm flipH="1" rot="-8948188">
            <a:off x="3113917" y="2842632"/>
            <a:ext cx="1133577" cy="1744517"/>
            <a:chOff x="-2098225" y="1379675"/>
            <a:chExt cx="1133566" cy="1744500"/>
          </a:xfrm>
        </p:grpSpPr>
        <p:sp>
          <p:nvSpPr>
            <p:cNvPr id="2186" name="Google Shape;2186;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87" name="Google Shape;2187;p101"/>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188" name="Google Shape;2188;p101"/>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89" name="Google Shape;2189;p101"/>
          <p:cNvSpPr txBox="1"/>
          <p:nvPr>
            <p:ph idx="1" type="body"/>
          </p:nvPr>
        </p:nvSpPr>
        <p:spPr>
          <a:xfrm>
            <a:off x="32400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a:t>
            </a:r>
            <a:endParaRPr sz="1800"/>
          </a:p>
        </p:txBody>
      </p:sp>
      <p:sp>
        <p:nvSpPr>
          <p:cNvPr id="2190" name="Google Shape;2190;p101"/>
          <p:cNvSpPr txBox="1"/>
          <p:nvPr>
            <p:ph idx="1" type="body"/>
          </p:nvPr>
        </p:nvSpPr>
        <p:spPr>
          <a:xfrm>
            <a:off x="244775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a:t>
            </a:r>
            <a:endParaRPr sz="1800"/>
          </a:p>
        </p:txBody>
      </p:sp>
      <p:sp>
        <p:nvSpPr>
          <p:cNvPr id="2191" name="Google Shape;2191;p101"/>
          <p:cNvSpPr txBox="1"/>
          <p:nvPr>
            <p:ph idx="1" type="body"/>
          </p:nvPr>
        </p:nvSpPr>
        <p:spPr>
          <a:xfrm>
            <a:off x="5175100" y="134315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a:t>
            </a:r>
            <a:endParaRPr sz="1800"/>
          </a:p>
        </p:txBody>
      </p:sp>
      <p:sp>
        <p:nvSpPr>
          <p:cNvPr id="2192" name="Google Shape;2192;p101"/>
          <p:cNvSpPr txBox="1"/>
          <p:nvPr>
            <p:ph idx="1" type="body"/>
          </p:nvPr>
        </p:nvSpPr>
        <p:spPr>
          <a:xfrm>
            <a:off x="324000" y="33738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a:t>
            </a:r>
            <a:endParaRPr sz="1800"/>
          </a:p>
        </p:txBody>
      </p:sp>
      <p:sp>
        <p:nvSpPr>
          <p:cNvPr id="2193" name="Google Shape;2193;p101"/>
          <p:cNvSpPr txBox="1"/>
          <p:nvPr>
            <p:ph idx="1" type="body"/>
          </p:nvPr>
        </p:nvSpPr>
        <p:spPr>
          <a:xfrm>
            <a:off x="2861100" y="28973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 </a:t>
            </a:r>
            <a:endParaRPr sz="1800"/>
          </a:p>
        </p:txBody>
      </p:sp>
      <p:sp>
        <p:nvSpPr>
          <p:cNvPr id="2194" name="Google Shape;2194;p101"/>
          <p:cNvSpPr txBox="1"/>
          <p:nvPr>
            <p:ph idx="1" type="body"/>
          </p:nvPr>
        </p:nvSpPr>
        <p:spPr>
          <a:xfrm>
            <a:off x="5200138" y="29399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 </a:t>
            </a:r>
            <a:endParaRPr sz="1800"/>
          </a:p>
        </p:txBody>
      </p:sp>
      <p:sp>
        <p:nvSpPr>
          <p:cNvPr id="2195" name="Google Shape;2195;p101"/>
          <p:cNvSpPr txBox="1"/>
          <p:nvPr>
            <p:ph idx="1" type="body"/>
          </p:nvPr>
        </p:nvSpPr>
        <p:spPr>
          <a:xfrm>
            <a:off x="7076013" y="2639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 </a:t>
            </a:r>
            <a:endParaRPr sz="1800"/>
          </a:p>
        </p:txBody>
      </p:sp>
      <p:sp>
        <p:nvSpPr>
          <p:cNvPr id="2196" name="Google Shape;2196;p101"/>
          <p:cNvSpPr/>
          <p:nvPr/>
        </p:nvSpPr>
        <p:spPr>
          <a:xfrm>
            <a:off x="435968" y="2495550"/>
            <a:ext cx="777300" cy="777300"/>
          </a:xfrm>
          <a:prstGeom prst="arc">
            <a:avLst>
              <a:gd fmla="val 18261900"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7" name="Google Shape;2197;p101"/>
          <p:cNvSpPr/>
          <p:nvPr/>
        </p:nvSpPr>
        <p:spPr>
          <a:xfrm>
            <a:off x="2575457" y="957502"/>
            <a:ext cx="777300" cy="777300"/>
          </a:xfrm>
          <a:prstGeom prst="arc">
            <a:avLst>
              <a:gd fmla="val 1904514" name="adj1"/>
              <a:gd fmla="val 548075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8" name="Google Shape;2198;p101"/>
          <p:cNvSpPr/>
          <p:nvPr/>
        </p:nvSpPr>
        <p:spPr>
          <a:xfrm>
            <a:off x="4906029" y="1935087"/>
            <a:ext cx="777300" cy="777300"/>
          </a:xfrm>
          <a:prstGeom prst="arc">
            <a:avLst>
              <a:gd fmla="val 19568717" name="adj1"/>
              <a:gd fmla="val 21589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9" name="Google Shape;2199;p101"/>
          <p:cNvSpPr/>
          <p:nvPr/>
        </p:nvSpPr>
        <p:spPr>
          <a:xfrm>
            <a:off x="550707" y="3969890"/>
            <a:ext cx="777300" cy="777300"/>
          </a:xfrm>
          <a:prstGeom prst="arc">
            <a:avLst>
              <a:gd fmla="val 17901978" name="adj1"/>
              <a:gd fmla="val 21589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0" name="Google Shape;2200;p101"/>
          <p:cNvSpPr/>
          <p:nvPr/>
        </p:nvSpPr>
        <p:spPr>
          <a:xfrm>
            <a:off x="3321780" y="2335640"/>
            <a:ext cx="777300" cy="777300"/>
          </a:xfrm>
          <a:prstGeom prst="arc">
            <a:avLst>
              <a:gd fmla="val 1814274" name="adj1"/>
              <a:gd fmla="val 5313907"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1" name="Google Shape;2201;p101"/>
          <p:cNvSpPr/>
          <p:nvPr/>
        </p:nvSpPr>
        <p:spPr>
          <a:xfrm>
            <a:off x="6567330" y="2794690"/>
            <a:ext cx="777300" cy="777300"/>
          </a:xfrm>
          <a:prstGeom prst="arc">
            <a:avLst>
              <a:gd fmla="val 5286777" name="adj1"/>
              <a:gd fmla="val 845451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2" name="Google Shape;2202;p101"/>
          <p:cNvSpPr/>
          <p:nvPr/>
        </p:nvSpPr>
        <p:spPr>
          <a:xfrm>
            <a:off x="8238730" y="3571990"/>
            <a:ext cx="777300" cy="777300"/>
          </a:xfrm>
          <a:prstGeom prst="arc">
            <a:avLst>
              <a:gd fmla="val 10809261" name="adj1"/>
              <a:gd fmla="val 14307118"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3" name="Google Shape;2203;p101"/>
          <p:cNvSpPr txBox="1"/>
          <p:nvPr>
            <p:ph idx="4294967295" type="body"/>
          </p:nvPr>
        </p:nvSpPr>
        <p:spPr>
          <a:xfrm>
            <a:off x="1008075" y="2981721"/>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5.5 cm</a:t>
            </a:r>
            <a:r>
              <a:rPr i="1" lang="en-GB" sz="1800">
                <a:latin typeface="Lexend"/>
                <a:ea typeface="Times New Roman"/>
                <a:cs typeface="Times New Roman"/>
                <a:sym typeface="Times New Roman"/>
              </a:rPr>
              <a:t/>
            </a:r>
            <a:r>
              <a:rPr lang="en-GB" sz="1800">
                <a:latin typeface="Lexend"/>
              </a:rPr>
              <a:t/>
            </a:r>
            <a:endParaRPr sz="1800"/>
          </a:p>
        </p:txBody>
      </p:sp>
      <p:sp>
        <p:nvSpPr>
          <p:cNvPr id="2204" name="Google Shape;2204;p101"/>
          <p:cNvSpPr txBox="1"/>
          <p:nvPr>
            <p:ph idx="4294967295" type="body"/>
          </p:nvPr>
        </p:nvSpPr>
        <p:spPr>
          <a:xfrm>
            <a:off x="3767676" y="1406350"/>
            <a:ext cx="77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7.9 cm</a:t>
            </a:r>
            <a:r>
              <a:rPr i="1" lang="en-GB" sz="1800">
                <a:latin typeface="Lexend"/>
                <a:ea typeface="Times New Roman"/>
                <a:cs typeface="Times New Roman"/>
                <a:sym typeface="Times New Roman"/>
              </a:rPr>
              <a:t/>
            </a:r>
            <a:r>
              <a:rPr lang="en-GB" sz="1800">
                <a:latin typeface="Lexend"/>
              </a:rPr>
              <a:t/>
            </a:r>
            <a:endParaRPr sz="1800"/>
          </a:p>
        </p:txBody>
      </p:sp>
      <p:sp>
        <p:nvSpPr>
          <p:cNvPr id="2205" name="Google Shape;2205;p101"/>
          <p:cNvSpPr txBox="1"/>
          <p:nvPr>
            <p:ph idx="4294967295" type="body"/>
          </p:nvPr>
        </p:nvSpPr>
        <p:spPr>
          <a:xfrm>
            <a:off x="5901276" y="2396950"/>
            <a:ext cx="8082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6.7 cm</a:t>
            </a:r>
            <a:r>
              <a:rPr i="1" lang="en-GB" sz="1800">
                <a:latin typeface="Lexend"/>
                <a:ea typeface="Times New Roman"/>
                <a:cs typeface="Times New Roman"/>
                <a:sym typeface="Times New Roman"/>
              </a:rPr>
              <a:t/>
            </a:r>
            <a:r>
              <a:rPr lang="en-GB" sz="1800">
                <a:latin typeface="Lexend"/>
              </a:rPr>
              <a:t/>
            </a:r>
            <a:endParaRPr sz="1800"/>
          </a:p>
        </p:txBody>
      </p:sp>
      <p:sp>
        <p:nvSpPr>
          <p:cNvPr id="2206" name="Google Shape;2206;p101"/>
          <p:cNvSpPr txBox="1"/>
          <p:nvPr>
            <p:ph idx="4294967295" type="body"/>
          </p:nvPr>
        </p:nvSpPr>
        <p:spPr>
          <a:xfrm>
            <a:off x="458964" y="3640973"/>
            <a:ext cx="654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1.1 cm</a:t>
            </a:r>
            <a:r>
              <a:rPr i="1" lang="en-GB" sz="1800">
                <a:latin typeface="Lexend"/>
                <a:ea typeface="Times New Roman"/>
                <a:cs typeface="Times New Roman"/>
                <a:sym typeface="Times New Roman"/>
              </a:rPr>
              <a:t/>
            </a:r>
            <a:r>
              <a:rPr lang="en-GB" sz="1800">
                <a:latin typeface="Lexend"/>
              </a:rPr>
              <a:t/>
            </a:r>
            <a:endParaRPr sz="1800"/>
          </a:p>
        </p:txBody>
      </p:sp>
      <p:sp>
        <p:nvSpPr>
          <p:cNvPr id="2207" name="Google Shape;2207;p101"/>
          <p:cNvSpPr txBox="1"/>
          <p:nvPr>
            <p:ph idx="4294967295" type="body"/>
          </p:nvPr>
        </p:nvSpPr>
        <p:spPr>
          <a:xfrm>
            <a:off x="4205599" y="386957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9.2 cm</a:t>
            </a:r>
            <a:r>
              <a:rPr i="1" lang="en-GB" sz="1800">
                <a:latin typeface="Lexend"/>
                <a:ea typeface="Times New Roman"/>
                <a:cs typeface="Times New Roman"/>
                <a:sym typeface="Times New Roman"/>
              </a:rPr>
              <a:t/>
            </a:r>
            <a:r>
              <a:rPr lang="en-GB" sz="1800">
                <a:latin typeface="Lexend"/>
              </a:rPr>
              <a:t/>
            </a:r>
            <a:endParaRPr sz="1800"/>
          </a:p>
        </p:txBody>
      </p:sp>
      <p:sp>
        <p:nvSpPr>
          <p:cNvPr id="2208" name="Google Shape;2208;p101"/>
          <p:cNvSpPr txBox="1"/>
          <p:nvPr>
            <p:ph idx="4294967295" type="body"/>
          </p:nvPr>
        </p:nvSpPr>
        <p:spPr>
          <a:xfrm>
            <a:off x="5442306" y="3336175"/>
            <a:ext cx="8082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9.3 cm</a:t>
            </a:r>
            <a:r>
              <a:rPr i="1" lang="en-GB" sz="1800">
                <a:latin typeface="Lexend"/>
                <a:ea typeface="Times New Roman"/>
                <a:cs typeface="Times New Roman"/>
                <a:sym typeface="Times New Roman"/>
              </a:rPr>
              <a:t/>
            </a:r>
            <a:r>
              <a:rPr lang="en-GB" sz="1800">
                <a:latin typeface="Lexend"/>
              </a:rPr>
              <a:t/>
            </a:r>
            <a:endParaRPr sz="1800"/>
          </a:p>
        </p:txBody>
      </p:sp>
      <p:sp>
        <p:nvSpPr>
          <p:cNvPr id="2209" name="Google Shape;2209;p101"/>
          <p:cNvSpPr txBox="1"/>
          <p:nvPr>
            <p:ph idx="4294967295" type="body"/>
          </p:nvPr>
        </p:nvSpPr>
        <p:spPr>
          <a:xfrm>
            <a:off x="8244199" y="2497975"/>
            <a:ext cx="7773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12.9 cm</a:t>
            </a:r>
            <a:r>
              <a:rPr i="1" lang="en-GB" sz="1800">
                <a:latin typeface="Lexend"/>
                <a:ea typeface="Times New Roman"/>
                <a:cs typeface="Times New Roman"/>
                <a:sym typeface="Times New Roman"/>
              </a:rPr>
              <a:t/>
            </a:r>
            <a:r>
              <a:rPr lang="en-GB" sz="1800">
                <a:latin typeface="Lexend"/>
              </a:rPr>
              <a:t/>
            </a:r>
            <a:endParaRPr sz="1800"/>
          </a:p>
        </p:txBody>
      </p:sp>
      <p:sp>
        <p:nvSpPr>
          <p:cNvPr id="2210" name="Google Shape;2210;p101"/>
          <p:cNvSpPr txBox="1"/>
          <p:nvPr>
            <p:ph idx="4294967295" type="body"/>
          </p:nvPr>
        </p:nvSpPr>
        <p:spPr>
          <a:xfrm>
            <a:off x="618000" y="173891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17 cm</a:t>
            </a:r>
            <a:endParaRPr sz="1800"/>
          </a:p>
        </p:txBody>
      </p:sp>
      <p:sp>
        <p:nvSpPr>
          <p:cNvPr id="2211" name="Google Shape;2211;p101"/>
          <p:cNvSpPr txBox="1"/>
          <p:nvPr>
            <p:ph idx="4294967295" type="body"/>
          </p:nvPr>
        </p:nvSpPr>
        <p:spPr>
          <a:xfrm>
            <a:off x="3513600" y="23870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 cm</a:t>
            </a:r>
            <a:endParaRPr sz="1800"/>
          </a:p>
        </p:txBody>
      </p:sp>
      <p:sp>
        <p:nvSpPr>
          <p:cNvPr id="2212" name="Google Shape;2212;p101"/>
          <p:cNvSpPr txBox="1"/>
          <p:nvPr>
            <p:ph idx="4294967295" type="body"/>
          </p:nvPr>
        </p:nvSpPr>
        <p:spPr>
          <a:xfrm>
            <a:off x="5494800" y="152315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2213" name="Google Shape;2213;p101"/>
          <p:cNvSpPr txBox="1"/>
          <p:nvPr>
            <p:ph idx="4294967295" type="body"/>
          </p:nvPr>
        </p:nvSpPr>
        <p:spPr>
          <a:xfrm>
            <a:off x="2065800" y="347952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2214" name="Google Shape;2214;p101"/>
          <p:cNvSpPr txBox="1"/>
          <p:nvPr>
            <p:ph idx="4294967295" type="body"/>
          </p:nvPr>
        </p:nvSpPr>
        <p:spPr>
          <a:xfrm>
            <a:off x="2904000" y="34538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 cm</a:t>
            </a:r>
            <a:endParaRPr sz="1800"/>
          </a:p>
        </p:txBody>
      </p:sp>
      <p:sp>
        <p:nvSpPr>
          <p:cNvPr id="2215" name="Google Shape;2215;p101"/>
          <p:cNvSpPr txBox="1"/>
          <p:nvPr>
            <p:ph idx="4294967295" type="body"/>
          </p:nvPr>
        </p:nvSpPr>
        <p:spPr>
          <a:xfrm>
            <a:off x="5932736" y="42920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800"/>
          </a:p>
        </p:txBody>
      </p:sp>
      <p:sp>
        <p:nvSpPr>
          <p:cNvPr id="2216" name="Google Shape;2216;p101"/>
          <p:cNvSpPr txBox="1"/>
          <p:nvPr>
            <p:ph idx="4294967295" type="body"/>
          </p:nvPr>
        </p:nvSpPr>
        <p:spPr>
          <a:xfrm>
            <a:off x="7857000" y="4076281"/>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 cm</a:t>
            </a:r>
            <a:endParaRPr sz="1800"/>
          </a:p>
        </p:txBody>
      </p:sp>
      <p:sp>
        <p:nvSpPr>
          <p:cNvPr id="2217" name="Google Shape;2217;p101"/>
          <p:cNvSpPr txBox="1"/>
          <p:nvPr>
            <p:ph idx="4294967295" type="body"/>
          </p:nvPr>
        </p:nvSpPr>
        <p:spPr>
          <a:xfrm>
            <a:off x="1183502" y="24529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71°</a:t>
            </a:r>
            <a:endParaRPr sz="1800"/>
          </a:p>
        </p:txBody>
      </p:sp>
      <p:sp>
        <p:nvSpPr>
          <p:cNvPr id="2218" name="Google Shape;2218;p101"/>
          <p:cNvSpPr txBox="1"/>
          <p:nvPr>
            <p:ph idx="4294967295" type="body"/>
          </p:nvPr>
        </p:nvSpPr>
        <p:spPr>
          <a:xfrm>
            <a:off x="3088502" y="16909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63°</a:t>
            </a:r>
            <a:endParaRPr sz="1800"/>
          </a:p>
        </p:txBody>
      </p:sp>
      <p:sp>
        <p:nvSpPr>
          <p:cNvPr id="2219" name="Google Shape;2219;p101"/>
          <p:cNvSpPr txBox="1"/>
          <p:nvPr>
            <p:ph idx="4294967295" type="body"/>
          </p:nvPr>
        </p:nvSpPr>
        <p:spPr>
          <a:xfrm>
            <a:off x="5761067" y="2027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27°</a:t>
            </a:r>
            <a:endParaRPr sz="1800"/>
          </a:p>
        </p:txBody>
      </p:sp>
      <p:sp>
        <p:nvSpPr>
          <p:cNvPr id="2220" name="Google Shape;2220;p101"/>
          <p:cNvSpPr txBox="1"/>
          <p:nvPr>
            <p:ph idx="4294967295" type="body"/>
          </p:nvPr>
        </p:nvSpPr>
        <p:spPr>
          <a:xfrm>
            <a:off x="1341467" y="3932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79°</a:t>
            </a:r>
            <a:endParaRPr sz="1800"/>
          </a:p>
        </p:txBody>
      </p:sp>
      <p:sp>
        <p:nvSpPr>
          <p:cNvPr id="2221" name="Google Shape;2221;p101"/>
          <p:cNvSpPr txBox="1"/>
          <p:nvPr>
            <p:ph idx="4294967295" type="body"/>
          </p:nvPr>
        </p:nvSpPr>
        <p:spPr>
          <a:xfrm>
            <a:off x="3779867" y="30946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57°</a:t>
            </a:r>
            <a:endParaRPr sz="1800"/>
          </a:p>
        </p:txBody>
      </p:sp>
      <p:sp>
        <p:nvSpPr>
          <p:cNvPr id="2222" name="Google Shape;2222;p101"/>
          <p:cNvSpPr txBox="1"/>
          <p:nvPr>
            <p:ph idx="4294967295" type="body"/>
          </p:nvPr>
        </p:nvSpPr>
        <p:spPr>
          <a:xfrm>
            <a:off x="6523067" y="3551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59°</a:t>
            </a:r>
            <a:endParaRPr sz="1800"/>
          </a:p>
        </p:txBody>
      </p:sp>
      <p:sp>
        <p:nvSpPr>
          <p:cNvPr id="2223" name="Google Shape;2223;p101"/>
          <p:cNvSpPr txBox="1"/>
          <p:nvPr>
            <p:ph idx="4294967295" type="body"/>
          </p:nvPr>
        </p:nvSpPr>
        <p:spPr>
          <a:xfrm>
            <a:off x="7970867" y="3551882"/>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72°</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7" name="Shape 2227"/>
        <p:cNvGrpSpPr/>
        <p:nvPr/>
      </p:nvGrpSpPr>
      <p:grpSpPr>
        <a:xfrm>
          <a:off x="0" y="0"/>
          <a:ext cx="0" cy="0"/>
          <a:chOff x="0" y="0"/>
          <a:chExt cx="0" cy="0"/>
        </a:xfrm>
      </p:grpSpPr>
      <p:sp>
        <p:nvSpPr>
          <p:cNvPr id="2228" name="Google Shape;2228;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saamiyada (ratios)</a:t>
            </a:r>
            <a:endParaRPr/>
          </a:p>
        </p:txBody>
      </p:sp>
      <p:sp>
        <p:nvSpPr>
          <p:cNvPr id="2229" name="Google Shape;2229;p10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Xisaabi cabbirka xagasha lagu calaamadeeyay 𝜃, adigoo ku celinaya jawaabtaada 1d.p.</a:t>
            </a:r>
            <a:endParaRPr sz="1800"/>
          </a:p>
        </p:txBody>
      </p:sp>
      <p:sp>
        <p:nvSpPr>
          <p:cNvPr id="2230" name="Google Shape;2230;p102"/>
          <p:cNvSpPr/>
          <p:nvPr/>
        </p:nvSpPr>
        <p:spPr>
          <a:xfrm>
            <a:off x="7237850" y="1181525"/>
            <a:ext cx="1464000" cy="526500"/>
          </a:xfrm>
          <a:prstGeom prst="rect">
            <a:avLst/>
          </a:prstGeom>
          <a:noFill/>
          <a:ln cap="flat" cmpd="sng" w="9525">
            <a:solidFill>
              <a:schemeClr val="dk1"/>
            </a:solidFill>
            <a:prstDash val="dashDot"/>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defRPr/>
            </a:pPr>
            <a:r>
              <a:rPr lang="en-GB" sz="1400">
                <a:latin typeface="Lexend"/>
                <a:ea typeface="Lexend"/>
                <a:cs typeface="Lexend"/>
                <a:sym typeface="Lexend"/>
              </a:rPr>
              <a:t>Jaantusyada looma sawirin qiyaas (scale)</a:t>
            </a:r>
            <a:endParaRPr>
              <a:latin typeface="Lexend"/>
              <a:ea typeface="Lexend"/>
              <a:cs typeface="Lexend"/>
              <a:sym typeface="Lexend"/>
            </a:endParaRPr>
          </a:p>
        </p:txBody>
      </p:sp>
      <p:sp>
        <p:nvSpPr>
          <p:cNvPr id="2231" name="Google Shape;2231;p102"/>
          <p:cNvSpPr/>
          <p:nvPr/>
        </p:nvSpPr>
        <p:spPr>
          <a:xfrm>
            <a:off x="1619399" y="270320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32" name="Google Shape;2232;p102"/>
          <p:cNvGrpSpPr/>
          <p:nvPr/>
        </p:nvGrpSpPr>
        <p:grpSpPr>
          <a:xfrm>
            <a:off x="847050" y="1229000"/>
            <a:ext cx="1078650" cy="1767300"/>
            <a:chOff x="-2027575" y="1455875"/>
            <a:chExt cx="1078650" cy="1767300"/>
          </a:xfrm>
        </p:grpSpPr>
        <p:sp>
          <p:nvSpPr>
            <p:cNvPr id="2233" name="Google Shape;2233;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34" name="Google Shape;2234;p102"/>
            <p:cNvCxnSpPr/>
            <p:nvPr/>
          </p:nvCxnSpPr>
          <p:spPr>
            <a:xfrm rot="10800000">
              <a:off x="-2027575" y="3223175"/>
              <a:ext cx="975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235" name="Google Shape;2235;p102"/>
            <p:cNvCxnSpPr/>
            <p:nvPr/>
          </p:nvCxnSpPr>
          <p:spPr>
            <a:xfrm rot="10800000">
              <a:off x="-948925" y="1463450"/>
              <a:ext cx="0" cy="1656900"/>
            </a:xfrm>
            <a:prstGeom prst="straightConnector1">
              <a:avLst/>
            </a:prstGeom>
            <a:noFill/>
            <a:ln cap="flat" cmpd="sng" w="28575">
              <a:solidFill>
                <a:schemeClr val="accent5"/>
              </a:solidFill>
              <a:prstDash val="solid"/>
              <a:round/>
              <a:headEnd len="med" w="med" type="triangle"/>
              <a:tailEnd len="med" w="med" type="triangle"/>
            </a:ln>
          </p:spPr>
        </p:cxnSp>
      </p:grpSp>
      <p:sp>
        <p:nvSpPr>
          <p:cNvPr id="2236" name="Google Shape;2236;p102"/>
          <p:cNvSpPr/>
          <p:nvPr/>
        </p:nvSpPr>
        <p:spPr>
          <a:xfrm rot="5400000">
            <a:off x="2957565" y="2120899"/>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37" name="Google Shape;2237;p102"/>
          <p:cNvGrpSpPr/>
          <p:nvPr/>
        </p:nvGrpSpPr>
        <p:grpSpPr>
          <a:xfrm rot="5400000">
            <a:off x="3263033" y="972433"/>
            <a:ext cx="1133566" cy="1744500"/>
            <a:chOff x="-2098225" y="1379675"/>
            <a:chExt cx="1133566" cy="1744500"/>
          </a:xfrm>
        </p:grpSpPr>
        <p:sp>
          <p:nvSpPr>
            <p:cNvPr id="2238" name="Google Shape;2238;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39" name="Google Shape;2239;p102"/>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240" name="Google Shape;2240;p102"/>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241" name="Google Shape;2241;p102"/>
          <p:cNvSpPr/>
          <p:nvPr/>
        </p:nvSpPr>
        <p:spPr>
          <a:xfrm rot="-7245981">
            <a:off x="6555729" y="15115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42" name="Google Shape;2242;p102"/>
          <p:cNvGrpSpPr/>
          <p:nvPr/>
        </p:nvGrpSpPr>
        <p:grpSpPr>
          <a:xfrm rot="-7251812">
            <a:off x="5611857" y="1454373"/>
            <a:ext cx="1133577" cy="1744517"/>
            <a:chOff x="-2098225" y="1379675"/>
            <a:chExt cx="1133566" cy="1744500"/>
          </a:xfrm>
        </p:grpSpPr>
        <p:sp>
          <p:nvSpPr>
            <p:cNvPr id="2243" name="Google Shape;2243;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44" name="Google Shape;2244;p102"/>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245" name="Google Shape;2245;p102"/>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246" name="Google Shape;2246;p102"/>
          <p:cNvSpPr/>
          <p:nvPr/>
        </p:nvSpPr>
        <p:spPr>
          <a:xfrm flipH="1" rot="7245981">
            <a:off x="1346848" y="3568926"/>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47" name="Google Shape;2247;p102"/>
          <p:cNvGrpSpPr/>
          <p:nvPr/>
        </p:nvGrpSpPr>
        <p:grpSpPr>
          <a:xfrm flipH="1" rot="7251812">
            <a:off x="1294384" y="3502306"/>
            <a:ext cx="1070042" cy="1808241"/>
            <a:chOff x="-2131157" y="1412418"/>
            <a:chExt cx="1070032" cy="1808223"/>
          </a:xfrm>
        </p:grpSpPr>
        <p:sp>
          <p:nvSpPr>
            <p:cNvPr id="2248" name="Google Shape;2248;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49" name="Google Shape;2249;p102"/>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250" name="Google Shape;2250;p102"/>
            <p:cNvCxnSpPr/>
            <p:nvPr/>
          </p:nvCxnSpPr>
          <p:spPr>
            <a:xfrm flipH="1" rot="7251591">
              <a:off x="-2580261" y="2220440"/>
              <a:ext cx="1900808" cy="32156"/>
            </a:xfrm>
            <a:prstGeom prst="straightConnector1">
              <a:avLst/>
            </a:prstGeom>
            <a:noFill/>
            <a:ln cap="flat" cmpd="sng" w="28575">
              <a:solidFill>
                <a:schemeClr val="accent5"/>
              </a:solidFill>
              <a:prstDash val="solid"/>
              <a:round/>
              <a:headEnd len="med" w="med" type="triangle"/>
              <a:tailEnd len="med" w="med" type="triangle"/>
            </a:ln>
          </p:spPr>
        </p:cxnSp>
      </p:grpSp>
      <p:sp>
        <p:nvSpPr>
          <p:cNvPr id="2251" name="Google Shape;2251;p102"/>
          <p:cNvSpPr/>
          <p:nvPr/>
        </p:nvSpPr>
        <p:spPr>
          <a:xfrm flipH="1" rot="-8954019">
            <a:off x="4301691" y="3143687"/>
            <a:ext cx="194120" cy="19412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2" name="Google Shape;2252;p102"/>
          <p:cNvSpPr/>
          <p:nvPr/>
        </p:nvSpPr>
        <p:spPr>
          <a:xfrm flipH="1" rot="-5474261">
            <a:off x="6781449" y="4010572"/>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53" name="Google Shape;2253;p102"/>
          <p:cNvGrpSpPr/>
          <p:nvPr/>
        </p:nvGrpSpPr>
        <p:grpSpPr>
          <a:xfrm flipH="1" rot="-5471853">
            <a:off x="5528854" y="2878439"/>
            <a:ext cx="1133587" cy="1744532"/>
            <a:chOff x="-2098225" y="1379675"/>
            <a:chExt cx="1133566" cy="1744500"/>
          </a:xfrm>
        </p:grpSpPr>
        <p:sp>
          <p:nvSpPr>
            <p:cNvPr id="2254" name="Google Shape;2254;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55" name="Google Shape;2255;p102"/>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256" name="Google Shape;2256;p102"/>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257" name="Google Shape;2257;p102"/>
          <p:cNvSpPr/>
          <p:nvPr/>
        </p:nvSpPr>
        <p:spPr>
          <a:xfrm flipH="1" rot="-74261">
            <a:off x="7669750" y="3777676"/>
            <a:ext cx="194445" cy="194445"/>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58" name="Google Shape;2258;p102"/>
          <p:cNvGrpSpPr/>
          <p:nvPr/>
        </p:nvGrpSpPr>
        <p:grpSpPr>
          <a:xfrm flipH="1" rot="-71853">
            <a:off x="7654734" y="2218589"/>
            <a:ext cx="1037119" cy="1841000"/>
            <a:chOff x="-2098225" y="1379675"/>
            <a:chExt cx="1037100" cy="1840966"/>
          </a:xfrm>
        </p:grpSpPr>
        <p:sp>
          <p:nvSpPr>
            <p:cNvPr id="2259" name="Google Shape;2259;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60" name="Google Shape;2260;p102"/>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261" name="Google Shape;2261;p102"/>
            <p:cNvCxnSpPr/>
            <p:nvPr/>
          </p:nvCxnSpPr>
          <p:spPr>
            <a:xfrm rot="10800000">
              <a:off x="-2022025" y="3220641"/>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2262" name="Google Shape;2262;p102"/>
          <p:cNvSpPr txBox="1"/>
          <p:nvPr>
            <p:ph idx="1" type="body"/>
          </p:nvPr>
        </p:nvSpPr>
        <p:spPr>
          <a:xfrm>
            <a:off x="32400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a:t>
            </a:r>
            <a:endParaRPr sz="1800"/>
          </a:p>
        </p:txBody>
      </p:sp>
      <p:sp>
        <p:nvSpPr>
          <p:cNvPr id="2263" name="Google Shape;2263;p102"/>
          <p:cNvSpPr txBox="1"/>
          <p:nvPr>
            <p:ph idx="1" type="body"/>
          </p:nvPr>
        </p:nvSpPr>
        <p:spPr>
          <a:xfrm>
            <a:off x="2447750" y="12844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a:t>
            </a:r>
            <a:endParaRPr sz="1800"/>
          </a:p>
        </p:txBody>
      </p:sp>
      <p:sp>
        <p:nvSpPr>
          <p:cNvPr id="2264" name="Google Shape;2264;p102"/>
          <p:cNvSpPr txBox="1"/>
          <p:nvPr>
            <p:ph idx="1" type="body"/>
          </p:nvPr>
        </p:nvSpPr>
        <p:spPr>
          <a:xfrm>
            <a:off x="5175100" y="134315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a:t>
            </a:r>
            <a:endParaRPr sz="1800"/>
          </a:p>
        </p:txBody>
      </p:sp>
      <p:grpSp>
        <p:nvGrpSpPr>
          <p:cNvPr id="2265" name="Google Shape;2265;p102"/>
          <p:cNvGrpSpPr/>
          <p:nvPr/>
        </p:nvGrpSpPr>
        <p:grpSpPr>
          <a:xfrm flipH="1" rot="-8948188">
            <a:off x="3113917" y="2842632"/>
            <a:ext cx="1133577" cy="1744517"/>
            <a:chOff x="-2098225" y="1379675"/>
            <a:chExt cx="1133566" cy="1744500"/>
          </a:xfrm>
        </p:grpSpPr>
        <p:sp>
          <p:nvSpPr>
            <p:cNvPr id="2266" name="Google Shape;2266;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67" name="Google Shape;2267;p102"/>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268" name="Google Shape;2268;p102"/>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269" name="Google Shape;2269;p102"/>
          <p:cNvSpPr txBox="1"/>
          <p:nvPr>
            <p:ph idx="1" type="body"/>
          </p:nvPr>
        </p:nvSpPr>
        <p:spPr>
          <a:xfrm>
            <a:off x="324000" y="33738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a:t>
            </a:r>
            <a:endParaRPr sz="1800"/>
          </a:p>
        </p:txBody>
      </p:sp>
      <p:sp>
        <p:nvSpPr>
          <p:cNvPr id="2270" name="Google Shape;2270;p102"/>
          <p:cNvSpPr txBox="1"/>
          <p:nvPr>
            <p:ph idx="1" type="body"/>
          </p:nvPr>
        </p:nvSpPr>
        <p:spPr>
          <a:xfrm>
            <a:off x="2861100" y="28973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 </a:t>
            </a:r>
            <a:endParaRPr sz="1800"/>
          </a:p>
        </p:txBody>
      </p:sp>
      <p:sp>
        <p:nvSpPr>
          <p:cNvPr id="2271" name="Google Shape;2271;p102"/>
          <p:cNvSpPr txBox="1"/>
          <p:nvPr>
            <p:ph idx="1" type="body"/>
          </p:nvPr>
        </p:nvSpPr>
        <p:spPr>
          <a:xfrm>
            <a:off x="5200138" y="29399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 </a:t>
            </a:r>
            <a:endParaRPr sz="1800"/>
          </a:p>
        </p:txBody>
      </p:sp>
      <p:sp>
        <p:nvSpPr>
          <p:cNvPr id="2272" name="Google Shape;2272;p102"/>
          <p:cNvSpPr txBox="1"/>
          <p:nvPr>
            <p:ph idx="1" type="body"/>
          </p:nvPr>
        </p:nvSpPr>
        <p:spPr>
          <a:xfrm>
            <a:off x="7076013" y="2639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 </a:t>
            </a:r>
            <a:endParaRPr sz="1800"/>
          </a:p>
        </p:txBody>
      </p:sp>
      <p:sp>
        <p:nvSpPr>
          <p:cNvPr id="2273" name="Google Shape;2273;p102"/>
          <p:cNvSpPr/>
          <p:nvPr/>
        </p:nvSpPr>
        <p:spPr>
          <a:xfrm>
            <a:off x="435968" y="2495550"/>
            <a:ext cx="777300" cy="777300"/>
          </a:xfrm>
          <a:prstGeom prst="arc">
            <a:avLst>
              <a:gd fmla="val 18261900"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4" name="Google Shape;2274;p102"/>
          <p:cNvSpPr/>
          <p:nvPr/>
        </p:nvSpPr>
        <p:spPr>
          <a:xfrm>
            <a:off x="4242082" y="1895590"/>
            <a:ext cx="777300" cy="777300"/>
          </a:xfrm>
          <a:prstGeom prst="arc">
            <a:avLst>
              <a:gd fmla="val 10382076" name="adj1"/>
              <a:gd fmla="val 1224246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5" name="Google Shape;2275;p102"/>
          <p:cNvSpPr/>
          <p:nvPr/>
        </p:nvSpPr>
        <p:spPr>
          <a:xfrm>
            <a:off x="4906029" y="1935087"/>
            <a:ext cx="777300" cy="777300"/>
          </a:xfrm>
          <a:prstGeom prst="arc">
            <a:avLst>
              <a:gd fmla="val 19568717" name="adj1"/>
              <a:gd fmla="val 2158920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6" name="Google Shape;2276;p102"/>
          <p:cNvSpPr/>
          <p:nvPr/>
        </p:nvSpPr>
        <p:spPr>
          <a:xfrm>
            <a:off x="2418035" y="3982732"/>
            <a:ext cx="777300" cy="777300"/>
          </a:xfrm>
          <a:prstGeom prst="arc">
            <a:avLst>
              <a:gd fmla="val 10759829" name="adj1"/>
              <a:gd fmla="val 1274089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7" name="Google Shape;2277;p102"/>
          <p:cNvSpPr/>
          <p:nvPr/>
        </p:nvSpPr>
        <p:spPr>
          <a:xfrm>
            <a:off x="3302516" y="4240640"/>
            <a:ext cx="777300" cy="777300"/>
          </a:xfrm>
          <a:prstGeom prst="arc">
            <a:avLst>
              <a:gd fmla="val 16247758" name="adj1"/>
              <a:gd fmla="val 1796722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8" name="Google Shape;2278;p102"/>
          <p:cNvSpPr/>
          <p:nvPr/>
        </p:nvSpPr>
        <p:spPr>
          <a:xfrm>
            <a:off x="6567330" y="2794690"/>
            <a:ext cx="777300" cy="777300"/>
          </a:xfrm>
          <a:prstGeom prst="arc">
            <a:avLst>
              <a:gd fmla="val 5286777" name="adj1"/>
              <a:gd fmla="val 8454513"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9" name="Google Shape;2279;p102"/>
          <p:cNvSpPr/>
          <p:nvPr/>
        </p:nvSpPr>
        <p:spPr>
          <a:xfrm>
            <a:off x="7248130" y="1895590"/>
            <a:ext cx="777300" cy="777300"/>
          </a:xfrm>
          <a:prstGeom prst="arc">
            <a:avLst>
              <a:gd fmla="val 3721787" name="adj1"/>
              <a:gd fmla="val 5332528"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0" name="Google Shape;2280;p102"/>
          <p:cNvSpPr txBox="1"/>
          <p:nvPr>
            <p:ph idx="4294967295" type="body"/>
          </p:nvPr>
        </p:nvSpPr>
        <p:spPr>
          <a:xfrm>
            <a:off x="1077000" y="3029522"/>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5.5 cm</a:t>
            </a:r>
            <a:r>
              <a:rPr lang="en-GB" sz="1400">
                <a:latin typeface="Lexend"/>
              </a:rPr>
              <a:t/>
            </a:r>
            <a:endParaRPr sz="1800"/>
          </a:p>
        </p:txBody>
      </p:sp>
      <p:sp>
        <p:nvSpPr>
          <p:cNvPr id="2281" name="Google Shape;2281;p102"/>
          <p:cNvSpPr txBox="1"/>
          <p:nvPr>
            <p:ph idx="4294967295" type="body"/>
          </p:nvPr>
        </p:nvSpPr>
        <p:spPr>
          <a:xfrm>
            <a:off x="3513600" y="23870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800"/>
          </a:p>
        </p:txBody>
      </p:sp>
      <p:sp>
        <p:nvSpPr>
          <p:cNvPr id="2282" name="Google Shape;2282;p102"/>
          <p:cNvSpPr txBox="1"/>
          <p:nvPr>
            <p:ph idx="4294967295" type="body"/>
          </p:nvPr>
        </p:nvSpPr>
        <p:spPr>
          <a:xfrm>
            <a:off x="5494800" y="144695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6.1 cm</a:t>
            </a:r>
            <a:endParaRPr sz="1800"/>
          </a:p>
        </p:txBody>
      </p:sp>
      <p:sp>
        <p:nvSpPr>
          <p:cNvPr id="2283" name="Google Shape;2283;p102"/>
          <p:cNvSpPr txBox="1"/>
          <p:nvPr>
            <p:ph idx="4294967295" type="body"/>
          </p:nvPr>
        </p:nvSpPr>
        <p:spPr>
          <a:xfrm>
            <a:off x="1539250" y="450899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7.1 cm</a:t>
            </a:r>
            <a:endParaRPr sz="1800"/>
          </a:p>
        </p:txBody>
      </p:sp>
      <p:sp>
        <p:nvSpPr>
          <p:cNvPr id="2284" name="Google Shape;2284;p102"/>
          <p:cNvSpPr txBox="1"/>
          <p:nvPr>
            <p:ph idx="4294967295" type="body"/>
          </p:nvPr>
        </p:nvSpPr>
        <p:spPr>
          <a:xfrm>
            <a:off x="2904000" y="34538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13 cm</a:t>
            </a:r>
            <a:endParaRPr sz="1800"/>
          </a:p>
        </p:txBody>
      </p:sp>
      <p:sp>
        <p:nvSpPr>
          <p:cNvPr id="2285" name="Google Shape;2285;p102"/>
          <p:cNvSpPr txBox="1"/>
          <p:nvPr>
            <p:ph idx="4294967295" type="body"/>
          </p:nvPr>
        </p:nvSpPr>
        <p:spPr>
          <a:xfrm>
            <a:off x="5932736" y="436823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7.9 cm</a:t>
            </a:r>
            <a:endParaRPr sz="1800"/>
          </a:p>
        </p:txBody>
      </p:sp>
      <p:sp>
        <p:nvSpPr>
          <p:cNvPr id="2286" name="Google Shape;2286;p102"/>
          <p:cNvSpPr txBox="1"/>
          <p:nvPr>
            <p:ph idx="4294967295" type="body"/>
          </p:nvPr>
        </p:nvSpPr>
        <p:spPr>
          <a:xfrm>
            <a:off x="7857000" y="4076281"/>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2.2 cm</a:t>
            </a:r>
            <a:endParaRPr sz="1800"/>
          </a:p>
        </p:txBody>
      </p:sp>
      <p:sp>
        <p:nvSpPr>
          <p:cNvPr id="2287" name="Google Shape;2287;p102"/>
          <p:cNvSpPr txBox="1"/>
          <p:nvPr>
            <p:ph idx="4294967295" type="body"/>
          </p:nvPr>
        </p:nvSpPr>
        <p:spPr>
          <a:xfrm>
            <a:off x="1164235" y="2376775"/>
            <a:ext cx="575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65.4</a:t>
            </a:r>
            <a:r>
              <a:rPr lang="en-GB" sz="1100">
                <a:latin typeface="Kalam"/>
                <a:ea typeface="Kalam"/>
                <a:cs typeface="Kalam"/>
                <a:sym typeface="Kalam"/>
              </a:rPr>
              <a:t>°</a:t>
            </a:r>
            <a:endParaRPr sz="2000">
              <a:latin typeface="Kalam"/>
              <a:ea typeface="Kalam"/>
              <a:cs typeface="Kalam"/>
              <a:sym typeface="Kalam"/>
            </a:endParaRPr>
          </a:p>
        </p:txBody>
      </p:sp>
      <p:sp>
        <p:nvSpPr>
          <p:cNvPr id="2288" name="Google Shape;2288;p102"/>
          <p:cNvSpPr txBox="1"/>
          <p:nvPr>
            <p:ph idx="4294967295" type="body"/>
          </p:nvPr>
        </p:nvSpPr>
        <p:spPr>
          <a:xfrm>
            <a:off x="521075" y="3694498"/>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cm</a:t>
            </a:r>
            <a:endParaRPr sz="1800"/>
          </a:p>
        </p:txBody>
      </p:sp>
      <p:sp>
        <p:nvSpPr>
          <p:cNvPr id="2289" name="Google Shape;2289;p102"/>
          <p:cNvSpPr txBox="1"/>
          <p:nvPr>
            <p:ph idx="4294967295" type="body"/>
          </p:nvPr>
        </p:nvSpPr>
        <p:spPr>
          <a:xfrm>
            <a:off x="1938542" y="193508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 cm</a:t>
            </a:r>
            <a:endParaRPr sz="1800"/>
          </a:p>
        </p:txBody>
      </p:sp>
      <p:sp>
        <p:nvSpPr>
          <p:cNvPr id="2290" name="Google Shape;2290;p102"/>
          <p:cNvSpPr txBox="1"/>
          <p:nvPr>
            <p:ph idx="4294967295" type="body"/>
          </p:nvPr>
        </p:nvSpPr>
        <p:spPr>
          <a:xfrm>
            <a:off x="3695125" y="138811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 cm</a:t>
            </a:r>
            <a:endParaRPr sz="1800"/>
          </a:p>
        </p:txBody>
      </p:sp>
      <p:sp>
        <p:nvSpPr>
          <p:cNvPr id="2291" name="Google Shape;2291;p102"/>
          <p:cNvSpPr txBox="1"/>
          <p:nvPr>
            <p:ph idx="4294967295" type="body"/>
          </p:nvPr>
        </p:nvSpPr>
        <p:spPr>
          <a:xfrm>
            <a:off x="5889900" y="2411290"/>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6.8 cm</a:t>
            </a:r>
            <a:endParaRPr sz="1800"/>
          </a:p>
        </p:txBody>
      </p:sp>
      <p:sp>
        <p:nvSpPr>
          <p:cNvPr id="2292" name="Google Shape;2292;p102"/>
          <p:cNvSpPr txBox="1"/>
          <p:nvPr>
            <p:ph idx="4294967295" type="body"/>
          </p:nvPr>
        </p:nvSpPr>
        <p:spPr>
          <a:xfrm>
            <a:off x="5454736" y="335166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8.8 cm</a:t>
            </a:r>
            <a:endParaRPr sz="1800"/>
          </a:p>
        </p:txBody>
      </p:sp>
      <p:sp>
        <p:nvSpPr>
          <p:cNvPr id="2293" name="Google Shape;2293;p102"/>
          <p:cNvSpPr txBox="1"/>
          <p:nvPr>
            <p:ph idx="4294967295" type="body"/>
          </p:nvPr>
        </p:nvSpPr>
        <p:spPr>
          <a:xfrm>
            <a:off x="4207137" y="3949663"/>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11 cm</a:t>
            </a:r>
            <a:endParaRPr sz="1800"/>
          </a:p>
        </p:txBody>
      </p:sp>
      <p:sp>
        <p:nvSpPr>
          <p:cNvPr id="2294" name="Google Shape;2294;p102"/>
          <p:cNvSpPr txBox="1"/>
          <p:nvPr>
            <p:ph idx="4294967295" type="body"/>
          </p:nvPr>
        </p:nvSpPr>
        <p:spPr>
          <a:xfrm>
            <a:off x="8109900" y="2618331"/>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4.5 cm</a:t>
            </a:r>
            <a:endParaRPr sz="1800"/>
          </a:p>
        </p:txBody>
      </p:sp>
      <p:sp>
        <p:nvSpPr>
          <p:cNvPr id="2295" name="Google Shape;2295;p102"/>
          <p:cNvSpPr txBox="1"/>
          <p:nvPr>
            <p:ph idx="4294967295" type="body"/>
          </p:nvPr>
        </p:nvSpPr>
        <p:spPr>
          <a:xfrm>
            <a:off x="3613728" y="2044605"/>
            <a:ext cx="575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27.3</a:t>
            </a:r>
            <a:r>
              <a:rPr lang="en-GB" sz="1100">
                <a:latin typeface="Kalam"/>
                <a:ea typeface="Kalam"/>
                <a:cs typeface="Kalam"/>
                <a:sym typeface="Kalam"/>
              </a:rPr>
              <a:t>°</a:t>
            </a:r>
            <a:endParaRPr sz="2000">
              <a:latin typeface="Kalam"/>
              <a:ea typeface="Kalam"/>
              <a:cs typeface="Kalam"/>
              <a:sym typeface="Kalam"/>
            </a:endParaRPr>
          </a:p>
        </p:txBody>
      </p:sp>
      <p:sp>
        <p:nvSpPr>
          <p:cNvPr id="2296" name="Google Shape;2296;p102"/>
          <p:cNvSpPr txBox="1"/>
          <p:nvPr>
            <p:ph idx="4294967295" type="body"/>
          </p:nvPr>
        </p:nvSpPr>
        <p:spPr>
          <a:xfrm>
            <a:off x="5721651" y="2031775"/>
            <a:ext cx="679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26.2</a:t>
            </a:r>
            <a:r>
              <a:rPr lang="en-GB" sz="1100">
                <a:latin typeface="Kalam"/>
                <a:ea typeface="Kalam"/>
                <a:cs typeface="Kalam"/>
                <a:sym typeface="Kalam"/>
              </a:rPr>
              <a:t>°</a:t>
            </a:r>
            <a:endParaRPr sz="2000">
              <a:latin typeface="Kalam"/>
              <a:ea typeface="Kalam"/>
              <a:cs typeface="Kalam"/>
              <a:sym typeface="Kalam"/>
            </a:endParaRPr>
          </a:p>
        </p:txBody>
      </p:sp>
      <p:sp>
        <p:nvSpPr>
          <p:cNvPr id="2297" name="Google Shape;2297;p102"/>
          <p:cNvSpPr txBox="1"/>
          <p:nvPr>
            <p:ph idx="4294967295" type="body"/>
          </p:nvPr>
        </p:nvSpPr>
        <p:spPr>
          <a:xfrm>
            <a:off x="6350507" y="3555763"/>
            <a:ext cx="575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63.9</a:t>
            </a:r>
            <a:r>
              <a:rPr lang="en-GB" sz="1100">
                <a:latin typeface="Kalam"/>
                <a:ea typeface="Kalam"/>
                <a:cs typeface="Kalam"/>
                <a:sym typeface="Kalam"/>
              </a:rPr>
              <a:t>°</a:t>
            </a:r>
            <a:endParaRPr sz="2000">
              <a:latin typeface="Kalam"/>
              <a:ea typeface="Kalam"/>
              <a:cs typeface="Kalam"/>
              <a:sym typeface="Kalam"/>
            </a:endParaRPr>
          </a:p>
        </p:txBody>
      </p:sp>
      <p:sp>
        <p:nvSpPr>
          <p:cNvPr id="2298" name="Google Shape;2298;p102"/>
          <p:cNvSpPr txBox="1"/>
          <p:nvPr>
            <p:ph idx="4294967295" type="body"/>
          </p:nvPr>
        </p:nvSpPr>
        <p:spPr>
          <a:xfrm>
            <a:off x="3962625" y="4393975"/>
            <a:ext cx="6522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32.2</a:t>
            </a:r>
            <a:r>
              <a:rPr lang="en-GB" sz="1100">
                <a:latin typeface="Kalam"/>
                <a:ea typeface="Kalam"/>
                <a:cs typeface="Kalam"/>
                <a:sym typeface="Kalam"/>
              </a:rPr>
              <a:t>°</a:t>
            </a:r>
            <a:endParaRPr sz="2000">
              <a:latin typeface="Kalam"/>
              <a:ea typeface="Kalam"/>
              <a:cs typeface="Kalam"/>
              <a:sym typeface="Kalam"/>
            </a:endParaRPr>
          </a:p>
        </p:txBody>
      </p:sp>
      <p:sp>
        <p:nvSpPr>
          <p:cNvPr id="2299" name="Google Shape;2299;p102"/>
          <p:cNvSpPr txBox="1"/>
          <p:nvPr>
            <p:ph idx="4294967295" type="body"/>
          </p:nvPr>
        </p:nvSpPr>
        <p:spPr>
          <a:xfrm>
            <a:off x="1829022" y="4089163"/>
            <a:ext cx="575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25.0</a:t>
            </a:r>
            <a:r>
              <a:rPr lang="en-GB" sz="1100">
                <a:latin typeface="Kalam"/>
                <a:ea typeface="Kalam"/>
                <a:cs typeface="Kalam"/>
                <a:sym typeface="Kalam"/>
              </a:rPr>
              <a:t>°</a:t>
            </a:r>
            <a:endParaRPr sz="2000">
              <a:latin typeface="Kalam"/>
              <a:ea typeface="Kalam"/>
              <a:cs typeface="Kalam"/>
              <a:sym typeface="Kalam"/>
            </a:endParaRPr>
          </a:p>
        </p:txBody>
      </p:sp>
      <p:sp>
        <p:nvSpPr>
          <p:cNvPr id="2300" name="Google Shape;2300;p102"/>
          <p:cNvSpPr txBox="1"/>
          <p:nvPr>
            <p:ph idx="4294967295" type="body"/>
          </p:nvPr>
        </p:nvSpPr>
        <p:spPr>
          <a:xfrm>
            <a:off x="7925022" y="2260363"/>
            <a:ext cx="575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29.3</a:t>
            </a:r>
            <a:r>
              <a:rPr lang="en-GB" sz="1100">
                <a:latin typeface="Kalam"/>
                <a:ea typeface="Kalam"/>
                <a:cs typeface="Kalam"/>
                <a:sym typeface="Kalam"/>
              </a:rPr>
              <a:t>°</a:t>
            </a:r>
            <a:endParaRPr sz="2000">
              <a:latin typeface="Kalam"/>
              <a:ea typeface="Kalam"/>
              <a:cs typeface="Kalam"/>
              <a:sym typeface="Kala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4" name="Shape 2304"/>
        <p:cNvGrpSpPr/>
        <p:nvPr/>
      </p:nvGrpSpPr>
      <p:grpSpPr>
        <a:xfrm>
          <a:off x="0" y="0"/>
          <a:ext cx="0" cy="0"/>
          <a:chOff x="0" y="0"/>
          <a:chExt cx="0" cy="0"/>
        </a:xfrm>
      </p:grpSpPr>
      <p:sp>
        <p:nvSpPr>
          <p:cNvPr id="2305" name="Google Shape;2305;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saamiga (ratios)</a:t>
            </a:r>
            <a:endParaRPr/>
          </a:p>
        </p:txBody>
      </p:sp>
      <p:sp>
        <p:nvSpPr>
          <p:cNvPr id="2306" name="Google Shape;2306;p10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Xisaabi cabbirka xagasha lagu calaamadeeyay 𝜃 ama cidhifka lagu calaamadeeyay y, kuna soo celi jawaabtaada 1d.p.</a:t>
            </a:r>
            <a:r>
              <a:rPr i="1" lang="en-GB" sz="1400">
                <a:latin typeface="Lexend"/>
                <a:ea typeface="Times New Roman"/>
                <a:cs typeface="Times New Roman"/>
                <a:sym typeface="Times New Roman"/>
              </a:rPr>
              <a:t/>
            </a:r>
            <a:r>
              <a:rPr lang="en-GB" sz="1400">
                <a:latin typeface="Lexend"/>
              </a:rPr>
              <a:t/>
            </a:r>
            <a:endParaRPr sz="1800"/>
          </a:p>
        </p:txBody>
      </p:sp>
      <p:sp>
        <p:nvSpPr>
          <p:cNvPr id="2307" name="Google Shape;2307;p103"/>
          <p:cNvSpPr/>
          <p:nvPr/>
        </p:nvSpPr>
        <p:spPr>
          <a:xfrm>
            <a:off x="7237850" y="1181525"/>
            <a:ext cx="1464000" cy="526500"/>
          </a:xfrm>
          <a:prstGeom prst="rect">
            <a:avLst/>
          </a:prstGeom>
          <a:noFill/>
          <a:ln cap="flat" cmpd="sng" w="9525">
            <a:solidFill>
              <a:schemeClr val="dk1"/>
            </a:solidFill>
            <a:prstDash val="dashDot"/>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defRPr/>
            </a:pPr>
            <a:r>
              <a:rPr lang="en-GB" sz="1400">
                <a:latin typeface="Lexend"/>
                <a:ea typeface="Lexend"/>
                <a:cs typeface="Lexend"/>
                <a:sym typeface="Lexend"/>
              </a:rPr>
              <a:t>Jaantusyada looma sawirin cabbir (scale)</a:t>
            </a:r>
            <a:endParaRPr>
              <a:latin typeface="Lexend"/>
              <a:ea typeface="Lexend"/>
              <a:cs typeface="Lexend"/>
              <a:sym typeface="Lexend"/>
            </a:endParaRPr>
          </a:p>
        </p:txBody>
      </p:sp>
      <p:sp>
        <p:nvSpPr>
          <p:cNvPr id="2308" name="Google Shape;2308;p103"/>
          <p:cNvSpPr txBox="1"/>
          <p:nvPr>
            <p:ph idx="1" type="body"/>
          </p:nvPr>
        </p:nvSpPr>
        <p:spPr>
          <a:xfrm>
            <a:off x="324000" y="14368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a:t>
            </a:r>
            <a:endParaRPr sz="1800"/>
          </a:p>
        </p:txBody>
      </p:sp>
      <p:sp>
        <p:nvSpPr>
          <p:cNvPr id="2309" name="Google Shape;2309;p103"/>
          <p:cNvSpPr txBox="1"/>
          <p:nvPr>
            <p:ph idx="1" type="body"/>
          </p:nvPr>
        </p:nvSpPr>
        <p:spPr>
          <a:xfrm>
            <a:off x="3819350" y="1436825"/>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a:t>
            </a:r>
            <a:endParaRPr sz="1800"/>
          </a:p>
        </p:txBody>
      </p:sp>
      <p:sp>
        <p:nvSpPr>
          <p:cNvPr id="2310" name="Google Shape;2310;p103"/>
          <p:cNvSpPr txBox="1"/>
          <p:nvPr>
            <p:ph idx="1" type="body"/>
          </p:nvPr>
        </p:nvSpPr>
        <p:spPr>
          <a:xfrm>
            <a:off x="324000" y="3306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a:t>
            </a:r>
            <a:endParaRPr sz="1800"/>
          </a:p>
        </p:txBody>
      </p:sp>
      <p:sp>
        <p:nvSpPr>
          <p:cNvPr id="2311" name="Google Shape;2311;p103"/>
          <p:cNvSpPr txBox="1"/>
          <p:nvPr>
            <p:ph idx="1" type="body"/>
          </p:nvPr>
        </p:nvSpPr>
        <p:spPr>
          <a:xfrm>
            <a:off x="3819350" y="3306900"/>
            <a:ext cx="266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a:t>
            </a:r>
            <a:endParaRPr sz="1800"/>
          </a:p>
        </p:txBody>
      </p:sp>
      <p:grpSp>
        <p:nvGrpSpPr>
          <p:cNvPr id="2312" name="Google Shape;2312;p103"/>
          <p:cNvGrpSpPr/>
          <p:nvPr/>
        </p:nvGrpSpPr>
        <p:grpSpPr>
          <a:xfrm rot="5400000">
            <a:off x="1794180" y="1251043"/>
            <a:ext cx="1057366" cy="1784030"/>
            <a:chOff x="-2022025" y="1455875"/>
            <a:chExt cx="1057366" cy="1784030"/>
          </a:xfrm>
        </p:grpSpPr>
        <p:sp>
          <p:nvSpPr>
            <p:cNvPr id="2313" name="Google Shape;2313;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14" name="Google Shape;2314;p103"/>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315" name="Google Shape;2315;p10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316" name="Google Shape;2316;p103"/>
          <p:cNvSpPr/>
          <p:nvPr/>
        </p:nvSpPr>
        <p:spPr>
          <a:xfrm>
            <a:off x="1552075" y="2379150"/>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17" name="Google Shape;2317;p103"/>
          <p:cNvSpPr/>
          <p:nvPr/>
        </p:nvSpPr>
        <p:spPr>
          <a:xfrm>
            <a:off x="2850900" y="2217100"/>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18" name="Google Shape;2318;p103"/>
          <p:cNvSpPr txBox="1"/>
          <p:nvPr>
            <p:ph idx="4294967295" type="body"/>
          </p:nvPr>
        </p:nvSpPr>
        <p:spPr>
          <a:xfrm>
            <a:off x="2206862" y="2294161"/>
            <a:ext cx="811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24.0°</a:t>
            </a:r>
            <a:endParaRPr sz="2000">
              <a:latin typeface="Kalam"/>
              <a:ea typeface="Kalam"/>
              <a:cs typeface="Kalam"/>
              <a:sym typeface="Kalam"/>
            </a:endParaRPr>
          </a:p>
        </p:txBody>
      </p:sp>
      <p:sp>
        <p:nvSpPr>
          <p:cNvPr id="2319" name="Google Shape;2319;p103"/>
          <p:cNvSpPr txBox="1"/>
          <p:nvPr>
            <p:ph idx="4294967295" type="body"/>
          </p:nvPr>
        </p:nvSpPr>
        <p:spPr>
          <a:xfrm>
            <a:off x="838525" y="189550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 m</a:t>
            </a:r>
            <a:endParaRPr sz="1800"/>
          </a:p>
        </p:txBody>
      </p:sp>
      <p:sp>
        <p:nvSpPr>
          <p:cNvPr id="2320" name="Google Shape;2320;p103"/>
          <p:cNvSpPr txBox="1"/>
          <p:nvPr>
            <p:ph idx="4294967295" type="body"/>
          </p:nvPr>
        </p:nvSpPr>
        <p:spPr>
          <a:xfrm>
            <a:off x="2065975" y="267175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 m</a:t>
            </a:r>
            <a:endParaRPr sz="1800"/>
          </a:p>
        </p:txBody>
      </p:sp>
      <p:grpSp>
        <p:nvGrpSpPr>
          <p:cNvPr id="2321" name="Google Shape;2321;p103"/>
          <p:cNvGrpSpPr/>
          <p:nvPr/>
        </p:nvGrpSpPr>
        <p:grpSpPr>
          <a:xfrm flipH="1" rot="-5400000">
            <a:off x="5096937" y="1156508"/>
            <a:ext cx="1133566" cy="1744500"/>
            <a:chOff x="-2098225" y="1379675"/>
            <a:chExt cx="1133566" cy="1744500"/>
          </a:xfrm>
        </p:grpSpPr>
        <p:sp>
          <p:nvSpPr>
            <p:cNvPr id="2322" name="Google Shape;2322;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23" name="Google Shape;2323;p103"/>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324" name="Google Shape;2324;p10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325" name="Google Shape;2325;p103"/>
          <p:cNvSpPr txBox="1"/>
          <p:nvPr>
            <p:ph idx="4294967295" type="body"/>
          </p:nvPr>
        </p:nvSpPr>
        <p:spPr>
          <a:xfrm flipH="1">
            <a:off x="5299955" y="2224375"/>
            <a:ext cx="4641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800"/>
          </a:p>
        </p:txBody>
      </p:sp>
      <p:sp>
        <p:nvSpPr>
          <p:cNvPr id="2326" name="Google Shape;2326;p103"/>
          <p:cNvSpPr txBox="1"/>
          <p:nvPr>
            <p:ph idx="4294967295" type="body"/>
          </p:nvPr>
        </p:nvSpPr>
        <p:spPr>
          <a:xfrm flipH="1">
            <a:off x="5385690" y="2582675"/>
            <a:ext cx="7338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cm</a:t>
            </a:r>
            <a:endParaRPr sz="1800"/>
          </a:p>
        </p:txBody>
      </p:sp>
      <p:sp>
        <p:nvSpPr>
          <p:cNvPr id="2327" name="Google Shape;2327;p103"/>
          <p:cNvSpPr txBox="1"/>
          <p:nvPr>
            <p:ph idx="4294967295" type="body"/>
          </p:nvPr>
        </p:nvSpPr>
        <p:spPr>
          <a:xfrm flipH="1">
            <a:off x="4989076" y="1608800"/>
            <a:ext cx="8580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6.6 cm</a:t>
            </a:r>
            <a:r>
              <a:rPr lang="en-GB" sz="1800">
                <a:latin typeface="Lexend"/>
              </a:rPr>
              <a:t/>
            </a:r>
            <a:endParaRPr sz="1800"/>
          </a:p>
        </p:txBody>
      </p:sp>
      <p:sp>
        <p:nvSpPr>
          <p:cNvPr id="2328" name="Google Shape;2328;p103"/>
          <p:cNvSpPr/>
          <p:nvPr/>
        </p:nvSpPr>
        <p:spPr>
          <a:xfrm flipH="1">
            <a:off x="4518378" y="2124335"/>
            <a:ext cx="746400" cy="746400"/>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29" name="Google Shape;2329;p103"/>
          <p:cNvSpPr/>
          <p:nvPr/>
        </p:nvSpPr>
        <p:spPr>
          <a:xfrm>
            <a:off x="6343375" y="2301718"/>
            <a:ext cx="192600" cy="1926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330" name="Google Shape;2330;p103"/>
          <p:cNvGrpSpPr/>
          <p:nvPr/>
        </p:nvGrpSpPr>
        <p:grpSpPr>
          <a:xfrm rot="2341546">
            <a:off x="1446691" y="2748950"/>
            <a:ext cx="1057417" cy="1784115"/>
            <a:chOff x="-2022025" y="1455875"/>
            <a:chExt cx="1057366" cy="1784030"/>
          </a:xfrm>
        </p:grpSpPr>
        <p:sp>
          <p:nvSpPr>
            <p:cNvPr id="2331" name="Google Shape;2331;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32" name="Google Shape;2332;p103"/>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333" name="Google Shape;2333;p10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334" name="Google Shape;2334;p103"/>
          <p:cNvSpPr/>
          <p:nvPr/>
        </p:nvSpPr>
        <p:spPr>
          <a:xfrm rot="-3060342">
            <a:off x="1712779" y="4277940"/>
            <a:ext cx="192612" cy="192612"/>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35" name="Google Shape;2335;p103"/>
          <p:cNvSpPr/>
          <p:nvPr/>
        </p:nvSpPr>
        <p:spPr>
          <a:xfrm rot="-3058188">
            <a:off x="2517292" y="2849277"/>
            <a:ext cx="746511" cy="746511"/>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36" name="Google Shape;2336;p103"/>
          <p:cNvSpPr txBox="1"/>
          <p:nvPr>
            <p:ph idx="4294967295" type="body"/>
          </p:nvPr>
        </p:nvSpPr>
        <p:spPr>
          <a:xfrm>
            <a:off x="2193366" y="3443575"/>
            <a:ext cx="4119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29°</a:t>
            </a:r>
            <a:endParaRPr sz="1800"/>
          </a:p>
        </p:txBody>
      </p:sp>
      <p:sp>
        <p:nvSpPr>
          <p:cNvPr id="2337" name="Google Shape;2337;p103"/>
          <p:cNvSpPr txBox="1"/>
          <p:nvPr>
            <p:ph idx="4294967295" type="body"/>
          </p:nvPr>
        </p:nvSpPr>
        <p:spPr>
          <a:xfrm>
            <a:off x="2365550" y="3998406"/>
            <a:ext cx="7464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8.5 cm</a:t>
            </a:r>
            <a:endParaRPr sz="1800"/>
          </a:p>
        </p:txBody>
      </p:sp>
      <p:sp>
        <p:nvSpPr>
          <p:cNvPr id="2338" name="Google Shape;2338;p103"/>
          <p:cNvSpPr txBox="1"/>
          <p:nvPr>
            <p:ph idx="4294967295" type="body"/>
          </p:nvPr>
        </p:nvSpPr>
        <p:spPr>
          <a:xfrm>
            <a:off x="722824" y="4270925"/>
            <a:ext cx="8580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4.7 cm</a:t>
            </a:r>
            <a:r>
              <a:rPr i="1" lang="en-GB" sz="1800">
                <a:latin typeface="Lexend"/>
                <a:ea typeface="Times New Roman"/>
                <a:cs typeface="Times New Roman"/>
                <a:sym typeface="Times New Roman"/>
              </a:rPr>
              <a:t/>
            </a:r>
            <a:r>
              <a:rPr lang="en-GB" sz="1800">
                <a:latin typeface="Lexend"/>
              </a:rPr>
              <a:t/>
            </a:r>
            <a:endParaRPr sz="1800"/>
          </a:p>
        </p:txBody>
      </p:sp>
      <p:grpSp>
        <p:nvGrpSpPr>
          <p:cNvPr id="2339" name="Google Shape;2339;p103"/>
          <p:cNvGrpSpPr/>
          <p:nvPr/>
        </p:nvGrpSpPr>
        <p:grpSpPr>
          <a:xfrm rot="-7260302">
            <a:off x="5049267" y="3389539"/>
            <a:ext cx="1037073" cy="1860182"/>
            <a:chOff x="-2098225" y="1379675"/>
            <a:chExt cx="1037100" cy="1860230"/>
          </a:xfrm>
        </p:grpSpPr>
        <p:sp>
          <p:nvSpPr>
            <p:cNvPr id="2340" name="Google Shape;2340;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41" name="Google Shape;2341;p103"/>
            <p:cNvCxnSpPr/>
            <p:nvPr/>
          </p:nvCxnSpPr>
          <p:spPr>
            <a:xfrm flipH="1">
              <a:off x="-2098225" y="1379675"/>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2342" name="Google Shape;2342;p103"/>
            <p:cNvCxnSpPr/>
            <p:nvPr/>
          </p:nvCxnSpPr>
          <p:spPr>
            <a:xfrm rot="10800000">
              <a:off x="-2022025" y="3239905"/>
              <a:ext cx="9609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2343" name="Google Shape;2343;p103"/>
          <p:cNvSpPr/>
          <p:nvPr/>
        </p:nvSpPr>
        <p:spPr>
          <a:xfrm rot="8937582">
            <a:off x="5866664" y="3497439"/>
            <a:ext cx="192576" cy="192576"/>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44" name="Google Shape;2344;p103"/>
          <p:cNvSpPr/>
          <p:nvPr/>
        </p:nvSpPr>
        <p:spPr>
          <a:xfrm rot="8940753">
            <a:off x="4180017" y="3933510"/>
            <a:ext cx="746431" cy="746431"/>
          </a:xfrm>
          <a:prstGeom prst="arc">
            <a:avLst>
              <a:gd fmla="val 10867472" name="adj1"/>
              <a:gd fmla="val 12631706"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45" name="Google Shape;2345;p103"/>
          <p:cNvSpPr txBox="1"/>
          <p:nvPr>
            <p:ph idx="4294967295" type="body"/>
          </p:nvPr>
        </p:nvSpPr>
        <p:spPr>
          <a:xfrm>
            <a:off x="4957828" y="4021924"/>
            <a:ext cx="4476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42°</a:t>
            </a:r>
            <a:endParaRPr sz="1800"/>
          </a:p>
        </p:txBody>
      </p:sp>
      <p:sp>
        <p:nvSpPr>
          <p:cNvPr id="2346" name="Google Shape;2346;p103"/>
          <p:cNvSpPr txBox="1"/>
          <p:nvPr>
            <p:ph idx="4294967295" type="body"/>
          </p:nvPr>
        </p:nvSpPr>
        <p:spPr>
          <a:xfrm>
            <a:off x="5191851" y="4430525"/>
            <a:ext cx="10200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47.8 mm</a:t>
            </a:r>
            <a:r>
              <a:rPr lang="en-GB" sz="1800">
                <a:latin typeface="Lexend"/>
              </a:rPr>
              <a:t/>
            </a:r>
            <a:endParaRPr sz="1800"/>
          </a:p>
        </p:txBody>
      </p:sp>
      <p:sp>
        <p:nvSpPr>
          <p:cNvPr id="2347" name="Google Shape;2347;p103"/>
          <p:cNvSpPr txBox="1"/>
          <p:nvPr>
            <p:ph idx="4294967295" type="body"/>
          </p:nvPr>
        </p:nvSpPr>
        <p:spPr>
          <a:xfrm>
            <a:off x="6426475" y="3590000"/>
            <a:ext cx="811500" cy="3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 mm</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1" name="Shape 2351"/>
        <p:cNvGrpSpPr/>
        <p:nvPr/>
      </p:nvGrpSpPr>
      <p:grpSpPr>
        <a:xfrm>
          <a:off x="0" y="0"/>
          <a:ext cx="0" cy="0"/>
          <a:chOff x="0" y="0"/>
          <a:chExt cx="0" cy="0"/>
        </a:xfrm>
      </p:grpSpPr>
      <p:sp>
        <p:nvSpPr>
          <p:cNvPr id="2352" name="Google Shape;2352;p104"/>
          <p:cNvSpPr txBox="1"/>
          <p:nvPr>
            <p:ph idx="1" type="body"/>
          </p:nvPr>
        </p:nvSpPr>
        <p:spPr>
          <a:xfrm>
            <a:off x="324000" y="8298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Saamiyada trigonometric-ga (trigonometric ratios) waxay qeexayaan xiriirka saamiyeed ee u dhexeeya laba dherer oo ku yaal saddex-xagal quman (right-angled triangle) iyadoo lagu salaynayo cabbirka xagasha diiradda la saaray.</a:t>
            </a:r>
            <a:endParaRPr/>
          </a:p>
          <a:p>
            <a:pPr indent="0" lvl="0" marL="0" rtl="0" algn="l">
              <a:spcBef>
                <a:spcPts val="1000"/>
              </a:spcBef>
              <a:spcAft>
                <a:spcPts val="0"/>
              </a:spcAft>
              <a:buNone/>
              <a:defRPr/>
            </a:pPr>
            <a:r>
              <a:rPr lang="en-GB" sz="1100">
                <a:latin typeface="Lexend"/>
              </a:rPr>
              <a:t>Go'aaminta saamiga (ratio) la isticmaalo waa tillaabada koowaad ee lagu jawaabo su'aasha trigonometry-ga.</a:t>
            </a:r>
            <a:endParaRPr/>
          </a:p>
          <a:p>
            <a:pPr indent="0" lvl="0" marL="0" rtl="0" algn="l">
              <a:spcBef>
                <a:spcPts val="1000"/>
              </a:spcBef>
              <a:spcAft>
                <a:spcPts val="1000"/>
              </a:spcAft>
              <a:buNone/>
              <a:defRPr/>
            </a:pPr>
            <a:r>
              <a:rPr lang="en-GB" sz="1100">
                <a:latin typeface="Lexend"/>
              </a:rPr>
              <a:t>Mararka qaarkood waxa aad u baahan tahay in aad xisaabiso laguma gaaro xisaab kaliya, marka tixgeli waxa aad ku xisaabin karto macluumaadka la siiyay marka hore. Tixgeli saxnaanta (accuracy), hana ku soo wareejin (round) ilaa jawaabta kama dambaysta ah.</a:t>
            </a:r>
            <a:endParaRPr/>
          </a:p>
        </p:txBody>
      </p:sp>
      <p:sp>
        <p:nvSpPr>
          <p:cNvPr id="2353" name="Google Shape;2353;p10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Doorashada saamiga saxda ah ee trigonometric (trigonometric ratio)</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