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package/2006/relationships/metadata/thumbnail" Target="docProps/thumbnail.jpeg"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trictFirstAndLastChars="0" embedTrueTypeFonts="1" saveSubsetFonts="1" autoCompressPictures="0">
  <p:sldMasterIdLst>
    <p:sldMasterId id="214748370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/>
  <p:notesSz cx="6858000" cy="9144000"/>
  <p:embeddedFontLst>
    <p:embeddedFont>
      <p:font typeface="Lexend" panose="00000000000000000000"/>
      <p:regular r:id="rId47"/>
    </p:embeddedFont>
    <p:embeddedFont>
      <p:font typeface="Lexend Medium" panose="00000000000000000000"/>
      <p:regular r:id="rId48"/>
    </p:embeddedFont>
    <p:embeddedFont>
      <p:font typeface="Kalam" panose="02000000000000000000"/>
      <p:regular r:id="rId49"/>
    </p:embeddedFont>
    <p:embeddedFont>
      <p:font typeface="Lexend Light" panose="00000000000000000000"/>
      <p:regular r:id="rId50"/>
    </p:embeddedFont>
  </p:embeddedFontLst>
  <p:custDataLst>
    <p:tags r:id="rId46"/>
  </p:custDataLst>
  <p:defaultText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CB40717C-E718-4CDD-A6EF-0455306FA54E}">
  <a:tblStyle styleId="{CB40717C-E718-4CDD-A6EF-0455306FA54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6" Type="http://schemas.openxmlformats.org/officeDocument/2006/relationships/tags" Target="tags/tag1.xml"/><Relationship Id="rId47" Type="http://schemas.openxmlformats.org/officeDocument/2006/relationships/font" Target="fonts/font1.fntdata"/><Relationship Id="rId48" Type="http://schemas.openxmlformats.org/officeDocument/2006/relationships/font" Target="fonts/font2.fntdata"/><Relationship Id="rId49" Type="http://schemas.openxmlformats.org/officeDocument/2006/relationships/font" Target="fonts/font3.fntdata"/><Relationship Id="rId50" Type="http://schemas.openxmlformats.org/officeDocument/2006/relationships/font" Target="fonts/font4.fntdata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2" name="Shape 2"/>
        <p:cNvGrpSpPr/>
        <p:nvPr/>
      </p:nvGrpSpPr>
      <p:grpSpPr>
        <a:xfrm>
          <a:off x="0" y="0"/>
          <a: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slide" Target="../slides/slide36.xml"/><Relationship Id="rId2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slide" Target="../slides/slide37.xml"/><Relationship Id="rId2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slide" Target="../slides/slide38.xml"/><Relationship Id="rId2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slide" Target="../slides/slide39.xml"/><Relationship Id="rId2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slide" Target="../slides/slide40.xml"/><Relationship Id="rId2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slide" Target="../slides/slide41.xml"/><Relationship Id="rId2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slide" Target="../slides/slide4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42" name="Shape 742"/>
        <p:cNvGrpSpPr/>
        <p:nvPr/>
      </p:nvGrpSpPr>
      <p:grpSpPr>
        <a:xfrm>
          <a:off x="0" y="0"/>
          <a:ext cx="0" cy="0"/>
        </a:xfrm>
      </p:grpSpPr>
      <p:sp>
        <p:nvSpPr>
          <p:cNvPr id="743" name="Google Shape;743;g2b9c71b6bb6_0_3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4" name="Google Shape;744;g2b9c71b6bb6_0_3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48" name="Shape 748"/>
        <p:cNvGrpSpPr/>
        <p:nvPr/>
      </p:nvGrpSpPr>
      <p:grpSpPr>
        <a:xfrm>
          <a:off x="0" y="0"/>
          <a:ext cx="0" cy="0"/>
        </a:xfrm>
      </p:grpSpPr>
      <p:sp>
        <p:nvSpPr>
          <p:cNvPr id="749" name="Google Shape;749;g2b9c71b6bb6_0_4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0" name="Google Shape;750;g2b9c71b6bb6_0_4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53" name="Shape 753"/>
        <p:cNvGrpSpPr/>
        <p:nvPr/>
      </p:nvGrpSpPr>
      <p:grpSpPr>
        <a:xfrm>
          <a:off x="0" y="0"/>
          <a:ext cx="0" cy="0"/>
        </a:xfrm>
      </p:grpSpPr>
      <p:sp>
        <p:nvSpPr>
          <p:cNvPr id="754" name="Google Shape;754;g2b9c71b6bb6_0_4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" name="Google Shape;755;g2b9c71b6bb6_0_4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58" name="Shape 758"/>
        <p:cNvGrpSpPr/>
        <p:nvPr/>
      </p:nvGrpSpPr>
      <p:grpSpPr>
        <a:xfrm>
          <a:off x="0" y="0"/>
          <a:ext cx="0" cy="0"/>
        </a:xfrm>
      </p:grpSpPr>
      <p:sp>
        <p:nvSpPr>
          <p:cNvPr id="759" name="Google Shape;759;g2b9c71b6bb6_0_5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" name="Google Shape;760;g2b9c71b6bb6_0_5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63" name="Shape 763"/>
        <p:cNvGrpSpPr/>
        <p:nvPr/>
      </p:nvGrpSpPr>
      <p:grpSpPr>
        <a:xfrm>
          <a:off x="0" y="0"/>
          <a:ext cx="0" cy="0"/>
        </a:xfrm>
      </p:grpSpPr>
      <p:sp>
        <p:nvSpPr>
          <p:cNvPr id="764" name="Google Shape;764;g2b9c71b6bb6_0_5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5" name="Google Shape;765;g2b9c71b6bb6_0_5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71" name="Shape 771"/>
        <p:cNvGrpSpPr/>
        <p:nvPr/>
      </p:nvGrpSpPr>
      <p:grpSpPr>
        <a:xfrm>
          <a:off x="0" y="0"/>
          <a:ext cx="0" cy="0"/>
        </a:xfrm>
      </p:grpSpPr>
      <p:sp>
        <p:nvSpPr>
          <p:cNvPr id="772" name="Google Shape;772;g2b9c71b6bb6_0_6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2b9c71b6bb6_0_6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00" name="Shape 800"/>
        <p:cNvGrpSpPr/>
        <p:nvPr/>
      </p:nvGrpSpPr>
      <p:grpSpPr>
        <a:xfrm>
          <a:off x="0" y="0"/>
          <a:ext cx="0" cy="0"/>
        </a:xfrm>
      </p:grpSpPr>
      <p:sp>
        <p:nvSpPr>
          <p:cNvPr id="801" name="Google Shape;801;g2b9c71b6bb6_0_8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2" name="Google Shape;802;g2b9c71b6bb6_0_8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54" name="Shape 854"/>
        <p:cNvGrpSpPr/>
        <p:nvPr/>
      </p:nvGrpSpPr>
      <p:grpSpPr>
        <a:xfrm>
          <a:off x="0" y="0"/>
          <a:ext cx="0" cy="0"/>
        </a:xfrm>
      </p:grpSpPr>
      <p:sp>
        <p:nvSpPr>
          <p:cNvPr id="855" name="Google Shape;855;g2b9c71b6bb6_0_14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6" name="Google Shape;856;g2b9c71b6bb6_0_14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96" name="Shape 896"/>
        <p:cNvGrpSpPr/>
        <p:nvPr/>
      </p:nvGrpSpPr>
      <p:grpSpPr>
        <a:xfrm>
          <a:off x="0" y="0"/>
          <a:ext cx="0" cy="0"/>
        </a:xfrm>
      </p:grpSpPr>
      <p:sp>
        <p:nvSpPr>
          <p:cNvPr id="897" name="Google Shape;897;g2b9c71b6bb6_0_18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8" name="Google Shape;898;g2b9c71b6bb6_0_18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39" name="Shape 939"/>
        <p:cNvGrpSpPr/>
        <p:nvPr/>
      </p:nvGrpSpPr>
      <p:grpSpPr>
        <a:xfrm>
          <a:off x="0" y="0"/>
          <a:ext cx="0" cy="0"/>
        </a:xfrm>
      </p:grpSpPr>
      <p:sp>
        <p:nvSpPr>
          <p:cNvPr id="940" name="Google Shape;940;g2b9c71b6bb6_0_22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1" name="Google Shape;941;g2b9c71b6bb6_0_22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95" name="Shape 995"/>
        <p:cNvGrpSpPr/>
        <p:nvPr/>
      </p:nvGrpSpPr>
      <p:grpSpPr>
        <a:xfrm>
          <a:off x="0" y="0"/>
          <a:ext cx="0" cy="0"/>
        </a:xfrm>
      </p:grpSpPr>
      <p:sp>
        <p:nvSpPr>
          <p:cNvPr id="996" name="Google Shape;996;g2b9c71b6bb6_0_28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7" name="Google Shape;997;g2b9c71b6bb6_0_28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39" name="Shape 1039"/>
        <p:cNvGrpSpPr/>
        <p:nvPr/>
      </p:nvGrpSpPr>
      <p:grpSpPr>
        <a:xfrm>
          <a:off x="0" y="0"/>
          <a:ext cx="0" cy="0"/>
        </a:xfrm>
      </p:grpSpPr>
      <p:sp>
        <p:nvSpPr>
          <p:cNvPr id="1040" name="Google Shape;1040;g2b9c71b6bb6_0_32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1" name="Google Shape;1041;g2b9c71b6bb6_0_32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73" name="Shape 1073"/>
        <p:cNvGrpSpPr/>
        <p:nvPr/>
      </p:nvGrpSpPr>
      <p:grpSpPr>
        <a:xfrm>
          <a:off x="0" y="0"/>
          <a:ext cx="0" cy="0"/>
        </a:xfrm>
      </p:grpSpPr>
      <p:sp>
        <p:nvSpPr>
          <p:cNvPr id="1074" name="Google Shape;1074;g2b9c71b6bb6_0_35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5" name="Google Shape;1075;g2b9c71b6bb6_0_35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05" name="Shape 1105"/>
        <p:cNvGrpSpPr/>
        <p:nvPr/>
      </p:nvGrpSpPr>
      <p:grpSpPr>
        <a:xfrm>
          <a:off x="0" y="0"/>
          <a:ext cx="0" cy="0"/>
        </a:xfrm>
      </p:grpSpPr>
      <p:sp>
        <p:nvSpPr>
          <p:cNvPr id="1106" name="Google Shape;1106;g2b9c71b6bb6_0_38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7" name="Google Shape;1107;g2b9c71b6bb6_0_38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21" name="Shape 1121"/>
        <p:cNvGrpSpPr/>
        <p:nvPr/>
      </p:nvGrpSpPr>
      <p:grpSpPr>
        <a:xfrm>
          <a:off x="0" y="0"/>
          <a:ext cx="0" cy="0"/>
        </a:xfrm>
      </p:grpSpPr>
      <p:sp>
        <p:nvSpPr>
          <p:cNvPr id="1122" name="Google Shape;1122;g2b9c71b6bb6_0_40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3" name="Google Shape;1123;g2b9c71b6bb6_0_40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41" name="Shape 1141"/>
        <p:cNvGrpSpPr/>
        <p:nvPr/>
      </p:nvGrpSpPr>
      <p:grpSpPr>
        <a:xfrm>
          <a:off x="0" y="0"/>
          <a:ext cx="0" cy="0"/>
        </a:xfrm>
      </p:grpSpPr>
      <p:sp>
        <p:nvSpPr>
          <p:cNvPr id="1142" name="Google Shape;1142;g2b9c71b6bb6_0_42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3" name="Google Shape;1143;g2b9c71b6bb6_0_42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61" name="Shape 1161"/>
        <p:cNvGrpSpPr/>
        <p:nvPr/>
      </p:nvGrpSpPr>
      <p:grpSpPr>
        <a:xfrm>
          <a:off x="0" y="0"/>
          <a:ext cx="0" cy="0"/>
        </a:xfrm>
      </p:grpSpPr>
      <p:sp>
        <p:nvSpPr>
          <p:cNvPr id="1162" name="Google Shape;1162;g2b9c71b6bb6_0_44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3" name="Google Shape;1163;g2b9c71b6bb6_0_44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87" name="Shape 1187"/>
        <p:cNvGrpSpPr/>
        <p:nvPr/>
      </p:nvGrpSpPr>
      <p:grpSpPr>
        <a:xfrm>
          <a:off x="0" y="0"/>
          <a:ext cx="0" cy="0"/>
        </a:xfrm>
      </p:grpSpPr>
      <p:sp>
        <p:nvSpPr>
          <p:cNvPr id="1188" name="Google Shape;1188;g2b9c71b6bb6_0_46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9" name="Google Shape;1189;g2b9c71b6bb6_0_46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12" name="Shape 1212"/>
        <p:cNvGrpSpPr/>
        <p:nvPr/>
      </p:nvGrpSpPr>
      <p:grpSpPr>
        <a:xfrm>
          <a:off x="0" y="0"/>
          <a:ext cx="0" cy="0"/>
        </a:xfrm>
      </p:grpSpPr>
      <p:sp>
        <p:nvSpPr>
          <p:cNvPr id="1213" name="Google Shape;1213;g2b9c71b6bb6_0_48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4" name="Google Shape;1214;g2b9c71b6bb6_0_48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41" name="Shape 1241"/>
        <p:cNvGrpSpPr/>
        <p:nvPr/>
      </p:nvGrpSpPr>
      <p:grpSpPr>
        <a:xfrm>
          <a:off x="0" y="0"/>
          <a:ext cx="0" cy="0"/>
        </a:xfrm>
      </p:grpSpPr>
      <p:sp>
        <p:nvSpPr>
          <p:cNvPr id="1242" name="Google Shape;1242;g2b9c71b6bb6_0_51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3" name="Google Shape;1243;g2b9c71b6bb6_0_51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49" name="Shape 1249"/>
        <p:cNvGrpSpPr/>
        <p:nvPr/>
      </p:nvGrpSpPr>
      <p:grpSpPr>
        <a:xfrm>
          <a:off x="0" y="0"/>
          <a:ext cx="0" cy="0"/>
        </a:xfrm>
      </p:grpSpPr>
      <p:sp>
        <p:nvSpPr>
          <p:cNvPr id="1250" name="Google Shape;1250;g2b9c71b6bb6_0_246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1" name="Google Shape;1251;g2b9c71b6bb6_0_246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68" name="Shape 1268"/>
        <p:cNvGrpSpPr/>
        <p:nvPr/>
      </p:nvGrpSpPr>
      <p:grpSpPr>
        <a:xfrm>
          <a:off x="0" y="0"/>
          <a:ext cx="0" cy="0"/>
        </a:xfrm>
      </p:grpSpPr>
      <p:sp>
        <p:nvSpPr>
          <p:cNvPr id="1269" name="Google Shape;1269;g2b9c71b6bb6_0_248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0" name="Google Shape;1270;g2b9c71b6bb6_0_248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316" name="Shape 1316"/>
        <p:cNvGrpSpPr/>
        <p:nvPr/>
      </p:nvGrpSpPr>
      <p:grpSpPr>
        <a:xfrm>
          <a:off x="0" y="0"/>
          <a:ext cx="0" cy="0"/>
        </a:xfrm>
      </p:grpSpPr>
      <p:sp>
        <p:nvSpPr>
          <p:cNvPr id="1317" name="Google Shape;1317;g2b9c71b6bb6_0_255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8" name="Google Shape;1318;g2b9c71b6bb6_0_255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349" name="Shape 1349"/>
        <p:cNvGrpSpPr/>
        <p:nvPr/>
      </p:nvGrpSpPr>
      <p:grpSpPr>
        <a:xfrm>
          <a:off x="0" y="0"/>
          <a:ext cx="0" cy="0"/>
        </a:xfrm>
      </p:grpSpPr>
      <p:sp>
        <p:nvSpPr>
          <p:cNvPr id="1350" name="Google Shape;1350;g2b9c71b6bb6_0_264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1" name="Google Shape;1351;g2b9c71b6bb6_0_264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00" name="Shape 1400"/>
        <p:cNvGrpSpPr/>
        <p:nvPr/>
      </p:nvGrpSpPr>
      <p:grpSpPr>
        <a:xfrm>
          <a:off x="0" y="0"/>
          <a:ext cx="0" cy="0"/>
        </a:xfrm>
      </p:grpSpPr>
      <p:sp>
        <p:nvSpPr>
          <p:cNvPr id="1401" name="Google Shape;1401;g2b9c71b6bb6_0_271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2" name="Google Shape;1402;g2b9c71b6bb6_0_271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30" name="Shape 1430"/>
        <p:cNvGrpSpPr/>
        <p:nvPr/>
      </p:nvGrpSpPr>
      <p:grpSpPr>
        <a:xfrm>
          <a:off x="0" y="0"/>
          <a:ext cx="0" cy="0"/>
        </a:xfrm>
      </p:grpSpPr>
      <p:sp>
        <p:nvSpPr>
          <p:cNvPr id="1431" name="Google Shape;1431;g2b9c71b6bb6_0_274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2" name="Google Shape;1432;g2b9c71b6bb6_0_274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/>
              <a:t>Three of these prime numbers are also odd, but when only looking at the event of landing on a prime number, this does not matter.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58" name="Shape 1458"/>
        <p:cNvGrpSpPr/>
        <p:nvPr/>
      </p:nvGrpSpPr>
      <p:grpSpPr>
        <a:xfrm>
          <a:off x="0" y="0"/>
          <a:ext cx="0" cy="0"/>
        </a:xfrm>
      </p:grpSpPr>
      <p:sp>
        <p:nvSpPr>
          <p:cNvPr id="1459" name="Google Shape;1459;g2b9c71b6bb6_0_285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0" name="Google Shape;1460;g2b9c71b6bb6_0_285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/>
              <a:t>Three of these prime numbers are also odd, but when only looking at the event of landing on a prime number, this does not matter.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88" name="Shape 1488"/>
        <p:cNvGrpSpPr/>
        <p:nvPr/>
      </p:nvGrpSpPr>
      <p:grpSpPr>
        <a:xfrm>
          <a:off x="0" y="0"/>
          <a:ext cx="0" cy="0"/>
        </a:xfrm>
      </p:grpSpPr>
      <p:sp>
        <p:nvSpPr>
          <p:cNvPr id="1489" name="Google Shape;1489;g2b9c71b6bb6_0_288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0" name="Google Shape;1490;g2b9c71b6bb6_0_288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/>
              <a:t>Three of these prime numbers are also odd, but when only looking at the event of landing on a prime number, this does not matter.</a:t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26" name="Shape 1526"/>
        <p:cNvGrpSpPr/>
        <p:nvPr/>
      </p:nvGrpSpPr>
      <p:grpSpPr>
        <a:xfrm>
          <a:off x="0" y="0"/>
          <a:ext cx="0" cy="0"/>
        </a:xfrm>
      </p:grpSpPr>
      <p:sp>
        <p:nvSpPr>
          <p:cNvPr id="1527" name="Google Shape;1527;g2b9c71b6bb6_0_292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8" name="Google Shape;1528;g2b9c71b6bb6_0_292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/>
              <a:t>Three of these prime numbers are also odd, but when only looking at the event of landing on a prime number, this does not matter.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65" name="Shape 1565"/>
        <p:cNvGrpSpPr/>
        <p:nvPr/>
      </p:nvGrpSpPr>
      <p:grpSpPr>
        <a:xfrm>
          <a:off x="0" y="0"/>
          <a:ext cx="0" cy="0"/>
        </a:xfrm>
      </p:grpSpPr>
      <p:sp>
        <p:nvSpPr>
          <p:cNvPr id="1566" name="Google Shape;1566;g2b9c71b6bb6_0_302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7" name="Google Shape;1567;g2b9c71b6bb6_0_302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/>
              <a:t>Three of these prime numbers are also odd, but when only looking at the event of landing on a prime number, this does not matter.</a:t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99" name="Shape 1599"/>
        <p:cNvGrpSpPr/>
        <p:nvPr/>
      </p:nvGrpSpPr>
      <p:grpSpPr>
        <a:xfrm>
          <a:off x="0" y="0"/>
          <a:ext cx="0" cy="0"/>
        </a:xfrm>
      </p:grpSpPr>
      <p:sp>
        <p:nvSpPr>
          <p:cNvPr id="1600" name="Google Shape;1600;g2b9c71b6bb6_0_307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1" name="Google Shape;1601;g2b9c71b6bb6_0_307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625" name="Shape 1625"/>
        <p:cNvGrpSpPr/>
        <p:nvPr/>
      </p:nvGrpSpPr>
      <p:grpSpPr>
        <a:xfrm>
          <a:off x="0" y="0"/>
          <a:ext cx="0" cy="0"/>
        </a:xfrm>
      </p:grpSpPr>
      <p:sp>
        <p:nvSpPr>
          <p:cNvPr id="1626" name="Google Shape;1626;g2b9c71b6bb6_0_314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7" name="Google Shape;1627;g2b9c71b6bb6_0_314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677" name="Shape 1677"/>
        <p:cNvGrpSpPr/>
        <p:nvPr/>
      </p:nvGrpSpPr>
      <p:grpSpPr>
        <a:xfrm>
          <a:off x="0" y="0"/>
          <a:ext cx="0" cy="0"/>
        </a:xfrm>
      </p:grpSpPr>
      <p:sp>
        <p:nvSpPr>
          <p:cNvPr id="1678" name="Google Shape;1678;g2b9c71b6bb6_0_326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9" name="Google Shape;1679;g2b9c71b6bb6_0_326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712" name="Shape 1712"/>
        <p:cNvGrpSpPr/>
        <p:nvPr/>
      </p:nvGrpSpPr>
      <p:grpSpPr>
        <a:xfrm>
          <a:off x="0" y="0"/>
          <a:ext cx="0" cy="0"/>
        </a:xfrm>
      </p:grpSpPr>
      <p:sp>
        <p:nvSpPr>
          <p:cNvPr id="1713" name="Google Shape;1713;g2b9c71bf06f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4" name="Google Shape;1714;g2b9c71bf06f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736" name="Shape 1736"/>
        <p:cNvGrpSpPr/>
        <p:nvPr/>
      </p:nvGrpSpPr>
      <p:grpSpPr>
        <a:xfrm>
          <a:off x="0" y="0"/>
          <a:ext cx="0" cy="0"/>
        </a:xfrm>
      </p:grpSpPr>
      <p:sp>
        <p:nvSpPr>
          <p:cNvPr id="1737" name="Google Shape;1737;g2b9c71bf06f_0_26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8" name="Google Shape;1738;g2b9c71bf06f_0_26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757" name="Shape 1757"/>
        <p:cNvGrpSpPr/>
        <p:nvPr/>
      </p:nvGrpSpPr>
      <p:grpSpPr>
        <a:xfrm>
          <a:off x="0" y="0"/>
          <a:ext cx="0" cy="0"/>
        </a:xfrm>
      </p:grpSpPr>
      <p:sp>
        <p:nvSpPr>
          <p:cNvPr id="1758" name="Google Shape;1758;g2b9c71bf06f_0_7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9" name="Google Shape;1759;g2b9c71bf06f_0_7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781" name="Shape 1781"/>
        <p:cNvGrpSpPr/>
        <p:nvPr/>
      </p:nvGrpSpPr>
      <p:grpSpPr>
        <a:xfrm>
          <a:off x="0" y="0"/>
          <a:ext cx="0" cy="0"/>
        </a:xfrm>
      </p:grpSpPr>
      <p:sp>
        <p:nvSpPr>
          <p:cNvPr id="1782" name="Google Shape;1782;g2b9c71bf06f_0_15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3" name="Google Shape;1783;g2b9c71bf06f_0_15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802" name="Shape 1802"/>
        <p:cNvGrpSpPr/>
        <p:nvPr/>
      </p:nvGrpSpPr>
      <p:grpSpPr>
        <a:xfrm>
          <a:off x="0" y="0"/>
          <a:ext cx="0" cy="0"/>
        </a:xfrm>
      </p:grpSpPr>
      <p:sp>
        <p:nvSpPr>
          <p:cNvPr id="1803" name="Google Shape;1803;g2b9c71bf06f_0_30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4" name="Google Shape;1804;g2b9c71bf06f_0_30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841" name="Shape 1841"/>
        <p:cNvGrpSpPr/>
        <p:nvPr/>
      </p:nvGrpSpPr>
      <p:grpSpPr>
        <a:xfrm>
          <a:off x="0" y="0"/>
          <a:ext cx="0" cy="0"/>
        </a:xfrm>
      </p:grpSpPr>
      <p:sp>
        <p:nvSpPr>
          <p:cNvPr id="1842" name="Google Shape;1842;g2b9c71bf06f_0_10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3" name="Google Shape;1843;g2b9c71bf06f_0_10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877" name="Shape 1877"/>
        <p:cNvGrpSpPr/>
        <p:nvPr/>
      </p:nvGrpSpPr>
      <p:grpSpPr>
        <a:xfrm>
          <a:off x="0" y="0"/>
          <a:ext cx="0" cy="0"/>
        </a:xfrm>
      </p:grpSpPr>
      <p:sp>
        <p:nvSpPr>
          <p:cNvPr id="1878" name="Google Shape;1878;g2b9c71bf06f_0_20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9" name="Google Shape;1879;g2b9c71bf06f_0_20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926" name="Shape 1926"/>
        <p:cNvGrpSpPr/>
        <p:nvPr/>
      </p:nvGrpSpPr>
      <p:grpSpPr>
        <a:xfrm>
          <a:off x="0" y="0"/>
          <a:ext cx="0" cy="0"/>
        </a:xfrm>
      </p:grpSpPr>
      <p:sp>
        <p:nvSpPr>
          <p:cNvPr id="1927" name="Google Shape;1927;g2b9c71bf06f_0_34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8" name="Google Shape;1928;g2b9c71bf06f_0_34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968" name="Shape 1968"/>
        <p:cNvGrpSpPr/>
        <p:nvPr/>
      </p:nvGrpSpPr>
      <p:grpSpPr>
        <a:xfrm>
          <a:off x="0" y="0"/>
          <a:ext cx="0" cy="0"/>
        </a:xfrm>
      </p:grpSpPr>
      <p:sp>
        <p:nvSpPr>
          <p:cNvPr id="1969" name="Google Shape;1969;g2b9c71b6bb6_0_171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0" name="Google Shape;1970;g2b9c71b6bb6_0_171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1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4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2.png"/><Relationship Id="rId7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5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9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2.png"/><Relationship Id="rId9" Type="http://schemas.openxmlformats.org/officeDocument/2006/relationships/slideMaster" Target="../slideMasters/slideMaster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5.png"/><Relationship Id="rId3" Type="http://schemas.openxmlformats.org/officeDocument/2006/relationships/image" Target="../media/image30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9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31.png"/><Relationship Id="rId10" Type="http://schemas.openxmlformats.org/officeDocument/2006/relationships/image" Target="../media/image22.png"/><Relationship Id="rId11" Type="http://schemas.openxmlformats.org/officeDocument/2006/relationships/slideMaster" Target="../slideMasters/slideMaster1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image" Target="../media/image32.png"/><Relationship Id="rId3" Type="http://schemas.openxmlformats.org/officeDocument/2006/relationships/image" Target="../media/image37.png"/><Relationship Id="rId4" Type="http://schemas.openxmlformats.org/officeDocument/2006/relationships/image" Target="../media/image39.png"/><Relationship Id="rId5" Type="http://schemas.openxmlformats.org/officeDocument/2006/relationships/slideMaster" Target="../slideMasters/slideMaster1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slideMaster" Target="../slideMasters/slideMaster1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Master" Target="../slideMasters/slideMaster1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English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English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type="subTitle" idx="1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aths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</a:xfrm>
      </p:grpSpPr>
      <p:pic>
        <p:nvPicPr>
          <p:cNvPr id="18" name="Google Shape;18;p3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Maths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>
          <a:blip r:embed="rId3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Geography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</a:xfrm>
      </p:grpSpPr>
      <p:pic>
        <p:nvPicPr>
          <p:cNvPr id="26" name="Google Shape;26;p4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Juqraafi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type="subTitle" idx="1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History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</a:xfrm>
      </p:grpSpPr>
      <p:pic>
        <p:nvPicPr>
          <p:cNvPr id="34" name="Google Shape;34;p5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History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type="subTitle" idx="1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usic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</a:xfrm>
      </p:grpSpPr>
      <p:pic>
        <p:nvPicPr>
          <p:cNvPr id="45" name="Google Shape;45;p6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Music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type="subTitle" idx="1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>
          <a:blip r:embed="rId3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Science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Sayniska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type="subTitle" idx="1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>
          <a:blip r:embed="rId2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Biology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</a:xfrm>
      </p:grpSpPr>
      <p:pic>
        <p:nvPicPr>
          <p:cNvPr id="64" name="Google Shape;64;p8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Biology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type="subTitle" idx="1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Physics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</a:xfrm>
      </p:grpSpPr>
      <p:pic>
        <p:nvPicPr>
          <p:cNvPr id="72" name="Google Shape;72;p9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Physics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Chemistry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</a:xfrm>
      </p:grpSpPr>
      <p:pic>
        <p:nvPicPr>
          <p:cNvPr id="83" name="Google Shape;83;p10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Chemistry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Natiijo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lang="en-GB" sz="1200" i="1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9" name="Google Shape;99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0" name="Google Shape;100;p12"/>
            <p:cNvPicPr preferRelativeResize="0"/>
            <p:nvPr/>
          </p:nvPicPr>
          <p:blipFill>
            <a:blip r:embed="rId1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1" name="Google Shape;101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4" name="Google Shape;104;p12"/>
          <p:cNvPicPr preferRelativeResize="0"/>
          <p:nvPr/>
        </p:nvPicPr>
        <p:blipFill>
          <a:blip r:embed="rId5">
            <a:alphaModFix/>
          </a:blip>
          <a:srcRect l="3910" b="5222"/>
          <a:stretch>
            <a:fillRect/>
          </a:stretch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06" name="Google Shape;106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3)">
  <p:cSld name="CUSTOM_3_1">
    <p:spTree>
      <p:nvGrpSpPr>
        <p:cNvPr id="107" name="Shape 107"/>
        <p:cNvGrpSpPr/>
        <p:nvPr/>
      </p:nvGrpSpPr>
      <p:grpSpPr>
        <a:xfrm>
          <a:off x="0" y="0"/>
          <a:ext cx="0" cy="0"/>
        </a:xfrm>
      </p:grpSpPr>
      <p:sp>
        <p:nvSpPr>
          <p:cNvPr id="108" name="Google Shape;108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09" name="Google Shape;109;p13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2" name="Google Shape;112;p13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type="subTitle" idx="3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type="subTitle" idx="4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type="subTitle" idx="5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type="subTitle" idx="6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4)">
  <p:cSld name="CUSTOM_3_1_1">
    <p:spTree>
      <p:nvGrpSpPr>
        <p:cNvPr id="117" name="Shape 117"/>
        <p:cNvGrpSpPr/>
        <p:nvPr/>
      </p:nvGrpSpPr>
      <p:grpSpPr>
        <a:xfrm>
          <a:off x="0" y="0"/>
          <a:ext cx="0" cy="0"/>
        </a:xfrm>
      </p:grpSpPr>
      <p:sp>
        <p:nvSpPr>
          <p:cNvPr id="118" name="Google Shape;118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19" name="Google Shape;119;p14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4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2" name="Google Shape;122;p14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type="subTitle" idx="3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type="subTitle" idx="4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type="subTitle" idx="5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type="subTitle" idx="6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type="subTitle" idx="7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type="subTitle" idx="8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5)">
  <p:cSld name="CUSTOM_3_1_1_1">
    <p:spTree>
      <p:nvGrpSpPr>
        <p:cNvPr id="129" name="Shape 129"/>
        <p:cNvGrpSpPr/>
        <p:nvPr/>
      </p:nvGrpSpPr>
      <p:grpSpPr>
        <a:xfrm>
          <a:off x="0" y="0"/>
          <a:ext cx="0" cy="0"/>
        </a:xfrm>
      </p:grpSpPr>
      <p:sp>
        <p:nvSpPr>
          <p:cNvPr id="130" name="Google Shape;130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31" name="Google Shape;131;p15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5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4" name="Google Shape;134;p15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type="subTitle" idx="3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5"/>
          <p:cNvSpPr txBox="1"/>
          <p:nvPr>
            <p:ph type="subTitle" idx="4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type="subTitle" idx="5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type="subTitle" idx="6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type="subTitle" idx="7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" name="Google Shape;140;p15"/>
          <p:cNvSpPr txBox="1"/>
          <p:nvPr>
            <p:ph type="subTitle" idx="8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type="subTitle" idx="9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type="subTitle" idx="13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p2, 2)">
  <p:cSld name="CUSTOM_3_1_1_1_1">
    <p:spTree>
      <p:nvGrpSpPr>
        <p:cNvPr id="143" name="Shape 143"/>
        <p:cNvGrpSpPr/>
        <p:nvPr/>
      </p:nvGrpSpPr>
      <p:grpSpPr>
        <a:xfrm>
          <a:off x="0" y="0"/>
          <a:ext cx="0" cy="0"/>
        </a:xfrm>
      </p:grpSpPr>
      <p:sp>
        <p:nvSpPr>
          <p:cNvPr id="144" name="Google Shape;144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45" name="Google Shape;145;p16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6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8" name="Google Shape;148;p16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type="subTitle" idx="3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type="subTitle" idx="4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2)">
  <p:cSld name="CUSTOM_3">
    <p:spTree>
      <p:nvGrpSpPr>
        <p:cNvPr id="151" name="Shape 151"/>
        <p:cNvGrpSpPr/>
        <p:nvPr/>
      </p:nvGrpSpPr>
      <p:grpSpPr>
        <a:xfrm>
          <a:off x="0" y="0"/>
          <a:ext cx="0" cy="0"/>
        </a:xfrm>
      </p:grpSpPr>
      <p:sp>
        <p:nvSpPr>
          <p:cNvPr id="152" name="Google Shape;152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53" name="Google Shape;153;p17"/>
          <p:cNvPicPr preferRelativeResize="0"/>
          <p:nvPr/>
        </p:nvPicPr>
        <p:blipFill>
          <a:blip r:embed="rId1">
            <a:alphaModFix/>
          </a:blip>
          <a:srcRect t="3678" b="3669"/>
          <a:stretch>
            <a:fillRect/>
          </a:stretch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7"/>
          <p:cNvPicPr preferRelativeResize="0"/>
          <p:nvPr/>
        </p:nvPicPr>
        <p:blipFill>
          <a:blip r:embed="rId2">
            <a:alphaModFix/>
          </a:blip>
          <a:srcRect t="3678" b="3669"/>
          <a:stretch>
            <a:fillRect/>
          </a:stretch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>
          <a:blip r:embed="rId3">
            <a:alphaModFix/>
          </a:blip>
          <a:srcRect l="74623"/>
          <a:stretch>
            <a:fillRect/>
          </a:stretch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7"/>
          <p:cNvCxnSpPr>
            <a:endCxn id="157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58" name="Google Shape;15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60" name="Google Shape;160;p17"/>
          <p:cNvSpPr txBox="1"/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57" name="Google Shape;15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7"/>
          <p:cNvPicPr preferRelativeResize="0"/>
          <p:nvPr/>
        </p:nvPicPr>
        <p:blipFill>
          <a:blip r:embed="rId6">
            <a:alphaModFix/>
          </a:blip>
          <a:srcRect t="1699" b="1709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" name="Google Shape;163;p17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3)">
  <p:cSld name="CUSTOM_3_2">
    <p:spTree>
      <p:nvGrpSpPr>
        <p:cNvPr id="164" name="Shape 164"/>
        <p:cNvGrpSpPr/>
        <p:nvPr/>
      </p:nvGrpSpPr>
      <p:grpSpPr>
        <a:xfrm>
          <a:off x="0" y="0"/>
          <a:ext cx="0" cy="0"/>
        </a:xfrm>
      </p:grpSpPr>
      <p:pic>
        <p:nvPicPr>
          <p:cNvPr id="165" name="Google Shape;165;p18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8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>
          <a:blip r:embed="rId3">
            <a:alphaModFix/>
          </a:blip>
          <a:srcRect t="3678" b="3669"/>
          <a:stretch>
            <a:fillRect/>
          </a:stretch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" name="Google Shape;171;p18"/>
          <p:cNvCxnSpPr>
            <a:endCxn id="172" idx="2"/>
          </p:cNvCxnSpPr>
          <p:nvPr/>
        </p:nvCxnSpPr>
        <p:spPr>
          <a:xfrm flipH="1">
            <a:off x="647802" y="1841898"/>
            <a:ext cx="0" cy="23664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72" name="Google Shape;172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5" name="Google Shape;175;p18"/>
          <p:cNvSpPr txBox="1"/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7" name="Google Shape;177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79" name="Google Shape;179;p18"/>
          <p:cNvPicPr preferRelativeResize="0"/>
          <p:nvPr/>
        </p:nvPicPr>
        <p:blipFill>
          <a:blip r:embed="rId8">
            <a:alphaModFix/>
          </a:blip>
          <a:srcRect t="1699" b="1709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" name="Google Shape;181;p18"/>
          <p:cNvSpPr txBox="1"/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4)">
  <p:cSld name="CUSTOM_4">
    <p:spTree>
      <p:nvGrpSpPr>
        <p:cNvPr id="182" name="Shape 182"/>
        <p:cNvGrpSpPr/>
        <p:nvPr/>
      </p:nvGrpSpPr>
      <p:grpSpPr>
        <a:xfrm>
          <a:off x="0" y="0"/>
          <a:ext cx="0" cy="0"/>
        </a:xfrm>
      </p:grpSpPr>
      <p:pic>
        <p:nvPicPr>
          <p:cNvPr id="183" name="Google Shape;183;p19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>
          <a:blip r:embed="rId3">
            <a:alphaModFix/>
          </a:blip>
          <a:srcRect t="4387" b="4396"/>
          <a:stretch>
            <a:fillRect/>
          </a:stretch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>
          <a:blip r:embed="rId5">
            <a:alphaModFix/>
          </a:blip>
          <a:srcRect t="3678" b="3669"/>
          <a:stretch>
            <a:fillRect/>
          </a:stretch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1" name="Google Shape;191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92" name="Google Shape;192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6" name="Google Shape;196;p19"/>
          <p:cNvSpPr txBox="1"/>
          <p:nvPr>
            <p:ph type="title" idx="2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type="title" idx="3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type="title" idx="4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99" name="Google Shape;199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01" name="Google Shape;201;p19"/>
          <p:cNvPicPr preferRelativeResize="0"/>
          <p:nvPr/>
        </p:nvPicPr>
        <p:blipFill>
          <a:blip r:embed="rId10">
            <a:alphaModFix/>
          </a:blip>
          <a:srcRect t="1699" b="1709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" name="Google Shape;203;p19"/>
          <p:cNvSpPr txBox="1"/>
          <p:nvPr>
            <p:ph type="title" idx="5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0 Explanation blank - purple ">
  <p:cSld name="TITLE_AND_TWO_COLUMNS_1_1_6_2_1_4">
    <p:spTree>
      <p:nvGrpSpPr>
        <p:cNvPr id="204" name="Shape 204"/>
        <p:cNvGrpSpPr/>
        <p:nvPr/>
      </p:nvGrpSpPr>
      <p:grpSpPr>
        <a:xfrm>
          <a:off x="0" y="0"/>
          <a:ext cx="0" cy="0"/>
        </a:xfrm>
      </p:grpSpPr>
      <p:pic>
        <p:nvPicPr>
          <p:cNvPr id="205" name="Google Shape;205;p2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7" name="Google Shape;207;p20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08" name="Google Shape;208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09" name="Google Shape;209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0 Explanation blank - jade">
  <p:cSld name="TITLE_AND_TWO_COLUMNS_1_1_6_2_1_2">
    <p:spTree>
      <p:nvGrpSpPr>
        <p:cNvPr id="211" name="Shape 211"/>
        <p:cNvGrpSpPr/>
        <p:nvPr/>
      </p:nvGrpSpPr>
      <p:grpSpPr>
        <a:xfrm>
          <a:off x="0" y="0"/>
          <a:ext cx="0" cy="0"/>
        </a:xfrm>
      </p:grpSpPr>
      <p:pic>
        <p:nvPicPr>
          <p:cNvPr id="212" name="Google Shape;212;p2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14" name="Google Shape;214;p2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5" name="Google Shape;215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" name="Google Shape;216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7" name="Google Shape;217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0 Explanation blank - blue ">
  <p:cSld name="TITLE_AND_TWO_COLUMNS_1_1_6_2_2">
    <p:spTree>
      <p:nvGrpSpPr>
        <p:cNvPr id="218" name="Shape 218"/>
        <p:cNvGrpSpPr/>
        <p:nvPr/>
      </p:nvGrpSpPr>
      <p:grpSpPr>
        <a:xfrm>
          <a:off x="0" y="0"/>
          <a:ext cx="0" cy="0"/>
        </a:xfrm>
      </p:grpSpPr>
      <p:pic>
        <p:nvPicPr>
          <p:cNvPr id="219" name="Google Shape;219;p22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1" name="Google Shape;221;p2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2" name="Google Shape;222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" name="Google Shape;223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4" name="Google Shape;224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0 Explanation blank - pink ">
  <p:cSld name="TITLE_AND_TWO_COLUMNS_1_1_6_2_1_1">
    <p:spTree>
      <p:nvGrpSpPr>
        <p:cNvPr id="225" name="Shape 225"/>
        <p:cNvGrpSpPr/>
        <p:nvPr/>
      </p:nvGrpSpPr>
      <p:grpSpPr>
        <a:xfrm>
          <a:off x="0" y="0"/>
          <a:ext cx="0" cy="0"/>
        </a:xfrm>
      </p:grpSpPr>
      <p:pic>
        <p:nvPicPr>
          <p:cNvPr id="226" name="Google Shape;226;p2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8" name="Google Shape;228;p2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9" name="Google Shape;229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" name="Google Shape;230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1" name="Google Shape;231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</a:xfrm>
      </p:grpSpPr>
      <p:sp>
        <p:nvSpPr>
          <p:cNvPr id="233" name="Google Shape;233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34" name="Google Shape;234;p2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6" name="Google Shape;236;p24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7" name="Google Shape;237;p24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39" name="Google Shape;239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0" name="Google Shape;240;p2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Google Shape;241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2" name="Google Shape;242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3" name="Google Shape;243;p2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</a:xfrm>
      </p:grpSpPr>
      <p:sp>
        <p:nvSpPr>
          <p:cNvPr id="246" name="Google Shape;246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47" name="Google Shape;247;p2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49" name="Google Shape;249;p25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0" name="Google Shape;250;p25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2" name="Google Shape;252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3" name="Google Shape;253;p2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" name="Google Shape;254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5" name="Google Shape;255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6" name="Google Shape;256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7" name="Google Shape;257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</a:xfrm>
      </p:grpSpPr>
      <p:sp>
        <p:nvSpPr>
          <p:cNvPr id="259" name="Google Shape;259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60" name="Google Shape;260;p26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62" name="Google Shape;262;p26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3" name="Google Shape;263;p26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5" name="Google Shape;265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6" name="Google Shape;266;p2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8" name="Google Shape;268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69" name="Google Shape;269;p2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0" name="Google Shape;270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</a:xfrm>
      </p:grpSpPr>
      <p:sp>
        <p:nvSpPr>
          <p:cNvPr id="272" name="Google Shape;272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73" name="Google Shape;273;p27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75" name="Google Shape;275;p27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6" name="Google Shape;276;p27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8" name="Google Shape;278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79" name="Google Shape;279;p2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" name="Google Shape;280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1" name="Google Shape;281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2" name="Google Shape;282;p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</a:xfrm>
      </p:grpSpPr>
      <p:pic>
        <p:nvPicPr>
          <p:cNvPr id="285" name="Google Shape;285;p2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89" name="Google Shape;289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0" name="Google Shape;290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>
            <p:ph type="subTitle" idx="1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3" name="Google Shape;293;p28"/>
          <p:cNvSpPr txBox="1"/>
          <p:nvPr>
            <p:ph type="subTitle" idx="2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5" name="Google Shape;295;p28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6" name="Google Shape;296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7" name="Google Shape;297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8" name="Google Shape;29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0" name="Google Shape;300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1" name="Google Shape;301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2" name="Google Shape;302;p2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4" name="Google Shape;304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5" name="Google Shape;305;p2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" name="Google Shape;306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</a:xfrm>
      </p:grpSpPr>
      <p:pic>
        <p:nvPicPr>
          <p:cNvPr id="308" name="Google Shape;308;p29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10" name="Google Shape;310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1" name="Google Shape;311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4" name="Google Shape;314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5" name="Google Shape;315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7" name="Google Shape;317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8" name="Google Shape;318;p29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0" name="Google Shape;320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1" name="Google Shape;321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2" name="Google Shape;322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3" name="Google Shape;323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4" name="Google Shape;324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5" name="Google Shape;325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6" name="Google Shape;32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9" name="Google Shape;329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</a:xfrm>
      </p:grpSpPr>
      <p:pic>
        <p:nvPicPr>
          <p:cNvPr id="331" name="Google Shape;331;p30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33" name="Google Shape;333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4" name="Google Shape;334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7" name="Google Shape;337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8" name="Google Shape;338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0" name="Google Shape;340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1" name="Google Shape;341;p30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3" name="Google Shape;343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4" name="Google Shape;344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5" name="Google Shape;345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6" name="Google Shape;346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7" name="Google Shape;347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8" name="Google Shape;348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49" name="Google Shape;34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2" name="Google Shape;352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</a:xfrm>
      </p:grpSpPr>
      <p:pic>
        <p:nvPicPr>
          <p:cNvPr id="354" name="Google Shape;354;p3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56" name="Google Shape;356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7" name="Google Shape;357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0" name="Google Shape;360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1" name="Google Shape;361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3" name="Google Shape;363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4" name="Google Shape;364;p31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6" name="Google Shape;366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7" name="Google Shape;367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8" name="Google Shape;368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9" name="Google Shape;369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0" name="Google Shape;370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1" name="Google Shape;371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2" name="Google Shape;37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5" name="Google Shape;375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</a:xfrm>
      </p:grpSpPr>
      <p:pic>
        <p:nvPicPr>
          <p:cNvPr id="377" name="Google Shape;377;p3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79" name="Google Shape;379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80" name="Google Shape;380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2" name="Google Shape;382;p32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3" name="Google Shape;383;p32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2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2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6" name="Google Shape;386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7" name="Google Shape;387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0" name="Google Shape;390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2" name="Google Shape;392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3" name="Google Shape;393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4" name="Google Shape;394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5" name="Shape 395"/>
        <p:cNvGrpSpPr/>
        <p:nvPr/>
      </p:nvGrpSpPr>
      <p:grpSpPr>
        <a:xfrm>
          <a:off x="0" y="0"/>
          <a:ext cx="0" cy="0"/>
        </a:xfrm>
      </p:grpSpPr>
      <p:pic>
        <p:nvPicPr>
          <p:cNvPr id="396" name="Google Shape;396;p3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98" name="Google Shape;398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99" name="Google Shape;399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1" name="Google Shape;401;p3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2" name="Google Shape;402;p33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3" name="Google Shape;403;p33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5" name="Google Shape;405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6" name="Google Shape;406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7" name="Google Shape;407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8" name="Google Shape;408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09" name="Google Shape;409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0" name="Google Shape;410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1" name="Google Shape;411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2" name="Google Shape;412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3" name="Google Shape;413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</a:xfrm>
      </p:grpSpPr>
      <p:pic>
        <p:nvPicPr>
          <p:cNvPr id="415" name="Google Shape;415;p34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17" name="Google Shape;417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8" name="Google Shape;418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0" name="Google Shape;420;p34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1" name="Google Shape;421;p34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4" name="Google Shape;424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5" name="Google Shape;425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6" name="Google Shape;426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7" name="Google Shape;427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8" name="Google Shape;428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9" name="Google Shape;429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0" name="Google Shape;430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1" name="Google Shape;431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2" name="Google Shape;432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</a:xfrm>
      </p:grpSpPr>
      <p:pic>
        <p:nvPicPr>
          <p:cNvPr id="434" name="Google Shape;434;p3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36" name="Google Shape;436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7" name="Google Shape;437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9" name="Google Shape;439;p35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0" name="Google Shape;440;p35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3" name="Google Shape;443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4" name="Google Shape;44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5" name="Google Shape;445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6" name="Google Shape;446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7" name="Google Shape;447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8" name="Google Shape;448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9" name="Google Shape;449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0" name="Google Shape;450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1" name="Google Shape;451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</a:xfrm>
      </p:grpSpPr>
      <p:pic>
        <p:nvPicPr>
          <p:cNvPr id="453" name="Google Shape;453;p36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55" name="Google Shape;455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6" name="Google Shape;456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8" name="Google Shape;458;p36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9" name="Google Shape;459;p36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0" name="Google Shape;460;p36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36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36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3" name="Google Shape;463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4" name="Google Shape;464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5" name="Google Shape;46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6" name="Google Shape;466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7" name="Google Shape;467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8" name="Google Shape;468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9" name="Google Shape;469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0" name="Google Shape;470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1" name="Google Shape;471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2" name="Google Shape;472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3" name="Google Shape;473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4" name="Google Shape;474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</a:xfrm>
      </p:grpSpPr>
      <p:pic>
        <p:nvPicPr>
          <p:cNvPr id="476" name="Google Shape;476;p37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78" name="Google Shape;478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79" name="Google Shape;479;p3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1" name="Google Shape;481;p37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2" name="Google Shape;482;p37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6" name="Google Shape;486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7" name="Google Shape;487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8" name="Google Shape;48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89" name="Google Shape;489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0" name="Google Shape;490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1" name="Google Shape;491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2" name="Google Shape;492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3" name="Google Shape;493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4" name="Google Shape;494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5" name="Google Shape;495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6" name="Google Shape;496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7" name="Google Shape;497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8" name="Shape 498"/>
        <p:cNvGrpSpPr/>
        <p:nvPr/>
      </p:nvGrpSpPr>
      <p:grpSpPr>
        <a:xfrm>
          <a:off x="0" y="0"/>
          <a:ext cx="0" cy="0"/>
        </a:xfrm>
      </p:grpSpPr>
      <p:pic>
        <p:nvPicPr>
          <p:cNvPr id="499" name="Google Shape;499;p38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01" name="Google Shape;501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2" name="Google Shape;502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4" name="Google Shape;504;p38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5" name="Google Shape;505;p38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09" name="Google Shape;509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0" name="Google Shape;510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1" name="Google Shape;51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2" name="Google Shape;512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3" name="Google Shape;513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4" name="Google Shape;514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5" name="Google Shape;515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6" name="Google Shape;516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7" name="Google Shape;517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8" name="Google Shape;518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19" name="Google Shape;519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0" name="Google Shape;520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1" name="Shape 521"/>
        <p:cNvGrpSpPr/>
        <p:nvPr/>
      </p:nvGrpSpPr>
      <p:grpSpPr>
        <a:xfrm>
          <a:off x="0" y="0"/>
          <a:ext cx="0" cy="0"/>
        </a:xfrm>
      </p:grpSpPr>
      <p:pic>
        <p:nvPicPr>
          <p:cNvPr id="522" name="Google Shape;522;p39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24" name="Google Shape;524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5" name="Google Shape;525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7" name="Google Shape;527;p39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8" name="Google Shape;528;p39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2" name="Google Shape;532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3" name="Google Shape;533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5" name="Google Shape;535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6" name="Google Shape;536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39" name="Google Shape;539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1" name="Google Shape;541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2" name="Google Shape;542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3" name="Google Shape;543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4" name="Shape 544"/>
        <p:cNvGrpSpPr/>
        <p:nvPr/>
      </p:nvGrpSpPr>
      <p:grpSpPr>
        <a:xfrm>
          <a:off x="0" y="0"/>
          <a:ext cx="0" cy="0"/>
        </a:xfrm>
      </p:grpSpPr>
      <p:pic>
        <p:nvPicPr>
          <p:cNvPr id="545" name="Google Shape;545;p4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47" name="Google Shape;547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8" name="Google Shape;548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0" name="Google Shape;550;p40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1" name="Google Shape;551;p40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52" name="Google Shape;552;p40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53" name="Google Shape;553;p40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54" name="Google Shape;554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5" name="Google Shape;555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6" name="Google Shape;55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7" name="Google Shape;557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8" name="Google Shape;558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9" name="Google Shape;559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0" name="Google Shape;560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1" name="Google Shape;561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2" name="Google Shape;562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3" name="Shape 563"/>
        <p:cNvGrpSpPr/>
        <p:nvPr/>
      </p:nvGrpSpPr>
      <p:grpSpPr>
        <a:xfrm>
          <a:off x="0" y="0"/>
          <a:ext cx="0" cy="0"/>
        </a:xfrm>
      </p:grpSpPr>
      <p:pic>
        <p:nvPicPr>
          <p:cNvPr id="564" name="Google Shape;564;p4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66" name="Google Shape;566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7" name="Google Shape;567;p4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9" name="Google Shape;569;p41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0" name="Google Shape;570;p41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71" name="Google Shape;571;p41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72" name="Google Shape;572;p41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73" name="Google Shape;573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4" name="Google Shape;574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5" name="Google Shape;575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6" name="Google Shape;576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7" name="Google Shape;577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8" name="Google Shape;578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9" name="Google Shape;579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0" name="Google Shape;580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1" name="Google Shape;581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2" name="Shape 582"/>
        <p:cNvGrpSpPr/>
        <p:nvPr/>
      </p:nvGrpSpPr>
      <p:grpSpPr>
        <a:xfrm>
          <a:off x="0" y="0"/>
          <a:ext cx="0" cy="0"/>
        </a:xfrm>
      </p:grpSpPr>
      <p:pic>
        <p:nvPicPr>
          <p:cNvPr id="583" name="Google Shape;583;p42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85" name="Google Shape;585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6" name="Google Shape;586;p4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8" name="Google Shape;588;p42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9" name="Google Shape;589;p42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90" name="Google Shape;590;p42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91" name="Google Shape;591;p42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92" name="Google Shape;592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3" name="Google Shape;593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4" name="Google Shape;594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5" name="Google Shape;595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6" name="Google Shape;596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7" name="Google Shape;597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8" name="Google Shape;598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99" name="Google Shape;599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0" name="Google Shape;600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1" name="Shape 601"/>
        <p:cNvGrpSpPr/>
        <p:nvPr/>
      </p:nvGrpSpPr>
      <p:grpSpPr>
        <a:xfrm>
          <a:off x="0" y="0"/>
          <a:ext cx="0" cy="0"/>
        </a:xfrm>
      </p:grpSpPr>
      <p:pic>
        <p:nvPicPr>
          <p:cNvPr id="602" name="Google Shape;602;p4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04" name="Google Shape;604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5" name="Google Shape;605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7" name="Google Shape;607;p4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8" name="Google Shape;608;p43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609" name="Google Shape;609;p43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610" name="Google Shape;610;p43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611" name="Google Shape;611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2" name="Google Shape;612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3" name="Google Shape;613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4" name="Google Shape;614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5" name="Google Shape;615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6" name="Google Shape;616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7" name="Google Shape;617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8" name="Google Shape;618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9" name="Google Shape;61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0" name="Shape 620"/>
        <p:cNvGrpSpPr/>
        <p:nvPr/>
      </p:nvGrpSpPr>
      <p:grpSpPr>
        <a:xfrm>
          <a:off x="0" y="0"/>
          <a:ext cx="0" cy="0"/>
        </a:xfrm>
      </p:grpSpPr>
      <p:pic>
        <p:nvPicPr>
          <p:cNvPr id="621" name="Google Shape;621;p4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23" name="Google Shape;623;p4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24" name="Google Shape;624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6" name="Google Shape;626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7" name="Shape 627"/>
        <p:cNvGrpSpPr/>
        <p:nvPr/>
      </p:nvGrpSpPr>
      <p:grpSpPr>
        <a:xfrm>
          <a:off x="0" y="0"/>
          <a:ext cx="0" cy="0"/>
        </a:xfrm>
      </p:grpSpPr>
      <p:pic>
        <p:nvPicPr>
          <p:cNvPr id="628" name="Google Shape;628;p4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30" name="Google Shape;630;p4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1" name="Google Shape;631;p4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3" name="Google Shape;633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4" name="Shape 634"/>
        <p:cNvGrpSpPr/>
        <p:nvPr/>
      </p:nvGrpSpPr>
      <p:grpSpPr>
        <a:xfrm>
          <a:off x="0" y="0"/>
          <a:ext cx="0" cy="0"/>
        </a:xfrm>
      </p:grpSpPr>
      <p:pic>
        <p:nvPicPr>
          <p:cNvPr id="635" name="Google Shape;635;p46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37" name="Google Shape;637;p46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8" name="Google Shape;638;p4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0" name="Google Shape;640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1" name="Shape 641"/>
        <p:cNvGrpSpPr/>
        <p:nvPr/>
      </p:nvGrpSpPr>
      <p:grpSpPr>
        <a:xfrm>
          <a:off x="0" y="0"/>
          <a:ext cx="0" cy="0"/>
        </a:xfrm>
      </p:grpSpPr>
      <p:pic>
        <p:nvPicPr>
          <p:cNvPr id="642" name="Google Shape;642;p47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44" name="Google Shape;644;p47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5" name="Google Shape;645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7" name="Google Shape;647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7 Practice - purple ">
  <p:cSld name="TITLE_AND_TWO_COLUMNS_1_1_5_1_3_1_1">
    <p:spTree>
      <p:nvGrpSpPr>
        <p:cNvPr id="648" name="Shape 648"/>
        <p:cNvGrpSpPr/>
        <p:nvPr/>
      </p:nvGrpSpPr>
      <p:grpSpPr>
        <a:xfrm>
          <a:off x="0" y="0"/>
          <a:ext cx="0" cy="0"/>
        </a:xfrm>
      </p:grpSpPr>
      <p:pic>
        <p:nvPicPr>
          <p:cNvPr id="649" name="Google Shape;649;p4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51" name="Google Shape;651;p48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52" name="Google Shape;652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4" name="Google Shape;654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55" name="Google Shape;655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7 Practice - jade">
  <p:cSld name="TITLE_AND_TWO_COLUMNS_1_1_5_1_3_1_1_1_1">
    <p:spTree>
      <p:nvGrpSpPr>
        <p:cNvPr id="656" name="Shape 656"/>
        <p:cNvGrpSpPr/>
        <p:nvPr/>
      </p:nvGrpSpPr>
      <p:grpSpPr>
        <a:xfrm>
          <a:off x="0" y="0"/>
          <a:ext cx="0" cy="0"/>
        </a:xfrm>
      </p:grpSpPr>
      <p:pic>
        <p:nvPicPr>
          <p:cNvPr id="657" name="Google Shape;657;p49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59" name="Google Shape;659;p49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0" name="Google Shape;660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1" name="Google Shape;661;p4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63" name="Google Shape;663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7 Practice - blue ">
  <p:cSld name="TITLE_AND_TWO_COLUMNS_1_1_5_1_3_1_2">
    <p:spTree>
      <p:nvGrpSpPr>
        <p:cNvPr id="664" name="Shape 664"/>
        <p:cNvGrpSpPr/>
        <p:nvPr/>
      </p:nvGrpSpPr>
      <p:grpSpPr>
        <a:xfrm>
          <a:off x="0" y="0"/>
          <a:ext cx="0" cy="0"/>
        </a:xfrm>
      </p:grpSpPr>
      <p:pic>
        <p:nvPicPr>
          <p:cNvPr id="665" name="Google Shape;665;p50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67" name="Google Shape;667;p50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8" name="Google Shape;668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9" name="Google Shape;669;p5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1" name="Google Shape;671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7 Practice - pink">
  <p:cSld name="TITLE_AND_TWO_COLUMNS_1_1_5_1_3_1_1_1_1_1">
    <p:spTree>
      <p:nvGrpSpPr>
        <p:cNvPr id="672" name="Shape 672"/>
        <p:cNvGrpSpPr/>
        <p:nvPr/>
      </p:nvGrpSpPr>
      <p:grpSpPr>
        <a:xfrm>
          <a:off x="0" y="0"/>
          <a:ext cx="0" cy="0"/>
        </a:xfrm>
      </p:grpSpPr>
      <p:pic>
        <p:nvPicPr>
          <p:cNvPr id="673" name="Google Shape;673;p5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75" name="Google Shape;675;p5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6" name="Google Shape;676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7" name="Google Shape;677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9" name="Google Shape;679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0" name="Shape 680"/>
        <p:cNvGrpSpPr/>
        <p:nvPr/>
      </p:nvGrpSpPr>
      <p:grpSpPr>
        <a:xfrm>
          <a:off x="0" y="0"/>
          <a:ext cx="0" cy="0"/>
        </a:xfrm>
      </p:grpSpPr>
      <p:pic>
        <p:nvPicPr>
          <p:cNvPr id="681" name="Google Shape;681;p5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83" name="Google Shape;683;p5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84" name="Google Shape;684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6" name="Google Shape;686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87" name="Google Shape;687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8" name="Shape 688"/>
        <p:cNvGrpSpPr/>
        <p:nvPr/>
      </p:nvGrpSpPr>
      <p:grpSpPr>
        <a:xfrm>
          <a:off x="0" y="0"/>
          <a:ext cx="0" cy="0"/>
        </a:xfrm>
      </p:grpSpPr>
      <p:pic>
        <p:nvPicPr>
          <p:cNvPr id="689" name="Google Shape;689;p5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91" name="Google Shape;691;p5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2" name="Google Shape;692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3" name="Google Shape;693;p5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5" name="Google Shape;695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6" name="Shape 696"/>
        <p:cNvGrpSpPr/>
        <p:nvPr/>
      </p:nvGrpSpPr>
      <p:grpSpPr>
        <a:xfrm>
          <a:off x="0" y="0"/>
          <a:ext cx="0" cy="0"/>
        </a:xfrm>
      </p:grpSpPr>
      <p:pic>
        <p:nvPicPr>
          <p:cNvPr id="697" name="Google Shape;697;p54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99" name="Google Shape;699;p5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0" name="Google Shape;700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1" name="Google Shape;701;p5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3" name="Google Shape;703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4" name="Shape 704"/>
        <p:cNvGrpSpPr/>
        <p:nvPr/>
      </p:nvGrpSpPr>
      <p:grpSpPr>
        <a:xfrm>
          <a:off x="0" y="0"/>
          <a:ext cx="0" cy="0"/>
        </a:xfrm>
      </p:grpSpPr>
      <p:pic>
        <p:nvPicPr>
          <p:cNvPr id="705" name="Google Shape;705;p5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07" name="Google Shape;707;p5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8" name="Google Shape;708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9" name="Google Shape;709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1" name="Google Shape;711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1">
  <p:cSld name="TITLE_AND_TWO_COLUMNS_1_1_5_1_2_1_1">
    <p:spTree>
      <p:nvGrpSpPr>
        <p:cNvPr id="712" name="Shape 712"/>
        <p:cNvGrpSpPr/>
        <p:nvPr/>
      </p:nvGrpSpPr>
      <p:grpSpPr>
        <a:xfrm>
          <a:off x="0" y="0"/>
          <a:ext cx="0" cy="0"/>
        </a:xfrm>
      </p:grpSpPr>
      <p:sp>
        <p:nvSpPr>
          <p:cNvPr id="713" name="Google Shape;713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14" name="Google Shape;714;p56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56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16" name="Google Shape;716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7" name="Google Shape;717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2">
  <p:cSld name="TITLE_AND_TWO_COLUMNS_1_1_5_1_2">
    <p:spTree>
      <p:nvGrpSpPr>
        <p:cNvPr id="718" name="Shape 718"/>
        <p:cNvGrpSpPr/>
        <p:nvPr/>
      </p:nvGrpSpPr>
      <p:grpSpPr>
        <a:xfrm>
          <a:off x="0" y="0"/>
          <a:ext cx="0" cy="0"/>
        </a:xfrm>
      </p:grpSpPr>
      <p:sp>
        <p:nvSpPr>
          <p:cNvPr id="719" name="Google Shape;719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20" name="Google Shape;720;p57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57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2" name="Google Shape;722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3" name="Google Shape;723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3 Projectable quiz">
  <p:cSld name="Title Slide 3_1">
    <p:bg>
      <p:bgPr>
        <a:solidFill>
          <a:schemeClr val="lt1"/>
        </a:solidFill>
      </p:bgPr>
    </p:bg>
    <p:spTree>
      <p:nvGrpSpPr>
        <p:cNvPr id="724" name="Shape 724"/>
        <p:cNvGrpSpPr/>
        <p:nvPr/>
      </p:nvGrpSpPr>
      <p:grpSpPr>
        <a:xfrm>
          <a:off x="0" y="0"/>
          <a:ext cx="0" cy="0"/>
        </a:xfrm>
      </p:grpSpPr>
      <p:sp>
        <p:nvSpPr>
          <p:cNvPr id="726" name="Google Shape;726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4 Items to copy-paste">
  <p:cSld name="CUSTOM_104_1_2_1_1">
    <p:spTree>
      <p:nvGrpSpPr>
        <p:cNvPr id="727" name="Shape 727"/>
        <p:cNvGrpSpPr/>
        <p:nvPr/>
      </p:nvGrpSpPr>
      <p:grpSpPr>
        <a:xfrm>
          <a:off x="0" y="0"/>
          <a:ext cx="0" cy="0"/>
        </a:xfrm>
      </p:grpSpPr>
      <p:sp>
        <p:nvSpPr>
          <p:cNvPr id="728" name="Google Shape;728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9" name="Google Shape;729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5 OGL">
  <p:cSld name="CUSTOM_5_1">
    <p:bg>
      <p:bgPr>
        <a:solidFill>
          <a:srgbClr val="EBEDFE"/>
        </a:solidFill>
      </p:bgPr>
    </p:bg>
    <p:spTree>
      <p:nvGrpSpPr>
        <p:cNvPr id="737" name="Shape 737"/>
        <p:cNvGrpSpPr/>
        <p:nvPr/>
      </p:nvGrpSpPr>
      <p:grpSpPr>
        <a:xfrm>
          <a:off x="0" y="0"/>
          <a:ext cx="0" cy="0"/>
        </a:xfrm>
      </p:grpSpPr>
      <p:pic>
        <p:nvPicPr>
          <p:cNvPr id="738" name="Google Shape;738;p6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60"/>
          <p:cNvSpPr txBox="1"/>
          <p:nvPr>
            <p:ph type="subTitle" idx="1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6 Blank">
  <p:cSld name="CUSTOM_6">
    <p:spTree>
      <p:nvGrpSpPr>
        <p:cNvPr id="740" name="Shape 740"/>
        <p:cNvGrpSpPr/>
        <p:nvPr/>
      </p:nvGrpSpPr>
      <p:grpSpPr>
        <a:xfrm>
          <a:off x="0" y="0"/>
          <a:ext cx="0" cy="0"/>
        </a:xfrm>
      </p:grpSpPr>
      <p:sp>
        <p:nvSpPr>
          <p:cNvPr id="741" name="Google Shape;741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49.xml"/><Relationship Id="rId50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51.xml"/><Relationship Id="rId52" Type="http://schemas.openxmlformats.org/officeDocument/2006/relationships/slideLayout" Target="../slideLayouts/slideLayout52.xml"/><Relationship Id="rId53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54.xml"/><Relationship Id="rId55" Type="http://schemas.openxmlformats.org/officeDocument/2006/relationships/slideLayout" Target="../slideLayouts/slideLayout55.xml"/><Relationship Id="rId56" Type="http://schemas.openxmlformats.org/officeDocument/2006/relationships/slideLayout" Target="../slideLayouts/slideLayout56.xml"/><Relationship Id="rId57" Type="http://schemas.openxmlformats.org/officeDocument/2006/relationships/slideLayout" Target="../slideLayouts/slideLayout57.xml"/><Relationship Id="rId58" Type="http://schemas.openxmlformats.org/officeDocument/2006/relationships/slideLayout" Target="../slideLayouts/slideLayout58.xml"/><Relationship Id="rId59" Type="http://schemas.openxmlformats.org/officeDocument/2006/relationships/slideLayout" Target="../slideLayouts/slideLayout59.xml"/><Relationship Id="rId60" Type="http://schemas.openxmlformats.org/officeDocument/2006/relationships/slideLayout" Target="../slideLayouts/slideLayout60.xml"/><Relationship Id="rId61" Type="http://schemas.openxmlformats.org/officeDocument/2006/relationships/image" Target="../media/image42.png"/><Relationship Id="rId6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None/>
              <a:defRPr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195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4925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lnSpc>
                <a:spcPct val="13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  <p:sldLayoutId id="2147483704" r:id="rId57"/>
    <p:sldLayoutId id="2147483705" r:id="rId58"/>
    <p:sldLayoutId id="2147483706" r:id="rId59"/>
    <p:sldLayoutId id="2147483707" r:id="rId60"/>
  </p:sldLayoutIdLst>
  <p:transition/>
  <p:timing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81.png"/><Relationship Id="rId6" Type="http://schemas.openxmlformats.org/officeDocument/2006/relationships/image" Target="../media/image80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8.png"/><Relationship Id="rId8" Type="http://schemas.openxmlformats.org/officeDocument/2006/relationships/image" Target="../media/image81.png"/><Relationship Id="rId9" Type="http://schemas.openxmlformats.org/officeDocument/2006/relationships/image" Target="../media/image8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Relationship Id="rId7" Type="http://schemas.openxmlformats.org/officeDocument/2006/relationships/image" Target="../media/image45.png"/><Relationship Id="rId8" Type="http://schemas.openxmlformats.org/officeDocument/2006/relationships/image" Target="../media/image82.png"/><Relationship Id="rId9" Type="http://schemas.openxmlformats.org/officeDocument/2006/relationships/image" Target="../media/image8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8.png"/><Relationship Id="rId4" Type="http://schemas.openxmlformats.org/officeDocument/2006/relationships/image" Target="../media/image47.png"/><Relationship Id="rId5" Type="http://schemas.openxmlformats.org/officeDocument/2006/relationships/image" Target="../media/image46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5" Type="http://schemas.openxmlformats.org/officeDocument/2006/relationships/image" Target="../media/image52.png"/><Relationship Id="rId6" Type="http://schemas.openxmlformats.org/officeDocument/2006/relationships/image" Target="../media/image39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2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6" Type="http://schemas.openxmlformats.org/officeDocument/2006/relationships/image" Target="../media/image39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55.png"/><Relationship Id="rId6" Type="http://schemas.openxmlformats.org/officeDocument/2006/relationships/image" Target="../media/image56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5" Type="http://schemas.openxmlformats.org/officeDocument/2006/relationships/image" Target="../media/image59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5" Type="http://schemas.openxmlformats.org/officeDocument/2006/relationships/image" Target="../media/image6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55.png"/><Relationship Id="rId6" Type="http://schemas.openxmlformats.org/officeDocument/2006/relationships/image" Target="../media/image56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8.png"/><Relationship Id="rId4" Type="http://schemas.openxmlformats.org/officeDocument/2006/relationships/image" Target="../media/image57.png"/><Relationship Id="rId5" Type="http://schemas.openxmlformats.org/officeDocument/2006/relationships/image" Target="../media/image59.png"/><Relationship Id="rId6" Type="http://schemas.openxmlformats.org/officeDocument/2006/relationships/image" Target="../media/image6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3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9.png"/><Relationship Id="rId6" Type="http://schemas.openxmlformats.org/officeDocument/2006/relationships/image" Target="../media/image81.png"/><Relationship Id="rId7" Type="http://schemas.openxmlformats.org/officeDocument/2006/relationships/image" Target="../media/image82.png"/><Relationship Id="rId8" Type="http://schemas.openxmlformats.org/officeDocument/2006/relationships/image" Target="../media/image80.png"/><Relationship Id="rId9" Type="http://schemas.openxmlformats.org/officeDocument/2006/relationships/image" Target="../media/image83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4.png"/><Relationship Id="rId4" Type="http://schemas.openxmlformats.org/officeDocument/2006/relationships/image" Target="../media/image65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9.png"/><Relationship Id="rId4" Type="http://schemas.openxmlformats.org/officeDocument/2006/relationships/image" Target="../media/image66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7.png"/><Relationship Id="rId4" Type="http://schemas.openxmlformats.org/officeDocument/2006/relationships/image" Target="../media/image39.png"/><Relationship Id="rId5" Type="http://schemas.openxmlformats.org/officeDocument/2006/relationships/image" Target="../media/image68.png"/><Relationship Id="rId6" Type="http://schemas.openxmlformats.org/officeDocument/2006/relationships/image" Target="../media/image59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5.png"/><Relationship Id="rId4" Type="http://schemas.openxmlformats.org/officeDocument/2006/relationships/image" Target="../media/image44.png"/><Relationship Id="rId5" Type="http://schemas.openxmlformats.org/officeDocument/2006/relationships/image" Target="../media/image81.png"/><Relationship Id="rId6" Type="http://schemas.openxmlformats.org/officeDocument/2006/relationships/image" Target="../media/image80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9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9.png"/><Relationship Id="rId4" Type="http://schemas.openxmlformats.org/officeDocument/2006/relationships/image" Target="../media/image70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9.png"/><Relationship Id="rId4" Type="http://schemas.openxmlformats.org/officeDocument/2006/relationships/image" Target="../media/image70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9.png"/><Relationship Id="rId4" Type="http://schemas.openxmlformats.org/officeDocument/2006/relationships/image" Target="../media/image71.png"/><Relationship Id="rId5" Type="http://schemas.openxmlformats.org/officeDocument/2006/relationships/image" Target="../media/image62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72.png"/><Relationship Id="rId4" Type="http://schemas.openxmlformats.org/officeDocument/2006/relationships/image" Target="../media/image73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5.png"/><Relationship Id="rId4" Type="http://schemas.openxmlformats.org/officeDocument/2006/relationships/image" Target="../media/image44.png"/><Relationship Id="rId5" Type="http://schemas.openxmlformats.org/officeDocument/2006/relationships/image" Target="../media/image81.png"/><Relationship Id="rId6" Type="http://schemas.openxmlformats.org/officeDocument/2006/relationships/image" Target="../media/image80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74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71.png"/><Relationship Id="rId4" Type="http://schemas.openxmlformats.org/officeDocument/2006/relationships/image" Target="../media/image62.png"/><Relationship Id="rId5" Type="http://schemas.openxmlformats.org/officeDocument/2006/relationships/image" Target="../media/image75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76.png"/><Relationship Id="rId4" Type="http://schemas.openxmlformats.org/officeDocument/2006/relationships/image" Target="../media/image77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78.png"/><Relationship Id="rId4" Type="http://schemas.openxmlformats.org/officeDocument/2006/relationships/image" Target="../media/image79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45" name="Shape 745"/>
        <p:cNvGrpSpPr/>
        <p:nvPr/>
      </p:nvGrpSpPr>
      <p:grpSpPr>
        <a:xfrm>
          <a:off x="0" y="0"/>
          <a:ext cx="0" cy="0"/>
        </a:xfrm>
      </p:grpSpPr>
      <p:sp>
        <p:nvSpPr>
          <p:cNvPr id="746" name="Google Shape;746;p6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Isbarbardhigga matalaadyo kala duwan si loo xisaabiyo itimaalka (theoretical probabilities)</a:t>
            </a:r>
            <a:endParaRPr/>
          </a:p>
        </p:txBody>
      </p:sp>
      <p:sp>
        <p:nvSpPr>
          <p:cNvPr id="747" name="Google Shape;747;p62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Itimaal: itimaalka (theoretical probabilities)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="0">
  <p:cSld name="">
    <p:spTree>
      <p:nvGrpSpPr>
        <p:cNvPr id="751" name="Shape 751"/>
        <p:cNvGrpSpPr/>
        <p:nvPr/>
      </p:nvGrpSpPr>
      <p:grpSpPr>
        <a:xfrm>
          <a:off x="0" y="0"/>
          <a:ext cx="0" cy="0"/>
        </a:xfrm>
      </p:grpSpPr>
      <p:sp>
        <p:nvSpPr>
          <p:cNvPr id="752" name="Google Shape;752;p63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56" name="Shape 756"/>
        <p:cNvGrpSpPr/>
        <p:nvPr/>
      </p:nvGrpSpPr>
      <p:grpSpPr>
        <a:xfrm>
          <a:off x="0" y="0"/>
          <a:ext cx="0" cy="0"/>
        </a:xfrm>
      </p:grpSpPr>
      <p:sp>
        <p:nvSpPr>
          <p:cNvPr id="757" name="Google Shape;757;p64"/>
          <p:cNvSpPr txBox="1"/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Waxaan isbarbardhigi karaa oo aan barbar dhiggi karaa faa'iidada matalaadyada kala duwan marka la xisaabinayo itimaalka (theoretical probabilities).</a:t>
            </a:r>
            <a:endParaRPr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61" name="Shape 761"/>
        <p:cNvGrpSpPr/>
        <p:nvPr/>
      </p:nvGrpSpPr>
      <p:grpSpPr>
        <a:xfrm>
          <a:off x="0" y="0"/>
          <a:ext cx="0" cy="0"/>
        </a:xfrm>
      </p:grpSpPr>
      <p:sp>
        <p:nvSpPr>
          <p:cNvPr id="762" name="Google Shape;762;p65"/>
          <p:cNvSpPr txBox="1"/>
          <p:nvPr/>
        </p:nvSpPr>
        <p:spPr>
          <a:xfrm>
            <a:off x="324000" y="733800"/>
            <a:ext cx="8496000" cy="4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Soo noqnoqoshada (frequency) waa tirada jeer ee dhacdo (event) dhacdo; ama tirada shakhsiyaadka (dad, xayawaan, iwm) ee leh sifo gaar ah.</a:t>
            </a:r>
            <a:endParaRPr sz="17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Meel muunad (sample space) waa dhammaan natiijooyinka suurtagalka ah ee tijaabo. Jaantuska meesha muunadka waa hab habaysan oo lagu soo saaro meel muunad.</a:t>
            </a:r>
            <a:endParaRPr sz="17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Jaantusyada Venn (Venn diagrams) waa matalaad loo isticmaalo in lagu qaabeeyo su'aalaha tirakoobka/itimaalka. Caadi ahaan goobo ayaa loo isticmaalaa inay matalaan dhacdooyinka.</a:t>
            </a:r>
            <a:endParaRPr sz="17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Itimaalka (theoretical probability) waa itimaal ku salaysan tirinta tirada natiijooyinka la doonayo ee ka yimaada meel muunad halkaas oo dhammaan natiijooyinka shaqsiga ah ay isku ekaan yihiin.</a:t>
            </a:r>
            <a:endParaRPr sz="17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Laan kasta oo ka mid ah geedka itimaalka (probability tree) waxay muujinaysaa natiijo suurtagal ah oo ka timid dhacdo ama heer tijaabo, iyadoo ay weheliso itimaalka dhacdooyinkaas.</a:t>
            </a:r>
            <a:endParaRPr sz="17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66" name="Shape 766"/>
        <p:cNvGrpSpPr/>
        <p:nvPr/>
      </p:nvGrpSpPr>
      <p:grpSpPr>
        <a:xfrm>
          <a:off x="0" y="0"/>
          <a:ext cx="0" cy="0"/>
        </a:xfrm>
      </p:grpSpPr>
      <p:sp>
        <p:nvSpPr>
          <p:cNvPr id="767" name="Google Shape;767;p66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Natiijooyinka iyo itimaallada jaantusyada kala duwan</a:t>
            </a:r>
            <a:endParaRPr/>
          </a:p>
        </p:txBody>
      </p:sp>
      <p:sp>
        <p:nvSpPr>
          <p:cNvPr id="768" name="Google Shape;768;p66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Isbarbardhigga matalaadyo kala duwan si loo xisaabiyo itimaalka (theoretical probabilities)</a:t>
            </a:r>
            <a:endParaRPr/>
          </a:p>
        </p:txBody>
      </p:sp>
      <p:pic>
        <p:nvPicPr>
          <p:cNvPr id="769" name="Google Shape;769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473" y="2059448"/>
            <a:ext cx="450575" cy="446750"/>
          </a:xfrm>
          <a:prstGeom prst="rect">
            <a:avLst/>
          </a:prstGeom>
          <a:noFill/>
          <a:ln>
            <a:noFill/>
          </a:ln>
        </p:spPr>
      </p:pic>
      <p:sp>
        <p:nvSpPr>
          <p:cNvPr id="770" name="Google Shape;770;p66"/>
          <p:cNvSpPr txBox="1"/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Muujinta dhacdooyinka jaantusyada kala duwan</a:t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74" name="Shape 774"/>
        <p:cNvGrpSpPr/>
        <p:nvPr/>
      </p:nvGrpSpPr>
      <p:grpSpPr>
        <a:xfrm>
          <a:off x="0" y="0"/>
          <a:ext cx="0" cy="0"/>
        </a:xfrm>
      </p:grpSpPr>
      <p:sp>
        <p:nvSpPr>
          <p:cNvPr id="775" name="Google Shape;775;p6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Natiijooyinka iyo itimaallada jaantusyada kala duwan</a:t>
            </a:r>
            <a:endParaRPr/>
          </a:p>
        </p:txBody>
      </p:sp>
      <p:pic>
        <p:nvPicPr>
          <p:cNvPr id="776" name="Google Shape;776;p6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79384" y="1839872"/>
            <a:ext cx="664425" cy="737087"/>
          </a:xfrm>
          <a:prstGeom prst="rect">
            <a:avLst/>
          </a:prstGeom>
          <a:noFill/>
          <a:ln>
            <a:noFill/>
          </a:ln>
        </p:spPr>
      </p:pic>
      <p:sp>
        <p:nvSpPr>
          <p:cNvPr id="777" name="Google Shape;777;p67"/>
          <p:cNvSpPr txBox="1"/>
          <p:nvPr/>
        </p:nvSpPr>
        <p:spPr>
          <a:xfrm>
            <a:off x="8038535" y="2576966"/>
            <a:ext cx="676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Suad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778" name="Google Shape;778;p67"/>
          <p:cNvGrpSpPr/>
          <p:nvPr/>
        </p:nvGrpSpPr>
        <p:grpSpPr>
          <a:xfrm flipH="1">
            <a:off x="5092015" y="657963"/>
            <a:ext cx="3520898" cy="1362206"/>
            <a:chOff x="797575" y="5295652"/>
            <a:chExt cx="3320975" cy="1476325"/>
          </a:xfrm>
        </p:grpSpPr>
        <p:pic>
          <p:nvPicPr>
            <p:cNvPr id="779" name="Google Shape;779;p67"/>
            <p:cNvPicPr preferRelativeResize="0"/>
            <p:nvPr/>
          </p:nvPicPr>
          <p:blipFill>
            <a:blip r:embed="rId4">
              <a:alphaModFix/>
            </a:blip>
            <a:srcRect r="57905" b="43690"/>
            <a:stretch>
              <a:fillRect/>
            </a:stretch>
          </p:blipFill>
          <p:spPr>
            <a:xfrm flipH="1">
              <a:off x="797575" y="5295652"/>
              <a:ext cx="3320975" cy="14763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0" name="Google Shape;780;p67"/>
            <p:cNvSpPr txBox="1"/>
            <p:nvPr/>
          </p:nvSpPr>
          <p:spPr>
            <a:xfrm flipH="1">
              <a:off x="1048703" y="5313075"/>
              <a:ext cx="3000000" cy="55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Waxaan u malaynayaa inay suurtagal tahay in la qaato natiijooyinka wareeggan (spinner) oo loo muujiyo itimaalladiisa siyaabo kala duwan, sida…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781" name="Google Shape;781;p67"/>
          <p:cNvSpPr txBox="1"/>
          <p:nvPr/>
        </p:nvSpPr>
        <p:spPr>
          <a:xfrm>
            <a:off x="315450" y="628650"/>
            <a:ext cx="16584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Suad waxay wareeggan (spinner) hal mar ku wareejin doontaa.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782" name="Google Shape;782;p67"/>
          <p:cNvGrpSpPr/>
          <p:nvPr/>
        </p:nvGrpSpPr>
        <p:grpSpPr>
          <a:xfrm>
            <a:off x="237297" y="1337726"/>
            <a:ext cx="1814842" cy="1848646"/>
            <a:chOff x="135379" y="804326"/>
            <a:chExt cx="1814842" cy="1848646"/>
          </a:xfrm>
        </p:grpSpPr>
        <p:sp>
          <p:nvSpPr>
            <p:cNvPr id="783" name="Google Shape;783;p67"/>
            <p:cNvSpPr/>
            <p:nvPr/>
          </p:nvSpPr>
          <p:spPr>
            <a:xfrm rot="10800000">
              <a:off x="379030" y="1047567"/>
              <a:ext cx="1328100" cy="1328100"/>
            </a:xfrm>
            <a:prstGeom prst="pie">
              <a:avLst>
                <a:gd name="adj1" fmla="val 12607844"/>
                <a:gd name="adj2" fmla="val 16200000"/>
              </a:avLst>
            </a:prstGeom>
            <a:solidFill>
              <a:schemeClr val="accent4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784" name="Google Shape;784;p67"/>
            <p:cNvSpPr/>
            <p:nvPr/>
          </p:nvSpPr>
          <p:spPr>
            <a:xfrm rot="-7200295">
              <a:off x="378920" y="1047425"/>
              <a:ext cx="1328202" cy="1328202"/>
            </a:xfrm>
            <a:prstGeom prst="pie">
              <a:avLst>
                <a:gd name="adj1" fmla="val 12607844"/>
                <a:gd name="adj2" fmla="val 16200000"/>
              </a:avLst>
            </a:prstGeom>
            <a:solidFill>
              <a:schemeClr val="accent4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785" name="Google Shape;785;p67"/>
            <p:cNvSpPr/>
            <p:nvPr/>
          </p:nvSpPr>
          <p:spPr>
            <a:xfrm rot="-3599705">
              <a:off x="378478" y="1047490"/>
              <a:ext cx="1328202" cy="1328202"/>
            </a:xfrm>
            <a:prstGeom prst="pie">
              <a:avLst>
                <a:gd name="adj1" fmla="val 12607844"/>
                <a:gd name="adj2" fmla="val 16200000"/>
              </a:avLst>
            </a:prstGeom>
            <a:solidFill>
              <a:schemeClr val="accent4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786" name="Google Shape;786;p67"/>
            <p:cNvSpPr/>
            <p:nvPr/>
          </p:nvSpPr>
          <p:spPr>
            <a:xfrm>
              <a:off x="378438" y="1047482"/>
              <a:ext cx="1328100" cy="1328100"/>
            </a:xfrm>
            <a:prstGeom prst="pie">
              <a:avLst>
                <a:gd name="adj1" fmla="val 12607844"/>
                <a:gd name="adj2" fmla="val 16200000"/>
              </a:avLst>
            </a:prstGeom>
            <a:solidFill>
              <a:schemeClr val="accent5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787" name="Google Shape;787;p67"/>
            <p:cNvSpPr/>
            <p:nvPr/>
          </p:nvSpPr>
          <p:spPr>
            <a:xfrm flipH="1">
              <a:off x="378864" y="1047644"/>
              <a:ext cx="1328100" cy="1328100"/>
            </a:xfrm>
            <a:prstGeom prst="pie">
              <a:avLst>
                <a:gd name="adj1" fmla="val 12595974"/>
                <a:gd name="adj2" fmla="val 16200000"/>
              </a:avLst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788" name="Google Shape;788;p67"/>
            <p:cNvSpPr txBox="1"/>
            <p:nvPr/>
          </p:nvSpPr>
          <p:spPr>
            <a:xfrm>
              <a:off x="474840" y="2375771"/>
              <a:ext cx="1136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wareeg (spinner)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789" name="Google Shape;789;p67"/>
            <p:cNvSpPr/>
            <p:nvPr/>
          </p:nvSpPr>
          <p:spPr>
            <a:xfrm rot="3599705" flipH="1">
              <a:off x="378497" y="1047652"/>
              <a:ext cx="1328202" cy="1328202"/>
            </a:xfrm>
            <a:prstGeom prst="pie">
              <a:avLst>
                <a:gd name="adj1" fmla="val 12595974"/>
                <a:gd name="adj2" fmla="val 16200000"/>
              </a:avLst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790" name="Google Shape;790;p67"/>
            <p:cNvSpPr txBox="1"/>
            <p:nvPr/>
          </p:nvSpPr>
          <p:spPr>
            <a:xfrm flipH="1">
              <a:off x="1107051" y="1249796"/>
              <a:ext cx="331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W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791" name="Google Shape;791;p67"/>
            <p:cNvSpPr txBox="1"/>
            <p:nvPr/>
          </p:nvSpPr>
          <p:spPr>
            <a:xfrm flipH="1">
              <a:off x="1279751" y="1588621"/>
              <a:ext cx="331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W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792" name="Google Shape;792;p67"/>
            <p:cNvSpPr txBox="1"/>
            <p:nvPr/>
          </p:nvSpPr>
          <p:spPr>
            <a:xfrm flipH="1">
              <a:off x="646845" y="1249773"/>
              <a:ext cx="331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793" name="Google Shape;793;p67"/>
            <p:cNvSpPr txBox="1"/>
            <p:nvPr/>
          </p:nvSpPr>
          <p:spPr>
            <a:xfrm flipH="1">
              <a:off x="1107051" y="1982209"/>
              <a:ext cx="331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L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794" name="Google Shape;794;p67"/>
            <p:cNvSpPr txBox="1"/>
            <p:nvPr/>
          </p:nvSpPr>
          <p:spPr>
            <a:xfrm flipH="1">
              <a:off x="646845" y="1982185"/>
              <a:ext cx="331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L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795" name="Google Shape;795;p67"/>
            <p:cNvSpPr txBox="1"/>
            <p:nvPr/>
          </p:nvSpPr>
          <p:spPr>
            <a:xfrm flipH="1">
              <a:off x="474151" y="1588621"/>
              <a:ext cx="331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L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796" name="Google Shape;796;p67"/>
            <p:cNvGrpSpPr/>
            <p:nvPr/>
          </p:nvGrpSpPr>
          <p:grpSpPr>
            <a:xfrm>
              <a:off x="1015540" y="1262495"/>
              <a:ext cx="54300" cy="473780"/>
              <a:chOff x="779080" y="747789"/>
              <a:chExt cx="54300" cy="473780"/>
            </a:xfrm>
          </p:grpSpPr>
          <p:cxnSp>
            <p:nvCxnSpPr>
              <p:cNvPr id="797" name="Google Shape;797;p67"/>
              <p:cNvCxnSpPr/>
              <p:nvPr/>
            </p:nvCxnSpPr>
            <p:spPr>
              <a:xfrm rot="10800000" flipH="1">
                <a:off x="808433" y="747789"/>
                <a:ext cx="0" cy="4434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sp>
            <p:nvSpPr>
              <p:cNvPr id="798" name="Google Shape;798;p67"/>
              <p:cNvSpPr/>
              <p:nvPr/>
            </p:nvSpPr>
            <p:spPr>
              <a:xfrm>
                <a:off x="779080" y="1172670"/>
                <a:ext cx="54300" cy="48900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99" name="Google Shape;799;p67"/>
          <p:cNvSpPr txBox="1"/>
          <p:nvPr/>
        </p:nvSpPr>
        <p:spPr>
          <a:xfrm>
            <a:off x="315594" y="3367450"/>
            <a:ext cx="16584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ξ = {guul (W),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khasaare (L),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sinnaan (D)}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03" name="Shape 803"/>
        <p:cNvGrpSpPr/>
        <p:nvPr/>
      </p:nvGrpSpPr>
      <p:grpSpPr>
        <a:xfrm>
          <a:off x="0" y="0"/>
          <a:ext cx="0" cy="0"/>
        </a:xfrm>
      </p:grpSpPr>
      <p:sp>
        <p:nvSpPr>
          <p:cNvPr id="804" name="Google Shape;804;p6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Natiijooyinka iyo itimaallada jaantusyada kala duwan</a:t>
            </a:r>
            <a:endParaRPr/>
          </a:p>
        </p:txBody>
      </p:sp>
      <p:sp>
        <p:nvSpPr>
          <p:cNvPr id="805" name="Google Shape;805;p68"/>
          <p:cNvSpPr txBox="1"/>
          <p:nvPr/>
        </p:nvSpPr>
        <p:spPr>
          <a:xfrm>
            <a:off x="315450" y="628650"/>
            <a:ext cx="16584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Suad waxay wareeggan (spinner) hal mar ku wareejin doontaa.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06" name="Google Shape;806;p68"/>
          <p:cNvGrpSpPr/>
          <p:nvPr/>
        </p:nvGrpSpPr>
        <p:grpSpPr>
          <a:xfrm>
            <a:off x="237297" y="1337726"/>
            <a:ext cx="1814842" cy="1848646"/>
            <a:chOff x="135379" y="804326"/>
            <a:chExt cx="1814842" cy="1848646"/>
          </a:xfrm>
        </p:grpSpPr>
        <p:sp>
          <p:nvSpPr>
            <p:cNvPr id="807" name="Google Shape;807;p68"/>
            <p:cNvSpPr/>
            <p:nvPr/>
          </p:nvSpPr>
          <p:spPr>
            <a:xfrm rot="10800000">
              <a:off x="379030" y="1047567"/>
              <a:ext cx="1328100" cy="1328100"/>
            </a:xfrm>
            <a:prstGeom prst="pie">
              <a:avLst>
                <a:gd name="adj1" fmla="val 12607844"/>
                <a:gd name="adj2" fmla="val 16200000"/>
              </a:avLst>
            </a:prstGeom>
            <a:solidFill>
              <a:schemeClr val="accent4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08" name="Google Shape;808;p68"/>
            <p:cNvSpPr/>
            <p:nvPr/>
          </p:nvSpPr>
          <p:spPr>
            <a:xfrm rot="-7200295">
              <a:off x="378920" y="1047425"/>
              <a:ext cx="1328202" cy="1328202"/>
            </a:xfrm>
            <a:prstGeom prst="pie">
              <a:avLst>
                <a:gd name="adj1" fmla="val 12607844"/>
                <a:gd name="adj2" fmla="val 16200000"/>
              </a:avLst>
            </a:prstGeom>
            <a:solidFill>
              <a:schemeClr val="accent4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09" name="Google Shape;809;p68"/>
            <p:cNvSpPr/>
            <p:nvPr/>
          </p:nvSpPr>
          <p:spPr>
            <a:xfrm rot="-3599705">
              <a:off x="378478" y="1047490"/>
              <a:ext cx="1328202" cy="1328202"/>
            </a:xfrm>
            <a:prstGeom prst="pie">
              <a:avLst>
                <a:gd name="adj1" fmla="val 12607844"/>
                <a:gd name="adj2" fmla="val 16200000"/>
              </a:avLst>
            </a:prstGeom>
            <a:solidFill>
              <a:schemeClr val="accent4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10" name="Google Shape;810;p68"/>
            <p:cNvSpPr/>
            <p:nvPr/>
          </p:nvSpPr>
          <p:spPr>
            <a:xfrm>
              <a:off x="378438" y="1047482"/>
              <a:ext cx="1328100" cy="1328100"/>
            </a:xfrm>
            <a:prstGeom prst="pie">
              <a:avLst>
                <a:gd name="adj1" fmla="val 12607844"/>
                <a:gd name="adj2" fmla="val 16200000"/>
              </a:avLst>
            </a:prstGeom>
            <a:solidFill>
              <a:schemeClr val="accent5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11" name="Google Shape;811;p68"/>
            <p:cNvSpPr/>
            <p:nvPr/>
          </p:nvSpPr>
          <p:spPr>
            <a:xfrm flipH="1">
              <a:off x="378864" y="1047644"/>
              <a:ext cx="1328100" cy="1328100"/>
            </a:xfrm>
            <a:prstGeom prst="pie">
              <a:avLst>
                <a:gd name="adj1" fmla="val 12595974"/>
                <a:gd name="adj2" fmla="val 16200000"/>
              </a:avLst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12" name="Google Shape;812;p68"/>
            <p:cNvSpPr txBox="1"/>
            <p:nvPr/>
          </p:nvSpPr>
          <p:spPr>
            <a:xfrm>
              <a:off x="474840" y="2375771"/>
              <a:ext cx="1136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wareeg (spinner)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13" name="Google Shape;813;p68"/>
            <p:cNvSpPr/>
            <p:nvPr/>
          </p:nvSpPr>
          <p:spPr>
            <a:xfrm rot="3599705" flipH="1">
              <a:off x="378497" y="1047652"/>
              <a:ext cx="1328202" cy="1328202"/>
            </a:xfrm>
            <a:prstGeom prst="pie">
              <a:avLst>
                <a:gd name="adj1" fmla="val 12595974"/>
                <a:gd name="adj2" fmla="val 16200000"/>
              </a:avLst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14" name="Google Shape;814;p68"/>
            <p:cNvSpPr txBox="1"/>
            <p:nvPr/>
          </p:nvSpPr>
          <p:spPr>
            <a:xfrm flipH="1">
              <a:off x="1107051" y="1249796"/>
              <a:ext cx="331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W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15" name="Google Shape;815;p68"/>
            <p:cNvSpPr txBox="1"/>
            <p:nvPr/>
          </p:nvSpPr>
          <p:spPr>
            <a:xfrm flipH="1">
              <a:off x="1279751" y="1588621"/>
              <a:ext cx="331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W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16" name="Google Shape;816;p68"/>
            <p:cNvSpPr txBox="1"/>
            <p:nvPr/>
          </p:nvSpPr>
          <p:spPr>
            <a:xfrm flipH="1">
              <a:off x="646845" y="1249773"/>
              <a:ext cx="331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17" name="Google Shape;817;p68"/>
            <p:cNvSpPr txBox="1"/>
            <p:nvPr/>
          </p:nvSpPr>
          <p:spPr>
            <a:xfrm flipH="1">
              <a:off x="1107051" y="1982209"/>
              <a:ext cx="331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L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18" name="Google Shape;818;p68"/>
            <p:cNvSpPr txBox="1"/>
            <p:nvPr/>
          </p:nvSpPr>
          <p:spPr>
            <a:xfrm flipH="1">
              <a:off x="646845" y="1982185"/>
              <a:ext cx="331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L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19" name="Google Shape;819;p68"/>
            <p:cNvSpPr txBox="1"/>
            <p:nvPr/>
          </p:nvSpPr>
          <p:spPr>
            <a:xfrm flipH="1">
              <a:off x="474151" y="1588621"/>
              <a:ext cx="331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L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820" name="Google Shape;820;p68"/>
            <p:cNvGrpSpPr/>
            <p:nvPr/>
          </p:nvGrpSpPr>
          <p:grpSpPr>
            <a:xfrm>
              <a:off x="1015540" y="1262495"/>
              <a:ext cx="54300" cy="473780"/>
              <a:chOff x="779080" y="747789"/>
              <a:chExt cx="54300" cy="473780"/>
            </a:xfrm>
          </p:grpSpPr>
          <p:cxnSp>
            <p:nvCxnSpPr>
              <p:cNvPr id="821" name="Google Shape;821;p68"/>
              <p:cNvCxnSpPr/>
              <p:nvPr/>
            </p:nvCxnSpPr>
            <p:spPr>
              <a:xfrm rot="10800000" flipH="1">
                <a:off x="808433" y="747789"/>
                <a:ext cx="0" cy="4434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sp>
            <p:nvSpPr>
              <p:cNvPr id="822" name="Google Shape;822;p68"/>
              <p:cNvSpPr/>
              <p:nvPr/>
            </p:nvSpPr>
            <p:spPr>
              <a:xfrm>
                <a:off x="779080" y="1172670"/>
                <a:ext cx="54300" cy="48900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23" name="Google Shape;823;p68"/>
          <p:cNvSpPr txBox="1"/>
          <p:nvPr/>
        </p:nvSpPr>
        <p:spPr>
          <a:xfrm>
            <a:off x="315594" y="3367450"/>
            <a:ext cx="16584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ξ = {guul (W),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khasaare (L),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sinnaan (D)}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4" name="Google Shape;824;p68"/>
          <p:cNvSpPr txBox="1"/>
          <p:nvPr/>
        </p:nvSpPr>
        <p:spPr>
          <a:xfrm>
            <a:off x="2280075" y="2404553"/>
            <a:ext cx="1893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liiska natiijooyinka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25" name="Google Shape;825;p68"/>
          <p:cNvGrpSpPr/>
          <p:nvPr/>
        </p:nvGrpSpPr>
        <p:grpSpPr>
          <a:xfrm>
            <a:off x="2889325" y="657948"/>
            <a:ext cx="675000" cy="1671219"/>
            <a:chOff x="2889326" y="657975"/>
            <a:chExt cx="675000" cy="1955100"/>
          </a:xfrm>
        </p:grpSpPr>
        <p:sp>
          <p:nvSpPr>
            <p:cNvPr id="826" name="Google Shape;826;p68"/>
            <p:cNvSpPr/>
            <p:nvPr/>
          </p:nvSpPr>
          <p:spPr>
            <a:xfrm>
              <a:off x="2889326" y="657975"/>
              <a:ext cx="675000" cy="1955100"/>
            </a:xfrm>
            <a:prstGeom prst="roundRect">
              <a:avLst>
                <a:gd name="adj" fmla="val 13314"/>
              </a:avLst>
            </a:prstGeom>
            <a:noFill/>
            <a:ln w="28575" cap="flat" cmpd="sng">
              <a:solidFill>
                <a:srgbClr val="4F7B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27" name="Google Shape;827;p68"/>
            <p:cNvSpPr txBox="1"/>
            <p:nvPr/>
          </p:nvSpPr>
          <p:spPr>
            <a:xfrm>
              <a:off x="2889326" y="657975"/>
              <a:ext cx="675000" cy="28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W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28" name="Google Shape;828;p68"/>
            <p:cNvSpPr txBox="1"/>
            <p:nvPr/>
          </p:nvSpPr>
          <p:spPr>
            <a:xfrm>
              <a:off x="2889326" y="991035"/>
              <a:ext cx="675000" cy="28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W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29" name="Google Shape;829;p68"/>
            <p:cNvSpPr txBox="1"/>
            <p:nvPr/>
          </p:nvSpPr>
          <p:spPr>
            <a:xfrm>
              <a:off x="2889326" y="1324095"/>
              <a:ext cx="675000" cy="28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L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30" name="Google Shape;830;p68"/>
            <p:cNvSpPr txBox="1"/>
            <p:nvPr/>
          </p:nvSpPr>
          <p:spPr>
            <a:xfrm>
              <a:off x="2889326" y="1657155"/>
              <a:ext cx="675000" cy="28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L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31" name="Google Shape;831;p68"/>
            <p:cNvSpPr txBox="1"/>
            <p:nvPr/>
          </p:nvSpPr>
          <p:spPr>
            <a:xfrm>
              <a:off x="2889326" y="1990215"/>
              <a:ext cx="675000" cy="28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L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32" name="Google Shape;832;p68"/>
            <p:cNvSpPr txBox="1"/>
            <p:nvPr/>
          </p:nvSpPr>
          <p:spPr>
            <a:xfrm>
              <a:off x="2889326" y="2323275"/>
              <a:ext cx="675000" cy="28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aphicFrame>
        <p:nvGraphicFramePr>
          <p:cNvPr id="833" name="Google Shape;833;p68"/>
          <p:cNvGraphicFramePr>
            <a:graphicFrameLocks noGrp="1"/>
          </p:cNvGraphicFramePr>
          <p:nvPr/>
        </p:nvGraphicFramePr>
        <p:xfrm>
          <a:off x="3171888" y="2761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{CB40717C-E718-4CDD-A6EF-0455306FA54E}</a:tableStyleId>
              </a:tblPr>
              <a:tblGrid>
                <a:gridCol w="1062225"/>
                <a:gridCol w="1238575"/>
                <a:gridCol w="1238575"/>
              </a:tblGrid>
              <a:tr h="2722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natiijo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joogteyn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ixtimaal (probability)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guul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 P(W) =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khasaare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P(L) =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sinnaan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P(D) =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834" name="Google Shape;834;p68"/>
          <p:cNvSpPr txBox="1"/>
          <p:nvPr/>
        </p:nvSpPr>
        <p:spPr>
          <a:xfrm>
            <a:off x="3171975" y="4554750"/>
            <a:ext cx="3539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jaantuska joogteynta (frequency table)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35" name="Google Shape;835;p68" descr="&lt;math xmlns=&quot;http://www.w3.org/1998/Math/MathML&quot; display=&quot;block&quot; data-is-equatio=&quot;1&quot; data-latex=&quot;\frac{3}{6}&quot;&gt;&lt;mfrac&gt;&lt;mn&gt;3&lt;/mn&gt;&lt;mn&gt;6&lt;/mn&gt;&lt;/mfrac&gt;&lt;/math&gt;" title="three six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98275" y="3556058"/>
            <a:ext cx="147323" cy="47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6" name="Google Shape;836;p68" descr="&lt;math xmlns=&quot;http://www.w3.org/1998/Math/MathML&quot; display=&quot;block&quot; data-is-equatio=&quot;1&quot; data-latex=&quot;\frac{2}{6}&quot;&gt;&lt;mfrac&gt;&lt;mn&gt;2&lt;/mn&gt;&lt;mn&gt;6&lt;/mn&gt;&lt;/mfrac&gt;&lt;/math&gt;" title="two six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98275" y="3047808"/>
            <a:ext cx="147323" cy="47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7" name="Google Shape;837;p68" descr="&lt;math xmlns=&quot;http://www.w3.org/1998/Math/MathML&quot; display=&quot;block&quot; data-is-equatio=&quot;1&quot; data-latex=&quot;\frac{1}{6}&quot;&gt;&lt;mfrac&gt;&lt;mn&gt;1&lt;/mn&gt;&lt;mn&gt;6&lt;/mn&gt;&lt;/mfrac&gt;&lt;/math&gt;" title="one sixth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98275" y="4061583"/>
            <a:ext cx="147323" cy="478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38" name="Google Shape;838;p68"/>
          <p:cNvGrpSpPr/>
          <p:nvPr/>
        </p:nvGrpSpPr>
        <p:grpSpPr>
          <a:xfrm>
            <a:off x="6973800" y="835432"/>
            <a:ext cx="1846200" cy="2614618"/>
            <a:chOff x="6973800" y="835432"/>
            <a:chExt cx="1846200" cy="2614618"/>
          </a:xfrm>
        </p:grpSpPr>
        <p:grpSp>
          <p:nvGrpSpPr>
            <p:cNvPr id="839" name="Google Shape;839;p68"/>
            <p:cNvGrpSpPr/>
            <p:nvPr/>
          </p:nvGrpSpPr>
          <p:grpSpPr>
            <a:xfrm>
              <a:off x="6973800" y="962406"/>
              <a:ext cx="1485600" cy="1810723"/>
              <a:chOff x="7042200" y="733806"/>
              <a:chExt cx="1485600" cy="1810723"/>
            </a:xfrm>
          </p:grpSpPr>
          <p:sp>
            <p:nvSpPr>
              <p:cNvPr id="840" name="Google Shape;840;p68"/>
              <p:cNvSpPr/>
              <p:nvPr/>
            </p:nvSpPr>
            <p:spPr>
              <a:xfrm>
                <a:off x="7042200" y="1496935"/>
                <a:ext cx="277200" cy="277200"/>
              </a:xfrm>
              <a:prstGeom prst="ellipse">
                <a:avLst/>
              </a:pr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841" name="Google Shape;841;p68"/>
              <p:cNvCxnSpPr/>
              <p:nvPr/>
            </p:nvCxnSpPr>
            <p:spPr>
              <a:xfrm>
                <a:off x="7278800" y="1750129"/>
                <a:ext cx="1175100" cy="7944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42" name="Google Shape;842;p68"/>
              <p:cNvCxnSpPr/>
              <p:nvPr/>
            </p:nvCxnSpPr>
            <p:spPr>
              <a:xfrm>
                <a:off x="7319400" y="1636153"/>
                <a:ext cx="1208400" cy="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43" name="Google Shape;843;p68"/>
              <p:cNvCxnSpPr/>
              <p:nvPr/>
            </p:nvCxnSpPr>
            <p:spPr>
              <a:xfrm rot="10800000" flipH="1">
                <a:off x="7278800" y="733806"/>
                <a:ext cx="1175100" cy="7944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844" name="Google Shape;844;p68"/>
            <p:cNvSpPr txBox="1"/>
            <p:nvPr/>
          </p:nvSpPr>
          <p:spPr>
            <a:xfrm>
              <a:off x="8396100" y="835432"/>
              <a:ext cx="42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W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45" name="Google Shape;845;p68"/>
            <p:cNvSpPr txBox="1"/>
            <p:nvPr/>
          </p:nvSpPr>
          <p:spPr>
            <a:xfrm>
              <a:off x="8396100" y="1729163"/>
              <a:ext cx="42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L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46" name="Google Shape;846;p68"/>
            <p:cNvSpPr txBox="1"/>
            <p:nvPr/>
          </p:nvSpPr>
          <p:spPr>
            <a:xfrm>
              <a:off x="8396100" y="2618753"/>
              <a:ext cx="42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47" name="Google Shape;847;p68"/>
            <p:cNvSpPr txBox="1"/>
            <p:nvPr/>
          </p:nvSpPr>
          <p:spPr>
            <a:xfrm>
              <a:off x="7161600" y="2895950"/>
              <a:ext cx="16584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geedka ixtimaalka (probability tree)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848" name="Google Shape;848;p68" descr="&lt;math xmlns=&quot;http://www.w3.org/1998/Math/MathML&quot; display=&quot;block&quot; data-is-equatio=&quot;1&quot; data-latex=&quot;\frac{1}{6}&quot;&gt;&lt;mfrac&gt;&lt;mn&gt;1&lt;/mn&gt;&lt;mn&gt;6&lt;/mn&gt;&lt;/mfrac&gt;&lt;/math&gt;" title="one sixth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046819" y="2188700"/>
              <a:ext cx="112031" cy="36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9" name="Google Shape;849;p68" descr="&lt;math xmlns=&quot;http://www.w3.org/1998/Math/MathML&quot; display=&quot;block&quot; data-is-equatio=&quot;1&quot; data-latex=&quot;\frac{2}{6}&quot;&gt;&lt;mfrac&gt;&lt;mn&gt;2&lt;/mn&gt;&lt;mn&gt;6&lt;/mn&gt;&lt;/mfrac&gt;&lt;/math&gt;" title="two sixths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888229" y="867490"/>
              <a:ext cx="112031" cy="36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0" name="Google Shape;850;p68" descr="&lt;math xmlns=&quot;http://www.w3.org/1998/Math/MathML&quot; display=&quot;block&quot; data-is-equatio=&quot;1&quot; data-latex=&quot;\frac{3}{6}&quot;&gt;&lt;mfrac&gt;&lt;mn&gt;3&lt;/mn&gt;&lt;mn&gt;6&lt;/mn&gt;&lt;/mfrac&gt;&lt;/math&gt;" title="three sixths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976400" y="1481480"/>
              <a:ext cx="112031" cy="360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51" name="Google Shape;851;p68"/>
          <p:cNvGrpSpPr/>
          <p:nvPr/>
        </p:nvGrpSpPr>
        <p:grpSpPr>
          <a:xfrm>
            <a:off x="3643707" y="657950"/>
            <a:ext cx="2167800" cy="1322400"/>
            <a:chOff x="3640539" y="663675"/>
            <a:chExt cx="2167800" cy="1322400"/>
          </a:xfrm>
        </p:grpSpPr>
        <p:sp>
          <p:nvSpPr>
            <p:cNvPr id="852" name="Google Shape;852;p68"/>
            <p:cNvSpPr txBox="1"/>
            <p:nvPr/>
          </p:nvSpPr>
          <p:spPr>
            <a:xfrm>
              <a:off x="3640539" y="663675"/>
              <a:ext cx="2167800" cy="123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Natiijo kasta oo gaar ah waxay leedahay ixtimaal (probability) dhacdo ah</a:t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853" name="Google Shape;853;p68" descr="&lt;math xmlns=&quot;http://www.w3.org/1998/Math/MathML&quot; display=&quot;block&quot; data-is-equatio=&quot;1&quot; data-latex=&quot;\frac{1}{6}&quot;&gt;&lt;mfrac&gt;&lt;mn&gt;1&lt;/mn&gt;&lt;mn&gt;6&lt;/mn&gt;&lt;/mfrac&gt;&lt;/math&gt;" title="one sixth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198120" y="1552375"/>
              <a:ext cx="135525" cy="4337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57" name="Shape 857"/>
        <p:cNvGrpSpPr/>
        <p:nvPr/>
      </p:nvGrpSpPr>
      <p:grpSpPr>
        <a:xfrm>
          <a:off x="0" y="0"/>
          <a:ext cx="0" cy="0"/>
        </a:xfrm>
      </p:grpSpPr>
      <p:sp>
        <p:nvSpPr>
          <p:cNvPr id="858" name="Google Shape;858;p69"/>
          <p:cNvSpPr/>
          <p:nvPr/>
        </p:nvSpPr>
        <p:spPr>
          <a:xfrm>
            <a:off x="933300" y="624600"/>
            <a:ext cx="675000" cy="1737900"/>
          </a:xfrm>
          <a:prstGeom prst="roundRect">
            <a:avLst>
              <a:gd name="adj" fmla="val 13314"/>
            </a:avLst>
          </a:prstGeom>
          <a:noFill/>
          <a:ln w="28575" cap="flat" cmpd="sng">
            <a:solidFill>
              <a:srgbClr val="4F7B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9" name="Google Shape;859;p6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Natiijooyinka iyo ixtimaallada (probabilities) jaantusyada kala duwan</a:t>
            </a:r>
            <a:endParaRPr/>
          </a:p>
        </p:txBody>
      </p:sp>
      <p:pic>
        <p:nvPicPr>
          <p:cNvPr id="860" name="Google Shape;860;p6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079384" y="1839872"/>
            <a:ext cx="664425" cy="737087"/>
          </a:xfrm>
          <a:prstGeom prst="rect">
            <a:avLst/>
          </a:prstGeom>
          <a:noFill/>
          <a:ln>
            <a:noFill/>
          </a:ln>
        </p:spPr>
      </p:pic>
      <p:sp>
        <p:nvSpPr>
          <p:cNvPr id="861" name="Google Shape;861;p69"/>
          <p:cNvSpPr txBox="1"/>
          <p:nvPr/>
        </p:nvSpPr>
        <p:spPr>
          <a:xfrm>
            <a:off x="8038535" y="2576966"/>
            <a:ext cx="676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Suad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62" name="Google Shape;862;p69"/>
          <p:cNvGrpSpPr/>
          <p:nvPr/>
        </p:nvGrpSpPr>
        <p:grpSpPr>
          <a:xfrm flipH="1">
            <a:off x="4665958" y="657995"/>
            <a:ext cx="3946979" cy="1362206"/>
            <a:chOff x="797575" y="5295652"/>
            <a:chExt cx="3320975" cy="1476325"/>
          </a:xfrm>
        </p:grpSpPr>
        <p:pic>
          <p:nvPicPr>
            <p:cNvPr id="863" name="Google Shape;863;p69"/>
            <p:cNvPicPr preferRelativeResize="0"/>
            <p:nvPr/>
          </p:nvPicPr>
          <p:blipFill>
            <a:blip r:embed="rId4">
              <a:alphaModFix/>
            </a:blip>
            <a:srcRect r="57905" b="43690"/>
            <a:stretch>
              <a:fillRect/>
            </a:stretch>
          </p:blipFill>
          <p:spPr>
            <a:xfrm flipH="1">
              <a:off x="797575" y="5295652"/>
              <a:ext cx="3320975" cy="14763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4" name="Google Shape;864;p69"/>
            <p:cNvSpPr txBox="1"/>
            <p:nvPr/>
          </p:nvSpPr>
          <p:spPr>
            <a:xfrm flipH="1">
              <a:off x="1048703" y="5313075"/>
              <a:ext cx="3000000" cy="55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Waxaan la yaabanahay inay suurtagal tahay in la isticmaalo natiijooyinka iyo ixtimaallada (probabilities) hal jaantus si loo dhamaystiro mid kale?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aphicFrame>
        <p:nvGraphicFramePr>
          <p:cNvPr id="865" name="Google Shape;865;p69"/>
          <p:cNvGraphicFramePr>
            <a:graphicFrameLocks noGrp="1"/>
          </p:cNvGraphicFramePr>
          <p:nvPr/>
        </p:nvGraphicFramePr>
        <p:xfrm>
          <a:off x="1085988" y="2761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{CB40717C-E718-4CDD-A6EF-0455306FA54E}</a:tableStyleId>
              </a:tblPr>
              <a:tblGrid>
                <a:gridCol w="1062225"/>
                <a:gridCol w="1238575"/>
                <a:gridCol w="1238575"/>
              </a:tblGrid>
              <a:tr h="2722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natiijo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joogteyn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ixtimaal (probability)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guul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 P(W) =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khasaare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P(L) =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sawir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P(D) =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866" name="Google Shape;866;p69"/>
          <p:cNvSpPr txBox="1"/>
          <p:nvPr/>
        </p:nvSpPr>
        <p:spPr>
          <a:xfrm>
            <a:off x="1086075" y="4554750"/>
            <a:ext cx="3539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jadwalka soo noqnoqoshada (frequency table)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67" name="Google Shape;867;p69" descr="&lt;math xmlns=&quot;http://www.w3.org/1998/Math/MathML&quot; display=&quot;block&quot; data-is-equatio=&quot;1&quot; data-latex=&quot;\frac{3}{6}&quot;&gt;&lt;mfrac&gt;&lt;mn&gt;3&lt;/mn&gt;&lt;mn&gt;6&lt;/mn&gt;&lt;/mfrac&gt;&lt;/math&gt;" title="three sixth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12375" y="3556058"/>
            <a:ext cx="147323" cy="47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8" name="Google Shape;868;p69" descr="&lt;math xmlns=&quot;http://www.w3.org/1998/Math/MathML&quot; display=&quot;block&quot; data-is-equatio=&quot;1&quot; data-latex=&quot;\frac{2}{6}&quot;&gt;&lt;mfrac&gt;&lt;mn&gt;2&lt;/mn&gt;&lt;mn&gt;6&lt;/mn&gt;&lt;/mfrac&gt;&lt;/math&gt;" title="two sixth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12375" y="3047808"/>
            <a:ext cx="147323" cy="47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9" name="Google Shape;869;p69" descr="&lt;math xmlns=&quot;http://www.w3.org/1998/Math/MathML&quot; display=&quot;block&quot; data-is-equatio=&quot;1&quot; data-latex=&quot;\frac{1}{6}&quot;&gt;&lt;mfrac&gt;&lt;mn&gt;1&lt;/mn&gt;&lt;mn&gt;6&lt;/mn&gt;&lt;/mfrac&gt;&lt;/math&gt;" title="one sixth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12375" y="4061583"/>
            <a:ext cx="147323" cy="478800"/>
          </a:xfrm>
          <a:prstGeom prst="rect">
            <a:avLst/>
          </a:prstGeom>
          <a:noFill/>
          <a:ln>
            <a:noFill/>
          </a:ln>
        </p:spPr>
      </p:pic>
      <p:sp>
        <p:nvSpPr>
          <p:cNvPr id="870" name="Google Shape;870;p69"/>
          <p:cNvSpPr txBox="1"/>
          <p:nvPr/>
        </p:nvSpPr>
        <p:spPr>
          <a:xfrm>
            <a:off x="933300" y="1796747"/>
            <a:ext cx="6750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1" name="Google Shape;871;p69"/>
          <p:cNvSpPr txBox="1"/>
          <p:nvPr/>
        </p:nvSpPr>
        <p:spPr>
          <a:xfrm>
            <a:off x="933300" y="657948"/>
            <a:ext cx="6750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2" name="Google Shape;872;p69"/>
          <p:cNvSpPr txBox="1"/>
          <p:nvPr/>
        </p:nvSpPr>
        <p:spPr>
          <a:xfrm>
            <a:off x="933300" y="942648"/>
            <a:ext cx="6750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3" name="Google Shape;873;p69"/>
          <p:cNvSpPr txBox="1"/>
          <p:nvPr/>
        </p:nvSpPr>
        <p:spPr>
          <a:xfrm>
            <a:off x="933300" y="1227347"/>
            <a:ext cx="6750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4" name="Google Shape;874;p69"/>
          <p:cNvSpPr txBox="1"/>
          <p:nvPr/>
        </p:nvSpPr>
        <p:spPr>
          <a:xfrm>
            <a:off x="933300" y="1512047"/>
            <a:ext cx="6750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5" name="Google Shape;875;p69"/>
          <p:cNvSpPr txBox="1"/>
          <p:nvPr/>
        </p:nvSpPr>
        <p:spPr>
          <a:xfrm>
            <a:off x="933300" y="2081446"/>
            <a:ext cx="6750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6" name="Google Shape;876;p69"/>
          <p:cNvSpPr txBox="1"/>
          <p:nvPr/>
        </p:nvSpPr>
        <p:spPr>
          <a:xfrm>
            <a:off x="324000" y="2329175"/>
            <a:ext cx="1893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liiska natiijooyinka (outcomes)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77" name="Google Shape;877;p69"/>
          <p:cNvGrpSpPr/>
          <p:nvPr/>
        </p:nvGrpSpPr>
        <p:grpSpPr>
          <a:xfrm>
            <a:off x="5178199" y="2483767"/>
            <a:ext cx="2743500" cy="2337708"/>
            <a:chOff x="6619123" y="835432"/>
            <a:chExt cx="2743500" cy="2337708"/>
          </a:xfrm>
        </p:grpSpPr>
        <p:grpSp>
          <p:nvGrpSpPr>
            <p:cNvPr id="878" name="Google Shape;878;p69"/>
            <p:cNvGrpSpPr/>
            <p:nvPr/>
          </p:nvGrpSpPr>
          <p:grpSpPr>
            <a:xfrm>
              <a:off x="6973800" y="962406"/>
              <a:ext cx="1485600" cy="1810723"/>
              <a:chOff x="7042200" y="733806"/>
              <a:chExt cx="1485600" cy="1810723"/>
            </a:xfrm>
          </p:grpSpPr>
          <p:sp>
            <p:nvSpPr>
              <p:cNvPr id="879" name="Google Shape;879;p69"/>
              <p:cNvSpPr/>
              <p:nvPr/>
            </p:nvSpPr>
            <p:spPr>
              <a:xfrm>
                <a:off x="7042200" y="1496935"/>
                <a:ext cx="277200" cy="277200"/>
              </a:xfrm>
              <a:prstGeom prst="ellipse">
                <a:avLst/>
              </a:pr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880" name="Google Shape;880;p69"/>
              <p:cNvCxnSpPr/>
              <p:nvPr/>
            </p:nvCxnSpPr>
            <p:spPr>
              <a:xfrm>
                <a:off x="7278800" y="1750129"/>
                <a:ext cx="1175100" cy="7944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81" name="Google Shape;881;p69"/>
              <p:cNvCxnSpPr/>
              <p:nvPr/>
            </p:nvCxnSpPr>
            <p:spPr>
              <a:xfrm>
                <a:off x="7319400" y="1636153"/>
                <a:ext cx="1208400" cy="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82" name="Google Shape;882;p69"/>
              <p:cNvCxnSpPr/>
              <p:nvPr/>
            </p:nvCxnSpPr>
            <p:spPr>
              <a:xfrm rot="10800000" flipH="1">
                <a:off x="7278800" y="733806"/>
                <a:ext cx="1175100" cy="7944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883" name="Google Shape;883;p69"/>
            <p:cNvSpPr txBox="1"/>
            <p:nvPr/>
          </p:nvSpPr>
          <p:spPr>
            <a:xfrm>
              <a:off x="8396100" y="835432"/>
              <a:ext cx="42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W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84" name="Google Shape;884;p69"/>
            <p:cNvSpPr txBox="1"/>
            <p:nvPr/>
          </p:nvSpPr>
          <p:spPr>
            <a:xfrm>
              <a:off x="8396100" y="1729163"/>
              <a:ext cx="42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L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85" name="Google Shape;885;p69"/>
            <p:cNvSpPr txBox="1"/>
            <p:nvPr/>
          </p:nvSpPr>
          <p:spPr>
            <a:xfrm>
              <a:off x="8396100" y="2618753"/>
              <a:ext cx="42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86" name="Google Shape;886;p69"/>
            <p:cNvSpPr txBox="1"/>
            <p:nvPr/>
          </p:nvSpPr>
          <p:spPr>
            <a:xfrm>
              <a:off x="6619123" y="2895941"/>
              <a:ext cx="2743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geedka ixtimaalka (probability tree)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887" name="Google Shape;887;p69" descr="&lt;math xmlns=&quot;http://www.w3.org/1998/Math/MathML&quot; display=&quot;block&quot; data-is-equatio=&quot;1&quot; data-latex=&quot;\frac{1}{6}&quot;&gt;&lt;mfrac&gt;&lt;mn&gt;1&lt;/mn&gt;&lt;mn&gt;6&lt;/mn&gt;&lt;/mfrac&gt;&lt;/math&gt;" title="one sixth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8046819" y="2188700"/>
              <a:ext cx="112031" cy="36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8" name="Google Shape;888;p69" descr="&lt;math xmlns=&quot;http://www.w3.org/1998/Math/MathML&quot; display=&quot;block&quot; data-is-equatio=&quot;1&quot; data-latex=&quot;\frac{2}{6}&quot;&gt;&lt;mfrac&gt;&lt;mn&gt;2&lt;/mn&gt;&lt;mn&gt;6&lt;/mn&gt;&lt;/mfrac&gt;&lt;/math&gt;" title="two sixths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888229" y="867490"/>
              <a:ext cx="112031" cy="36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9" name="Google Shape;889;p69" descr="&lt;math xmlns=&quot;http://www.w3.org/1998/Math/MathML&quot; display=&quot;block&quot; data-is-equatio=&quot;1&quot; data-latex=&quot;\frac{3}{6}&quot;&gt;&lt;mfrac&gt;&lt;mn&gt;3&lt;/mn&gt;&lt;mn&gt;6&lt;/mn&gt;&lt;/mfrac&gt;&lt;/math&gt;" title="three sixths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976400" y="1481480"/>
              <a:ext cx="112031" cy="360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90" name="Google Shape;890;p69"/>
          <p:cNvGrpSpPr/>
          <p:nvPr/>
        </p:nvGrpSpPr>
        <p:grpSpPr>
          <a:xfrm>
            <a:off x="1662507" y="657950"/>
            <a:ext cx="2167800" cy="1233000"/>
            <a:chOff x="3640539" y="663675"/>
            <a:chExt cx="2167800" cy="1233000"/>
          </a:xfrm>
        </p:grpSpPr>
        <p:sp>
          <p:nvSpPr>
            <p:cNvPr id="891" name="Google Shape;891;p69"/>
            <p:cNvSpPr txBox="1"/>
            <p:nvPr/>
          </p:nvSpPr>
          <p:spPr>
            <a:xfrm>
              <a:off x="3640539" y="663675"/>
              <a:ext cx="2167800" cy="123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Natiijo kasta oo gaar ah waxay leedahay ixtimaal dhacdo.</a:t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892" name="Google Shape;892;p69" descr="&lt;math xmlns=&quot;http://www.w3.org/1998/Math/MathML&quot; display=&quot;block&quot; data-is-equatio=&quot;1&quot; data-latex=&quot;\frac{1}{6}&quot;&gt;&lt;mfrac&gt;&lt;mn&gt;1&lt;/mn&gt;&lt;mn&gt;6&lt;/mn&gt;&lt;/mfrac&gt;&lt;/math&gt;" title="one sixth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347620" y="899725"/>
              <a:ext cx="135525" cy="4337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93" name="Google Shape;893;p69"/>
          <p:cNvSpPr/>
          <p:nvPr/>
        </p:nvSpPr>
        <p:spPr>
          <a:xfrm>
            <a:off x="1288400" y="4165975"/>
            <a:ext cx="658200" cy="27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sawir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4" name="Google Shape;894;p69"/>
          <p:cNvSpPr/>
          <p:nvPr/>
        </p:nvSpPr>
        <p:spPr>
          <a:xfrm>
            <a:off x="1288400" y="3655787"/>
            <a:ext cx="658200" cy="27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guuldarro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5" name="Google Shape;895;p69"/>
          <p:cNvSpPr/>
          <p:nvPr/>
        </p:nvSpPr>
        <p:spPr>
          <a:xfrm>
            <a:off x="1288400" y="3152351"/>
            <a:ext cx="658200" cy="27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guul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9" name="Shape 899"/>
        <p:cNvGrpSpPr/>
        <p:nvPr/>
      </p:nvGrpSpPr>
      <p:grpSpPr>
        <a:xfrm>
          <a:off x="0" y="0"/>
          <a:ext cx="0" cy="0"/>
        </a:xfrm>
      </p:grpSpPr>
      <p:sp>
        <p:nvSpPr>
          <p:cNvPr id="900" name="Google Shape;900;p70"/>
          <p:cNvSpPr/>
          <p:nvPr/>
        </p:nvSpPr>
        <p:spPr>
          <a:xfrm>
            <a:off x="933300" y="624600"/>
            <a:ext cx="675000" cy="1737900"/>
          </a:xfrm>
          <a:prstGeom prst="roundRect">
            <a:avLst>
              <a:gd name="adj" fmla="val 13314"/>
            </a:avLst>
          </a:prstGeom>
          <a:noFill/>
          <a:ln w="28575" cap="flat" cmpd="sng">
            <a:solidFill>
              <a:srgbClr val="4F7B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1" name="Google Shape;901;p70"/>
          <p:cNvSpPr txBox="1"/>
          <p:nvPr/>
        </p:nvSpPr>
        <p:spPr>
          <a:xfrm>
            <a:off x="933300" y="1796747"/>
            <a:ext cx="6750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2" name="Google Shape;902;p7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Natiijooyinka iyo ixtimaallada jaantusyada kala duwan</a:t>
            </a:r>
            <a:endParaRPr/>
          </a:p>
        </p:txBody>
      </p:sp>
      <p:graphicFrame>
        <p:nvGraphicFramePr>
          <p:cNvPr id="903" name="Google Shape;903;p70"/>
          <p:cNvGraphicFramePr>
            <a:graphicFrameLocks noGrp="1"/>
          </p:cNvGraphicFramePr>
          <p:nvPr/>
        </p:nvGraphicFramePr>
        <p:xfrm>
          <a:off x="1085988" y="2761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{CB40717C-E718-4CDD-A6EF-0455306FA54E}</a:tableStyleId>
              </a:tblPr>
              <a:tblGrid>
                <a:gridCol w="1062225"/>
                <a:gridCol w="1238575"/>
                <a:gridCol w="1238575"/>
              </a:tblGrid>
              <a:tr h="2722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natiijo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noqnoqosho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ixtimaal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guul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 P(W) =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guuldarro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P(L) =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sawir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P(D) =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904" name="Google Shape;904;p70"/>
          <p:cNvSpPr txBox="1"/>
          <p:nvPr/>
        </p:nvSpPr>
        <p:spPr>
          <a:xfrm>
            <a:off x="1086075" y="4554750"/>
            <a:ext cx="3539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jadwalka soo noqnoqoshada (frequency table)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05" name="Google Shape;905;p70" descr="&lt;math xmlns=&quot;http://www.w3.org/1998/Math/MathML&quot; display=&quot;block&quot; data-is-equatio=&quot;1&quot; data-latex=&quot;\frac{3}{6}&quot;&gt;&lt;mfrac&gt;&lt;mn&gt;3&lt;/mn&gt;&lt;mn&gt;6&lt;/mn&gt;&lt;/mfrac&gt;&lt;/math&gt;" title="three six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2375" y="3556058"/>
            <a:ext cx="147323" cy="47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6" name="Google Shape;906;p70" descr="&lt;math xmlns=&quot;http://www.w3.org/1998/Math/MathML&quot; display=&quot;block&quot; data-is-equatio=&quot;1&quot; data-latex=&quot;\frac{2}{6}&quot;&gt;&lt;mfrac&gt;&lt;mn&gt;2&lt;/mn&gt;&lt;mn&gt;6&lt;/mn&gt;&lt;/mfrac&gt;&lt;/math&gt;" title="two six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12375" y="3047808"/>
            <a:ext cx="147323" cy="47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7" name="Google Shape;907;p70" descr="&lt;math xmlns=&quot;http://www.w3.org/1998/Math/MathML&quot; display=&quot;block&quot; data-is-equatio=&quot;1&quot; data-latex=&quot;\frac{1}{6}&quot;&gt;&lt;mfrac&gt;&lt;mn&gt;1&lt;/mn&gt;&lt;mn&gt;6&lt;/mn&gt;&lt;/mfrac&gt;&lt;/math&gt;" title="one sixth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12375" y="4061583"/>
            <a:ext cx="147323" cy="478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08" name="Google Shape;908;p70"/>
          <p:cNvGrpSpPr/>
          <p:nvPr/>
        </p:nvGrpSpPr>
        <p:grpSpPr>
          <a:xfrm>
            <a:off x="8137196" y="2030980"/>
            <a:ext cx="676200" cy="1040525"/>
            <a:chOff x="8137196" y="1935832"/>
            <a:chExt cx="676200" cy="1040525"/>
          </a:xfrm>
        </p:grpSpPr>
        <p:pic>
          <p:nvPicPr>
            <p:cNvPr id="909" name="Google Shape;909;p70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 flipH="1">
              <a:off x="8209791" y="1935832"/>
              <a:ext cx="598139" cy="747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0" name="Google Shape;910;p70"/>
            <p:cNvSpPr txBox="1"/>
            <p:nvPr/>
          </p:nvSpPr>
          <p:spPr>
            <a:xfrm>
              <a:off x="8137196" y="2699157"/>
              <a:ext cx="676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Nuur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11" name="Google Shape;911;p70"/>
          <p:cNvGrpSpPr/>
          <p:nvPr/>
        </p:nvGrpSpPr>
        <p:grpSpPr>
          <a:xfrm flipH="1">
            <a:off x="4064212" y="658209"/>
            <a:ext cx="4548740" cy="1737930"/>
            <a:chOff x="797575" y="5295652"/>
            <a:chExt cx="3320975" cy="1476325"/>
          </a:xfrm>
        </p:grpSpPr>
        <p:pic>
          <p:nvPicPr>
            <p:cNvPr id="912" name="Google Shape;912;p70"/>
            <p:cNvPicPr preferRelativeResize="0"/>
            <p:nvPr/>
          </p:nvPicPr>
          <p:blipFill>
            <a:blip r:embed="rId7">
              <a:alphaModFix/>
            </a:blip>
            <a:srcRect r="57905" b="43690"/>
            <a:stretch>
              <a:fillRect/>
            </a:stretch>
          </p:blipFill>
          <p:spPr>
            <a:xfrm flipH="1">
              <a:off x="797575" y="5295652"/>
              <a:ext cx="3320975" cy="14763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3" name="Google Shape;913;p70"/>
            <p:cNvSpPr txBox="1"/>
            <p:nvPr/>
          </p:nvSpPr>
          <p:spPr>
            <a:xfrm flipH="1">
              <a:off x="1048703" y="5318916"/>
              <a:ext cx="3000000" cy="55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Hubaal!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Maaddaama jaantus kastaa muujinayo isku tijaabo, macluumaadka isku midka ah ayaa lagu arki doonaa dhammaantood!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Tusaale ahaan…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14" name="Google Shape;914;p70"/>
          <p:cNvSpPr txBox="1"/>
          <p:nvPr/>
        </p:nvSpPr>
        <p:spPr>
          <a:xfrm>
            <a:off x="933300" y="657948"/>
            <a:ext cx="6750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5" name="Google Shape;915;p70"/>
          <p:cNvSpPr txBox="1"/>
          <p:nvPr/>
        </p:nvSpPr>
        <p:spPr>
          <a:xfrm>
            <a:off x="933300" y="942648"/>
            <a:ext cx="6750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6" name="Google Shape;916;p70"/>
          <p:cNvSpPr txBox="1"/>
          <p:nvPr/>
        </p:nvSpPr>
        <p:spPr>
          <a:xfrm>
            <a:off x="933300" y="1227347"/>
            <a:ext cx="6750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7" name="Google Shape;917;p70"/>
          <p:cNvSpPr txBox="1"/>
          <p:nvPr/>
        </p:nvSpPr>
        <p:spPr>
          <a:xfrm>
            <a:off x="933300" y="1512047"/>
            <a:ext cx="6750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8" name="Google Shape;918;p70"/>
          <p:cNvSpPr txBox="1"/>
          <p:nvPr/>
        </p:nvSpPr>
        <p:spPr>
          <a:xfrm>
            <a:off x="933300" y="2081446"/>
            <a:ext cx="6750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9" name="Google Shape;919;p70"/>
          <p:cNvSpPr txBox="1"/>
          <p:nvPr/>
        </p:nvSpPr>
        <p:spPr>
          <a:xfrm>
            <a:off x="324000" y="2329175"/>
            <a:ext cx="1893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liiska natiijooyinka (outcomes)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20" name="Google Shape;920;p70"/>
          <p:cNvGrpSpPr/>
          <p:nvPr/>
        </p:nvGrpSpPr>
        <p:grpSpPr>
          <a:xfrm>
            <a:off x="5178199" y="2483767"/>
            <a:ext cx="2743500" cy="2337708"/>
            <a:chOff x="6619123" y="835432"/>
            <a:chExt cx="2743500" cy="2337708"/>
          </a:xfrm>
        </p:grpSpPr>
        <p:grpSp>
          <p:nvGrpSpPr>
            <p:cNvPr id="921" name="Google Shape;921;p70"/>
            <p:cNvGrpSpPr/>
            <p:nvPr/>
          </p:nvGrpSpPr>
          <p:grpSpPr>
            <a:xfrm>
              <a:off x="6973800" y="962406"/>
              <a:ext cx="1485600" cy="1810723"/>
              <a:chOff x="7042200" y="733806"/>
              <a:chExt cx="1485600" cy="1810723"/>
            </a:xfrm>
          </p:grpSpPr>
          <p:sp>
            <p:nvSpPr>
              <p:cNvPr id="922" name="Google Shape;922;p70"/>
              <p:cNvSpPr/>
              <p:nvPr/>
            </p:nvSpPr>
            <p:spPr>
              <a:xfrm>
                <a:off x="7042200" y="1496935"/>
                <a:ext cx="277200" cy="277200"/>
              </a:xfrm>
              <a:prstGeom prst="ellipse">
                <a:avLst/>
              </a:pr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923" name="Google Shape;923;p70"/>
              <p:cNvCxnSpPr/>
              <p:nvPr/>
            </p:nvCxnSpPr>
            <p:spPr>
              <a:xfrm>
                <a:off x="7278800" y="1750129"/>
                <a:ext cx="1175100" cy="7944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24" name="Google Shape;924;p70"/>
              <p:cNvCxnSpPr/>
              <p:nvPr/>
            </p:nvCxnSpPr>
            <p:spPr>
              <a:xfrm>
                <a:off x="7319400" y="1636153"/>
                <a:ext cx="1208400" cy="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25" name="Google Shape;925;p70"/>
              <p:cNvCxnSpPr/>
              <p:nvPr/>
            </p:nvCxnSpPr>
            <p:spPr>
              <a:xfrm rot="10800000" flipH="1">
                <a:off x="7278800" y="733806"/>
                <a:ext cx="1175100" cy="7944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926" name="Google Shape;926;p70"/>
            <p:cNvSpPr txBox="1"/>
            <p:nvPr/>
          </p:nvSpPr>
          <p:spPr>
            <a:xfrm>
              <a:off x="8396100" y="835432"/>
              <a:ext cx="42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W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27" name="Google Shape;927;p70"/>
            <p:cNvSpPr txBox="1"/>
            <p:nvPr/>
          </p:nvSpPr>
          <p:spPr>
            <a:xfrm>
              <a:off x="8396100" y="1729163"/>
              <a:ext cx="42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L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28" name="Google Shape;928;p70"/>
            <p:cNvSpPr txBox="1"/>
            <p:nvPr/>
          </p:nvSpPr>
          <p:spPr>
            <a:xfrm>
              <a:off x="8396100" y="2618753"/>
              <a:ext cx="42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29" name="Google Shape;929;p70"/>
            <p:cNvSpPr txBox="1"/>
            <p:nvPr/>
          </p:nvSpPr>
          <p:spPr>
            <a:xfrm>
              <a:off x="6619123" y="2895941"/>
              <a:ext cx="2743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geedka ixtimaalka (probability tree)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930" name="Google Shape;930;p70" descr="&lt;math xmlns=&quot;http://www.w3.org/1998/Math/MathML&quot; display=&quot;block&quot; data-is-equatio=&quot;1&quot; data-latex=&quot;\frac{1}{6}&quot;&gt;&lt;mfrac&gt;&lt;mn&gt;1&lt;/mn&gt;&lt;mn&gt;6&lt;/mn&gt;&lt;/mfrac&gt;&lt;/math&gt;" title="one sixth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046819" y="2188700"/>
              <a:ext cx="112031" cy="36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1" name="Google Shape;931;p70" descr="&lt;math xmlns=&quot;http://www.w3.org/1998/Math/MathML&quot; display=&quot;block&quot; data-is-equatio=&quot;1&quot; data-latex=&quot;\frac{2}{6}&quot;&gt;&lt;mfrac&gt;&lt;mn&gt;2&lt;/mn&gt;&lt;mn&gt;6&lt;/mn&gt;&lt;/mfrac&gt;&lt;/math&gt;" title="two sixths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888229" y="867490"/>
              <a:ext cx="112031" cy="36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2" name="Google Shape;932;p70" descr="&lt;math xmlns=&quot;http://www.w3.org/1998/Math/MathML&quot; display=&quot;block&quot; data-is-equatio=&quot;1&quot; data-latex=&quot;\frac{3}{6}&quot;&gt;&lt;mfrac&gt;&lt;mn&gt;3&lt;/mn&gt;&lt;mn&gt;6&lt;/mn&gt;&lt;/mfrac&gt;&lt;/math&gt;" title="three sixths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976400" y="1481480"/>
              <a:ext cx="112031" cy="360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33" name="Google Shape;933;p70"/>
          <p:cNvSpPr/>
          <p:nvPr/>
        </p:nvSpPr>
        <p:spPr>
          <a:xfrm>
            <a:off x="1288400" y="4165975"/>
            <a:ext cx="658200" cy="27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Barbaro (draw)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4" name="Google Shape;934;p70"/>
          <p:cNvSpPr/>
          <p:nvPr/>
        </p:nvSpPr>
        <p:spPr>
          <a:xfrm>
            <a:off x="1288400" y="3655787"/>
            <a:ext cx="658200" cy="27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Guul-darro (lose)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5" name="Google Shape;935;p70"/>
          <p:cNvSpPr/>
          <p:nvPr/>
        </p:nvSpPr>
        <p:spPr>
          <a:xfrm>
            <a:off x="1288400" y="3152351"/>
            <a:ext cx="658200" cy="27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Guul (win)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36" name="Google Shape;936;p70"/>
          <p:cNvGrpSpPr/>
          <p:nvPr/>
        </p:nvGrpSpPr>
        <p:grpSpPr>
          <a:xfrm>
            <a:off x="1662507" y="657950"/>
            <a:ext cx="2167800" cy="1233000"/>
            <a:chOff x="3640539" y="663675"/>
            <a:chExt cx="2167800" cy="1233000"/>
          </a:xfrm>
        </p:grpSpPr>
        <p:sp>
          <p:nvSpPr>
            <p:cNvPr id="937" name="Google Shape;937;p70"/>
            <p:cNvSpPr txBox="1"/>
            <p:nvPr/>
          </p:nvSpPr>
          <p:spPr>
            <a:xfrm>
              <a:off x="3640539" y="663675"/>
              <a:ext cx="2167800" cy="123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Natiijo kasta oo gaar ah waxay leedahay itimaal (probability) inay dhacdo.</a:t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938" name="Google Shape;938;p70" descr="&lt;math xmlns=&quot;http://www.w3.org/1998/Math/MathML&quot; display=&quot;block&quot; data-is-equatio=&quot;1&quot; data-latex=&quot;\frac{1}{6}&quot;&gt;&lt;mfrac&gt;&lt;mn&gt;1&lt;/mn&gt;&lt;mn&gt;6&lt;/mn&gt;&lt;/mfrac&gt;&lt;/math&gt;" title="one sixth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347620" y="899725"/>
              <a:ext cx="135525" cy="4337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42" name="Shape 942"/>
        <p:cNvGrpSpPr/>
        <p:nvPr/>
      </p:nvGrpSpPr>
      <p:grpSpPr>
        <a:xfrm>
          <a:off x="0" y="0"/>
          <a:ext cx="0" cy="0"/>
        </a:xfrm>
      </p:grpSpPr>
      <p:grpSp>
        <p:nvGrpSpPr>
          <p:cNvPr id="943" name="Google Shape;943;p71"/>
          <p:cNvGrpSpPr/>
          <p:nvPr/>
        </p:nvGrpSpPr>
        <p:grpSpPr>
          <a:xfrm>
            <a:off x="1662507" y="657950"/>
            <a:ext cx="2167800" cy="1233000"/>
            <a:chOff x="3640539" y="663675"/>
            <a:chExt cx="2167800" cy="1233000"/>
          </a:xfrm>
        </p:grpSpPr>
        <p:sp>
          <p:nvSpPr>
            <p:cNvPr id="944" name="Google Shape;944;p71"/>
            <p:cNvSpPr txBox="1"/>
            <p:nvPr/>
          </p:nvSpPr>
          <p:spPr>
            <a:xfrm>
              <a:off x="3640539" y="663675"/>
              <a:ext cx="2167800" cy="123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Natiijo kasta oo gaar ah waxay leedahay itimaal (probability) inay dhacdo.</a:t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945" name="Google Shape;945;p71" descr="&lt;math xmlns=&quot;http://www.w3.org/1998/Math/MathML&quot; display=&quot;block&quot; data-is-equatio=&quot;1&quot; data-latex=&quot;\frac{1}{6}&quot;&gt;&lt;mfrac&gt;&lt;mn&gt;1&lt;/mn&gt;&lt;mn&gt;6&lt;/mn&gt;&lt;/mfrac&gt;&lt;/math&gt;" title="one sixth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347620" y="899725"/>
              <a:ext cx="135525" cy="433700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946" name="Google Shape;946;p71"/>
          <p:cNvGraphicFramePr>
            <a:graphicFrameLocks noGrp="1"/>
          </p:cNvGraphicFramePr>
          <p:nvPr/>
        </p:nvGraphicFramePr>
        <p:xfrm>
          <a:off x="1085988" y="2761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{CB40717C-E718-4CDD-A6EF-0455306FA54E}</a:tableStyleId>
              </a:tblPr>
              <a:tblGrid>
                <a:gridCol w="1062225"/>
                <a:gridCol w="1238575"/>
                <a:gridCol w="1238575"/>
              </a:tblGrid>
              <a:tr h="2722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Natiijo (outcome)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Joogteyn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Itimaal (probability)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Guul (win)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 P(W) =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Guul-darro (lose)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P(L) =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Barbaro (draw)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P(D) =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947" name="Google Shape;947;p71"/>
          <p:cNvSpPr txBox="1"/>
          <p:nvPr/>
        </p:nvSpPr>
        <p:spPr>
          <a:xfrm>
            <a:off x="1086075" y="4554750"/>
            <a:ext cx="3539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Jadwalka joogteynta (frequency table)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8" name="Google Shape;948;p71"/>
          <p:cNvSpPr/>
          <p:nvPr/>
        </p:nvSpPr>
        <p:spPr>
          <a:xfrm>
            <a:off x="1288400" y="4165975"/>
            <a:ext cx="658200" cy="27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Barbaro (draw)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9" name="Google Shape;949;p71"/>
          <p:cNvSpPr/>
          <p:nvPr/>
        </p:nvSpPr>
        <p:spPr>
          <a:xfrm>
            <a:off x="1288400" y="3655787"/>
            <a:ext cx="658200" cy="27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Guul-darro (lose)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0" name="Google Shape;950;p71"/>
          <p:cNvSpPr/>
          <p:nvPr/>
        </p:nvSpPr>
        <p:spPr>
          <a:xfrm>
            <a:off x="1288400" y="3152351"/>
            <a:ext cx="658200" cy="27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Guul (win)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1" name="Google Shape;951;p71"/>
          <p:cNvSpPr/>
          <p:nvPr/>
        </p:nvSpPr>
        <p:spPr>
          <a:xfrm>
            <a:off x="933300" y="624600"/>
            <a:ext cx="675000" cy="1737900"/>
          </a:xfrm>
          <a:prstGeom prst="roundRect">
            <a:avLst>
              <a:gd name="adj" fmla="val 13314"/>
            </a:avLst>
          </a:prstGeom>
          <a:noFill/>
          <a:ln w="28575" cap="flat" cmpd="sng">
            <a:solidFill>
              <a:srgbClr val="4F7B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2" name="Google Shape;952;p71"/>
          <p:cNvSpPr txBox="1"/>
          <p:nvPr/>
        </p:nvSpPr>
        <p:spPr>
          <a:xfrm>
            <a:off x="324000" y="2329175"/>
            <a:ext cx="1893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Liiska natiijooyinka (list of outcomes)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3" name="Google Shape;953;p71"/>
          <p:cNvSpPr txBox="1"/>
          <p:nvPr/>
        </p:nvSpPr>
        <p:spPr>
          <a:xfrm>
            <a:off x="933300" y="657948"/>
            <a:ext cx="6750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4" name="Google Shape;954;p71"/>
          <p:cNvSpPr txBox="1"/>
          <p:nvPr/>
        </p:nvSpPr>
        <p:spPr>
          <a:xfrm>
            <a:off x="933300" y="1227347"/>
            <a:ext cx="6750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5" name="Google Shape;955;p71"/>
          <p:cNvSpPr txBox="1"/>
          <p:nvPr/>
        </p:nvSpPr>
        <p:spPr>
          <a:xfrm>
            <a:off x="933300" y="1796747"/>
            <a:ext cx="6750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6" name="Google Shape;956;p71"/>
          <p:cNvSpPr/>
          <p:nvPr/>
        </p:nvSpPr>
        <p:spPr>
          <a:xfrm>
            <a:off x="5532876" y="3373869"/>
            <a:ext cx="277200" cy="2772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57" name="Google Shape;957;p71"/>
          <p:cNvCxnSpPr/>
          <p:nvPr/>
        </p:nvCxnSpPr>
        <p:spPr>
          <a:xfrm>
            <a:off x="5769476" y="3627064"/>
            <a:ext cx="1175100" cy="7944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58" name="Google Shape;958;p71"/>
          <p:cNvCxnSpPr/>
          <p:nvPr/>
        </p:nvCxnSpPr>
        <p:spPr>
          <a:xfrm>
            <a:off x="5810076" y="3513088"/>
            <a:ext cx="1208400" cy="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59" name="Google Shape;959;p71"/>
          <p:cNvCxnSpPr/>
          <p:nvPr/>
        </p:nvCxnSpPr>
        <p:spPr>
          <a:xfrm rot="10800000" flipH="1">
            <a:off x="5769476" y="2610740"/>
            <a:ext cx="1175100" cy="7944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60" name="Google Shape;960;p71"/>
          <p:cNvSpPr txBox="1"/>
          <p:nvPr/>
        </p:nvSpPr>
        <p:spPr>
          <a:xfrm>
            <a:off x="6955176" y="2483767"/>
            <a:ext cx="423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1" name="Google Shape;961;p71"/>
          <p:cNvSpPr txBox="1"/>
          <p:nvPr/>
        </p:nvSpPr>
        <p:spPr>
          <a:xfrm>
            <a:off x="6955176" y="3377497"/>
            <a:ext cx="423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2" name="Google Shape;962;p71"/>
          <p:cNvSpPr txBox="1"/>
          <p:nvPr/>
        </p:nvSpPr>
        <p:spPr>
          <a:xfrm>
            <a:off x="6955176" y="4267087"/>
            <a:ext cx="423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3" name="Google Shape;963;p71"/>
          <p:cNvSpPr txBox="1"/>
          <p:nvPr/>
        </p:nvSpPr>
        <p:spPr>
          <a:xfrm>
            <a:off x="5178199" y="4544275"/>
            <a:ext cx="2743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Geedka itimaalka (probability tree)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64" name="Google Shape;964;p71" descr="&lt;math xmlns=&quot;http://www.w3.org/1998/Math/MathML&quot; display=&quot;block&quot; data-is-equatio=&quot;1&quot; data-latex=&quot;\frac{1}{6}&quot;&gt;&lt;mfrac&gt;&lt;mn&gt;1&lt;/mn&gt;&lt;mn&gt;6&lt;/mn&gt;&lt;/mfrac&gt;&lt;/math&gt;" title="one six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05895" y="3837034"/>
            <a:ext cx="112031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5" name="Google Shape;965;p71" descr="&lt;math xmlns=&quot;http://www.w3.org/1998/Math/MathML&quot; display=&quot;block&quot; data-is-equatio=&quot;1&quot; data-latex=&quot;\frac{2}{6}&quot;&gt;&lt;mfrac&gt;&lt;mn&gt;2&lt;/mn&gt;&lt;mn&gt;6&lt;/mn&gt;&lt;/mfrac&gt;&lt;/math&gt;" title="two six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47306" y="2515824"/>
            <a:ext cx="112031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6" name="Google Shape;966;p71" descr="&lt;math xmlns=&quot;http://www.w3.org/1998/Math/MathML&quot; display=&quot;block&quot; data-is-equatio=&quot;1&quot; data-latex=&quot;\frac{3}{6}&quot;&gt;&lt;mfrac&gt;&lt;mn&gt;3&lt;/mn&gt;&lt;mn&gt;6&lt;/mn&gt;&lt;/mfrac&gt;&lt;/math&gt;" title="three sixth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35476" y="3129814"/>
            <a:ext cx="112031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67" name="Google Shape;967;p7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Natiijooyinka iyo itimaalka guud ahaan jaantusyada kala duwan</a:t>
            </a:r>
            <a:endParaRPr/>
          </a:p>
        </p:txBody>
      </p:sp>
      <p:pic>
        <p:nvPicPr>
          <p:cNvPr id="968" name="Google Shape;968;p71" descr="&lt;math xmlns=&quot;http://www.w3.org/1998/Math/MathML&quot; display=&quot;block&quot; data-is-equatio=&quot;1&quot; data-latex=&quot;\frac{3}{6}&quot;&gt;&lt;mfrac&gt;&lt;mn&gt;3&lt;/mn&gt;&lt;mn&gt;6&lt;/mn&gt;&lt;/mfrac&gt;&lt;/math&gt;" title="three sixth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12375" y="3556058"/>
            <a:ext cx="147323" cy="47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9" name="Google Shape;969;p71" descr="&lt;math xmlns=&quot;http://www.w3.org/1998/Math/MathML&quot; display=&quot;block&quot; data-is-equatio=&quot;1&quot; data-latex=&quot;\frac{2}{6}&quot;&gt;&lt;mfrac&gt;&lt;mn&gt;2&lt;/mn&gt;&lt;mn&gt;6&lt;/mn&gt;&lt;/mfrac&gt;&lt;/math&gt;" title="two six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12375" y="3047808"/>
            <a:ext cx="147323" cy="47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0" name="Google Shape;970;p71" descr="&lt;math xmlns=&quot;http://www.w3.org/1998/Math/MathML&quot; display=&quot;block&quot; data-is-equatio=&quot;1&quot; data-latex=&quot;\frac{1}{6}&quot;&gt;&lt;mfrac&gt;&lt;mn&gt;1&lt;/mn&gt;&lt;mn&gt;6&lt;/mn&gt;&lt;/mfrac&gt;&lt;/math&gt;" title="one six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2375" y="4061583"/>
            <a:ext cx="147323" cy="478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71" name="Google Shape;971;p71"/>
          <p:cNvGrpSpPr/>
          <p:nvPr/>
        </p:nvGrpSpPr>
        <p:grpSpPr>
          <a:xfrm>
            <a:off x="302550" y="608765"/>
            <a:ext cx="7543500" cy="4280310"/>
            <a:chOff x="302550" y="608765"/>
            <a:chExt cx="7543500" cy="4280310"/>
          </a:xfrm>
        </p:grpSpPr>
        <p:sp>
          <p:nvSpPr>
            <p:cNvPr id="972" name="Google Shape;972;p71"/>
            <p:cNvSpPr/>
            <p:nvPr/>
          </p:nvSpPr>
          <p:spPr>
            <a:xfrm>
              <a:off x="302550" y="664175"/>
              <a:ext cx="7543500" cy="4224900"/>
            </a:xfrm>
            <a:prstGeom prst="rect">
              <a:avLst/>
            </a:prstGeom>
            <a:solidFill>
              <a:srgbClr val="FFFFFF">
                <a:alpha val="75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73" name="Google Shape;973;p71"/>
            <p:cNvSpPr/>
            <p:nvPr/>
          </p:nvSpPr>
          <p:spPr>
            <a:xfrm>
              <a:off x="302550" y="608765"/>
              <a:ext cx="3918600" cy="54900"/>
            </a:xfrm>
            <a:prstGeom prst="rect">
              <a:avLst/>
            </a:prstGeom>
            <a:solidFill>
              <a:srgbClr val="FFFFFF">
                <a:alpha val="75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74" name="Google Shape;974;p71"/>
          <p:cNvSpPr/>
          <p:nvPr/>
        </p:nvSpPr>
        <p:spPr>
          <a:xfrm>
            <a:off x="1011825" y="2066713"/>
            <a:ext cx="518100" cy="2772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accent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5" name="Google Shape;975;p71"/>
          <p:cNvSpPr/>
          <p:nvPr/>
        </p:nvSpPr>
        <p:spPr>
          <a:xfrm>
            <a:off x="1011825" y="930475"/>
            <a:ext cx="518100" cy="2772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6" name="Google Shape;976;p71"/>
          <p:cNvSpPr/>
          <p:nvPr/>
        </p:nvSpPr>
        <p:spPr>
          <a:xfrm>
            <a:off x="1011750" y="1497313"/>
            <a:ext cx="518100" cy="2772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rgbClr val="374CF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7" name="Google Shape;977;p71"/>
          <p:cNvSpPr txBox="1"/>
          <p:nvPr/>
        </p:nvSpPr>
        <p:spPr>
          <a:xfrm>
            <a:off x="933300" y="942648"/>
            <a:ext cx="6750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8" name="Google Shape;978;p71"/>
          <p:cNvSpPr txBox="1"/>
          <p:nvPr/>
        </p:nvSpPr>
        <p:spPr>
          <a:xfrm>
            <a:off x="933300" y="1512047"/>
            <a:ext cx="6750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9" name="Google Shape;979;p71"/>
          <p:cNvSpPr txBox="1"/>
          <p:nvPr/>
        </p:nvSpPr>
        <p:spPr>
          <a:xfrm>
            <a:off x="933300" y="2081446"/>
            <a:ext cx="6750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0" name="Google Shape;980;p71"/>
          <p:cNvSpPr txBox="1"/>
          <p:nvPr/>
        </p:nvSpPr>
        <p:spPr>
          <a:xfrm>
            <a:off x="5289400" y="1564575"/>
            <a:ext cx="3539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Laan (branch) ku taal geedka itimaalka (probability tree)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1" name="Google Shape;981;p71"/>
          <p:cNvSpPr txBox="1"/>
          <p:nvPr/>
        </p:nvSpPr>
        <p:spPr>
          <a:xfrm>
            <a:off x="4858325" y="653415"/>
            <a:ext cx="3809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Natiijo kasta oo gaar ah oo ku jirta liiska natiijooyinka waxaa matalaya: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2" name="Google Shape;982;p71"/>
          <p:cNvSpPr txBox="1"/>
          <p:nvPr/>
        </p:nvSpPr>
        <p:spPr>
          <a:xfrm>
            <a:off x="5289400" y="1247450"/>
            <a:ext cx="3378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Saf (row) ku jira jadwalka joogteynta (frequency table)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3" name="Google Shape;983;p71"/>
          <p:cNvSpPr/>
          <p:nvPr/>
        </p:nvSpPr>
        <p:spPr>
          <a:xfrm>
            <a:off x="1288400" y="4165975"/>
            <a:ext cx="658200" cy="2772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accent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Barbaro (draw)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4" name="Google Shape;984;p71"/>
          <p:cNvSpPr/>
          <p:nvPr/>
        </p:nvSpPr>
        <p:spPr>
          <a:xfrm>
            <a:off x="1288400" y="3655787"/>
            <a:ext cx="658200" cy="2772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rgbClr val="374CF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lumin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5" name="Google Shape;985;p71"/>
          <p:cNvSpPr/>
          <p:nvPr/>
        </p:nvSpPr>
        <p:spPr>
          <a:xfrm>
            <a:off x="1288400" y="3152351"/>
            <a:ext cx="658200" cy="2772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guul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86" name="Google Shape;986;p71"/>
          <p:cNvGrpSpPr/>
          <p:nvPr/>
        </p:nvGrpSpPr>
        <p:grpSpPr>
          <a:xfrm>
            <a:off x="5772348" y="2483767"/>
            <a:ext cx="1606729" cy="926689"/>
            <a:chOff x="5772348" y="2483767"/>
            <a:chExt cx="1606729" cy="926689"/>
          </a:xfrm>
        </p:grpSpPr>
        <p:cxnSp>
          <p:nvCxnSpPr>
            <p:cNvPr id="987" name="Google Shape;987;p71"/>
            <p:cNvCxnSpPr/>
            <p:nvPr/>
          </p:nvCxnSpPr>
          <p:spPr>
            <a:xfrm rot="10800000" flipH="1">
              <a:off x="5772348" y="2616056"/>
              <a:ext cx="1175100" cy="794400"/>
            </a:xfrm>
            <a:prstGeom prst="straightConnector1">
              <a:avLst/>
            </a:prstGeom>
            <a:noFill/>
            <a:ln w="762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988" name="Google Shape;988;p71"/>
            <p:cNvSpPr txBox="1"/>
            <p:nvPr/>
          </p:nvSpPr>
          <p:spPr>
            <a:xfrm>
              <a:off x="6955176" y="2483767"/>
              <a:ext cx="42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W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89" name="Google Shape;989;p71"/>
          <p:cNvGrpSpPr/>
          <p:nvPr/>
        </p:nvGrpSpPr>
        <p:grpSpPr>
          <a:xfrm>
            <a:off x="5812948" y="3377497"/>
            <a:ext cx="1566129" cy="277200"/>
            <a:chOff x="5812948" y="3377497"/>
            <a:chExt cx="1566129" cy="277200"/>
          </a:xfrm>
        </p:grpSpPr>
        <p:cxnSp>
          <p:nvCxnSpPr>
            <p:cNvPr id="990" name="Google Shape;990;p71"/>
            <p:cNvCxnSpPr/>
            <p:nvPr/>
          </p:nvCxnSpPr>
          <p:spPr>
            <a:xfrm>
              <a:off x="5812948" y="3518403"/>
              <a:ext cx="12084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2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sp>
          <p:nvSpPr>
            <p:cNvPr id="991" name="Google Shape;991;p71"/>
            <p:cNvSpPr txBox="1"/>
            <p:nvPr/>
          </p:nvSpPr>
          <p:spPr>
            <a:xfrm>
              <a:off x="6955176" y="3377497"/>
              <a:ext cx="42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L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92" name="Google Shape;992;p71"/>
          <p:cNvGrpSpPr/>
          <p:nvPr/>
        </p:nvGrpSpPr>
        <p:grpSpPr>
          <a:xfrm>
            <a:off x="5772348" y="3632379"/>
            <a:ext cx="1606729" cy="911908"/>
            <a:chOff x="5772348" y="3632379"/>
            <a:chExt cx="1606729" cy="911908"/>
          </a:xfrm>
        </p:grpSpPr>
        <p:cxnSp>
          <p:nvCxnSpPr>
            <p:cNvPr id="993" name="Google Shape;993;p71"/>
            <p:cNvCxnSpPr/>
            <p:nvPr/>
          </p:nvCxnSpPr>
          <p:spPr>
            <a:xfrm>
              <a:off x="5772348" y="3632379"/>
              <a:ext cx="1175100" cy="79440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sp>
          <p:nvSpPr>
            <p:cNvPr id="994" name="Google Shape;994;p71"/>
            <p:cNvSpPr txBox="1"/>
            <p:nvPr/>
          </p:nvSpPr>
          <p:spPr>
            <a:xfrm>
              <a:off x="6955176" y="4267087"/>
              <a:ext cx="42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98" name="Shape 998"/>
        <p:cNvGrpSpPr/>
        <p:nvPr/>
      </p:nvGrpSpPr>
      <p:grpSpPr>
        <a:xfrm>
          <a:off x="0" y="0"/>
          <a:ext cx="0" cy="0"/>
        </a:xfrm>
      </p:grpSpPr>
      <p:graphicFrame>
        <p:nvGraphicFramePr>
          <p:cNvPr id="999" name="Google Shape;999;p72"/>
          <p:cNvGraphicFramePr>
            <a:graphicFrameLocks noGrp="1"/>
          </p:cNvGraphicFramePr>
          <p:nvPr/>
        </p:nvGraphicFramePr>
        <p:xfrm>
          <a:off x="1085988" y="2761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{CB40717C-E718-4CDD-A6EF-0455306FA54E}</a:tableStyleId>
              </a:tblPr>
              <a:tblGrid>
                <a:gridCol w="1062225"/>
                <a:gridCol w="1238575"/>
                <a:gridCol w="1238575"/>
              </a:tblGrid>
              <a:tr h="2722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natiijo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joogteyn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ixtimaal (probability)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guul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 P(W) =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lumin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P(L) =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isku xir (draw)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P(D) =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000" name="Google Shape;1000;p72"/>
          <p:cNvSpPr/>
          <p:nvPr/>
        </p:nvSpPr>
        <p:spPr>
          <a:xfrm>
            <a:off x="1011825" y="2066713"/>
            <a:ext cx="518100" cy="2772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accent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1" name="Google Shape;1001;p72"/>
          <p:cNvSpPr/>
          <p:nvPr/>
        </p:nvSpPr>
        <p:spPr>
          <a:xfrm>
            <a:off x="1011825" y="930475"/>
            <a:ext cx="518100" cy="2772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2" name="Google Shape;1002;p72"/>
          <p:cNvSpPr/>
          <p:nvPr/>
        </p:nvSpPr>
        <p:spPr>
          <a:xfrm>
            <a:off x="1011750" y="1497313"/>
            <a:ext cx="518100" cy="2772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rgbClr val="374CF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3" name="Google Shape;1003;p72"/>
          <p:cNvSpPr/>
          <p:nvPr/>
        </p:nvSpPr>
        <p:spPr>
          <a:xfrm>
            <a:off x="933300" y="624600"/>
            <a:ext cx="675000" cy="1737900"/>
          </a:xfrm>
          <a:prstGeom prst="roundRect">
            <a:avLst>
              <a:gd name="adj" fmla="val 13314"/>
            </a:avLst>
          </a:prstGeom>
          <a:noFill/>
          <a:ln w="28575" cap="flat" cmpd="sng">
            <a:solidFill>
              <a:srgbClr val="4F7B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4" name="Google Shape;1004;p72"/>
          <p:cNvSpPr txBox="1"/>
          <p:nvPr/>
        </p:nvSpPr>
        <p:spPr>
          <a:xfrm>
            <a:off x="933300" y="942648"/>
            <a:ext cx="6750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5" name="Google Shape;1005;p72"/>
          <p:cNvSpPr txBox="1"/>
          <p:nvPr/>
        </p:nvSpPr>
        <p:spPr>
          <a:xfrm>
            <a:off x="933300" y="1512047"/>
            <a:ext cx="6750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6" name="Google Shape;1006;p72"/>
          <p:cNvSpPr txBox="1"/>
          <p:nvPr/>
        </p:nvSpPr>
        <p:spPr>
          <a:xfrm>
            <a:off x="933300" y="2081446"/>
            <a:ext cx="6750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7" name="Google Shape;1007;p72"/>
          <p:cNvSpPr txBox="1"/>
          <p:nvPr/>
        </p:nvSpPr>
        <p:spPr>
          <a:xfrm>
            <a:off x="933300" y="657948"/>
            <a:ext cx="6750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8" name="Google Shape;1008;p72"/>
          <p:cNvSpPr txBox="1"/>
          <p:nvPr/>
        </p:nvSpPr>
        <p:spPr>
          <a:xfrm>
            <a:off x="933300" y="1227347"/>
            <a:ext cx="6750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9" name="Google Shape;1009;p72"/>
          <p:cNvSpPr txBox="1"/>
          <p:nvPr/>
        </p:nvSpPr>
        <p:spPr>
          <a:xfrm>
            <a:off x="933300" y="1796747"/>
            <a:ext cx="6750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0" name="Google Shape;1010;p72"/>
          <p:cNvSpPr txBox="1"/>
          <p:nvPr/>
        </p:nvSpPr>
        <p:spPr>
          <a:xfrm>
            <a:off x="324000" y="2329175"/>
            <a:ext cx="1893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liiska natiijooyinka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1" name="Google Shape;1011;p72"/>
          <p:cNvSpPr txBox="1"/>
          <p:nvPr/>
        </p:nvSpPr>
        <p:spPr>
          <a:xfrm>
            <a:off x="4572000" y="729625"/>
            <a:ext cx="40956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Joogteynta iyo ixtimaalka saddexda waa isku mid, sababtoo ah mid kasta wuxuu muujinayaa natiijooyinka iyo ixtimaalka isku tijaabo.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2" name="Google Shape;1012;p7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Natiijooyinka iyo ixtimaalka jaantusyada kala duwan</a:t>
            </a:r>
            <a:endParaRPr/>
          </a:p>
        </p:txBody>
      </p:sp>
      <p:sp>
        <p:nvSpPr>
          <p:cNvPr id="1013" name="Google Shape;1013;p72"/>
          <p:cNvSpPr txBox="1"/>
          <p:nvPr/>
        </p:nvSpPr>
        <p:spPr>
          <a:xfrm>
            <a:off x="1086075" y="4554750"/>
            <a:ext cx="3539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shaxda joogteynta (frequency table)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14" name="Google Shape;1014;p72" descr="&lt;math xmlns=&quot;http://www.w3.org/1998/Math/MathML&quot; display=&quot;block&quot; data-is-equatio=&quot;1&quot; data-latex=&quot;\frac{3}{6}&quot;&gt;&lt;mfrac&gt;&lt;mn&gt;3&lt;/mn&gt;&lt;mn&gt;6&lt;/mn&gt;&lt;/mfrac&gt;&lt;/math&gt;" title="three six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2375" y="3556058"/>
            <a:ext cx="147323" cy="47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5" name="Google Shape;1015;p72" descr="&lt;math xmlns=&quot;http://www.w3.org/1998/Math/MathML&quot; display=&quot;block&quot; data-is-equatio=&quot;1&quot; data-latex=&quot;\frac{2}{6}&quot;&gt;&lt;mfrac&gt;&lt;mn&gt;2&lt;/mn&gt;&lt;mn&gt;6&lt;/mn&gt;&lt;/mfrac&gt;&lt;/math&gt;" title="two six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12375" y="3047808"/>
            <a:ext cx="147323" cy="47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6" name="Google Shape;1016;p72" descr="&lt;math xmlns=&quot;http://www.w3.org/1998/Math/MathML&quot; display=&quot;block&quot; data-is-equatio=&quot;1&quot; data-latex=&quot;\frac{1}{6}&quot;&gt;&lt;mfrac&gt;&lt;mn&gt;1&lt;/mn&gt;&lt;mn&gt;6&lt;/mn&gt;&lt;/mfrac&gt;&lt;/math&gt;" title="one sixth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12375" y="4061583"/>
            <a:ext cx="147323" cy="478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17" name="Google Shape;1017;p72"/>
          <p:cNvGrpSpPr/>
          <p:nvPr/>
        </p:nvGrpSpPr>
        <p:grpSpPr>
          <a:xfrm>
            <a:off x="5178199" y="2483767"/>
            <a:ext cx="2743500" cy="2337708"/>
            <a:chOff x="6619123" y="835432"/>
            <a:chExt cx="2743500" cy="2337708"/>
          </a:xfrm>
        </p:grpSpPr>
        <p:grpSp>
          <p:nvGrpSpPr>
            <p:cNvPr id="1018" name="Google Shape;1018;p72"/>
            <p:cNvGrpSpPr/>
            <p:nvPr/>
          </p:nvGrpSpPr>
          <p:grpSpPr>
            <a:xfrm>
              <a:off x="6973800" y="962406"/>
              <a:ext cx="1485600" cy="1810723"/>
              <a:chOff x="7042200" y="733806"/>
              <a:chExt cx="1485600" cy="1810723"/>
            </a:xfrm>
          </p:grpSpPr>
          <p:sp>
            <p:nvSpPr>
              <p:cNvPr id="1019" name="Google Shape;1019;p72"/>
              <p:cNvSpPr/>
              <p:nvPr/>
            </p:nvSpPr>
            <p:spPr>
              <a:xfrm>
                <a:off x="7042200" y="1496935"/>
                <a:ext cx="277200" cy="277200"/>
              </a:xfrm>
              <a:prstGeom prst="ellipse">
                <a:avLst/>
              </a:pr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020" name="Google Shape;1020;p72"/>
              <p:cNvCxnSpPr/>
              <p:nvPr/>
            </p:nvCxnSpPr>
            <p:spPr>
              <a:xfrm>
                <a:off x="7278800" y="1750129"/>
                <a:ext cx="1175100" cy="7944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21" name="Google Shape;1021;p72"/>
              <p:cNvCxnSpPr/>
              <p:nvPr/>
            </p:nvCxnSpPr>
            <p:spPr>
              <a:xfrm>
                <a:off x="7319400" y="1636153"/>
                <a:ext cx="1208400" cy="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22" name="Google Shape;1022;p72"/>
              <p:cNvCxnSpPr/>
              <p:nvPr/>
            </p:nvCxnSpPr>
            <p:spPr>
              <a:xfrm rot="10800000" flipH="1">
                <a:off x="7278800" y="733806"/>
                <a:ext cx="1175100" cy="7944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023" name="Google Shape;1023;p72"/>
            <p:cNvSpPr txBox="1"/>
            <p:nvPr/>
          </p:nvSpPr>
          <p:spPr>
            <a:xfrm>
              <a:off x="8396100" y="835432"/>
              <a:ext cx="42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W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24" name="Google Shape;1024;p72"/>
            <p:cNvSpPr txBox="1"/>
            <p:nvPr/>
          </p:nvSpPr>
          <p:spPr>
            <a:xfrm>
              <a:off x="8396100" y="1729163"/>
              <a:ext cx="42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L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25" name="Google Shape;1025;p72"/>
            <p:cNvSpPr txBox="1"/>
            <p:nvPr/>
          </p:nvSpPr>
          <p:spPr>
            <a:xfrm>
              <a:off x="8396100" y="2618753"/>
              <a:ext cx="423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26" name="Google Shape;1026;p72"/>
            <p:cNvSpPr txBox="1"/>
            <p:nvPr/>
          </p:nvSpPr>
          <p:spPr>
            <a:xfrm>
              <a:off x="6619123" y="2895941"/>
              <a:ext cx="2743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geedka ixtimaalka (probability tree)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027" name="Google Shape;1027;p72" descr="&lt;math xmlns=&quot;http://www.w3.org/1998/Math/MathML&quot; display=&quot;block&quot; data-is-equatio=&quot;1&quot; data-latex=&quot;\frac{1}{6}&quot;&gt;&lt;mfrac&gt;&lt;mn&gt;1&lt;/mn&gt;&lt;mn&gt;6&lt;/mn&gt;&lt;/mfrac&gt;&lt;/math&gt;" title="one sixth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046819" y="2188700"/>
              <a:ext cx="112031" cy="36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28" name="Google Shape;1028;p72" descr="&lt;math xmlns=&quot;http://www.w3.org/1998/Math/MathML&quot; display=&quot;block&quot; data-is-equatio=&quot;1&quot; data-latex=&quot;\frac{2}{6}&quot;&gt;&lt;mfrac&gt;&lt;mn&gt;2&lt;/mn&gt;&lt;mn&gt;6&lt;/mn&gt;&lt;/mfrac&gt;&lt;/math&gt;" title="two sixths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888229" y="867490"/>
              <a:ext cx="112031" cy="36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29" name="Google Shape;1029;p72" descr="&lt;math xmlns=&quot;http://www.w3.org/1998/Math/MathML&quot; display=&quot;block&quot; data-is-equatio=&quot;1&quot; data-latex=&quot;\frac{3}{6}&quot;&gt;&lt;mfrac&gt;&lt;mn&gt;3&lt;/mn&gt;&lt;mn&gt;6&lt;/mn&gt;&lt;/mfrac&gt;&lt;/math&gt;" title="three sixths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976400" y="1481480"/>
              <a:ext cx="112031" cy="360000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030" name="Google Shape;1030;p72"/>
          <p:cNvCxnSpPr/>
          <p:nvPr/>
        </p:nvCxnSpPr>
        <p:spPr>
          <a:xfrm>
            <a:off x="5772348" y="3632379"/>
            <a:ext cx="1175100" cy="794400"/>
          </a:xfrm>
          <a:prstGeom prst="straightConnector1">
            <a:avLst/>
          </a:prstGeom>
          <a:noFill/>
          <a:ln w="76200" cap="flat" cmpd="sng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031" name="Google Shape;1031;p72"/>
          <p:cNvCxnSpPr/>
          <p:nvPr/>
        </p:nvCxnSpPr>
        <p:spPr>
          <a:xfrm>
            <a:off x="5812948" y="3518403"/>
            <a:ext cx="1208400" cy="0"/>
          </a:xfrm>
          <a:prstGeom prst="straightConnector1">
            <a:avLst/>
          </a:prstGeom>
          <a:noFill/>
          <a:ln w="76200" cap="flat" cmpd="sng">
            <a:solidFill>
              <a:schemeClr val="accent2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032" name="Google Shape;1032;p72"/>
          <p:cNvCxnSpPr/>
          <p:nvPr/>
        </p:nvCxnSpPr>
        <p:spPr>
          <a:xfrm rot="10800000" flipH="1">
            <a:off x="5772348" y="2616056"/>
            <a:ext cx="1175100" cy="794400"/>
          </a:xfrm>
          <a:prstGeom prst="straightConnector1">
            <a:avLst/>
          </a:prstGeom>
          <a:noFill/>
          <a:ln w="762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3" name="Google Shape;1033;p72"/>
          <p:cNvSpPr/>
          <p:nvPr/>
        </p:nvSpPr>
        <p:spPr>
          <a:xfrm>
            <a:off x="1288400" y="4165975"/>
            <a:ext cx="658200" cy="2772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accent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isku xir (draw)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4" name="Google Shape;1034;p72"/>
          <p:cNvSpPr/>
          <p:nvPr/>
        </p:nvSpPr>
        <p:spPr>
          <a:xfrm>
            <a:off x="1288400" y="3655787"/>
            <a:ext cx="658200" cy="2772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rgbClr val="374CF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lumin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5" name="Google Shape;1035;p72"/>
          <p:cNvSpPr/>
          <p:nvPr/>
        </p:nvSpPr>
        <p:spPr>
          <a:xfrm>
            <a:off x="1288400" y="3152351"/>
            <a:ext cx="658200" cy="2772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guul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36" name="Google Shape;1036;p72"/>
          <p:cNvGrpSpPr/>
          <p:nvPr/>
        </p:nvGrpSpPr>
        <p:grpSpPr>
          <a:xfrm>
            <a:off x="1662507" y="657950"/>
            <a:ext cx="2167800" cy="1233000"/>
            <a:chOff x="3640539" y="663675"/>
            <a:chExt cx="2167800" cy="1233000"/>
          </a:xfrm>
        </p:grpSpPr>
        <p:sp>
          <p:nvSpPr>
            <p:cNvPr id="1037" name="Google Shape;1037;p72"/>
            <p:cNvSpPr txBox="1"/>
            <p:nvPr/>
          </p:nvSpPr>
          <p:spPr>
            <a:xfrm>
              <a:off x="3640539" y="663675"/>
              <a:ext cx="2167800" cy="123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Natiijo kasta waxay leedahay ixtimaal dhacdo.</a:t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038" name="Google Shape;1038;p72" descr="&lt;math xmlns=&quot;http://www.w3.org/1998/Math/MathML&quot; display=&quot;block&quot; data-is-equatio=&quot;1&quot; data-latex=&quot;\frac{1}{6}&quot;&gt;&lt;mfrac&gt;&lt;mn&gt;1&lt;/mn&gt;&lt;mn&gt;6&lt;/mn&gt;&lt;/mfrac&gt;&lt;/math&gt;" title="one sixth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347620" y="899725"/>
              <a:ext cx="135525" cy="4337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42" name="Shape 1042"/>
        <p:cNvGrpSpPr/>
        <p:nvPr/>
      </p:nvGrpSpPr>
      <p:grpSpPr>
        <a:xfrm>
          <a:off x="0" y="0"/>
          <a:ext cx="0" cy="0"/>
        </a:xfrm>
      </p:grpSpPr>
      <p:pic>
        <p:nvPicPr>
          <p:cNvPr id="1043" name="Google Shape;1043;p73" descr="&lt;math xmlns=&quot;http://www.w3.org/1998/Math/MathML&quot; display=&quot;block&quot; data-is-equatio=&quot;1&quot; data-latex=&quot;\frac{3}{11}&quot;&gt;&lt;mfrac&gt;&lt;mn&gt;3&lt;/mn&gt;&lt;mn&gt;11&lt;/mn&gt;&lt;/mfrac&gt;&lt;/math&gt;" title="3 over 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92063" y="2321732"/>
            <a:ext cx="241920" cy="4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4" name="Google Shape;1044;p73"/>
          <p:cNvSpPr txBox="1"/>
          <p:nvPr/>
        </p:nvSpPr>
        <p:spPr>
          <a:xfrm>
            <a:off x="315450" y="587392"/>
            <a:ext cx="8504700" cy="1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Suad waxay sii wareejin doontaa hal mar.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Waxay bilaabaysaa inay muujiso ixtimaalka in wareejintu ku dhacdo natiijo kasta oo gaar ah iyadoo isticmaalaysa geed iyo shax joogteyn, laakiin labaduba waa qayb.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Waa maxay qiimaha meelaha a, b, c, iyo d?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a, b, c, iyo d waa maxay?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5" name="Google Shape;1045;p7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Natiijooyinka iyo ixtimaalka jaantusyada kala duwan</a:t>
            </a:r>
            <a:endParaRPr/>
          </a:p>
        </p:txBody>
      </p:sp>
      <p:graphicFrame>
        <p:nvGraphicFramePr>
          <p:cNvPr id="1046" name="Google Shape;1046;p73"/>
          <p:cNvGraphicFramePr>
            <a:graphicFrameLocks noGrp="1"/>
          </p:cNvGraphicFramePr>
          <p:nvPr/>
        </p:nvGraphicFramePr>
        <p:xfrm>
          <a:off x="487738" y="295018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{CB40717C-E718-4CDD-A6EF-0455306FA54E}</a:tableStyleId>
              </a:tblPr>
              <a:tblGrid>
                <a:gridCol w="1660475"/>
                <a:gridCol w="1238575"/>
                <a:gridCol w="1238575"/>
              </a:tblGrid>
              <a:tr h="2722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natiijo (outcome)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joogteyn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ixtimaal (probability)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liin dhanaan (L)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 P(L) =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strawberry (S)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P(S) =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kiwi (K)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000">
                          <a:latin typeface="Kalam"/>
                          <a:ea typeface="Kalam"/>
                          <a:cs typeface="Kalam"/>
                          <a:sym typeface="Kalam"/>
                        </a:rPr>
                        <a:t>2</a:t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P(K) =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1047" name="Google Shape;1047;p73"/>
          <p:cNvGrpSpPr/>
          <p:nvPr/>
        </p:nvGrpSpPr>
        <p:grpSpPr>
          <a:xfrm>
            <a:off x="6302876" y="2071296"/>
            <a:ext cx="1609600" cy="2711265"/>
            <a:chOff x="7210400" y="835432"/>
            <a:chExt cx="1609600" cy="1986420"/>
          </a:xfrm>
        </p:grpSpPr>
        <p:grpSp>
          <p:nvGrpSpPr>
            <p:cNvPr id="1048" name="Google Shape;1048;p73"/>
            <p:cNvGrpSpPr/>
            <p:nvPr/>
          </p:nvGrpSpPr>
          <p:grpSpPr>
            <a:xfrm>
              <a:off x="7210400" y="962406"/>
              <a:ext cx="1249000" cy="1810723"/>
              <a:chOff x="7278800" y="733806"/>
              <a:chExt cx="1249000" cy="1810723"/>
            </a:xfrm>
          </p:grpSpPr>
          <p:cxnSp>
            <p:nvCxnSpPr>
              <p:cNvPr id="1049" name="Google Shape;1049;p73"/>
              <p:cNvCxnSpPr/>
              <p:nvPr/>
            </p:nvCxnSpPr>
            <p:spPr>
              <a:xfrm>
                <a:off x="7278800" y="1750129"/>
                <a:ext cx="1175100" cy="7944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50" name="Google Shape;1050;p73"/>
              <p:cNvCxnSpPr/>
              <p:nvPr/>
            </p:nvCxnSpPr>
            <p:spPr>
              <a:xfrm>
                <a:off x="7319400" y="1636153"/>
                <a:ext cx="1208400" cy="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51" name="Google Shape;1051;p73"/>
              <p:cNvCxnSpPr/>
              <p:nvPr/>
            </p:nvCxnSpPr>
            <p:spPr>
              <a:xfrm rot="10800000" flipH="1">
                <a:off x="7278800" y="733806"/>
                <a:ext cx="1175100" cy="7944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052" name="Google Shape;1052;p73"/>
            <p:cNvSpPr txBox="1"/>
            <p:nvPr/>
          </p:nvSpPr>
          <p:spPr>
            <a:xfrm>
              <a:off x="8396100" y="835432"/>
              <a:ext cx="423900" cy="20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L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53" name="Google Shape;1053;p73"/>
            <p:cNvSpPr txBox="1"/>
            <p:nvPr/>
          </p:nvSpPr>
          <p:spPr>
            <a:xfrm>
              <a:off x="8396100" y="1729163"/>
              <a:ext cx="423900" cy="20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S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54" name="Google Shape;1054;p73"/>
            <p:cNvSpPr txBox="1"/>
            <p:nvPr/>
          </p:nvSpPr>
          <p:spPr>
            <a:xfrm>
              <a:off x="8396100" y="2618753"/>
              <a:ext cx="423900" cy="20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K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55" name="Google Shape;1055;p73"/>
          <p:cNvSpPr/>
          <p:nvPr/>
        </p:nvSpPr>
        <p:spPr>
          <a:xfrm>
            <a:off x="6066276" y="3334304"/>
            <a:ext cx="277200" cy="2772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56" name="Google Shape;1056;p73" descr="&lt;math xmlns=&quot;http://www.w3.org/1998/Math/MathML&quot; display=&quot;block&quot; data-is-equatio=&quot;1&quot; data-latex=&quot;\frac{3}{11}&quot;&gt;&lt;mfrac&gt;&lt;mn&gt;3&lt;/mn&gt;&lt;mn&gt;11&lt;/mn&gt;&lt;/mfrac&gt;&lt;/math&gt;" title="3 over 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50938" y="3263657"/>
            <a:ext cx="24192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7" name="Google Shape;1057;p73" descr="&lt;math xmlns=&quot;http://www.w3.org/1998/Math/MathML&quot; display=&quot;block&quot; data-is-equatio=&quot;1&quot; data-latex=&quot;\frac{2}{11}&quot;&gt;&lt;mfrac&gt;&lt;mn&gt;2&lt;/mn&gt;&lt;mn&gt;11&lt;/mn&gt;&lt;/mfrac&gt;&lt;/math&gt;" title="2 over 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58143" y="4289520"/>
            <a:ext cx="227510" cy="406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8" name="Google Shape;1058;p73" descr="&lt;math xmlns=&quot;http://www.w3.org/1998/Math/MathML&quot; display=&quot;block&quot; data-is-equatio=&quot;1&quot; data-latex=&quot;\frac{6}{11}&quot;&gt;&lt;mfrac&gt;&lt;mn&gt;6&lt;/mn&gt;&lt;mn&gt;11&lt;/mn&gt;&lt;/mfrac&gt;&lt;/math&gt;" title="6 over 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28988" y="3010652"/>
            <a:ext cx="241920" cy="432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59" name="Google Shape;1059;p73"/>
          <p:cNvGrpSpPr/>
          <p:nvPr/>
        </p:nvGrpSpPr>
        <p:grpSpPr>
          <a:xfrm>
            <a:off x="7028405" y="4018923"/>
            <a:ext cx="243093" cy="243093"/>
            <a:chOff x="1020916" y="1442088"/>
            <a:chExt cx="457200" cy="457200"/>
          </a:xfrm>
        </p:grpSpPr>
        <p:pic>
          <p:nvPicPr>
            <p:cNvPr id="1060" name="Google Shape;1060;p7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1" name="Google Shape;1061;p73"/>
            <p:cNvSpPr txBox="1"/>
            <p:nvPr/>
          </p:nvSpPr>
          <p:spPr>
            <a:xfrm>
              <a:off x="1045521" y="1451202"/>
              <a:ext cx="408000" cy="41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62" name="Google Shape;1062;p73"/>
          <p:cNvGrpSpPr/>
          <p:nvPr/>
        </p:nvGrpSpPr>
        <p:grpSpPr>
          <a:xfrm>
            <a:off x="6691484" y="2492373"/>
            <a:ext cx="243093" cy="243093"/>
            <a:chOff x="1020916" y="1442088"/>
            <a:chExt cx="457200" cy="457200"/>
          </a:xfrm>
        </p:grpSpPr>
        <p:pic>
          <p:nvPicPr>
            <p:cNvPr id="1063" name="Google Shape;1063;p7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4" name="Google Shape;1064;p73"/>
            <p:cNvSpPr txBox="1"/>
            <p:nvPr/>
          </p:nvSpPr>
          <p:spPr>
            <a:xfrm>
              <a:off x="1045521" y="1451202"/>
              <a:ext cx="408000" cy="41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65" name="Google Shape;1065;p73"/>
          <p:cNvGrpSpPr/>
          <p:nvPr/>
        </p:nvGrpSpPr>
        <p:grpSpPr>
          <a:xfrm>
            <a:off x="4250355" y="3871036"/>
            <a:ext cx="243093" cy="243093"/>
            <a:chOff x="1020916" y="1442088"/>
            <a:chExt cx="457200" cy="457200"/>
          </a:xfrm>
        </p:grpSpPr>
        <p:pic>
          <p:nvPicPr>
            <p:cNvPr id="1066" name="Google Shape;1066;p7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7" name="Google Shape;1067;p73"/>
            <p:cNvSpPr txBox="1"/>
            <p:nvPr/>
          </p:nvSpPr>
          <p:spPr>
            <a:xfrm>
              <a:off x="1045521" y="1451202"/>
              <a:ext cx="408000" cy="41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68" name="Google Shape;1068;p73"/>
          <p:cNvGrpSpPr/>
          <p:nvPr/>
        </p:nvGrpSpPr>
        <p:grpSpPr>
          <a:xfrm>
            <a:off x="2675655" y="4371111"/>
            <a:ext cx="243093" cy="243093"/>
            <a:chOff x="1020916" y="1442088"/>
            <a:chExt cx="457200" cy="457200"/>
          </a:xfrm>
        </p:grpSpPr>
        <p:pic>
          <p:nvPicPr>
            <p:cNvPr id="1069" name="Google Shape;1069;p7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70" name="Google Shape;1070;p73"/>
            <p:cNvSpPr txBox="1"/>
            <p:nvPr/>
          </p:nvSpPr>
          <p:spPr>
            <a:xfrm>
              <a:off x="1045521" y="1451202"/>
              <a:ext cx="408000" cy="41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71" name="Google Shape;1071;p73" descr="&lt;math xmlns=&quot;http://www.w3.org/1998/Math/MathML&quot; display=&quot;block&quot; data-is-equatio=&quot;1&quot; data-latex=&quot;\frac{2}{11}&quot;&gt;&lt;mfrac&gt;&lt;mn&gt;2&lt;/mn&gt;&lt;mn&gt;11&lt;/mn&gt;&lt;/mfrac&gt;&lt;/math&gt;" title="2 over 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36193" y="3861145"/>
            <a:ext cx="227510" cy="406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2" name="Google Shape;1072;p73" descr="&lt;math xmlns=&quot;http://www.w3.org/1998/Math/MathML&quot; display=&quot;block&quot; data-is-equatio=&quot;1&quot; data-latex=&quot;\frac{6}{11}&quot;&gt;&lt;mfrac&gt;&lt;mn&gt;6&lt;/mn&gt;&lt;mn&gt;11&lt;/mn&gt;&lt;/mfrac&gt;&lt;/math&gt;" title="6 over 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50938" y="3768877"/>
            <a:ext cx="241920" cy="43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76" name="Shape 1076"/>
        <p:cNvGrpSpPr/>
        <p:nvPr/>
      </p:nvGrpSpPr>
      <p:grpSpPr>
        <a:xfrm>
          <a:off x="0" y="0"/>
          <a:ext cx="0" cy="0"/>
        </a:xfrm>
      </p:grpSpPr>
      <p:graphicFrame>
        <p:nvGraphicFramePr>
          <p:cNvPr id="1077" name="Google Shape;1077;p74"/>
          <p:cNvGraphicFramePr>
            <a:graphicFrameLocks noGrp="1"/>
          </p:cNvGraphicFramePr>
          <p:nvPr/>
        </p:nvGraphicFramePr>
        <p:xfrm>
          <a:off x="7451025" y="11488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{CB40717C-E718-4CDD-A6EF-0455306FA54E}</a:tableStyleId>
              </a:tblPr>
              <a:tblGrid>
                <a:gridCol w="1171125"/>
              </a:tblGrid>
              <a:tr h="2947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toffee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2947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fudge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2947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fudge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2947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earwax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2947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toffee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2947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toffee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2947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earwax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2947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toffee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2947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toffee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2947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toffee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2947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078" name="Google Shape;1078;p74"/>
          <p:cNvSpPr txBox="1"/>
          <p:nvPr/>
        </p:nvSpPr>
        <p:spPr>
          <a:xfrm>
            <a:off x="7450975" y="4106425"/>
            <a:ext cx="1171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earwax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79" name="Google Shape;1079;p74"/>
          <p:cNvSpPr txBox="1"/>
          <p:nvPr/>
        </p:nvSpPr>
        <p:spPr>
          <a:xfrm>
            <a:off x="315450" y="1263674"/>
            <a:ext cx="59331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Nuur wuxuu si kedis ah uga soo xulayaa hal macmacaan sanduuqa.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Wuxuu bilaabay inuu sameeyo liiska natiijooyinka suurtagalka ah iyo shax joogteyn (frequency table) si uu u muujiyo ixtimaalka (probability) uu u xusho macmacaan gaar ah. Laakiin labaduba waa qabyo.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0" name="Google Shape;1080;p74"/>
          <p:cNvSpPr txBox="1"/>
          <p:nvPr/>
        </p:nvSpPr>
        <p:spPr>
          <a:xfrm>
            <a:off x="315450" y="628507"/>
            <a:ext cx="85047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Nuur wuxuu haystaa sanduuq cusub oo ka kooban 11 macmacaan. Sanduuqa waxaa ku jira oo kaliya: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toffee (T), fudge (F), iyo earwax (E) macmacaanka.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1" name="Google Shape;1081;p7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Natiijooyinka iyo ixtimaallada (probabilities) ee jaantusyada kala duwan</a:t>
            </a:r>
            <a:endParaRPr/>
          </a:p>
        </p:txBody>
      </p:sp>
      <p:sp>
        <p:nvSpPr>
          <p:cNvPr id="1082" name="Google Shape;1082;p74"/>
          <p:cNvSpPr txBox="1"/>
          <p:nvPr/>
        </p:nvSpPr>
        <p:spPr>
          <a:xfrm>
            <a:off x="6973450" y="4474675"/>
            <a:ext cx="1576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liiska macmacaanka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083" name="Google Shape;1083;p74"/>
          <p:cNvGraphicFramePr>
            <a:graphicFrameLocks noGrp="1"/>
          </p:cNvGraphicFramePr>
          <p:nvPr/>
        </p:nvGraphicFramePr>
        <p:xfrm>
          <a:off x="3134433" y="24518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{CB40717C-E718-4CDD-A6EF-0455306FA54E}</a:tableStyleId>
              </a:tblPr>
              <a:tblGrid>
                <a:gridCol w="1126000"/>
                <a:gridCol w="1238575"/>
                <a:gridCol w="1423600"/>
              </a:tblGrid>
              <a:tr h="2722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natiijo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noqnoqosho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ixtimaal (probability)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000">
                          <a:latin typeface="Kalam"/>
                          <a:ea typeface="Kalam"/>
                          <a:cs typeface="Kalam"/>
                          <a:sym typeface="Kalam"/>
                        </a:rPr>
                        <a:t>6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 P(T) =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F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P(F) =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E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P(E) =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wadarta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000">
                          <a:latin typeface="Kalam"/>
                          <a:ea typeface="Kalam"/>
                          <a:cs typeface="Kalam"/>
                          <a:sym typeface="Kalam"/>
                        </a:rPr>
                        <a:t>11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084" name="Google Shape;1084;p74"/>
          <p:cNvSpPr txBox="1"/>
          <p:nvPr/>
        </p:nvSpPr>
        <p:spPr>
          <a:xfrm>
            <a:off x="315450" y="2891350"/>
            <a:ext cx="25719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kuwee qiimaha lagu dhigi lahaa halka a, b, c, d iyo e ay yihiin?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85" name="Google Shape;1085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79074" y="2761908"/>
            <a:ext cx="24192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6" name="Google Shape;1086;p74" descr="&lt;math xmlns=&quot;http://www.w3.org/1998/Math/MathML&quot; display=&quot;block&quot; data-is-equatio=&quot;1&quot; data-latex=&quot;\frac{3}{11}&quot;&gt;&lt;mfrac&gt;&lt;mn&gt;3&lt;/mn&gt;&lt;mn&gt;11&lt;/mn&gt;&lt;/mfrac&gt;&lt;/math&gt;" title="3 over 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79086" y="3773158"/>
            <a:ext cx="24192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7" name="Google Shape;1087;p74" descr="&lt;math xmlns=&quot;http://www.w3.org/1998/Math/MathML&quot; display=&quot;block&quot; data-is-equatio=&quot;1&quot; data-latex=&quot;\frac{2}{11}&quot;&gt;&lt;mfrac&gt;&lt;mn&gt;2&lt;/mn&gt;&lt;mn&gt;11&lt;/mn&gt;&lt;/mfrac&gt;&lt;/math&gt;" title="2 over 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79074" y="3264108"/>
            <a:ext cx="241920" cy="432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88" name="Google Shape;1088;p74"/>
          <p:cNvGrpSpPr/>
          <p:nvPr/>
        </p:nvGrpSpPr>
        <p:grpSpPr>
          <a:xfrm>
            <a:off x="4772784" y="2856348"/>
            <a:ext cx="3385343" cy="1777543"/>
            <a:chOff x="4772784" y="2856348"/>
            <a:chExt cx="3385343" cy="1777543"/>
          </a:xfrm>
        </p:grpSpPr>
        <p:grpSp>
          <p:nvGrpSpPr>
            <p:cNvPr id="1089" name="Google Shape;1089;p74"/>
            <p:cNvGrpSpPr/>
            <p:nvPr/>
          </p:nvGrpSpPr>
          <p:grpSpPr>
            <a:xfrm>
              <a:off x="4772784" y="2856348"/>
              <a:ext cx="1948806" cy="1777543"/>
              <a:chOff x="4772784" y="2856348"/>
              <a:chExt cx="1948806" cy="1777543"/>
            </a:xfrm>
          </p:grpSpPr>
          <p:grpSp>
            <p:nvGrpSpPr>
              <p:cNvPr id="1090" name="Google Shape;1090;p74"/>
              <p:cNvGrpSpPr/>
              <p:nvPr/>
            </p:nvGrpSpPr>
            <p:grpSpPr>
              <a:xfrm>
                <a:off x="4772784" y="4390798"/>
                <a:ext cx="243093" cy="243093"/>
                <a:chOff x="1020916" y="1442088"/>
                <a:chExt cx="457200" cy="457200"/>
              </a:xfrm>
            </p:grpSpPr>
            <p:pic>
              <p:nvPicPr>
                <p:cNvPr id="1091" name="Google Shape;1091;p74"/>
                <p:cNvPicPr preferRelativeResize="0"/>
                <p:nvPr/>
              </p:nvPicPr>
              <p:blipFill>
                <a:blip r:embed="rId6">
                  <a:alphaModFix/>
                </a:blip>
                <a:stretch>
                  <a:fillRect/>
                </a:stretch>
              </p:blipFill>
              <p:spPr>
                <a:xfrm>
                  <a:off x="1020916" y="1442088"/>
                  <a:ext cx="457200" cy="457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1092" name="Google Shape;1092;p74"/>
                <p:cNvSpPr txBox="1"/>
                <p:nvPr/>
              </p:nvSpPr>
              <p:spPr>
                <a:xfrm>
                  <a:off x="1045521" y="1451202"/>
                  <a:ext cx="408000" cy="4185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GB" sz="1300" b="1">
                      <a:solidFill>
                        <a:srgbClr val="FFFFFF"/>
                      </a:solidFill>
                      <a:latin typeface="Lexend"/>
                      <a:ea typeface="Lexend"/>
                      <a:cs typeface="Lexend"/>
                      <a:sym typeface="Lexend"/>
                    </a:rPr>
                    <a:t>a</a:t>
                  </a:r>
                  <a:endParaRPr sz="1800" b="1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grpSp>
            <p:nvGrpSpPr>
              <p:cNvPr id="1093" name="Google Shape;1093;p74"/>
              <p:cNvGrpSpPr/>
              <p:nvPr/>
            </p:nvGrpSpPr>
            <p:grpSpPr>
              <a:xfrm>
                <a:off x="4772784" y="2856348"/>
                <a:ext cx="243093" cy="243093"/>
                <a:chOff x="1020916" y="1442088"/>
                <a:chExt cx="457200" cy="457200"/>
              </a:xfrm>
            </p:grpSpPr>
            <p:pic>
              <p:nvPicPr>
                <p:cNvPr id="1094" name="Google Shape;1094;p74"/>
                <p:cNvPicPr preferRelativeResize="0"/>
                <p:nvPr/>
              </p:nvPicPr>
              <p:blipFill>
                <a:blip r:embed="rId6">
                  <a:alphaModFix/>
                </a:blip>
                <a:stretch>
                  <a:fillRect/>
                </a:stretch>
              </p:blipFill>
              <p:spPr>
                <a:xfrm>
                  <a:off x="1020916" y="1442088"/>
                  <a:ext cx="457200" cy="457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1095" name="Google Shape;1095;p74"/>
                <p:cNvSpPr txBox="1"/>
                <p:nvPr/>
              </p:nvSpPr>
              <p:spPr>
                <a:xfrm>
                  <a:off x="1045521" y="1451202"/>
                  <a:ext cx="408000" cy="4185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GB" sz="1300" b="1">
                      <a:solidFill>
                        <a:srgbClr val="FFFFFF"/>
                      </a:solidFill>
                      <a:latin typeface="Lexend"/>
                      <a:ea typeface="Lexend"/>
                      <a:cs typeface="Lexend"/>
                      <a:sym typeface="Lexend"/>
                    </a:rPr>
                    <a:t>b</a:t>
                  </a:r>
                  <a:endParaRPr sz="1800" b="1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grpSp>
            <p:nvGrpSpPr>
              <p:cNvPr id="1096" name="Google Shape;1096;p74"/>
              <p:cNvGrpSpPr/>
              <p:nvPr/>
            </p:nvGrpSpPr>
            <p:grpSpPr>
              <a:xfrm>
                <a:off x="4772784" y="3867598"/>
                <a:ext cx="243093" cy="243093"/>
                <a:chOff x="1020916" y="1442088"/>
                <a:chExt cx="457200" cy="457200"/>
              </a:xfrm>
            </p:grpSpPr>
            <p:pic>
              <p:nvPicPr>
                <p:cNvPr id="1097" name="Google Shape;1097;p74"/>
                <p:cNvPicPr preferRelativeResize="0"/>
                <p:nvPr/>
              </p:nvPicPr>
              <p:blipFill>
                <a:blip r:embed="rId6">
                  <a:alphaModFix/>
                </a:blip>
                <a:stretch>
                  <a:fillRect/>
                </a:stretch>
              </p:blipFill>
              <p:spPr>
                <a:xfrm>
                  <a:off x="1020916" y="1442088"/>
                  <a:ext cx="457200" cy="457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1098" name="Google Shape;1098;p74"/>
                <p:cNvSpPr txBox="1"/>
                <p:nvPr/>
              </p:nvSpPr>
              <p:spPr>
                <a:xfrm>
                  <a:off x="1045521" y="1451202"/>
                  <a:ext cx="408000" cy="4185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GB" sz="1300" b="1">
                      <a:solidFill>
                        <a:srgbClr val="FFFFFF"/>
                      </a:solidFill>
                      <a:latin typeface="Lexend"/>
                      <a:ea typeface="Lexend"/>
                      <a:cs typeface="Lexend"/>
                      <a:sym typeface="Lexend"/>
                    </a:rPr>
                    <a:t>c</a:t>
                  </a:r>
                  <a:endParaRPr sz="1800" b="1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grpSp>
            <p:nvGrpSpPr>
              <p:cNvPr id="1099" name="Google Shape;1099;p74"/>
              <p:cNvGrpSpPr/>
              <p:nvPr/>
            </p:nvGrpSpPr>
            <p:grpSpPr>
              <a:xfrm>
                <a:off x="6478496" y="3867598"/>
                <a:ext cx="243093" cy="243093"/>
                <a:chOff x="1020916" y="1442088"/>
                <a:chExt cx="457200" cy="457200"/>
              </a:xfrm>
            </p:grpSpPr>
            <p:pic>
              <p:nvPicPr>
                <p:cNvPr id="1100" name="Google Shape;1100;p74"/>
                <p:cNvPicPr preferRelativeResize="0"/>
                <p:nvPr/>
              </p:nvPicPr>
              <p:blipFill>
                <a:blip r:embed="rId6">
                  <a:alphaModFix/>
                </a:blip>
                <a:stretch>
                  <a:fillRect/>
                </a:stretch>
              </p:blipFill>
              <p:spPr>
                <a:xfrm>
                  <a:off x="1020916" y="1442088"/>
                  <a:ext cx="457200" cy="457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1101" name="Google Shape;1101;p74"/>
                <p:cNvSpPr txBox="1"/>
                <p:nvPr/>
              </p:nvSpPr>
              <p:spPr>
                <a:xfrm>
                  <a:off x="1045521" y="1451202"/>
                  <a:ext cx="408000" cy="4185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GB" sz="1300" b="1">
                      <a:solidFill>
                        <a:srgbClr val="FFFFFF"/>
                      </a:solidFill>
                      <a:latin typeface="Lexend"/>
                      <a:ea typeface="Lexend"/>
                      <a:cs typeface="Lexend"/>
                      <a:sym typeface="Lexend"/>
                    </a:rPr>
                    <a:t>d</a:t>
                  </a:r>
                  <a:endParaRPr sz="1800" b="1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</p:grpSp>
        <p:grpSp>
          <p:nvGrpSpPr>
            <p:cNvPr id="1102" name="Google Shape;1102;p74"/>
            <p:cNvGrpSpPr/>
            <p:nvPr/>
          </p:nvGrpSpPr>
          <p:grpSpPr>
            <a:xfrm>
              <a:off x="7915034" y="4123483"/>
              <a:ext cx="243093" cy="243093"/>
              <a:chOff x="1020916" y="1442088"/>
              <a:chExt cx="457200" cy="457200"/>
            </a:xfrm>
          </p:grpSpPr>
          <p:pic>
            <p:nvPicPr>
              <p:cNvPr id="1103" name="Google Shape;1103;p74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04" name="Google Shape;1104;p74"/>
              <p:cNvSpPr txBox="1"/>
              <p:nvPr/>
            </p:nvSpPr>
            <p:spPr>
              <a:xfrm>
                <a:off x="1045521" y="1451202"/>
                <a:ext cx="408000" cy="418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300" b="1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e</a:t>
                </a:r>
                <a:endParaRPr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08" name="Shape 1108"/>
        <p:cNvGrpSpPr/>
        <p:nvPr/>
      </p:nvGrpSpPr>
      <p:grpSpPr>
        <a:xfrm>
          <a:off x="0" y="0"/>
          <a:ext cx="0" cy="0"/>
        </a:xfrm>
      </p:grpSpPr>
      <p:graphicFrame>
        <p:nvGraphicFramePr>
          <p:cNvPr id="1109" name="Google Shape;1109;p75"/>
          <p:cNvGraphicFramePr>
            <a:graphicFrameLocks noGrp="1"/>
          </p:cNvGraphicFramePr>
          <p:nvPr/>
        </p:nvGraphicFramePr>
        <p:xfrm>
          <a:off x="472825" y="9224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{CB40717C-E718-4CDD-A6EF-0455306FA54E}</a:tableStyleId>
              </a:tblPr>
              <a:tblGrid>
                <a:gridCol w="1652375"/>
              </a:tblGrid>
              <a:tr h="3719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liiska natiijooyinka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</a:tr>
              <a:tr h="3719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horay (F)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3719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horay (F)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3719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horay (F)</a:t>
                      </a:r>
                      <a:endParaRPr sz="1800" b="1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3719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dib (B)</a:t>
                      </a: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3719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dib (B)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3719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dhaqaaq la'aan (N)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3719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dhaqaaq la'aan (N)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3719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dhaqaaq la'aan (N)</a:t>
                      </a: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3719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dhaqaaq la'aan (N)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110" name="Google Shape;1110;p75"/>
          <p:cNvSpPr txBox="1"/>
          <p:nvPr/>
        </p:nvSpPr>
        <p:spPr>
          <a:xfrm>
            <a:off x="2988600" y="587400"/>
            <a:ext cx="58314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1) Cali wuxuu sameeyaa liis natiijooyin isku mid ah oo ka yimaada wareeg (spinner).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Isticmaal liiskan natiijooyinka si aad u buuxiso jaantuska soo noqnoqosha iyo geedka ixtimaalka.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1" name="Google Shape;1111;p7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Natiijooyinka iyo ixtimaallada jaantusyo kala duwan</a:t>
            </a:r>
            <a:endParaRPr/>
          </a:p>
        </p:txBody>
      </p:sp>
      <p:graphicFrame>
        <p:nvGraphicFramePr>
          <p:cNvPr id="1112" name="Google Shape;1112;p75"/>
          <p:cNvGraphicFramePr>
            <a:graphicFrameLocks noGrp="1"/>
          </p:cNvGraphicFramePr>
          <p:nvPr/>
        </p:nvGraphicFramePr>
        <p:xfrm>
          <a:off x="2988608" y="21470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{CB40717C-E718-4CDD-A6EF-0455306FA54E}</a:tableStyleId>
              </a:tblPr>
              <a:tblGrid>
                <a:gridCol w="890825"/>
                <a:gridCol w="832875"/>
                <a:gridCol w="1210425"/>
              </a:tblGrid>
              <a:tr h="2722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natiijo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noqnoqosho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ixtimaal (probability)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F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 P(    ) =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P(    ) =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P(    ) =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wadarta (total)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grpSp>
        <p:nvGrpSpPr>
          <p:cNvPr id="1113" name="Google Shape;1113;p75"/>
          <p:cNvGrpSpPr/>
          <p:nvPr/>
        </p:nvGrpSpPr>
        <p:grpSpPr>
          <a:xfrm>
            <a:off x="6760076" y="2092202"/>
            <a:ext cx="1609600" cy="2537959"/>
            <a:chOff x="7210400" y="962406"/>
            <a:chExt cx="1609600" cy="1859447"/>
          </a:xfrm>
        </p:grpSpPr>
        <p:grpSp>
          <p:nvGrpSpPr>
            <p:cNvPr id="1114" name="Google Shape;1114;p75"/>
            <p:cNvGrpSpPr/>
            <p:nvPr/>
          </p:nvGrpSpPr>
          <p:grpSpPr>
            <a:xfrm>
              <a:off x="7210400" y="962406"/>
              <a:ext cx="1249000" cy="1810723"/>
              <a:chOff x="7278800" y="733806"/>
              <a:chExt cx="1249000" cy="1810723"/>
            </a:xfrm>
          </p:grpSpPr>
          <p:cxnSp>
            <p:nvCxnSpPr>
              <p:cNvPr id="1115" name="Google Shape;1115;p75"/>
              <p:cNvCxnSpPr/>
              <p:nvPr/>
            </p:nvCxnSpPr>
            <p:spPr>
              <a:xfrm>
                <a:off x="7278800" y="1750129"/>
                <a:ext cx="1175100" cy="7944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6" name="Google Shape;1116;p75"/>
              <p:cNvCxnSpPr/>
              <p:nvPr/>
            </p:nvCxnSpPr>
            <p:spPr>
              <a:xfrm>
                <a:off x="7319400" y="1636153"/>
                <a:ext cx="1208400" cy="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7" name="Google Shape;1117;p75"/>
              <p:cNvCxnSpPr/>
              <p:nvPr/>
            </p:nvCxnSpPr>
            <p:spPr>
              <a:xfrm rot="10800000" flipH="1">
                <a:off x="7278800" y="733806"/>
                <a:ext cx="1175100" cy="7944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118" name="Google Shape;1118;p75"/>
            <p:cNvSpPr txBox="1"/>
            <p:nvPr/>
          </p:nvSpPr>
          <p:spPr>
            <a:xfrm>
              <a:off x="8396100" y="1729163"/>
              <a:ext cx="423900" cy="20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N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19" name="Google Shape;1119;p75"/>
            <p:cNvSpPr txBox="1"/>
            <p:nvPr/>
          </p:nvSpPr>
          <p:spPr>
            <a:xfrm>
              <a:off x="8396100" y="2618753"/>
              <a:ext cx="423900" cy="20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20" name="Google Shape;1120;p75"/>
          <p:cNvSpPr/>
          <p:nvPr/>
        </p:nvSpPr>
        <p:spPr>
          <a:xfrm>
            <a:off x="6523476" y="3181904"/>
            <a:ext cx="277200" cy="2772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24" name="Shape 1124"/>
        <p:cNvGrpSpPr/>
        <p:nvPr/>
      </p:nvGrpSpPr>
      <p:grpSpPr>
        <a:xfrm>
          <a:off x="0" y="0"/>
          <a:ext cx="0" cy="0"/>
        </a:xfrm>
      </p:grpSpPr>
      <p:graphicFrame>
        <p:nvGraphicFramePr>
          <p:cNvPr id="1125" name="Google Shape;1125;p76"/>
          <p:cNvGraphicFramePr>
            <a:graphicFrameLocks noGrp="1"/>
          </p:cNvGraphicFramePr>
          <p:nvPr/>
        </p:nvGraphicFramePr>
        <p:xfrm>
          <a:off x="595633" y="171732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{CB40717C-E718-4CDD-A6EF-0455306FA54E}</a:tableStyleId>
              </a:tblPr>
              <a:tblGrid>
                <a:gridCol w="890825"/>
                <a:gridCol w="832875"/>
                <a:gridCol w="1210425"/>
              </a:tblGrid>
              <a:tr h="2722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natiijo (outcome)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joogista (freq.)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ixtimaalka (probability)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libaax (lion)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(L)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 P(L) =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jiir (mouse)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(M)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P(M) =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nibir (whale)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(W)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P(W) =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qoolley (turtle)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(T)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P(T) =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39747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wadarta (total)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126" name="Google Shape;1126;p76"/>
          <p:cNvSpPr txBox="1"/>
          <p:nvPr/>
        </p:nvSpPr>
        <p:spPr>
          <a:xfrm>
            <a:off x="324000" y="642971"/>
            <a:ext cx="84960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2) Shaxda joogista (frequency table) oo dhammaystiran iyo geedka ixtimaalka (probability tree) oo aan dhammaystirneyn labaduba waxay muujinayaan isku tijaabo ah oo ah si aan kala sooc lahayn u doorashada xayawaan gaar ah oo ciyaar ka mid ah.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Dhammaystir geedka ixtimaalka (probability tree).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7" name="Google Shape;1127;p7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Natiijooyinka iyo ixtimaallada jaantusyada kala duwan</a:t>
            </a:r>
            <a:endParaRPr/>
          </a:p>
        </p:txBody>
      </p:sp>
      <p:grpSp>
        <p:nvGrpSpPr>
          <p:cNvPr id="1128" name="Google Shape;1128;p76"/>
          <p:cNvGrpSpPr/>
          <p:nvPr/>
        </p:nvGrpSpPr>
        <p:grpSpPr>
          <a:xfrm>
            <a:off x="5159875" y="1606198"/>
            <a:ext cx="1424052" cy="2786751"/>
            <a:chOff x="5921875" y="1910998"/>
            <a:chExt cx="1424052" cy="2786751"/>
          </a:xfrm>
        </p:grpSpPr>
        <p:cxnSp>
          <p:nvCxnSpPr>
            <p:cNvPr id="1129" name="Google Shape;1129;p76"/>
            <p:cNvCxnSpPr/>
            <p:nvPr/>
          </p:nvCxnSpPr>
          <p:spPr>
            <a:xfrm>
              <a:off x="5921876" y="3495949"/>
              <a:ext cx="1175100" cy="1201800"/>
            </a:xfrm>
            <a:prstGeom prst="straightConnector1">
              <a:avLst/>
            </a:pr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0" name="Google Shape;1130;p76"/>
            <p:cNvCxnSpPr/>
            <p:nvPr/>
          </p:nvCxnSpPr>
          <p:spPr>
            <a:xfrm rot="10800000" flipH="1">
              <a:off x="5921876" y="1958442"/>
              <a:ext cx="1175100" cy="1201800"/>
            </a:xfrm>
            <a:prstGeom prst="straightConnector1">
              <a:avLst/>
            </a:pr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1" name="Google Shape;1131;p76"/>
            <p:cNvCxnSpPr/>
            <p:nvPr/>
          </p:nvCxnSpPr>
          <p:spPr>
            <a:xfrm>
              <a:off x="5921875" y="3378973"/>
              <a:ext cx="1175100" cy="375900"/>
            </a:xfrm>
            <a:prstGeom prst="straightConnector1">
              <a:avLst/>
            </a:pr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2" name="Google Shape;1132;p76"/>
            <p:cNvCxnSpPr/>
            <p:nvPr/>
          </p:nvCxnSpPr>
          <p:spPr>
            <a:xfrm rot="10800000" flipH="1">
              <a:off x="5921875" y="2898057"/>
              <a:ext cx="1175100" cy="375900"/>
            </a:xfrm>
            <a:prstGeom prst="straightConnector1">
              <a:avLst/>
            </a:pr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133" name="Google Shape;1133;p76"/>
            <p:cNvSpPr txBox="1"/>
            <p:nvPr/>
          </p:nvSpPr>
          <p:spPr>
            <a:xfrm>
              <a:off x="7099627" y="1910998"/>
              <a:ext cx="246300" cy="9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W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134" name="Google Shape;1134;p76" descr="&lt;math xmlns=&quot;http://www.w3.org/1998/Math/MathML&quot; display=&quot;block&quot; data-is-equatio=&quot;1&quot; data-latex=&quot;\frac{5}{35}&quot;&gt;&lt;mfrac&gt;&lt;mn&gt;5&lt;/mn&gt;&lt;mn&gt;35&lt;/mn&gt;&lt;/mfrac&gt;&lt;/math&gt;" title="5 over 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2308" y="2058671"/>
            <a:ext cx="237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5" name="Google Shape;1135;p76" descr="&lt;math xmlns=&quot;http://www.w3.org/1998/Math/MathML&quot; display=&quot;block&quot; data-is-equatio=&quot;1&quot; data-latex=&quot;\frac{12}{35}&quot;&gt;&lt;mfrac&gt;&lt;mn&gt;12&lt;/mn&gt;&lt;mn&gt;35&lt;/mn&gt;&lt;/mfrac&gt;&lt;/math&gt;" title="12 over 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92303" y="2612596"/>
            <a:ext cx="237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6" name="Google Shape;1136;p76" descr="&lt;math xmlns=&quot;http://www.w3.org/1998/Math/MathML&quot; display=&quot;block&quot; data-is-equatio=&quot;1&quot; data-latex=&quot;\frac{3}{35}&quot;&gt;&lt;mfrac&gt;&lt;mn&gt;3&lt;/mn&gt;&lt;mn&gt;35&lt;/mn&gt;&lt;/mfrac&gt;&lt;/math&gt;" title="3 over 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92308" y="3160071"/>
            <a:ext cx="237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7" name="Google Shape;1137;p76" descr="&lt;math xmlns=&quot;http://www.w3.org/1998/Math/MathML&quot; display=&quot;block&quot; data-is-equatio=&quot;1&quot; data-latex=&quot;\frac{15}{35}&quot;&gt;&lt;mfrac&gt;&lt;mn&gt;15&lt;/mn&gt;&lt;mn&gt;35&lt;/mn&gt;&lt;/mfrac&gt;&lt;/math&gt;" title="15 over 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92308" y="3713996"/>
            <a:ext cx="237600" cy="4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76"/>
          <p:cNvSpPr txBox="1"/>
          <p:nvPr/>
        </p:nvSpPr>
        <p:spPr>
          <a:xfrm>
            <a:off x="6337627" y="3398179"/>
            <a:ext cx="246300" cy="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39" name="Google Shape;1139;p76" descr="&lt;math xmlns=&quot;http://www.w3.org/1998/Math/MathML&quot; display=&quot;block&quot; data-is-equatio=&quot;1&quot; data-latex=&quot;\frac{15}{35}&quot;&gt;&lt;mfrac&gt;&lt;mn&gt;15&lt;/mn&gt;&lt;mn&gt;35&lt;/mn&gt;&lt;/mfrac&gt;&lt;/math&gt;" title="15 over 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01655" y="3714015"/>
            <a:ext cx="237600" cy="4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76"/>
          <p:cNvSpPr/>
          <p:nvPr/>
        </p:nvSpPr>
        <p:spPr>
          <a:xfrm>
            <a:off x="4935051" y="2860929"/>
            <a:ext cx="277200" cy="2772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44" name="Shape 1144"/>
        <p:cNvGrpSpPr/>
        <p:nvPr/>
      </p:nvGrpSpPr>
      <p:grpSpPr>
        <a:xfrm>
          <a:off x="0" y="0"/>
          <a:ext cx="0" cy="0"/>
        </a:xfrm>
      </p:grpSpPr>
      <p:sp>
        <p:nvSpPr>
          <p:cNvPr id="1145" name="Google Shape;1145;p77"/>
          <p:cNvSpPr txBox="1"/>
          <p:nvPr/>
        </p:nvSpPr>
        <p:spPr>
          <a:xfrm>
            <a:off x="324000" y="642971"/>
            <a:ext cx="8496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3) Shaxda joogista (frequency table) oo aan dhammaystirneyn iyo geedka ixtimaalka (probability tree) oo aan dhammaystirneyn labaduba waxay muujinayaan isku tijaabo ah oo ah si aan kala sooc lahayn u doorashada koofiyad xafladeed oo midab gaar ah leh.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a) Dhammaystir labada jaantus.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b) Samee liis muujinaya midabka koofiyad kasta oo xafladeed.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6" name="Google Shape;1146;p7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Natiijooyinka iyo ixtimaallada jaantusyada kala duwan</a:t>
            </a:r>
            <a:endParaRPr/>
          </a:p>
        </p:txBody>
      </p:sp>
      <p:grpSp>
        <p:nvGrpSpPr>
          <p:cNvPr id="1147" name="Google Shape;1147;p77"/>
          <p:cNvGrpSpPr/>
          <p:nvPr/>
        </p:nvGrpSpPr>
        <p:grpSpPr>
          <a:xfrm>
            <a:off x="5921875" y="1834798"/>
            <a:ext cx="1424052" cy="2940502"/>
            <a:chOff x="5921875" y="1910998"/>
            <a:chExt cx="1424052" cy="2940502"/>
          </a:xfrm>
        </p:grpSpPr>
        <p:cxnSp>
          <p:nvCxnSpPr>
            <p:cNvPr id="1148" name="Google Shape;1148;p77"/>
            <p:cNvCxnSpPr/>
            <p:nvPr/>
          </p:nvCxnSpPr>
          <p:spPr>
            <a:xfrm>
              <a:off x="5921876" y="3495949"/>
              <a:ext cx="1175100" cy="1201800"/>
            </a:xfrm>
            <a:prstGeom prst="straightConnector1">
              <a:avLst/>
            </a:pr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9" name="Google Shape;1149;p77"/>
            <p:cNvCxnSpPr/>
            <p:nvPr/>
          </p:nvCxnSpPr>
          <p:spPr>
            <a:xfrm rot="10800000" flipH="1">
              <a:off x="5921876" y="1958442"/>
              <a:ext cx="1175100" cy="1201800"/>
            </a:xfrm>
            <a:prstGeom prst="straightConnector1">
              <a:avLst/>
            </a:pr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150" name="Google Shape;1150;p77"/>
            <p:cNvSpPr txBox="1"/>
            <p:nvPr/>
          </p:nvSpPr>
          <p:spPr>
            <a:xfrm>
              <a:off x="7099628" y="4544300"/>
              <a:ext cx="246300" cy="30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G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151" name="Google Shape;1151;p77"/>
            <p:cNvCxnSpPr/>
            <p:nvPr/>
          </p:nvCxnSpPr>
          <p:spPr>
            <a:xfrm>
              <a:off x="5921875" y="3378973"/>
              <a:ext cx="1175100" cy="375900"/>
            </a:xfrm>
            <a:prstGeom prst="straightConnector1">
              <a:avLst/>
            </a:pr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2" name="Google Shape;1152;p77"/>
            <p:cNvCxnSpPr/>
            <p:nvPr/>
          </p:nvCxnSpPr>
          <p:spPr>
            <a:xfrm rot="10800000" flipH="1">
              <a:off x="5921875" y="2898057"/>
              <a:ext cx="1175100" cy="375900"/>
            </a:xfrm>
            <a:prstGeom prst="straightConnector1">
              <a:avLst/>
            </a:pr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153" name="Google Shape;1153;p77"/>
            <p:cNvSpPr txBox="1"/>
            <p:nvPr/>
          </p:nvSpPr>
          <p:spPr>
            <a:xfrm>
              <a:off x="7099627" y="2848645"/>
              <a:ext cx="246300" cy="9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V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54" name="Google Shape;1154;p77"/>
            <p:cNvSpPr txBox="1"/>
            <p:nvPr/>
          </p:nvSpPr>
          <p:spPr>
            <a:xfrm>
              <a:off x="7099627" y="1910998"/>
              <a:ext cx="246300" cy="9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aphicFrame>
        <p:nvGraphicFramePr>
          <p:cNvPr id="1155" name="Google Shape;1155;p77"/>
          <p:cNvGraphicFramePr>
            <a:graphicFrameLocks noGrp="1"/>
          </p:cNvGraphicFramePr>
          <p:nvPr/>
        </p:nvGraphicFramePr>
        <p:xfrm>
          <a:off x="595633" y="194592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{CB40717C-E718-4CDD-A6EF-0455306FA54E}</a:tableStyleId>
              </a:tblPr>
              <a:tblGrid>
                <a:gridCol w="890825"/>
                <a:gridCol w="832875"/>
                <a:gridCol w="1210425"/>
              </a:tblGrid>
              <a:tr h="2722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natiijo (outcome)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joogista (freq.)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ixtimaalka (probability)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guduud (red)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(R)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 P(R) =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buluug (blue)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(B)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/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P(V) = </a:t>
                      </a:r>
                      <a:endParaRPr/>
                    </a:p>
                  </a:txBody>
                  <a:tcPr marL="0" marR="0" marT="0" marB="0" anchor="ctr"/>
                </a:tc>
              </a:tr>
              <a:tr h="39747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wadarta (total)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1156" name="Google Shape;1156;p77" descr="&lt;math xmlns=&quot;http://www.w3.org/1998/Math/MathML&quot; display=&quot;block&quot; data-is-equatio=&quot;1&quot; data-latex=&quot;\frac{5}{14}&quot;&gt;&lt;mfrac&gt;&lt;mn&gt;5&lt;/mn&gt;&lt;mn&gt;14&lt;/mn&gt;&lt;/mfrac&gt;&lt;/math&gt;" title="5 over 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7883" y="2296947"/>
            <a:ext cx="237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7" name="Google Shape;1157;p77" descr="&lt;math xmlns=&quot;http://www.w3.org/1998/Math/MathML&quot; display=&quot;block&quot; data-is-equatio=&quot;1&quot; data-latex=&quot;\frac{3}{14}&quot;&gt;&lt;mfrac&gt;&lt;mn&gt;3&lt;/mn&gt;&lt;mn&gt;14&lt;/mn&gt;&lt;/mfrac&gt;&lt;/math&gt;" title="3 over 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65110" y="3865384"/>
            <a:ext cx="24192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8" name="Google Shape;1158;p77" descr="&lt;math xmlns=&quot;http://www.w3.org/1998/Math/MathML&quot; display=&quot;block&quot; data-is-equatio=&quot;1&quot; data-latex=&quot;\frac{5}{14}&quot;&gt;&lt;mfrac&gt;&lt;mn&gt;5&lt;/mn&gt;&lt;mn&gt;14&lt;/mn&gt;&lt;/mfrac&gt;&lt;/math&gt;" title="5 over 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7258" y="3135268"/>
            <a:ext cx="237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9" name="Google Shape;1159;p77" descr="&lt;math xmlns=&quot;http://www.w3.org/1998/Math/MathML&quot; display=&quot;block&quot; data-is-equatio=&quot;1&quot; data-latex=&quot;\frac{4}{14}&quot;&gt;&lt;mfrac&gt;&lt;mn&gt;4&lt;/mn&gt;&lt;mn&gt;14&lt;/mn&gt;&lt;/mfrac&gt;&lt;/math&gt;" title="4 over 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68652" y="1866913"/>
            <a:ext cx="237600" cy="4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0" name="Google Shape;1160;p77"/>
          <p:cNvSpPr/>
          <p:nvPr/>
        </p:nvSpPr>
        <p:spPr>
          <a:xfrm>
            <a:off x="5671351" y="3109117"/>
            <a:ext cx="277200" cy="2772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64" name="Shape 1164"/>
        <p:cNvGrpSpPr/>
        <p:nvPr/>
      </p:nvGrpSpPr>
      <p:grpSpPr>
        <a:xfrm>
          <a:off x="0" y="0"/>
          <a:ext cx="0" cy="0"/>
        </a:xfrm>
      </p:grpSpPr>
      <p:graphicFrame>
        <p:nvGraphicFramePr>
          <p:cNvPr id="1165" name="Google Shape;1165;p78"/>
          <p:cNvGraphicFramePr>
            <a:graphicFrameLocks noGrp="1"/>
          </p:cNvGraphicFramePr>
          <p:nvPr/>
        </p:nvGraphicFramePr>
        <p:xfrm>
          <a:off x="472825" y="9224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{CB40717C-E718-4CDD-A6EF-0455306FA54E}</a:tableStyleId>
              </a:tblPr>
              <a:tblGrid>
                <a:gridCol w="1652375"/>
              </a:tblGrid>
              <a:tr h="3719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liiska natiijooyinka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</a:tr>
              <a:tr h="3719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horay (F)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3719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horay (F)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3719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horay (F)</a:t>
                      </a:r>
                      <a:endParaRPr sz="1800" b="1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3719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dib (B)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3719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dib (B)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3719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dhaqaaq la'aan (N)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3719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dhaqaaq la'aan (N)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3719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dhaqaaq la'aan (N)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3719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dhaqaaq la'aan (N)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166" name="Google Shape;1166;p78"/>
          <p:cNvSpPr txBox="1"/>
          <p:nvPr/>
        </p:nvSpPr>
        <p:spPr>
          <a:xfrm>
            <a:off x="2988600" y="587400"/>
            <a:ext cx="58314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1) Cali wuxuu sameeyaa liis natiijooyin isku mid ah oo ka yimaada wareeg (spinner).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Isticmaal liiskan natiijooyinka si aad u buuxiso shaxda joogtada (frequency table) iyo geedka ixtimaalka (probability tree).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7" name="Google Shape;1167;p7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Natiijooyinka iyo ixtimaallada jaantusyo kala duwan</a:t>
            </a:r>
            <a:endParaRPr/>
          </a:p>
        </p:txBody>
      </p:sp>
      <p:graphicFrame>
        <p:nvGraphicFramePr>
          <p:cNvPr id="1168" name="Google Shape;1168;p78"/>
          <p:cNvGraphicFramePr>
            <a:graphicFrameLocks noGrp="1"/>
          </p:cNvGraphicFramePr>
          <p:nvPr/>
        </p:nvGraphicFramePr>
        <p:xfrm>
          <a:off x="2988608" y="21470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{CB40717C-E718-4CDD-A6EF-0455306FA54E}</a:tableStyleId>
              </a:tblPr>
              <a:tblGrid>
                <a:gridCol w="890825"/>
                <a:gridCol w="832875"/>
                <a:gridCol w="1210425"/>
              </a:tblGrid>
              <a:tr h="2722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natiijo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joogto (freq.)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ixtimaal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F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000">
                          <a:latin typeface="Kalam"/>
                          <a:ea typeface="Kalam"/>
                          <a:cs typeface="Kalam"/>
                          <a:sym typeface="Kalam"/>
                        </a:rPr>
                        <a:t>3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 P(    ) =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P(    ) =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4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P(    ) =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wadarta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000">
                          <a:latin typeface="Kalam"/>
                          <a:ea typeface="Kalam"/>
                          <a:cs typeface="Kalam"/>
                          <a:sym typeface="Kalam"/>
                        </a:rPr>
                        <a:t>9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grpSp>
        <p:nvGrpSpPr>
          <p:cNvPr id="1169" name="Google Shape;1169;p78"/>
          <p:cNvGrpSpPr/>
          <p:nvPr/>
        </p:nvGrpSpPr>
        <p:grpSpPr>
          <a:xfrm>
            <a:off x="6760076" y="1918896"/>
            <a:ext cx="1609600" cy="2711265"/>
            <a:chOff x="7210400" y="835432"/>
            <a:chExt cx="1609600" cy="1986420"/>
          </a:xfrm>
        </p:grpSpPr>
        <p:grpSp>
          <p:nvGrpSpPr>
            <p:cNvPr id="1170" name="Google Shape;1170;p78"/>
            <p:cNvGrpSpPr/>
            <p:nvPr/>
          </p:nvGrpSpPr>
          <p:grpSpPr>
            <a:xfrm>
              <a:off x="7210400" y="962406"/>
              <a:ext cx="1249000" cy="1810723"/>
              <a:chOff x="7278800" y="733806"/>
              <a:chExt cx="1249000" cy="1810723"/>
            </a:xfrm>
          </p:grpSpPr>
          <p:cxnSp>
            <p:nvCxnSpPr>
              <p:cNvPr id="1171" name="Google Shape;1171;p78"/>
              <p:cNvCxnSpPr/>
              <p:nvPr/>
            </p:nvCxnSpPr>
            <p:spPr>
              <a:xfrm>
                <a:off x="7278800" y="1750129"/>
                <a:ext cx="1175100" cy="7944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2" name="Google Shape;1172;p78"/>
              <p:cNvCxnSpPr/>
              <p:nvPr/>
            </p:nvCxnSpPr>
            <p:spPr>
              <a:xfrm>
                <a:off x="7319400" y="1636153"/>
                <a:ext cx="1208400" cy="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3" name="Google Shape;1173;p78"/>
              <p:cNvCxnSpPr/>
              <p:nvPr/>
            </p:nvCxnSpPr>
            <p:spPr>
              <a:xfrm rot="10800000" flipH="1">
                <a:off x="7278800" y="733806"/>
                <a:ext cx="1175100" cy="7944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174" name="Google Shape;1174;p78"/>
            <p:cNvSpPr txBox="1"/>
            <p:nvPr/>
          </p:nvSpPr>
          <p:spPr>
            <a:xfrm>
              <a:off x="8396100" y="835432"/>
              <a:ext cx="423900" cy="22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2000">
                  <a:latin typeface="Kalam"/>
                  <a:ea typeface="Kalam"/>
                  <a:cs typeface="Kalam"/>
                  <a:sym typeface="Kalam"/>
                </a:rPr>
                <a:t>F</a:t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175" name="Google Shape;1175;p78"/>
            <p:cNvSpPr txBox="1"/>
            <p:nvPr/>
          </p:nvSpPr>
          <p:spPr>
            <a:xfrm>
              <a:off x="8396100" y="1729163"/>
              <a:ext cx="423900" cy="20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N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76" name="Google Shape;1176;p78"/>
            <p:cNvSpPr txBox="1"/>
            <p:nvPr/>
          </p:nvSpPr>
          <p:spPr>
            <a:xfrm>
              <a:off x="8396100" y="2618753"/>
              <a:ext cx="423900" cy="20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77" name="Google Shape;1177;p78"/>
          <p:cNvSpPr/>
          <p:nvPr/>
        </p:nvSpPr>
        <p:spPr>
          <a:xfrm>
            <a:off x="6523476" y="3181904"/>
            <a:ext cx="277200" cy="2772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8" name="Google Shape;1178;p78"/>
          <p:cNvSpPr txBox="1"/>
          <p:nvPr/>
        </p:nvSpPr>
        <p:spPr>
          <a:xfrm>
            <a:off x="5064125" y="3562400"/>
            <a:ext cx="2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N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9" name="Google Shape;1179;p78"/>
          <p:cNvSpPr txBox="1"/>
          <p:nvPr/>
        </p:nvSpPr>
        <p:spPr>
          <a:xfrm>
            <a:off x="5064125" y="3048966"/>
            <a:ext cx="2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0" name="Google Shape;1180;p78"/>
          <p:cNvSpPr txBox="1"/>
          <p:nvPr/>
        </p:nvSpPr>
        <p:spPr>
          <a:xfrm>
            <a:off x="5064125" y="2535532"/>
            <a:ext cx="26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F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81" name="Google Shape;1181;p78" descr="&lt;math xmlns=&quot;http://www.w3.org/1998/Math/MathML&quot; display=&quot;block&quot; data-is-equatio=&quot;1&quot; data-latex=&quot;\frac{3}{9}&quot;&gt;&lt;mfrac&gt;&lt;mn&gt;3&lt;/mn&gt;&lt;mn&gt;9&lt;/mn&gt;&lt;/mfrac&gt;&lt;/math&gt;" title="three nin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07438" y="2453039"/>
            <a:ext cx="13392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2" name="Google Shape;1182;p78" descr="&lt;math xmlns=&quot;http://www.w3.org/1998/Math/MathML&quot; display=&quot;block&quot; data-is-equatio=&quot;1&quot; data-latex=&quot;\frac{2}{9}&quot;&gt;&lt;mfrac&gt;&lt;mn&gt;2&lt;/mn&gt;&lt;mn&gt;9&lt;/mn&gt;&lt;/mfrac&gt;&lt;/math&gt;" title="two nin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07438" y="2966464"/>
            <a:ext cx="13392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3" name="Google Shape;1183;p78" descr="&lt;math xmlns=&quot;http://www.w3.org/1998/Math/MathML&quot; display=&quot;block&quot; data-is-equatio=&quot;1&quot; data-latex=&quot;\frac{4}{9}&quot;&gt;&lt;mfrac&gt;&lt;mn&gt;4&lt;/mn&gt;&lt;mn&gt;9&lt;/mn&gt;&lt;/mfrac&gt;&lt;/math&gt;" title="four ninth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07438" y="3479889"/>
            <a:ext cx="13392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4" name="Google Shape;1184;p78" descr="&lt;math xmlns=&quot;http://www.w3.org/1998/Math/MathML&quot; display=&quot;block&quot; data-is-equatio=&quot;1&quot; data-latex=&quot;\frac{3}{9}&quot;&gt;&lt;mfrac&gt;&lt;mn&gt;3&lt;/mn&gt;&lt;mn&gt;9&lt;/mn&gt;&lt;/mfrac&gt;&lt;/math&gt;" title="three nin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92244" y="2038164"/>
            <a:ext cx="13392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5" name="Google Shape;1185;p78" descr="&lt;math xmlns=&quot;http://www.w3.org/1998/Math/MathML&quot; display=&quot;block&quot; data-is-equatio=&quot;1&quot; data-latex=&quot;\frac{2}{9}&quot;&gt;&lt;mfrac&gt;&lt;mn&gt;2&lt;/mn&gt;&lt;mn&gt;9&lt;/mn&gt;&lt;/mfrac&gt;&lt;/math&gt;" title="two nin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85707" y="3886102"/>
            <a:ext cx="13392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6" name="Google Shape;1186;p78" descr="&lt;math xmlns=&quot;http://www.w3.org/1998/Math/MathML&quot; display=&quot;block&quot; data-is-equatio=&quot;1&quot; data-latex=&quot;\frac{4}{9}&quot;&gt;&lt;mfrac&gt;&lt;mn&gt;4&lt;/mn&gt;&lt;mn&gt;9&lt;/mn&gt;&lt;/mfrac&gt;&lt;/math&gt;" title="four ninth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43288" y="2858039"/>
            <a:ext cx="133920" cy="43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90" name="Shape 1190"/>
        <p:cNvGrpSpPr/>
        <p:nvPr/>
      </p:nvGrpSpPr>
      <p:grpSpPr>
        <a:xfrm>
          <a:off x="0" y="0"/>
          <a:ext cx="0" cy="0"/>
        </a:xfrm>
      </p:grpSpPr>
      <p:graphicFrame>
        <p:nvGraphicFramePr>
          <p:cNvPr id="1191" name="Google Shape;1191;p79"/>
          <p:cNvGraphicFramePr>
            <a:graphicFrameLocks noGrp="1"/>
          </p:cNvGraphicFramePr>
          <p:nvPr/>
        </p:nvGraphicFramePr>
        <p:xfrm>
          <a:off x="595633" y="171732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{CB40717C-E718-4CDD-A6EF-0455306FA54E}</a:tableStyleId>
              </a:tblPr>
              <a:tblGrid>
                <a:gridCol w="890825"/>
                <a:gridCol w="832875"/>
                <a:gridCol w="1210425"/>
              </a:tblGrid>
              <a:tr h="2722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natiijo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joogto (freq.)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ixtimaal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libaax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(L)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 P(L) =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jiir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(M)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P(M) =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nibir (whale)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(W)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P(W) =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5064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qoolley (turtle)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(T)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P(T) =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39747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wadarta (total)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192" name="Google Shape;1192;p79"/>
          <p:cNvSpPr txBox="1"/>
          <p:nvPr/>
        </p:nvSpPr>
        <p:spPr>
          <a:xfrm>
            <a:off x="324000" y="642971"/>
            <a:ext cx="84960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2) Labadaba jaantuska (frequency table) oo dhammaystiran iyo geedka itimaalka (probability tree) oo aan dhammaystirnayn waxay muujinayaan isku tijaabo oo ah si aan kala sooc lahayn u doorashada xayawaan gaar ah oo ciyaarta ka mid ah.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Dhammaystir geedka itimaalka (probability tree).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3" name="Google Shape;1193;p7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Natiijooyinka iyo itimaalka (probabilities) ee jaantusyada kala duwan</a:t>
            </a:r>
            <a:endParaRPr/>
          </a:p>
        </p:txBody>
      </p:sp>
      <p:grpSp>
        <p:nvGrpSpPr>
          <p:cNvPr id="1194" name="Google Shape;1194;p79"/>
          <p:cNvGrpSpPr/>
          <p:nvPr/>
        </p:nvGrpSpPr>
        <p:grpSpPr>
          <a:xfrm>
            <a:off x="4990850" y="1606198"/>
            <a:ext cx="1593078" cy="2940502"/>
            <a:chOff x="5752850" y="1910998"/>
            <a:chExt cx="1593078" cy="2940502"/>
          </a:xfrm>
        </p:grpSpPr>
        <p:cxnSp>
          <p:nvCxnSpPr>
            <p:cNvPr id="1195" name="Google Shape;1195;p79"/>
            <p:cNvCxnSpPr/>
            <p:nvPr/>
          </p:nvCxnSpPr>
          <p:spPr>
            <a:xfrm>
              <a:off x="5752850" y="3321050"/>
              <a:ext cx="1344000" cy="1376700"/>
            </a:xfrm>
            <a:prstGeom prst="straightConnector1">
              <a:avLst/>
            </a:pr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6" name="Google Shape;1196;p79"/>
            <p:cNvCxnSpPr/>
            <p:nvPr/>
          </p:nvCxnSpPr>
          <p:spPr>
            <a:xfrm rot="10800000" flipH="1">
              <a:off x="5794375" y="1958525"/>
              <a:ext cx="1302600" cy="1332000"/>
            </a:xfrm>
            <a:prstGeom prst="straightConnector1">
              <a:avLst/>
            </a:pr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197" name="Google Shape;1197;p79"/>
            <p:cNvSpPr txBox="1"/>
            <p:nvPr/>
          </p:nvSpPr>
          <p:spPr>
            <a:xfrm>
              <a:off x="7099628" y="4544300"/>
              <a:ext cx="246300" cy="30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20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T</a:t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  <p:cxnSp>
          <p:nvCxnSpPr>
            <p:cNvPr id="1198" name="Google Shape;1198;p79"/>
            <p:cNvCxnSpPr/>
            <p:nvPr/>
          </p:nvCxnSpPr>
          <p:spPr>
            <a:xfrm>
              <a:off x="5921875" y="3378973"/>
              <a:ext cx="1175100" cy="375900"/>
            </a:xfrm>
            <a:prstGeom prst="straightConnector1">
              <a:avLst/>
            </a:pr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9" name="Google Shape;1199;p79"/>
            <p:cNvCxnSpPr/>
            <p:nvPr/>
          </p:nvCxnSpPr>
          <p:spPr>
            <a:xfrm rot="10800000" flipH="1">
              <a:off x="5921875" y="2898057"/>
              <a:ext cx="1175100" cy="375900"/>
            </a:xfrm>
            <a:prstGeom prst="straightConnector1">
              <a:avLst/>
            </a:pr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200" name="Google Shape;1200;p79"/>
            <p:cNvSpPr txBox="1"/>
            <p:nvPr/>
          </p:nvSpPr>
          <p:spPr>
            <a:xfrm>
              <a:off x="7099627" y="2848645"/>
              <a:ext cx="246300" cy="9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20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L</a:t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201" name="Google Shape;1201;p79"/>
            <p:cNvSpPr txBox="1"/>
            <p:nvPr/>
          </p:nvSpPr>
          <p:spPr>
            <a:xfrm>
              <a:off x="7099627" y="1910998"/>
              <a:ext cx="246300" cy="9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W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202" name="Google Shape;1202;p79" descr="&lt;math xmlns=&quot;http://www.w3.org/1998/Math/MathML&quot; display=&quot;block&quot; data-is-equatio=&quot;1&quot; data-latex=&quot;\frac{5}{35}&quot;&gt;&lt;mfrac&gt;&lt;mn&gt;5&lt;/mn&gt;&lt;mn&gt;35&lt;/mn&gt;&lt;/mfrac&gt;&lt;/math&gt;" title="5 over 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2308" y="2058671"/>
            <a:ext cx="237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3" name="Google Shape;1203;p79" descr="&lt;math xmlns=&quot;http://www.w3.org/1998/Math/MathML&quot; display=&quot;block&quot; data-is-equatio=&quot;1&quot; data-latex=&quot;\frac{12}{35}&quot;&gt;&lt;mfrac&gt;&lt;mn&gt;12&lt;/mn&gt;&lt;mn&gt;35&lt;/mn&gt;&lt;/mfrac&gt;&lt;/math&gt;" title="12 over 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92303" y="2612596"/>
            <a:ext cx="237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4" name="Google Shape;1204;p79" descr="&lt;math xmlns=&quot;http://www.w3.org/1998/Math/MathML&quot; display=&quot;block&quot; data-is-equatio=&quot;1&quot; data-latex=&quot;\frac{3}{35}&quot;&gt;&lt;mfrac&gt;&lt;mn&gt;3&lt;/mn&gt;&lt;mn&gt;35&lt;/mn&gt;&lt;/mfrac&gt;&lt;/math&gt;" title="3 over 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92308" y="3160071"/>
            <a:ext cx="237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5" name="Google Shape;1205;p79" descr="&lt;math xmlns=&quot;http://www.w3.org/1998/Math/MathML&quot; display=&quot;block&quot; data-is-equatio=&quot;1&quot; data-latex=&quot;\frac{15}{35}&quot;&gt;&lt;mfrac&gt;&lt;mn&gt;15&lt;/mn&gt;&lt;mn&gt;35&lt;/mn&gt;&lt;/mfrac&gt;&lt;/math&gt;" title="15 over 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92308" y="3713996"/>
            <a:ext cx="237600" cy="4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6" name="Google Shape;1206;p79"/>
          <p:cNvSpPr txBox="1"/>
          <p:nvPr/>
        </p:nvSpPr>
        <p:spPr>
          <a:xfrm>
            <a:off x="6337627" y="3398179"/>
            <a:ext cx="246300" cy="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07" name="Google Shape;1207;p79" descr="&lt;math xmlns=&quot;http://www.w3.org/1998/Math/MathML&quot; display=&quot;block&quot; data-is-equatio=&quot;1&quot; data-latex=&quot;\frac{5}{35}&quot;&gt;&lt;mfrac&gt;&lt;mn&gt;5&lt;/mn&gt;&lt;mn&gt;35&lt;/mn&gt;&lt;/mfrac&gt;&lt;/math&gt;" title="5 over 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0983" y="2189316"/>
            <a:ext cx="237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8" name="Google Shape;1208;p79" descr="&lt;math xmlns=&quot;http://www.w3.org/1998/Math/MathML&quot; display=&quot;block&quot; data-is-equatio=&quot;1&quot; data-latex=&quot;\frac{3}{35}&quot;&gt;&lt;mfrac&gt;&lt;mn&gt;3&lt;/mn&gt;&lt;mn&gt;35&lt;/mn&gt;&lt;/mfrac&gt;&lt;/math&gt;" title="3 over 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41603" y="1619996"/>
            <a:ext cx="237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9" name="Google Shape;1209;p79" descr="&lt;math xmlns=&quot;http://www.w3.org/1998/Math/MathML&quot; display=&quot;block&quot; data-is-equatio=&quot;1&quot; data-latex=&quot;\frac{12}{35}&quot;&gt;&lt;mfrac&gt;&lt;mn&gt;12&lt;/mn&gt;&lt;mn&gt;35&lt;/mn&gt;&lt;/mfrac&gt;&lt;/math&gt;" title="12 over 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79203" y="2897914"/>
            <a:ext cx="237600" cy="4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0" name="Google Shape;1210;p79"/>
          <p:cNvSpPr/>
          <p:nvPr/>
        </p:nvSpPr>
        <p:spPr>
          <a:xfrm>
            <a:off x="4935051" y="2860929"/>
            <a:ext cx="277200" cy="2772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11" name="Google Shape;1211;p79" descr="&lt;math xmlns=&quot;http://www.w3.org/1998/Math/MathML&quot; display=&quot;block&quot; data-is-equatio=&quot;1&quot; data-latex=&quot;\frac{15}{35}&quot;&gt;&lt;mfrac&gt;&lt;mn&gt;15&lt;/mn&gt;&lt;mn&gt;35&lt;/mn&gt;&lt;/mfrac&gt;&lt;/math&gt;" title="15 over 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01655" y="3714015"/>
            <a:ext cx="237600" cy="43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5" name="Shape 1215"/>
        <p:cNvGrpSpPr/>
        <p:nvPr/>
      </p:nvGrpSpPr>
      <p:grpSpPr>
        <a:xfrm>
          <a:off x="0" y="0"/>
          <a:ext cx="0" cy="0"/>
        </a:xfrm>
      </p:grpSpPr>
      <p:grpSp>
        <p:nvGrpSpPr>
          <p:cNvPr id="1216" name="Google Shape;1216;p80"/>
          <p:cNvGrpSpPr/>
          <p:nvPr/>
        </p:nvGrpSpPr>
        <p:grpSpPr>
          <a:xfrm>
            <a:off x="5220300" y="1834798"/>
            <a:ext cx="1516028" cy="2940502"/>
            <a:chOff x="5829900" y="1910998"/>
            <a:chExt cx="1516028" cy="2940502"/>
          </a:xfrm>
        </p:grpSpPr>
        <p:cxnSp>
          <p:nvCxnSpPr>
            <p:cNvPr id="1217" name="Google Shape;1217;p80"/>
            <p:cNvCxnSpPr/>
            <p:nvPr/>
          </p:nvCxnSpPr>
          <p:spPr>
            <a:xfrm>
              <a:off x="5829900" y="3400175"/>
              <a:ext cx="1267200" cy="1297500"/>
            </a:xfrm>
            <a:prstGeom prst="straightConnector1">
              <a:avLst/>
            </a:pr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8" name="Google Shape;1218;p80"/>
            <p:cNvCxnSpPr/>
            <p:nvPr/>
          </p:nvCxnSpPr>
          <p:spPr>
            <a:xfrm rot="10800000" flipH="1">
              <a:off x="5840750" y="1958400"/>
              <a:ext cx="1256100" cy="1283400"/>
            </a:xfrm>
            <a:prstGeom prst="straightConnector1">
              <a:avLst/>
            </a:pr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219" name="Google Shape;1219;p80"/>
            <p:cNvSpPr txBox="1"/>
            <p:nvPr/>
          </p:nvSpPr>
          <p:spPr>
            <a:xfrm>
              <a:off x="7099628" y="4544300"/>
              <a:ext cx="246300" cy="30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G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20" name="Google Shape;1220;p80"/>
            <p:cNvCxnSpPr/>
            <p:nvPr/>
          </p:nvCxnSpPr>
          <p:spPr>
            <a:xfrm>
              <a:off x="5921875" y="3378973"/>
              <a:ext cx="1175100" cy="375900"/>
            </a:xfrm>
            <a:prstGeom prst="straightConnector1">
              <a:avLst/>
            </a:pr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21" name="Google Shape;1221;p80"/>
            <p:cNvCxnSpPr/>
            <p:nvPr/>
          </p:nvCxnSpPr>
          <p:spPr>
            <a:xfrm rot="10800000" flipH="1">
              <a:off x="5921875" y="2898057"/>
              <a:ext cx="1175100" cy="375900"/>
            </a:xfrm>
            <a:prstGeom prst="straightConnector1">
              <a:avLst/>
            </a:pr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222" name="Google Shape;1222;p80"/>
            <p:cNvSpPr txBox="1"/>
            <p:nvPr/>
          </p:nvSpPr>
          <p:spPr>
            <a:xfrm>
              <a:off x="7099627" y="2848645"/>
              <a:ext cx="246300" cy="9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V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23" name="Google Shape;1223;p80"/>
            <p:cNvSpPr txBox="1"/>
            <p:nvPr/>
          </p:nvSpPr>
          <p:spPr>
            <a:xfrm>
              <a:off x="7099627" y="1910998"/>
              <a:ext cx="246300" cy="9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224" name="Google Shape;1224;p80" descr="&lt;math xmlns=&quot;http://www.w3.org/1998/Math/MathML&quot; display=&quot;block&quot; data-is-equatio=&quot;1&quot; data-latex=&quot;\frac{3}{14}&quot;&gt;&lt;mfrac&gt;&lt;mn&gt;3&lt;/mn&gt;&lt;mn&gt;14&lt;/mn&gt;&lt;/mfrac&gt;&lt;/math&gt;" title="3 over 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5510" y="3865384"/>
            <a:ext cx="24192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5" name="Google Shape;1225;p80" descr="&lt;math xmlns=&quot;http://www.w3.org/1998/Math/MathML&quot; display=&quot;block&quot; data-is-equatio=&quot;1&quot; data-latex=&quot;\frac{5}{14}&quot;&gt;&lt;mfrac&gt;&lt;mn&gt;5&lt;/mn&gt;&lt;mn&gt;14&lt;/mn&gt;&lt;/mfrac&gt;&lt;/math&gt;" title="5 over 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7658" y="3135268"/>
            <a:ext cx="237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6" name="Google Shape;1226;p80" descr="&lt;math xmlns=&quot;http://www.w3.org/1998/Math/MathML&quot; display=&quot;block&quot; data-is-equatio=&quot;1&quot; data-latex=&quot;\frac{4}{14}&quot;&gt;&lt;mfrac&gt;&lt;mn&gt;4&lt;/mn&gt;&lt;mn&gt;14&lt;/mn&gt;&lt;/mfrac&gt;&lt;/math&gt;" title="4 over 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59052" y="1866913"/>
            <a:ext cx="237600" cy="432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27" name="Google Shape;1227;p80"/>
          <p:cNvGraphicFramePr>
            <a:graphicFrameLocks noGrp="1"/>
          </p:cNvGraphicFramePr>
          <p:nvPr/>
        </p:nvGraphicFramePr>
        <p:xfrm>
          <a:off x="595633" y="194592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{CB40717C-E718-4CDD-A6EF-0455306FA54E}</a:tableStyleId>
              </a:tblPr>
              <a:tblGrid>
                <a:gridCol w="890825"/>
                <a:gridCol w="832875"/>
                <a:gridCol w="1210425"/>
              </a:tblGrid>
              <a:tr h="2049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natiijo (outcome)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joogteynta (freq.)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itimaalka (probability)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</a:tr>
              <a:tr h="46105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guduud (red)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(R)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22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 P(R) =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51227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cagaar (green)</a:t>
                      </a:r>
                      <a:endParaRPr sz="2000">
                        <a:solidFill>
                          <a:schemeClr val="dk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(G)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3</a:t>
                      </a:r>
                      <a:endParaRPr sz="22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 P(G) =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  <a:tr h="46105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buluug (blue)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(B)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4</a:t>
                      </a:r>
                      <a:endParaRPr sz="16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 P(B) = </a:t>
                      </a:r>
                      <a:endParaRPr/>
                    </a:p>
                  </a:txBody>
                  <a:tcPr marL="0" marR="0" marT="0" marB="0" anchor="ctr"/>
                </a:tc>
              </a:tr>
              <a:tr h="51227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violet</a:t>
                      </a:r>
                      <a:endParaRPr sz="2000">
                        <a:solidFill>
                          <a:schemeClr val="dk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(V)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P(V) = </a:t>
                      </a:r>
                      <a:endParaRPr/>
                    </a:p>
                  </a:txBody>
                  <a:tcPr marL="0" marR="0" marT="0" marB="0" anchor="ctr"/>
                </a:tc>
              </a:tr>
              <a:tr h="2561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wadarta (total)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100">
                          <a:latin typeface="Kalam"/>
                          <a:ea typeface="Kalam"/>
                          <a:cs typeface="Kalam"/>
                          <a:sym typeface="Kalam"/>
                        </a:rPr>
                        <a:t>14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228" name="Google Shape;1228;p8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Natiijooyinka iyo itimaalka (probabilities) ee jaantusyada kala duwan</a:t>
            </a:r>
            <a:endParaRPr/>
          </a:p>
        </p:txBody>
      </p:sp>
      <p:pic>
        <p:nvPicPr>
          <p:cNvPr id="1229" name="Google Shape;1229;p80" descr="&lt;math xmlns=&quot;http://www.w3.org/1998/Math/MathML&quot; display=&quot;block&quot; data-is-equatio=&quot;1&quot; data-latex=&quot;\frac{5}{14}&quot;&gt;&lt;mfrac&gt;&lt;mn&gt;5&lt;/mn&gt;&lt;mn&gt;14&lt;/mn&gt;&lt;/mfrac&gt;&lt;/math&gt;" title="5 over 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37883" y="2267997"/>
            <a:ext cx="237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0" name="Google Shape;1230;p80" descr="&lt;math xmlns=&quot;http://www.w3.org/1998/Math/MathML&quot; display=&quot;block&quot; data-is-equatio=&quot;1&quot; data-latex=&quot;\frac{3}{14}&quot;&gt;&lt;mfrac&gt;&lt;mn&gt;3&lt;/mn&gt;&lt;mn&gt;14&lt;/mn&gt;&lt;/mfrac&gt;&lt;/math&gt;" title="3 over 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8648" y="2808009"/>
            <a:ext cx="24192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1" name="Google Shape;1231;p80" descr="&lt;math xmlns=&quot;http://www.w3.org/1998/Math/MathML&quot; display=&quot;block&quot; data-is-equatio=&quot;1&quot; data-latex=&quot;\frac{4}{14}&quot;&gt;&lt;mfrac&gt;&lt;mn&gt;4&lt;/mn&gt;&lt;mn&gt;14&lt;/mn&gt;&lt;/mfrac&gt;&lt;/math&gt;" title="4 over 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50808" y="3401384"/>
            <a:ext cx="237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2" name="Google Shape;1232;p80" descr="&lt;math xmlns=&quot;http://www.w3.org/1998/Math/MathML&quot; display=&quot;block&quot; data-is-equatio=&quot;1&quot; data-latex=&quot;\frac{2}{14}&quot;&gt;&lt;mfrac&gt;&lt;mn&gt;2&lt;/mn&gt;&lt;mn&gt;14&lt;/mn&gt;&lt;/mfrac&gt;&lt;/math&gt;" title="2 over 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55508" y="2408969"/>
            <a:ext cx="241920" cy="4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3" name="Google Shape;1233;p80"/>
          <p:cNvSpPr txBox="1"/>
          <p:nvPr/>
        </p:nvSpPr>
        <p:spPr>
          <a:xfrm>
            <a:off x="6490027" y="3620270"/>
            <a:ext cx="246300" cy="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R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234" name="Google Shape;1234;p80" descr="&lt;math xmlns=&quot;http://www.w3.org/1998/Math/MathML&quot; display=&quot;block&quot; data-is-equatio=&quot;1&quot; data-latex=&quot;\frac{2}{14}&quot;&gt;&lt;mfrac&gt;&lt;mn&gt;2&lt;/mn&gt;&lt;mn&gt;14&lt;/mn&gt;&lt;/mfrac&gt;&lt;/math&gt;" title="2 over 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35708" y="3994744"/>
            <a:ext cx="241920" cy="4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5" name="Google Shape;1235;p80"/>
          <p:cNvSpPr txBox="1"/>
          <p:nvPr/>
        </p:nvSpPr>
        <p:spPr>
          <a:xfrm>
            <a:off x="324000" y="642971"/>
            <a:ext cx="8496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3) Labadaba jaantuska (frequency table) oo aan dhammaystirnayn iyo geedka itimaalka (probability tree) oo aan dhammaystirnayn waxay muujinayaan isku tijaabo oo ah si aan kala sooc lahayn u doorashada koofiyadda xafladda (party hat) midab gaar ah.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a) Dhammaystir labada jaantus.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b) Abuur liis muujinaya midabka koofiyad kasta oo xafladda ah.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36" name="Google Shape;1236;p80"/>
          <p:cNvGrpSpPr/>
          <p:nvPr/>
        </p:nvGrpSpPr>
        <p:grpSpPr>
          <a:xfrm>
            <a:off x="7604550" y="2318591"/>
            <a:ext cx="962400" cy="1480200"/>
            <a:chOff x="7749775" y="1867675"/>
            <a:chExt cx="962400" cy="1480200"/>
          </a:xfrm>
        </p:grpSpPr>
        <p:sp>
          <p:nvSpPr>
            <p:cNvPr id="1237" name="Google Shape;1237;p80"/>
            <p:cNvSpPr txBox="1"/>
            <p:nvPr/>
          </p:nvSpPr>
          <p:spPr>
            <a:xfrm>
              <a:off x="7749775" y="1867675"/>
              <a:ext cx="522300" cy="148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1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R</a:t>
              </a:r>
              <a:endParaRPr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1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R</a:t>
              </a:r>
              <a:endParaRPr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1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R</a:t>
              </a:r>
              <a:endParaRPr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1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R</a:t>
              </a:r>
              <a:endParaRPr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1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R</a:t>
              </a:r>
              <a:endParaRPr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1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G</a:t>
              </a:r>
              <a:endParaRPr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1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G</a:t>
              </a:r>
              <a:endParaRPr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1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G</a:t>
              </a:r>
              <a:endParaRPr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238" name="Google Shape;1238;p80"/>
            <p:cNvSpPr txBox="1"/>
            <p:nvPr/>
          </p:nvSpPr>
          <p:spPr>
            <a:xfrm>
              <a:off x="8189875" y="1867675"/>
              <a:ext cx="522300" cy="148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1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B</a:t>
              </a:r>
              <a:endParaRPr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1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B</a:t>
              </a:r>
              <a:endParaRPr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1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B</a:t>
              </a:r>
              <a:endParaRPr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1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B</a:t>
              </a:r>
              <a:endParaRPr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1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V</a:t>
              </a:r>
              <a:endParaRPr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1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V</a:t>
              </a:r>
              <a:endParaRPr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sp>
        <p:nvSpPr>
          <p:cNvPr id="1239" name="Google Shape;1239;p80"/>
          <p:cNvSpPr txBox="1"/>
          <p:nvPr/>
        </p:nvSpPr>
        <p:spPr>
          <a:xfrm>
            <a:off x="7459200" y="1620000"/>
            <a:ext cx="1253100" cy="5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liiska natiijooyinka (list of outcomes)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40" name="Google Shape;1240;p80"/>
          <p:cNvSpPr/>
          <p:nvPr/>
        </p:nvSpPr>
        <p:spPr>
          <a:xfrm>
            <a:off x="5073626" y="3109117"/>
            <a:ext cx="277200" cy="2772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44" name="Shape 1244"/>
        <p:cNvGrpSpPr/>
        <p:nvPr/>
      </p:nvGrpSpPr>
      <p:grpSpPr>
        <a:xfrm>
          <a:off x="0" y="0"/>
          <a:ext cx="0" cy="0"/>
        </a:xfrm>
      </p:grpSpPr>
      <p:sp>
        <p:nvSpPr>
          <p:cNvPr id="1245" name="Google Shape;1245;p81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Natiijooyinka iyo itimaalka (probabilities) ee jaantusyada kala duwan</a:t>
            </a:r>
            <a:endParaRPr/>
          </a:p>
        </p:txBody>
      </p:sp>
      <p:sp>
        <p:nvSpPr>
          <p:cNvPr id="1246" name="Google Shape;1246;p81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Isbarbardhigga matalaadyo (representations) badan si loo xisaabiyo itimaalka (theoretical probabilities)</a:t>
            </a:r>
            <a:endParaRPr/>
          </a:p>
        </p:txBody>
      </p:sp>
      <p:sp>
        <p:nvSpPr>
          <p:cNvPr id="1247" name="Google Shape;1247;p81"/>
          <p:cNvSpPr txBox="1"/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Muujinta dhacdooyinka (events) ee jaantusyada kala duwan</a:t>
            </a:r>
            <a:endParaRPr/>
          </a:p>
        </p:txBody>
      </p:sp>
      <p:pic>
        <p:nvPicPr>
          <p:cNvPr id="1248" name="Google Shape;1248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473" y="2988373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52" name="Shape 1252"/>
        <p:cNvGrpSpPr/>
        <p:nvPr/>
      </p:nvGrpSpPr>
      <p:grpSpPr>
        <a:xfrm>
          <a:off x="0" y="0"/>
          <a:ext cx="0" cy="0"/>
        </a:xfrm>
      </p:grpSpPr>
      <p:sp>
        <p:nvSpPr>
          <p:cNvPr id="1253" name="Google Shape;1253;p8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Muujinta dhacdooyinka jaantusyo kala duwan</a:t>
            </a:r>
            <a:endParaRPr/>
          </a:p>
        </p:txBody>
      </p:sp>
      <p:grpSp>
        <p:nvGrpSpPr>
          <p:cNvPr id="1254" name="Google Shape;1254;p82"/>
          <p:cNvGrpSpPr/>
          <p:nvPr/>
        </p:nvGrpSpPr>
        <p:grpSpPr>
          <a:xfrm>
            <a:off x="4506039" y="2181291"/>
            <a:ext cx="4009170" cy="2523719"/>
            <a:chOff x="4506039" y="2181291"/>
            <a:chExt cx="4009170" cy="2523719"/>
          </a:xfrm>
        </p:grpSpPr>
        <p:pic>
          <p:nvPicPr>
            <p:cNvPr id="1255" name="Google Shape;1255;p82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7850784" y="3690716"/>
              <a:ext cx="664425" cy="73708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6" name="Google Shape;1256;p82"/>
            <p:cNvSpPr txBox="1"/>
            <p:nvPr/>
          </p:nvSpPr>
          <p:spPr>
            <a:xfrm>
              <a:off x="7809935" y="4427809"/>
              <a:ext cx="676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4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Suad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257" name="Google Shape;1257;p82"/>
            <p:cNvGrpSpPr/>
            <p:nvPr/>
          </p:nvGrpSpPr>
          <p:grpSpPr>
            <a:xfrm flipH="1">
              <a:off x="4506039" y="2181291"/>
              <a:ext cx="3605583" cy="2028767"/>
              <a:chOff x="797575" y="5295652"/>
              <a:chExt cx="3320975" cy="1476325"/>
            </a:xfrm>
          </p:grpSpPr>
          <p:pic>
            <p:nvPicPr>
              <p:cNvPr id="1258" name="Google Shape;1258;p82"/>
              <p:cNvPicPr preferRelativeResize="0"/>
              <p:nvPr/>
            </p:nvPicPr>
            <p:blipFill>
              <a:blip r:embed="rId4">
                <a:alphaModFix/>
              </a:blip>
              <a:srcRect r="57905" b="43690"/>
              <a:stretch>
                <a:fillRect/>
              </a:stretch>
            </p:blipFill>
            <p:spPr>
              <a:xfrm flipH="1">
                <a:off x="797575" y="5295652"/>
                <a:ext cx="3320975" cy="147632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59" name="Google Shape;1259;p82"/>
              <p:cNvSpPr txBox="1"/>
              <p:nvPr/>
            </p:nvSpPr>
            <p:spPr>
              <a:xfrm flipH="1">
                <a:off x="1048703" y="5300184"/>
                <a:ext cx="3000000" cy="55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400">
                    <a:latin typeface="Lexend"/>
                    <a:ea typeface="Lexend"/>
                    <a:cs typeface="Lexend"/>
                    <a:sym typeface="Lexend"/>
                  </a:rPr>
                  <a:t>Waa, miyaan runtii u baahanahay inaan sawiro geed ixtimaal (probability tree) oo leh toddoba laamood iyo miis leh toddoba saf si aan u helo ixtimaalka ku degista lambar asaasi ah?!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1260" name="Google Shape;1260;p82"/>
          <p:cNvGrpSpPr/>
          <p:nvPr/>
        </p:nvGrpSpPr>
        <p:grpSpPr>
          <a:xfrm>
            <a:off x="332319" y="2083423"/>
            <a:ext cx="3484301" cy="2757401"/>
            <a:chOff x="256119" y="2181667"/>
            <a:chExt cx="3484301" cy="2757401"/>
          </a:xfrm>
        </p:grpSpPr>
        <p:grpSp>
          <p:nvGrpSpPr>
            <p:cNvPr id="1261" name="Google Shape;1261;p82"/>
            <p:cNvGrpSpPr/>
            <p:nvPr/>
          </p:nvGrpSpPr>
          <p:grpSpPr>
            <a:xfrm flipH="1">
              <a:off x="256119" y="3898542"/>
              <a:ext cx="676200" cy="1040525"/>
              <a:chOff x="8137196" y="1935832"/>
              <a:chExt cx="676200" cy="1040525"/>
            </a:xfrm>
          </p:grpSpPr>
          <p:pic>
            <p:nvPicPr>
              <p:cNvPr id="1262" name="Google Shape;1262;p82"/>
              <p:cNvPicPr preferRelativeResize="0"/>
              <p:nvPr/>
            </p:nvPicPr>
            <p:blipFill>
              <a:blip r:embed="rId9">
                <a:alphaModFix/>
              </a:blip>
              <a:stretch>
                <a:fillRect/>
              </a:stretch>
            </p:blipFill>
            <p:spPr>
              <a:xfrm flipH="1">
                <a:off x="8209791" y="1935832"/>
                <a:ext cx="598139" cy="7479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63" name="Google Shape;1263;p82"/>
              <p:cNvSpPr txBox="1"/>
              <p:nvPr/>
            </p:nvSpPr>
            <p:spPr>
              <a:xfrm>
                <a:off x="8137196" y="2699157"/>
                <a:ext cx="6762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none" lIns="0" tIns="0" rIns="0" bIns="0" anchor="t" anchorCtr="0">
                <a:sp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4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Nuur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264" name="Google Shape;1264;p82"/>
            <p:cNvGrpSpPr/>
            <p:nvPr/>
          </p:nvGrpSpPr>
          <p:grpSpPr>
            <a:xfrm>
              <a:off x="698074" y="2181667"/>
              <a:ext cx="3042346" cy="2344848"/>
              <a:chOff x="797575" y="5295652"/>
              <a:chExt cx="3320975" cy="1476325"/>
            </a:xfrm>
          </p:grpSpPr>
          <p:pic>
            <p:nvPicPr>
              <p:cNvPr id="1265" name="Google Shape;1265;p82"/>
              <p:cNvPicPr preferRelativeResize="0"/>
              <p:nvPr/>
            </p:nvPicPr>
            <p:blipFill>
              <a:blip r:embed="rId4">
                <a:alphaModFix/>
              </a:blip>
              <a:srcRect r="57905" b="43690"/>
              <a:stretch>
                <a:fillRect/>
              </a:stretch>
            </p:blipFill>
            <p:spPr>
              <a:xfrm flipH="1">
                <a:off x="797575" y="5295652"/>
                <a:ext cx="3320975" cy="147632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66" name="Google Shape;1266;p82"/>
              <p:cNvSpPr txBox="1"/>
              <p:nvPr/>
            </p:nvSpPr>
            <p:spPr>
              <a:xfrm flipH="1">
                <a:off x="1048703" y="5318916"/>
                <a:ext cx="3000000" cy="55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400">
                    <a:latin typeface="Lexend"/>
                    <a:ea typeface="Lexend"/>
                    <a:cs typeface="Lexend"/>
                    <a:sym typeface="Lexend"/>
                  </a:rPr>
                  <a:t>Haddii aad kaliya danaynayso lambarrada asaasiga ah, waxaad isticmaali kartaa laba laamood, sax?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400">
                    <a:latin typeface="Lexend"/>
                    <a:ea typeface="Lexend"/>
                    <a:cs typeface="Lexend"/>
                    <a:sym typeface="Lexend"/>
                  </a:rPr>
                  <a:t>Mid natiijooyinka asaasiga ah, midna kuwa aan asaasiga ahayn?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1267" name="Google Shape;1267;p82"/>
          <p:cNvSpPr txBox="1"/>
          <p:nvPr/>
        </p:nvSpPr>
        <p:spPr>
          <a:xfrm>
            <a:off x="324000" y="642971"/>
            <a:ext cx="84960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Wareeggu wuxuu leeyahay natiijooyinkan: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= {1,  1,  2,  3,  3,  4,  4,  4,  4,  5,  5,  5,  6,  7,  7}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Tijaabo: wareeggan hal mar.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Dhacdo: wareeggu wuxuu ku degayaa lambar asaasi ah.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71" name="Shape 1271"/>
        <p:cNvGrpSpPr/>
        <p:nvPr/>
      </p:nvGrpSpPr>
      <p:grpSpPr>
        <a:xfrm>
          <a:off x="0" y="0"/>
          <a:ext cx="0" cy="0"/>
        </a:xfrm>
      </p:grpSpPr>
      <p:sp>
        <p:nvSpPr>
          <p:cNvPr id="1272" name="Google Shape;1272;p83"/>
          <p:cNvSpPr txBox="1"/>
          <p:nvPr/>
        </p:nvSpPr>
        <p:spPr>
          <a:xfrm>
            <a:off x="324000" y="642971"/>
            <a:ext cx="84960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Wareeggu wuxuu leeyahay natiijooyinkan: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ξ = {1,  1,  2,  3,  3,  4,  4,  4,  4,  5,  5,  5,  6,  7,  7}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Tijaabo: wareeggan hal mar.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Dhacdo: wareeggu wuxuu ku degayaa lambar asaasi ah.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ku muujin karnaa dhacdadan miis natiijooyin ah si aan u dhisno geed ixtimaal (probability tree).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3" name="Google Shape;1273;p8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Muujinta dhacdooyinka jaantusyo kala duwan</a:t>
            </a:r>
            <a:endParaRPr/>
          </a:p>
        </p:txBody>
      </p:sp>
      <p:graphicFrame>
        <p:nvGraphicFramePr>
          <p:cNvPr id="1274" name="Google Shape;1274;p83"/>
          <p:cNvGraphicFramePr>
            <a:graphicFrameLocks noGrp="1"/>
          </p:cNvGraphicFramePr>
          <p:nvPr/>
        </p:nvGraphicFramePr>
        <p:xfrm>
          <a:off x="400175" y="2783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{CB40717C-E718-4CDD-A6EF-0455306FA54E}</a:tableStyleId>
              </a:tblPr>
              <a:tblGrid>
                <a:gridCol w="1749625"/>
                <a:gridCol w="1749625"/>
              </a:tblGrid>
              <a:tr h="22777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asaasi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aan asaasi ahayn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5"/>
                    </a:solidFill>
                  </a:tcPr>
                </a:tc>
              </a:tr>
              <a:tr h="176247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1275" name="Google Shape;1275;p83"/>
          <p:cNvGrpSpPr/>
          <p:nvPr/>
        </p:nvGrpSpPr>
        <p:grpSpPr>
          <a:xfrm>
            <a:off x="2248450" y="3124339"/>
            <a:ext cx="539575" cy="313500"/>
            <a:chOff x="2248450" y="3240000"/>
            <a:chExt cx="539575" cy="313500"/>
          </a:xfrm>
        </p:grpSpPr>
        <p:sp>
          <p:nvSpPr>
            <p:cNvPr id="1276" name="Google Shape;1276;p83"/>
            <p:cNvSpPr/>
            <p:nvPr/>
          </p:nvSpPr>
          <p:spPr>
            <a:xfrm>
              <a:off x="2248450" y="3240000"/>
              <a:ext cx="217200" cy="313500"/>
            </a:xfrm>
            <a:prstGeom prst="rect">
              <a:avLst/>
            </a:prstGeom>
            <a:solidFill>
              <a:srgbClr val="EBEDFE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77" name="Google Shape;1277;p83"/>
            <p:cNvSpPr/>
            <p:nvPr/>
          </p:nvSpPr>
          <p:spPr>
            <a:xfrm>
              <a:off x="2570825" y="3240000"/>
              <a:ext cx="217200" cy="313500"/>
            </a:xfrm>
            <a:prstGeom prst="rect">
              <a:avLst/>
            </a:prstGeom>
            <a:solidFill>
              <a:srgbClr val="EBEDFE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78" name="Google Shape;1278;p83"/>
          <p:cNvSpPr/>
          <p:nvPr/>
        </p:nvSpPr>
        <p:spPr>
          <a:xfrm>
            <a:off x="541825" y="3124339"/>
            <a:ext cx="217200" cy="313500"/>
          </a:xfrm>
          <a:prstGeom prst="rect">
            <a:avLst/>
          </a:prstGeom>
          <a:solidFill>
            <a:srgbClr val="EBED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79" name="Google Shape;1279;p83"/>
          <p:cNvGrpSpPr/>
          <p:nvPr/>
        </p:nvGrpSpPr>
        <p:grpSpPr>
          <a:xfrm>
            <a:off x="541825" y="3565189"/>
            <a:ext cx="555200" cy="313500"/>
            <a:chOff x="541825" y="3565189"/>
            <a:chExt cx="555200" cy="313500"/>
          </a:xfrm>
        </p:grpSpPr>
        <p:sp>
          <p:nvSpPr>
            <p:cNvPr id="1280" name="Google Shape;1280;p83"/>
            <p:cNvSpPr/>
            <p:nvPr/>
          </p:nvSpPr>
          <p:spPr>
            <a:xfrm>
              <a:off x="541825" y="3565189"/>
              <a:ext cx="217200" cy="313500"/>
            </a:xfrm>
            <a:prstGeom prst="rect">
              <a:avLst/>
            </a:prstGeom>
            <a:solidFill>
              <a:srgbClr val="EBEDFE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81" name="Google Shape;1281;p83"/>
            <p:cNvSpPr/>
            <p:nvPr/>
          </p:nvSpPr>
          <p:spPr>
            <a:xfrm>
              <a:off x="879825" y="3565189"/>
              <a:ext cx="217200" cy="313500"/>
            </a:xfrm>
            <a:prstGeom prst="rect">
              <a:avLst/>
            </a:prstGeom>
            <a:solidFill>
              <a:srgbClr val="EBEDFE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82" name="Google Shape;1282;p83"/>
          <p:cNvGrpSpPr/>
          <p:nvPr/>
        </p:nvGrpSpPr>
        <p:grpSpPr>
          <a:xfrm>
            <a:off x="2248450" y="3565189"/>
            <a:ext cx="1184325" cy="313500"/>
            <a:chOff x="2248450" y="3565189"/>
            <a:chExt cx="1184325" cy="313500"/>
          </a:xfrm>
        </p:grpSpPr>
        <p:sp>
          <p:nvSpPr>
            <p:cNvPr id="1283" name="Google Shape;1283;p83"/>
            <p:cNvSpPr/>
            <p:nvPr/>
          </p:nvSpPr>
          <p:spPr>
            <a:xfrm>
              <a:off x="2248450" y="3565189"/>
              <a:ext cx="217200" cy="313500"/>
            </a:xfrm>
            <a:prstGeom prst="rect">
              <a:avLst/>
            </a:prstGeom>
            <a:solidFill>
              <a:srgbClr val="EBEDFE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84" name="Google Shape;1284;p83"/>
            <p:cNvSpPr/>
            <p:nvPr/>
          </p:nvSpPr>
          <p:spPr>
            <a:xfrm>
              <a:off x="2570825" y="3565189"/>
              <a:ext cx="217200" cy="313500"/>
            </a:xfrm>
            <a:prstGeom prst="rect">
              <a:avLst/>
            </a:prstGeom>
            <a:solidFill>
              <a:srgbClr val="EBEDFE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85" name="Google Shape;1285;p83"/>
            <p:cNvSpPr/>
            <p:nvPr/>
          </p:nvSpPr>
          <p:spPr>
            <a:xfrm>
              <a:off x="2893200" y="3565189"/>
              <a:ext cx="217200" cy="313500"/>
            </a:xfrm>
            <a:prstGeom prst="rect">
              <a:avLst/>
            </a:prstGeom>
            <a:solidFill>
              <a:srgbClr val="EBEDFE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86" name="Google Shape;1286;p83"/>
            <p:cNvSpPr/>
            <p:nvPr/>
          </p:nvSpPr>
          <p:spPr>
            <a:xfrm>
              <a:off x="3215575" y="3565189"/>
              <a:ext cx="217200" cy="313500"/>
            </a:xfrm>
            <a:prstGeom prst="rect">
              <a:avLst/>
            </a:prstGeom>
            <a:solidFill>
              <a:srgbClr val="EBEDFE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87" name="Google Shape;1287;p83"/>
          <p:cNvGrpSpPr/>
          <p:nvPr/>
        </p:nvGrpSpPr>
        <p:grpSpPr>
          <a:xfrm>
            <a:off x="541825" y="4006039"/>
            <a:ext cx="893200" cy="313500"/>
            <a:chOff x="541825" y="4006039"/>
            <a:chExt cx="893200" cy="313500"/>
          </a:xfrm>
        </p:grpSpPr>
        <p:sp>
          <p:nvSpPr>
            <p:cNvPr id="1288" name="Google Shape;1288;p83"/>
            <p:cNvSpPr/>
            <p:nvPr/>
          </p:nvSpPr>
          <p:spPr>
            <a:xfrm>
              <a:off x="541825" y="4006039"/>
              <a:ext cx="217200" cy="313500"/>
            </a:xfrm>
            <a:prstGeom prst="rect">
              <a:avLst/>
            </a:prstGeom>
            <a:solidFill>
              <a:srgbClr val="EBEDFE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5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89" name="Google Shape;1289;p83"/>
            <p:cNvSpPr/>
            <p:nvPr/>
          </p:nvSpPr>
          <p:spPr>
            <a:xfrm>
              <a:off x="879825" y="4006039"/>
              <a:ext cx="217200" cy="313500"/>
            </a:xfrm>
            <a:prstGeom prst="rect">
              <a:avLst/>
            </a:prstGeom>
            <a:solidFill>
              <a:srgbClr val="EBEDFE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5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90" name="Google Shape;1290;p83"/>
            <p:cNvSpPr/>
            <p:nvPr/>
          </p:nvSpPr>
          <p:spPr>
            <a:xfrm>
              <a:off x="1217825" y="4006039"/>
              <a:ext cx="217200" cy="313500"/>
            </a:xfrm>
            <a:prstGeom prst="rect">
              <a:avLst/>
            </a:prstGeom>
            <a:solidFill>
              <a:srgbClr val="EBEDFE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5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91" name="Google Shape;1291;p83"/>
          <p:cNvSpPr/>
          <p:nvPr/>
        </p:nvSpPr>
        <p:spPr>
          <a:xfrm>
            <a:off x="2248450" y="4006039"/>
            <a:ext cx="217200" cy="313500"/>
          </a:xfrm>
          <a:prstGeom prst="rect">
            <a:avLst/>
          </a:prstGeom>
          <a:solidFill>
            <a:srgbClr val="EBED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92" name="Google Shape;1292;p83"/>
          <p:cNvGrpSpPr/>
          <p:nvPr/>
        </p:nvGrpSpPr>
        <p:grpSpPr>
          <a:xfrm>
            <a:off x="541825" y="4446889"/>
            <a:ext cx="555200" cy="313500"/>
            <a:chOff x="541825" y="4446889"/>
            <a:chExt cx="555200" cy="313500"/>
          </a:xfrm>
        </p:grpSpPr>
        <p:sp>
          <p:nvSpPr>
            <p:cNvPr id="1293" name="Google Shape;1293;p83"/>
            <p:cNvSpPr/>
            <p:nvPr/>
          </p:nvSpPr>
          <p:spPr>
            <a:xfrm>
              <a:off x="541825" y="4446889"/>
              <a:ext cx="217200" cy="313500"/>
            </a:xfrm>
            <a:prstGeom prst="rect">
              <a:avLst/>
            </a:prstGeom>
            <a:solidFill>
              <a:srgbClr val="EBEDFE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7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94" name="Google Shape;1294;p83"/>
            <p:cNvSpPr/>
            <p:nvPr/>
          </p:nvSpPr>
          <p:spPr>
            <a:xfrm>
              <a:off x="879825" y="4446889"/>
              <a:ext cx="217200" cy="313500"/>
            </a:xfrm>
            <a:prstGeom prst="rect">
              <a:avLst/>
            </a:prstGeom>
            <a:solidFill>
              <a:srgbClr val="EBEDFE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7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95" name="Google Shape;1295;p83"/>
          <p:cNvSpPr/>
          <p:nvPr/>
        </p:nvSpPr>
        <p:spPr>
          <a:xfrm>
            <a:off x="2454175" y="901878"/>
            <a:ext cx="468300" cy="315900"/>
          </a:xfrm>
          <a:prstGeom prst="rect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6" name="Google Shape;1296;p83"/>
          <p:cNvSpPr/>
          <p:nvPr/>
        </p:nvSpPr>
        <p:spPr>
          <a:xfrm>
            <a:off x="3032400" y="901878"/>
            <a:ext cx="217200" cy="315900"/>
          </a:xfrm>
          <a:prstGeom prst="rect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7" name="Google Shape;1297;p83"/>
          <p:cNvSpPr/>
          <p:nvPr/>
        </p:nvSpPr>
        <p:spPr>
          <a:xfrm>
            <a:off x="3369600" y="901873"/>
            <a:ext cx="487200" cy="315900"/>
          </a:xfrm>
          <a:prstGeom prst="rect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8" name="Google Shape;1298;p83"/>
          <p:cNvSpPr/>
          <p:nvPr/>
        </p:nvSpPr>
        <p:spPr>
          <a:xfrm>
            <a:off x="3965800" y="901873"/>
            <a:ext cx="1213800" cy="315900"/>
          </a:xfrm>
          <a:prstGeom prst="rect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9" name="Google Shape;1299;p83"/>
          <p:cNvSpPr/>
          <p:nvPr/>
        </p:nvSpPr>
        <p:spPr>
          <a:xfrm>
            <a:off x="5252300" y="901873"/>
            <a:ext cx="893100" cy="315900"/>
          </a:xfrm>
          <a:prstGeom prst="rect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0" name="Google Shape;1300;p83"/>
          <p:cNvSpPr/>
          <p:nvPr/>
        </p:nvSpPr>
        <p:spPr>
          <a:xfrm>
            <a:off x="6242840" y="901878"/>
            <a:ext cx="217200" cy="315900"/>
          </a:xfrm>
          <a:prstGeom prst="rect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1" name="Google Shape;1301;p83"/>
          <p:cNvSpPr/>
          <p:nvPr/>
        </p:nvSpPr>
        <p:spPr>
          <a:xfrm>
            <a:off x="6580040" y="901873"/>
            <a:ext cx="487200" cy="315900"/>
          </a:xfrm>
          <a:prstGeom prst="rect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2" name="Google Shape;1302;p83"/>
          <p:cNvSpPr txBox="1"/>
          <p:nvPr/>
        </p:nvSpPr>
        <p:spPr>
          <a:xfrm>
            <a:off x="3965800" y="3816200"/>
            <a:ext cx="1609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P(prime) =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3" name="Google Shape;1303;p83"/>
          <p:cNvSpPr txBox="1"/>
          <p:nvPr/>
        </p:nvSpPr>
        <p:spPr>
          <a:xfrm>
            <a:off x="3965800" y="2783625"/>
            <a:ext cx="16095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 jira wadar ahaan 15 natiijo.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4" name="Google Shape;1304;p83"/>
          <p:cNvSpPr txBox="1"/>
          <p:nvPr/>
        </p:nvSpPr>
        <p:spPr>
          <a:xfrm>
            <a:off x="3965800" y="4294675"/>
            <a:ext cx="1776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P(not prime) =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05" name="Google Shape;1305;p83"/>
          <p:cNvGrpSpPr/>
          <p:nvPr/>
        </p:nvGrpSpPr>
        <p:grpSpPr>
          <a:xfrm>
            <a:off x="6286800" y="2800325"/>
            <a:ext cx="2199450" cy="1678940"/>
            <a:chOff x="6134400" y="2800325"/>
            <a:chExt cx="2199450" cy="1678940"/>
          </a:xfrm>
        </p:grpSpPr>
        <p:grpSp>
          <p:nvGrpSpPr>
            <p:cNvPr id="1306" name="Google Shape;1306;p83"/>
            <p:cNvGrpSpPr/>
            <p:nvPr/>
          </p:nvGrpSpPr>
          <p:grpSpPr>
            <a:xfrm>
              <a:off x="6371000" y="2885687"/>
              <a:ext cx="1175100" cy="1507761"/>
              <a:chOff x="6599600" y="2885687"/>
              <a:chExt cx="1175100" cy="1507761"/>
            </a:xfrm>
          </p:grpSpPr>
          <p:cxnSp>
            <p:nvCxnSpPr>
              <p:cNvPr id="1307" name="Google Shape;1307;p83"/>
              <p:cNvCxnSpPr/>
              <p:nvPr/>
            </p:nvCxnSpPr>
            <p:spPr>
              <a:xfrm>
                <a:off x="6599600" y="3731948"/>
                <a:ext cx="1175100" cy="6615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08" name="Google Shape;1308;p83"/>
              <p:cNvCxnSpPr/>
              <p:nvPr/>
            </p:nvCxnSpPr>
            <p:spPr>
              <a:xfrm rot="10800000" flipH="1">
                <a:off x="6599600" y="2885687"/>
                <a:ext cx="1175100" cy="6615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309" name="Google Shape;1309;p83"/>
            <p:cNvSpPr txBox="1"/>
            <p:nvPr/>
          </p:nvSpPr>
          <p:spPr>
            <a:xfrm>
              <a:off x="7597350" y="4295065"/>
              <a:ext cx="736500" cy="18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aan asaasi ahayn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10" name="Google Shape;1310;p83"/>
            <p:cNvSpPr/>
            <p:nvPr/>
          </p:nvSpPr>
          <p:spPr>
            <a:xfrm>
              <a:off x="6134400" y="3512362"/>
              <a:ext cx="277200" cy="2544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11" name="Google Shape;1311;p83"/>
            <p:cNvSpPr txBox="1"/>
            <p:nvPr/>
          </p:nvSpPr>
          <p:spPr>
            <a:xfrm>
              <a:off x="7597350" y="2800325"/>
              <a:ext cx="736500" cy="18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asaasi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312" name="Google Shape;1312;p83" descr="&lt;math xmlns=&quot;http://www.w3.org/1998/Math/MathML&quot; display=&quot;block&quot; data-is-equatio=&quot;1&quot; data-latex=&quot;\frac{7}{15}&quot;&gt;&lt;mfrac&gt;&lt;mn&gt;7&lt;/mn&gt;&lt;mn&gt;15&lt;/mn&gt;&lt;/mfrac&gt;&lt;/math&gt;" title="7 over 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9597" y="3738788"/>
            <a:ext cx="234432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3" name="Google Shape;1313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29575" y="4217263"/>
            <a:ext cx="237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4" name="Google Shape;1314;p83" descr="&lt;math xmlns=&quot;http://www.w3.org/1998/Math/MathML&quot; display=&quot;block&quot; data-is-equatio=&quot;1&quot; data-latex=&quot;\frac{7}{15}&quot;&gt;&lt;mfrac&gt;&lt;mn&gt;7&lt;/mn&gt;&lt;mn&gt;15&lt;/mn&gt;&lt;/mfrac&gt;&lt;/math&gt;" title="7 over 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01822" y="2707973"/>
            <a:ext cx="234432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5" name="Google Shape;1315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36250" y="3709522"/>
            <a:ext cx="237600" cy="43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19" name="Shape 1319"/>
        <p:cNvGrpSpPr/>
        <p:nvPr/>
      </p:nvGrpSpPr>
      <p:grpSpPr>
        <a:xfrm>
          <a:off x="0" y="0"/>
          <a:ext cx="0" cy="0"/>
        </a:xfrm>
      </p:grpSpPr>
      <p:sp>
        <p:nvSpPr>
          <p:cNvPr id="1320" name="Google Shape;1320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Muujinta dhacdooyinka jaantusyo kala duwan</a:t>
            </a:r>
            <a:endParaRPr/>
          </a:p>
        </p:txBody>
      </p:sp>
      <p:graphicFrame>
        <p:nvGraphicFramePr>
          <p:cNvPr id="1321" name="Google Shape;1321;p84"/>
          <p:cNvGraphicFramePr>
            <a:graphicFrameLocks noGrp="1"/>
          </p:cNvGraphicFramePr>
          <p:nvPr/>
        </p:nvGraphicFramePr>
        <p:xfrm>
          <a:off x="5353950" y="737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{CB40717C-E718-4CDD-A6EF-0455306FA54E}</a:tableStyleId>
              </a:tblPr>
              <a:tblGrid>
                <a:gridCol w="1749625"/>
                <a:gridCol w="1749625"/>
              </a:tblGrid>
              <a:tr h="22777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tiro kuti (prime)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aan tiro kuti ahayn (not prime)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5"/>
                    </a:solidFill>
                  </a:tcPr>
                </a:tc>
              </a:tr>
              <a:tr h="176247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322" name="Google Shape;1322;p84"/>
          <p:cNvSpPr/>
          <p:nvPr/>
        </p:nvSpPr>
        <p:spPr>
          <a:xfrm>
            <a:off x="7202225" y="1078314"/>
            <a:ext cx="217200" cy="31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3" name="Google Shape;1323;p84"/>
          <p:cNvSpPr/>
          <p:nvPr/>
        </p:nvSpPr>
        <p:spPr>
          <a:xfrm>
            <a:off x="5495600" y="1078314"/>
            <a:ext cx="217200" cy="31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24" name="Google Shape;1324;p84"/>
          <p:cNvGrpSpPr/>
          <p:nvPr/>
        </p:nvGrpSpPr>
        <p:grpSpPr>
          <a:xfrm>
            <a:off x="5495600" y="1519164"/>
            <a:ext cx="555200" cy="313500"/>
            <a:chOff x="541825" y="3565189"/>
            <a:chExt cx="555200" cy="313500"/>
          </a:xfrm>
        </p:grpSpPr>
        <p:sp>
          <p:nvSpPr>
            <p:cNvPr id="1325" name="Google Shape;1325;p84"/>
            <p:cNvSpPr/>
            <p:nvPr/>
          </p:nvSpPr>
          <p:spPr>
            <a:xfrm>
              <a:off x="541825" y="3565189"/>
              <a:ext cx="217200" cy="3135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26" name="Google Shape;1326;p84"/>
            <p:cNvSpPr/>
            <p:nvPr/>
          </p:nvSpPr>
          <p:spPr>
            <a:xfrm>
              <a:off x="879825" y="3565189"/>
              <a:ext cx="217200" cy="3135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327" name="Google Shape;1327;p84"/>
          <p:cNvSpPr/>
          <p:nvPr/>
        </p:nvSpPr>
        <p:spPr>
          <a:xfrm>
            <a:off x="7202225" y="1519164"/>
            <a:ext cx="217200" cy="31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8" name="Google Shape;1328;p84"/>
          <p:cNvSpPr/>
          <p:nvPr/>
        </p:nvSpPr>
        <p:spPr>
          <a:xfrm>
            <a:off x="5495600" y="1960014"/>
            <a:ext cx="217200" cy="31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9" name="Google Shape;1329;p84"/>
          <p:cNvSpPr/>
          <p:nvPr/>
        </p:nvSpPr>
        <p:spPr>
          <a:xfrm>
            <a:off x="7202225" y="1960014"/>
            <a:ext cx="217200" cy="31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30" name="Google Shape;1330;p84"/>
          <p:cNvGrpSpPr/>
          <p:nvPr/>
        </p:nvGrpSpPr>
        <p:grpSpPr>
          <a:xfrm>
            <a:off x="5495600" y="2400864"/>
            <a:ext cx="555200" cy="313500"/>
            <a:chOff x="541825" y="4446889"/>
            <a:chExt cx="555200" cy="313500"/>
          </a:xfrm>
        </p:grpSpPr>
        <p:sp>
          <p:nvSpPr>
            <p:cNvPr id="1331" name="Google Shape;1331;p84"/>
            <p:cNvSpPr/>
            <p:nvPr/>
          </p:nvSpPr>
          <p:spPr>
            <a:xfrm>
              <a:off x="541825" y="4446889"/>
              <a:ext cx="217200" cy="3135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7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32" name="Google Shape;1332;p84"/>
            <p:cNvSpPr/>
            <p:nvPr/>
          </p:nvSpPr>
          <p:spPr>
            <a:xfrm>
              <a:off x="879825" y="4446889"/>
              <a:ext cx="217200" cy="3135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7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33" name="Google Shape;1333;p84"/>
          <p:cNvGrpSpPr/>
          <p:nvPr/>
        </p:nvGrpSpPr>
        <p:grpSpPr>
          <a:xfrm>
            <a:off x="6049075" y="2934039"/>
            <a:ext cx="2199450" cy="1678940"/>
            <a:chOff x="6134400" y="2800325"/>
            <a:chExt cx="2199450" cy="1678940"/>
          </a:xfrm>
        </p:grpSpPr>
        <p:grpSp>
          <p:nvGrpSpPr>
            <p:cNvPr id="1334" name="Google Shape;1334;p84"/>
            <p:cNvGrpSpPr/>
            <p:nvPr/>
          </p:nvGrpSpPr>
          <p:grpSpPr>
            <a:xfrm>
              <a:off x="6371000" y="2885687"/>
              <a:ext cx="1175100" cy="1507761"/>
              <a:chOff x="6599600" y="2885687"/>
              <a:chExt cx="1175100" cy="1507761"/>
            </a:xfrm>
          </p:grpSpPr>
          <p:cxnSp>
            <p:nvCxnSpPr>
              <p:cNvPr id="1335" name="Google Shape;1335;p84"/>
              <p:cNvCxnSpPr/>
              <p:nvPr/>
            </p:nvCxnSpPr>
            <p:spPr>
              <a:xfrm>
                <a:off x="6599600" y="3731948"/>
                <a:ext cx="1175100" cy="6615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36" name="Google Shape;1336;p84"/>
              <p:cNvCxnSpPr/>
              <p:nvPr/>
            </p:nvCxnSpPr>
            <p:spPr>
              <a:xfrm rot="10800000" flipH="1">
                <a:off x="6599600" y="2885687"/>
                <a:ext cx="1175100" cy="6615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337" name="Google Shape;1337;p84"/>
            <p:cNvSpPr txBox="1"/>
            <p:nvPr/>
          </p:nvSpPr>
          <p:spPr>
            <a:xfrm>
              <a:off x="7597350" y="4295065"/>
              <a:ext cx="736500" cy="18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aan tiro kuti ahayn (non prime)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38" name="Google Shape;1338;p84"/>
            <p:cNvSpPr/>
            <p:nvPr/>
          </p:nvSpPr>
          <p:spPr>
            <a:xfrm>
              <a:off x="6134400" y="3512362"/>
              <a:ext cx="277200" cy="2544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39" name="Google Shape;1339;p84"/>
            <p:cNvSpPr txBox="1"/>
            <p:nvPr/>
          </p:nvSpPr>
          <p:spPr>
            <a:xfrm>
              <a:off x="7597350" y="2800325"/>
              <a:ext cx="736500" cy="18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tiro kuti (prime)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40" name="Google Shape;1340;p84"/>
          <p:cNvGrpSpPr/>
          <p:nvPr/>
        </p:nvGrpSpPr>
        <p:grpSpPr>
          <a:xfrm>
            <a:off x="6661280" y="2990160"/>
            <a:ext cx="243093" cy="243093"/>
            <a:chOff x="1020916" y="1442088"/>
            <a:chExt cx="457200" cy="457200"/>
          </a:xfrm>
        </p:grpSpPr>
        <p:pic>
          <p:nvPicPr>
            <p:cNvPr id="1341" name="Google Shape;1341;p8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2" name="Google Shape;1342;p84"/>
            <p:cNvSpPr txBox="1"/>
            <p:nvPr/>
          </p:nvSpPr>
          <p:spPr>
            <a:xfrm>
              <a:off x="1045521" y="1451202"/>
              <a:ext cx="408000" cy="41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x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343" name="Google Shape;1343;p84"/>
          <p:cNvSpPr/>
          <p:nvPr/>
        </p:nvSpPr>
        <p:spPr>
          <a:xfrm>
            <a:off x="5833600" y="1078314"/>
            <a:ext cx="217200" cy="31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4" name="Google Shape;1344;p84"/>
          <p:cNvSpPr/>
          <p:nvPr/>
        </p:nvSpPr>
        <p:spPr>
          <a:xfrm>
            <a:off x="6171600" y="1078314"/>
            <a:ext cx="217200" cy="31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5" name="Google Shape;1345;p84"/>
          <p:cNvSpPr/>
          <p:nvPr/>
        </p:nvSpPr>
        <p:spPr>
          <a:xfrm>
            <a:off x="6509600" y="1078314"/>
            <a:ext cx="217200" cy="31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6" name="Google Shape;1346;p84"/>
          <p:cNvSpPr/>
          <p:nvPr/>
        </p:nvSpPr>
        <p:spPr>
          <a:xfrm>
            <a:off x="7202225" y="2400864"/>
            <a:ext cx="217200" cy="31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47" name="Google Shape;1347;p84" descr="&lt;math xmlns=&quot;http://www.w3.org/1998/Math/MathML&quot; display=&quot;block&quot; data-is-equatio=&quot;1&quot; data-latex=&quot;\frac{9}{13}&quot;&gt;&lt;mfrac&gt;&lt;mn&gt;9&lt;/mn&gt;&lt;mn&gt;13&lt;/mn&gt;&lt;/mfrac&gt;&lt;/math&gt;" title="9 over 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66178" y="2895696"/>
            <a:ext cx="233280" cy="4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8" name="Google Shape;1348;p84"/>
          <p:cNvSpPr txBox="1"/>
          <p:nvPr/>
        </p:nvSpPr>
        <p:spPr>
          <a:xfrm>
            <a:off x="324000" y="642975"/>
            <a:ext cx="45000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Jaantusyada labaduba waxay muujinayaan tijaabinta kaad (card) random ah oo laga soo qaaday xirmo kaad (deck) xisaab ah.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 maxay itimaalka (probability) ku yaal laanta (branch) loo calaamadeeyay x?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52" name="Shape 1352"/>
        <p:cNvGrpSpPr/>
        <p:nvPr/>
      </p:nvGrpSpPr>
      <p:grpSpPr>
        <a:xfrm>
          <a:off x="0" y="0"/>
          <a:ext cx="0" cy="0"/>
        </a:xfrm>
      </p:grpSpPr>
      <p:sp>
        <p:nvSpPr>
          <p:cNvPr id="1353" name="Google Shape;1353;p85"/>
          <p:cNvSpPr txBox="1"/>
          <p:nvPr/>
        </p:nvSpPr>
        <p:spPr>
          <a:xfrm>
            <a:off x="324000" y="642975"/>
            <a:ext cx="4633800" cy="6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Kaad (card) dheeri ah ayaa lagu daray xirmada (deck).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Mid ka mid ah weedhahan ayaa sax ah?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4" name="Google Shape;1354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Muujinta dhacdooyinka (events) jaantusyo kala duwan</a:t>
            </a:r>
            <a:endParaRPr/>
          </a:p>
        </p:txBody>
      </p:sp>
      <p:graphicFrame>
        <p:nvGraphicFramePr>
          <p:cNvPr id="1355" name="Google Shape;1355;p85"/>
          <p:cNvGraphicFramePr>
            <a:graphicFrameLocks noGrp="1"/>
          </p:cNvGraphicFramePr>
          <p:nvPr/>
        </p:nvGraphicFramePr>
        <p:xfrm>
          <a:off x="5353950" y="737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{CB40717C-E718-4CDD-A6EF-0455306FA54E}</a:tableStyleId>
              </a:tblPr>
              <a:tblGrid>
                <a:gridCol w="1749625"/>
                <a:gridCol w="1749625"/>
              </a:tblGrid>
              <a:tr h="22777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tiro kuti (prime)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aan tiro kuti ahayn (not prime)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5"/>
                    </a:solidFill>
                  </a:tcPr>
                </a:tc>
              </a:tr>
              <a:tr h="176247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356" name="Google Shape;1356;p85"/>
          <p:cNvSpPr/>
          <p:nvPr/>
        </p:nvSpPr>
        <p:spPr>
          <a:xfrm>
            <a:off x="7202225" y="1078314"/>
            <a:ext cx="217200" cy="31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7" name="Google Shape;1357;p85"/>
          <p:cNvSpPr/>
          <p:nvPr/>
        </p:nvSpPr>
        <p:spPr>
          <a:xfrm>
            <a:off x="5495600" y="1078314"/>
            <a:ext cx="217200" cy="31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58" name="Google Shape;1358;p85"/>
          <p:cNvGrpSpPr/>
          <p:nvPr/>
        </p:nvGrpSpPr>
        <p:grpSpPr>
          <a:xfrm>
            <a:off x="5495600" y="1519164"/>
            <a:ext cx="555200" cy="313500"/>
            <a:chOff x="541825" y="3565189"/>
            <a:chExt cx="555200" cy="313500"/>
          </a:xfrm>
        </p:grpSpPr>
        <p:sp>
          <p:nvSpPr>
            <p:cNvPr id="1359" name="Google Shape;1359;p85"/>
            <p:cNvSpPr/>
            <p:nvPr/>
          </p:nvSpPr>
          <p:spPr>
            <a:xfrm>
              <a:off x="541825" y="3565189"/>
              <a:ext cx="217200" cy="3135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60" name="Google Shape;1360;p85"/>
            <p:cNvSpPr/>
            <p:nvPr/>
          </p:nvSpPr>
          <p:spPr>
            <a:xfrm>
              <a:off x="879825" y="3565189"/>
              <a:ext cx="217200" cy="3135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361" name="Google Shape;1361;p85"/>
          <p:cNvSpPr/>
          <p:nvPr/>
        </p:nvSpPr>
        <p:spPr>
          <a:xfrm>
            <a:off x="7202225" y="1519164"/>
            <a:ext cx="217200" cy="31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2" name="Google Shape;1362;p85"/>
          <p:cNvSpPr/>
          <p:nvPr/>
        </p:nvSpPr>
        <p:spPr>
          <a:xfrm>
            <a:off x="5495600" y="1960014"/>
            <a:ext cx="217200" cy="31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3" name="Google Shape;1363;p85"/>
          <p:cNvSpPr/>
          <p:nvPr/>
        </p:nvSpPr>
        <p:spPr>
          <a:xfrm>
            <a:off x="7202225" y="1960014"/>
            <a:ext cx="217200" cy="31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64" name="Google Shape;1364;p85"/>
          <p:cNvGrpSpPr/>
          <p:nvPr/>
        </p:nvGrpSpPr>
        <p:grpSpPr>
          <a:xfrm>
            <a:off x="5495600" y="2400864"/>
            <a:ext cx="555200" cy="313500"/>
            <a:chOff x="541825" y="4446889"/>
            <a:chExt cx="555200" cy="313500"/>
          </a:xfrm>
        </p:grpSpPr>
        <p:sp>
          <p:nvSpPr>
            <p:cNvPr id="1365" name="Google Shape;1365;p85"/>
            <p:cNvSpPr/>
            <p:nvPr/>
          </p:nvSpPr>
          <p:spPr>
            <a:xfrm>
              <a:off x="541825" y="4446889"/>
              <a:ext cx="217200" cy="3135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7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66" name="Google Shape;1366;p85"/>
            <p:cNvSpPr/>
            <p:nvPr/>
          </p:nvSpPr>
          <p:spPr>
            <a:xfrm>
              <a:off x="879825" y="4446889"/>
              <a:ext cx="217200" cy="3135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7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67" name="Google Shape;1367;p85"/>
          <p:cNvGrpSpPr/>
          <p:nvPr/>
        </p:nvGrpSpPr>
        <p:grpSpPr>
          <a:xfrm>
            <a:off x="6049075" y="2934039"/>
            <a:ext cx="2199450" cy="1678940"/>
            <a:chOff x="6134400" y="2800325"/>
            <a:chExt cx="2199450" cy="1678940"/>
          </a:xfrm>
        </p:grpSpPr>
        <p:grpSp>
          <p:nvGrpSpPr>
            <p:cNvPr id="1368" name="Google Shape;1368;p85"/>
            <p:cNvGrpSpPr/>
            <p:nvPr/>
          </p:nvGrpSpPr>
          <p:grpSpPr>
            <a:xfrm>
              <a:off x="6371000" y="2885687"/>
              <a:ext cx="1175100" cy="1507761"/>
              <a:chOff x="6599600" y="2885687"/>
              <a:chExt cx="1175100" cy="1507761"/>
            </a:xfrm>
          </p:grpSpPr>
          <p:cxnSp>
            <p:nvCxnSpPr>
              <p:cNvPr id="1369" name="Google Shape;1369;p85"/>
              <p:cNvCxnSpPr/>
              <p:nvPr/>
            </p:nvCxnSpPr>
            <p:spPr>
              <a:xfrm>
                <a:off x="6599600" y="3731948"/>
                <a:ext cx="1175100" cy="6615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0" name="Google Shape;1370;p85"/>
              <p:cNvCxnSpPr/>
              <p:nvPr/>
            </p:nvCxnSpPr>
            <p:spPr>
              <a:xfrm rot="10800000" flipH="1">
                <a:off x="6599600" y="2885687"/>
                <a:ext cx="1175100" cy="6615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371" name="Google Shape;1371;p85"/>
            <p:cNvSpPr txBox="1"/>
            <p:nvPr/>
          </p:nvSpPr>
          <p:spPr>
            <a:xfrm>
              <a:off x="7597350" y="4295065"/>
              <a:ext cx="736500" cy="18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aan tiro kuti ahayn (non prime)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72" name="Google Shape;1372;p85"/>
            <p:cNvSpPr/>
            <p:nvPr/>
          </p:nvSpPr>
          <p:spPr>
            <a:xfrm>
              <a:off x="6134400" y="3512362"/>
              <a:ext cx="277200" cy="2544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73" name="Google Shape;1373;p85"/>
            <p:cNvSpPr txBox="1"/>
            <p:nvPr/>
          </p:nvSpPr>
          <p:spPr>
            <a:xfrm>
              <a:off x="7597350" y="2800325"/>
              <a:ext cx="736500" cy="18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tiro kuti (prime)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374" name="Google Shape;1374;p85"/>
          <p:cNvSpPr/>
          <p:nvPr/>
        </p:nvSpPr>
        <p:spPr>
          <a:xfrm>
            <a:off x="5833600" y="1078314"/>
            <a:ext cx="217200" cy="31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5" name="Google Shape;1375;p85"/>
          <p:cNvSpPr/>
          <p:nvPr/>
        </p:nvSpPr>
        <p:spPr>
          <a:xfrm>
            <a:off x="6171600" y="1078314"/>
            <a:ext cx="217200" cy="31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6" name="Google Shape;1376;p85"/>
          <p:cNvSpPr/>
          <p:nvPr/>
        </p:nvSpPr>
        <p:spPr>
          <a:xfrm>
            <a:off x="6509600" y="1078314"/>
            <a:ext cx="217200" cy="31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7" name="Google Shape;1377;p85"/>
          <p:cNvSpPr/>
          <p:nvPr/>
        </p:nvSpPr>
        <p:spPr>
          <a:xfrm>
            <a:off x="7202225" y="2400864"/>
            <a:ext cx="217200" cy="31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78" name="Google Shape;1378;p85" descr="&lt;math xmlns=&quot;http://www.w3.org/1998/Math/MathML&quot; display=&quot;block&quot; data-is-equatio=&quot;1&quot; data-latex=&quot;\frac{10}{14}&quot;&gt;&lt;mfrac&gt;&lt;mn&gt;10&lt;/mn&gt;&lt;mn&gt;14&lt;/mn&gt;&lt;/mfrac&gt;&lt;/math&gt;" title="10 over 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61850" y="2895700"/>
            <a:ext cx="241920" cy="4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9" name="Google Shape;1379;p85"/>
          <p:cNvSpPr/>
          <p:nvPr/>
        </p:nvSpPr>
        <p:spPr>
          <a:xfrm>
            <a:off x="6171600" y="1519164"/>
            <a:ext cx="217200" cy="313500"/>
          </a:xfrm>
          <a:prstGeom prst="rect">
            <a:avLst/>
          </a:prstGeom>
          <a:solidFill>
            <a:srgbClr val="EBEDFE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80" name="Google Shape;1380;p85"/>
          <p:cNvGrpSpPr/>
          <p:nvPr/>
        </p:nvGrpSpPr>
        <p:grpSpPr>
          <a:xfrm>
            <a:off x="871405" y="1474210"/>
            <a:ext cx="243093" cy="243093"/>
            <a:chOff x="1020916" y="1442088"/>
            <a:chExt cx="457200" cy="457200"/>
          </a:xfrm>
        </p:grpSpPr>
        <p:pic>
          <p:nvPicPr>
            <p:cNvPr id="1381" name="Google Shape;1381;p8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82" name="Google Shape;1382;p85"/>
            <p:cNvSpPr txBox="1"/>
            <p:nvPr/>
          </p:nvSpPr>
          <p:spPr>
            <a:xfrm>
              <a:off x="1045521" y="1451202"/>
              <a:ext cx="408000" cy="41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383" name="Google Shape;1383;p85"/>
          <p:cNvSpPr txBox="1"/>
          <p:nvPr/>
        </p:nvSpPr>
        <p:spPr>
          <a:xfrm>
            <a:off x="1140600" y="1453575"/>
            <a:ext cx="3081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Tirada natiijooyinka tiro kuti (prime outcomes) ayaa isbeddelay.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84" name="Google Shape;1384;p85"/>
          <p:cNvGrpSpPr/>
          <p:nvPr/>
        </p:nvGrpSpPr>
        <p:grpSpPr>
          <a:xfrm>
            <a:off x="871405" y="2170210"/>
            <a:ext cx="243093" cy="243093"/>
            <a:chOff x="1020916" y="1442088"/>
            <a:chExt cx="457200" cy="457200"/>
          </a:xfrm>
        </p:grpSpPr>
        <p:pic>
          <p:nvPicPr>
            <p:cNvPr id="1385" name="Google Shape;1385;p8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86" name="Google Shape;1386;p85"/>
            <p:cNvSpPr txBox="1"/>
            <p:nvPr/>
          </p:nvSpPr>
          <p:spPr>
            <a:xfrm>
              <a:off x="1045521" y="1451202"/>
              <a:ext cx="408000" cy="41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387" name="Google Shape;1387;p85"/>
          <p:cNvSpPr txBox="1"/>
          <p:nvPr/>
        </p:nvSpPr>
        <p:spPr>
          <a:xfrm>
            <a:off x="1140600" y="2149575"/>
            <a:ext cx="3081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Tirada natiijooyinka aan tiro kuti ahayn (non-prime outcomes) ayaa isbeddelay.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8" name="Google Shape;1388;p85"/>
          <p:cNvSpPr txBox="1"/>
          <p:nvPr/>
        </p:nvSpPr>
        <p:spPr>
          <a:xfrm>
            <a:off x="1140600" y="2845575"/>
            <a:ext cx="3081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Itimaalka (probability) qaadista tiro kuti (prime) ayaa isbeddelay.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89" name="Google Shape;1389;p85"/>
          <p:cNvGrpSpPr/>
          <p:nvPr/>
        </p:nvGrpSpPr>
        <p:grpSpPr>
          <a:xfrm>
            <a:off x="871405" y="2866210"/>
            <a:ext cx="243093" cy="243093"/>
            <a:chOff x="1020916" y="1442088"/>
            <a:chExt cx="457200" cy="457200"/>
          </a:xfrm>
        </p:grpSpPr>
        <p:pic>
          <p:nvPicPr>
            <p:cNvPr id="1390" name="Google Shape;1390;p8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1" name="Google Shape;1391;p85"/>
            <p:cNvSpPr txBox="1"/>
            <p:nvPr/>
          </p:nvSpPr>
          <p:spPr>
            <a:xfrm>
              <a:off x="1045521" y="1451202"/>
              <a:ext cx="408000" cy="41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392" name="Google Shape;1392;p85"/>
          <p:cNvSpPr txBox="1"/>
          <p:nvPr/>
        </p:nvSpPr>
        <p:spPr>
          <a:xfrm>
            <a:off x="1140600" y="3541575"/>
            <a:ext cx="3081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Itimaalka (probability) qaadista aan tiro kuti ahayn (non-prime) ayaa isbeddelay.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93" name="Google Shape;1393;p85"/>
          <p:cNvGrpSpPr/>
          <p:nvPr/>
        </p:nvGrpSpPr>
        <p:grpSpPr>
          <a:xfrm>
            <a:off x="871405" y="3562210"/>
            <a:ext cx="243093" cy="243093"/>
            <a:chOff x="1020916" y="1442088"/>
            <a:chExt cx="457200" cy="457200"/>
          </a:xfrm>
        </p:grpSpPr>
        <p:pic>
          <p:nvPicPr>
            <p:cNvPr id="1394" name="Google Shape;1394;p8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5" name="Google Shape;1395;p85"/>
            <p:cNvSpPr txBox="1"/>
            <p:nvPr/>
          </p:nvSpPr>
          <p:spPr>
            <a:xfrm>
              <a:off x="1045521" y="1451202"/>
              <a:ext cx="408000" cy="41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396" name="Google Shape;1396;p8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9308" y="13862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7" name="Google Shape;1397;p8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9308" y="27782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8" name="Google Shape;1398;p8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9308" y="34742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9" name="Google Shape;1399;p85" descr="&lt;math xmlns=&quot;http://www.w3.org/1998/Math/MathML&quot; display=&quot;block&quot; data-is-equatio=&quot;1&quot; data-latex=&quot;\frac{4}{14}&quot;&gt;&lt;mfrac&gt;&lt;mn&gt;4&lt;/mn&gt;&lt;mn&gt;14&lt;/mn&gt;&lt;/mfrac&gt;&lt;/math&gt;" title="4 over 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68125" y="3766250"/>
            <a:ext cx="237600" cy="43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03" name="Shape 1403"/>
        <p:cNvGrpSpPr/>
        <p:nvPr/>
      </p:nvGrpSpPr>
      <p:grpSpPr>
        <a:xfrm>
          <a:off x="0" y="0"/>
          <a:ext cx="0" cy="0"/>
        </a:xfrm>
      </p:grpSpPr>
      <p:grpSp>
        <p:nvGrpSpPr>
          <p:cNvPr id="1404" name="Google Shape;1404;p86"/>
          <p:cNvGrpSpPr/>
          <p:nvPr/>
        </p:nvGrpSpPr>
        <p:grpSpPr>
          <a:xfrm>
            <a:off x="4387444" y="1842769"/>
            <a:ext cx="4128058" cy="2862266"/>
            <a:chOff x="4387444" y="1842769"/>
            <a:chExt cx="4128058" cy="2862266"/>
          </a:xfrm>
        </p:grpSpPr>
        <p:grpSp>
          <p:nvGrpSpPr>
            <p:cNvPr id="1405" name="Google Shape;1405;p86"/>
            <p:cNvGrpSpPr/>
            <p:nvPr/>
          </p:nvGrpSpPr>
          <p:grpSpPr>
            <a:xfrm flipH="1">
              <a:off x="4387444" y="1842769"/>
              <a:ext cx="3712518" cy="2248591"/>
              <a:chOff x="797575" y="5295652"/>
              <a:chExt cx="3320975" cy="1476325"/>
            </a:xfrm>
          </p:grpSpPr>
          <p:pic>
            <p:nvPicPr>
              <p:cNvPr id="1406" name="Google Shape;1406;p86"/>
              <p:cNvPicPr preferRelativeResize="0"/>
              <p:nvPr/>
            </p:nvPicPr>
            <p:blipFill>
              <a:blip r:embed="rId3">
                <a:alphaModFix/>
              </a:blip>
              <a:srcRect r="57905" b="43690"/>
              <a:stretch>
                <a:fillRect/>
              </a:stretch>
            </p:blipFill>
            <p:spPr>
              <a:xfrm flipH="1">
                <a:off x="797575" y="5295652"/>
                <a:ext cx="3320975" cy="147632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07" name="Google Shape;1407;p86"/>
              <p:cNvSpPr txBox="1"/>
              <p:nvPr/>
            </p:nvSpPr>
            <p:spPr>
              <a:xfrm flipH="1">
                <a:off x="1048703" y="5313728"/>
                <a:ext cx="3000000" cy="55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latin typeface="Lexend"/>
                    <a:ea typeface="Lexend"/>
                    <a:cs typeface="Lexend"/>
                    <a:sym typeface="Lexend"/>
                  </a:rPr>
                  <a:t>Waan jahwareersanahay.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latin typeface="Lexend"/>
                    <a:ea typeface="Lexend"/>
                    <a:cs typeface="Lexend"/>
                    <a:sym typeface="Lexend"/>
                  </a:rPr>
                  <a:t>Jaantuskan Venn wuxuu muujinayaa laba dhacdo (event): tiro kuti (primes) iyo tirooyin kisi (odd numbers).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pic>
          <p:nvPicPr>
            <p:cNvPr id="1408" name="Google Shape;1408;p86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831344" y="3690741"/>
              <a:ext cx="684158" cy="73708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09" name="Google Shape;1409;p86"/>
            <p:cNvSpPr txBox="1"/>
            <p:nvPr/>
          </p:nvSpPr>
          <p:spPr>
            <a:xfrm>
              <a:off x="7789282" y="4427835"/>
              <a:ext cx="696283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Suad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410" name="Google Shape;1410;p86"/>
          <p:cNvSpPr txBox="1"/>
          <p:nvPr/>
        </p:nvSpPr>
        <p:spPr>
          <a:xfrm>
            <a:off x="4465525" y="3083981"/>
            <a:ext cx="33537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Sideen diirada u saari karaa kaliya natiijooyinka tiro kuti (prime) ah?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1" name="Google Shape;1411;p86"/>
          <p:cNvSpPr txBox="1"/>
          <p:nvPr/>
        </p:nvSpPr>
        <p:spPr>
          <a:xfrm>
            <a:off x="324000" y="642971"/>
            <a:ext cx="84960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Laydh (dice) 10-dhinac leh wuxuu leeyahay tirooyin (integers) 1 ilaa 10 oo ku qoran dhinacyadiisa.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Tijaabo: Lagu duufo hal mar.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Dhacdo: wareeggu wuxuu ku degayaa tiro asal ah (prime number).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2" name="Google Shape;1412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Muujinta dhacdooyinka jaantusyo kala duwan</a:t>
            </a:r>
            <a:endParaRPr/>
          </a:p>
        </p:txBody>
      </p:sp>
      <p:sp>
        <p:nvSpPr>
          <p:cNvPr id="1413" name="Google Shape;1413;p86"/>
          <p:cNvSpPr/>
          <p:nvPr/>
        </p:nvSpPr>
        <p:spPr>
          <a:xfrm>
            <a:off x="593621" y="2155815"/>
            <a:ext cx="3147000" cy="20742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4" name="Google Shape;1414;p86"/>
          <p:cNvSpPr/>
          <p:nvPr/>
        </p:nvSpPr>
        <p:spPr>
          <a:xfrm>
            <a:off x="812187" y="2383502"/>
            <a:ext cx="1882800" cy="1452000"/>
          </a:xfrm>
          <a:prstGeom prst="ellips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5" name="Google Shape;1415;p86"/>
          <p:cNvSpPr/>
          <p:nvPr/>
        </p:nvSpPr>
        <p:spPr>
          <a:xfrm>
            <a:off x="1639734" y="2383502"/>
            <a:ext cx="1882800" cy="1452000"/>
          </a:xfrm>
          <a:prstGeom prst="ellips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6" name="Google Shape;1416;p86"/>
          <p:cNvSpPr txBox="1"/>
          <p:nvPr/>
        </p:nvSpPr>
        <p:spPr>
          <a:xfrm>
            <a:off x="649859" y="2155815"/>
            <a:ext cx="1505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asal (prime)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7" name="Google Shape;1417;p86"/>
          <p:cNvSpPr txBox="1"/>
          <p:nvPr/>
        </p:nvSpPr>
        <p:spPr>
          <a:xfrm>
            <a:off x="2211621" y="2155815"/>
            <a:ext cx="1472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khayaali (odd)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8" name="Google Shape;1418;p86"/>
          <p:cNvSpPr txBox="1"/>
          <p:nvPr/>
        </p:nvSpPr>
        <p:spPr>
          <a:xfrm>
            <a:off x="324025" y="2131099"/>
            <a:ext cx="269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ξ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9" name="Google Shape;1419;p86"/>
          <p:cNvSpPr txBox="1"/>
          <p:nvPr/>
        </p:nvSpPr>
        <p:spPr>
          <a:xfrm>
            <a:off x="2689981" y="3856872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0" name="Google Shape;1420;p86"/>
          <p:cNvSpPr txBox="1"/>
          <p:nvPr/>
        </p:nvSpPr>
        <p:spPr>
          <a:xfrm>
            <a:off x="1909040" y="2638415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1" name="Google Shape;1421;p86"/>
          <p:cNvSpPr txBox="1"/>
          <p:nvPr/>
        </p:nvSpPr>
        <p:spPr>
          <a:xfrm>
            <a:off x="2846653" y="2879065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2" name="Google Shape;1422;p86"/>
          <p:cNvSpPr txBox="1"/>
          <p:nvPr/>
        </p:nvSpPr>
        <p:spPr>
          <a:xfrm>
            <a:off x="987446" y="2879065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3" name="Google Shape;1423;p86"/>
          <p:cNvSpPr txBox="1"/>
          <p:nvPr/>
        </p:nvSpPr>
        <p:spPr>
          <a:xfrm>
            <a:off x="593625" y="4286872"/>
            <a:ext cx="3147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Jaantuska Venn oo muujinaya natiijooyinka shaqsiga ah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4" name="Google Shape;1424;p86"/>
          <p:cNvSpPr txBox="1"/>
          <p:nvPr/>
        </p:nvSpPr>
        <p:spPr>
          <a:xfrm>
            <a:off x="649840" y="3856865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5" name="Google Shape;1425;p86"/>
          <p:cNvSpPr txBox="1"/>
          <p:nvPr/>
        </p:nvSpPr>
        <p:spPr>
          <a:xfrm>
            <a:off x="1736315" y="2991565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6" name="Google Shape;1426;p86"/>
          <p:cNvSpPr txBox="1"/>
          <p:nvPr/>
        </p:nvSpPr>
        <p:spPr>
          <a:xfrm>
            <a:off x="2305601" y="2991575"/>
            <a:ext cx="3279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7" name="Google Shape;1427;p86"/>
          <p:cNvSpPr txBox="1"/>
          <p:nvPr/>
        </p:nvSpPr>
        <p:spPr>
          <a:xfrm>
            <a:off x="1296215" y="3869615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8" name="Google Shape;1428;p86"/>
          <p:cNvSpPr txBox="1"/>
          <p:nvPr/>
        </p:nvSpPr>
        <p:spPr>
          <a:xfrm>
            <a:off x="2059490" y="3869615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9" name="Google Shape;1429;p86"/>
          <p:cNvSpPr txBox="1"/>
          <p:nvPr/>
        </p:nvSpPr>
        <p:spPr>
          <a:xfrm>
            <a:off x="2633503" y="3311065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33" name="Shape 1433"/>
        <p:cNvGrpSpPr/>
        <p:nvPr/>
      </p:nvGrpSpPr>
      <p:grpSpPr>
        <a:xfrm>
          <a:off x="0" y="0"/>
          <a:ext cx="0" cy="0"/>
        </a:xfrm>
      </p:grpSpPr>
      <p:sp>
        <p:nvSpPr>
          <p:cNvPr id="1434" name="Google Shape;1434;p87"/>
          <p:cNvSpPr/>
          <p:nvPr/>
        </p:nvSpPr>
        <p:spPr>
          <a:xfrm>
            <a:off x="812187" y="2383502"/>
            <a:ext cx="1882800" cy="1452000"/>
          </a:xfrm>
          <a:prstGeom prst="ellipse">
            <a:avLst/>
          </a:prstGeom>
          <a:solidFill>
            <a:srgbClr val="EBEDFE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5" name="Google Shape;1435;p87"/>
          <p:cNvSpPr txBox="1"/>
          <p:nvPr/>
        </p:nvSpPr>
        <p:spPr>
          <a:xfrm>
            <a:off x="324000" y="642971"/>
            <a:ext cx="84960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Laba-geesood 10-cirif ah wuxuu leeyahay tirooyinka 1 ilaa 10 oo ku qoran wejigiisa.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Tijaabo: Lagu duufo hal mar.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Dhacdo: wareeggu wuxuu ku degayaa tiro asal ah (prime number).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6" name="Google Shape;1436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Muujinta dhacdooyinka jaantusyo kala duwan</a:t>
            </a:r>
            <a:endParaRPr/>
          </a:p>
        </p:txBody>
      </p:sp>
      <p:sp>
        <p:nvSpPr>
          <p:cNvPr id="1437" name="Google Shape;1437;p87"/>
          <p:cNvSpPr/>
          <p:nvPr/>
        </p:nvSpPr>
        <p:spPr>
          <a:xfrm>
            <a:off x="593621" y="2155815"/>
            <a:ext cx="3147000" cy="20742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8" name="Google Shape;1438;p87"/>
          <p:cNvSpPr/>
          <p:nvPr/>
        </p:nvSpPr>
        <p:spPr>
          <a:xfrm>
            <a:off x="812187" y="2383502"/>
            <a:ext cx="1882800" cy="1452000"/>
          </a:xfrm>
          <a:prstGeom prst="ellips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9" name="Google Shape;1439;p87"/>
          <p:cNvSpPr/>
          <p:nvPr/>
        </p:nvSpPr>
        <p:spPr>
          <a:xfrm>
            <a:off x="1639734" y="2383502"/>
            <a:ext cx="1882800" cy="1452000"/>
          </a:xfrm>
          <a:prstGeom prst="ellips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0" name="Google Shape;1440;p87"/>
          <p:cNvSpPr txBox="1"/>
          <p:nvPr/>
        </p:nvSpPr>
        <p:spPr>
          <a:xfrm>
            <a:off x="649859" y="2155815"/>
            <a:ext cx="1505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asal (prime)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1" name="Google Shape;1441;p87"/>
          <p:cNvSpPr txBox="1"/>
          <p:nvPr/>
        </p:nvSpPr>
        <p:spPr>
          <a:xfrm>
            <a:off x="2211621" y="2155815"/>
            <a:ext cx="1472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khayaali (odd)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2" name="Google Shape;1442;p87"/>
          <p:cNvSpPr txBox="1"/>
          <p:nvPr/>
        </p:nvSpPr>
        <p:spPr>
          <a:xfrm>
            <a:off x="324025" y="2131099"/>
            <a:ext cx="269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ξ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3" name="Google Shape;1443;p87"/>
          <p:cNvSpPr txBox="1"/>
          <p:nvPr/>
        </p:nvSpPr>
        <p:spPr>
          <a:xfrm>
            <a:off x="2689981" y="3856872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4" name="Google Shape;1444;p87"/>
          <p:cNvSpPr txBox="1"/>
          <p:nvPr/>
        </p:nvSpPr>
        <p:spPr>
          <a:xfrm>
            <a:off x="1909040" y="2638415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5" name="Google Shape;1445;p87"/>
          <p:cNvSpPr txBox="1"/>
          <p:nvPr/>
        </p:nvSpPr>
        <p:spPr>
          <a:xfrm>
            <a:off x="2846653" y="2879065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6" name="Google Shape;1446;p87"/>
          <p:cNvSpPr txBox="1"/>
          <p:nvPr/>
        </p:nvSpPr>
        <p:spPr>
          <a:xfrm>
            <a:off x="987446" y="2879065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7" name="Google Shape;1447;p87"/>
          <p:cNvSpPr txBox="1"/>
          <p:nvPr/>
        </p:nvSpPr>
        <p:spPr>
          <a:xfrm>
            <a:off x="593625" y="4286872"/>
            <a:ext cx="3147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Jaantuska Venn oo muujinaya natiijooyinka shaqsiga ah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8" name="Google Shape;1448;p87"/>
          <p:cNvSpPr txBox="1"/>
          <p:nvPr/>
        </p:nvSpPr>
        <p:spPr>
          <a:xfrm>
            <a:off x="649840" y="3856865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9" name="Google Shape;1449;p87"/>
          <p:cNvSpPr txBox="1"/>
          <p:nvPr/>
        </p:nvSpPr>
        <p:spPr>
          <a:xfrm>
            <a:off x="1736315" y="2991565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0" name="Google Shape;1450;p87"/>
          <p:cNvSpPr txBox="1"/>
          <p:nvPr/>
        </p:nvSpPr>
        <p:spPr>
          <a:xfrm>
            <a:off x="2305601" y="2991575"/>
            <a:ext cx="3279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1" name="Google Shape;1451;p87"/>
          <p:cNvSpPr txBox="1"/>
          <p:nvPr/>
        </p:nvSpPr>
        <p:spPr>
          <a:xfrm>
            <a:off x="1296215" y="3869615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2" name="Google Shape;1452;p87"/>
          <p:cNvSpPr txBox="1"/>
          <p:nvPr/>
        </p:nvSpPr>
        <p:spPr>
          <a:xfrm>
            <a:off x="2059490" y="3869615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3" name="Google Shape;1453;p87"/>
          <p:cNvSpPr txBox="1"/>
          <p:nvPr/>
        </p:nvSpPr>
        <p:spPr>
          <a:xfrm>
            <a:off x="2633503" y="3311065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4" name="Google Shape;1454;p87"/>
          <p:cNvSpPr txBox="1"/>
          <p:nvPr/>
        </p:nvSpPr>
        <p:spPr>
          <a:xfrm>
            <a:off x="3817175" y="2155825"/>
            <a:ext cx="50028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Dhammaan natiijooyinka ku jira goobada bidix waa tirooyin asal ah (prime numbers).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Tan waxaa ku jira dhexda (isgoysyada).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 jira afar tiro asal ah (prime numbers) oo ku yaal lafaha.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5" name="Google Shape;1455;p87"/>
          <p:cNvSpPr/>
          <p:nvPr/>
        </p:nvSpPr>
        <p:spPr>
          <a:xfrm>
            <a:off x="812187" y="2383502"/>
            <a:ext cx="1882800" cy="1452000"/>
          </a:xfrm>
          <a:prstGeom prst="ellipse">
            <a:avLst/>
          </a:prstGeom>
          <a:noFill/>
          <a:ln w="76200" cap="flat" cmpd="sng">
            <a:solidFill>
              <a:schemeClr val="accent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6" name="Google Shape;1456;p87"/>
          <p:cNvSpPr txBox="1"/>
          <p:nvPr/>
        </p:nvSpPr>
        <p:spPr>
          <a:xfrm>
            <a:off x="3817175" y="3691125"/>
            <a:ext cx="1231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P(prime) =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57" name="Google Shape;1457;p87" descr="&lt;math xmlns=&quot;http://www.w3.org/1998/Math/MathML&quot; display=&quot;block&quot; data-is-equatio=&quot;1&quot; data-latex=&quot;\frac{4}{10}&quot;&gt;&lt;mfrac&gt;&lt;mn&gt;4&lt;/mn&gt;&lt;mn&gt;10&lt;/mn&gt;&lt;/mfrac&gt;&lt;/math&gt;" title="four ten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8246" y="3613725"/>
            <a:ext cx="233280" cy="43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61" name="Shape 1461"/>
        <p:cNvGrpSpPr/>
        <p:nvPr/>
      </p:nvGrpSpPr>
      <p:grpSpPr>
        <a:xfrm>
          <a:off x="0" y="0"/>
          <a:ext cx="0" cy="0"/>
        </a:xfrm>
      </p:grpSpPr>
      <p:sp>
        <p:nvSpPr>
          <p:cNvPr id="1462" name="Google Shape;1462;p88"/>
          <p:cNvSpPr/>
          <p:nvPr/>
        </p:nvSpPr>
        <p:spPr>
          <a:xfrm>
            <a:off x="593621" y="2155815"/>
            <a:ext cx="3147000" cy="20742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3" name="Google Shape;1463;p88"/>
          <p:cNvSpPr/>
          <p:nvPr/>
        </p:nvSpPr>
        <p:spPr>
          <a:xfrm>
            <a:off x="812187" y="2383502"/>
            <a:ext cx="1882800" cy="1452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4" name="Google Shape;1464;p88"/>
          <p:cNvSpPr/>
          <p:nvPr/>
        </p:nvSpPr>
        <p:spPr>
          <a:xfrm>
            <a:off x="593621" y="2155815"/>
            <a:ext cx="3147000" cy="20742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5" name="Google Shape;1465;p88"/>
          <p:cNvSpPr/>
          <p:nvPr/>
        </p:nvSpPr>
        <p:spPr>
          <a:xfrm>
            <a:off x="812187" y="2383502"/>
            <a:ext cx="1882800" cy="1452000"/>
          </a:xfrm>
          <a:prstGeom prst="ellips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6" name="Google Shape;1466;p88"/>
          <p:cNvSpPr txBox="1"/>
          <p:nvPr/>
        </p:nvSpPr>
        <p:spPr>
          <a:xfrm>
            <a:off x="324000" y="642971"/>
            <a:ext cx="84960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Laba-geesood 10-cirif ah wuxuu leeyahay tirooyinka 1 ilaa 10 oo ku qoran wejigiisa.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Tijaabo: Lagu duufo hal mar.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Dhacdo: wareeggu wuxuu ku degayaa tiro asal ah (prime number).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7" name="Google Shape;1467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Muujinta dhacdooyinka jaantusyo kala duwan</a:t>
            </a:r>
            <a:endParaRPr/>
          </a:p>
        </p:txBody>
      </p:sp>
      <p:sp>
        <p:nvSpPr>
          <p:cNvPr id="1468" name="Google Shape;1468;p88"/>
          <p:cNvSpPr/>
          <p:nvPr/>
        </p:nvSpPr>
        <p:spPr>
          <a:xfrm>
            <a:off x="1639734" y="2383502"/>
            <a:ext cx="1882800" cy="1452000"/>
          </a:xfrm>
          <a:prstGeom prst="ellips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9" name="Google Shape;1469;p88"/>
          <p:cNvSpPr txBox="1"/>
          <p:nvPr/>
        </p:nvSpPr>
        <p:spPr>
          <a:xfrm>
            <a:off x="649859" y="2155815"/>
            <a:ext cx="1505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asal (prime)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0" name="Google Shape;1470;p88"/>
          <p:cNvSpPr txBox="1"/>
          <p:nvPr/>
        </p:nvSpPr>
        <p:spPr>
          <a:xfrm>
            <a:off x="2211621" y="2155815"/>
            <a:ext cx="1472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kisi (odd)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1" name="Google Shape;1471;p88"/>
          <p:cNvSpPr txBox="1"/>
          <p:nvPr/>
        </p:nvSpPr>
        <p:spPr>
          <a:xfrm>
            <a:off x="324025" y="2131099"/>
            <a:ext cx="269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ξ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2" name="Google Shape;1472;p88"/>
          <p:cNvSpPr txBox="1"/>
          <p:nvPr/>
        </p:nvSpPr>
        <p:spPr>
          <a:xfrm>
            <a:off x="2689981" y="3856872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3" name="Google Shape;1473;p88"/>
          <p:cNvSpPr txBox="1"/>
          <p:nvPr/>
        </p:nvSpPr>
        <p:spPr>
          <a:xfrm>
            <a:off x="1909040" y="2638415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4" name="Google Shape;1474;p88"/>
          <p:cNvSpPr txBox="1"/>
          <p:nvPr/>
        </p:nvSpPr>
        <p:spPr>
          <a:xfrm>
            <a:off x="2846653" y="2879065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5" name="Google Shape;1475;p88"/>
          <p:cNvSpPr txBox="1"/>
          <p:nvPr/>
        </p:nvSpPr>
        <p:spPr>
          <a:xfrm>
            <a:off x="987446" y="2879065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6" name="Google Shape;1476;p88"/>
          <p:cNvSpPr txBox="1"/>
          <p:nvPr/>
        </p:nvSpPr>
        <p:spPr>
          <a:xfrm>
            <a:off x="593625" y="4286872"/>
            <a:ext cx="3147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Jaantuska Venn oo muujinaya natiijooyinka shaqsiga ah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7" name="Google Shape;1477;p88"/>
          <p:cNvSpPr txBox="1"/>
          <p:nvPr/>
        </p:nvSpPr>
        <p:spPr>
          <a:xfrm>
            <a:off x="649840" y="3856865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8" name="Google Shape;1478;p88"/>
          <p:cNvSpPr txBox="1"/>
          <p:nvPr/>
        </p:nvSpPr>
        <p:spPr>
          <a:xfrm>
            <a:off x="1736315" y="2991565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9" name="Google Shape;1479;p88"/>
          <p:cNvSpPr txBox="1"/>
          <p:nvPr/>
        </p:nvSpPr>
        <p:spPr>
          <a:xfrm>
            <a:off x="2305601" y="2991575"/>
            <a:ext cx="3279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0" name="Google Shape;1480;p88"/>
          <p:cNvSpPr txBox="1"/>
          <p:nvPr/>
        </p:nvSpPr>
        <p:spPr>
          <a:xfrm>
            <a:off x="3817175" y="2155825"/>
            <a:ext cx="50028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Dhammaan tirooyinka kale ee ka baxsan goobtan waa natiijooyin aan ahayn tiro-mur (prime).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Waxaa jira lix tiro oo aan tiro-mur ahayn oo ku yaal dice-ga.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1" name="Google Shape;1481;p88"/>
          <p:cNvSpPr txBox="1"/>
          <p:nvPr/>
        </p:nvSpPr>
        <p:spPr>
          <a:xfrm>
            <a:off x="1296215" y="3869615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2" name="Google Shape;1482;p88"/>
          <p:cNvSpPr txBox="1"/>
          <p:nvPr/>
        </p:nvSpPr>
        <p:spPr>
          <a:xfrm>
            <a:off x="2059490" y="3869615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3" name="Google Shape;1483;p88"/>
          <p:cNvSpPr txBox="1"/>
          <p:nvPr/>
        </p:nvSpPr>
        <p:spPr>
          <a:xfrm>
            <a:off x="2633503" y="3311065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4" name="Google Shape;1484;p88"/>
          <p:cNvSpPr txBox="1"/>
          <p:nvPr/>
        </p:nvSpPr>
        <p:spPr>
          <a:xfrm>
            <a:off x="3817175" y="3691125"/>
            <a:ext cx="1231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P(tiro-mur) =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85" name="Google Shape;1485;p88" descr="&lt;math xmlns=&quot;http://www.w3.org/1998/Math/MathML&quot; display=&quot;block&quot; data-is-equatio=&quot;1&quot; data-latex=&quot;\frac{4}{10}&quot;&gt;&lt;mfrac&gt;&lt;mn&gt;4&lt;/mn&gt;&lt;mn&gt;10&lt;/mn&gt;&lt;/mfrac&gt;&lt;/math&gt;" title="four ten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8246" y="3613725"/>
            <a:ext cx="233280" cy="4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6" name="Google Shape;1486;p88"/>
          <p:cNvSpPr txBox="1"/>
          <p:nvPr/>
        </p:nvSpPr>
        <p:spPr>
          <a:xfrm>
            <a:off x="3817175" y="4344375"/>
            <a:ext cx="1745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P(aan tiro-mur ahayn) =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87" name="Google Shape;1487;p88" descr="&lt;math xmlns=&quot;http://www.w3.org/1998/Math/MathML&quot; display=&quot;block&quot; data-is-equatio=&quot;1&quot; data-latex=&quot;\frac{6}{10}&quot;&gt;&lt;mfrac&gt;&lt;mn&gt;6&lt;/mn&gt;&lt;mn&gt;10&lt;/mn&gt;&lt;/mfrac&gt;&lt;/math&gt;" title="six ten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81475" y="4266975"/>
            <a:ext cx="233280" cy="43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91" name="Shape 1491"/>
        <p:cNvGrpSpPr/>
        <p:nvPr/>
      </p:nvGrpSpPr>
      <p:grpSpPr>
        <a:xfrm>
          <a:off x="0" y="0"/>
          <a:ext cx="0" cy="0"/>
        </a:xfrm>
      </p:grpSpPr>
      <p:sp>
        <p:nvSpPr>
          <p:cNvPr id="1492" name="Google Shape;1492;p89"/>
          <p:cNvSpPr/>
          <p:nvPr/>
        </p:nvSpPr>
        <p:spPr>
          <a:xfrm>
            <a:off x="593621" y="2155815"/>
            <a:ext cx="3147000" cy="20742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3" name="Google Shape;1493;p89"/>
          <p:cNvSpPr/>
          <p:nvPr/>
        </p:nvSpPr>
        <p:spPr>
          <a:xfrm>
            <a:off x="812187" y="2383502"/>
            <a:ext cx="1882800" cy="1452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4" name="Google Shape;1494;p89"/>
          <p:cNvSpPr/>
          <p:nvPr/>
        </p:nvSpPr>
        <p:spPr>
          <a:xfrm>
            <a:off x="812187" y="2383502"/>
            <a:ext cx="1882800" cy="1452000"/>
          </a:xfrm>
          <a:prstGeom prst="ellips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5" name="Google Shape;1495;p89"/>
          <p:cNvSpPr txBox="1"/>
          <p:nvPr/>
        </p:nvSpPr>
        <p:spPr>
          <a:xfrm>
            <a:off x="324000" y="642971"/>
            <a:ext cx="84960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Dice 10-dhinac leh ayaa wajaheeda ku qoran tirooyin (integers) laga bilaabo 1 ilaa 10.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Tijaabo (Trial): Dice-ga hal mar rogid.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Dhacdo (Event): Spinner-ku wuxuu ku dhacaa tiro-mur (prime number).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6" name="Google Shape;1496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Muujinta dhacdooyinka jaantusyo kala duwan</a:t>
            </a:r>
            <a:endParaRPr/>
          </a:p>
        </p:txBody>
      </p:sp>
      <p:sp>
        <p:nvSpPr>
          <p:cNvPr id="1497" name="Google Shape;1497;p89"/>
          <p:cNvSpPr/>
          <p:nvPr/>
        </p:nvSpPr>
        <p:spPr>
          <a:xfrm>
            <a:off x="1639734" y="2383502"/>
            <a:ext cx="1882800" cy="1452000"/>
          </a:xfrm>
          <a:prstGeom prst="ellips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8" name="Google Shape;1498;p89"/>
          <p:cNvSpPr txBox="1"/>
          <p:nvPr/>
        </p:nvSpPr>
        <p:spPr>
          <a:xfrm>
            <a:off x="649859" y="2155815"/>
            <a:ext cx="1505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tiro-mur (prime)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9" name="Google Shape;1499;p89"/>
          <p:cNvSpPr txBox="1"/>
          <p:nvPr/>
        </p:nvSpPr>
        <p:spPr>
          <a:xfrm>
            <a:off x="2211621" y="2155815"/>
            <a:ext cx="1472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kisi (odd)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0" name="Google Shape;1500;p89"/>
          <p:cNvSpPr txBox="1"/>
          <p:nvPr/>
        </p:nvSpPr>
        <p:spPr>
          <a:xfrm>
            <a:off x="324025" y="2131099"/>
            <a:ext cx="269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ξ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1" name="Google Shape;1501;p89"/>
          <p:cNvSpPr txBox="1"/>
          <p:nvPr/>
        </p:nvSpPr>
        <p:spPr>
          <a:xfrm>
            <a:off x="2689981" y="3856872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2" name="Google Shape;1502;p89"/>
          <p:cNvSpPr txBox="1"/>
          <p:nvPr/>
        </p:nvSpPr>
        <p:spPr>
          <a:xfrm>
            <a:off x="1909040" y="2638415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3" name="Google Shape;1503;p89"/>
          <p:cNvSpPr txBox="1"/>
          <p:nvPr/>
        </p:nvSpPr>
        <p:spPr>
          <a:xfrm>
            <a:off x="2846653" y="2879065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4" name="Google Shape;1504;p89"/>
          <p:cNvSpPr txBox="1"/>
          <p:nvPr/>
        </p:nvSpPr>
        <p:spPr>
          <a:xfrm>
            <a:off x="987446" y="2879065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5" name="Google Shape;1505;p89"/>
          <p:cNvSpPr txBox="1"/>
          <p:nvPr/>
        </p:nvSpPr>
        <p:spPr>
          <a:xfrm>
            <a:off x="593625" y="4286872"/>
            <a:ext cx="3147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Jaantuska Venn oo muujinaya natiijooyinka shaqsiga ah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6" name="Google Shape;1506;p89"/>
          <p:cNvSpPr txBox="1"/>
          <p:nvPr/>
        </p:nvSpPr>
        <p:spPr>
          <a:xfrm>
            <a:off x="649840" y="3856865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7" name="Google Shape;1507;p89"/>
          <p:cNvSpPr txBox="1"/>
          <p:nvPr/>
        </p:nvSpPr>
        <p:spPr>
          <a:xfrm>
            <a:off x="1736315" y="2991565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8" name="Google Shape;1508;p89"/>
          <p:cNvSpPr txBox="1"/>
          <p:nvPr/>
        </p:nvSpPr>
        <p:spPr>
          <a:xfrm>
            <a:off x="2305601" y="2991575"/>
            <a:ext cx="3279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9" name="Google Shape;1509;p89"/>
          <p:cNvSpPr txBox="1"/>
          <p:nvPr/>
        </p:nvSpPr>
        <p:spPr>
          <a:xfrm>
            <a:off x="3817175" y="2155825"/>
            <a:ext cx="26052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Natiijooyinka dhacdadan waxaa lagu muujin karaa geed itimaal (probability tree).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0" name="Google Shape;1510;p89"/>
          <p:cNvSpPr txBox="1"/>
          <p:nvPr/>
        </p:nvSpPr>
        <p:spPr>
          <a:xfrm>
            <a:off x="1296215" y="3869615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1" name="Google Shape;1511;p89"/>
          <p:cNvSpPr txBox="1"/>
          <p:nvPr/>
        </p:nvSpPr>
        <p:spPr>
          <a:xfrm>
            <a:off x="2059490" y="3869615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2" name="Google Shape;1512;p89"/>
          <p:cNvSpPr txBox="1"/>
          <p:nvPr/>
        </p:nvSpPr>
        <p:spPr>
          <a:xfrm>
            <a:off x="2633503" y="3311065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3" name="Google Shape;1513;p89"/>
          <p:cNvSpPr txBox="1"/>
          <p:nvPr/>
        </p:nvSpPr>
        <p:spPr>
          <a:xfrm>
            <a:off x="3817175" y="3691125"/>
            <a:ext cx="1231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P(tiro-mur) =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14" name="Google Shape;1514;p89" descr="&lt;math xmlns=&quot;http://www.w3.org/1998/Math/MathML&quot; display=&quot;block&quot; data-is-equatio=&quot;1&quot; data-latex=&quot;\frac{4}{10}&quot;&gt;&lt;mfrac&gt;&lt;mn&gt;4&lt;/mn&gt;&lt;mn&gt;10&lt;/mn&gt;&lt;/mfrac&gt;&lt;/math&gt;" title="four ten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8246" y="3613725"/>
            <a:ext cx="233280" cy="4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5" name="Google Shape;1515;p89"/>
          <p:cNvSpPr txBox="1"/>
          <p:nvPr/>
        </p:nvSpPr>
        <p:spPr>
          <a:xfrm>
            <a:off x="3817175" y="4344375"/>
            <a:ext cx="1745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P(aan tiro-mur ahayn) =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16" name="Google Shape;1516;p89" descr="&lt;math xmlns=&quot;http://www.w3.org/1998/Math/MathML&quot; display=&quot;block&quot; data-is-equatio=&quot;1&quot; data-latex=&quot;\frac{6}{10}&quot;&gt;&lt;mfrac&gt;&lt;mn&gt;6&lt;/mn&gt;&lt;mn&gt;10&lt;/mn&gt;&lt;/mfrac&gt;&lt;/math&gt;" title="six ten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81475" y="4266975"/>
            <a:ext cx="233280" cy="432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17" name="Google Shape;1517;p89"/>
          <p:cNvGrpSpPr/>
          <p:nvPr/>
        </p:nvGrpSpPr>
        <p:grpSpPr>
          <a:xfrm>
            <a:off x="6201475" y="2934039"/>
            <a:ext cx="2199450" cy="1678940"/>
            <a:chOff x="6134400" y="2800325"/>
            <a:chExt cx="2199450" cy="1678940"/>
          </a:xfrm>
        </p:grpSpPr>
        <p:grpSp>
          <p:nvGrpSpPr>
            <p:cNvPr id="1518" name="Google Shape;1518;p89"/>
            <p:cNvGrpSpPr/>
            <p:nvPr/>
          </p:nvGrpSpPr>
          <p:grpSpPr>
            <a:xfrm>
              <a:off x="6371000" y="2885687"/>
              <a:ext cx="1175100" cy="1507761"/>
              <a:chOff x="6599600" y="2885687"/>
              <a:chExt cx="1175100" cy="1507761"/>
            </a:xfrm>
          </p:grpSpPr>
          <p:cxnSp>
            <p:nvCxnSpPr>
              <p:cNvPr id="1519" name="Google Shape;1519;p89"/>
              <p:cNvCxnSpPr/>
              <p:nvPr/>
            </p:nvCxnSpPr>
            <p:spPr>
              <a:xfrm>
                <a:off x="6599600" y="3731948"/>
                <a:ext cx="1175100" cy="6615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20" name="Google Shape;1520;p89"/>
              <p:cNvCxnSpPr/>
              <p:nvPr/>
            </p:nvCxnSpPr>
            <p:spPr>
              <a:xfrm rot="10800000" flipH="1">
                <a:off x="6599600" y="2885687"/>
                <a:ext cx="1175100" cy="6615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521" name="Google Shape;1521;p89"/>
            <p:cNvSpPr txBox="1"/>
            <p:nvPr/>
          </p:nvSpPr>
          <p:spPr>
            <a:xfrm>
              <a:off x="7597350" y="4295065"/>
              <a:ext cx="736500" cy="18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aan tiro-mur ahayn (non prime)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22" name="Google Shape;1522;p89"/>
            <p:cNvSpPr/>
            <p:nvPr/>
          </p:nvSpPr>
          <p:spPr>
            <a:xfrm>
              <a:off x="6134400" y="3512362"/>
              <a:ext cx="277200" cy="2544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23" name="Google Shape;1523;p89"/>
            <p:cNvSpPr txBox="1"/>
            <p:nvPr/>
          </p:nvSpPr>
          <p:spPr>
            <a:xfrm>
              <a:off x="7597350" y="2800325"/>
              <a:ext cx="736500" cy="18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tiro-mur (prime)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524" name="Google Shape;1524;p89" descr="&lt;math xmlns=&quot;http://www.w3.org/1998/Math/MathML&quot; display=&quot;block&quot; data-is-equatio=&quot;1&quot; data-latex=&quot;\frac{4}{10}&quot;&gt;&lt;mfrac&gt;&lt;mn&gt;4&lt;/mn&gt;&lt;mn&gt;10&lt;/mn&gt;&lt;/mfrac&gt;&lt;/math&gt;" title="four ten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46121" y="2838489"/>
            <a:ext cx="23328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5" name="Google Shape;1525;p89" descr="&lt;math xmlns=&quot;http://www.w3.org/1998/Math/MathML&quot; display=&quot;block&quot; data-is-equatio=&quot;1&quot; data-latex=&quot;\frac{6}{10}&quot;&gt;&lt;mfrac&gt;&lt;mn&gt;6&lt;/mn&gt;&lt;mn&gt;10&lt;/mn&gt;&lt;/mfrac&gt;&lt;/math&gt;" title="six ten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53325" y="3785870"/>
            <a:ext cx="233280" cy="43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29" name="Shape 1529"/>
        <p:cNvGrpSpPr/>
        <p:nvPr/>
      </p:nvGrpSpPr>
      <p:grpSpPr>
        <a:xfrm>
          <a:off x="0" y="0"/>
          <a:ext cx="0" cy="0"/>
        </a:xfrm>
      </p:grpSpPr>
      <p:sp>
        <p:nvSpPr>
          <p:cNvPr id="1530" name="Google Shape;1530;p90"/>
          <p:cNvSpPr/>
          <p:nvPr/>
        </p:nvSpPr>
        <p:spPr>
          <a:xfrm>
            <a:off x="812187" y="1926302"/>
            <a:ext cx="1882800" cy="1452000"/>
          </a:xfrm>
          <a:prstGeom prst="ellipse">
            <a:avLst/>
          </a:prstGeom>
          <a:solidFill>
            <a:srgbClr val="EBEDFE"/>
          </a:solidFill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1" name="Google Shape;1531;p90"/>
          <p:cNvSpPr/>
          <p:nvPr/>
        </p:nvSpPr>
        <p:spPr>
          <a:xfrm>
            <a:off x="593621" y="1622415"/>
            <a:ext cx="3147000" cy="20742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2" name="Google Shape;1532;p90"/>
          <p:cNvSpPr/>
          <p:nvPr/>
        </p:nvSpPr>
        <p:spPr>
          <a:xfrm>
            <a:off x="812187" y="1926302"/>
            <a:ext cx="1882800" cy="1452000"/>
          </a:xfrm>
          <a:prstGeom prst="ellips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3" name="Google Shape;1533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Muujinta dhacdooyinka jaantusyo kala duwan</a:t>
            </a:r>
            <a:endParaRPr/>
          </a:p>
        </p:txBody>
      </p:sp>
      <p:sp>
        <p:nvSpPr>
          <p:cNvPr id="1534" name="Google Shape;1534;p90"/>
          <p:cNvSpPr/>
          <p:nvPr/>
        </p:nvSpPr>
        <p:spPr>
          <a:xfrm>
            <a:off x="1639734" y="1926302"/>
            <a:ext cx="1882800" cy="1452000"/>
          </a:xfrm>
          <a:prstGeom prst="ellips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5" name="Google Shape;1535;p90"/>
          <p:cNvSpPr txBox="1"/>
          <p:nvPr/>
        </p:nvSpPr>
        <p:spPr>
          <a:xfrm>
            <a:off x="2211621" y="1622415"/>
            <a:ext cx="1472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xataa (even)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6" name="Google Shape;1536;p90"/>
          <p:cNvSpPr txBox="1"/>
          <p:nvPr/>
        </p:nvSpPr>
        <p:spPr>
          <a:xfrm>
            <a:off x="649859" y="1622415"/>
            <a:ext cx="1505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tiro-ku-dhufashada 3 (multiples of 3)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7" name="Google Shape;1537;p90"/>
          <p:cNvSpPr txBox="1"/>
          <p:nvPr/>
        </p:nvSpPr>
        <p:spPr>
          <a:xfrm>
            <a:off x="324025" y="1597699"/>
            <a:ext cx="269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ξ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8" name="Google Shape;1538;p90"/>
          <p:cNvSpPr txBox="1"/>
          <p:nvPr/>
        </p:nvSpPr>
        <p:spPr>
          <a:xfrm>
            <a:off x="1954850" y="2181225"/>
            <a:ext cx="4245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9" name="Google Shape;1539;p90"/>
          <p:cNvSpPr txBox="1"/>
          <p:nvPr/>
        </p:nvSpPr>
        <p:spPr>
          <a:xfrm>
            <a:off x="987446" y="2421865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0" name="Google Shape;1540;p90"/>
          <p:cNvSpPr txBox="1"/>
          <p:nvPr/>
        </p:nvSpPr>
        <p:spPr>
          <a:xfrm>
            <a:off x="593625" y="3753472"/>
            <a:ext cx="3147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Jaantuska Venn oo muujinaya natiijooyinka shaqsiga ah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41" name="Google Shape;1541;p90"/>
          <p:cNvGrpSpPr/>
          <p:nvPr/>
        </p:nvGrpSpPr>
        <p:grpSpPr>
          <a:xfrm>
            <a:off x="5439475" y="2248250"/>
            <a:ext cx="3380549" cy="1678927"/>
            <a:chOff x="6134400" y="2800336"/>
            <a:chExt cx="3380549" cy="1678927"/>
          </a:xfrm>
        </p:grpSpPr>
        <p:grpSp>
          <p:nvGrpSpPr>
            <p:cNvPr id="1542" name="Google Shape;1542;p90"/>
            <p:cNvGrpSpPr/>
            <p:nvPr/>
          </p:nvGrpSpPr>
          <p:grpSpPr>
            <a:xfrm>
              <a:off x="6371000" y="2885687"/>
              <a:ext cx="1175100" cy="1507761"/>
              <a:chOff x="6599600" y="2885687"/>
              <a:chExt cx="1175100" cy="1507761"/>
            </a:xfrm>
          </p:grpSpPr>
          <p:cxnSp>
            <p:nvCxnSpPr>
              <p:cNvPr id="1543" name="Google Shape;1543;p90"/>
              <p:cNvCxnSpPr/>
              <p:nvPr/>
            </p:nvCxnSpPr>
            <p:spPr>
              <a:xfrm>
                <a:off x="6599600" y="3731948"/>
                <a:ext cx="1175100" cy="6615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44" name="Google Shape;1544;p90"/>
              <p:cNvCxnSpPr/>
              <p:nvPr/>
            </p:nvCxnSpPr>
            <p:spPr>
              <a:xfrm rot="10800000" flipH="1">
                <a:off x="6599600" y="2885687"/>
                <a:ext cx="1175100" cy="6615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545" name="Google Shape;1545;p90"/>
            <p:cNvSpPr txBox="1"/>
            <p:nvPr/>
          </p:nvSpPr>
          <p:spPr>
            <a:xfrm>
              <a:off x="7597349" y="4295062"/>
              <a:ext cx="1917600" cy="18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ma aha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tirooyinka 3 ee isku dhufan (multiples of 3)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46" name="Google Shape;1546;p90"/>
            <p:cNvSpPr/>
            <p:nvPr/>
          </p:nvSpPr>
          <p:spPr>
            <a:xfrm>
              <a:off x="6134400" y="3512362"/>
              <a:ext cx="277200" cy="2544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47" name="Google Shape;1547;p90"/>
            <p:cNvSpPr txBox="1"/>
            <p:nvPr/>
          </p:nvSpPr>
          <p:spPr>
            <a:xfrm>
              <a:off x="7597349" y="2800336"/>
              <a:ext cx="1917600" cy="18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tirooyinka 3 ee isku dhufan (multiples of 3)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548" name="Google Shape;1548;p90"/>
          <p:cNvSpPr txBox="1"/>
          <p:nvPr/>
        </p:nvSpPr>
        <p:spPr>
          <a:xfrm>
            <a:off x="324000" y="642975"/>
            <a:ext cx="8496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 maxay itimaalka (probabilities) ee ku yaal laamaha lagu calaamadeeyay x iyo y?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49" name="Google Shape;1549;p90"/>
          <p:cNvGrpSpPr/>
          <p:nvPr/>
        </p:nvGrpSpPr>
        <p:grpSpPr>
          <a:xfrm>
            <a:off x="6051680" y="2342923"/>
            <a:ext cx="243093" cy="243093"/>
            <a:chOff x="1020916" y="1442088"/>
            <a:chExt cx="457200" cy="457200"/>
          </a:xfrm>
        </p:grpSpPr>
        <p:pic>
          <p:nvPicPr>
            <p:cNvPr id="1550" name="Google Shape;1550;p9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51" name="Google Shape;1551;p90"/>
            <p:cNvSpPr txBox="1"/>
            <p:nvPr/>
          </p:nvSpPr>
          <p:spPr>
            <a:xfrm>
              <a:off x="1045521" y="1451202"/>
              <a:ext cx="408000" cy="41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x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552" name="Google Shape;1552;p90"/>
          <p:cNvSpPr txBox="1"/>
          <p:nvPr/>
        </p:nvSpPr>
        <p:spPr>
          <a:xfrm>
            <a:off x="1684800" y="2492550"/>
            <a:ext cx="4245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3" name="Google Shape;1553;p90"/>
          <p:cNvSpPr txBox="1"/>
          <p:nvPr/>
        </p:nvSpPr>
        <p:spPr>
          <a:xfrm>
            <a:off x="2109300" y="2706125"/>
            <a:ext cx="4245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4" name="Google Shape;1554;p90"/>
          <p:cNvSpPr txBox="1"/>
          <p:nvPr/>
        </p:nvSpPr>
        <p:spPr>
          <a:xfrm>
            <a:off x="1221246" y="2903215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5" name="Google Shape;1555;p90"/>
          <p:cNvSpPr txBox="1"/>
          <p:nvPr/>
        </p:nvSpPr>
        <p:spPr>
          <a:xfrm>
            <a:off x="2629196" y="2083040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6" name="Google Shape;1556;p90"/>
          <p:cNvSpPr txBox="1"/>
          <p:nvPr/>
        </p:nvSpPr>
        <p:spPr>
          <a:xfrm>
            <a:off x="2959271" y="2509765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7" name="Google Shape;1557;p90"/>
          <p:cNvSpPr txBox="1"/>
          <p:nvPr/>
        </p:nvSpPr>
        <p:spPr>
          <a:xfrm>
            <a:off x="2629196" y="2936490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8" name="Google Shape;1558;p90"/>
          <p:cNvSpPr txBox="1"/>
          <p:nvPr/>
        </p:nvSpPr>
        <p:spPr>
          <a:xfrm>
            <a:off x="3111596" y="3308715"/>
            <a:ext cx="5160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59" name="Google Shape;1559;p90" descr="&lt;math xmlns=&quot;http://www.w3.org/1998/Math/MathML&quot; display=&quot;block&quot; data-is-equatio=&quot;1&quot; data-latex=&quot;\frac{5}{9}&quot;&gt;&lt;mfrac&gt;&lt;mn&gt;5&lt;/mn&gt;&lt;mn&gt;9&lt;/mn&gt;&lt;/mfrac&gt;&lt;/math&gt;" title="five nin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06258" y="2248463"/>
            <a:ext cx="13392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0" name="Google Shape;1560;p90" descr="&lt;math xmlns=&quot;http://www.w3.org/1998/Math/MathML&quot; display=&quot;block&quot; data-is-equatio=&quot;1&quot; data-latex=&quot;\frac{4}{9}&quot;&gt;&lt;mfrac&gt;&lt;mn&gt;4&lt;/mn&gt;&lt;mn&gt;9&lt;/mn&gt;&lt;/mfrac&gt;&lt;/math&gt;" title="four ninth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62970" y="3113662"/>
            <a:ext cx="133920" cy="432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61" name="Google Shape;1561;p90"/>
          <p:cNvGrpSpPr/>
          <p:nvPr/>
        </p:nvGrpSpPr>
        <p:grpSpPr>
          <a:xfrm>
            <a:off x="6308392" y="3208123"/>
            <a:ext cx="243093" cy="243093"/>
            <a:chOff x="1020916" y="1442088"/>
            <a:chExt cx="457200" cy="457200"/>
          </a:xfrm>
        </p:grpSpPr>
        <p:pic>
          <p:nvPicPr>
            <p:cNvPr id="1562" name="Google Shape;1562;p9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63" name="Google Shape;1563;p90"/>
            <p:cNvSpPr txBox="1"/>
            <p:nvPr/>
          </p:nvSpPr>
          <p:spPr>
            <a:xfrm>
              <a:off x="1045521" y="1451202"/>
              <a:ext cx="408000" cy="41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y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564" name="Google Shape;1564;p90"/>
          <p:cNvSpPr/>
          <p:nvPr/>
        </p:nvSpPr>
        <p:spPr>
          <a:xfrm>
            <a:off x="812187" y="1926302"/>
            <a:ext cx="1882800" cy="1452000"/>
          </a:xfrm>
          <a:prstGeom prst="ellipse">
            <a:avLst/>
          </a:prstGeom>
          <a:noFill/>
          <a:ln w="76200" cap="flat" cmpd="sng">
            <a:solidFill>
              <a:schemeClr val="accent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68" name="Shape 1568"/>
        <p:cNvGrpSpPr/>
        <p:nvPr/>
      </p:nvGrpSpPr>
      <p:grpSpPr>
        <a:xfrm>
          <a:off x="0" y="0"/>
          <a:ext cx="0" cy="0"/>
        </a:xfrm>
      </p:grpSpPr>
      <p:sp>
        <p:nvSpPr>
          <p:cNvPr id="1569" name="Google Shape;1569;p91"/>
          <p:cNvSpPr/>
          <p:nvPr/>
        </p:nvSpPr>
        <p:spPr>
          <a:xfrm>
            <a:off x="593621" y="2003415"/>
            <a:ext cx="3147000" cy="20742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0" name="Google Shape;1570;p91"/>
          <p:cNvSpPr/>
          <p:nvPr/>
        </p:nvSpPr>
        <p:spPr>
          <a:xfrm>
            <a:off x="812187" y="2307302"/>
            <a:ext cx="1882800" cy="1452000"/>
          </a:xfrm>
          <a:prstGeom prst="ellips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1" name="Google Shape;1571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Muujinta dhacdooyinka (events) jaantusyo kala duwan</a:t>
            </a:r>
            <a:endParaRPr/>
          </a:p>
        </p:txBody>
      </p:sp>
      <p:sp>
        <p:nvSpPr>
          <p:cNvPr id="1572" name="Google Shape;1572;p91"/>
          <p:cNvSpPr/>
          <p:nvPr/>
        </p:nvSpPr>
        <p:spPr>
          <a:xfrm>
            <a:off x="1639734" y="2307302"/>
            <a:ext cx="1882800" cy="1452000"/>
          </a:xfrm>
          <a:prstGeom prst="ellips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3" name="Google Shape;1573;p91"/>
          <p:cNvSpPr txBox="1"/>
          <p:nvPr/>
        </p:nvSpPr>
        <p:spPr>
          <a:xfrm>
            <a:off x="2211621" y="2003415"/>
            <a:ext cx="1472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khayaali (odd)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4" name="Google Shape;1574;p91"/>
          <p:cNvSpPr txBox="1"/>
          <p:nvPr/>
        </p:nvSpPr>
        <p:spPr>
          <a:xfrm>
            <a:off x="649859" y="2003415"/>
            <a:ext cx="1505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tirooyinka 5 ee isku dhufan (multiples of 5)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5" name="Google Shape;1575;p91"/>
          <p:cNvSpPr txBox="1"/>
          <p:nvPr/>
        </p:nvSpPr>
        <p:spPr>
          <a:xfrm>
            <a:off x="324025" y="1978699"/>
            <a:ext cx="269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ξ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6" name="Google Shape;1576;p91"/>
          <p:cNvSpPr txBox="1"/>
          <p:nvPr/>
        </p:nvSpPr>
        <p:spPr>
          <a:xfrm>
            <a:off x="593625" y="4134472"/>
            <a:ext cx="3147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Jaantuska Venn (Venn diagram) oo muujinaya natiijooyinka shaqsiga ah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77" name="Google Shape;1577;p91"/>
          <p:cNvGrpSpPr/>
          <p:nvPr/>
        </p:nvGrpSpPr>
        <p:grpSpPr>
          <a:xfrm>
            <a:off x="5439475" y="2400650"/>
            <a:ext cx="3380549" cy="1678927"/>
            <a:chOff x="6134400" y="2800336"/>
            <a:chExt cx="3380549" cy="1678927"/>
          </a:xfrm>
        </p:grpSpPr>
        <p:grpSp>
          <p:nvGrpSpPr>
            <p:cNvPr id="1578" name="Google Shape;1578;p91"/>
            <p:cNvGrpSpPr/>
            <p:nvPr/>
          </p:nvGrpSpPr>
          <p:grpSpPr>
            <a:xfrm>
              <a:off x="6371000" y="2885687"/>
              <a:ext cx="1175100" cy="1507761"/>
              <a:chOff x="6599600" y="2885687"/>
              <a:chExt cx="1175100" cy="1507761"/>
            </a:xfrm>
          </p:grpSpPr>
          <p:cxnSp>
            <p:nvCxnSpPr>
              <p:cNvPr id="1579" name="Google Shape;1579;p91"/>
              <p:cNvCxnSpPr/>
              <p:nvPr/>
            </p:nvCxnSpPr>
            <p:spPr>
              <a:xfrm>
                <a:off x="6599600" y="3731948"/>
                <a:ext cx="1175100" cy="6615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80" name="Google Shape;1580;p91"/>
              <p:cNvCxnSpPr/>
              <p:nvPr/>
            </p:nvCxnSpPr>
            <p:spPr>
              <a:xfrm rot="10800000" flipH="1">
                <a:off x="6599600" y="2885687"/>
                <a:ext cx="1175100" cy="6615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581" name="Google Shape;1581;p91"/>
            <p:cNvSpPr txBox="1"/>
            <p:nvPr/>
          </p:nvSpPr>
          <p:spPr>
            <a:xfrm>
              <a:off x="7597349" y="4295062"/>
              <a:ext cx="1917600" cy="18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ma aha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tirooyinka 5 ee isku dhufan (multiples of 5)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82" name="Google Shape;1582;p91"/>
            <p:cNvSpPr/>
            <p:nvPr/>
          </p:nvSpPr>
          <p:spPr>
            <a:xfrm>
              <a:off x="6134400" y="3512362"/>
              <a:ext cx="277200" cy="2544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83" name="Google Shape;1583;p91"/>
            <p:cNvSpPr txBox="1"/>
            <p:nvPr/>
          </p:nvSpPr>
          <p:spPr>
            <a:xfrm>
              <a:off x="7597349" y="2800336"/>
              <a:ext cx="1917600" cy="18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tirooyinka 5 ee isku dhufan (multiples of 5)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584" name="Google Shape;1584;p91"/>
          <p:cNvSpPr txBox="1"/>
          <p:nvPr/>
        </p:nvSpPr>
        <p:spPr>
          <a:xfrm>
            <a:off x="324000" y="642975"/>
            <a:ext cx="8496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Geedka itimaalka (probability tree) si sax ah ayaa loo calaamadeeyay.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Jaantuska Venn (Venn diagram) wuxuu ka maqan yahay hal natiijo.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Soo jeedi hal natiijo oo suurtogal ah oo lagu dari karo jaantuska Venn si uu u noqdo mid sax ah.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5" name="Google Shape;1585;p91"/>
          <p:cNvSpPr txBox="1"/>
          <p:nvPr/>
        </p:nvSpPr>
        <p:spPr>
          <a:xfrm>
            <a:off x="2005423" y="2480850"/>
            <a:ext cx="3234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6" name="Google Shape;1586;p91"/>
          <p:cNvSpPr txBox="1"/>
          <p:nvPr/>
        </p:nvSpPr>
        <p:spPr>
          <a:xfrm>
            <a:off x="1765523" y="2830425"/>
            <a:ext cx="3234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7" name="Google Shape;1587;p91"/>
          <p:cNvSpPr txBox="1"/>
          <p:nvPr/>
        </p:nvSpPr>
        <p:spPr>
          <a:xfrm>
            <a:off x="2287823" y="2855450"/>
            <a:ext cx="3234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8" name="Google Shape;1588;p91"/>
          <p:cNvSpPr txBox="1"/>
          <p:nvPr/>
        </p:nvSpPr>
        <p:spPr>
          <a:xfrm>
            <a:off x="1240848" y="2480850"/>
            <a:ext cx="3234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9" name="Google Shape;1589;p91"/>
          <p:cNvSpPr txBox="1"/>
          <p:nvPr/>
        </p:nvSpPr>
        <p:spPr>
          <a:xfrm>
            <a:off x="952973" y="2830425"/>
            <a:ext cx="3234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0" name="Google Shape;1590;p91"/>
          <p:cNvSpPr txBox="1"/>
          <p:nvPr/>
        </p:nvSpPr>
        <p:spPr>
          <a:xfrm>
            <a:off x="1384726" y="3403550"/>
            <a:ext cx="4743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220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1" name="Google Shape;1591;p91"/>
          <p:cNvSpPr txBox="1"/>
          <p:nvPr/>
        </p:nvSpPr>
        <p:spPr>
          <a:xfrm>
            <a:off x="1172298" y="3084050"/>
            <a:ext cx="3234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2" name="Google Shape;1592;p91"/>
          <p:cNvSpPr txBox="1"/>
          <p:nvPr/>
        </p:nvSpPr>
        <p:spPr>
          <a:xfrm>
            <a:off x="2887198" y="2640600"/>
            <a:ext cx="3234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3" name="Google Shape;1593;p91"/>
          <p:cNvSpPr txBox="1"/>
          <p:nvPr/>
        </p:nvSpPr>
        <p:spPr>
          <a:xfrm>
            <a:off x="2725498" y="3084050"/>
            <a:ext cx="3234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4" name="Google Shape;1594;p91"/>
          <p:cNvSpPr txBox="1"/>
          <p:nvPr/>
        </p:nvSpPr>
        <p:spPr>
          <a:xfrm>
            <a:off x="3328698" y="3689100"/>
            <a:ext cx="3234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5" name="Google Shape;1595;p91"/>
          <p:cNvSpPr txBox="1"/>
          <p:nvPr/>
        </p:nvSpPr>
        <p:spPr>
          <a:xfrm>
            <a:off x="1964425" y="3248550"/>
            <a:ext cx="3936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96" name="Google Shape;1596;p91" descr="&lt;math xmlns=&quot;http://www.w3.org/1998/Math/MathML&quot; display=&quot;block&quot; data-is-equatio=&quot;1&quot; data-latex=&quot;\frac{9}{12}&quot;&gt;&lt;mfrac&gt;&lt;mn&gt;9&lt;/mn&gt;&lt;mn&gt;12&lt;/mn&gt;&lt;/mfrac&gt;&lt;/math&gt;" title="9 over 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6800" y="2256073"/>
            <a:ext cx="24192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7" name="Google Shape;1597;p91" descr="&lt;math xmlns=&quot;http://www.w3.org/1998/Math/MathML&quot; display=&quot;block&quot; data-is-equatio=&quot;1&quot; data-latex=&quot;\frac{3}{12}&quot;&gt;&lt;mfrac&gt;&lt;mn&gt;3&lt;/mn&gt;&lt;mn&gt;12&lt;/mn&gt;&lt;/mfrac&gt;&lt;/math&gt;" title="3 over 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74375" y="3284613"/>
            <a:ext cx="241920" cy="4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8" name="Google Shape;1598;p91"/>
          <p:cNvSpPr txBox="1"/>
          <p:nvPr/>
        </p:nvSpPr>
        <p:spPr>
          <a:xfrm>
            <a:off x="4051050" y="1629675"/>
            <a:ext cx="1505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 kasta oo ka mid ah tirooyinka 5 ee isku dhufan (multiples of 5).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02" name="Shape 1602"/>
        <p:cNvGrpSpPr/>
        <p:nvPr/>
      </p:nvGrpSpPr>
      <p:grpSpPr>
        <a:xfrm>
          <a:off x="0" y="0"/>
          <a:ext cx="0" cy="0"/>
        </a:xfrm>
      </p:grpSpPr>
      <p:grpSp>
        <p:nvGrpSpPr>
          <p:cNvPr id="1603" name="Google Shape;1603;p92"/>
          <p:cNvGrpSpPr/>
          <p:nvPr/>
        </p:nvGrpSpPr>
        <p:grpSpPr>
          <a:xfrm>
            <a:off x="4215767" y="2054699"/>
            <a:ext cx="3884408" cy="2036774"/>
            <a:chOff x="4387444" y="1842769"/>
            <a:chExt cx="3712518" cy="2248591"/>
          </a:xfrm>
        </p:grpSpPr>
        <p:pic>
          <p:nvPicPr>
            <p:cNvPr id="1604" name="Google Shape;1604;p92"/>
            <p:cNvPicPr preferRelativeResize="0"/>
            <p:nvPr/>
          </p:nvPicPr>
          <p:blipFill>
            <a:blip r:embed="rId3">
              <a:alphaModFix/>
            </a:blip>
            <a:srcRect r="57905" b="43690"/>
            <a:stretch>
              <a:fillRect/>
            </a:stretch>
          </p:blipFill>
          <p:spPr>
            <a:xfrm>
              <a:off x="4387444" y="1842769"/>
              <a:ext cx="3712518" cy="224859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05" name="Google Shape;1605;p92"/>
            <p:cNvSpPr txBox="1"/>
            <p:nvPr/>
          </p:nvSpPr>
          <p:spPr>
            <a:xfrm>
              <a:off x="4505453" y="1870296"/>
              <a:ext cx="3313800" cy="83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Waxaan rabaa inaan sidoo kale muujiyo natiijooyinkan jaantuska Venn (Venn diagram)…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Laakiin run ahaantii ma doonayo inaan qoro dhammaan tirooyinka mar kale!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Mar walba waxaan sawiraa jaantuskeyga Venn (Venn diagram) oo aad u yar!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606" name="Google Shape;1606;p9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31344" y="3690741"/>
            <a:ext cx="684159" cy="737087"/>
          </a:xfrm>
          <a:prstGeom prst="rect">
            <a:avLst/>
          </a:prstGeom>
          <a:noFill/>
          <a:ln>
            <a:noFill/>
          </a:ln>
        </p:spPr>
      </p:pic>
      <p:sp>
        <p:nvSpPr>
          <p:cNvPr id="1607" name="Google Shape;1607;p92"/>
          <p:cNvSpPr txBox="1"/>
          <p:nvPr/>
        </p:nvSpPr>
        <p:spPr>
          <a:xfrm>
            <a:off x="7789282" y="4427835"/>
            <a:ext cx="696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Suad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8" name="Google Shape;1608;p92"/>
          <p:cNvSpPr txBox="1"/>
          <p:nvPr/>
        </p:nvSpPr>
        <p:spPr>
          <a:xfrm>
            <a:off x="324000" y="642971"/>
            <a:ext cx="84960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Wareeg (spinner) 11-geesood ah ayaa leh tirooyinka 0 ilaa 10 oo ku qoran wejiyadiisa.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Tijaabo (Trial): Wareegga hal mar la wareejiyo.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Dhacdo (Event): wareeggu wuxuu ku degayaa tiro laba jibaaran (square number).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9" name="Google Shape;1609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Muujinta dhacdooyinka jaantusyo kala duwan</a:t>
            </a:r>
            <a:endParaRPr/>
          </a:p>
        </p:txBody>
      </p:sp>
      <p:grpSp>
        <p:nvGrpSpPr>
          <p:cNvPr id="1610" name="Google Shape;1610;p92"/>
          <p:cNvGrpSpPr/>
          <p:nvPr/>
        </p:nvGrpSpPr>
        <p:grpSpPr>
          <a:xfrm>
            <a:off x="8001923" y="4198741"/>
            <a:ext cx="217200" cy="95525"/>
            <a:chOff x="5741000" y="4327327"/>
            <a:chExt cx="217200" cy="95525"/>
          </a:xfrm>
        </p:grpSpPr>
        <p:sp>
          <p:nvSpPr>
            <p:cNvPr id="1611" name="Google Shape;1611;p92"/>
            <p:cNvSpPr/>
            <p:nvPr/>
          </p:nvSpPr>
          <p:spPr>
            <a:xfrm>
              <a:off x="5741000" y="4336925"/>
              <a:ext cx="217200" cy="78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612" name="Google Shape;1612;p92"/>
            <p:cNvPicPr preferRelativeResize="0"/>
            <p:nvPr/>
          </p:nvPicPr>
          <p:blipFill>
            <a:blip r:embed="rId4">
              <a:alphaModFix/>
            </a:blip>
            <a:srcRect l="26868" t="67473" r="45628" b="19566"/>
            <a:stretch>
              <a:fillRect/>
            </a:stretch>
          </p:blipFill>
          <p:spPr>
            <a:xfrm rot="10800000">
              <a:off x="5754627" y="4327327"/>
              <a:ext cx="188175" cy="95525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1613" name="Google Shape;1613;p92"/>
          <p:cNvGraphicFramePr>
            <a:graphicFrameLocks noGrp="1"/>
          </p:cNvGraphicFramePr>
          <p:nvPr/>
        </p:nvGraphicFramePr>
        <p:xfrm>
          <a:off x="400175" y="2707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{CB40717C-E718-4CDD-A6EF-0455306FA54E}</a:tableStyleId>
              </a:tblPr>
              <a:tblGrid>
                <a:gridCol w="1284625"/>
                <a:gridCol w="1392075"/>
              </a:tblGrid>
              <a:tr h="22777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laba jibaaran (square)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aan laba jibaaranayn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5"/>
                    </a:solidFill>
                  </a:tcPr>
                </a:tc>
              </a:tr>
              <a:tr h="176247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614" name="Google Shape;1614;p92"/>
          <p:cNvSpPr/>
          <p:nvPr/>
        </p:nvSpPr>
        <p:spPr>
          <a:xfrm>
            <a:off x="1735614" y="3048139"/>
            <a:ext cx="217200" cy="313500"/>
          </a:xfrm>
          <a:prstGeom prst="rect">
            <a:avLst/>
          </a:prstGeom>
          <a:solidFill>
            <a:srgbClr val="EBED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5" name="Google Shape;1615;p92"/>
          <p:cNvSpPr/>
          <p:nvPr/>
        </p:nvSpPr>
        <p:spPr>
          <a:xfrm>
            <a:off x="541825" y="3048139"/>
            <a:ext cx="217200" cy="313500"/>
          </a:xfrm>
          <a:prstGeom prst="rect">
            <a:avLst/>
          </a:prstGeom>
          <a:solidFill>
            <a:srgbClr val="EBED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6" name="Google Shape;1616;p92"/>
          <p:cNvSpPr/>
          <p:nvPr/>
        </p:nvSpPr>
        <p:spPr>
          <a:xfrm>
            <a:off x="1035350" y="3260639"/>
            <a:ext cx="217200" cy="313500"/>
          </a:xfrm>
          <a:prstGeom prst="rect">
            <a:avLst/>
          </a:prstGeom>
          <a:solidFill>
            <a:srgbClr val="EBED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7" name="Google Shape;1617;p92"/>
          <p:cNvSpPr/>
          <p:nvPr/>
        </p:nvSpPr>
        <p:spPr>
          <a:xfrm>
            <a:off x="1382525" y="3644489"/>
            <a:ext cx="217200" cy="313500"/>
          </a:xfrm>
          <a:prstGeom prst="rect">
            <a:avLst/>
          </a:prstGeom>
          <a:solidFill>
            <a:srgbClr val="EBED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8" name="Google Shape;1618;p92"/>
          <p:cNvSpPr/>
          <p:nvPr/>
        </p:nvSpPr>
        <p:spPr>
          <a:xfrm>
            <a:off x="685775" y="3918689"/>
            <a:ext cx="217200" cy="313500"/>
          </a:xfrm>
          <a:prstGeom prst="rect">
            <a:avLst/>
          </a:prstGeom>
          <a:solidFill>
            <a:srgbClr val="EBED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9" name="Google Shape;1619;p92"/>
          <p:cNvSpPr/>
          <p:nvPr/>
        </p:nvSpPr>
        <p:spPr>
          <a:xfrm>
            <a:off x="2157164" y="3192089"/>
            <a:ext cx="217200" cy="313500"/>
          </a:xfrm>
          <a:prstGeom prst="rect">
            <a:avLst/>
          </a:prstGeom>
          <a:solidFill>
            <a:srgbClr val="EBED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0" name="Google Shape;1620;p92"/>
          <p:cNvSpPr/>
          <p:nvPr/>
        </p:nvSpPr>
        <p:spPr>
          <a:xfrm>
            <a:off x="2657026" y="3155089"/>
            <a:ext cx="217200" cy="313500"/>
          </a:xfrm>
          <a:prstGeom prst="rect">
            <a:avLst/>
          </a:prstGeom>
          <a:solidFill>
            <a:srgbClr val="EBED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1" name="Google Shape;1621;p92"/>
          <p:cNvSpPr/>
          <p:nvPr/>
        </p:nvSpPr>
        <p:spPr>
          <a:xfrm>
            <a:off x="1877651" y="3758289"/>
            <a:ext cx="217200" cy="313500"/>
          </a:xfrm>
          <a:prstGeom prst="rect">
            <a:avLst/>
          </a:prstGeom>
          <a:solidFill>
            <a:srgbClr val="EBED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2" name="Google Shape;1622;p92"/>
          <p:cNvSpPr/>
          <p:nvPr/>
        </p:nvSpPr>
        <p:spPr>
          <a:xfrm>
            <a:off x="2657026" y="3758289"/>
            <a:ext cx="217200" cy="313500"/>
          </a:xfrm>
          <a:prstGeom prst="rect">
            <a:avLst/>
          </a:prstGeom>
          <a:solidFill>
            <a:srgbClr val="EBED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3" name="Google Shape;1623;p92"/>
          <p:cNvSpPr/>
          <p:nvPr/>
        </p:nvSpPr>
        <p:spPr>
          <a:xfrm>
            <a:off x="1876601" y="4232189"/>
            <a:ext cx="217200" cy="313500"/>
          </a:xfrm>
          <a:prstGeom prst="rect">
            <a:avLst/>
          </a:prstGeom>
          <a:solidFill>
            <a:srgbClr val="EBED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4" name="Google Shape;1624;p92"/>
          <p:cNvSpPr/>
          <p:nvPr/>
        </p:nvSpPr>
        <p:spPr>
          <a:xfrm>
            <a:off x="2256289" y="4184225"/>
            <a:ext cx="300900" cy="313500"/>
          </a:xfrm>
          <a:prstGeom prst="rect">
            <a:avLst/>
          </a:prstGeom>
          <a:solidFill>
            <a:srgbClr val="EBED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28" name="Shape 1628"/>
        <p:cNvGrpSpPr/>
        <p:nvPr/>
      </p:nvGrpSpPr>
      <p:grpSpPr>
        <a:xfrm>
          <a:off x="0" y="0"/>
          <a:ext cx="0" cy="0"/>
        </a:xfrm>
      </p:grpSpPr>
      <p:sp>
        <p:nvSpPr>
          <p:cNvPr id="1629" name="Google Shape;1629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Muujinta dhacdooyinka jaantusyo kala duwan</a:t>
            </a:r>
            <a:endParaRPr/>
          </a:p>
        </p:txBody>
      </p:sp>
      <p:graphicFrame>
        <p:nvGraphicFramePr>
          <p:cNvPr id="1630" name="Google Shape;1630;p93"/>
          <p:cNvGraphicFramePr>
            <a:graphicFrameLocks noGrp="1"/>
          </p:cNvGraphicFramePr>
          <p:nvPr/>
        </p:nvGraphicFramePr>
        <p:xfrm>
          <a:off x="400175" y="2707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{CB40717C-E718-4CDD-A6EF-0455306FA54E}</a:tableStyleId>
              </a:tblPr>
              <a:tblGrid>
                <a:gridCol w="1284625"/>
                <a:gridCol w="1392075"/>
              </a:tblGrid>
              <a:tr h="22777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laba jibaaran (square)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aan laba jibaaranayn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5"/>
                    </a:solidFill>
                  </a:tcPr>
                </a:tc>
              </a:tr>
              <a:tr h="176247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631" name="Google Shape;1631;p93"/>
          <p:cNvSpPr/>
          <p:nvPr/>
        </p:nvSpPr>
        <p:spPr>
          <a:xfrm>
            <a:off x="1735614" y="3048139"/>
            <a:ext cx="217200" cy="313500"/>
          </a:xfrm>
          <a:prstGeom prst="rect">
            <a:avLst/>
          </a:prstGeom>
          <a:solidFill>
            <a:srgbClr val="EBED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2" name="Google Shape;1632;p93"/>
          <p:cNvSpPr/>
          <p:nvPr/>
        </p:nvSpPr>
        <p:spPr>
          <a:xfrm>
            <a:off x="541825" y="3048139"/>
            <a:ext cx="217200" cy="313500"/>
          </a:xfrm>
          <a:prstGeom prst="rect">
            <a:avLst/>
          </a:prstGeom>
          <a:solidFill>
            <a:srgbClr val="EBED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3" name="Google Shape;1633;p93"/>
          <p:cNvSpPr/>
          <p:nvPr/>
        </p:nvSpPr>
        <p:spPr>
          <a:xfrm>
            <a:off x="1035350" y="3260639"/>
            <a:ext cx="217200" cy="313500"/>
          </a:xfrm>
          <a:prstGeom prst="rect">
            <a:avLst/>
          </a:prstGeom>
          <a:solidFill>
            <a:srgbClr val="EBED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4" name="Google Shape;1634;p93"/>
          <p:cNvSpPr/>
          <p:nvPr/>
        </p:nvSpPr>
        <p:spPr>
          <a:xfrm>
            <a:off x="1382525" y="3644489"/>
            <a:ext cx="217200" cy="313500"/>
          </a:xfrm>
          <a:prstGeom prst="rect">
            <a:avLst/>
          </a:prstGeom>
          <a:solidFill>
            <a:srgbClr val="EBED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5" name="Google Shape;1635;p93"/>
          <p:cNvSpPr/>
          <p:nvPr/>
        </p:nvSpPr>
        <p:spPr>
          <a:xfrm>
            <a:off x="685775" y="3918689"/>
            <a:ext cx="217200" cy="313500"/>
          </a:xfrm>
          <a:prstGeom prst="rect">
            <a:avLst/>
          </a:prstGeom>
          <a:solidFill>
            <a:srgbClr val="EBED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6" name="Google Shape;1636;p93"/>
          <p:cNvSpPr/>
          <p:nvPr/>
        </p:nvSpPr>
        <p:spPr>
          <a:xfrm>
            <a:off x="2157164" y="3192089"/>
            <a:ext cx="217200" cy="313500"/>
          </a:xfrm>
          <a:prstGeom prst="rect">
            <a:avLst/>
          </a:prstGeom>
          <a:solidFill>
            <a:srgbClr val="EBED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7" name="Google Shape;1637;p93"/>
          <p:cNvSpPr/>
          <p:nvPr/>
        </p:nvSpPr>
        <p:spPr>
          <a:xfrm>
            <a:off x="2657026" y="3155089"/>
            <a:ext cx="217200" cy="313500"/>
          </a:xfrm>
          <a:prstGeom prst="rect">
            <a:avLst/>
          </a:prstGeom>
          <a:solidFill>
            <a:srgbClr val="EBED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8" name="Google Shape;1638;p93"/>
          <p:cNvSpPr/>
          <p:nvPr/>
        </p:nvSpPr>
        <p:spPr>
          <a:xfrm>
            <a:off x="1877651" y="3758289"/>
            <a:ext cx="217200" cy="313500"/>
          </a:xfrm>
          <a:prstGeom prst="rect">
            <a:avLst/>
          </a:prstGeom>
          <a:solidFill>
            <a:srgbClr val="EBED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9" name="Google Shape;1639;p93"/>
          <p:cNvSpPr/>
          <p:nvPr/>
        </p:nvSpPr>
        <p:spPr>
          <a:xfrm>
            <a:off x="2657026" y="3758289"/>
            <a:ext cx="217200" cy="313500"/>
          </a:xfrm>
          <a:prstGeom prst="rect">
            <a:avLst/>
          </a:prstGeom>
          <a:solidFill>
            <a:srgbClr val="EBED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0" name="Google Shape;1640;p93"/>
          <p:cNvSpPr/>
          <p:nvPr/>
        </p:nvSpPr>
        <p:spPr>
          <a:xfrm>
            <a:off x="1876601" y="4232189"/>
            <a:ext cx="217200" cy="313500"/>
          </a:xfrm>
          <a:prstGeom prst="rect">
            <a:avLst/>
          </a:prstGeom>
          <a:solidFill>
            <a:srgbClr val="EBED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1" name="Google Shape;1641;p93"/>
          <p:cNvSpPr/>
          <p:nvPr/>
        </p:nvSpPr>
        <p:spPr>
          <a:xfrm>
            <a:off x="2256289" y="4184225"/>
            <a:ext cx="300900" cy="313500"/>
          </a:xfrm>
          <a:prstGeom prst="rect">
            <a:avLst/>
          </a:prstGeom>
          <a:solidFill>
            <a:srgbClr val="EBED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2" name="Google Shape;1642;p93"/>
          <p:cNvSpPr/>
          <p:nvPr/>
        </p:nvSpPr>
        <p:spPr>
          <a:xfrm>
            <a:off x="5710367" y="2610249"/>
            <a:ext cx="2457600" cy="1619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3" name="Google Shape;1643;p93"/>
          <p:cNvSpPr/>
          <p:nvPr/>
        </p:nvSpPr>
        <p:spPr>
          <a:xfrm>
            <a:off x="5881048" y="2863454"/>
            <a:ext cx="1470300" cy="1134000"/>
          </a:xfrm>
          <a:prstGeom prst="ellips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4" name="Google Shape;1644;p93"/>
          <p:cNvSpPr/>
          <p:nvPr/>
        </p:nvSpPr>
        <p:spPr>
          <a:xfrm>
            <a:off x="6527290" y="2863454"/>
            <a:ext cx="1470300" cy="1134000"/>
          </a:xfrm>
          <a:prstGeom prst="ellips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5" name="Google Shape;1645;p93"/>
          <p:cNvSpPr txBox="1"/>
          <p:nvPr/>
        </p:nvSpPr>
        <p:spPr>
          <a:xfrm>
            <a:off x="5754284" y="2610249"/>
            <a:ext cx="1175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laba jibaaran (square)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6" name="Google Shape;1646;p93"/>
          <p:cNvSpPr txBox="1"/>
          <p:nvPr/>
        </p:nvSpPr>
        <p:spPr>
          <a:xfrm>
            <a:off x="6973884" y="2610249"/>
            <a:ext cx="1150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xataa (even)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7" name="Google Shape;1647;p93"/>
          <p:cNvSpPr txBox="1"/>
          <p:nvPr/>
        </p:nvSpPr>
        <p:spPr>
          <a:xfrm>
            <a:off x="5499836" y="2590948"/>
            <a:ext cx="210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ξ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8" name="Google Shape;1648;p93"/>
          <p:cNvSpPr txBox="1"/>
          <p:nvPr/>
        </p:nvSpPr>
        <p:spPr>
          <a:xfrm>
            <a:off x="5394225" y="4266297"/>
            <a:ext cx="3147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Jaantuska Venn oo muujinaya tirada natiijooyinka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49" name="Google Shape;1649;p93"/>
          <p:cNvGrpSpPr/>
          <p:nvPr/>
        </p:nvGrpSpPr>
        <p:grpSpPr>
          <a:xfrm>
            <a:off x="541825" y="3048139"/>
            <a:ext cx="1057900" cy="909850"/>
            <a:chOff x="541825" y="3048139"/>
            <a:chExt cx="1057900" cy="909850"/>
          </a:xfrm>
        </p:grpSpPr>
        <p:sp>
          <p:nvSpPr>
            <p:cNvPr id="1650" name="Google Shape;1650;p93"/>
            <p:cNvSpPr/>
            <p:nvPr/>
          </p:nvSpPr>
          <p:spPr>
            <a:xfrm>
              <a:off x="541825" y="3048139"/>
              <a:ext cx="217200" cy="313500"/>
            </a:xfrm>
            <a:prstGeom prst="rect">
              <a:avLst/>
            </a:prstGeom>
            <a:solidFill>
              <a:srgbClr val="EBEDFE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0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51" name="Google Shape;1651;p93"/>
            <p:cNvSpPr/>
            <p:nvPr/>
          </p:nvSpPr>
          <p:spPr>
            <a:xfrm>
              <a:off x="1382525" y="3644489"/>
              <a:ext cx="217200" cy="313500"/>
            </a:xfrm>
            <a:prstGeom prst="rect">
              <a:avLst/>
            </a:prstGeom>
            <a:solidFill>
              <a:srgbClr val="EBEDFE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52" name="Google Shape;1652;p93"/>
          <p:cNvSpPr txBox="1"/>
          <p:nvPr/>
        </p:nvSpPr>
        <p:spPr>
          <a:xfrm>
            <a:off x="3147913" y="2707425"/>
            <a:ext cx="18078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 jira laba tiro oo laba jibaaran oo xataa ah…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53" name="Google Shape;1653;p93"/>
          <p:cNvGrpSpPr/>
          <p:nvPr/>
        </p:nvGrpSpPr>
        <p:grpSpPr>
          <a:xfrm>
            <a:off x="5881048" y="2873497"/>
            <a:ext cx="2116542" cy="1134000"/>
            <a:chOff x="5576248" y="4920854"/>
            <a:chExt cx="2116542" cy="1134000"/>
          </a:xfrm>
        </p:grpSpPr>
        <p:sp>
          <p:nvSpPr>
            <p:cNvPr id="1654" name="Google Shape;1654;p93"/>
            <p:cNvSpPr/>
            <p:nvPr/>
          </p:nvSpPr>
          <p:spPr>
            <a:xfrm>
              <a:off x="5576248" y="4920854"/>
              <a:ext cx="1470300" cy="1134000"/>
            </a:xfrm>
            <a:prstGeom prst="arc">
              <a:avLst>
                <a:gd name="adj1" fmla="val 18068796"/>
                <a:gd name="adj2" fmla="val 3527772"/>
              </a:avLst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55" name="Google Shape;1655;p93"/>
            <p:cNvSpPr/>
            <p:nvPr/>
          </p:nvSpPr>
          <p:spPr>
            <a:xfrm>
              <a:off x="6222490" y="4920854"/>
              <a:ext cx="1470300" cy="1134000"/>
            </a:xfrm>
            <a:prstGeom prst="arc">
              <a:avLst>
                <a:gd name="adj1" fmla="val 7277669"/>
                <a:gd name="adj2" fmla="val 14340950"/>
              </a:avLst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56" name="Google Shape;1656;p93"/>
          <p:cNvGrpSpPr/>
          <p:nvPr/>
        </p:nvGrpSpPr>
        <p:grpSpPr>
          <a:xfrm>
            <a:off x="685775" y="3260639"/>
            <a:ext cx="566775" cy="971550"/>
            <a:chOff x="685775" y="3260639"/>
            <a:chExt cx="566775" cy="971550"/>
          </a:xfrm>
        </p:grpSpPr>
        <p:sp>
          <p:nvSpPr>
            <p:cNvPr id="1657" name="Google Shape;1657;p93"/>
            <p:cNvSpPr/>
            <p:nvPr/>
          </p:nvSpPr>
          <p:spPr>
            <a:xfrm>
              <a:off x="1035350" y="3260639"/>
              <a:ext cx="217200" cy="313500"/>
            </a:xfrm>
            <a:prstGeom prst="rect">
              <a:avLst/>
            </a:prstGeom>
            <a:solidFill>
              <a:srgbClr val="EBEDFE"/>
            </a:solidFill>
            <a:ln w="38100" cap="flat" cmpd="sng">
              <a:solidFill>
                <a:srgbClr val="374C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58" name="Google Shape;1658;p93"/>
            <p:cNvSpPr/>
            <p:nvPr/>
          </p:nvSpPr>
          <p:spPr>
            <a:xfrm>
              <a:off x="685775" y="3918689"/>
              <a:ext cx="217200" cy="313500"/>
            </a:xfrm>
            <a:prstGeom prst="rect">
              <a:avLst/>
            </a:prstGeom>
            <a:solidFill>
              <a:srgbClr val="EBEDFE"/>
            </a:solidFill>
            <a:ln w="38100" cap="flat" cmpd="sng">
              <a:solidFill>
                <a:srgbClr val="374C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9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59" name="Google Shape;1659;p93"/>
          <p:cNvSpPr txBox="1"/>
          <p:nvPr/>
        </p:nvSpPr>
        <p:spPr>
          <a:xfrm>
            <a:off x="6708325" y="3279325"/>
            <a:ext cx="461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60" name="Google Shape;1660;p93"/>
          <p:cNvGrpSpPr/>
          <p:nvPr/>
        </p:nvGrpSpPr>
        <p:grpSpPr>
          <a:xfrm>
            <a:off x="5881048" y="2873497"/>
            <a:ext cx="2116542" cy="1134000"/>
            <a:chOff x="5576248" y="4920854"/>
            <a:chExt cx="2116542" cy="1134000"/>
          </a:xfrm>
        </p:grpSpPr>
        <p:sp>
          <p:nvSpPr>
            <p:cNvPr id="1661" name="Google Shape;1661;p93"/>
            <p:cNvSpPr/>
            <p:nvPr/>
          </p:nvSpPr>
          <p:spPr>
            <a:xfrm>
              <a:off x="5576248" y="4920854"/>
              <a:ext cx="1470300" cy="1134000"/>
            </a:xfrm>
            <a:prstGeom prst="arc">
              <a:avLst>
                <a:gd name="adj1" fmla="val 3511746"/>
                <a:gd name="adj2" fmla="val 18223644"/>
              </a:avLst>
            </a:prstGeom>
            <a:noFill/>
            <a:ln w="762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62" name="Google Shape;1662;p93"/>
            <p:cNvSpPr/>
            <p:nvPr/>
          </p:nvSpPr>
          <p:spPr>
            <a:xfrm>
              <a:off x="6222490" y="4920854"/>
              <a:ext cx="1470300" cy="1134000"/>
            </a:xfrm>
            <a:prstGeom prst="arc">
              <a:avLst>
                <a:gd name="adj1" fmla="val 7277669"/>
                <a:gd name="adj2" fmla="val 14340950"/>
              </a:avLst>
            </a:prstGeom>
            <a:noFill/>
            <a:ln w="762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63" name="Google Shape;1663;p93"/>
          <p:cNvSpPr txBox="1"/>
          <p:nvPr/>
        </p:nvSpPr>
        <p:spPr>
          <a:xfrm>
            <a:off x="3147913" y="3714400"/>
            <a:ext cx="18078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iyo laba tiro oo laba jibaaran oo qariib ah.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4" name="Google Shape;1664;p93"/>
          <p:cNvSpPr txBox="1"/>
          <p:nvPr/>
        </p:nvSpPr>
        <p:spPr>
          <a:xfrm>
            <a:off x="5966736" y="3279325"/>
            <a:ext cx="461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5" name="Google Shape;1665;p93"/>
          <p:cNvSpPr txBox="1"/>
          <p:nvPr/>
        </p:nvSpPr>
        <p:spPr>
          <a:xfrm>
            <a:off x="7411811" y="3281500"/>
            <a:ext cx="461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66" name="Google Shape;1666;p93"/>
          <p:cNvGrpSpPr/>
          <p:nvPr/>
        </p:nvGrpSpPr>
        <p:grpSpPr>
          <a:xfrm>
            <a:off x="1735614" y="3048139"/>
            <a:ext cx="821575" cy="1497550"/>
            <a:chOff x="1735614" y="3048139"/>
            <a:chExt cx="821575" cy="1497550"/>
          </a:xfrm>
        </p:grpSpPr>
        <p:sp>
          <p:nvSpPr>
            <p:cNvPr id="1667" name="Google Shape;1667;p93"/>
            <p:cNvSpPr/>
            <p:nvPr/>
          </p:nvSpPr>
          <p:spPr>
            <a:xfrm>
              <a:off x="1735614" y="3048139"/>
              <a:ext cx="217200" cy="313500"/>
            </a:xfrm>
            <a:prstGeom prst="rect">
              <a:avLst/>
            </a:prstGeom>
            <a:solidFill>
              <a:srgbClr val="EBEDFE"/>
            </a:solidFill>
            <a:ln w="381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68" name="Google Shape;1668;p93"/>
            <p:cNvSpPr/>
            <p:nvPr/>
          </p:nvSpPr>
          <p:spPr>
            <a:xfrm>
              <a:off x="1877651" y="3758289"/>
              <a:ext cx="217200" cy="313500"/>
            </a:xfrm>
            <a:prstGeom prst="rect">
              <a:avLst/>
            </a:prstGeom>
            <a:solidFill>
              <a:srgbClr val="EBEDFE"/>
            </a:solidFill>
            <a:ln w="381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6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69" name="Google Shape;1669;p93"/>
            <p:cNvSpPr/>
            <p:nvPr/>
          </p:nvSpPr>
          <p:spPr>
            <a:xfrm>
              <a:off x="1876601" y="4232189"/>
              <a:ext cx="217200" cy="313500"/>
            </a:xfrm>
            <a:prstGeom prst="rect">
              <a:avLst/>
            </a:prstGeom>
            <a:solidFill>
              <a:srgbClr val="EBEDFE"/>
            </a:solidFill>
            <a:ln w="381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8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70" name="Google Shape;1670;p93"/>
            <p:cNvSpPr/>
            <p:nvPr/>
          </p:nvSpPr>
          <p:spPr>
            <a:xfrm>
              <a:off x="2256289" y="4184225"/>
              <a:ext cx="300900" cy="313500"/>
            </a:xfrm>
            <a:prstGeom prst="rect">
              <a:avLst/>
            </a:prstGeom>
            <a:solidFill>
              <a:srgbClr val="EBEDFE"/>
            </a:solidFill>
            <a:ln w="381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10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71" name="Google Shape;1671;p93"/>
          <p:cNvGrpSpPr/>
          <p:nvPr/>
        </p:nvGrpSpPr>
        <p:grpSpPr>
          <a:xfrm>
            <a:off x="2157164" y="3155089"/>
            <a:ext cx="717063" cy="916700"/>
            <a:chOff x="2157164" y="3155089"/>
            <a:chExt cx="717063" cy="916700"/>
          </a:xfrm>
        </p:grpSpPr>
        <p:sp>
          <p:nvSpPr>
            <p:cNvPr id="1672" name="Google Shape;1672;p93"/>
            <p:cNvSpPr/>
            <p:nvPr/>
          </p:nvSpPr>
          <p:spPr>
            <a:xfrm>
              <a:off x="2157164" y="3192089"/>
              <a:ext cx="217200" cy="313500"/>
            </a:xfrm>
            <a:prstGeom prst="rect">
              <a:avLst/>
            </a:prstGeom>
            <a:solidFill>
              <a:srgbClr val="EBEDFE"/>
            </a:solidFill>
            <a:ln w="381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73" name="Google Shape;1673;p93"/>
            <p:cNvSpPr/>
            <p:nvPr/>
          </p:nvSpPr>
          <p:spPr>
            <a:xfrm>
              <a:off x="2657026" y="3155089"/>
              <a:ext cx="217200" cy="313500"/>
            </a:xfrm>
            <a:prstGeom prst="rect">
              <a:avLst/>
            </a:prstGeom>
            <a:solidFill>
              <a:srgbClr val="EBEDFE"/>
            </a:solidFill>
            <a:ln w="381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5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74" name="Google Shape;1674;p93"/>
            <p:cNvSpPr/>
            <p:nvPr/>
          </p:nvSpPr>
          <p:spPr>
            <a:xfrm>
              <a:off x="2657026" y="3758289"/>
              <a:ext cx="217200" cy="313500"/>
            </a:xfrm>
            <a:prstGeom prst="rect">
              <a:avLst/>
            </a:prstGeom>
            <a:solidFill>
              <a:srgbClr val="EBEDFE"/>
            </a:solidFill>
            <a:ln w="381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7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75" name="Google Shape;1675;p93"/>
          <p:cNvSpPr txBox="1"/>
          <p:nvPr/>
        </p:nvSpPr>
        <p:spPr>
          <a:xfrm>
            <a:off x="7662386" y="3907025"/>
            <a:ext cx="461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6" name="Google Shape;1676;p93"/>
          <p:cNvSpPr txBox="1"/>
          <p:nvPr/>
        </p:nvSpPr>
        <p:spPr>
          <a:xfrm>
            <a:off x="324000" y="642971"/>
            <a:ext cx="8496000" cy="17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Wareejiye 11-dhinac leh ayaa tirooyinka 0 ilaa 10 ku qoran wejigiisa.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Tijaabo (Trial): Wareejinta wareejiyaha hal mar.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Dhacdo (Event): wareejiyuhu wuxuu ku soo degayaa tiro laba jibaaran (square number).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Waxaa jira nooc labaad oo Jaantuska Venn ah; kaas oo muujinaya tirada natiijooyinka dhacdo kasta, halkii laga muujin lahaa natiijooyinka laftooda.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80" name="Shape 1680"/>
        <p:cNvGrpSpPr/>
        <p:nvPr/>
      </p:nvGrpSpPr>
      <p:grpSpPr>
        <a:xfrm>
          <a:off x="0" y="0"/>
          <a:ext cx="0" cy="0"/>
        </a:xfrm>
      </p:grpSpPr>
      <p:sp>
        <p:nvSpPr>
          <p:cNvPr id="1681" name="Google Shape;1681;p94"/>
          <p:cNvSpPr txBox="1"/>
          <p:nvPr/>
        </p:nvSpPr>
        <p:spPr>
          <a:xfrm>
            <a:off x="3147925" y="2756063"/>
            <a:ext cx="2193900" cy="1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 jira afar tiro oo laba jibaaran oo ku jira shaxda natiijooyinka.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 + 2 = 4 wadar ahaan natiijooyinka goobtan.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2" name="Google Shape;1682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Muujinta dhacdooyinka jaantusyo kala duwan</a:t>
            </a:r>
            <a:endParaRPr/>
          </a:p>
        </p:txBody>
      </p:sp>
      <p:graphicFrame>
        <p:nvGraphicFramePr>
          <p:cNvPr id="1683" name="Google Shape;1683;p94"/>
          <p:cNvGraphicFramePr>
            <a:graphicFrameLocks noGrp="1"/>
          </p:cNvGraphicFramePr>
          <p:nvPr/>
        </p:nvGraphicFramePr>
        <p:xfrm>
          <a:off x="400175" y="2707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{CB40717C-E718-4CDD-A6EF-0455306FA54E}</a:tableStyleId>
              </a:tblPr>
              <a:tblGrid>
                <a:gridCol w="1284625"/>
                <a:gridCol w="1392075"/>
              </a:tblGrid>
              <a:tr h="22777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laba jibaaran (square)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aan laba jibaaranayn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5"/>
                    </a:solidFill>
                  </a:tcPr>
                </a:tc>
              </a:tr>
              <a:tr h="176247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684" name="Google Shape;1684;p94"/>
          <p:cNvSpPr/>
          <p:nvPr/>
        </p:nvSpPr>
        <p:spPr>
          <a:xfrm>
            <a:off x="1735614" y="3048139"/>
            <a:ext cx="217200" cy="313500"/>
          </a:xfrm>
          <a:prstGeom prst="rect">
            <a:avLst/>
          </a:prstGeom>
          <a:solidFill>
            <a:srgbClr val="EBED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5" name="Google Shape;1685;p94"/>
          <p:cNvSpPr/>
          <p:nvPr/>
        </p:nvSpPr>
        <p:spPr>
          <a:xfrm>
            <a:off x="541825" y="3048139"/>
            <a:ext cx="217200" cy="313500"/>
          </a:xfrm>
          <a:prstGeom prst="rect">
            <a:avLst/>
          </a:prstGeom>
          <a:solidFill>
            <a:srgbClr val="EBED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6" name="Google Shape;1686;p94"/>
          <p:cNvSpPr/>
          <p:nvPr/>
        </p:nvSpPr>
        <p:spPr>
          <a:xfrm>
            <a:off x="1035350" y="3260639"/>
            <a:ext cx="217200" cy="313500"/>
          </a:xfrm>
          <a:prstGeom prst="rect">
            <a:avLst/>
          </a:prstGeom>
          <a:solidFill>
            <a:srgbClr val="EBED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7" name="Google Shape;1687;p94"/>
          <p:cNvSpPr/>
          <p:nvPr/>
        </p:nvSpPr>
        <p:spPr>
          <a:xfrm>
            <a:off x="1382525" y="3644489"/>
            <a:ext cx="217200" cy="313500"/>
          </a:xfrm>
          <a:prstGeom prst="rect">
            <a:avLst/>
          </a:prstGeom>
          <a:solidFill>
            <a:srgbClr val="EBED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8" name="Google Shape;1688;p94"/>
          <p:cNvSpPr/>
          <p:nvPr/>
        </p:nvSpPr>
        <p:spPr>
          <a:xfrm>
            <a:off x="685775" y="3918689"/>
            <a:ext cx="217200" cy="313500"/>
          </a:xfrm>
          <a:prstGeom prst="rect">
            <a:avLst/>
          </a:prstGeom>
          <a:solidFill>
            <a:srgbClr val="EBED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9" name="Google Shape;1689;p94"/>
          <p:cNvSpPr/>
          <p:nvPr/>
        </p:nvSpPr>
        <p:spPr>
          <a:xfrm>
            <a:off x="2157164" y="3192089"/>
            <a:ext cx="217200" cy="313500"/>
          </a:xfrm>
          <a:prstGeom prst="rect">
            <a:avLst/>
          </a:prstGeom>
          <a:solidFill>
            <a:srgbClr val="EBED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0" name="Google Shape;1690;p94"/>
          <p:cNvSpPr/>
          <p:nvPr/>
        </p:nvSpPr>
        <p:spPr>
          <a:xfrm>
            <a:off x="2657026" y="3155089"/>
            <a:ext cx="217200" cy="313500"/>
          </a:xfrm>
          <a:prstGeom prst="rect">
            <a:avLst/>
          </a:prstGeom>
          <a:solidFill>
            <a:srgbClr val="EBED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1" name="Google Shape;1691;p94"/>
          <p:cNvSpPr/>
          <p:nvPr/>
        </p:nvSpPr>
        <p:spPr>
          <a:xfrm>
            <a:off x="1877651" y="3758289"/>
            <a:ext cx="217200" cy="313500"/>
          </a:xfrm>
          <a:prstGeom prst="rect">
            <a:avLst/>
          </a:prstGeom>
          <a:solidFill>
            <a:srgbClr val="EBED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2" name="Google Shape;1692;p94"/>
          <p:cNvSpPr/>
          <p:nvPr/>
        </p:nvSpPr>
        <p:spPr>
          <a:xfrm>
            <a:off x="2657026" y="3758289"/>
            <a:ext cx="217200" cy="313500"/>
          </a:xfrm>
          <a:prstGeom prst="rect">
            <a:avLst/>
          </a:prstGeom>
          <a:solidFill>
            <a:srgbClr val="EBED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3" name="Google Shape;1693;p94"/>
          <p:cNvSpPr/>
          <p:nvPr/>
        </p:nvSpPr>
        <p:spPr>
          <a:xfrm>
            <a:off x="1876601" y="4232189"/>
            <a:ext cx="217200" cy="313500"/>
          </a:xfrm>
          <a:prstGeom prst="rect">
            <a:avLst/>
          </a:prstGeom>
          <a:solidFill>
            <a:srgbClr val="EBED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4" name="Google Shape;1694;p94"/>
          <p:cNvSpPr/>
          <p:nvPr/>
        </p:nvSpPr>
        <p:spPr>
          <a:xfrm>
            <a:off x="2256289" y="4184225"/>
            <a:ext cx="300900" cy="313500"/>
          </a:xfrm>
          <a:prstGeom prst="rect">
            <a:avLst/>
          </a:prstGeom>
          <a:solidFill>
            <a:srgbClr val="EBEDF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5" name="Google Shape;1695;p94"/>
          <p:cNvSpPr/>
          <p:nvPr/>
        </p:nvSpPr>
        <p:spPr>
          <a:xfrm>
            <a:off x="5710367" y="2610249"/>
            <a:ext cx="2457600" cy="1619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6" name="Google Shape;1696;p94"/>
          <p:cNvSpPr/>
          <p:nvPr/>
        </p:nvSpPr>
        <p:spPr>
          <a:xfrm>
            <a:off x="5881048" y="2863454"/>
            <a:ext cx="1470300" cy="1134000"/>
          </a:xfrm>
          <a:prstGeom prst="ellips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7" name="Google Shape;1697;p94"/>
          <p:cNvSpPr/>
          <p:nvPr/>
        </p:nvSpPr>
        <p:spPr>
          <a:xfrm>
            <a:off x="6527290" y="2863454"/>
            <a:ext cx="1470300" cy="1134000"/>
          </a:xfrm>
          <a:prstGeom prst="ellips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8" name="Google Shape;1698;p94"/>
          <p:cNvSpPr txBox="1"/>
          <p:nvPr/>
        </p:nvSpPr>
        <p:spPr>
          <a:xfrm>
            <a:off x="5754284" y="2610249"/>
            <a:ext cx="1175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laba jibaaran (square)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9" name="Google Shape;1699;p94"/>
          <p:cNvSpPr txBox="1"/>
          <p:nvPr/>
        </p:nvSpPr>
        <p:spPr>
          <a:xfrm>
            <a:off x="6973884" y="2610249"/>
            <a:ext cx="1150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xataa (even)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0" name="Google Shape;1700;p94"/>
          <p:cNvSpPr txBox="1"/>
          <p:nvPr/>
        </p:nvSpPr>
        <p:spPr>
          <a:xfrm>
            <a:off x="5499836" y="2590948"/>
            <a:ext cx="210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ξ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1" name="Google Shape;1701;p94"/>
          <p:cNvSpPr txBox="1"/>
          <p:nvPr/>
        </p:nvSpPr>
        <p:spPr>
          <a:xfrm>
            <a:off x="5394225" y="4266297"/>
            <a:ext cx="3147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Jaantuska Venn oo muujinaya tirada natiijooyinka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2" name="Google Shape;1702;p94"/>
          <p:cNvSpPr txBox="1"/>
          <p:nvPr/>
        </p:nvSpPr>
        <p:spPr>
          <a:xfrm>
            <a:off x="6708325" y="3279325"/>
            <a:ext cx="461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3" name="Google Shape;1703;p94"/>
          <p:cNvSpPr txBox="1"/>
          <p:nvPr/>
        </p:nvSpPr>
        <p:spPr>
          <a:xfrm>
            <a:off x="5966736" y="3279325"/>
            <a:ext cx="461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4" name="Google Shape;1704;p94"/>
          <p:cNvSpPr txBox="1"/>
          <p:nvPr/>
        </p:nvSpPr>
        <p:spPr>
          <a:xfrm>
            <a:off x="7411811" y="3281500"/>
            <a:ext cx="461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5" name="Google Shape;1705;p94"/>
          <p:cNvSpPr txBox="1"/>
          <p:nvPr/>
        </p:nvSpPr>
        <p:spPr>
          <a:xfrm>
            <a:off x="7662386" y="3907025"/>
            <a:ext cx="461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6" name="Google Shape;1706;p94"/>
          <p:cNvSpPr/>
          <p:nvPr/>
        </p:nvSpPr>
        <p:spPr>
          <a:xfrm>
            <a:off x="5881048" y="2863454"/>
            <a:ext cx="1470300" cy="1134000"/>
          </a:xfrm>
          <a:prstGeom prst="ellipse">
            <a:avLst/>
          </a:prstGeom>
          <a:noFill/>
          <a:ln w="76200" cap="flat" cmpd="sng">
            <a:solidFill>
              <a:schemeClr val="accent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7" name="Google Shape;1707;p94"/>
          <p:cNvSpPr/>
          <p:nvPr/>
        </p:nvSpPr>
        <p:spPr>
          <a:xfrm>
            <a:off x="541825" y="3048139"/>
            <a:ext cx="217200" cy="313500"/>
          </a:xfrm>
          <a:prstGeom prst="rect">
            <a:avLst/>
          </a:prstGeom>
          <a:solidFill>
            <a:srgbClr val="EBEDFE"/>
          </a:solidFill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8" name="Google Shape;1708;p94"/>
          <p:cNvSpPr/>
          <p:nvPr/>
        </p:nvSpPr>
        <p:spPr>
          <a:xfrm>
            <a:off x="1035350" y="3260639"/>
            <a:ext cx="217200" cy="313500"/>
          </a:xfrm>
          <a:prstGeom prst="rect">
            <a:avLst/>
          </a:prstGeom>
          <a:solidFill>
            <a:srgbClr val="EBEDFE"/>
          </a:solidFill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9" name="Google Shape;1709;p94"/>
          <p:cNvSpPr/>
          <p:nvPr/>
        </p:nvSpPr>
        <p:spPr>
          <a:xfrm>
            <a:off x="1382525" y="3644489"/>
            <a:ext cx="217200" cy="313500"/>
          </a:xfrm>
          <a:prstGeom prst="rect">
            <a:avLst/>
          </a:prstGeom>
          <a:solidFill>
            <a:srgbClr val="EBEDFE"/>
          </a:solidFill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0" name="Google Shape;1710;p94"/>
          <p:cNvSpPr/>
          <p:nvPr/>
        </p:nvSpPr>
        <p:spPr>
          <a:xfrm>
            <a:off x="685775" y="3918689"/>
            <a:ext cx="217200" cy="313500"/>
          </a:xfrm>
          <a:prstGeom prst="rect">
            <a:avLst/>
          </a:prstGeom>
          <a:solidFill>
            <a:srgbClr val="EBEDFE"/>
          </a:solidFill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1" name="Google Shape;1711;p94"/>
          <p:cNvSpPr txBox="1"/>
          <p:nvPr/>
        </p:nvSpPr>
        <p:spPr>
          <a:xfrm>
            <a:off x="324000" y="642971"/>
            <a:ext cx="8496000" cy="17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Wareegiyaha 11-geesoodka ah wuxuu leeyahay tirooyinka 0 ilaa 10 oo ku qoran wejigiisa.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Tijaabo: Wareejinta wareegiyaha hal mar.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Dhacdo: wareegiyuhu wuxuu ku degayaa tiro laba jibaaran (square number).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Waxaa jira nooc labaad oo jaantuska Venn; kaas oo muujinaya tirada natiijooyinka dhacdo kasta, halkii laga muujin lahaa natiijooyinka gaarka ah.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3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15" name="Shape 1715"/>
        <p:cNvGrpSpPr/>
        <p:nvPr/>
      </p:nvGrpSpPr>
      <p:grpSpPr>
        <a:xfrm>
          <a:off x="0" y="0"/>
          <a:ext cx="0" cy="0"/>
        </a:xfrm>
      </p:grpSpPr>
      <p:grpSp>
        <p:nvGrpSpPr>
          <p:cNvPr id="1716" name="Google Shape;1716;p95"/>
          <p:cNvGrpSpPr/>
          <p:nvPr/>
        </p:nvGrpSpPr>
        <p:grpSpPr>
          <a:xfrm>
            <a:off x="1436342" y="2074674"/>
            <a:ext cx="2457600" cy="1619700"/>
            <a:chOff x="1436342" y="4369074"/>
            <a:chExt cx="2457600" cy="1619700"/>
          </a:xfrm>
        </p:grpSpPr>
        <p:sp>
          <p:nvSpPr>
            <p:cNvPr id="1717" name="Google Shape;1717;p95"/>
            <p:cNvSpPr/>
            <p:nvPr/>
          </p:nvSpPr>
          <p:spPr>
            <a:xfrm>
              <a:off x="1436342" y="4369074"/>
              <a:ext cx="2457600" cy="1619700"/>
            </a:xfrm>
            <a:prstGeom prst="rect">
              <a:avLst/>
            </a:prstGeom>
            <a:solidFill>
              <a:srgbClr val="EBEDFE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18" name="Google Shape;1718;p95"/>
            <p:cNvSpPr/>
            <p:nvPr/>
          </p:nvSpPr>
          <p:spPr>
            <a:xfrm>
              <a:off x="2253265" y="4618352"/>
              <a:ext cx="1470300" cy="1134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719" name="Google Shape;1719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Muujinta dhacdooyinka jaantusyo kala duwan</a:t>
            </a:r>
            <a:endParaRPr/>
          </a:p>
        </p:txBody>
      </p:sp>
      <p:graphicFrame>
        <p:nvGraphicFramePr>
          <p:cNvPr id="1720" name="Google Shape;1720;p95"/>
          <p:cNvGraphicFramePr>
            <a:graphicFrameLocks noGrp="1"/>
          </p:cNvGraphicFramePr>
          <p:nvPr/>
        </p:nvGraphicFramePr>
        <p:xfrm>
          <a:off x="5001350" y="20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{CB40717C-E718-4CDD-A6EF-0455306FA54E}</a:tableStyleId>
              </a:tblPr>
              <a:tblGrid>
                <a:gridCol w="1484050"/>
                <a:gridCol w="1392075"/>
              </a:tblGrid>
              <a:tr h="1775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xitaa (even)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khariij (odd)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5"/>
                    </a:solidFill>
                  </a:tcPr>
                </a:tc>
              </a:tr>
              <a:tr h="114067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721" name="Google Shape;1721;p95"/>
          <p:cNvSpPr/>
          <p:nvPr/>
        </p:nvSpPr>
        <p:spPr>
          <a:xfrm>
            <a:off x="1436342" y="2076849"/>
            <a:ext cx="2457600" cy="1619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2" name="Google Shape;1722;p95"/>
          <p:cNvSpPr/>
          <p:nvPr/>
        </p:nvSpPr>
        <p:spPr>
          <a:xfrm>
            <a:off x="1607023" y="2330054"/>
            <a:ext cx="1470300" cy="1134000"/>
          </a:xfrm>
          <a:prstGeom prst="ellips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3" name="Google Shape;1723;p95"/>
          <p:cNvSpPr/>
          <p:nvPr/>
        </p:nvSpPr>
        <p:spPr>
          <a:xfrm>
            <a:off x="2253265" y="2330054"/>
            <a:ext cx="1470300" cy="1134000"/>
          </a:xfrm>
          <a:prstGeom prst="ellips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4" name="Google Shape;1724;p95"/>
          <p:cNvSpPr txBox="1"/>
          <p:nvPr/>
        </p:nvSpPr>
        <p:spPr>
          <a:xfrm>
            <a:off x="1480259" y="2076849"/>
            <a:ext cx="1175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saddex jibaaran (cube)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5" name="Google Shape;1725;p95"/>
          <p:cNvSpPr txBox="1"/>
          <p:nvPr/>
        </p:nvSpPr>
        <p:spPr>
          <a:xfrm>
            <a:off x="2699859" y="2076849"/>
            <a:ext cx="1150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xitaa (even)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6" name="Google Shape;1726;p95"/>
          <p:cNvSpPr txBox="1"/>
          <p:nvPr/>
        </p:nvSpPr>
        <p:spPr>
          <a:xfrm>
            <a:off x="1225811" y="2057548"/>
            <a:ext cx="210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ξ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7" name="Google Shape;1727;p95"/>
          <p:cNvSpPr txBox="1"/>
          <p:nvPr/>
        </p:nvSpPr>
        <p:spPr>
          <a:xfrm>
            <a:off x="1120200" y="3732897"/>
            <a:ext cx="3147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Jaantuska Venn oo muujinaya tirada natiijooyinka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8" name="Google Shape;1728;p95"/>
          <p:cNvSpPr txBox="1"/>
          <p:nvPr/>
        </p:nvSpPr>
        <p:spPr>
          <a:xfrm>
            <a:off x="2434300" y="2745925"/>
            <a:ext cx="461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9" name="Google Shape;1729;p95"/>
          <p:cNvSpPr txBox="1"/>
          <p:nvPr/>
        </p:nvSpPr>
        <p:spPr>
          <a:xfrm>
            <a:off x="1692711" y="2745925"/>
            <a:ext cx="461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0" name="Google Shape;1730;p95"/>
          <p:cNvSpPr txBox="1"/>
          <p:nvPr/>
        </p:nvSpPr>
        <p:spPr>
          <a:xfrm>
            <a:off x="3137786" y="2748100"/>
            <a:ext cx="461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1" name="Google Shape;1731;p95"/>
          <p:cNvSpPr txBox="1"/>
          <p:nvPr/>
        </p:nvSpPr>
        <p:spPr>
          <a:xfrm>
            <a:off x="3388361" y="3373625"/>
            <a:ext cx="461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15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2" name="Google Shape;1732;p95"/>
          <p:cNvSpPr/>
          <p:nvPr/>
        </p:nvSpPr>
        <p:spPr>
          <a:xfrm>
            <a:off x="2253265" y="2330054"/>
            <a:ext cx="1470300" cy="1134000"/>
          </a:xfrm>
          <a:prstGeom prst="ellipse">
            <a:avLst/>
          </a:prstGeom>
          <a:noFill/>
          <a:ln w="76200" cap="flat" cmpd="sng">
            <a:solidFill>
              <a:schemeClr val="accent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3" name="Google Shape;1733;p95"/>
          <p:cNvSpPr txBox="1"/>
          <p:nvPr/>
        </p:nvSpPr>
        <p:spPr>
          <a:xfrm>
            <a:off x="324000" y="682432"/>
            <a:ext cx="84960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Jaantuskan Venn iyo shaxda natiijooyinka labaduba waxay muujinayaan dhacdooyin isku mid ah.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Imisa natiijooyin ayay tahay inay ku jiraan qayb kasta oo ka mid ah shaxda natiijooyinka?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4" name="Google Shape;1734;p95"/>
          <p:cNvSpPr txBox="1"/>
          <p:nvPr/>
        </p:nvSpPr>
        <p:spPr>
          <a:xfrm>
            <a:off x="5001350" y="2544275"/>
            <a:ext cx="14829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4 + 9 =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13 natiijo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35" name="Google Shape;1735;p95"/>
          <p:cNvSpPr txBox="1"/>
          <p:nvPr/>
        </p:nvSpPr>
        <p:spPr>
          <a:xfrm>
            <a:off x="6485400" y="2544275"/>
            <a:ext cx="1392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6 + 15 =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21 natiijo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39" name="Shape 1739"/>
        <p:cNvGrpSpPr/>
        <p:nvPr/>
      </p:nvGrpSpPr>
      <p:grpSpPr>
        <a:xfrm>
          <a:off x="0" y="0"/>
          <a:ext cx="0" cy="0"/>
        </a:xfrm>
      </p:grpSpPr>
      <p:sp>
        <p:nvSpPr>
          <p:cNvPr id="1740" name="Google Shape;1740;p96"/>
          <p:cNvSpPr/>
          <p:nvPr/>
        </p:nvSpPr>
        <p:spPr>
          <a:xfrm>
            <a:off x="1436342" y="2076849"/>
            <a:ext cx="2457600" cy="1619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1" name="Google Shape;1741;p9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Muujinta dhacdooyinka jaantusyo kala duwan</a:t>
            </a:r>
            <a:endParaRPr/>
          </a:p>
        </p:txBody>
      </p:sp>
      <p:graphicFrame>
        <p:nvGraphicFramePr>
          <p:cNvPr id="1742" name="Google Shape;1742;p96"/>
          <p:cNvGraphicFramePr>
            <a:graphicFrameLocks noGrp="1"/>
          </p:cNvGraphicFramePr>
          <p:nvPr/>
        </p:nvGraphicFramePr>
        <p:xfrm>
          <a:off x="5001350" y="202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{CB40717C-E718-4CDD-A6EF-0455306FA54E}</a:tableStyleId>
              </a:tblPr>
              <a:tblGrid>
                <a:gridCol w="1484050"/>
                <a:gridCol w="1392075"/>
              </a:tblGrid>
              <a:tr h="1775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xitaa (even)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khariij (odd)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5"/>
                    </a:solidFill>
                  </a:tcPr>
                </a:tc>
              </a:tr>
              <a:tr h="114067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743" name="Google Shape;1743;p96"/>
          <p:cNvSpPr/>
          <p:nvPr/>
        </p:nvSpPr>
        <p:spPr>
          <a:xfrm>
            <a:off x="1607023" y="2330054"/>
            <a:ext cx="1470300" cy="1134000"/>
          </a:xfrm>
          <a:prstGeom prst="ellips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4" name="Google Shape;1744;p96"/>
          <p:cNvSpPr/>
          <p:nvPr/>
        </p:nvSpPr>
        <p:spPr>
          <a:xfrm>
            <a:off x="2253265" y="2330054"/>
            <a:ext cx="1470300" cy="1134000"/>
          </a:xfrm>
          <a:prstGeom prst="ellips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5" name="Google Shape;1745;p96"/>
          <p:cNvSpPr txBox="1"/>
          <p:nvPr/>
        </p:nvSpPr>
        <p:spPr>
          <a:xfrm>
            <a:off x="1480259" y="2076849"/>
            <a:ext cx="1175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saddex jibaaran (cube)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6" name="Google Shape;1746;p96"/>
          <p:cNvSpPr txBox="1"/>
          <p:nvPr/>
        </p:nvSpPr>
        <p:spPr>
          <a:xfrm>
            <a:off x="2699859" y="2076849"/>
            <a:ext cx="1150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xitaa (even)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7" name="Google Shape;1747;p96"/>
          <p:cNvSpPr txBox="1"/>
          <p:nvPr/>
        </p:nvSpPr>
        <p:spPr>
          <a:xfrm>
            <a:off x="1225811" y="2057548"/>
            <a:ext cx="210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ξ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8" name="Google Shape;1748;p96"/>
          <p:cNvSpPr txBox="1"/>
          <p:nvPr/>
        </p:nvSpPr>
        <p:spPr>
          <a:xfrm>
            <a:off x="1120200" y="3732897"/>
            <a:ext cx="3147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Jaantuska Venn oo muujinaya tirada natiijooyinka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9" name="Google Shape;1749;p96"/>
          <p:cNvSpPr txBox="1"/>
          <p:nvPr/>
        </p:nvSpPr>
        <p:spPr>
          <a:xfrm>
            <a:off x="2434300" y="2745925"/>
            <a:ext cx="461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0" name="Google Shape;1750;p96"/>
          <p:cNvSpPr txBox="1"/>
          <p:nvPr/>
        </p:nvSpPr>
        <p:spPr>
          <a:xfrm>
            <a:off x="1692711" y="2745925"/>
            <a:ext cx="461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1" name="Google Shape;1751;p96"/>
          <p:cNvSpPr txBox="1"/>
          <p:nvPr/>
        </p:nvSpPr>
        <p:spPr>
          <a:xfrm>
            <a:off x="3137786" y="2748100"/>
            <a:ext cx="461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2" name="Google Shape;1752;p96"/>
          <p:cNvSpPr txBox="1"/>
          <p:nvPr/>
        </p:nvSpPr>
        <p:spPr>
          <a:xfrm>
            <a:off x="3388361" y="3373625"/>
            <a:ext cx="461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15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3" name="Google Shape;1753;p96"/>
          <p:cNvSpPr txBox="1"/>
          <p:nvPr/>
        </p:nvSpPr>
        <p:spPr>
          <a:xfrm>
            <a:off x="324000" y="682432"/>
            <a:ext cx="84960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Jaantuskan Venn iyo shaxda natiijooyinka labaduba waxay muujinayaan dhacdooyin isku mid ah.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Find P(odd).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4" name="Google Shape;1754;p96"/>
          <p:cNvSpPr txBox="1"/>
          <p:nvPr/>
        </p:nvSpPr>
        <p:spPr>
          <a:xfrm>
            <a:off x="5001350" y="2544275"/>
            <a:ext cx="14829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13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outcomes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5" name="Google Shape;1755;p96"/>
          <p:cNvSpPr txBox="1"/>
          <p:nvPr/>
        </p:nvSpPr>
        <p:spPr>
          <a:xfrm>
            <a:off x="6485400" y="2544275"/>
            <a:ext cx="1392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21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outcomes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56" name="Google Shape;1756;p96" descr="&lt;math xmlns=&quot;http://www.w3.org/1998/Math/MathML&quot; display=&quot;block&quot; data-is-equatio=&quot;1&quot; data-latex=&quot;\frac{21}{34}&quot;&gt;&lt;mfrac&gt;&lt;mn&gt;21&lt;/mn&gt;&lt;mn&gt;34&lt;/mn&gt;&lt;/mfrac&gt;&lt;/math&gt;" title="21 over 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8475" y="1188000"/>
            <a:ext cx="233280" cy="43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60" name="Shape 1760"/>
        <p:cNvGrpSpPr/>
        <p:nvPr/>
      </p:nvGrpSpPr>
      <p:grpSpPr>
        <a:xfrm>
          <a:off x="0" y="0"/>
          <a:ext cx="0" cy="0"/>
        </a:xfrm>
      </p:grpSpPr>
      <p:sp>
        <p:nvSpPr>
          <p:cNvPr id="1761" name="Google Shape;1761;p9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Showing events across different diagrams</a:t>
            </a:r>
            <a:endParaRPr/>
          </a:p>
        </p:txBody>
      </p:sp>
      <p:sp>
        <p:nvSpPr>
          <p:cNvPr id="1762" name="Google Shape;1762;p97"/>
          <p:cNvSpPr txBox="1"/>
          <p:nvPr/>
        </p:nvSpPr>
        <p:spPr>
          <a:xfrm>
            <a:off x="324000" y="642975"/>
            <a:ext cx="35496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1) Jaantuskan Venn iyo shaxda natiijadu waxay muujinayaan dhacdooyin isku mid ah.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a) Isticmaal jaantuska Venn si aad u buuxiso shaxda natiijada.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3" name="Google Shape;1763;p97"/>
          <p:cNvSpPr/>
          <p:nvPr/>
        </p:nvSpPr>
        <p:spPr>
          <a:xfrm>
            <a:off x="4841600" y="749875"/>
            <a:ext cx="3147000" cy="2165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4" name="Google Shape;1764;p97"/>
          <p:cNvSpPr/>
          <p:nvPr/>
        </p:nvSpPr>
        <p:spPr>
          <a:xfrm>
            <a:off x="5060162" y="1366730"/>
            <a:ext cx="1882800" cy="1452000"/>
          </a:xfrm>
          <a:prstGeom prst="ellips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5" name="Google Shape;1765;p97"/>
          <p:cNvSpPr/>
          <p:nvPr/>
        </p:nvSpPr>
        <p:spPr>
          <a:xfrm>
            <a:off x="5887709" y="1366730"/>
            <a:ext cx="1882800" cy="1452000"/>
          </a:xfrm>
          <a:prstGeom prst="ellips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6" name="Google Shape;1766;p97"/>
          <p:cNvSpPr txBox="1"/>
          <p:nvPr/>
        </p:nvSpPr>
        <p:spPr>
          <a:xfrm>
            <a:off x="4897834" y="749590"/>
            <a:ext cx="1505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vowels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7" name="Google Shape;1767;p97"/>
          <p:cNvSpPr txBox="1"/>
          <p:nvPr/>
        </p:nvSpPr>
        <p:spPr>
          <a:xfrm>
            <a:off x="6459596" y="749590"/>
            <a:ext cx="14727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made from straight lines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8" name="Google Shape;1768;p97"/>
          <p:cNvSpPr txBox="1"/>
          <p:nvPr/>
        </p:nvSpPr>
        <p:spPr>
          <a:xfrm>
            <a:off x="4572000" y="795774"/>
            <a:ext cx="269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ξ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9" name="Google Shape;1769;p97"/>
          <p:cNvSpPr txBox="1"/>
          <p:nvPr/>
        </p:nvSpPr>
        <p:spPr>
          <a:xfrm>
            <a:off x="4841600" y="2930972"/>
            <a:ext cx="3147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Venn diagram showing individual outcomes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0" name="Google Shape;1770;p97"/>
          <p:cNvSpPr txBox="1"/>
          <p:nvPr/>
        </p:nvSpPr>
        <p:spPr>
          <a:xfrm>
            <a:off x="7096925" y="1593275"/>
            <a:ext cx="451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F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1" name="Google Shape;1771;p97"/>
          <p:cNvSpPr txBox="1"/>
          <p:nvPr/>
        </p:nvSpPr>
        <p:spPr>
          <a:xfrm>
            <a:off x="6189200" y="1624963"/>
            <a:ext cx="451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2" name="Google Shape;1772;p97"/>
          <p:cNvSpPr txBox="1"/>
          <p:nvPr/>
        </p:nvSpPr>
        <p:spPr>
          <a:xfrm>
            <a:off x="5951425" y="2065500"/>
            <a:ext cx="451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E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3" name="Google Shape;1773;p97"/>
          <p:cNvSpPr txBox="1"/>
          <p:nvPr/>
        </p:nvSpPr>
        <p:spPr>
          <a:xfrm>
            <a:off x="6403225" y="2065500"/>
            <a:ext cx="451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4" name="Google Shape;1774;p97"/>
          <p:cNvSpPr txBox="1"/>
          <p:nvPr/>
        </p:nvSpPr>
        <p:spPr>
          <a:xfrm>
            <a:off x="5351150" y="1659800"/>
            <a:ext cx="451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O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5" name="Google Shape;1775;p97"/>
          <p:cNvSpPr txBox="1"/>
          <p:nvPr/>
        </p:nvSpPr>
        <p:spPr>
          <a:xfrm>
            <a:off x="5275475" y="2209900"/>
            <a:ext cx="451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U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6" name="Google Shape;1776;p97"/>
          <p:cNvSpPr txBox="1"/>
          <p:nvPr/>
        </p:nvSpPr>
        <p:spPr>
          <a:xfrm>
            <a:off x="324000" y="2482250"/>
            <a:ext cx="3549600" cy="1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Find these probabilities: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b) P(vowel)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c) P(not vowel)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d) P(made from straight lines)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7" name="Google Shape;1777;p97"/>
          <p:cNvSpPr txBox="1"/>
          <p:nvPr/>
        </p:nvSpPr>
        <p:spPr>
          <a:xfrm>
            <a:off x="7096925" y="2065500"/>
            <a:ext cx="451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H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8" name="Google Shape;1778;p97"/>
          <p:cNvSpPr txBox="1"/>
          <p:nvPr/>
        </p:nvSpPr>
        <p:spPr>
          <a:xfrm>
            <a:off x="7488504" y="2585175"/>
            <a:ext cx="451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779" name="Google Shape;1779;p97"/>
          <p:cNvGraphicFramePr>
            <a:graphicFrameLocks noGrp="1"/>
          </p:cNvGraphicFramePr>
          <p:nvPr/>
        </p:nvGraphicFramePr>
        <p:xfrm>
          <a:off x="4319990" y="380648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{CB40717C-E718-4CDD-A6EF-0455306FA54E}</a:tableStyleId>
              </a:tblPr>
              <a:tblGrid>
                <a:gridCol w="2013325"/>
                <a:gridCol w="2013325"/>
              </a:tblGrid>
              <a:tr h="24545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vowels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not vowels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5"/>
                    </a:solidFill>
                  </a:tcPr>
                </a:tc>
              </a:tr>
              <a:tr h="7193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780" name="Google Shape;1780;p97"/>
          <p:cNvSpPr txBox="1"/>
          <p:nvPr/>
        </p:nvSpPr>
        <p:spPr>
          <a:xfrm>
            <a:off x="6855025" y="2416488"/>
            <a:ext cx="451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L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3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84" name="Shape 1784"/>
        <p:cNvGrpSpPr/>
        <p:nvPr/>
      </p:nvGrpSpPr>
      <p:grpSpPr>
        <a:xfrm>
          <a:off x="0" y="0"/>
          <a:ext cx="0" cy="0"/>
        </a:xfrm>
      </p:grpSpPr>
      <p:sp>
        <p:nvSpPr>
          <p:cNvPr id="1785" name="Google Shape;1785;p98"/>
          <p:cNvSpPr/>
          <p:nvPr/>
        </p:nvSpPr>
        <p:spPr>
          <a:xfrm>
            <a:off x="3313276" y="3067449"/>
            <a:ext cx="2457600" cy="1619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6" name="Google Shape;1786;p9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Showing events across different diagrams</a:t>
            </a:r>
            <a:endParaRPr/>
          </a:p>
        </p:txBody>
      </p:sp>
      <p:sp>
        <p:nvSpPr>
          <p:cNvPr id="1787" name="Google Shape;1787;p98"/>
          <p:cNvSpPr txBox="1"/>
          <p:nvPr/>
        </p:nvSpPr>
        <p:spPr>
          <a:xfrm>
            <a:off x="324000" y="587964"/>
            <a:ext cx="8496000" cy="23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2) A spinner has outcomes: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= {1,  1,  1,  2,  2,  3,  4,  4,  5,  5,  5,  6,  7,  7,  7,  8,  9}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Tijaabo: wareejinta wareegga hal mar                  Dhacdo: ku degista tiro labajibbaaran (square number)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a) Buuxi shaxda natiijada, jaantuska Venn (muujinaya tirada natiijooyinka), iyo geedka ixtimaalka (probability tree) ee dhacdadan.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b) Circle or highlight the outcomes or branches in each diagram that are required to calculate the probability of P(not square).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788" name="Google Shape;1788;p98"/>
          <p:cNvGraphicFramePr>
            <a:graphicFrameLocks noGrp="1"/>
          </p:cNvGraphicFramePr>
          <p:nvPr/>
        </p:nvGraphicFramePr>
        <p:xfrm>
          <a:off x="324000" y="3163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{CB40717C-E718-4CDD-A6EF-0455306FA54E}</a:tableStyleId>
              </a:tblPr>
              <a:tblGrid>
                <a:gridCol w="1322575"/>
                <a:gridCol w="1240625"/>
              </a:tblGrid>
              <a:tr h="1775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square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not square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5"/>
                    </a:solidFill>
                  </a:tcPr>
                </a:tc>
              </a:tr>
              <a:tr h="114067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789" name="Google Shape;1789;p98"/>
          <p:cNvSpPr/>
          <p:nvPr/>
        </p:nvSpPr>
        <p:spPr>
          <a:xfrm>
            <a:off x="3483958" y="3320654"/>
            <a:ext cx="1470300" cy="1134000"/>
          </a:xfrm>
          <a:prstGeom prst="ellips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0" name="Google Shape;1790;p98"/>
          <p:cNvSpPr/>
          <p:nvPr/>
        </p:nvSpPr>
        <p:spPr>
          <a:xfrm>
            <a:off x="4130199" y="3320654"/>
            <a:ext cx="1470300" cy="1134000"/>
          </a:xfrm>
          <a:prstGeom prst="ellips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1" name="Google Shape;1791;p98"/>
          <p:cNvSpPr txBox="1"/>
          <p:nvPr/>
        </p:nvSpPr>
        <p:spPr>
          <a:xfrm>
            <a:off x="3357193" y="3067449"/>
            <a:ext cx="1175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jibbaar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2" name="Google Shape;1792;p98"/>
          <p:cNvSpPr txBox="1"/>
          <p:nvPr/>
        </p:nvSpPr>
        <p:spPr>
          <a:xfrm>
            <a:off x="4576793" y="3067449"/>
            <a:ext cx="1150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xitaa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3" name="Google Shape;1793;p98"/>
          <p:cNvSpPr txBox="1"/>
          <p:nvPr/>
        </p:nvSpPr>
        <p:spPr>
          <a:xfrm>
            <a:off x="3102745" y="3048148"/>
            <a:ext cx="210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ξ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4" name="Google Shape;1794;p98"/>
          <p:cNvSpPr txBox="1"/>
          <p:nvPr/>
        </p:nvSpPr>
        <p:spPr>
          <a:xfrm>
            <a:off x="4311234" y="3736525"/>
            <a:ext cx="461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795" name="Google Shape;1795;p98"/>
          <p:cNvGrpSpPr/>
          <p:nvPr/>
        </p:nvGrpSpPr>
        <p:grpSpPr>
          <a:xfrm>
            <a:off x="6201475" y="2934050"/>
            <a:ext cx="2323950" cy="1678925"/>
            <a:chOff x="6134400" y="2800336"/>
            <a:chExt cx="2323950" cy="1678925"/>
          </a:xfrm>
        </p:grpSpPr>
        <p:grpSp>
          <p:nvGrpSpPr>
            <p:cNvPr id="1796" name="Google Shape;1796;p98"/>
            <p:cNvGrpSpPr/>
            <p:nvPr/>
          </p:nvGrpSpPr>
          <p:grpSpPr>
            <a:xfrm>
              <a:off x="6371000" y="2885687"/>
              <a:ext cx="1175100" cy="1507761"/>
              <a:chOff x="6599600" y="2885687"/>
              <a:chExt cx="1175100" cy="1507761"/>
            </a:xfrm>
          </p:grpSpPr>
          <p:cxnSp>
            <p:nvCxnSpPr>
              <p:cNvPr id="1797" name="Google Shape;1797;p98"/>
              <p:cNvCxnSpPr/>
              <p:nvPr/>
            </p:nvCxnSpPr>
            <p:spPr>
              <a:xfrm>
                <a:off x="6599600" y="3731948"/>
                <a:ext cx="1175100" cy="6615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98" name="Google Shape;1798;p98"/>
              <p:cNvCxnSpPr/>
              <p:nvPr/>
            </p:nvCxnSpPr>
            <p:spPr>
              <a:xfrm rot="10800000" flipH="1">
                <a:off x="6599600" y="2885687"/>
                <a:ext cx="1175100" cy="6615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799" name="Google Shape;1799;p98"/>
            <p:cNvSpPr txBox="1"/>
            <p:nvPr/>
          </p:nvSpPr>
          <p:spPr>
            <a:xfrm>
              <a:off x="7597350" y="4295061"/>
              <a:ext cx="861000" cy="18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aan jibbaar ahayn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00" name="Google Shape;1800;p98"/>
            <p:cNvSpPr/>
            <p:nvPr/>
          </p:nvSpPr>
          <p:spPr>
            <a:xfrm>
              <a:off x="6134400" y="3512362"/>
              <a:ext cx="277200" cy="2544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01" name="Google Shape;1801;p98"/>
            <p:cNvSpPr txBox="1"/>
            <p:nvPr/>
          </p:nvSpPr>
          <p:spPr>
            <a:xfrm>
              <a:off x="7597350" y="2800336"/>
              <a:ext cx="861000" cy="18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jibbaar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ransition/>
  <p:timing/>
</p:sld>
</file>

<file path=ppt/slides/slide3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05" name="Shape 1805"/>
        <p:cNvGrpSpPr/>
        <p:nvPr/>
      </p:nvGrpSpPr>
      <p:grpSpPr>
        <a:xfrm>
          <a:off x="0" y="0"/>
          <a:ext cx="0" cy="0"/>
        </a:xfrm>
      </p:grpSpPr>
      <p:sp>
        <p:nvSpPr>
          <p:cNvPr id="1806" name="Google Shape;1806;p99"/>
          <p:cNvSpPr txBox="1"/>
          <p:nvPr/>
        </p:nvSpPr>
        <p:spPr>
          <a:xfrm>
            <a:off x="324000" y="601717"/>
            <a:ext cx="8496000" cy="1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3) Jaantuska Venn (muujinaya tirada natiijooyinka), shaxda natiijooyinka, iyo geedka ixtimaalka (probability tree) dhamaantood waxay muujinayaan isla dhacdada tijaabada.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a) Shaxda natiijooyinka waxaa ka maqan qaar ka mid ah natiijooyinka!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Isticmaal jaantuska Venn ee saxda ah si aad u soo jeediso natiijooyin suurtagal ah oo loogu talagalay shaxda.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b) Dhammeystir geedka ixtimaalka.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07" name="Google Shape;1807;p99"/>
          <p:cNvSpPr/>
          <p:nvPr/>
        </p:nvSpPr>
        <p:spPr>
          <a:xfrm>
            <a:off x="583664" y="3067449"/>
            <a:ext cx="2457600" cy="1619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08" name="Google Shape;1808;p9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Muujinta dhacdooyinka jaantusyo kala duwan</a:t>
            </a:r>
            <a:endParaRPr/>
          </a:p>
        </p:txBody>
      </p:sp>
      <p:graphicFrame>
        <p:nvGraphicFramePr>
          <p:cNvPr id="1809" name="Google Shape;1809;p99"/>
          <p:cNvGraphicFramePr>
            <a:graphicFrameLocks noGrp="1"/>
          </p:cNvGraphicFramePr>
          <p:nvPr/>
        </p:nvGraphicFramePr>
        <p:xfrm>
          <a:off x="3297367" y="3048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{CB40717C-E718-4CDD-A6EF-0455306FA54E}</a:tableStyleId>
              </a:tblPr>
              <a:tblGrid>
                <a:gridCol w="1322575"/>
                <a:gridCol w="1240625"/>
              </a:tblGrid>
              <a:tr h="3177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cube (cube)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aan cube ahayn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5"/>
                    </a:solidFill>
                  </a:tcPr>
                </a:tc>
              </a:tr>
              <a:tr h="132127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810" name="Google Shape;1810;p99"/>
          <p:cNvSpPr/>
          <p:nvPr/>
        </p:nvSpPr>
        <p:spPr>
          <a:xfrm>
            <a:off x="754345" y="3320654"/>
            <a:ext cx="1470300" cy="1134000"/>
          </a:xfrm>
          <a:prstGeom prst="ellips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1" name="Google Shape;1811;p99"/>
          <p:cNvSpPr/>
          <p:nvPr/>
        </p:nvSpPr>
        <p:spPr>
          <a:xfrm>
            <a:off x="1400587" y="3320654"/>
            <a:ext cx="1470300" cy="1134000"/>
          </a:xfrm>
          <a:prstGeom prst="ellips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2" name="Google Shape;1812;p99"/>
          <p:cNvSpPr txBox="1"/>
          <p:nvPr/>
        </p:nvSpPr>
        <p:spPr>
          <a:xfrm>
            <a:off x="627581" y="3067449"/>
            <a:ext cx="1175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cube (cube)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3" name="Google Shape;1813;p99"/>
          <p:cNvSpPr txBox="1"/>
          <p:nvPr/>
        </p:nvSpPr>
        <p:spPr>
          <a:xfrm>
            <a:off x="1847181" y="3067449"/>
            <a:ext cx="1150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xitaa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4" name="Google Shape;1814;p99"/>
          <p:cNvSpPr txBox="1"/>
          <p:nvPr/>
        </p:nvSpPr>
        <p:spPr>
          <a:xfrm>
            <a:off x="323995" y="3048148"/>
            <a:ext cx="210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ξ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5" name="Google Shape;1815;p99"/>
          <p:cNvSpPr txBox="1"/>
          <p:nvPr/>
        </p:nvSpPr>
        <p:spPr>
          <a:xfrm>
            <a:off x="1581622" y="3738700"/>
            <a:ext cx="461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16" name="Google Shape;1816;p99"/>
          <p:cNvGrpSpPr/>
          <p:nvPr/>
        </p:nvGrpSpPr>
        <p:grpSpPr>
          <a:xfrm>
            <a:off x="6201475" y="2934050"/>
            <a:ext cx="2323950" cy="1678925"/>
            <a:chOff x="6134400" y="2800336"/>
            <a:chExt cx="2323950" cy="1678925"/>
          </a:xfrm>
        </p:grpSpPr>
        <p:grpSp>
          <p:nvGrpSpPr>
            <p:cNvPr id="1817" name="Google Shape;1817;p99"/>
            <p:cNvGrpSpPr/>
            <p:nvPr/>
          </p:nvGrpSpPr>
          <p:grpSpPr>
            <a:xfrm>
              <a:off x="6371000" y="2885687"/>
              <a:ext cx="1175100" cy="1507761"/>
              <a:chOff x="6599600" y="2885687"/>
              <a:chExt cx="1175100" cy="1507761"/>
            </a:xfrm>
          </p:grpSpPr>
          <p:cxnSp>
            <p:nvCxnSpPr>
              <p:cNvPr id="1818" name="Google Shape;1818;p99"/>
              <p:cNvCxnSpPr/>
              <p:nvPr/>
            </p:nvCxnSpPr>
            <p:spPr>
              <a:xfrm>
                <a:off x="6599600" y="3731948"/>
                <a:ext cx="1175100" cy="6615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19" name="Google Shape;1819;p99"/>
              <p:cNvCxnSpPr/>
              <p:nvPr/>
            </p:nvCxnSpPr>
            <p:spPr>
              <a:xfrm rot="10800000" flipH="1">
                <a:off x="6599600" y="2885687"/>
                <a:ext cx="1175100" cy="6615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820" name="Google Shape;1820;p99"/>
            <p:cNvSpPr txBox="1"/>
            <p:nvPr/>
          </p:nvSpPr>
          <p:spPr>
            <a:xfrm>
              <a:off x="7597350" y="4295061"/>
              <a:ext cx="861000" cy="18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aan cube ahayn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21" name="Google Shape;1821;p99"/>
            <p:cNvSpPr/>
            <p:nvPr/>
          </p:nvSpPr>
          <p:spPr>
            <a:xfrm>
              <a:off x="6134400" y="3512362"/>
              <a:ext cx="277200" cy="2544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22" name="Google Shape;1822;p99"/>
            <p:cNvSpPr txBox="1"/>
            <p:nvPr/>
          </p:nvSpPr>
          <p:spPr>
            <a:xfrm>
              <a:off x="7597350" y="2800336"/>
              <a:ext cx="861000" cy="18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cube (cube)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823" name="Google Shape;1823;p99"/>
          <p:cNvSpPr txBox="1"/>
          <p:nvPr/>
        </p:nvSpPr>
        <p:spPr>
          <a:xfrm>
            <a:off x="1017597" y="3424625"/>
            <a:ext cx="461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4" name="Google Shape;1824;p99"/>
          <p:cNvSpPr txBox="1"/>
          <p:nvPr/>
        </p:nvSpPr>
        <p:spPr>
          <a:xfrm>
            <a:off x="2191422" y="3461500"/>
            <a:ext cx="461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5" name="Google Shape;1825;p99"/>
          <p:cNvSpPr txBox="1"/>
          <p:nvPr/>
        </p:nvSpPr>
        <p:spPr>
          <a:xfrm>
            <a:off x="2530159" y="4335775"/>
            <a:ext cx="461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6" name="Google Shape;1826;p99"/>
          <p:cNvSpPr txBox="1"/>
          <p:nvPr/>
        </p:nvSpPr>
        <p:spPr>
          <a:xfrm>
            <a:off x="3323053" y="3393575"/>
            <a:ext cx="31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7" name="Google Shape;1827;p99"/>
          <p:cNvSpPr txBox="1"/>
          <p:nvPr/>
        </p:nvSpPr>
        <p:spPr>
          <a:xfrm>
            <a:off x="3681840" y="3568625"/>
            <a:ext cx="31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8" name="Google Shape;1828;p99"/>
          <p:cNvSpPr txBox="1"/>
          <p:nvPr/>
        </p:nvSpPr>
        <p:spPr>
          <a:xfrm>
            <a:off x="4092315" y="3424625"/>
            <a:ext cx="31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9" name="Google Shape;1829;p99"/>
          <p:cNvSpPr txBox="1"/>
          <p:nvPr/>
        </p:nvSpPr>
        <p:spPr>
          <a:xfrm>
            <a:off x="4231315" y="3769625"/>
            <a:ext cx="31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27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0" name="Google Shape;1830;p99"/>
          <p:cNvSpPr txBox="1"/>
          <p:nvPr/>
        </p:nvSpPr>
        <p:spPr>
          <a:xfrm>
            <a:off x="3392540" y="3780000"/>
            <a:ext cx="31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1" name="Google Shape;1831;p99"/>
          <p:cNvSpPr txBox="1"/>
          <p:nvPr/>
        </p:nvSpPr>
        <p:spPr>
          <a:xfrm>
            <a:off x="3835315" y="3904600"/>
            <a:ext cx="31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2" name="Google Shape;1832;p99"/>
          <p:cNvSpPr txBox="1"/>
          <p:nvPr/>
        </p:nvSpPr>
        <p:spPr>
          <a:xfrm>
            <a:off x="3392540" y="4166425"/>
            <a:ext cx="31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27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3" name="Google Shape;1833;p99"/>
          <p:cNvSpPr txBox="1"/>
          <p:nvPr/>
        </p:nvSpPr>
        <p:spPr>
          <a:xfrm>
            <a:off x="4161440" y="4105200"/>
            <a:ext cx="31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4" name="Google Shape;1834;p99"/>
          <p:cNvSpPr txBox="1"/>
          <p:nvPr/>
        </p:nvSpPr>
        <p:spPr>
          <a:xfrm>
            <a:off x="4665440" y="3393575"/>
            <a:ext cx="31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5" name="Google Shape;1835;p99"/>
          <p:cNvSpPr txBox="1"/>
          <p:nvPr/>
        </p:nvSpPr>
        <p:spPr>
          <a:xfrm>
            <a:off x="5051590" y="3393575"/>
            <a:ext cx="31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6" name="Google Shape;1836;p99"/>
          <p:cNvSpPr txBox="1"/>
          <p:nvPr/>
        </p:nvSpPr>
        <p:spPr>
          <a:xfrm>
            <a:off x="5483890" y="3568625"/>
            <a:ext cx="31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7" name="Google Shape;1837;p99"/>
          <p:cNvSpPr txBox="1"/>
          <p:nvPr/>
        </p:nvSpPr>
        <p:spPr>
          <a:xfrm>
            <a:off x="4857603" y="3701825"/>
            <a:ext cx="31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8" name="Google Shape;1838;p99"/>
          <p:cNvSpPr txBox="1"/>
          <p:nvPr/>
        </p:nvSpPr>
        <p:spPr>
          <a:xfrm>
            <a:off x="5254053" y="3889225"/>
            <a:ext cx="31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9" name="Google Shape;1839;p99"/>
          <p:cNvSpPr txBox="1"/>
          <p:nvPr/>
        </p:nvSpPr>
        <p:spPr>
          <a:xfrm>
            <a:off x="4665453" y="4079725"/>
            <a:ext cx="31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0" name="Google Shape;1840;p99"/>
          <p:cNvSpPr txBox="1"/>
          <p:nvPr/>
        </p:nvSpPr>
        <p:spPr>
          <a:xfrm>
            <a:off x="5495578" y="4166425"/>
            <a:ext cx="31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36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3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44" name="Shape 1844"/>
        <p:cNvGrpSpPr/>
        <p:nvPr/>
      </p:nvGrpSpPr>
      <p:grpSpPr>
        <a:xfrm>
          <a:off x="0" y="0"/>
          <a:ext cx="0" cy="0"/>
        </a:xfrm>
      </p:grpSpPr>
      <p:sp>
        <p:nvSpPr>
          <p:cNvPr id="1845" name="Google Shape;1845;p10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Muujinta dhacdooyinka jaantusyo kala duwan</a:t>
            </a:r>
            <a:endParaRPr/>
          </a:p>
        </p:txBody>
      </p:sp>
      <p:sp>
        <p:nvSpPr>
          <p:cNvPr id="1846" name="Google Shape;1846;p100"/>
          <p:cNvSpPr txBox="1"/>
          <p:nvPr/>
        </p:nvSpPr>
        <p:spPr>
          <a:xfrm>
            <a:off x="324000" y="642975"/>
            <a:ext cx="35496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1) Jaantuskan Venn iyo shaxda natiijooyinka waxay muujinayaan isla dhacdooyinka.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a) Isticmaal jaantuska Venn si aad u dhammeystirto shaxda natiijooyinka.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7" name="Google Shape;1847;p100"/>
          <p:cNvSpPr txBox="1"/>
          <p:nvPr/>
        </p:nvSpPr>
        <p:spPr>
          <a:xfrm>
            <a:off x="324000" y="2482250"/>
            <a:ext cx="3594600" cy="1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hel ixtimaalladan: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b) P(shaqal) =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c) P(aan shaqal ahayn) =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d) P(laga sameeyay xariiqyo toosan) =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848" name="Google Shape;1848;p100"/>
          <p:cNvGraphicFramePr>
            <a:graphicFrameLocks noGrp="1"/>
          </p:cNvGraphicFramePr>
          <p:nvPr/>
        </p:nvGraphicFramePr>
        <p:xfrm>
          <a:off x="4319990" y="380648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{CB40717C-E718-4CDD-A6EF-0455306FA54E}</a:tableStyleId>
              </a:tblPr>
              <a:tblGrid>
                <a:gridCol w="2013325"/>
                <a:gridCol w="2013325"/>
              </a:tblGrid>
              <a:tr h="24545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shaqallo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aan shaqallo ahayn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5"/>
                    </a:solidFill>
                  </a:tcPr>
                </a:tc>
              </a:tr>
              <a:tr h="7193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849" name="Google Shape;1849;p100"/>
          <p:cNvSpPr txBox="1"/>
          <p:nvPr/>
        </p:nvSpPr>
        <p:spPr>
          <a:xfrm>
            <a:off x="5485725" y="4110063"/>
            <a:ext cx="451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50" name="Google Shape;1850;p100"/>
          <p:cNvSpPr txBox="1"/>
          <p:nvPr/>
        </p:nvSpPr>
        <p:spPr>
          <a:xfrm>
            <a:off x="5247950" y="4398200"/>
            <a:ext cx="451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E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51" name="Google Shape;1851;p100"/>
          <p:cNvSpPr txBox="1"/>
          <p:nvPr/>
        </p:nvSpPr>
        <p:spPr>
          <a:xfrm>
            <a:off x="5699750" y="4398200"/>
            <a:ext cx="451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52" name="Google Shape;1852;p100"/>
          <p:cNvSpPr txBox="1"/>
          <p:nvPr/>
        </p:nvSpPr>
        <p:spPr>
          <a:xfrm>
            <a:off x="4647675" y="4144900"/>
            <a:ext cx="451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O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53" name="Google Shape;1853;p100"/>
          <p:cNvSpPr txBox="1"/>
          <p:nvPr/>
        </p:nvSpPr>
        <p:spPr>
          <a:xfrm>
            <a:off x="4572000" y="4466400"/>
            <a:ext cx="451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U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54" name="Google Shape;1854;p100"/>
          <p:cNvSpPr/>
          <p:nvPr/>
        </p:nvSpPr>
        <p:spPr>
          <a:xfrm>
            <a:off x="4841600" y="749875"/>
            <a:ext cx="3147000" cy="2165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5" name="Google Shape;1855;p100"/>
          <p:cNvSpPr/>
          <p:nvPr/>
        </p:nvSpPr>
        <p:spPr>
          <a:xfrm>
            <a:off x="5060162" y="1366730"/>
            <a:ext cx="1882800" cy="1452000"/>
          </a:xfrm>
          <a:prstGeom prst="ellips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6" name="Google Shape;1856;p100"/>
          <p:cNvSpPr/>
          <p:nvPr/>
        </p:nvSpPr>
        <p:spPr>
          <a:xfrm>
            <a:off x="5887709" y="1366730"/>
            <a:ext cx="1882800" cy="1452000"/>
          </a:xfrm>
          <a:prstGeom prst="ellips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7" name="Google Shape;1857;p100"/>
          <p:cNvSpPr txBox="1"/>
          <p:nvPr/>
        </p:nvSpPr>
        <p:spPr>
          <a:xfrm>
            <a:off x="4897834" y="749590"/>
            <a:ext cx="1505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shaqallo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8" name="Google Shape;1858;p100"/>
          <p:cNvSpPr txBox="1"/>
          <p:nvPr/>
        </p:nvSpPr>
        <p:spPr>
          <a:xfrm>
            <a:off x="6459596" y="749590"/>
            <a:ext cx="14727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laga sameeyay xariiqo toosan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9" name="Google Shape;1859;p100"/>
          <p:cNvSpPr txBox="1"/>
          <p:nvPr/>
        </p:nvSpPr>
        <p:spPr>
          <a:xfrm>
            <a:off x="4572000" y="795774"/>
            <a:ext cx="269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ξ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0" name="Google Shape;1860;p100"/>
          <p:cNvSpPr txBox="1"/>
          <p:nvPr/>
        </p:nvSpPr>
        <p:spPr>
          <a:xfrm>
            <a:off x="7096925" y="1593275"/>
            <a:ext cx="451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F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1" name="Google Shape;1861;p100"/>
          <p:cNvSpPr txBox="1"/>
          <p:nvPr/>
        </p:nvSpPr>
        <p:spPr>
          <a:xfrm>
            <a:off x="6189200" y="1624963"/>
            <a:ext cx="451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2" name="Google Shape;1862;p100"/>
          <p:cNvSpPr txBox="1"/>
          <p:nvPr/>
        </p:nvSpPr>
        <p:spPr>
          <a:xfrm>
            <a:off x="5951425" y="2065500"/>
            <a:ext cx="451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E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3" name="Google Shape;1863;p100"/>
          <p:cNvSpPr txBox="1"/>
          <p:nvPr/>
        </p:nvSpPr>
        <p:spPr>
          <a:xfrm>
            <a:off x="6403225" y="2065500"/>
            <a:ext cx="451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4" name="Google Shape;1864;p100"/>
          <p:cNvSpPr txBox="1"/>
          <p:nvPr/>
        </p:nvSpPr>
        <p:spPr>
          <a:xfrm>
            <a:off x="5351150" y="1659800"/>
            <a:ext cx="451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O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5" name="Google Shape;1865;p100"/>
          <p:cNvSpPr txBox="1"/>
          <p:nvPr/>
        </p:nvSpPr>
        <p:spPr>
          <a:xfrm>
            <a:off x="5275475" y="2209900"/>
            <a:ext cx="451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U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6" name="Google Shape;1866;p100"/>
          <p:cNvSpPr txBox="1"/>
          <p:nvPr/>
        </p:nvSpPr>
        <p:spPr>
          <a:xfrm>
            <a:off x="7096925" y="2065500"/>
            <a:ext cx="451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H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7" name="Google Shape;1867;p100"/>
          <p:cNvSpPr txBox="1"/>
          <p:nvPr/>
        </p:nvSpPr>
        <p:spPr>
          <a:xfrm>
            <a:off x="7488504" y="2585175"/>
            <a:ext cx="451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8" name="Google Shape;1868;p100"/>
          <p:cNvSpPr txBox="1"/>
          <p:nvPr/>
        </p:nvSpPr>
        <p:spPr>
          <a:xfrm>
            <a:off x="6855025" y="2416488"/>
            <a:ext cx="451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L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9" name="Google Shape;1869;p100"/>
          <p:cNvSpPr txBox="1"/>
          <p:nvPr/>
        </p:nvSpPr>
        <p:spPr>
          <a:xfrm>
            <a:off x="7029063" y="4144900"/>
            <a:ext cx="451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F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70" name="Google Shape;1870;p100"/>
          <p:cNvSpPr txBox="1"/>
          <p:nvPr/>
        </p:nvSpPr>
        <p:spPr>
          <a:xfrm>
            <a:off x="6746225" y="4450550"/>
            <a:ext cx="451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71" name="Google Shape;1871;p100"/>
          <p:cNvSpPr txBox="1"/>
          <p:nvPr/>
        </p:nvSpPr>
        <p:spPr>
          <a:xfrm>
            <a:off x="7598529" y="4320000"/>
            <a:ext cx="451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72" name="Google Shape;1872;p100"/>
          <p:cNvSpPr txBox="1"/>
          <p:nvPr/>
        </p:nvSpPr>
        <p:spPr>
          <a:xfrm>
            <a:off x="6459600" y="4243788"/>
            <a:ext cx="451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L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873" name="Google Shape;1873;p100" descr="&lt;math xmlns=&quot;http://www.w3.org/1998/Math/MathML&quot; display=&quot;block&quot; data-is-equatio=&quot;1&quot; data-latex=&quot;\frac{5}{9}&quot;&gt;&lt;mfrac&gt;&lt;mn&gt;5&lt;/mn&gt;&lt;mn&gt;9&lt;/mn&gt;&lt;/mfrac&gt;&lt;/math&gt;" title="five nin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3040" y="2992025"/>
            <a:ext cx="13392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4" name="Google Shape;1874;p100" descr="&lt;math xmlns=&quot;http://www.w3.org/1998/Math/MathML&quot; display=&quot;block&quot; data-is-equatio=&quot;1&quot; data-latex=&quot;\frac{4}{9}&quot;&gt;&lt;mfrac&gt;&lt;mn&gt;4&lt;/mn&gt;&lt;mn&gt;9&lt;/mn&gt;&lt;/mfrac&gt;&lt;/math&gt;" title="four nin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5694" y="3485075"/>
            <a:ext cx="13392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5" name="Google Shape;1875;p100" descr="&lt;math xmlns=&quot;http://www.w3.org/1998/Math/MathML&quot; display=&quot;block&quot; data-is-equatio=&quot;1&quot; data-latex=&quot;\frac{6}{9}&quot;&gt;&lt;mfrac&gt;&lt;mn&gt;6&lt;/mn&gt;&lt;mn&gt;9&lt;/mn&gt;&lt;/mfrac&gt;&lt;/math&gt;" title="six ninth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13475" y="3989738"/>
            <a:ext cx="133920" cy="4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6" name="Google Shape;1876;p100"/>
          <p:cNvSpPr txBox="1"/>
          <p:nvPr/>
        </p:nvSpPr>
        <p:spPr>
          <a:xfrm>
            <a:off x="4841600" y="2930972"/>
            <a:ext cx="3147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Jaantuska Venn oo muujinaya natiijooyin gaar ah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4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80" name="Shape 1880"/>
        <p:cNvGrpSpPr/>
        <p:nvPr/>
      </p:nvGrpSpPr>
      <p:grpSpPr>
        <a:xfrm>
          <a:off x="0" y="0"/>
          <a:ext cx="0" cy="0"/>
        </a:xfrm>
      </p:grpSpPr>
      <p:sp>
        <p:nvSpPr>
          <p:cNvPr id="1881" name="Google Shape;1881;p101"/>
          <p:cNvSpPr/>
          <p:nvPr/>
        </p:nvSpPr>
        <p:spPr>
          <a:xfrm>
            <a:off x="3313276" y="3067449"/>
            <a:ext cx="2457600" cy="1619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2" name="Google Shape;1882;p10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Muujinta dhacdooyinka jaantusyo kala duwan</a:t>
            </a:r>
            <a:endParaRPr/>
          </a:p>
        </p:txBody>
      </p:sp>
      <p:sp>
        <p:nvSpPr>
          <p:cNvPr id="1883" name="Google Shape;1883;p101"/>
          <p:cNvSpPr txBox="1"/>
          <p:nvPr/>
        </p:nvSpPr>
        <p:spPr>
          <a:xfrm>
            <a:off x="324000" y="587964"/>
            <a:ext cx="8496000" cy="23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2) Wareeggu wuxuu leeyahay natiijooyin: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= {1,  1,  1,  2,  2,  3,  4,  4,  5,  5,  5,  6,  7,  7,  7,  8,  9}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Tijaabo: wareegga hal mar Dhacdo: ku degtaa tiro laba jibaaran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a) Buuxi jaantuska natiijooyinka, jaantuska Venn (muujinaya tirada natiijooyinka), iyo geedka ixtimaalka ee dhacdadan.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b) Goobo ama calaamadee natiijooyinka ama laamaha jaantus kasta oo loo baahan yahay si loo xisaabiyo ixtimaalka P(aan laba jibaaranayn).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884" name="Google Shape;1884;p101"/>
          <p:cNvGraphicFramePr>
            <a:graphicFrameLocks noGrp="1"/>
          </p:cNvGraphicFramePr>
          <p:nvPr/>
        </p:nvGraphicFramePr>
        <p:xfrm>
          <a:off x="324000" y="3163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{CB40717C-E718-4CDD-A6EF-0455306FA54E}</a:tableStyleId>
              </a:tblPr>
              <a:tblGrid>
                <a:gridCol w="1322575"/>
                <a:gridCol w="1240625"/>
              </a:tblGrid>
              <a:tr h="1775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laba jibaaran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aan laba jibaaranayn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5"/>
                    </a:solidFill>
                  </a:tcPr>
                </a:tc>
              </a:tr>
              <a:tr h="114067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885" name="Google Shape;1885;p101"/>
          <p:cNvSpPr/>
          <p:nvPr/>
        </p:nvSpPr>
        <p:spPr>
          <a:xfrm>
            <a:off x="3483958" y="3320654"/>
            <a:ext cx="1470300" cy="1134000"/>
          </a:xfrm>
          <a:prstGeom prst="ellips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6" name="Google Shape;1886;p101"/>
          <p:cNvSpPr/>
          <p:nvPr/>
        </p:nvSpPr>
        <p:spPr>
          <a:xfrm>
            <a:off x="4130199" y="3320654"/>
            <a:ext cx="1470300" cy="1134000"/>
          </a:xfrm>
          <a:prstGeom prst="ellips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7" name="Google Shape;1887;p101"/>
          <p:cNvSpPr txBox="1"/>
          <p:nvPr/>
        </p:nvSpPr>
        <p:spPr>
          <a:xfrm>
            <a:off x="3357193" y="3067449"/>
            <a:ext cx="1175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laba jibaaran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8" name="Google Shape;1888;p101"/>
          <p:cNvSpPr txBox="1"/>
          <p:nvPr/>
        </p:nvSpPr>
        <p:spPr>
          <a:xfrm>
            <a:off x="4576793" y="3067449"/>
            <a:ext cx="1150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xitaa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9" name="Google Shape;1889;p101"/>
          <p:cNvSpPr txBox="1"/>
          <p:nvPr/>
        </p:nvSpPr>
        <p:spPr>
          <a:xfrm>
            <a:off x="3102745" y="3048148"/>
            <a:ext cx="210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ξ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0" name="Google Shape;1890;p101"/>
          <p:cNvSpPr txBox="1"/>
          <p:nvPr/>
        </p:nvSpPr>
        <p:spPr>
          <a:xfrm>
            <a:off x="4311234" y="3736525"/>
            <a:ext cx="461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91" name="Google Shape;1891;p101"/>
          <p:cNvGrpSpPr/>
          <p:nvPr/>
        </p:nvGrpSpPr>
        <p:grpSpPr>
          <a:xfrm>
            <a:off x="6201475" y="2934050"/>
            <a:ext cx="2323950" cy="1678925"/>
            <a:chOff x="6134400" y="2800336"/>
            <a:chExt cx="2323950" cy="1678925"/>
          </a:xfrm>
        </p:grpSpPr>
        <p:grpSp>
          <p:nvGrpSpPr>
            <p:cNvPr id="1892" name="Google Shape;1892;p101"/>
            <p:cNvGrpSpPr/>
            <p:nvPr/>
          </p:nvGrpSpPr>
          <p:grpSpPr>
            <a:xfrm>
              <a:off x="6371000" y="2885687"/>
              <a:ext cx="1175100" cy="1507761"/>
              <a:chOff x="6599600" y="2885687"/>
              <a:chExt cx="1175100" cy="1507761"/>
            </a:xfrm>
          </p:grpSpPr>
          <p:cxnSp>
            <p:nvCxnSpPr>
              <p:cNvPr id="1893" name="Google Shape;1893;p101"/>
              <p:cNvCxnSpPr/>
              <p:nvPr/>
            </p:nvCxnSpPr>
            <p:spPr>
              <a:xfrm>
                <a:off x="6599600" y="3731948"/>
                <a:ext cx="1175100" cy="6615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94" name="Google Shape;1894;p101"/>
              <p:cNvCxnSpPr/>
              <p:nvPr/>
            </p:nvCxnSpPr>
            <p:spPr>
              <a:xfrm rot="10800000" flipH="1">
                <a:off x="6599600" y="2885687"/>
                <a:ext cx="1175100" cy="6615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895" name="Google Shape;1895;p101"/>
            <p:cNvSpPr txBox="1"/>
            <p:nvPr/>
          </p:nvSpPr>
          <p:spPr>
            <a:xfrm>
              <a:off x="7597350" y="4295061"/>
              <a:ext cx="861000" cy="18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aan laba jibaaranayn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96" name="Google Shape;1896;p101"/>
            <p:cNvSpPr/>
            <p:nvPr/>
          </p:nvSpPr>
          <p:spPr>
            <a:xfrm>
              <a:off x="6134400" y="3512362"/>
              <a:ext cx="277200" cy="2544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97" name="Google Shape;1897;p101"/>
            <p:cNvSpPr txBox="1"/>
            <p:nvPr/>
          </p:nvSpPr>
          <p:spPr>
            <a:xfrm>
              <a:off x="7597350" y="2800336"/>
              <a:ext cx="861000" cy="18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laba jibaaran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898" name="Google Shape;1898;p101"/>
          <p:cNvSpPr txBox="1"/>
          <p:nvPr/>
        </p:nvSpPr>
        <p:spPr>
          <a:xfrm>
            <a:off x="380475" y="3459100"/>
            <a:ext cx="348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99" name="Google Shape;1899;p101"/>
          <p:cNvSpPr txBox="1"/>
          <p:nvPr/>
        </p:nvSpPr>
        <p:spPr>
          <a:xfrm>
            <a:off x="728775" y="3459100"/>
            <a:ext cx="348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00" name="Google Shape;1900;p101"/>
          <p:cNvSpPr txBox="1"/>
          <p:nvPr/>
        </p:nvSpPr>
        <p:spPr>
          <a:xfrm>
            <a:off x="1077075" y="3459100"/>
            <a:ext cx="348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01" name="Google Shape;1901;p101"/>
          <p:cNvSpPr txBox="1"/>
          <p:nvPr/>
        </p:nvSpPr>
        <p:spPr>
          <a:xfrm>
            <a:off x="380475" y="3851050"/>
            <a:ext cx="348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02" name="Google Shape;1902;p101"/>
          <p:cNvSpPr txBox="1"/>
          <p:nvPr/>
        </p:nvSpPr>
        <p:spPr>
          <a:xfrm>
            <a:off x="728775" y="3851050"/>
            <a:ext cx="348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03" name="Google Shape;1903;p101"/>
          <p:cNvSpPr txBox="1"/>
          <p:nvPr/>
        </p:nvSpPr>
        <p:spPr>
          <a:xfrm>
            <a:off x="380475" y="4243000"/>
            <a:ext cx="348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9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1904" name="Google Shape;1904;p101"/>
          <p:cNvGrpSpPr/>
          <p:nvPr/>
        </p:nvGrpSpPr>
        <p:grpSpPr>
          <a:xfrm>
            <a:off x="1728225" y="3450381"/>
            <a:ext cx="1044900" cy="584948"/>
            <a:chOff x="1728225" y="3459100"/>
            <a:chExt cx="1044900" cy="827250"/>
          </a:xfrm>
        </p:grpSpPr>
        <p:sp>
          <p:nvSpPr>
            <p:cNvPr id="1905" name="Google Shape;1905;p101"/>
            <p:cNvSpPr txBox="1"/>
            <p:nvPr/>
          </p:nvSpPr>
          <p:spPr>
            <a:xfrm>
              <a:off x="1728225" y="3459100"/>
              <a:ext cx="348300" cy="43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2000">
                  <a:latin typeface="Kalam"/>
                  <a:ea typeface="Kalam"/>
                  <a:cs typeface="Kalam"/>
                  <a:sym typeface="Kalam"/>
                </a:rPr>
                <a:t>2</a:t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906" name="Google Shape;1906;p101"/>
            <p:cNvSpPr txBox="1"/>
            <p:nvPr/>
          </p:nvSpPr>
          <p:spPr>
            <a:xfrm>
              <a:off x="2076525" y="3459100"/>
              <a:ext cx="348300" cy="43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2000">
                  <a:latin typeface="Kalam"/>
                  <a:ea typeface="Kalam"/>
                  <a:cs typeface="Kalam"/>
                  <a:sym typeface="Kalam"/>
                </a:rPr>
                <a:t>2</a:t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907" name="Google Shape;1907;p101"/>
            <p:cNvSpPr txBox="1"/>
            <p:nvPr/>
          </p:nvSpPr>
          <p:spPr>
            <a:xfrm>
              <a:off x="2424825" y="3459100"/>
              <a:ext cx="348300" cy="43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2000">
                  <a:latin typeface="Kalam"/>
                  <a:ea typeface="Kalam"/>
                  <a:cs typeface="Kalam"/>
                  <a:sym typeface="Kalam"/>
                </a:rPr>
                <a:t>3</a:t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908" name="Google Shape;1908;p101"/>
            <p:cNvSpPr txBox="1"/>
            <p:nvPr/>
          </p:nvSpPr>
          <p:spPr>
            <a:xfrm>
              <a:off x="1728225" y="3851050"/>
              <a:ext cx="348300" cy="43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2000">
                  <a:latin typeface="Kalam"/>
                  <a:ea typeface="Kalam"/>
                  <a:cs typeface="Kalam"/>
                  <a:sym typeface="Kalam"/>
                </a:rPr>
                <a:t>5</a:t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909" name="Google Shape;1909;p101"/>
            <p:cNvSpPr txBox="1"/>
            <p:nvPr/>
          </p:nvSpPr>
          <p:spPr>
            <a:xfrm>
              <a:off x="2076525" y="3851050"/>
              <a:ext cx="348300" cy="43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2000">
                  <a:latin typeface="Kalam"/>
                  <a:ea typeface="Kalam"/>
                  <a:cs typeface="Kalam"/>
                  <a:sym typeface="Kalam"/>
                </a:rPr>
                <a:t>5</a:t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910" name="Google Shape;1910;p101"/>
            <p:cNvSpPr txBox="1"/>
            <p:nvPr/>
          </p:nvSpPr>
          <p:spPr>
            <a:xfrm>
              <a:off x="2424825" y="3851050"/>
              <a:ext cx="348300" cy="43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2000">
                  <a:latin typeface="Kalam"/>
                  <a:ea typeface="Kalam"/>
                  <a:cs typeface="Kalam"/>
                  <a:sym typeface="Kalam"/>
                </a:rPr>
                <a:t>5</a:t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grpSp>
        <p:nvGrpSpPr>
          <p:cNvPr id="1911" name="Google Shape;1911;p101"/>
          <p:cNvGrpSpPr/>
          <p:nvPr/>
        </p:nvGrpSpPr>
        <p:grpSpPr>
          <a:xfrm>
            <a:off x="1728225" y="4019531"/>
            <a:ext cx="1044900" cy="584948"/>
            <a:chOff x="1728225" y="3459100"/>
            <a:chExt cx="1044900" cy="827250"/>
          </a:xfrm>
        </p:grpSpPr>
        <p:sp>
          <p:nvSpPr>
            <p:cNvPr id="1912" name="Google Shape;1912;p101"/>
            <p:cNvSpPr txBox="1"/>
            <p:nvPr/>
          </p:nvSpPr>
          <p:spPr>
            <a:xfrm>
              <a:off x="1728225" y="3459100"/>
              <a:ext cx="348300" cy="43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2000">
                  <a:latin typeface="Kalam"/>
                  <a:ea typeface="Kalam"/>
                  <a:cs typeface="Kalam"/>
                  <a:sym typeface="Kalam"/>
                </a:rPr>
                <a:t>6</a:t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913" name="Google Shape;1913;p101"/>
            <p:cNvSpPr txBox="1"/>
            <p:nvPr/>
          </p:nvSpPr>
          <p:spPr>
            <a:xfrm>
              <a:off x="2076525" y="3459100"/>
              <a:ext cx="348300" cy="43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2000">
                  <a:latin typeface="Kalam"/>
                  <a:ea typeface="Kalam"/>
                  <a:cs typeface="Kalam"/>
                  <a:sym typeface="Kalam"/>
                </a:rPr>
                <a:t>7</a:t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914" name="Google Shape;1914;p101"/>
            <p:cNvSpPr txBox="1"/>
            <p:nvPr/>
          </p:nvSpPr>
          <p:spPr>
            <a:xfrm>
              <a:off x="2424825" y="3459100"/>
              <a:ext cx="348300" cy="43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2000">
                  <a:latin typeface="Kalam"/>
                  <a:ea typeface="Kalam"/>
                  <a:cs typeface="Kalam"/>
                  <a:sym typeface="Kalam"/>
                </a:rPr>
                <a:t>7</a:t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915" name="Google Shape;1915;p101"/>
            <p:cNvSpPr txBox="1"/>
            <p:nvPr/>
          </p:nvSpPr>
          <p:spPr>
            <a:xfrm>
              <a:off x="1728225" y="3851050"/>
              <a:ext cx="348300" cy="43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2000">
                  <a:latin typeface="Kalam"/>
                  <a:ea typeface="Kalam"/>
                  <a:cs typeface="Kalam"/>
                  <a:sym typeface="Kalam"/>
                </a:rPr>
                <a:t>7</a:t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916" name="Google Shape;1916;p101"/>
            <p:cNvSpPr txBox="1"/>
            <p:nvPr/>
          </p:nvSpPr>
          <p:spPr>
            <a:xfrm>
              <a:off x="2076525" y="3851050"/>
              <a:ext cx="348300" cy="43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2000">
                  <a:latin typeface="Kalam"/>
                  <a:ea typeface="Kalam"/>
                  <a:cs typeface="Kalam"/>
                  <a:sym typeface="Kalam"/>
                </a:rPr>
                <a:t>8</a:t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sp>
        <p:nvSpPr>
          <p:cNvPr id="1917" name="Google Shape;1917;p101"/>
          <p:cNvSpPr txBox="1"/>
          <p:nvPr/>
        </p:nvSpPr>
        <p:spPr>
          <a:xfrm>
            <a:off x="3713100" y="3733750"/>
            <a:ext cx="348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18" name="Google Shape;1918;p101"/>
          <p:cNvSpPr txBox="1"/>
          <p:nvPr/>
        </p:nvSpPr>
        <p:spPr>
          <a:xfrm>
            <a:off x="5060850" y="3733750"/>
            <a:ext cx="348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19" name="Google Shape;1919;p101"/>
          <p:cNvSpPr txBox="1"/>
          <p:nvPr/>
        </p:nvSpPr>
        <p:spPr>
          <a:xfrm>
            <a:off x="5335900" y="4320000"/>
            <a:ext cx="348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7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920" name="Google Shape;1920;p101" descr="&lt;math xmlns=&quot;http://www.w3.org/1998/Math/MathML&quot; display=&quot;block&quot; data-is-equatio=&quot;1&quot; data-latex=&quot;\frac{6}{17}&quot;&gt;&lt;mfrac&gt;&lt;mn&gt;6&lt;/mn&gt;&lt;mn&gt;17&lt;/mn&gt;&lt;/mfrac&gt;&lt;/math&gt;" title="6 over 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34563" y="2850859"/>
            <a:ext cx="233280" cy="431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1" name="Google Shape;1921;p101" descr="&lt;math xmlns=&quot;http://www.w3.org/1998/Math/MathML&quot; display=&quot;block&quot; data-is-equatio=&quot;1&quot; data-latex=&quot;\frac{11}{17}&quot;&gt;&lt;mfrac&gt;&lt;mn&gt;11&lt;/mn&gt;&lt;mn&gt;17&lt;/mn&gt;&lt;/mfrac&gt;&lt;/math&gt;" title="11 over 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67838" y="3835354"/>
            <a:ext cx="233280" cy="431012"/>
          </a:xfrm>
          <a:prstGeom prst="rect">
            <a:avLst/>
          </a:prstGeom>
          <a:noFill/>
          <a:ln>
            <a:noFill/>
          </a:ln>
        </p:spPr>
      </p:pic>
      <p:sp>
        <p:nvSpPr>
          <p:cNvPr id="1922" name="Google Shape;1922;p101"/>
          <p:cNvSpPr/>
          <p:nvPr/>
        </p:nvSpPr>
        <p:spPr>
          <a:xfrm>
            <a:off x="1551785" y="3358350"/>
            <a:ext cx="1439400" cy="1334700"/>
          </a:xfrm>
          <a:prstGeom prst="ellipse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23" name="Google Shape;1923;p101"/>
          <p:cNvCxnSpPr/>
          <p:nvPr/>
        </p:nvCxnSpPr>
        <p:spPr>
          <a:xfrm>
            <a:off x="6438075" y="3865662"/>
            <a:ext cx="1175100" cy="661500"/>
          </a:xfrm>
          <a:prstGeom prst="straightConnector1">
            <a:avLst/>
          </a:prstGeom>
          <a:noFill/>
          <a:ln w="7620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24" name="Google Shape;1924;p101"/>
          <p:cNvSpPr/>
          <p:nvPr/>
        </p:nvSpPr>
        <p:spPr>
          <a:xfrm>
            <a:off x="5012882" y="3679188"/>
            <a:ext cx="470400" cy="382800"/>
          </a:xfrm>
          <a:prstGeom prst="ellipse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5" name="Google Shape;1925;p101"/>
          <p:cNvSpPr/>
          <p:nvPr/>
        </p:nvSpPr>
        <p:spPr>
          <a:xfrm>
            <a:off x="5274857" y="4266363"/>
            <a:ext cx="470400" cy="382800"/>
          </a:xfrm>
          <a:prstGeom prst="ellipse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4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29" name="Shape 1929"/>
        <p:cNvGrpSpPr/>
        <p:nvPr/>
      </p:nvGrpSpPr>
      <p:grpSpPr>
        <a:xfrm>
          <a:off x="0" y="0"/>
          <a:ext cx="0" cy="0"/>
        </a:xfrm>
      </p:grpSpPr>
      <p:sp>
        <p:nvSpPr>
          <p:cNvPr id="1930" name="Google Shape;1930;p102"/>
          <p:cNvSpPr txBox="1"/>
          <p:nvPr/>
        </p:nvSpPr>
        <p:spPr>
          <a:xfrm>
            <a:off x="324000" y="601717"/>
            <a:ext cx="8496000" cy="22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3) Jaantuska Venn (muujinaya tirada natiijooyinka), jaantuska natiijooyinka, iyo geedka ixtimaalka waxay muujinayaan isla dhacdo ka timid tijaabo.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a) Jaantuska natiijooyinka wuxuu ka maqan yahay qaar ka mid ah natiijooyinkiisa!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Isticmaal jaantuska Venn ee saxda ah si aad u soo jeediso natiijooyin suurtagal ah oo loogu talagalay jaantuska.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5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b) Buuxi geedka ixtimaalka.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1" name="Google Shape;1931;p102"/>
          <p:cNvSpPr/>
          <p:nvPr/>
        </p:nvSpPr>
        <p:spPr>
          <a:xfrm>
            <a:off x="583664" y="3067449"/>
            <a:ext cx="2457600" cy="1619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2" name="Google Shape;1932;p10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Muujinta dhacdooyinka jaantusyo kala duwan</a:t>
            </a:r>
            <a:endParaRPr/>
          </a:p>
        </p:txBody>
      </p:sp>
      <p:graphicFrame>
        <p:nvGraphicFramePr>
          <p:cNvPr id="1933" name="Google Shape;1933;p102"/>
          <p:cNvGraphicFramePr>
            <a:graphicFrameLocks noGrp="1"/>
          </p:cNvGraphicFramePr>
          <p:nvPr/>
        </p:nvGraphicFramePr>
        <p:xfrm>
          <a:off x="3297367" y="3048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{CB40717C-E718-4CDD-A6EF-0455306FA54E}</a:tableStyleId>
              </a:tblPr>
              <a:tblGrid>
                <a:gridCol w="1322575"/>
                <a:gridCol w="1240625"/>
              </a:tblGrid>
              <a:tr h="31772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cube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ma aha cube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>
                    <a:solidFill>
                      <a:schemeClr val="accent5"/>
                    </a:solidFill>
                  </a:tcPr>
                </a:tc>
              </a:tr>
              <a:tr h="1321275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934" name="Google Shape;1934;p102"/>
          <p:cNvSpPr/>
          <p:nvPr/>
        </p:nvSpPr>
        <p:spPr>
          <a:xfrm>
            <a:off x="754345" y="3320654"/>
            <a:ext cx="1470300" cy="1134000"/>
          </a:xfrm>
          <a:prstGeom prst="ellips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5" name="Google Shape;1935;p102"/>
          <p:cNvSpPr/>
          <p:nvPr/>
        </p:nvSpPr>
        <p:spPr>
          <a:xfrm>
            <a:off x="1400587" y="3320654"/>
            <a:ext cx="1470300" cy="1134000"/>
          </a:xfrm>
          <a:prstGeom prst="ellips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6" name="Google Shape;1936;p102"/>
          <p:cNvSpPr txBox="1"/>
          <p:nvPr/>
        </p:nvSpPr>
        <p:spPr>
          <a:xfrm>
            <a:off x="627581" y="3067449"/>
            <a:ext cx="1175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cube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7" name="Google Shape;1937;p102"/>
          <p:cNvSpPr txBox="1"/>
          <p:nvPr/>
        </p:nvSpPr>
        <p:spPr>
          <a:xfrm>
            <a:off x="1847181" y="3067449"/>
            <a:ext cx="1150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xataa (even)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8" name="Google Shape;1938;p102"/>
          <p:cNvSpPr txBox="1"/>
          <p:nvPr/>
        </p:nvSpPr>
        <p:spPr>
          <a:xfrm>
            <a:off x="323995" y="3048148"/>
            <a:ext cx="210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ξ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9" name="Google Shape;1939;p102"/>
          <p:cNvSpPr txBox="1"/>
          <p:nvPr/>
        </p:nvSpPr>
        <p:spPr>
          <a:xfrm>
            <a:off x="1581622" y="3738700"/>
            <a:ext cx="461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940" name="Google Shape;1940;p102"/>
          <p:cNvGrpSpPr/>
          <p:nvPr/>
        </p:nvGrpSpPr>
        <p:grpSpPr>
          <a:xfrm>
            <a:off x="6201475" y="2934050"/>
            <a:ext cx="2323950" cy="1678925"/>
            <a:chOff x="6134400" y="2800336"/>
            <a:chExt cx="2323950" cy="1678925"/>
          </a:xfrm>
        </p:grpSpPr>
        <p:grpSp>
          <p:nvGrpSpPr>
            <p:cNvPr id="1941" name="Google Shape;1941;p102"/>
            <p:cNvGrpSpPr/>
            <p:nvPr/>
          </p:nvGrpSpPr>
          <p:grpSpPr>
            <a:xfrm>
              <a:off x="6371000" y="2885687"/>
              <a:ext cx="1175100" cy="1507761"/>
              <a:chOff x="6599600" y="2885687"/>
              <a:chExt cx="1175100" cy="1507761"/>
            </a:xfrm>
          </p:grpSpPr>
          <p:cxnSp>
            <p:nvCxnSpPr>
              <p:cNvPr id="1942" name="Google Shape;1942;p102"/>
              <p:cNvCxnSpPr/>
              <p:nvPr/>
            </p:nvCxnSpPr>
            <p:spPr>
              <a:xfrm>
                <a:off x="6599600" y="3731948"/>
                <a:ext cx="1175100" cy="6615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43" name="Google Shape;1943;p102"/>
              <p:cNvCxnSpPr/>
              <p:nvPr/>
            </p:nvCxnSpPr>
            <p:spPr>
              <a:xfrm rot="10800000" flipH="1">
                <a:off x="6599600" y="2885687"/>
                <a:ext cx="1175100" cy="6615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944" name="Google Shape;1944;p102"/>
            <p:cNvSpPr txBox="1"/>
            <p:nvPr/>
          </p:nvSpPr>
          <p:spPr>
            <a:xfrm>
              <a:off x="7597350" y="4295061"/>
              <a:ext cx="861000" cy="18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ma aha cube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45" name="Google Shape;1945;p102"/>
            <p:cNvSpPr/>
            <p:nvPr/>
          </p:nvSpPr>
          <p:spPr>
            <a:xfrm>
              <a:off x="6134400" y="3512362"/>
              <a:ext cx="277200" cy="2544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46" name="Google Shape;1946;p102"/>
            <p:cNvSpPr txBox="1"/>
            <p:nvPr/>
          </p:nvSpPr>
          <p:spPr>
            <a:xfrm>
              <a:off x="7597350" y="2800336"/>
              <a:ext cx="861000" cy="18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cube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947" name="Google Shape;1947;p102"/>
          <p:cNvSpPr txBox="1"/>
          <p:nvPr/>
        </p:nvSpPr>
        <p:spPr>
          <a:xfrm>
            <a:off x="1017597" y="3424625"/>
            <a:ext cx="461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8" name="Google Shape;1948;p102"/>
          <p:cNvSpPr txBox="1"/>
          <p:nvPr/>
        </p:nvSpPr>
        <p:spPr>
          <a:xfrm>
            <a:off x="2191422" y="3461500"/>
            <a:ext cx="461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9" name="Google Shape;1949;p102"/>
          <p:cNvSpPr txBox="1"/>
          <p:nvPr/>
        </p:nvSpPr>
        <p:spPr>
          <a:xfrm>
            <a:off x="2530159" y="4335775"/>
            <a:ext cx="461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0" name="Google Shape;1950;p102"/>
          <p:cNvSpPr txBox="1"/>
          <p:nvPr/>
        </p:nvSpPr>
        <p:spPr>
          <a:xfrm>
            <a:off x="3323053" y="3393575"/>
            <a:ext cx="31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1" name="Google Shape;1951;p102"/>
          <p:cNvSpPr txBox="1"/>
          <p:nvPr/>
        </p:nvSpPr>
        <p:spPr>
          <a:xfrm>
            <a:off x="3681840" y="3568625"/>
            <a:ext cx="31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2" name="Google Shape;1952;p102"/>
          <p:cNvSpPr txBox="1"/>
          <p:nvPr/>
        </p:nvSpPr>
        <p:spPr>
          <a:xfrm>
            <a:off x="4092315" y="3424625"/>
            <a:ext cx="31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3" name="Google Shape;1953;p102"/>
          <p:cNvSpPr txBox="1"/>
          <p:nvPr/>
        </p:nvSpPr>
        <p:spPr>
          <a:xfrm>
            <a:off x="4231315" y="3769625"/>
            <a:ext cx="31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27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4" name="Google Shape;1954;p102"/>
          <p:cNvSpPr txBox="1"/>
          <p:nvPr/>
        </p:nvSpPr>
        <p:spPr>
          <a:xfrm>
            <a:off x="3392540" y="3780000"/>
            <a:ext cx="31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5" name="Google Shape;1955;p102"/>
          <p:cNvSpPr txBox="1"/>
          <p:nvPr/>
        </p:nvSpPr>
        <p:spPr>
          <a:xfrm>
            <a:off x="3835315" y="3904600"/>
            <a:ext cx="31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6" name="Google Shape;1956;p102"/>
          <p:cNvSpPr txBox="1"/>
          <p:nvPr/>
        </p:nvSpPr>
        <p:spPr>
          <a:xfrm>
            <a:off x="3392540" y="4166425"/>
            <a:ext cx="31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27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7" name="Google Shape;1957;p102"/>
          <p:cNvSpPr txBox="1"/>
          <p:nvPr/>
        </p:nvSpPr>
        <p:spPr>
          <a:xfrm>
            <a:off x="4161440" y="4105200"/>
            <a:ext cx="31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8" name="Google Shape;1958;p102"/>
          <p:cNvSpPr txBox="1"/>
          <p:nvPr/>
        </p:nvSpPr>
        <p:spPr>
          <a:xfrm>
            <a:off x="4665440" y="3393575"/>
            <a:ext cx="31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9" name="Google Shape;1959;p102"/>
          <p:cNvSpPr txBox="1"/>
          <p:nvPr/>
        </p:nvSpPr>
        <p:spPr>
          <a:xfrm>
            <a:off x="5051590" y="3393575"/>
            <a:ext cx="31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0" name="Google Shape;1960;p102"/>
          <p:cNvSpPr txBox="1"/>
          <p:nvPr/>
        </p:nvSpPr>
        <p:spPr>
          <a:xfrm>
            <a:off x="5483890" y="3568625"/>
            <a:ext cx="31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1" name="Google Shape;1961;p102"/>
          <p:cNvSpPr txBox="1"/>
          <p:nvPr/>
        </p:nvSpPr>
        <p:spPr>
          <a:xfrm>
            <a:off x="4857603" y="3701825"/>
            <a:ext cx="31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2" name="Google Shape;1962;p102"/>
          <p:cNvSpPr txBox="1"/>
          <p:nvPr/>
        </p:nvSpPr>
        <p:spPr>
          <a:xfrm>
            <a:off x="5254053" y="3889225"/>
            <a:ext cx="31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3" name="Google Shape;1963;p102"/>
          <p:cNvSpPr txBox="1"/>
          <p:nvPr/>
        </p:nvSpPr>
        <p:spPr>
          <a:xfrm>
            <a:off x="4665453" y="4079725"/>
            <a:ext cx="31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4" name="Google Shape;1964;p102"/>
          <p:cNvSpPr txBox="1"/>
          <p:nvPr/>
        </p:nvSpPr>
        <p:spPr>
          <a:xfrm>
            <a:off x="5495578" y="4166425"/>
            <a:ext cx="31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36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5" name="Google Shape;1965;p102"/>
          <p:cNvSpPr txBox="1"/>
          <p:nvPr/>
        </p:nvSpPr>
        <p:spPr>
          <a:xfrm>
            <a:off x="534300" y="2004165"/>
            <a:ext cx="8285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Hal lambar cube xataa (tusaale 8), hal lambar cube khafiif (tusaale 27), iyo hal lambar khafiif oo aan ahayn cube (tusaale 5) waa in lagu daro jaantuska natiijada.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966" name="Google Shape;1966;p102" descr="&lt;math xmlns=&quot;http://www.w3.org/1998/Math/MathML&quot; display=&quot;block&quot; data-is-equatio=&quot;1&quot; data-latex=&quot;\frac{10}{18}&quot;&gt;&lt;mfrac&gt;&lt;mn&gt;10&lt;/mn&gt;&lt;mn&gt;18&lt;/mn&gt;&lt;/mfrac&gt;&lt;/math&gt;" title="10 over 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75088" y="2767847"/>
            <a:ext cx="23328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7" name="Google Shape;1967;p102" descr="&lt;math xmlns=&quot;http://www.w3.org/1998/Math/MathML&quot; display=&quot;block&quot; data-is-equatio=&quot;1&quot; data-latex=&quot;\frac{8}{18}&quot;&gt;&lt;mfrac&gt;&lt;mn&gt;8&lt;/mn&gt;&lt;mn&gt;18&lt;/mn&gt;&lt;/mfrac&gt;&lt;/math&gt;" title="8 over 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14613" y="3808074"/>
            <a:ext cx="233280" cy="43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4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71" name="Shape 1971"/>
        <p:cNvGrpSpPr/>
        <p:nvPr/>
      </p:nvGrpSpPr>
      <p:grpSpPr>
        <a:xfrm>
          <a:off x="0" y="0"/>
          <a:ext cx="0" cy="0"/>
        </a:xfrm>
      </p:grpSpPr>
      <p:sp>
        <p:nvSpPr>
          <p:cNvPr id="1972" name="Google Shape;1972;p103"/>
          <p:cNvSpPr txBox="1"/>
          <p:nvPr>
            <p:ph type="title"/>
          </p:nvPr>
        </p:nvSpPr>
        <p:spPr>
          <a:xfrm>
            <a:off x="1684800" y="43825"/>
            <a:ext cx="71352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Isbarbardhigga matalaadyo kala duwan si loo xisaabiyo ixtimaalka (theoretical probabilities)</a:t>
            </a:r>
            <a:endParaRPr/>
          </a:p>
        </p:txBody>
      </p:sp>
      <p:sp>
        <p:nvSpPr>
          <p:cNvPr id="1973" name="Google Shape;1973;p103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Natiijooyinka iyo ixtimaalka tijaabo hal-mar (one-stage trial) waxaa lagu muujin karaa siyaabo kala duwan, oo ay ku jiraan jaantusyo soo noqnoqon (frequency tables) iyo geedo ixtimaal (probability trees).</a:t>
            </a: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None/>
            </a:pPr>
            <a:br>
              <a:rPr lang="en-GB" sz="1800"/>
            </a:br>
            <a:br>
              <a:rPr lang="en-GB" sz="1800"/>
            </a:br>
            <a:r>
              <a:rPr lang="en-GB" sz="1100">
                <a:latin typeface="Lexend"/>
              </a:rPr>
              <a:t>Ixtimaalka dhacdo keliya waxaa lagu muujin karaa siyaabo kala duwan, oo ay ku jiraan jaantusyo natiijo, geedo ixtimaal, iyo noocyo kala duwan oo Venn diagram ah.</a:t>
            </a: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None/>
            </a:pP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/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3.1.32"/>
  <p:tag name="AS_OS" val="Microsoft Windows NT 6.2.9200.0"/>
  <p:tag name="AS_RELEASE_DATE" val="2024.02.14"/>
  <p:tag name="AS_TITLE" val="Aspose.Slides for .NET Standard 2.0"/>
  <p:tag name="AS_VERSION" val="24.2"/>
</p:tagLst>
</file>

<file path=ppt/theme/theme1.xml><?xml version="1.0" encoding="utf-8"?>
<a:theme xmlns:r="http://schemas.openxmlformats.org/officeDocument/2006/relationships"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simple-light-2 override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707</Paragraphs>
  <Slides>43</Slides>
  <Notes>43</Notes>
  <TotalTime>0</TotalTime>
  <HiddenSlides>1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baseType="lpstr" size="51">
      <vt:lpstr>Arial</vt:lpstr>
      <vt:lpstr>Lexend</vt:lpstr>
      <vt:lpstr>Lexend Medium</vt:lpstr>
      <vt:lpstr>Kalam</vt:lpstr>
      <vt:lpstr>Lexend Light</vt:lpstr>
      <vt:lpstr>Calibri</vt:lpstr>
      <vt:lpstr>ABeeZee</vt:lpstr>
      <vt:lpstr>simple-light-2</vt:lpstr>
      <vt:lpstr>Comparing multiple representations to calculate theoretical probabilities</vt:lpstr>
      <vt:lpstr>PowerPoint Presentation</vt:lpstr>
      <vt:lpstr>PowerPoint Presentation</vt:lpstr>
      <vt:lpstr>PowerPoint Presentation</vt:lpstr>
      <vt:lpstr>Outcomes and probabilities across different diagrams</vt:lpstr>
      <vt:lpstr>Outcomes and probabilities across different diagrams</vt:lpstr>
      <vt:lpstr>Outcomes and probabilities across different diagrams</vt:lpstr>
      <vt:lpstr>Outcomes and probabilities across different diagrams</vt:lpstr>
      <vt:lpstr>Outcomes and probabilities across different diagrams</vt:lpstr>
      <vt:lpstr>Outcomes and probabilities across different diagrams</vt:lpstr>
      <vt:lpstr>Outcomes and probabilities across different diagrams</vt:lpstr>
      <vt:lpstr>Outcomes and probabilities across different diagrams</vt:lpstr>
      <vt:lpstr>Outcomes and probabilities across different diagrams</vt:lpstr>
      <vt:lpstr>Outcomes and probabilities across different diagrams</vt:lpstr>
      <vt:lpstr>Outcomes and probabilities across different diagrams</vt:lpstr>
      <vt:lpstr>Outcomes and probabilities across different diagrams</vt:lpstr>
      <vt:lpstr>Outcomes and probabilities across different diagrams</vt:lpstr>
      <vt:lpstr>Outcomes and probabilities across different diagrams</vt:lpstr>
      <vt:lpstr>Outcomes and probabilities across different diagrams</vt:lpstr>
      <vt:lpstr>Outcomes and probabilities across different diagrams</vt:lpstr>
      <vt:lpstr>Showing events across different diagrams</vt:lpstr>
      <vt:lpstr>Showing events across different diagrams</vt:lpstr>
      <vt:lpstr>Showing events across different diagrams</vt:lpstr>
      <vt:lpstr>Showing events across different diagrams</vt:lpstr>
      <vt:lpstr>Showing events across different diagrams</vt:lpstr>
      <vt:lpstr>Showing events across different diagrams</vt:lpstr>
      <vt:lpstr>Showing events across different diagrams</vt:lpstr>
      <vt:lpstr>Showing events across different diagrams</vt:lpstr>
      <vt:lpstr>Showing events across different diagrams</vt:lpstr>
      <vt:lpstr>Showing events across different diagrams</vt:lpstr>
      <vt:lpstr>Showing events across different diagrams</vt:lpstr>
      <vt:lpstr>Showing events across different diagrams</vt:lpstr>
      <vt:lpstr>Showing events across different diagrams</vt:lpstr>
      <vt:lpstr>Showing events across different diagrams</vt:lpstr>
      <vt:lpstr>Showing events across different diagrams</vt:lpstr>
      <vt:lpstr>Showing events across different diagrams</vt:lpstr>
      <vt:lpstr>Showing events across different diagrams</vt:lpstr>
      <vt:lpstr>Showing events across different diagrams</vt:lpstr>
      <vt:lpstr>Showing events across different diagrams</vt:lpstr>
      <vt:lpstr>Showing events across different diagrams</vt:lpstr>
      <vt:lpstr>Showing events across different diagrams</vt:lpstr>
      <vt:lpstr>Comparing multiple representations to calculate theoretical probabilities</vt:lpstr>
      <vt:lpstr>PowerPoint Presentation</vt:lpstr>
    </vt:vector>
  </TitlesOfParts>
  <LinksUpToDate>0</LinksUpToDate>
  <SharedDoc>0</SharedDoc>
  <HyperlinksChanged>0</HyperlinksChanged>
  <Application>Aspose.Slides for .NET</Application>
  <AppVersion>24.0200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2024-03-05T13:00:56.760</cp:lastPrinted>
  <dcterms:created xsi:type="dcterms:W3CDTF">2024-03-05T13:00:56Z</dcterms:created>
  <dcterms:modified xsi:type="dcterms:W3CDTF">2024-03-05T13:01:16Z</dcterms:modified>
</cp:coreProperties>
</file>