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1ee5be9f7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1ee5be9f7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1ee5be9f7b5_0_7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1ee5be9f7b5_0_7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1ee5be9f7b5_0_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1ee5be9f7b5_0_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2afc16ad4b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2afc16ad4b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2afc16ad4b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2afc16ad4b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2afc16ad4b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2afc16ad4b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afc16ad4b9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afc16ad4b9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afc16ad4b9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afc16ad4b9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2afc16ad4b9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2afc16ad4b9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afc16ad4b9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afc16ad4b9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1ee5be9f7b5_0_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1ee5be9f7b5_0_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2afc16ad4b9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2afc16ad4b9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2afc16ad4b9_3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2afc16ad4b9_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2afc16ad4b9_3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2afc16ad4b9_3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2afc16ad4b9_3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2afc16ad4b9_3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2ae8118ae18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2ae8118ae18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2afc16ad4b9_3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2afc16ad4b9_3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1ee5be9f7b5_0_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1ee5be9f7b5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2ae8118ae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2ae8118ae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2ae8118ae18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2ae8118ae18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2ae8118ae18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2ae8118ae1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2ae8118ae18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6" name="Google Shape;1266;g2ae8118ae18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2ae8118ae1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2ae8118ae1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2ae8118ae18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2ae8118ae18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2ae8118ae18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2ae8118ae18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1ee5be9f7b5_0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1ee5be9f7b5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2b0085c03b0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2b0085c03b0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2b0085c03b0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2b0085c03b0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2b0085c03b0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6" name="Google Shape;1406;g2b0085c03b0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g2b0085c03b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6" name="Google Shape;1426;g2b0085c03b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b0085c03b0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b0085c03b0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1" name="Shape 1471"/>
        <p:cNvGrpSpPr/>
        <p:nvPr/>
      </p:nvGrpSpPr>
      <p:grpSpPr>
        <a:xfrm>
          <a:off x="0" y="0"/>
          <a:ext cx="0" cy="0"/>
          <a:chOff x="0" y="0"/>
          <a:chExt cx="0" cy="0"/>
        </a:xfrm>
      </p:grpSpPr>
      <p:sp>
        <p:nvSpPr>
          <p:cNvPr id="1472" name="Google Shape;1472;g2b0085c03b0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3" name="Google Shape;1473;g2b0085c03b0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2b0085c03b0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2b0085c03b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2b0085c03b0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0" name="Google Shape;1540;g2b0085c03b0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2" name="Shape 1562"/>
        <p:cNvGrpSpPr/>
        <p:nvPr/>
      </p:nvGrpSpPr>
      <p:grpSpPr>
        <a:xfrm>
          <a:off x="0" y="0"/>
          <a:ext cx="0" cy="0"/>
          <a:chOff x="0" y="0"/>
          <a:chExt cx="0" cy="0"/>
        </a:xfrm>
      </p:grpSpPr>
      <p:sp>
        <p:nvSpPr>
          <p:cNvPr id="1563" name="Google Shape;1563;g1ee5be9f7b5_0_8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4" name="Google Shape;1564;g1ee5be9f7b5_0_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6" name="Shape 1576"/>
        <p:cNvGrpSpPr/>
        <p:nvPr/>
      </p:nvGrpSpPr>
      <p:grpSpPr>
        <a:xfrm>
          <a:off x="0" y="0"/>
          <a:ext cx="0" cy="0"/>
          <a:chOff x="0" y="0"/>
          <a:chExt cx="0" cy="0"/>
        </a:xfrm>
      </p:grpSpPr>
      <p:sp>
        <p:nvSpPr>
          <p:cNvPr id="1577" name="Google Shape;1577;g1ee5be9f7b5_0_8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8" name="Google Shape;1578;g1ee5be9f7b5_0_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2ae8118ae18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9" name="Google Shape;1649;g2ae8118ae18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5" name="Google Shape;172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8.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2.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2.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3.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5.png"/><Relationship Id="rId7"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1.png"/><Relationship Id="rId4" Type="http://schemas.openxmlformats.org/officeDocument/2006/relationships/image" Target="../media/image66.png"/><Relationship Id="rId5" Type="http://schemas.openxmlformats.org/officeDocument/2006/relationships/image" Target="../media/image24.png"/><Relationship Id="rId6" Type="http://schemas.openxmlformats.org/officeDocument/2006/relationships/image" Target="../media/image31.png"/><Relationship Id="rId7"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66.png"/><Relationship Id="rId4" Type="http://schemas.openxmlformats.org/officeDocument/2006/relationships/image" Target="../media/image14.png"/><Relationship Id="rId5" Type="http://schemas.openxmlformats.org/officeDocument/2006/relationships/image" Target="../media/image21.png"/><Relationship Id="rId6" Type="http://schemas.openxmlformats.org/officeDocument/2006/relationships/image" Target="../media/image34.png"/><Relationship Id="rId7" Type="http://schemas.openxmlformats.org/officeDocument/2006/relationships/image" Target="../media/image24.png"/><Relationship Id="rId8" Type="http://schemas.openxmlformats.org/officeDocument/2006/relationships/image" Target="../media/image31.png"/><Relationship Id="rId9"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66.png"/><Relationship Id="rId4" Type="http://schemas.openxmlformats.org/officeDocument/2006/relationships/image" Target="../media/image30.png"/><Relationship Id="rId5" Type="http://schemas.openxmlformats.org/officeDocument/2006/relationships/image" Target="../media/image14.png"/><Relationship Id="rId6" Type="http://schemas.openxmlformats.org/officeDocument/2006/relationships/image" Target="../media/image21.png"/><Relationship Id="rId7" Type="http://schemas.openxmlformats.org/officeDocument/2006/relationships/image" Target="../media/image34.png"/><Relationship Id="rId8" Type="http://schemas.openxmlformats.org/officeDocument/2006/relationships/image" Target="../media/image24.png"/><Relationship Id="rId9" Type="http://schemas.openxmlformats.org/officeDocument/2006/relationships/image" Target="../media/image31.png"/><Relationship Id="rId10" Type="http://schemas.openxmlformats.org/officeDocument/2006/relationships/image" Target="../media/image42.png"/><Relationship Id="rId11"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8.png"/><Relationship Id="rId4" Type="http://schemas.openxmlformats.org/officeDocument/2006/relationships/image" Target="../media/image40.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743" name="Shape 743"/>
        <p:cNvGrpSpPr/>
        <p:nvPr/>
      </p:nvGrpSpPr>
      <p:grpSpPr>
        <a:xfrm>
          <a:off x="0" y="0"/>
          <a:ext cx="0" cy="0"/>
          <a:chOff x="0" y="0"/>
          <a:chExt cx="0" cy="0"/>
        </a:xfrm>
      </p:grpSpPr>
      <p:sp>
        <p:nvSpPr>
          <p:cNvPr id="744" name="Google Shape;744;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5" name="Google Shape;745;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6" name="Google Shape;746;p62"/>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7" name="Google Shape;747;p62"/>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9" name="Google Shape;749;p62"/>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50" name="Google Shape;750;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3.png"/><Relationship Id="rId4" Type="http://schemas.openxmlformats.org/officeDocument/2006/relationships/image" Target="../media/image52.png"/><Relationship Id="rId5" Type="http://schemas.openxmlformats.org/officeDocument/2006/relationships/image" Target="../media/image54.png"/><Relationship Id="rId6" Type="http://schemas.openxmlformats.org/officeDocument/2006/relationships/image" Target="../media/image56.png"/><Relationship Id="rId7" Type="http://schemas.openxmlformats.org/officeDocument/2006/relationships/image" Target="../media/image27.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52.png"/><Relationship Id="rId6" Type="http://schemas.openxmlformats.org/officeDocument/2006/relationships/image" Target="../media/image54.png"/><Relationship Id="rId7" Type="http://schemas.openxmlformats.org/officeDocument/2006/relationships/image" Target="../media/image63.png"/><Relationship Id="rId8" Type="http://schemas.openxmlformats.org/officeDocument/2006/relationships/image" Target="../media/image27.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52.png"/><Relationship Id="rId6" Type="http://schemas.openxmlformats.org/officeDocument/2006/relationships/image" Target="../media/image54.png"/><Relationship Id="rId7" Type="http://schemas.openxmlformats.org/officeDocument/2006/relationships/hyperlink" Target="https://www.geogebra.org/m/rekk8zhy" TargetMode="External"/><Relationship Id="rId8" Type="http://schemas.openxmlformats.org/officeDocument/2006/relationships/image" Target="../media/image27.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6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hyperlink" Target="https://www.google.com/url?q=https://www.geogebra.org/m/bhn3zhmw&amp;sa=D&amp;source=editors&amp;ust=1705662116103834&amp;usg=AOvVaw15p0dkAKag1r6dSWnEwn8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hyperlink" Target="https://www.geogebra.org/m/fwfx5ryx"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xml"/><Relationship Id="rId3" Type="http://schemas.openxmlformats.org/officeDocument/2006/relationships/image" Target="../media/image5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7.xml"/><Relationship Id="rId3" Type="http://schemas.openxmlformats.org/officeDocument/2006/relationships/image" Target="../media/image6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62.png"/><Relationship Id="rId4" Type="http://schemas.openxmlformats.org/officeDocument/2006/relationships/image" Target="../media/image59.png"/><Relationship Id="rId5" Type="http://schemas.openxmlformats.org/officeDocument/2006/relationships/image" Target="../media/image55.png"/><Relationship Id="rId6"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62.png"/><Relationship Id="rId4" Type="http://schemas.openxmlformats.org/officeDocument/2006/relationships/image" Target="../media/image59.png"/><Relationship Id="rId5" Type="http://schemas.openxmlformats.org/officeDocument/2006/relationships/image" Target="../media/image55.png"/><Relationship Id="rId6"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62.png"/><Relationship Id="rId4" Type="http://schemas.openxmlformats.org/officeDocument/2006/relationships/image" Target="../media/image59.png"/><Relationship Id="rId5" Type="http://schemas.openxmlformats.org/officeDocument/2006/relationships/image" Target="../media/image55.png"/><Relationship Id="rId6"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hyperlink" Target="https://www.geogebra.org/m/ssz6x8nq"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55.png"/><Relationship Id="rId4" Type="http://schemas.openxmlformats.org/officeDocument/2006/relationships/image" Target="../media/image62.png"/><Relationship Id="rId5" Type="http://schemas.openxmlformats.org/officeDocument/2006/relationships/image" Target="../media/image59.png"/><Relationship Id="rId6"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8.xml"/><Relationship Id="rId3" Type="http://schemas.openxmlformats.org/officeDocument/2006/relationships/image" Target="../media/image5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 Id="rId3" Type="http://schemas.openxmlformats.org/officeDocument/2006/relationships/image" Target="../media/image58.png"/><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Saddexagallo isku mid ah (SAS)</a:t>
            </a:r>
            <a:endParaRPr/>
          </a:p>
        </p:txBody>
      </p:sp>
      <p:sp>
        <p:nvSpPr>
          <p:cNvPr id="756" name="Google Shape;756;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joomatari: isku ekaansho iyo aragtida Pythagoras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0" name="Shape 760"/>
        <p:cNvGrpSpPr/>
        <p:nvPr/>
      </p:nvGrpSpPr>
      <p:grpSpPr>
        <a:xfrm>
          <a:off x="0" y="0"/>
          <a:ext cx="0" cy="0"/>
          <a:chOff x="0" y="0"/>
          <a:chExt cx="0" cy="0"/>
        </a:xfrm>
      </p:grpSpPr>
      <p:sp>
        <p:nvSpPr>
          <p:cNvPr id="761" name="Google Shape;761;p64"/>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qiimeyn karaa oo isticmaali karaa shuruudaha saddexagallada isku midka ah (SAS).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66"/>
          <p:cNvSpPr txBox="1"/>
          <p:nvPr>
            <p:ph idx="1" type="subTitle"/>
          </p:nvPr>
        </p:nvSpPr>
        <p:spPr>
          <a:xfrm>
            <a:off x="324000" y="908475"/>
            <a:ext cx="8496000" cy="389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a:latin typeface="Lexend"/>
              </a:rPr>
              <a:t/>
            </a:r>
            <a:endParaRPr sz="1800"/>
          </a:p>
        </p:txBody>
      </p:sp>
      <p:sp>
        <p:nvSpPr>
          <p:cNvPr id="772" name="Google Shape;772;p66"/>
          <p:cNvSpPr txBox="1"/>
          <p:nvPr>
            <p:ph idx="2" type="subTitle"/>
          </p:nvPr>
        </p:nvSpPr>
        <p:spPr>
          <a:xfrm>
            <a:off x="324000" y="885150"/>
            <a:ext cx="84960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Haddii qaab uu si sax ah ugu habboonaado korka qaab kale iyadoo la isticmaalayo wareeg, milicsi, ama turjumaad, markaas qaababku waa isku mid.</a:t>
            </a:r>
            <a:endParaRPr sz="2200"/>
          </a:p>
        </p:txBody>
      </p:sp>
      <p:sp>
        <p:nvSpPr>
          <p:cNvPr id="773" name="Google Shape;773;p66"/>
          <p:cNvSpPr txBox="1"/>
          <p:nvPr>
            <p:ph idx="3" type="subTitle"/>
          </p:nvPr>
        </p:nvSpPr>
        <p:spPr>
          <a:xfrm>
            <a:off x="324000" y="28492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a:latin typeface="Lexend"/>
              </a:rPr>
              <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Caddaynta isku ekaanshaha SAS</a:t>
            </a:r>
            <a:endParaRPr/>
          </a:p>
        </p:txBody>
      </p:sp>
      <p:sp>
        <p:nvSpPr>
          <p:cNvPr id="779" name="Google Shape;779;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Laba dhinac iyo xagal</a:t>
            </a:r>
            <a:endParaRPr/>
          </a:p>
        </p:txBody>
      </p:sp>
      <p:sp>
        <p:nvSpPr>
          <p:cNvPr id="780" name="Google Shape;780;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Saddexagallo isku mid ah (SAS)</a:t>
            </a:r>
            <a:endParaRPr/>
          </a:p>
        </p:txBody>
      </p:sp>
      <p:pic>
        <p:nvPicPr>
          <p:cNvPr id="781" name="Google Shape;781;p67"/>
          <p:cNvPicPr preferRelativeResize="0"/>
          <p:nvPr/>
        </p:nvPicPr>
        <p:blipFill>
          <a:blip r:embed="rId3">
            <a:alphaModFix/>
          </a:blip>
          <a:stretch>
            <a:fillRect/>
          </a:stretch>
        </p:blipFill>
        <p:spPr>
          <a:xfrm>
            <a:off x="417107" y="206353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Nuur, Saciid iyo Suad waxay leeyihiin saddex caws oo dherer kala duwan waxayna samaynayaan saddexagallo.</a:t>
            </a:r>
            <a:endParaRPr sz="1800"/>
          </a:p>
        </p:txBody>
      </p:sp>
      <p:sp>
        <p:nvSpPr>
          <p:cNvPr id="787" name="Google Shape;787;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Caddaynta isku ekaanshaha SAS</a:t>
            </a:r>
            <a:endParaRPr/>
          </a:p>
        </p:txBody>
      </p:sp>
      <p:pic>
        <p:nvPicPr>
          <p:cNvPr id="788" name="Google Shape;788;p68"/>
          <p:cNvPicPr preferRelativeResize="0"/>
          <p:nvPr/>
        </p:nvPicPr>
        <p:blipFill>
          <a:blip r:embed="rId7">
            <a:alphaModFix/>
          </a:blip>
          <a:stretch>
            <a:fillRect/>
          </a:stretch>
        </p:blipFill>
        <p:spPr>
          <a:xfrm>
            <a:off x="3109162" y="2703200"/>
            <a:ext cx="727174" cy="909325"/>
          </a:xfrm>
          <a:prstGeom prst="rect">
            <a:avLst/>
          </a:prstGeom>
          <a:noFill/>
          <a:ln>
            <a:noFill/>
          </a:ln>
        </p:spPr>
      </p:pic>
      <p:pic>
        <p:nvPicPr>
          <p:cNvPr id="789" name="Google Shape;789;p68"/>
          <p:cNvPicPr preferRelativeResize="0"/>
          <p:nvPr/>
        </p:nvPicPr>
        <p:blipFill>
          <a:blip r:embed="rId8">
            <a:alphaModFix/>
          </a:blip>
          <a:stretch>
            <a:fillRect/>
          </a:stretch>
        </p:blipFill>
        <p:spPr>
          <a:xfrm>
            <a:off x="511357" y="2595950"/>
            <a:ext cx="705943" cy="1016575"/>
          </a:xfrm>
          <a:prstGeom prst="rect">
            <a:avLst/>
          </a:prstGeom>
          <a:noFill/>
          <a:ln>
            <a:noFill/>
          </a:ln>
        </p:spPr>
      </p:pic>
      <p:pic>
        <p:nvPicPr>
          <p:cNvPr id="790" name="Google Shape;790;p68"/>
          <p:cNvPicPr preferRelativeResize="0"/>
          <p:nvPr/>
        </p:nvPicPr>
        <p:blipFill>
          <a:blip r:embed="rId5">
            <a:alphaModFix/>
          </a:blip>
          <a:stretch>
            <a:fillRect/>
          </a:stretch>
        </p:blipFill>
        <p:spPr>
          <a:xfrm flipH="1">
            <a:off x="1759340" y="2656188"/>
            <a:ext cx="807760" cy="896090"/>
          </a:xfrm>
          <a:prstGeom prst="rect">
            <a:avLst/>
          </a:prstGeom>
          <a:noFill/>
          <a:ln>
            <a:noFill/>
          </a:ln>
        </p:spPr>
      </p:pic>
      <p:pic>
        <p:nvPicPr>
          <p:cNvPr id="791" name="Google Shape;791;p68"/>
          <p:cNvPicPr preferRelativeResize="0"/>
          <p:nvPr/>
        </p:nvPicPr>
        <p:blipFill rotWithShape="1">
          <a:blip r:embed="rId6">
            <a:alphaModFix/>
          </a:blip>
          <a:srcRect b="85535" l="0" r="0" t="0"/>
          <a:stretch/>
        </p:blipFill>
        <p:spPr>
          <a:xfrm>
            <a:off x="444315" y="1467600"/>
            <a:ext cx="3437810" cy="360862"/>
          </a:xfrm>
          <a:prstGeom prst="rect">
            <a:avLst/>
          </a:prstGeom>
          <a:noFill/>
          <a:ln>
            <a:noFill/>
          </a:ln>
        </p:spPr>
      </p:pic>
      <p:pic>
        <p:nvPicPr>
          <p:cNvPr id="792" name="Google Shape;792;p68"/>
          <p:cNvPicPr preferRelativeResize="0"/>
          <p:nvPr/>
        </p:nvPicPr>
        <p:blipFill rotWithShape="1">
          <a:blip r:embed="rId6">
            <a:alphaModFix/>
          </a:blip>
          <a:srcRect b="30650" l="8138" r="0" t="56204"/>
          <a:stretch/>
        </p:blipFill>
        <p:spPr>
          <a:xfrm>
            <a:off x="511351" y="1828450"/>
            <a:ext cx="3158001" cy="327950"/>
          </a:xfrm>
          <a:prstGeom prst="rect">
            <a:avLst/>
          </a:prstGeom>
          <a:noFill/>
          <a:ln>
            <a:noFill/>
          </a:ln>
        </p:spPr>
      </p:pic>
      <p:pic>
        <p:nvPicPr>
          <p:cNvPr id="793" name="Google Shape;793;p68"/>
          <p:cNvPicPr preferRelativeResize="0"/>
          <p:nvPr/>
        </p:nvPicPr>
        <p:blipFill rotWithShape="1">
          <a:blip r:embed="rId6">
            <a:alphaModFix/>
          </a:blip>
          <a:srcRect b="2787" l="1399" r="19971" t="83576"/>
          <a:stretch/>
        </p:blipFill>
        <p:spPr>
          <a:xfrm>
            <a:off x="511347" y="2156394"/>
            <a:ext cx="2703186" cy="340206"/>
          </a:xfrm>
          <a:prstGeom prst="rect">
            <a:avLst/>
          </a:prstGeom>
          <a:noFill/>
          <a:ln>
            <a:noFill/>
          </a:ln>
        </p:spPr>
      </p:pic>
      <p:pic>
        <p:nvPicPr>
          <p:cNvPr id="794" name="Google Shape;794;p68"/>
          <p:cNvPicPr preferRelativeResize="0"/>
          <p:nvPr/>
        </p:nvPicPr>
        <p:blipFill rotWithShape="1">
          <a:blip r:embed="rId6">
            <a:alphaModFix/>
          </a:blip>
          <a:srcRect b="2787" l="1399" r="19971" t="83576"/>
          <a:stretch/>
        </p:blipFill>
        <p:spPr>
          <a:xfrm rot="123621">
            <a:off x="4700997" y="1309468"/>
            <a:ext cx="2703185" cy="340207"/>
          </a:xfrm>
          <a:prstGeom prst="rect">
            <a:avLst/>
          </a:prstGeom>
          <a:noFill/>
          <a:ln>
            <a:noFill/>
          </a:ln>
        </p:spPr>
      </p:pic>
      <p:pic>
        <p:nvPicPr>
          <p:cNvPr id="795" name="Google Shape;795;p68"/>
          <p:cNvPicPr preferRelativeResize="0"/>
          <p:nvPr/>
        </p:nvPicPr>
        <p:blipFill rotWithShape="1">
          <a:blip r:embed="rId6">
            <a:alphaModFix/>
          </a:blip>
          <a:srcRect b="85535" l="0" r="0" t="0"/>
          <a:stretch/>
        </p:blipFill>
        <p:spPr>
          <a:xfrm rot="3772047">
            <a:off x="3833440" y="2534861"/>
            <a:ext cx="3437810" cy="360864"/>
          </a:xfrm>
          <a:prstGeom prst="rect">
            <a:avLst/>
          </a:prstGeom>
          <a:noFill/>
          <a:ln>
            <a:noFill/>
          </a:ln>
        </p:spPr>
      </p:pic>
      <p:pic>
        <p:nvPicPr>
          <p:cNvPr id="796" name="Google Shape;796;p68"/>
          <p:cNvPicPr preferRelativeResize="0"/>
          <p:nvPr/>
        </p:nvPicPr>
        <p:blipFill rotWithShape="1">
          <a:blip r:embed="rId6">
            <a:alphaModFix/>
          </a:blip>
          <a:srcRect b="30650" l="8138" r="0" t="56204"/>
          <a:stretch/>
        </p:blipFill>
        <p:spPr>
          <a:xfrm rot="6631626">
            <a:off x="5162776" y="2681750"/>
            <a:ext cx="3158000" cy="327950"/>
          </a:xfrm>
          <a:prstGeom prst="rect">
            <a:avLst/>
          </a:prstGeom>
          <a:noFill/>
          <a:ln>
            <a:noFill/>
          </a:ln>
        </p:spPr>
      </p:pic>
      <p:sp>
        <p:nvSpPr>
          <p:cNvPr id="797" name="Google Shape;797;p68"/>
          <p:cNvSpPr txBox="1"/>
          <p:nvPr>
            <p:ph idx="1" type="body"/>
          </p:nvPr>
        </p:nvSpPr>
        <p:spPr>
          <a:xfrm>
            <a:off x="444325" y="3748800"/>
            <a:ext cx="5070300" cy="7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ogyihiin inay kaliya samayn karaan hal saddexagal oo gaar ah oo leh saddexdan dherer oo caws ah.</a:t>
            </a:r>
            <a:r>
              <a:rPr lang="en-GB" sz="1400">
                <a:latin typeface="Lexend"/>
              </a:rPr>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pic>
        <p:nvPicPr>
          <p:cNvPr id="802" name="Google Shape;802;p69"/>
          <p:cNvPicPr preferRelativeResize="0"/>
          <p:nvPr/>
        </p:nvPicPr>
        <p:blipFill rotWithShape="1">
          <a:blip r:embed="rId3">
            <a:alphaModFix/>
          </a:blip>
          <a:srcRect b="43690" l="0" r="57905" t="0"/>
          <a:stretch/>
        </p:blipFill>
        <p:spPr>
          <a:xfrm rot="10800000">
            <a:off x="991526" y="964524"/>
            <a:ext cx="3247324" cy="1664376"/>
          </a:xfrm>
          <a:prstGeom prst="rect">
            <a:avLst/>
          </a:prstGeom>
          <a:noFill/>
          <a:ln>
            <a:noFill/>
          </a:ln>
        </p:spPr>
      </p:pic>
      <p:sp>
        <p:nvSpPr>
          <p:cNvPr id="803" name="Google Shape;803;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Caddaynta isku ekaanshaha SAS</a:t>
            </a:r>
            <a:endParaRPr/>
          </a:p>
        </p:txBody>
      </p:sp>
      <p:pic>
        <p:nvPicPr>
          <p:cNvPr id="804" name="Google Shape;804;p69"/>
          <p:cNvPicPr preferRelativeResize="0"/>
          <p:nvPr/>
        </p:nvPicPr>
        <p:blipFill>
          <a:blip r:embed="rId8">
            <a:alphaModFix/>
          </a:blip>
          <a:stretch>
            <a:fillRect/>
          </a:stretch>
        </p:blipFill>
        <p:spPr>
          <a:xfrm flipH="1">
            <a:off x="7482037" y="1620012"/>
            <a:ext cx="727174" cy="909325"/>
          </a:xfrm>
          <a:prstGeom prst="rect">
            <a:avLst/>
          </a:prstGeom>
          <a:noFill/>
          <a:ln>
            <a:noFill/>
          </a:ln>
        </p:spPr>
      </p:pic>
      <p:pic>
        <p:nvPicPr>
          <p:cNvPr id="805" name="Google Shape;805;p69"/>
          <p:cNvPicPr preferRelativeResize="0"/>
          <p:nvPr/>
        </p:nvPicPr>
        <p:blipFill>
          <a:blip r:embed="rId9">
            <a:alphaModFix/>
          </a:blip>
          <a:stretch>
            <a:fillRect/>
          </a:stretch>
        </p:blipFill>
        <p:spPr>
          <a:xfrm>
            <a:off x="324007" y="810000"/>
            <a:ext cx="705943" cy="1016575"/>
          </a:xfrm>
          <a:prstGeom prst="rect">
            <a:avLst/>
          </a:prstGeom>
          <a:noFill/>
          <a:ln>
            <a:noFill/>
          </a:ln>
        </p:spPr>
      </p:pic>
      <p:pic>
        <p:nvPicPr>
          <p:cNvPr id="806" name="Google Shape;806;p69"/>
          <p:cNvPicPr preferRelativeResize="0"/>
          <p:nvPr/>
        </p:nvPicPr>
        <p:blipFill>
          <a:blip r:embed="rId6">
            <a:alphaModFix/>
          </a:blip>
          <a:stretch>
            <a:fillRect/>
          </a:stretch>
        </p:blipFill>
        <p:spPr>
          <a:xfrm flipH="1">
            <a:off x="573065" y="3735563"/>
            <a:ext cx="807760" cy="896090"/>
          </a:xfrm>
          <a:prstGeom prst="rect">
            <a:avLst/>
          </a:prstGeom>
          <a:noFill/>
          <a:ln>
            <a:noFill/>
          </a:ln>
        </p:spPr>
      </p:pic>
      <p:sp>
        <p:nvSpPr>
          <p:cNvPr id="807" name="Google Shape;807;p69"/>
          <p:cNvSpPr txBox="1"/>
          <p:nvPr>
            <p:ph idx="1" type="body"/>
          </p:nvPr>
        </p:nvSpPr>
        <p:spPr>
          <a:xfrm>
            <a:off x="1267566" y="1330876"/>
            <a:ext cx="2950200" cy="7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aan leenahay laba caws, oo lagu xidhay xagal go'an, imisa saddexagal oo kala duwan ayaan samayn karnaa?</a:t>
            </a:r>
            <a:r>
              <a:rPr lang="en-GB" sz="1400">
                <a:latin typeface="Lexend"/>
              </a:rPr>
              <a:t/>
            </a:r>
            <a:r>
              <a:rPr lang="en-GB" sz="1400">
                <a:latin typeface="Lexend"/>
              </a:rPr>
              <a:t/>
            </a:r>
            <a:r>
              <a:rPr lang="en-GB" sz="1400">
                <a:latin typeface="Lexend"/>
              </a:rPr>
              <a:t/>
            </a:r>
            <a:endParaRPr sz="1800"/>
          </a:p>
        </p:txBody>
      </p:sp>
      <p:sp>
        <p:nvSpPr>
          <p:cNvPr id="808" name="Google Shape;808;p69"/>
          <p:cNvSpPr txBox="1"/>
          <p:nvPr>
            <p:ph idx="1" type="body"/>
          </p:nvPr>
        </p:nvSpPr>
        <p:spPr>
          <a:xfrm>
            <a:off x="1535542" y="3033350"/>
            <a:ext cx="2703300" cy="7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u malaynayaa inay jiri doonaan kuwo badan. Waxaa jira saddexagallo qumman oo kala duwan tusaale ahaan.</a:t>
            </a:r>
            <a:r>
              <a:rPr lang="en-GB" sz="1400">
                <a:latin typeface="Lexend"/>
              </a:rPr>
              <a:t/>
            </a:r>
            <a:endParaRPr sz="1800"/>
          </a:p>
        </p:txBody>
      </p:sp>
      <p:pic>
        <p:nvPicPr>
          <p:cNvPr id="809" name="Google Shape;809;p69"/>
          <p:cNvPicPr preferRelativeResize="0"/>
          <p:nvPr/>
        </p:nvPicPr>
        <p:blipFill rotWithShape="1">
          <a:blip r:embed="rId3">
            <a:alphaModFix/>
          </a:blip>
          <a:srcRect b="43690" l="0" r="57905" t="0"/>
          <a:stretch/>
        </p:blipFill>
        <p:spPr>
          <a:xfrm flipH="1">
            <a:off x="1320687" y="2933711"/>
            <a:ext cx="2975601" cy="1664376"/>
          </a:xfrm>
          <a:prstGeom prst="rect">
            <a:avLst/>
          </a:prstGeom>
          <a:noFill/>
          <a:ln>
            <a:noFill/>
          </a:ln>
        </p:spPr>
      </p:pic>
      <p:pic>
        <p:nvPicPr>
          <p:cNvPr id="810" name="Google Shape;810;p69"/>
          <p:cNvPicPr preferRelativeResize="0"/>
          <p:nvPr/>
        </p:nvPicPr>
        <p:blipFill rotWithShape="1">
          <a:blip r:embed="rId3">
            <a:alphaModFix/>
          </a:blip>
          <a:srcRect b="0" l="0" r="70143" t="56280"/>
          <a:stretch/>
        </p:blipFill>
        <p:spPr>
          <a:xfrm>
            <a:off x="5571038" y="660163"/>
            <a:ext cx="1888174" cy="1316250"/>
          </a:xfrm>
          <a:prstGeom prst="rect">
            <a:avLst/>
          </a:prstGeom>
          <a:noFill/>
          <a:ln>
            <a:noFill/>
          </a:ln>
        </p:spPr>
      </p:pic>
      <p:sp>
        <p:nvSpPr>
          <p:cNvPr id="811" name="Google Shape;811;p69"/>
          <p:cNvSpPr txBox="1"/>
          <p:nvPr>
            <p:ph idx="1" type="body"/>
          </p:nvPr>
        </p:nvSpPr>
        <p:spPr>
          <a:xfrm>
            <a:off x="5703397" y="813095"/>
            <a:ext cx="1818300" cy="7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Laakiin cawsyadu waa dherer go'an.</a:t>
            </a:r>
            <a:endParaRPr sz="1800"/>
          </a:p>
        </p:txBody>
      </p:sp>
      <p:pic>
        <p:nvPicPr>
          <p:cNvPr id="812" name="Google Shape;812;p69"/>
          <p:cNvPicPr preferRelativeResize="0"/>
          <p:nvPr/>
        </p:nvPicPr>
        <p:blipFill>
          <a:blip r:embed="rId7">
            <a:alphaModFix/>
          </a:blip>
          <a:stretch>
            <a:fillRect/>
          </a:stretch>
        </p:blipFill>
        <p:spPr>
          <a:xfrm rot="-3786688">
            <a:off x="5304206" y="2104579"/>
            <a:ext cx="2862838" cy="322239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pic>
        <p:nvPicPr>
          <p:cNvPr id="817" name="Google Shape;817;p70"/>
          <p:cNvPicPr preferRelativeResize="0"/>
          <p:nvPr/>
        </p:nvPicPr>
        <p:blipFill rotWithShape="1">
          <a:blip r:embed="rId3">
            <a:alphaModFix/>
          </a:blip>
          <a:srcRect b="43690" l="0" r="57905" t="0"/>
          <a:stretch/>
        </p:blipFill>
        <p:spPr>
          <a:xfrm>
            <a:off x="4882560" y="715850"/>
            <a:ext cx="3259628" cy="1612250"/>
          </a:xfrm>
          <a:prstGeom prst="rect">
            <a:avLst/>
          </a:prstGeom>
          <a:noFill/>
          <a:ln>
            <a:noFill/>
          </a:ln>
        </p:spPr>
      </p:pic>
      <p:pic>
        <p:nvPicPr>
          <p:cNvPr id="818" name="Google Shape;818;p70"/>
          <p:cNvPicPr preferRelativeResize="0"/>
          <p:nvPr/>
        </p:nvPicPr>
        <p:blipFill rotWithShape="1">
          <a:blip r:embed="rId3">
            <a:alphaModFix/>
          </a:blip>
          <a:srcRect b="43690" l="0" r="57905" t="0"/>
          <a:stretch/>
        </p:blipFill>
        <p:spPr>
          <a:xfrm flipH="1">
            <a:off x="1344377" y="2927800"/>
            <a:ext cx="2435548" cy="1316250"/>
          </a:xfrm>
          <a:prstGeom prst="rect">
            <a:avLst/>
          </a:prstGeom>
          <a:noFill/>
          <a:ln>
            <a:noFill/>
          </a:ln>
        </p:spPr>
      </p:pic>
      <p:pic>
        <p:nvPicPr>
          <p:cNvPr id="819" name="Google Shape;819;p70"/>
          <p:cNvPicPr preferRelativeResize="0"/>
          <p:nvPr/>
        </p:nvPicPr>
        <p:blipFill rotWithShape="1">
          <a:blip r:embed="rId3">
            <a:alphaModFix/>
          </a:blip>
          <a:srcRect b="43690" l="0" r="57905" t="0"/>
          <a:stretch/>
        </p:blipFill>
        <p:spPr>
          <a:xfrm rot="10800000">
            <a:off x="991527" y="964525"/>
            <a:ext cx="3832474" cy="1612250"/>
          </a:xfrm>
          <a:prstGeom prst="rect">
            <a:avLst/>
          </a:prstGeom>
          <a:noFill/>
          <a:ln>
            <a:noFill/>
          </a:ln>
        </p:spPr>
      </p:pic>
      <p:sp>
        <p:nvSpPr>
          <p:cNvPr id="820" name="Google Shape;82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Caddaynta isku ekaanshaha SAS</a:t>
            </a:r>
            <a:endParaRPr/>
          </a:p>
        </p:txBody>
      </p:sp>
      <p:pic>
        <p:nvPicPr>
          <p:cNvPr id="821" name="Google Shape;821;p70"/>
          <p:cNvPicPr preferRelativeResize="0"/>
          <p:nvPr/>
        </p:nvPicPr>
        <p:blipFill>
          <a:blip r:embed="rId8">
            <a:alphaModFix/>
          </a:blip>
          <a:stretch>
            <a:fillRect/>
          </a:stretch>
        </p:blipFill>
        <p:spPr>
          <a:xfrm flipH="1">
            <a:off x="7629024" y="2160012"/>
            <a:ext cx="727174" cy="909325"/>
          </a:xfrm>
          <a:prstGeom prst="rect">
            <a:avLst/>
          </a:prstGeom>
          <a:noFill/>
          <a:ln>
            <a:noFill/>
          </a:ln>
        </p:spPr>
      </p:pic>
      <p:pic>
        <p:nvPicPr>
          <p:cNvPr id="822" name="Google Shape;822;p70"/>
          <p:cNvPicPr preferRelativeResize="0"/>
          <p:nvPr/>
        </p:nvPicPr>
        <p:blipFill>
          <a:blip r:embed="rId9">
            <a:alphaModFix/>
          </a:blip>
          <a:stretch>
            <a:fillRect/>
          </a:stretch>
        </p:blipFill>
        <p:spPr>
          <a:xfrm>
            <a:off x="324007" y="810000"/>
            <a:ext cx="705943" cy="1016575"/>
          </a:xfrm>
          <a:prstGeom prst="rect">
            <a:avLst/>
          </a:prstGeom>
          <a:noFill/>
          <a:ln>
            <a:noFill/>
          </a:ln>
        </p:spPr>
      </p:pic>
      <p:pic>
        <p:nvPicPr>
          <p:cNvPr id="823" name="Google Shape;823;p70"/>
          <p:cNvPicPr preferRelativeResize="0"/>
          <p:nvPr/>
        </p:nvPicPr>
        <p:blipFill>
          <a:blip r:embed="rId6">
            <a:alphaModFix/>
          </a:blip>
          <a:stretch>
            <a:fillRect/>
          </a:stretch>
        </p:blipFill>
        <p:spPr>
          <a:xfrm flipH="1">
            <a:off x="573065" y="3735563"/>
            <a:ext cx="807760" cy="896090"/>
          </a:xfrm>
          <a:prstGeom prst="rect">
            <a:avLst/>
          </a:prstGeom>
          <a:noFill/>
          <a:ln>
            <a:noFill/>
          </a:ln>
        </p:spPr>
      </p:pic>
      <p:sp>
        <p:nvSpPr>
          <p:cNvPr id="824" name="Google Shape;824;p70"/>
          <p:cNvSpPr txBox="1"/>
          <p:nvPr>
            <p:ph idx="1" type="body"/>
          </p:nvPr>
        </p:nvSpPr>
        <p:spPr>
          <a:xfrm>
            <a:off x="1265360" y="1274725"/>
            <a:ext cx="3527100" cy="7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cawsyadu ay noqon karaan dherer kasta, laakiin xagalku go'an yahay, markaas saddexagallo badan oo kala duwan ayaa la abuuri doonaa?</a:t>
            </a:r>
            <a:endParaRPr sz="1800"/>
          </a:p>
        </p:txBody>
      </p:sp>
      <p:sp>
        <p:nvSpPr>
          <p:cNvPr id="825" name="Google Shape;825;p70"/>
          <p:cNvSpPr txBox="1"/>
          <p:nvPr>
            <p:ph idx="1" type="body"/>
          </p:nvPr>
        </p:nvSpPr>
        <p:spPr>
          <a:xfrm>
            <a:off x="1535550" y="3033350"/>
            <a:ext cx="2244300" cy="7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Haa! Waxaan u malaynayaa inaan ku tusi karno dhismo.</a:t>
            </a:r>
            <a:r>
              <a:rPr lang="en-GB" sz="1100">
                <a:latin typeface="Lexend"/>
              </a:rPr>
              <a:t/>
            </a:r>
            <a:endParaRPr sz="1800"/>
          </a:p>
        </p:txBody>
      </p:sp>
      <p:sp>
        <p:nvSpPr>
          <p:cNvPr id="826" name="Google Shape;826;p70"/>
          <p:cNvSpPr txBox="1"/>
          <p:nvPr>
            <p:ph idx="1" type="body"/>
          </p:nvPr>
        </p:nvSpPr>
        <p:spPr>
          <a:xfrm>
            <a:off x="4969623" y="794710"/>
            <a:ext cx="3085500" cy="95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Xataa haddii aad hagaajiso hal dherer oo dhinac ah, wali waxaad heli doontaa tiro aan xad lahayn oo saddexagallo ah.</a:t>
            </a:r>
            <a:r>
              <a:rPr lang="en-GB" sz="1100">
                <a:latin typeface="Lexend"/>
              </a:rPr>
              <a:t/>
            </a:r>
            <a:r>
              <a:rPr lang="en-GB" sz="1100">
                <a:latin typeface="Lexend"/>
              </a:rPr>
              <a:t/>
            </a:r>
            <a:endParaRPr sz="1800"/>
          </a:p>
        </p:txBody>
      </p:sp>
      <p:sp>
        <p:nvSpPr>
          <p:cNvPr id="827" name="Google Shape;827;p70"/>
          <p:cNvSpPr txBox="1"/>
          <p:nvPr/>
        </p:nvSpPr>
        <p:spPr>
          <a:xfrm>
            <a:off x="5322450" y="4320000"/>
            <a:ext cx="3000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rPr>
              <a:t>🖇 SAS</a:t>
            </a:r>
            <a:r>
              <a:rPr lang="en-GB" sz="1100">
                <a:latin typeface="Lexend"/>
              </a:rPr>
              <a:t/>
            </a:r>
            <a:r>
              <a:rPr lang="en-GB" sz="1100" u="sng">
                <a:solidFill>
                  <a:schemeClr val="hlink"/>
                </a:solidFill>
                <a:latin typeface="Lexend"/>
                <a:ea typeface="Lexend"/>
                <a:cs typeface="Lexend"/>
                <a:sym typeface="Lexend"/>
                <a:hlinkClick r:id="rId7"/>
              </a:rPr>
              <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cxnSp>
        <p:nvCxnSpPr>
          <p:cNvPr id="832" name="Google Shape;832;p71"/>
          <p:cNvCxnSpPr/>
          <p:nvPr/>
        </p:nvCxnSpPr>
        <p:spPr>
          <a:xfrm>
            <a:off x="1280964" y="4214350"/>
            <a:ext cx="8281800" cy="0"/>
          </a:xfrm>
          <a:prstGeom prst="straightConnector1">
            <a:avLst/>
          </a:prstGeom>
          <a:noFill/>
          <a:ln cap="flat" cmpd="sng" w="38100">
            <a:solidFill>
              <a:srgbClr val="666666"/>
            </a:solidFill>
            <a:prstDash val="solid"/>
            <a:round/>
            <a:headEnd len="med" w="med" type="none"/>
            <a:tailEnd len="med" w="med" type="none"/>
          </a:ln>
        </p:spPr>
      </p:cxnSp>
      <p:sp>
        <p:nvSpPr>
          <p:cNvPr id="833" name="Google Shape;833;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Caddaynta isku ekaanshaha SAS</a:t>
            </a:r>
            <a:endParaRPr/>
          </a:p>
        </p:txBody>
      </p:sp>
      <p:pic>
        <p:nvPicPr>
          <p:cNvPr id="834" name="Google Shape;834;p71"/>
          <p:cNvPicPr preferRelativeResize="0"/>
          <p:nvPr/>
        </p:nvPicPr>
        <p:blipFill>
          <a:blip r:embed="rId3">
            <a:alphaModFix/>
          </a:blip>
          <a:stretch>
            <a:fillRect/>
          </a:stretch>
        </p:blipFill>
        <p:spPr>
          <a:xfrm>
            <a:off x="-684287" y="2254350"/>
            <a:ext cx="3922875" cy="2148575"/>
          </a:xfrm>
          <a:prstGeom prst="rect">
            <a:avLst/>
          </a:prstGeom>
          <a:noFill/>
          <a:ln>
            <a:noFill/>
          </a:ln>
        </p:spPr>
      </p:pic>
      <p:sp>
        <p:nvSpPr>
          <p:cNvPr id="835" name="Google Shape;835;p71"/>
          <p:cNvSpPr txBox="1"/>
          <p:nvPr>
            <p:ph idx="1" type="body"/>
          </p:nvPr>
        </p:nvSpPr>
        <p:spPr>
          <a:xfrm>
            <a:off x="954025" y="41176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1800"/>
          </a:p>
        </p:txBody>
      </p:sp>
      <p:sp>
        <p:nvSpPr>
          <p:cNvPr id="836" name="Google Shape;836;p71"/>
          <p:cNvSpPr/>
          <p:nvPr/>
        </p:nvSpPr>
        <p:spPr>
          <a:xfrm>
            <a:off x="664987" y="3602187"/>
            <a:ext cx="1227900" cy="1227900"/>
          </a:xfrm>
          <a:prstGeom prst="pie">
            <a:avLst>
              <a:gd fmla="val 18601739" name="adj1"/>
              <a:gd fmla="val 7293"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7" name="Google Shape;837;p71"/>
          <p:cNvSpPr txBox="1"/>
          <p:nvPr/>
        </p:nvSpPr>
        <p:spPr>
          <a:xfrm>
            <a:off x="1892875" y="3732125"/>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50°</a:t>
            </a:r>
            <a:endParaRPr/>
          </a:p>
        </p:txBody>
      </p:sp>
      <p:cxnSp>
        <p:nvCxnSpPr>
          <p:cNvPr id="838" name="Google Shape;838;p71"/>
          <p:cNvCxnSpPr/>
          <p:nvPr/>
        </p:nvCxnSpPr>
        <p:spPr>
          <a:xfrm rot="-2999947">
            <a:off x="-198150" y="1042301"/>
            <a:ext cx="8281742" cy="0"/>
          </a:xfrm>
          <a:prstGeom prst="straightConnector1">
            <a:avLst/>
          </a:prstGeom>
          <a:noFill/>
          <a:ln cap="flat" cmpd="sng" w="38100">
            <a:solidFill>
              <a:srgbClr val="666666"/>
            </a:solidFill>
            <a:prstDash val="solid"/>
            <a:round/>
            <a:headEnd len="med" w="med" type="none"/>
            <a:tailEnd len="med" w="med" type="none"/>
          </a:ln>
        </p:spPr>
      </p:cxnSp>
      <p:grpSp>
        <p:nvGrpSpPr>
          <p:cNvPr id="839" name="Google Shape;839;p71"/>
          <p:cNvGrpSpPr/>
          <p:nvPr/>
        </p:nvGrpSpPr>
        <p:grpSpPr>
          <a:xfrm rot="2700000">
            <a:off x="1233941" y="4171111"/>
            <a:ext cx="86399" cy="86399"/>
            <a:chOff x="3207775" y="3158025"/>
            <a:chExt cx="86400" cy="86400"/>
          </a:xfrm>
        </p:grpSpPr>
        <p:cxnSp>
          <p:nvCxnSpPr>
            <p:cNvPr id="840" name="Google Shape;840;p71"/>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41" name="Google Shape;841;p71"/>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842" name="Google Shape;842;p71"/>
          <p:cNvSpPr/>
          <p:nvPr/>
        </p:nvSpPr>
        <p:spPr>
          <a:xfrm rot="2448775">
            <a:off x="3901741" y="785539"/>
            <a:ext cx="273106" cy="306916"/>
          </a:xfrm>
          <a:prstGeom prst="rect">
            <a:avLst/>
          </a:prstGeom>
          <a:solidFill>
            <a:srgbClr val="FFFFFF">
              <a:alpha val="6918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3" name="Google Shape;843;p71"/>
          <p:cNvSpPr txBox="1"/>
          <p:nvPr>
            <p:ph idx="1" type="body"/>
          </p:nvPr>
        </p:nvSpPr>
        <p:spPr>
          <a:xfrm>
            <a:off x="324000" y="794700"/>
            <a:ext cx="8228400" cy="6135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Haddii xagalka u dhexeeya labada dhinac uu go'an yahay 50°, waxaan ku sawiri karnaa lugaha sida rays, laga bilaabo barta A.</a:t>
            </a:r>
            <a:r>
              <a:rPr lang="en-GB" sz="1800">
                <a:latin typeface="Lexend"/>
              </a:rPr>
              <a:t/>
            </a:r>
            <a:r>
              <a:rPr lang="en-GB" sz="1800">
                <a:latin typeface="Lexend"/>
              </a:rPr>
              <a:t/>
            </a:r>
            <a:r>
              <a:rPr lang="en-GB" sz="18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3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cxnSp>
        <p:nvCxnSpPr>
          <p:cNvPr id="848" name="Google Shape;848;p72"/>
          <p:cNvCxnSpPr/>
          <p:nvPr/>
        </p:nvCxnSpPr>
        <p:spPr>
          <a:xfrm>
            <a:off x="1280964" y="4214350"/>
            <a:ext cx="8281800" cy="0"/>
          </a:xfrm>
          <a:prstGeom prst="straightConnector1">
            <a:avLst/>
          </a:prstGeom>
          <a:noFill/>
          <a:ln cap="flat" cmpd="sng" w="38100">
            <a:solidFill>
              <a:srgbClr val="666666"/>
            </a:solidFill>
            <a:prstDash val="solid"/>
            <a:round/>
            <a:headEnd len="med" w="med" type="none"/>
            <a:tailEnd len="med" w="med" type="none"/>
          </a:ln>
        </p:spPr>
      </p:cxnSp>
      <p:sp>
        <p:nvSpPr>
          <p:cNvPr id="849" name="Google Shape;849;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Cadeyn ku habboonaanta (congruence) iyadoo la adeegsanayo SAS</a:t>
            </a:r>
            <a:endParaRPr/>
          </a:p>
        </p:txBody>
      </p:sp>
      <p:sp>
        <p:nvSpPr>
          <p:cNvPr id="850" name="Google Shape;850;p72"/>
          <p:cNvSpPr txBox="1"/>
          <p:nvPr>
            <p:ph idx="1" type="body"/>
          </p:nvPr>
        </p:nvSpPr>
        <p:spPr>
          <a:xfrm>
            <a:off x="954025" y="41176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cxnSp>
        <p:nvCxnSpPr>
          <p:cNvPr id="851" name="Google Shape;851;p72"/>
          <p:cNvCxnSpPr/>
          <p:nvPr/>
        </p:nvCxnSpPr>
        <p:spPr>
          <a:xfrm flipH="1" rot="10800000">
            <a:off x="1280971" y="3551"/>
            <a:ext cx="3545100" cy="4210800"/>
          </a:xfrm>
          <a:prstGeom prst="straightConnector1">
            <a:avLst/>
          </a:prstGeom>
          <a:noFill/>
          <a:ln cap="flat" cmpd="sng" w="38100">
            <a:solidFill>
              <a:srgbClr val="666666"/>
            </a:solidFill>
            <a:prstDash val="solid"/>
            <a:round/>
            <a:headEnd len="med" w="med" type="none"/>
            <a:tailEnd len="med" w="med" type="none"/>
          </a:ln>
        </p:spPr>
      </p:cxnSp>
      <p:sp>
        <p:nvSpPr>
          <p:cNvPr id="852" name="Google Shape;852;p72"/>
          <p:cNvSpPr/>
          <p:nvPr/>
        </p:nvSpPr>
        <p:spPr>
          <a:xfrm>
            <a:off x="664987" y="3602187"/>
            <a:ext cx="1227900" cy="1227900"/>
          </a:xfrm>
          <a:prstGeom prst="pie">
            <a:avLst>
              <a:gd fmla="val 18601739" name="adj1"/>
              <a:gd fmla="val 7293"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3" name="Google Shape;853;p72"/>
          <p:cNvSpPr txBox="1"/>
          <p:nvPr/>
        </p:nvSpPr>
        <p:spPr>
          <a:xfrm>
            <a:off x="1892875" y="3732125"/>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50°</a:t>
            </a:r>
            <a:endParaRPr/>
          </a:p>
        </p:txBody>
      </p:sp>
      <p:cxnSp>
        <p:nvCxnSpPr>
          <p:cNvPr id="854" name="Google Shape;854;p72"/>
          <p:cNvCxnSpPr/>
          <p:nvPr/>
        </p:nvCxnSpPr>
        <p:spPr>
          <a:xfrm>
            <a:off x="2741075" y="2465925"/>
            <a:ext cx="1852200" cy="1728600"/>
          </a:xfrm>
          <a:prstGeom prst="straightConnector1">
            <a:avLst/>
          </a:prstGeom>
          <a:noFill/>
          <a:ln cap="flat" cmpd="sng" w="38100">
            <a:solidFill>
              <a:schemeClr val="dk1"/>
            </a:solidFill>
            <a:prstDash val="solid"/>
            <a:round/>
            <a:headEnd len="med" w="med" type="none"/>
            <a:tailEnd len="med" w="med" type="none"/>
          </a:ln>
        </p:spPr>
      </p:cxnSp>
      <p:grpSp>
        <p:nvGrpSpPr>
          <p:cNvPr id="855" name="Google Shape;855;p72"/>
          <p:cNvGrpSpPr/>
          <p:nvPr/>
        </p:nvGrpSpPr>
        <p:grpSpPr>
          <a:xfrm rot="2700000">
            <a:off x="2698354" y="2432979"/>
            <a:ext cx="86399" cy="86399"/>
            <a:chOff x="3207775" y="3158025"/>
            <a:chExt cx="86400" cy="86400"/>
          </a:xfrm>
        </p:grpSpPr>
        <p:cxnSp>
          <p:nvCxnSpPr>
            <p:cNvPr id="856" name="Google Shape;856;p72"/>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57" name="Google Shape;857;p72"/>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858" name="Google Shape;858;p72"/>
          <p:cNvGrpSpPr/>
          <p:nvPr/>
        </p:nvGrpSpPr>
        <p:grpSpPr>
          <a:xfrm rot="2700000">
            <a:off x="4554441" y="4171936"/>
            <a:ext cx="86399" cy="86399"/>
            <a:chOff x="3207775" y="3158025"/>
            <a:chExt cx="86400" cy="86400"/>
          </a:xfrm>
        </p:grpSpPr>
        <p:cxnSp>
          <p:nvCxnSpPr>
            <p:cNvPr id="859" name="Google Shape;859;p72"/>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60" name="Google Shape;860;p72"/>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861" name="Google Shape;861;p72"/>
          <p:cNvGrpSpPr/>
          <p:nvPr/>
        </p:nvGrpSpPr>
        <p:grpSpPr>
          <a:xfrm rot="2700000">
            <a:off x="1233941" y="4171111"/>
            <a:ext cx="86399" cy="86399"/>
            <a:chOff x="3207775" y="3158025"/>
            <a:chExt cx="86400" cy="86400"/>
          </a:xfrm>
        </p:grpSpPr>
        <p:cxnSp>
          <p:nvCxnSpPr>
            <p:cNvPr id="862" name="Google Shape;862;p72"/>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63" name="Google Shape;863;p72"/>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864" name="Google Shape;864;p72"/>
          <p:cNvSpPr txBox="1"/>
          <p:nvPr>
            <p:ph idx="1" type="body"/>
          </p:nvPr>
        </p:nvSpPr>
        <p:spPr>
          <a:xfrm>
            <a:off x="4536550" y="425837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sp>
        <p:nvSpPr>
          <p:cNvPr id="865" name="Google Shape;865;p72"/>
          <p:cNvSpPr txBox="1"/>
          <p:nvPr>
            <p:ph idx="1" type="body"/>
          </p:nvPr>
        </p:nvSpPr>
        <p:spPr>
          <a:xfrm>
            <a:off x="2550850" y="2264919"/>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800"/>
          </a:p>
        </p:txBody>
      </p:sp>
      <p:cxnSp>
        <p:nvCxnSpPr>
          <p:cNvPr id="866" name="Google Shape;866;p72"/>
          <p:cNvCxnSpPr/>
          <p:nvPr/>
        </p:nvCxnSpPr>
        <p:spPr>
          <a:xfrm>
            <a:off x="3086100" y="2059525"/>
            <a:ext cx="1045200" cy="2161800"/>
          </a:xfrm>
          <a:prstGeom prst="straightConnector1">
            <a:avLst/>
          </a:prstGeom>
          <a:noFill/>
          <a:ln cap="flat" cmpd="sng" w="38100">
            <a:solidFill>
              <a:schemeClr val="dk1"/>
            </a:solidFill>
            <a:prstDash val="solid"/>
            <a:round/>
            <a:headEnd len="med" w="med" type="none"/>
            <a:tailEnd len="med" w="med" type="none"/>
          </a:ln>
        </p:spPr>
      </p:cxnSp>
      <p:grpSp>
        <p:nvGrpSpPr>
          <p:cNvPr id="867" name="Google Shape;867;p72"/>
          <p:cNvGrpSpPr/>
          <p:nvPr/>
        </p:nvGrpSpPr>
        <p:grpSpPr>
          <a:xfrm rot="2700000">
            <a:off x="3037446" y="2022164"/>
            <a:ext cx="86399" cy="86399"/>
            <a:chOff x="-1465359" y="2038379"/>
            <a:chExt cx="86400" cy="86400"/>
          </a:xfrm>
        </p:grpSpPr>
        <p:cxnSp>
          <p:nvCxnSpPr>
            <p:cNvPr id="868" name="Google Shape;868;p72"/>
            <p:cNvCxnSpPr/>
            <p:nvPr/>
          </p:nvCxnSpPr>
          <p:spPr>
            <a:xfrm>
              <a:off x="-1422159" y="20383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69" name="Google Shape;869;p72"/>
            <p:cNvCxnSpPr/>
            <p:nvPr/>
          </p:nvCxnSpPr>
          <p:spPr>
            <a:xfrm>
              <a:off x="-1422159" y="2038379"/>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870" name="Google Shape;870;p72"/>
          <p:cNvGrpSpPr/>
          <p:nvPr/>
        </p:nvGrpSpPr>
        <p:grpSpPr>
          <a:xfrm rot="2700000">
            <a:off x="4080919" y="4171126"/>
            <a:ext cx="86399" cy="86399"/>
            <a:chOff x="58641" y="4171979"/>
            <a:chExt cx="86400" cy="86400"/>
          </a:xfrm>
        </p:grpSpPr>
        <p:cxnSp>
          <p:nvCxnSpPr>
            <p:cNvPr id="871" name="Google Shape;871;p72"/>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72" name="Google Shape;872;p72"/>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873" name="Google Shape;873;p72"/>
          <p:cNvSpPr txBox="1"/>
          <p:nvPr>
            <p:ph idx="1" type="body"/>
          </p:nvPr>
        </p:nvSpPr>
        <p:spPr>
          <a:xfrm>
            <a:off x="4080900" y="4257550"/>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sp>
        <p:nvSpPr>
          <p:cNvPr id="874" name="Google Shape;874;p72"/>
          <p:cNvSpPr txBox="1"/>
          <p:nvPr>
            <p:ph idx="1" type="body"/>
          </p:nvPr>
        </p:nvSpPr>
        <p:spPr>
          <a:xfrm>
            <a:off x="2899906" y="1812326"/>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800"/>
          </a:p>
        </p:txBody>
      </p:sp>
      <p:cxnSp>
        <p:nvCxnSpPr>
          <p:cNvPr id="875" name="Google Shape;875;p72"/>
          <p:cNvCxnSpPr/>
          <p:nvPr/>
        </p:nvCxnSpPr>
        <p:spPr>
          <a:xfrm>
            <a:off x="2305175" y="3009675"/>
            <a:ext cx="3246300" cy="1206300"/>
          </a:xfrm>
          <a:prstGeom prst="straightConnector1">
            <a:avLst/>
          </a:prstGeom>
          <a:noFill/>
          <a:ln cap="flat" cmpd="sng" w="38100">
            <a:solidFill>
              <a:schemeClr val="dk1"/>
            </a:solidFill>
            <a:prstDash val="solid"/>
            <a:round/>
            <a:headEnd len="med" w="med" type="none"/>
            <a:tailEnd len="med" w="med" type="none"/>
          </a:ln>
        </p:spPr>
      </p:cxnSp>
      <p:grpSp>
        <p:nvGrpSpPr>
          <p:cNvPr id="876" name="Google Shape;876;p72"/>
          <p:cNvGrpSpPr/>
          <p:nvPr/>
        </p:nvGrpSpPr>
        <p:grpSpPr>
          <a:xfrm rot="2700000">
            <a:off x="2254696" y="2960159"/>
            <a:ext cx="86399" cy="86399"/>
            <a:chOff x="-1465359" y="2038379"/>
            <a:chExt cx="86400" cy="86400"/>
          </a:xfrm>
        </p:grpSpPr>
        <p:cxnSp>
          <p:nvCxnSpPr>
            <p:cNvPr id="877" name="Google Shape;877;p72"/>
            <p:cNvCxnSpPr/>
            <p:nvPr/>
          </p:nvCxnSpPr>
          <p:spPr>
            <a:xfrm>
              <a:off x="-1422159" y="20383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78" name="Google Shape;878;p72"/>
            <p:cNvCxnSpPr/>
            <p:nvPr/>
          </p:nvCxnSpPr>
          <p:spPr>
            <a:xfrm>
              <a:off x="-1422159" y="2038379"/>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879" name="Google Shape;879;p72"/>
          <p:cNvGrpSpPr/>
          <p:nvPr/>
        </p:nvGrpSpPr>
        <p:grpSpPr>
          <a:xfrm rot="2700000">
            <a:off x="5473269" y="4171951"/>
            <a:ext cx="86399" cy="86399"/>
            <a:chOff x="58641" y="4171979"/>
            <a:chExt cx="86400" cy="86400"/>
          </a:xfrm>
        </p:grpSpPr>
        <p:cxnSp>
          <p:nvCxnSpPr>
            <p:cNvPr id="880" name="Google Shape;880;p72"/>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881" name="Google Shape;881;p72"/>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882" name="Google Shape;882;p72"/>
          <p:cNvSpPr txBox="1"/>
          <p:nvPr>
            <p:ph idx="1" type="body"/>
          </p:nvPr>
        </p:nvSpPr>
        <p:spPr>
          <a:xfrm>
            <a:off x="5473250" y="425837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sp>
        <p:nvSpPr>
          <p:cNvPr id="883" name="Google Shape;883;p72"/>
          <p:cNvSpPr txBox="1"/>
          <p:nvPr>
            <p:ph idx="1" type="body"/>
          </p:nvPr>
        </p:nvSpPr>
        <p:spPr>
          <a:xfrm>
            <a:off x="2101981" y="2761283"/>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800"/>
          </a:p>
        </p:txBody>
      </p:sp>
      <p:sp>
        <p:nvSpPr>
          <p:cNvPr id="884" name="Google Shape;884;p72"/>
          <p:cNvSpPr/>
          <p:nvPr/>
        </p:nvSpPr>
        <p:spPr>
          <a:xfrm rot="2448775">
            <a:off x="3705993" y="712744"/>
            <a:ext cx="273106" cy="906103"/>
          </a:xfrm>
          <a:prstGeom prst="rect">
            <a:avLst/>
          </a:prstGeom>
          <a:solidFill>
            <a:srgbClr val="FFFFFF">
              <a:alpha val="6918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5" name="Google Shape;885;p72"/>
          <p:cNvSpPr txBox="1"/>
          <p:nvPr>
            <p:ph idx="1" type="body"/>
          </p:nvPr>
        </p:nvSpPr>
        <p:spPr>
          <a:xfrm>
            <a:off x="324000" y="794700"/>
            <a:ext cx="8228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Dhibic kasta oo ku taal raysyada, waa la isku xiri karaa si loo sameeyo saddexagal.</a:t>
            </a:r>
            <a:endParaRPr sz="1800"/>
          </a:p>
        </p:txBody>
      </p:sp>
      <p:sp>
        <p:nvSpPr>
          <p:cNvPr id="886" name="Google Shape;886;p72"/>
          <p:cNvSpPr txBox="1"/>
          <p:nvPr>
            <p:ph idx="1" type="body"/>
          </p:nvPr>
        </p:nvSpPr>
        <p:spPr>
          <a:xfrm>
            <a:off x="324000" y="1160897"/>
            <a:ext cx="8228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jira tiro aan xad lahayn oo saddexagallo suurtagal ah.</a:t>
            </a:r>
            <a:r>
              <a:rPr lang="en-GB" sz="1400">
                <a:latin typeface="Lexend"/>
              </a:rPr>
              <a:t/>
            </a:r>
            <a:r>
              <a:rPr lang="en-GB" sz="1400">
                <a:latin typeface="Lexend"/>
              </a:rPr>
              <a:t/>
            </a:r>
            <a:r>
              <a:rPr lang="en-GB" sz="1400">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5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5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5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6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6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6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6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7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7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7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cxnSp>
        <p:nvCxnSpPr>
          <p:cNvPr id="891" name="Google Shape;891;p73"/>
          <p:cNvCxnSpPr/>
          <p:nvPr/>
        </p:nvCxnSpPr>
        <p:spPr>
          <a:xfrm>
            <a:off x="3079138" y="2069650"/>
            <a:ext cx="1293900" cy="2147700"/>
          </a:xfrm>
          <a:prstGeom prst="straightConnector1">
            <a:avLst/>
          </a:prstGeom>
          <a:noFill/>
          <a:ln cap="flat" cmpd="sng" w="38100">
            <a:solidFill>
              <a:schemeClr val="dk1"/>
            </a:solidFill>
            <a:prstDash val="solid"/>
            <a:round/>
            <a:headEnd len="med" w="med" type="none"/>
            <a:tailEnd len="med" w="med" type="none"/>
          </a:ln>
        </p:spPr>
      </p:cxnSp>
      <p:cxnSp>
        <p:nvCxnSpPr>
          <p:cNvPr id="892" name="Google Shape;892;p73"/>
          <p:cNvCxnSpPr/>
          <p:nvPr/>
        </p:nvCxnSpPr>
        <p:spPr>
          <a:xfrm>
            <a:off x="3085150" y="2072725"/>
            <a:ext cx="3894000" cy="2138700"/>
          </a:xfrm>
          <a:prstGeom prst="straightConnector1">
            <a:avLst/>
          </a:prstGeom>
          <a:noFill/>
          <a:ln cap="flat" cmpd="sng" w="38100">
            <a:solidFill>
              <a:schemeClr val="dk1"/>
            </a:solidFill>
            <a:prstDash val="solid"/>
            <a:round/>
            <a:headEnd len="med" w="med" type="none"/>
            <a:tailEnd len="med" w="med" type="none"/>
          </a:ln>
        </p:spPr>
      </p:cxnSp>
      <p:cxnSp>
        <p:nvCxnSpPr>
          <p:cNvPr id="893" name="Google Shape;893;p73"/>
          <p:cNvCxnSpPr/>
          <p:nvPr/>
        </p:nvCxnSpPr>
        <p:spPr>
          <a:xfrm>
            <a:off x="3079150" y="2078725"/>
            <a:ext cx="892500" cy="2144700"/>
          </a:xfrm>
          <a:prstGeom prst="straightConnector1">
            <a:avLst/>
          </a:prstGeom>
          <a:noFill/>
          <a:ln cap="flat" cmpd="sng" w="38100">
            <a:solidFill>
              <a:schemeClr val="dk1"/>
            </a:solidFill>
            <a:prstDash val="solid"/>
            <a:round/>
            <a:headEnd len="med" w="med" type="none"/>
            <a:tailEnd len="med" w="med" type="none"/>
          </a:ln>
        </p:spPr>
      </p:cxnSp>
      <p:cxnSp>
        <p:nvCxnSpPr>
          <p:cNvPr id="894" name="Google Shape;894;p73"/>
          <p:cNvCxnSpPr/>
          <p:nvPr/>
        </p:nvCxnSpPr>
        <p:spPr>
          <a:xfrm rot="-2999947">
            <a:off x="-198150" y="1042301"/>
            <a:ext cx="8281742" cy="0"/>
          </a:xfrm>
          <a:prstGeom prst="straightConnector1">
            <a:avLst/>
          </a:prstGeom>
          <a:noFill/>
          <a:ln cap="flat" cmpd="sng" w="38100">
            <a:solidFill>
              <a:srgbClr val="666666"/>
            </a:solidFill>
            <a:prstDash val="solid"/>
            <a:round/>
            <a:headEnd len="med" w="med" type="none"/>
            <a:tailEnd len="med" w="med" type="none"/>
          </a:ln>
        </p:spPr>
      </p:cxnSp>
      <p:cxnSp>
        <p:nvCxnSpPr>
          <p:cNvPr id="895" name="Google Shape;895;p73"/>
          <p:cNvCxnSpPr/>
          <p:nvPr/>
        </p:nvCxnSpPr>
        <p:spPr>
          <a:xfrm>
            <a:off x="1280964" y="4214350"/>
            <a:ext cx="8281800" cy="0"/>
          </a:xfrm>
          <a:prstGeom prst="straightConnector1">
            <a:avLst/>
          </a:prstGeom>
          <a:noFill/>
          <a:ln cap="flat" cmpd="sng" w="38100">
            <a:solidFill>
              <a:srgbClr val="666666"/>
            </a:solidFill>
            <a:prstDash val="solid"/>
            <a:round/>
            <a:headEnd len="med" w="med" type="none"/>
            <a:tailEnd len="med" w="med" type="none"/>
          </a:ln>
        </p:spPr>
      </p:cxnSp>
      <p:sp>
        <p:nvSpPr>
          <p:cNvPr id="896" name="Google Shape;896;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Cadeyn ku habboonaanta (congruence) iyadoo la adeegsanayo SAS</a:t>
            </a:r>
            <a:endParaRPr/>
          </a:p>
        </p:txBody>
      </p:sp>
      <p:sp>
        <p:nvSpPr>
          <p:cNvPr id="897" name="Google Shape;897;p73"/>
          <p:cNvSpPr txBox="1"/>
          <p:nvPr>
            <p:ph idx="1" type="body"/>
          </p:nvPr>
        </p:nvSpPr>
        <p:spPr>
          <a:xfrm>
            <a:off x="954025" y="41176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800"/>
          </a:p>
        </p:txBody>
      </p:sp>
      <p:cxnSp>
        <p:nvCxnSpPr>
          <p:cNvPr id="898" name="Google Shape;898;p73"/>
          <p:cNvCxnSpPr/>
          <p:nvPr/>
        </p:nvCxnSpPr>
        <p:spPr>
          <a:xfrm flipH="1" rot="10800000">
            <a:off x="1280971" y="2072651"/>
            <a:ext cx="1798200" cy="2141700"/>
          </a:xfrm>
          <a:prstGeom prst="straightConnector1">
            <a:avLst/>
          </a:prstGeom>
          <a:noFill/>
          <a:ln cap="flat" cmpd="sng" w="38100">
            <a:solidFill>
              <a:schemeClr val="dk1"/>
            </a:solidFill>
            <a:prstDash val="solid"/>
            <a:round/>
            <a:headEnd len="med" w="med" type="none"/>
            <a:tailEnd len="med" w="med" type="none"/>
          </a:ln>
        </p:spPr>
      </p:cxnSp>
      <p:sp>
        <p:nvSpPr>
          <p:cNvPr id="899" name="Google Shape;899;p73"/>
          <p:cNvSpPr/>
          <p:nvPr/>
        </p:nvSpPr>
        <p:spPr>
          <a:xfrm>
            <a:off x="664987" y="3602187"/>
            <a:ext cx="1227900" cy="1227900"/>
          </a:xfrm>
          <a:prstGeom prst="pie">
            <a:avLst>
              <a:gd fmla="val 18601739" name="adj1"/>
              <a:gd fmla="val 7293"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0" name="Google Shape;900;p73"/>
          <p:cNvSpPr txBox="1"/>
          <p:nvPr/>
        </p:nvSpPr>
        <p:spPr>
          <a:xfrm>
            <a:off x="1892875" y="3732125"/>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50°</a:t>
            </a:r>
            <a:endParaRPr/>
          </a:p>
        </p:txBody>
      </p:sp>
      <p:grpSp>
        <p:nvGrpSpPr>
          <p:cNvPr id="901" name="Google Shape;901;p73"/>
          <p:cNvGrpSpPr/>
          <p:nvPr/>
        </p:nvGrpSpPr>
        <p:grpSpPr>
          <a:xfrm rot="2700000">
            <a:off x="3030441" y="2026355"/>
            <a:ext cx="86399" cy="86399"/>
            <a:chOff x="3207775" y="3158025"/>
            <a:chExt cx="86400" cy="86400"/>
          </a:xfrm>
        </p:grpSpPr>
        <p:cxnSp>
          <p:nvCxnSpPr>
            <p:cNvPr id="902" name="Google Shape;902;p73"/>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03" name="Google Shape;903;p73"/>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904" name="Google Shape;904;p73"/>
          <p:cNvGrpSpPr/>
          <p:nvPr/>
        </p:nvGrpSpPr>
        <p:grpSpPr>
          <a:xfrm rot="2700000">
            <a:off x="4325915" y="4172054"/>
            <a:ext cx="86399" cy="86399"/>
            <a:chOff x="3207775" y="3158025"/>
            <a:chExt cx="86400" cy="86400"/>
          </a:xfrm>
        </p:grpSpPr>
        <p:cxnSp>
          <p:nvCxnSpPr>
            <p:cNvPr id="905" name="Google Shape;905;p73"/>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06" name="Google Shape;906;p73"/>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907" name="Google Shape;907;p73"/>
          <p:cNvGrpSpPr/>
          <p:nvPr/>
        </p:nvGrpSpPr>
        <p:grpSpPr>
          <a:xfrm rot="2700000">
            <a:off x="1233941" y="4171111"/>
            <a:ext cx="86399" cy="86399"/>
            <a:chOff x="3207775" y="3158025"/>
            <a:chExt cx="86400" cy="86400"/>
          </a:xfrm>
        </p:grpSpPr>
        <p:cxnSp>
          <p:nvCxnSpPr>
            <p:cNvPr id="908" name="Google Shape;908;p73"/>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09" name="Google Shape;909;p73"/>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910" name="Google Shape;910;p73"/>
          <p:cNvSpPr txBox="1"/>
          <p:nvPr>
            <p:ph idx="1" type="body"/>
          </p:nvPr>
        </p:nvSpPr>
        <p:spPr>
          <a:xfrm>
            <a:off x="4309842" y="4242367"/>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911" name="Google Shape;911;p73"/>
          <p:cNvSpPr txBox="1"/>
          <p:nvPr>
            <p:ph idx="1" type="body"/>
          </p:nvPr>
        </p:nvSpPr>
        <p:spPr>
          <a:xfrm>
            <a:off x="2840050" y="1741100"/>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grpSp>
        <p:nvGrpSpPr>
          <p:cNvPr id="912" name="Google Shape;912;p73"/>
          <p:cNvGrpSpPr/>
          <p:nvPr/>
        </p:nvGrpSpPr>
        <p:grpSpPr>
          <a:xfrm rot="2700000">
            <a:off x="3928519" y="4171126"/>
            <a:ext cx="86399" cy="86399"/>
            <a:chOff x="58641" y="4171979"/>
            <a:chExt cx="86400" cy="86400"/>
          </a:xfrm>
        </p:grpSpPr>
        <p:cxnSp>
          <p:nvCxnSpPr>
            <p:cNvPr id="913" name="Google Shape;913;p73"/>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14" name="Google Shape;914;p73"/>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915" name="Google Shape;915;p73"/>
          <p:cNvSpPr txBox="1"/>
          <p:nvPr>
            <p:ph idx="1" type="body"/>
          </p:nvPr>
        </p:nvSpPr>
        <p:spPr>
          <a:xfrm>
            <a:off x="3928500" y="4257550"/>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grpSp>
        <p:nvGrpSpPr>
          <p:cNvPr id="916" name="Google Shape;916;p73"/>
          <p:cNvGrpSpPr/>
          <p:nvPr/>
        </p:nvGrpSpPr>
        <p:grpSpPr>
          <a:xfrm rot="2700000">
            <a:off x="6921069" y="4171951"/>
            <a:ext cx="86399" cy="86399"/>
            <a:chOff x="58641" y="4171979"/>
            <a:chExt cx="86400" cy="86400"/>
          </a:xfrm>
        </p:grpSpPr>
        <p:cxnSp>
          <p:nvCxnSpPr>
            <p:cNvPr id="917" name="Google Shape;917;p73"/>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18" name="Google Shape;918;p73"/>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919" name="Google Shape;919;p73"/>
          <p:cNvSpPr txBox="1"/>
          <p:nvPr>
            <p:ph idx="1" type="body"/>
          </p:nvPr>
        </p:nvSpPr>
        <p:spPr>
          <a:xfrm>
            <a:off x="6921050" y="425837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920" name="Google Shape;920;p73"/>
          <p:cNvSpPr txBox="1"/>
          <p:nvPr/>
        </p:nvSpPr>
        <p:spPr>
          <a:xfrm>
            <a:off x="1673875" y="2672975"/>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7 cm</a:t>
            </a:r>
            <a:endParaRPr/>
          </a:p>
        </p:txBody>
      </p:sp>
      <p:cxnSp>
        <p:nvCxnSpPr>
          <p:cNvPr id="921" name="Google Shape;921;p73"/>
          <p:cNvCxnSpPr/>
          <p:nvPr/>
        </p:nvCxnSpPr>
        <p:spPr>
          <a:xfrm flipH="1" rot="10800000">
            <a:off x="1193121" y="1988064"/>
            <a:ext cx="1798200" cy="2141700"/>
          </a:xfrm>
          <a:prstGeom prst="straightConnector1">
            <a:avLst/>
          </a:prstGeom>
          <a:noFill/>
          <a:ln cap="flat" cmpd="sng" w="28575">
            <a:solidFill>
              <a:schemeClr val="dk1"/>
            </a:solidFill>
            <a:prstDash val="solid"/>
            <a:round/>
            <a:headEnd len="med" w="med" type="triangle"/>
            <a:tailEnd len="med" w="med" type="triangle"/>
          </a:ln>
        </p:spPr>
      </p:cxnSp>
      <p:sp>
        <p:nvSpPr>
          <p:cNvPr id="922" name="Google Shape;922;p73"/>
          <p:cNvSpPr/>
          <p:nvPr/>
        </p:nvSpPr>
        <p:spPr>
          <a:xfrm rot="2448775">
            <a:off x="3621994" y="681482"/>
            <a:ext cx="273106" cy="1163037"/>
          </a:xfrm>
          <a:prstGeom prst="rect">
            <a:avLst/>
          </a:prstGeom>
          <a:solidFill>
            <a:srgbClr val="FFFFFF">
              <a:alpha val="6918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3" name="Google Shape;923;p73"/>
          <p:cNvSpPr txBox="1"/>
          <p:nvPr>
            <p:ph idx="1" type="body"/>
          </p:nvPr>
        </p:nvSpPr>
        <p:spPr>
          <a:xfrm>
            <a:off x="324000" y="794700"/>
            <a:ext cx="8228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 dhacaya haddii aan hagaajinno mid ka mid ah dhererka saddexagalka? Aynu hagaajinno AC si uu noqdo 7 cm. B wali wuxuu tagi karaa meel kasta oo ku taal rayga.</a:t>
            </a:r>
            <a:br>
              <a:rPr lang="en-GB" sz="1800"/>
            </a:br>
            <a:r>
              <a:rPr lang="en-GB" sz="1100">
                <a:latin typeface="Lexend"/>
              </a:rPr>
              <a:t/>
            </a:r>
            <a:endParaRPr sz="1800"/>
          </a:p>
        </p:txBody>
      </p:sp>
      <p:sp>
        <p:nvSpPr>
          <p:cNvPr id="924" name="Google Shape;924;p73"/>
          <p:cNvSpPr txBox="1"/>
          <p:nvPr>
            <p:ph idx="1" type="body"/>
          </p:nvPr>
        </p:nvSpPr>
        <p:spPr>
          <a:xfrm>
            <a:off x="324000" y="1450175"/>
            <a:ext cx="8228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Weli waxaa jira tiro aan xad lahayn oo saddexagallo suurtagal ah.</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9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9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9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1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0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cxnSp>
        <p:nvCxnSpPr>
          <p:cNvPr id="929" name="Google Shape;929;p74"/>
          <p:cNvCxnSpPr/>
          <p:nvPr/>
        </p:nvCxnSpPr>
        <p:spPr>
          <a:xfrm>
            <a:off x="1280964" y="4214350"/>
            <a:ext cx="8281800" cy="0"/>
          </a:xfrm>
          <a:prstGeom prst="straightConnector1">
            <a:avLst/>
          </a:prstGeom>
          <a:noFill/>
          <a:ln cap="flat" cmpd="sng" w="38100">
            <a:solidFill>
              <a:srgbClr val="666666"/>
            </a:solidFill>
            <a:prstDash val="solid"/>
            <a:round/>
            <a:headEnd len="med" w="med" type="none"/>
            <a:tailEnd len="med" w="med" type="none"/>
          </a:ln>
        </p:spPr>
      </p:cxnSp>
      <p:cxnSp>
        <p:nvCxnSpPr>
          <p:cNvPr id="930" name="Google Shape;930;p74"/>
          <p:cNvCxnSpPr/>
          <p:nvPr/>
        </p:nvCxnSpPr>
        <p:spPr>
          <a:xfrm flipH="1" rot="-6180858">
            <a:off x="2312318" y="2977000"/>
            <a:ext cx="1440090" cy="1385944"/>
          </a:xfrm>
          <a:prstGeom prst="straightConnector1">
            <a:avLst/>
          </a:prstGeom>
          <a:noFill/>
          <a:ln cap="flat" cmpd="sng" w="38100">
            <a:solidFill>
              <a:schemeClr val="dk1"/>
            </a:solidFill>
            <a:prstDash val="solid"/>
            <a:round/>
            <a:headEnd len="med" w="med" type="none"/>
            <a:tailEnd len="med" w="med" type="none"/>
          </a:ln>
        </p:spPr>
      </p:cxnSp>
      <p:cxnSp>
        <p:nvCxnSpPr>
          <p:cNvPr id="931" name="Google Shape;931;p74"/>
          <p:cNvCxnSpPr/>
          <p:nvPr/>
        </p:nvCxnSpPr>
        <p:spPr>
          <a:xfrm rot="-2999947">
            <a:off x="-198150" y="1042301"/>
            <a:ext cx="8281742" cy="0"/>
          </a:xfrm>
          <a:prstGeom prst="straightConnector1">
            <a:avLst/>
          </a:prstGeom>
          <a:noFill/>
          <a:ln cap="flat" cmpd="sng" w="38100">
            <a:solidFill>
              <a:srgbClr val="666666"/>
            </a:solidFill>
            <a:prstDash val="solid"/>
            <a:round/>
            <a:headEnd len="med" w="med" type="none"/>
            <a:tailEnd len="med" w="med" type="none"/>
          </a:ln>
        </p:spPr>
      </p:cxnSp>
      <p:sp>
        <p:nvSpPr>
          <p:cNvPr id="932" name="Google Shape;932;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Cadeyn ku habboonaanta (congruence) iyadoo la adeegsanayo SAS</a:t>
            </a:r>
            <a:endParaRPr/>
          </a:p>
        </p:txBody>
      </p:sp>
      <p:sp>
        <p:nvSpPr>
          <p:cNvPr id="933" name="Google Shape;933;p74"/>
          <p:cNvSpPr txBox="1"/>
          <p:nvPr/>
        </p:nvSpPr>
        <p:spPr>
          <a:xfrm>
            <a:off x="5377025" y="4320000"/>
            <a:ext cx="3000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rPr>
              <a:t>🖇 Gees hagaagsan oo ka soo horjeeda</a:t>
            </a:r>
            <a:r>
              <a:rPr lang="en-GB" sz="1100" u="sng">
                <a:solidFill>
                  <a:schemeClr val="hlink"/>
                </a:solidFill>
                <a:latin typeface="Lexend"/>
                <a:ea typeface="Lexend"/>
                <a:cs typeface="Lexend"/>
                <a:sym typeface="Lexend"/>
                <a:hlinkClick r:id="rId3"/>
              </a:rPr>
              <a:t/>
            </a:r>
            <a:r>
              <a:rPr lang="en-GB" sz="1100">
                <a:latin typeface="Lexend"/>
                <a:ea typeface="Lexend"/>
                <a:cs typeface="Lexend"/>
                <a:sym typeface="Lexend"/>
              </a:rPr>
              <a:t/>
            </a:r>
            <a:endParaRPr sz="1800">
              <a:latin typeface="Lexend"/>
              <a:ea typeface="Lexend"/>
              <a:cs typeface="Lexend"/>
              <a:sym typeface="Lexend"/>
            </a:endParaRPr>
          </a:p>
        </p:txBody>
      </p:sp>
      <p:sp>
        <p:nvSpPr>
          <p:cNvPr id="934" name="Google Shape;934;p74"/>
          <p:cNvSpPr txBox="1"/>
          <p:nvPr>
            <p:ph idx="1" type="body"/>
          </p:nvPr>
        </p:nvSpPr>
        <p:spPr>
          <a:xfrm>
            <a:off x="954025" y="41176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800"/>
          </a:p>
        </p:txBody>
      </p:sp>
      <p:sp>
        <p:nvSpPr>
          <p:cNvPr id="935" name="Google Shape;935;p74"/>
          <p:cNvSpPr/>
          <p:nvPr/>
        </p:nvSpPr>
        <p:spPr>
          <a:xfrm>
            <a:off x="664987" y="3602187"/>
            <a:ext cx="1227900" cy="1227900"/>
          </a:xfrm>
          <a:prstGeom prst="pie">
            <a:avLst>
              <a:gd fmla="val 18601739" name="adj1"/>
              <a:gd fmla="val 7293"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6" name="Google Shape;936;p74"/>
          <p:cNvSpPr txBox="1"/>
          <p:nvPr/>
        </p:nvSpPr>
        <p:spPr>
          <a:xfrm>
            <a:off x="1892875" y="3732125"/>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50°</a:t>
            </a:r>
            <a:endParaRPr/>
          </a:p>
        </p:txBody>
      </p:sp>
      <p:grpSp>
        <p:nvGrpSpPr>
          <p:cNvPr id="937" name="Google Shape;937;p74"/>
          <p:cNvGrpSpPr/>
          <p:nvPr/>
        </p:nvGrpSpPr>
        <p:grpSpPr>
          <a:xfrm rot="2700000">
            <a:off x="2148058" y="3085151"/>
            <a:ext cx="86399" cy="86399"/>
            <a:chOff x="3207775" y="3158025"/>
            <a:chExt cx="86400" cy="86400"/>
          </a:xfrm>
        </p:grpSpPr>
        <p:cxnSp>
          <p:nvCxnSpPr>
            <p:cNvPr id="938" name="Google Shape;938;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39" name="Google Shape;939;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940" name="Google Shape;940;p74"/>
          <p:cNvGrpSpPr/>
          <p:nvPr/>
        </p:nvGrpSpPr>
        <p:grpSpPr>
          <a:xfrm rot="2700000">
            <a:off x="1233941" y="4171111"/>
            <a:ext cx="86399" cy="86399"/>
            <a:chOff x="3207775" y="3158025"/>
            <a:chExt cx="86400" cy="86400"/>
          </a:xfrm>
        </p:grpSpPr>
        <p:cxnSp>
          <p:nvCxnSpPr>
            <p:cNvPr id="941" name="Google Shape;941;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42" name="Google Shape;942;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943" name="Google Shape;943;p74"/>
          <p:cNvSpPr txBox="1"/>
          <p:nvPr>
            <p:ph idx="1" type="body"/>
          </p:nvPr>
        </p:nvSpPr>
        <p:spPr>
          <a:xfrm>
            <a:off x="3326242" y="4253542"/>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944" name="Google Shape;944;p74"/>
          <p:cNvSpPr txBox="1"/>
          <p:nvPr>
            <p:ph idx="1" type="body"/>
          </p:nvPr>
        </p:nvSpPr>
        <p:spPr>
          <a:xfrm>
            <a:off x="1987425" y="2893148"/>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grpSp>
        <p:nvGrpSpPr>
          <p:cNvPr id="945" name="Google Shape;945;p74"/>
          <p:cNvGrpSpPr/>
          <p:nvPr/>
        </p:nvGrpSpPr>
        <p:grpSpPr>
          <a:xfrm rot="2700000">
            <a:off x="3812062" y="4171126"/>
            <a:ext cx="86399" cy="86399"/>
            <a:chOff x="58641" y="4171979"/>
            <a:chExt cx="86400" cy="86400"/>
          </a:xfrm>
        </p:grpSpPr>
        <p:cxnSp>
          <p:nvCxnSpPr>
            <p:cNvPr id="946" name="Google Shape;946;p74"/>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47" name="Google Shape;947;p74"/>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948" name="Google Shape;948;p74"/>
          <p:cNvSpPr txBox="1"/>
          <p:nvPr>
            <p:ph idx="1" type="body"/>
          </p:nvPr>
        </p:nvSpPr>
        <p:spPr>
          <a:xfrm>
            <a:off x="3852300" y="4230592"/>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949" name="Google Shape;949;p74"/>
          <p:cNvSpPr txBox="1"/>
          <p:nvPr>
            <p:ph idx="1" type="body"/>
          </p:nvPr>
        </p:nvSpPr>
        <p:spPr>
          <a:xfrm>
            <a:off x="2017000" y="4253550"/>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cxnSp>
        <p:nvCxnSpPr>
          <p:cNvPr id="950" name="Google Shape;950;p74"/>
          <p:cNvCxnSpPr/>
          <p:nvPr/>
        </p:nvCxnSpPr>
        <p:spPr>
          <a:xfrm flipH="1" rot="-6180858">
            <a:off x="2389305" y="2891700"/>
            <a:ext cx="1440090" cy="1385944"/>
          </a:xfrm>
          <a:prstGeom prst="straightConnector1">
            <a:avLst/>
          </a:prstGeom>
          <a:noFill/>
          <a:ln cap="flat" cmpd="sng" w="28575">
            <a:solidFill>
              <a:schemeClr val="dk1"/>
            </a:solidFill>
            <a:prstDash val="solid"/>
            <a:round/>
            <a:headEnd len="med" w="med" type="triangle"/>
            <a:tailEnd len="med" w="med" type="triangle"/>
          </a:ln>
        </p:spPr>
      </p:cxnSp>
      <p:sp>
        <p:nvSpPr>
          <p:cNvPr id="951" name="Google Shape;951;p74"/>
          <p:cNvSpPr txBox="1"/>
          <p:nvPr/>
        </p:nvSpPr>
        <p:spPr>
          <a:xfrm>
            <a:off x="2998200" y="3240000"/>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 cm</a:t>
            </a:r>
            <a:r>
              <a:rPr lang="en-GB" sz="1100">
                <a:solidFill>
                  <a:schemeClr val="dk1"/>
                </a:solidFill>
                <a:latin typeface="Lexend"/>
                <a:ea typeface="Lexend"/>
                <a:cs typeface="Lexend"/>
                <a:sym typeface="Lexend"/>
              </a:rPr>
              <a:t/>
            </a:r>
            <a:endParaRPr/>
          </a:p>
        </p:txBody>
      </p:sp>
      <p:cxnSp>
        <p:nvCxnSpPr>
          <p:cNvPr id="952" name="Google Shape;952;p74"/>
          <p:cNvCxnSpPr/>
          <p:nvPr/>
        </p:nvCxnSpPr>
        <p:spPr>
          <a:xfrm flipH="1" rot="7199614">
            <a:off x="2446353" y="2547091"/>
            <a:ext cx="1440280" cy="1385840"/>
          </a:xfrm>
          <a:prstGeom prst="straightConnector1">
            <a:avLst/>
          </a:prstGeom>
          <a:noFill/>
          <a:ln cap="flat" cmpd="sng" w="38100">
            <a:solidFill>
              <a:schemeClr val="dk1"/>
            </a:solidFill>
            <a:prstDash val="solid"/>
            <a:round/>
            <a:headEnd len="med" w="med" type="none"/>
            <a:tailEnd len="med" w="med" type="none"/>
          </a:ln>
        </p:spPr>
      </p:cxnSp>
      <p:sp>
        <p:nvSpPr>
          <p:cNvPr id="953" name="Google Shape;953;p74"/>
          <p:cNvSpPr txBox="1"/>
          <p:nvPr>
            <p:ph idx="1" type="body"/>
          </p:nvPr>
        </p:nvSpPr>
        <p:spPr>
          <a:xfrm>
            <a:off x="2724450" y="197898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sp>
        <p:nvSpPr>
          <p:cNvPr id="954" name="Google Shape;954;p74"/>
          <p:cNvSpPr txBox="1"/>
          <p:nvPr/>
        </p:nvSpPr>
        <p:spPr>
          <a:xfrm>
            <a:off x="3326250" y="2902913"/>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 cm</a:t>
            </a:r>
            <a:endParaRPr/>
          </a:p>
        </p:txBody>
      </p:sp>
      <p:cxnSp>
        <p:nvCxnSpPr>
          <p:cNvPr id="955" name="Google Shape;955;p74"/>
          <p:cNvCxnSpPr/>
          <p:nvPr/>
        </p:nvCxnSpPr>
        <p:spPr>
          <a:xfrm flipH="1" rot="7199614">
            <a:off x="2548041" y="2512191"/>
            <a:ext cx="1440280" cy="1385840"/>
          </a:xfrm>
          <a:prstGeom prst="straightConnector1">
            <a:avLst/>
          </a:prstGeom>
          <a:noFill/>
          <a:ln cap="flat" cmpd="sng" w="28575">
            <a:solidFill>
              <a:schemeClr val="dk1"/>
            </a:solidFill>
            <a:prstDash val="solid"/>
            <a:round/>
            <a:headEnd len="med" w="med" type="triangle"/>
            <a:tailEnd len="med" w="med" type="triangle"/>
          </a:ln>
        </p:spPr>
      </p:cxnSp>
      <p:grpSp>
        <p:nvGrpSpPr>
          <p:cNvPr id="956" name="Google Shape;956;p74"/>
          <p:cNvGrpSpPr/>
          <p:nvPr/>
        </p:nvGrpSpPr>
        <p:grpSpPr>
          <a:xfrm rot="2700000">
            <a:off x="2877634" y="2222269"/>
            <a:ext cx="86399" cy="86399"/>
            <a:chOff x="3207775" y="3158025"/>
            <a:chExt cx="86400" cy="86400"/>
          </a:xfrm>
        </p:grpSpPr>
        <p:cxnSp>
          <p:nvCxnSpPr>
            <p:cNvPr id="957" name="Google Shape;957;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58" name="Google Shape;958;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959" name="Google Shape;959;p74"/>
          <p:cNvGrpSpPr/>
          <p:nvPr/>
        </p:nvGrpSpPr>
        <p:grpSpPr>
          <a:xfrm rot="2700000">
            <a:off x="3357208" y="4170513"/>
            <a:ext cx="86399" cy="86399"/>
            <a:chOff x="3207775" y="3158025"/>
            <a:chExt cx="86400" cy="86400"/>
          </a:xfrm>
        </p:grpSpPr>
        <p:cxnSp>
          <p:nvCxnSpPr>
            <p:cNvPr id="960" name="Google Shape;960;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61" name="Google Shape;961;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cxnSp>
        <p:nvCxnSpPr>
          <p:cNvPr id="962" name="Google Shape;962;p74"/>
          <p:cNvCxnSpPr/>
          <p:nvPr/>
        </p:nvCxnSpPr>
        <p:spPr>
          <a:xfrm flipH="1" rot="9300587">
            <a:off x="1767406" y="2588259"/>
            <a:ext cx="1440125" cy="1385753"/>
          </a:xfrm>
          <a:prstGeom prst="straightConnector1">
            <a:avLst/>
          </a:prstGeom>
          <a:noFill/>
          <a:ln cap="flat" cmpd="sng" w="38100">
            <a:solidFill>
              <a:schemeClr val="dk1"/>
            </a:solidFill>
            <a:prstDash val="solid"/>
            <a:round/>
            <a:headEnd len="med" w="med" type="none"/>
            <a:tailEnd len="med" w="med" type="none"/>
          </a:ln>
        </p:spPr>
      </p:cxnSp>
      <p:cxnSp>
        <p:nvCxnSpPr>
          <p:cNvPr id="963" name="Google Shape;963;p74"/>
          <p:cNvCxnSpPr/>
          <p:nvPr/>
        </p:nvCxnSpPr>
        <p:spPr>
          <a:xfrm flipH="1" rot="9300587">
            <a:off x="1879557" y="2579891"/>
            <a:ext cx="1440125" cy="1385753"/>
          </a:xfrm>
          <a:prstGeom prst="straightConnector1">
            <a:avLst/>
          </a:prstGeom>
          <a:noFill/>
          <a:ln cap="flat" cmpd="sng" w="28575">
            <a:solidFill>
              <a:schemeClr val="dk1"/>
            </a:solidFill>
            <a:prstDash val="solid"/>
            <a:round/>
            <a:headEnd len="med" w="med" type="triangle"/>
            <a:tailEnd len="med" w="med" type="triangle"/>
          </a:ln>
        </p:spPr>
      </p:cxnSp>
      <p:sp>
        <p:nvSpPr>
          <p:cNvPr id="964" name="Google Shape;964;p74"/>
          <p:cNvSpPr txBox="1"/>
          <p:nvPr/>
        </p:nvSpPr>
        <p:spPr>
          <a:xfrm>
            <a:off x="2571400" y="3324963"/>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 cm</a:t>
            </a:r>
            <a:endParaRPr/>
          </a:p>
        </p:txBody>
      </p:sp>
      <p:grpSp>
        <p:nvGrpSpPr>
          <p:cNvPr id="965" name="Google Shape;965;p74"/>
          <p:cNvGrpSpPr/>
          <p:nvPr/>
        </p:nvGrpSpPr>
        <p:grpSpPr>
          <a:xfrm rot="2700000">
            <a:off x="2086991" y="4171936"/>
            <a:ext cx="86399" cy="86399"/>
            <a:chOff x="3207775" y="3158025"/>
            <a:chExt cx="86400" cy="86400"/>
          </a:xfrm>
        </p:grpSpPr>
        <p:cxnSp>
          <p:nvCxnSpPr>
            <p:cNvPr id="966" name="Google Shape;966;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67" name="Google Shape;967;p74"/>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968" name="Google Shape;968;p74"/>
          <p:cNvSpPr txBox="1"/>
          <p:nvPr>
            <p:ph idx="1" type="body"/>
          </p:nvPr>
        </p:nvSpPr>
        <p:spPr>
          <a:xfrm>
            <a:off x="2571900" y="2105650"/>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grpSp>
        <p:nvGrpSpPr>
          <p:cNvPr id="969" name="Google Shape;969;p74"/>
          <p:cNvGrpSpPr/>
          <p:nvPr/>
        </p:nvGrpSpPr>
        <p:grpSpPr>
          <a:xfrm rot="2700000">
            <a:off x="2800819" y="2295314"/>
            <a:ext cx="86399" cy="86399"/>
            <a:chOff x="58641" y="4171979"/>
            <a:chExt cx="86400" cy="86400"/>
          </a:xfrm>
        </p:grpSpPr>
        <p:cxnSp>
          <p:nvCxnSpPr>
            <p:cNvPr id="970" name="Google Shape;970;p74"/>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971" name="Google Shape;971;p74"/>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sp>
        <p:nvSpPr>
          <p:cNvPr id="972" name="Google Shape;972;p74"/>
          <p:cNvSpPr/>
          <p:nvPr/>
        </p:nvSpPr>
        <p:spPr>
          <a:xfrm rot="2448775">
            <a:off x="3602495" y="674244"/>
            <a:ext cx="273106" cy="1222813"/>
          </a:xfrm>
          <a:prstGeom prst="rect">
            <a:avLst/>
          </a:prstGeom>
          <a:solidFill>
            <a:srgbClr val="FFFFFF">
              <a:alpha val="6918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3" name="Google Shape;973;p74"/>
          <p:cNvSpPr txBox="1"/>
          <p:nvPr>
            <p:ph idx="1" type="body"/>
          </p:nvPr>
        </p:nvSpPr>
        <p:spPr>
          <a:xfrm>
            <a:off x="324000" y="794700"/>
            <a:ext cx="8228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 dhacaya haddii aan hagaajinno mid ka mid ah dhererka saddexagalka? Markan BC waxaa loo dejiyay inuu noqdo 5 cm.</a:t>
            </a:r>
            <a:br>
              <a:rPr lang="en-GB" sz="1800"/>
            </a:br>
            <a:r>
              <a:rPr lang="en-GB" sz="1100">
                <a:latin typeface="Lexend"/>
              </a:rPr>
              <a:t/>
            </a:r>
            <a:endParaRPr sz="1800"/>
          </a:p>
        </p:txBody>
      </p:sp>
      <p:sp>
        <p:nvSpPr>
          <p:cNvPr id="974" name="Google Shape;974;p74"/>
          <p:cNvSpPr txBox="1"/>
          <p:nvPr>
            <p:ph idx="1" type="body"/>
          </p:nvPr>
        </p:nvSpPr>
        <p:spPr>
          <a:xfrm>
            <a:off x="324000" y="1450175"/>
            <a:ext cx="8228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wali waxay keentaa tiro aan xad lahayn oo saddexagallo suurtagal ah.</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3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3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cxnSp>
        <p:nvCxnSpPr>
          <p:cNvPr id="979" name="Google Shape;979;p75"/>
          <p:cNvCxnSpPr/>
          <p:nvPr/>
        </p:nvCxnSpPr>
        <p:spPr>
          <a:xfrm flipH="1" rot="10800000">
            <a:off x="1280971" y="1382651"/>
            <a:ext cx="2361900" cy="2831700"/>
          </a:xfrm>
          <a:prstGeom prst="straightConnector1">
            <a:avLst/>
          </a:prstGeom>
          <a:noFill/>
          <a:ln cap="flat" cmpd="sng" w="38100">
            <a:solidFill>
              <a:srgbClr val="666666"/>
            </a:solidFill>
            <a:prstDash val="solid"/>
            <a:round/>
            <a:headEnd len="med" w="med" type="none"/>
            <a:tailEnd len="med" w="med" type="none"/>
          </a:ln>
        </p:spPr>
      </p:cxnSp>
      <p:cxnSp>
        <p:nvCxnSpPr>
          <p:cNvPr id="980" name="Google Shape;980;p75"/>
          <p:cNvCxnSpPr/>
          <p:nvPr/>
        </p:nvCxnSpPr>
        <p:spPr>
          <a:xfrm>
            <a:off x="1280850" y="4214392"/>
            <a:ext cx="2478300" cy="0"/>
          </a:xfrm>
          <a:prstGeom prst="straightConnector1">
            <a:avLst/>
          </a:prstGeom>
          <a:noFill/>
          <a:ln cap="flat" cmpd="sng" w="38100">
            <a:solidFill>
              <a:schemeClr val="dk1"/>
            </a:solidFill>
            <a:prstDash val="solid"/>
            <a:round/>
            <a:headEnd len="med" w="med" type="none"/>
            <a:tailEnd len="med" w="med" type="none"/>
          </a:ln>
        </p:spPr>
      </p:cxnSp>
      <p:sp>
        <p:nvSpPr>
          <p:cNvPr id="981" name="Google Shape;981;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Cadeyn ku habboonaanta (congruence) iyadoo la adeegsanayo SAS</a:t>
            </a:r>
            <a:endParaRPr/>
          </a:p>
        </p:txBody>
      </p:sp>
      <p:sp>
        <p:nvSpPr>
          <p:cNvPr id="982" name="Google Shape;982;p75"/>
          <p:cNvSpPr txBox="1"/>
          <p:nvPr>
            <p:ph idx="1" type="body"/>
          </p:nvPr>
        </p:nvSpPr>
        <p:spPr>
          <a:xfrm>
            <a:off x="324000" y="794700"/>
            <a:ext cx="8228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Waxaan ognahay in haddii aan hagaajinno labada dherer, kuwaas oo ah lugaha xagasha, markaas waxaan dhisi karnaa hal saddexagal oo keliya.</a:t>
            </a:r>
            <a:r>
              <a:rPr lang="en-GB" sz="1800">
                <a:latin typeface="Lexend"/>
              </a:rPr>
              <a:t/>
            </a:r>
            <a:endParaRPr sz="1800"/>
          </a:p>
        </p:txBody>
      </p:sp>
      <p:sp>
        <p:nvSpPr>
          <p:cNvPr id="983" name="Google Shape;983;p75"/>
          <p:cNvSpPr txBox="1"/>
          <p:nvPr>
            <p:ph idx="1" type="body"/>
          </p:nvPr>
        </p:nvSpPr>
        <p:spPr>
          <a:xfrm>
            <a:off x="954025" y="41176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1800"/>
          </a:p>
        </p:txBody>
      </p:sp>
      <p:sp>
        <p:nvSpPr>
          <p:cNvPr id="984" name="Google Shape;984;p75"/>
          <p:cNvSpPr txBox="1"/>
          <p:nvPr/>
        </p:nvSpPr>
        <p:spPr>
          <a:xfrm>
            <a:off x="1892875" y="3732125"/>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50°</a:t>
            </a:r>
            <a:endParaRPr/>
          </a:p>
        </p:txBody>
      </p:sp>
      <p:sp>
        <p:nvSpPr>
          <p:cNvPr id="985" name="Google Shape;985;p75"/>
          <p:cNvSpPr txBox="1"/>
          <p:nvPr>
            <p:ph idx="1" type="body"/>
          </p:nvPr>
        </p:nvSpPr>
        <p:spPr>
          <a:xfrm>
            <a:off x="3763350" y="4214392"/>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t>
            </a:r>
            <a:endParaRPr sz="1800"/>
          </a:p>
        </p:txBody>
      </p:sp>
      <p:sp>
        <p:nvSpPr>
          <p:cNvPr id="986" name="Google Shape;986;p75"/>
          <p:cNvSpPr/>
          <p:nvPr/>
        </p:nvSpPr>
        <p:spPr>
          <a:xfrm>
            <a:off x="664987" y="3602187"/>
            <a:ext cx="1227900" cy="1227900"/>
          </a:xfrm>
          <a:prstGeom prst="pie">
            <a:avLst>
              <a:gd fmla="val 18601739" name="adj1"/>
              <a:gd fmla="val 7293"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87" name="Google Shape;987;p75"/>
          <p:cNvCxnSpPr/>
          <p:nvPr/>
        </p:nvCxnSpPr>
        <p:spPr>
          <a:xfrm flipH="1" rot="10800000">
            <a:off x="1280971" y="2072651"/>
            <a:ext cx="1798200" cy="2141700"/>
          </a:xfrm>
          <a:prstGeom prst="straightConnector1">
            <a:avLst/>
          </a:prstGeom>
          <a:noFill/>
          <a:ln cap="flat" cmpd="sng" w="38100">
            <a:solidFill>
              <a:schemeClr val="dk1"/>
            </a:solidFill>
            <a:prstDash val="solid"/>
            <a:round/>
            <a:headEnd len="med" w="med" type="none"/>
            <a:tailEnd len="med" w="med" type="none"/>
          </a:ln>
        </p:spPr>
      </p:cxnSp>
      <p:sp>
        <p:nvSpPr>
          <p:cNvPr id="988" name="Google Shape;988;p75"/>
          <p:cNvSpPr txBox="1"/>
          <p:nvPr>
            <p:ph idx="1" type="body"/>
          </p:nvPr>
        </p:nvSpPr>
        <p:spPr>
          <a:xfrm>
            <a:off x="2954100" y="16766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a:t>
            </a:r>
            <a:endParaRPr sz="1800"/>
          </a:p>
        </p:txBody>
      </p:sp>
      <p:sp>
        <p:nvSpPr>
          <p:cNvPr id="989" name="Google Shape;989;p75"/>
          <p:cNvSpPr txBox="1"/>
          <p:nvPr/>
        </p:nvSpPr>
        <p:spPr>
          <a:xfrm>
            <a:off x="1673875" y="2672975"/>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7 cm</a:t>
            </a:r>
            <a:endParaRPr/>
          </a:p>
        </p:txBody>
      </p:sp>
      <p:cxnSp>
        <p:nvCxnSpPr>
          <p:cNvPr id="990" name="Google Shape;990;p75"/>
          <p:cNvCxnSpPr/>
          <p:nvPr/>
        </p:nvCxnSpPr>
        <p:spPr>
          <a:xfrm flipH="1" rot="10800000">
            <a:off x="1193121" y="1988064"/>
            <a:ext cx="1798200" cy="2141700"/>
          </a:xfrm>
          <a:prstGeom prst="straightConnector1">
            <a:avLst/>
          </a:prstGeom>
          <a:noFill/>
          <a:ln cap="flat" cmpd="sng" w="28575">
            <a:solidFill>
              <a:schemeClr val="dk1"/>
            </a:solidFill>
            <a:prstDash val="solid"/>
            <a:round/>
            <a:headEnd len="med" w="med" type="triangle"/>
            <a:tailEnd len="med" w="med" type="triangle"/>
          </a:ln>
        </p:spPr>
      </p:cxnSp>
      <p:cxnSp>
        <p:nvCxnSpPr>
          <p:cNvPr id="991" name="Google Shape;991;p75"/>
          <p:cNvCxnSpPr/>
          <p:nvPr/>
        </p:nvCxnSpPr>
        <p:spPr>
          <a:xfrm>
            <a:off x="1280850" y="4335534"/>
            <a:ext cx="2478300" cy="0"/>
          </a:xfrm>
          <a:prstGeom prst="straightConnector1">
            <a:avLst/>
          </a:prstGeom>
          <a:noFill/>
          <a:ln cap="flat" cmpd="sng" w="28575">
            <a:solidFill>
              <a:schemeClr val="dk1"/>
            </a:solidFill>
            <a:prstDash val="solid"/>
            <a:round/>
            <a:headEnd len="med" w="med" type="triangle"/>
            <a:tailEnd len="med" w="med" type="triangle"/>
          </a:ln>
        </p:spPr>
      </p:cxnSp>
      <p:sp>
        <p:nvSpPr>
          <p:cNvPr id="992" name="Google Shape;992;p75"/>
          <p:cNvSpPr txBox="1"/>
          <p:nvPr/>
        </p:nvSpPr>
        <p:spPr>
          <a:xfrm>
            <a:off x="2182476" y="4359141"/>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6.2 cm</a:t>
            </a:r>
            <a:r>
              <a:rPr lang="en-GB" sz="1800">
                <a:solidFill>
                  <a:schemeClr val="dk1"/>
                </a:solidFill>
                <a:latin typeface="Lexend"/>
                <a:ea typeface="Lexend"/>
                <a:cs typeface="Lexend"/>
                <a:sym typeface="Lexend"/>
              </a:rPr>
              <a:t/>
            </a:r>
            <a:endParaRPr/>
          </a:p>
        </p:txBody>
      </p:sp>
      <p:cxnSp>
        <p:nvCxnSpPr>
          <p:cNvPr id="993" name="Google Shape;993;p75"/>
          <p:cNvCxnSpPr/>
          <p:nvPr/>
        </p:nvCxnSpPr>
        <p:spPr>
          <a:xfrm rot="10800000">
            <a:off x="3077250" y="2089125"/>
            <a:ext cx="686100" cy="2119200"/>
          </a:xfrm>
          <a:prstGeom prst="straightConnector1">
            <a:avLst/>
          </a:prstGeom>
          <a:noFill/>
          <a:ln cap="flat" cmpd="sng" w="38100">
            <a:solidFill>
              <a:schemeClr val="dk1"/>
            </a:solidFill>
            <a:prstDash val="solid"/>
            <a:round/>
            <a:headEnd len="med" w="med" type="none"/>
            <a:tailEnd len="med" w="med" type="none"/>
          </a:ln>
        </p:spPr>
      </p:cxnSp>
      <p:cxnSp>
        <p:nvCxnSpPr>
          <p:cNvPr id="994" name="Google Shape;994;p75"/>
          <p:cNvCxnSpPr/>
          <p:nvPr/>
        </p:nvCxnSpPr>
        <p:spPr>
          <a:xfrm>
            <a:off x="1280964" y="4214350"/>
            <a:ext cx="7873500" cy="0"/>
          </a:xfrm>
          <a:prstGeom prst="straightConnector1">
            <a:avLst/>
          </a:prstGeom>
          <a:noFill/>
          <a:ln cap="flat" cmpd="sng" w="38100">
            <a:solidFill>
              <a:srgbClr val="666666"/>
            </a:solidFill>
            <a:prstDash val="solid"/>
            <a:round/>
            <a:headEnd len="med" w="med" type="none"/>
            <a:tailEnd len="med" w="med" type="none"/>
          </a:ln>
        </p:spPr>
      </p:cxnSp>
      <p:cxnSp>
        <p:nvCxnSpPr>
          <p:cNvPr id="995" name="Google Shape;995;p75"/>
          <p:cNvCxnSpPr/>
          <p:nvPr/>
        </p:nvCxnSpPr>
        <p:spPr>
          <a:xfrm rot="10800000">
            <a:off x="3182109" y="2042417"/>
            <a:ext cx="686100" cy="2119200"/>
          </a:xfrm>
          <a:prstGeom prst="straightConnector1">
            <a:avLst/>
          </a:prstGeom>
          <a:noFill/>
          <a:ln cap="flat" cmpd="sng" w="28575">
            <a:solidFill>
              <a:schemeClr val="dk1"/>
            </a:solidFill>
            <a:prstDash val="solid"/>
            <a:round/>
            <a:headEnd len="med" w="med" type="triangle"/>
            <a:tailEnd len="med" w="med" type="triangle"/>
          </a:ln>
        </p:spPr>
      </p:cxnSp>
      <p:sp>
        <p:nvSpPr>
          <p:cNvPr id="996" name="Google Shape;996;p75"/>
          <p:cNvSpPr txBox="1"/>
          <p:nvPr/>
        </p:nvSpPr>
        <p:spPr>
          <a:xfrm>
            <a:off x="3578875" y="2901575"/>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5.6 cm</a:t>
            </a:r>
            <a:r>
              <a:rPr lang="en-GB" sz="1800">
                <a:solidFill>
                  <a:schemeClr val="dk1"/>
                </a:solidFill>
                <a:latin typeface="Lexend"/>
                <a:ea typeface="Lexend"/>
                <a:cs typeface="Lexend"/>
                <a:sym typeface="Lexend"/>
              </a:rPr>
              <a:t/>
            </a:r>
            <a:endParaRPr/>
          </a:p>
        </p:txBody>
      </p:sp>
      <p:sp>
        <p:nvSpPr>
          <p:cNvPr id="997" name="Google Shape;997;p75"/>
          <p:cNvSpPr txBox="1"/>
          <p:nvPr/>
        </p:nvSpPr>
        <p:spPr>
          <a:xfrm>
            <a:off x="6079225" y="4359150"/>
            <a:ext cx="3000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a:latin typeface="Lexend"/>
              </a:rPr>
              <a:t>🖇 Laba gees oo hagaagsan</a:t>
            </a:r>
            <a:r>
              <a:rPr lang="en-GB" sz="1800" u="sng">
                <a:solidFill>
                  <a:schemeClr val="hlink"/>
                </a:solidFill>
                <a:latin typeface="Lexend"/>
                <a:ea typeface="Lexend"/>
                <a:cs typeface="Lexend"/>
                <a:sym typeface="Lexend"/>
                <a:hlinkClick r:id="rId3"/>
              </a:rPr>
              <a:t/>
            </a:r>
            <a:r>
              <a:rPr lang="en-GB" sz="1800">
                <a:latin typeface="Lexend"/>
                <a:ea typeface="Lexend"/>
                <a:cs typeface="Lexend"/>
                <a:sym typeface="Lexend"/>
              </a:rPr>
              <a:t/>
            </a:r>
            <a:endParaRPr sz="1800">
              <a:latin typeface="Lexend"/>
              <a:ea typeface="Lexend"/>
              <a:cs typeface="Lexend"/>
              <a:sym typeface="Lexend"/>
            </a:endParaRPr>
          </a:p>
        </p:txBody>
      </p:sp>
      <p:grpSp>
        <p:nvGrpSpPr>
          <p:cNvPr id="998" name="Google Shape;998;p75"/>
          <p:cNvGrpSpPr/>
          <p:nvPr/>
        </p:nvGrpSpPr>
        <p:grpSpPr>
          <a:xfrm rot="2700000">
            <a:off x="1233941" y="4171111"/>
            <a:ext cx="86399" cy="86399"/>
            <a:chOff x="3207775" y="3158025"/>
            <a:chExt cx="86400" cy="86400"/>
          </a:xfrm>
        </p:grpSpPr>
        <p:cxnSp>
          <p:nvCxnSpPr>
            <p:cNvPr id="999" name="Google Shape;999;p75"/>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1000" name="Google Shape;1000;p75"/>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1001" name="Google Shape;1001;p75"/>
          <p:cNvGrpSpPr/>
          <p:nvPr/>
        </p:nvGrpSpPr>
        <p:grpSpPr>
          <a:xfrm rot="2700000">
            <a:off x="3030441" y="2026355"/>
            <a:ext cx="86399" cy="86399"/>
            <a:chOff x="3207775" y="3158025"/>
            <a:chExt cx="86400" cy="86400"/>
          </a:xfrm>
        </p:grpSpPr>
        <p:cxnSp>
          <p:nvCxnSpPr>
            <p:cNvPr id="1002" name="Google Shape;1002;p75"/>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1003" name="Google Shape;1003;p75"/>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1004" name="Google Shape;1004;p75"/>
          <p:cNvGrpSpPr/>
          <p:nvPr/>
        </p:nvGrpSpPr>
        <p:grpSpPr>
          <a:xfrm rot="2700000">
            <a:off x="3723120" y="4171126"/>
            <a:ext cx="86399" cy="86399"/>
            <a:chOff x="58641" y="4171979"/>
            <a:chExt cx="86400" cy="86400"/>
          </a:xfrm>
        </p:grpSpPr>
        <p:cxnSp>
          <p:nvCxnSpPr>
            <p:cNvPr id="1005" name="Google Shape;1005;p75"/>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1006" name="Google Shape;1006;p75"/>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7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9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76"/>
          <p:cNvSpPr txBox="1"/>
          <p:nvPr>
            <p:ph idx="4294967295" type="body"/>
          </p:nvPr>
        </p:nvSpPr>
        <p:spPr>
          <a:xfrm>
            <a:off x="324000" y="669457"/>
            <a:ext cx="82377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Marka la dhisayo, kee ka mid ah shuruudahan ayaa had iyo jeer keeni doona hal saddexagal oo hagaagsan?</a:t>
            </a:r>
            <a:br>
              <a:rPr lang="en-GB"/>
            </a:br>
            <a:endParaRPr/>
          </a:p>
        </p:txBody>
      </p:sp>
      <p:sp>
        <p:nvSpPr>
          <p:cNvPr id="1012" name="Google Shape;1012;p7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Cadeyn ku habboonaanta (congruence) iyadoo la adeegsanayo SAS</a:t>
            </a:r>
            <a:endParaRPr/>
          </a:p>
        </p:txBody>
      </p:sp>
      <p:sp>
        <p:nvSpPr>
          <p:cNvPr id="1013" name="Google Shape;1013;p76"/>
          <p:cNvSpPr/>
          <p:nvPr/>
        </p:nvSpPr>
        <p:spPr>
          <a:xfrm rot="-5872130">
            <a:off x="398641" y="2877635"/>
            <a:ext cx="567544" cy="567544"/>
          </a:xfrm>
          <a:prstGeom prst="pie">
            <a:avLst>
              <a:gd fmla="val 1684603" name="adj1"/>
              <a:gd fmla="val 6245284" name="adj2"/>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14" name="Google Shape;1014;p76"/>
          <p:cNvCxnSpPr/>
          <p:nvPr/>
        </p:nvCxnSpPr>
        <p:spPr>
          <a:xfrm>
            <a:off x="3848841" y="2346243"/>
            <a:ext cx="1968300" cy="905100"/>
          </a:xfrm>
          <a:prstGeom prst="straightConnector1">
            <a:avLst/>
          </a:prstGeom>
          <a:noFill/>
          <a:ln cap="flat" cmpd="sng" w="28575">
            <a:solidFill>
              <a:schemeClr val="dk1"/>
            </a:solidFill>
            <a:prstDash val="solid"/>
            <a:round/>
            <a:headEnd len="med" w="med" type="triangle"/>
            <a:tailEnd len="med" w="med" type="triangle"/>
          </a:ln>
        </p:spPr>
      </p:cxnSp>
      <p:cxnSp>
        <p:nvCxnSpPr>
          <p:cNvPr id="1015" name="Google Shape;1015;p76"/>
          <p:cNvCxnSpPr/>
          <p:nvPr/>
        </p:nvCxnSpPr>
        <p:spPr>
          <a:xfrm flipH="1">
            <a:off x="3396233" y="2425250"/>
            <a:ext cx="287400" cy="718500"/>
          </a:xfrm>
          <a:prstGeom prst="straightConnector1">
            <a:avLst/>
          </a:prstGeom>
          <a:noFill/>
          <a:ln cap="flat" cmpd="sng" w="28575">
            <a:solidFill>
              <a:schemeClr val="dk1"/>
            </a:solidFill>
            <a:prstDash val="solid"/>
            <a:round/>
            <a:headEnd len="med" w="med" type="triangle"/>
            <a:tailEnd len="med" w="med" type="triangle"/>
          </a:ln>
        </p:spPr>
      </p:cxnSp>
      <p:sp>
        <p:nvSpPr>
          <p:cNvPr id="1016" name="Google Shape;1016;p76"/>
          <p:cNvSpPr/>
          <p:nvPr/>
        </p:nvSpPr>
        <p:spPr>
          <a:xfrm>
            <a:off x="3532100" y="2201416"/>
            <a:ext cx="567600" cy="567600"/>
          </a:xfrm>
          <a:prstGeom prst="pie">
            <a:avLst>
              <a:gd fmla="val 1458355" name="adj1"/>
              <a:gd fmla="val 6769339" name="adj2"/>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7" name="Google Shape;1017;p76"/>
          <p:cNvSpPr/>
          <p:nvPr/>
        </p:nvSpPr>
        <p:spPr>
          <a:xfrm>
            <a:off x="6389600" y="2468350"/>
            <a:ext cx="2212604" cy="882593"/>
          </a:xfrm>
          <a:custGeom>
            <a:rect b="b" l="l" r="r" t="t"/>
            <a:pathLst>
              <a:path extrusionOk="0" h="41378" w="103732">
                <a:moveTo>
                  <a:pt x="12643" y="0"/>
                </a:moveTo>
                <a:lnTo>
                  <a:pt x="0" y="32757"/>
                </a:lnTo>
                <a:lnTo>
                  <a:pt x="103732" y="4137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018" name="Google Shape;1018;p76"/>
          <p:cNvCxnSpPr/>
          <p:nvPr/>
        </p:nvCxnSpPr>
        <p:spPr>
          <a:xfrm>
            <a:off x="6706341" y="2346243"/>
            <a:ext cx="1968300" cy="905100"/>
          </a:xfrm>
          <a:prstGeom prst="straightConnector1">
            <a:avLst/>
          </a:prstGeom>
          <a:noFill/>
          <a:ln cap="flat" cmpd="sng" w="28575">
            <a:solidFill>
              <a:schemeClr val="dk1"/>
            </a:solidFill>
            <a:prstDash val="solid"/>
            <a:round/>
            <a:headEnd len="med" w="med" type="triangle"/>
            <a:tailEnd len="med" w="med" type="triangle"/>
          </a:ln>
        </p:spPr>
      </p:cxnSp>
      <p:cxnSp>
        <p:nvCxnSpPr>
          <p:cNvPr id="1019" name="Google Shape;1019;p76"/>
          <p:cNvCxnSpPr/>
          <p:nvPr/>
        </p:nvCxnSpPr>
        <p:spPr>
          <a:xfrm flipH="1">
            <a:off x="6253733" y="2425250"/>
            <a:ext cx="287400" cy="718500"/>
          </a:xfrm>
          <a:prstGeom prst="straightConnector1">
            <a:avLst/>
          </a:prstGeom>
          <a:noFill/>
          <a:ln cap="flat" cmpd="sng" w="28575">
            <a:solidFill>
              <a:schemeClr val="dk1"/>
            </a:solidFill>
            <a:prstDash val="solid"/>
            <a:round/>
            <a:headEnd len="med" w="med" type="triangle"/>
            <a:tailEnd len="med" w="med" type="triangle"/>
          </a:ln>
        </p:spPr>
      </p:cxnSp>
      <p:cxnSp>
        <p:nvCxnSpPr>
          <p:cNvPr id="1020" name="Google Shape;1020;p76"/>
          <p:cNvCxnSpPr/>
          <p:nvPr/>
        </p:nvCxnSpPr>
        <p:spPr>
          <a:xfrm>
            <a:off x="6389591" y="3287262"/>
            <a:ext cx="2227500" cy="194100"/>
          </a:xfrm>
          <a:prstGeom prst="straightConnector1">
            <a:avLst/>
          </a:prstGeom>
          <a:noFill/>
          <a:ln cap="flat" cmpd="sng" w="28575">
            <a:solidFill>
              <a:schemeClr val="dk1"/>
            </a:solidFill>
            <a:prstDash val="solid"/>
            <a:round/>
            <a:headEnd len="med" w="med" type="triangle"/>
            <a:tailEnd len="med" w="med" type="triangle"/>
          </a:ln>
        </p:spPr>
      </p:cxnSp>
      <p:sp>
        <p:nvSpPr>
          <p:cNvPr id="1021" name="Google Shape;1021;p76"/>
          <p:cNvSpPr/>
          <p:nvPr/>
        </p:nvSpPr>
        <p:spPr>
          <a:xfrm>
            <a:off x="674600" y="2468350"/>
            <a:ext cx="2212604" cy="882593"/>
          </a:xfrm>
          <a:custGeom>
            <a:rect b="b" l="l" r="r" t="t"/>
            <a:pathLst>
              <a:path extrusionOk="0" h="41378" w="103732">
                <a:moveTo>
                  <a:pt x="12643" y="0"/>
                </a:moveTo>
                <a:lnTo>
                  <a:pt x="0" y="32757"/>
                </a:lnTo>
                <a:lnTo>
                  <a:pt x="103732" y="4137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22" name="Google Shape;1022;p76"/>
          <p:cNvSpPr/>
          <p:nvPr/>
        </p:nvSpPr>
        <p:spPr>
          <a:xfrm>
            <a:off x="3532100" y="2468350"/>
            <a:ext cx="2212604" cy="882593"/>
          </a:xfrm>
          <a:custGeom>
            <a:rect b="b" l="l" r="r" t="t"/>
            <a:pathLst>
              <a:path extrusionOk="0" h="41378" w="103732">
                <a:moveTo>
                  <a:pt x="12643" y="0"/>
                </a:moveTo>
                <a:lnTo>
                  <a:pt x="0" y="32757"/>
                </a:lnTo>
                <a:lnTo>
                  <a:pt x="103732" y="4137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23" name="Google Shape;1023;p76"/>
          <p:cNvSpPr txBox="1"/>
          <p:nvPr/>
        </p:nvSpPr>
        <p:spPr>
          <a:xfrm>
            <a:off x="1461000" y="3428175"/>
            <a:ext cx="447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9 m</a:t>
            </a:r>
            <a:endParaRPr sz="1800">
              <a:solidFill>
                <a:schemeClr val="dk1"/>
              </a:solidFill>
              <a:latin typeface="Lexend"/>
              <a:ea typeface="Lexend"/>
              <a:cs typeface="Lexend"/>
              <a:sym typeface="Lexend"/>
            </a:endParaRPr>
          </a:p>
        </p:txBody>
      </p:sp>
      <p:cxnSp>
        <p:nvCxnSpPr>
          <p:cNvPr id="1024" name="Google Shape;1024;p76"/>
          <p:cNvCxnSpPr/>
          <p:nvPr/>
        </p:nvCxnSpPr>
        <p:spPr>
          <a:xfrm>
            <a:off x="659691" y="3287262"/>
            <a:ext cx="2227500" cy="194100"/>
          </a:xfrm>
          <a:prstGeom prst="straightConnector1">
            <a:avLst/>
          </a:prstGeom>
          <a:noFill/>
          <a:ln cap="flat" cmpd="sng" w="28575">
            <a:solidFill>
              <a:schemeClr val="dk1"/>
            </a:solidFill>
            <a:prstDash val="solid"/>
            <a:round/>
            <a:headEnd len="med" w="med" type="triangle"/>
            <a:tailEnd len="med" w="med" type="triangle"/>
          </a:ln>
        </p:spPr>
      </p:cxnSp>
      <p:sp>
        <p:nvSpPr>
          <p:cNvPr id="1025" name="Google Shape;1025;p76"/>
          <p:cNvSpPr txBox="1"/>
          <p:nvPr/>
        </p:nvSpPr>
        <p:spPr>
          <a:xfrm>
            <a:off x="3084500" y="2561400"/>
            <a:ext cx="447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 m</a:t>
            </a:r>
            <a:endParaRPr sz="1800">
              <a:solidFill>
                <a:schemeClr val="dk1"/>
              </a:solidFill>
              <a:latin typeface="Lexend"/>
              <a:ea typeface="Lexend"/>
              <a:cs typeface="Lexend"/>
              <a:sym typeface="Lexend"/>
            </a:endParaRPr>
          </a:p>
        </p:txBody>
      </p:sp>
      <p:sp>
        <p:nvSpPr>
          <p:cNvPr id="1026" name="Google Shape;1026;p76"/>
          <p:cNvSpPr txBox="1"/>
          <p:nvPr/>
        </p:nvSpPr>
        <p:spPr>
          <a:xfrm>
            <a:off x="4669123" y="2433150"/>
            <a:ext cx="77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8.6</a:t>
            </a:r>
            <a:r>
              <a:rPr lang="en-GB" sz="1800">
                <a:solidFill>
                  <a:schemeClr val="dk1"/>
                </a:solidFill>
                <a:latin typeface="Lexend"/>
                <a:ea typeface="Lexend"/>
                <a:cs typeface="Lexend"/>
                <a:sym typeface="Lexend"/>
              </a:rPr>
              <a:t> m</a:t>
            </a:r>
            <a:endParaRPr sz="1800">
              <a:solidFill>
                <a:schemeClr val="dk1"/>
              </a:solidFill>
              <a:latin typeface="Lexend"/>
              <a:ea typeface="Lexend"/>
              <a:cs typeface="Lexend"/>
              <a:sym typeface="Lexend"/>
            </a:endParaRPr>
          </a:p>
        </p:txBody>
      </p:sp>
      <p:sp>
        <p:nvSpPr>
          <p:cNvPr id="1027" name="Google Shape;1027;p76"/>
          <p:cNvSpPr txBox="1"/>
          <p:nvPr/>
        </p:nvSpPr>
        <p:spPr>
          <a:xfrm>
            <a:off x="5941988" y="2571750"/>
            <a:ext cx="447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 m</a:t>
            </a:r>
            <a:endParaRPr sz="1800">
              <a:solidFill>
                <a:schemeClr val="dk1"/>
              </a:solidFill>
              <a:latin typeface="Lexend"/>
              <a:ea typeface="Lexend"/>
              <a:cs typeface="Lexend"/>
              <a:sym typeface="Lexend"/>
            </a:endParaRPr>
          </a:p>
        </p:txBody>
      </p:sp>
      <p:sp>
        <p:nvSpPr>
          <p:cNvPr id="1028" name="Google Shape;1028;p76"/>
          <p:cNvSpPr txBox="1"/>
          <p:nvPr/>
        </p:nvSpPr>
        <p:spPr>
          <a:xfrm flipH="1">
            <a:off x="7151738" y="3428175"/>
            <a:ext cx="917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9</a:t>
            </a:r>
            <a:r>
              <a:rPr lang="en-GB" sz="1800">
                <a:solidFill>
                  <a:schemeClr val="dk1"/>
                </a:solidFill>
                <a:latin typeface="Lexend"/>
                <a:ea typeface="Lexend"/>
                <a:cs typeface="Lexend"/>
                <a:sym typeface="Lexend"/>
              </a:rPr>
              <a:t> m</a:t>
            </a:r>
            <a:endParaRPr sz="1800">
              <a:solidFill>
                <a:schemeClr val="dk1"/>
              </a:solidFill>
              <a:latin typeface="Lexend"/>
              <a:ea typeface="Lexend"/>
              <a:cs typeface="Lexend"/>
              <a:sym typeface="Lexend"/>
            </a:endParaRPr>
          </a:p>
        </p:txBody>
      </p:sp>
      <p:sp>
        <p:nvSpPr>
          <p:cNvPr id="1029" name="Google Shape;1029;p76"/>
          <p:cNvSpPr txBox="1"/>
          <p:nvPr/>
        </p:nvSpPr>
        <p:spPr>
          <a:xfrm flipH="1">
            <a:off x="7532738" y="2433150"/>
            <a:ext cx="917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8.6</a:t>
            </a:r>
            <a:r>
              <a:rPr lang="en-GB" sz="1800">
                <a:solidFill>
                  <a:schemeClr val="dk1"/>
                </a:solidFill>
                <a:latin typeface="Lexend"/>
                <a:ea typeface="Lexend"/>
                <a:cs typeface="Lexend"/>
                <a:sym typeface="Lexend"/>
              </a:rPr>
              <a:t> m</a:t>
            </a:r>
            <a:endParaRPr sz="1800">
              <a:solidFill>
                <a:schemeClr val="dk1"/>
              </a:solidFill>
              <a:latin typeface="Lexend"/>
              <a:ea typeface="Lexend"/>
              <a:cs typeface="Lexend"/>
              <a:sym typeface="Lexend"/>
            </a:endParaRPr>
          </a:p>
        </p:txBody>
      </p:sp>
      <p:sp>
        <p:nvSpPr>
          <p:cNvPr id="1030" name="Google Shape;1030;p76"/>
          <p:cNvSpPr txBox="1"/>
          <p:nvPr/>
        </p:nvSpPr>
        <p:spPr>
          <a:xfrm>
            <a:off x="3846500" y="2751900"/>
            <a:ext cx="447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88°</a:t>
            </a:r>
            <a:endParaRPr sz="1800">
              <a:solidFill>
                <a:schemeClr val="dk1"/>
              </a:solidFill>
              <a:latin typeface="Lexend"/>
              <a:ea typeface="Lexend"/>
              <a:cs typeface="Lexend"/>
              <a:sym typeface="Lexend"/>
            </a:endParaRPr>
          </a:p>
        </p:txBody>
      </p:sp>
      <p:sp>
        <p:nvSpPr>
          <p:cNvPr id="1031" name="Google Shape;1031;p76"/>
          <p:cNvSpPr txBox="1"/>
          <p:nvPr/>
        </p:nvSpPr>
        <p:spPr>
          <a:xfrm>
            <a:off x="941375" y="2819550"/>
            <a:ext cx="447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73</a:t>
            </a:r>
            <a:r>
              <a:rPr lang="en-GB"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pic>
        <p:nvPicPr>
          <p:cNvPr id="1032" name="Google Shape;1032;p76"/>
          <p:cNvPicPr preferRelativeResize="0"/>
          <p:nvPr/>
        </p:nvPicPr>
        <p:blipFill>
          <a:blip r:embed="rId3">
            <a:alphaModFix/>
          </a:blip>
          <a:stretch>
            <a:fillRect/>
          </a:stretch>
        </p:blipFill>
        <p:spPr>
          <a:xfrm>
            <a:off x="5044433" y="3780000"/>
            <a:ext cx="396000" cy="419100"/>
          </a:xfrm>
          <a:prstGeom prst="rect">
            <a:avLst/>
          </a:prstGeom>
          <a:noFill/>
          <a:ln>
            <a:noFill/>
          </a:ln>
        </p:spPr>
      </p:pic>
      <p:pic>
        <p:nvPicPr>
          <p:cNvPr id="1033" name="Google Shape;1033;p76"/>
          <p:cNvPicPr preferRelativeResize="0"/>
          <p:nvPr/>
        </p:nvPicPr>
        <p:blipFill>
          <a:blip r:embed="rId3">
            <a:alphaModFix/>
          </a:blip>
          <a:stretch>
            <a:fillRect/>
          </a:stretch>
        </p:blipFill>
        <p:spPr>
          <a:xfrm>
            <a:off x="7863833" y="37826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pic>
        <p:nvPicPr>
          <p:cNvPr id="1038" name="Google Shape;1038;p77"/>
          <p:cNvPicPr preferRelativeResize="0"/>
          <p:nvPr/>
        </p:nvPicPr>
        <p:blipFill rotWithShape="1">
          <a:blip r:embed="rId3">
            <a:alphaModFix/>
          </a:blip>
          <a:srcRect b="43690" l="0" r="57905" t="0"/>
          <a:stretch/>
        </p:blipFill>
        <p:spPr>
          <a:xfrm>
            <a:off x="4486300" y="1747050"/>
            <a:ext cx="3474652" cy="2894424"/>
          </a:xfrm>
          <a:prstGeom prst="rect">
            <a:avLst/>
          </a:prstGeom>
          <a:noFill/>
          <a:ln>
            <a:noFill/>
          </a:ln>
        </p:spPr>
      </p:pic>
      <p:sp>
        <p:nvSpPr>
          <p:cNvPr id="1039" name="Google Shape;1039;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Caddaynta isku ekaanshaha (congruence) iyadoo la adeegsanayo SAS</a:t>
            </a:r>
            <a:endParaRPr/>
          </a:p>
        </p:txBody>
      </p:sp>
      <p:sp>
        <p:nvSpPr>
          <p:cNvPr id="1040" name="Google Shape;1040;p77"/>
          <p:cNvSpPr txBox="1"/>
          <p:nvPr>
            <p:ph idx="1" type="body"/>
          </p:nvPr>
        </p:nvSpPr>
        <p:spPr>
          <a:xfrm>
            <a:off x="324000" y="794700"/>
            <a:ext cx="8228400" cy="68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Labo saddexagal (triangle) waxaa la caddayn karaa inay isku mid yihiin (congruent) haddii dhinacyada u dhigma ay isku mid yihiin. Waxaan dhahnaa waxay isku mid yihiin SSS (dhinac-dhinac-dhinac).</a:t>
            </a:r>
            <a:r>
              <a:rPr lang="en-GB" sz="1100">
                <a:latin typeface="Lexend"/>
              </a:rPr>
              <a:t/>
            </a:r>
            <a:endParaRPr sz="1800"/>
          </a:p>
        </p:txBody>
      </p:sp>
      <p:sp>
        <p:nvSpPr>
          <p:cNvPr id="1041" name="Google Shape;1041;p77"/>
          <p:cNvSpPr txBox="1"/>
          <p:nvPr>
            <p:ph idx="1" type="body"/>
          </p:nvPr>
        </p:nvSpPr>
        <p:spPr>
          <a:xfrm>
            <a:off x="954025" y="41176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800"/>
          </a:p>
        </p:txBody>
      </p:sp>
      <p:sp>
        <p:nvSpPr>
          <p:cNvPr id="1042" name="Google Shape;1042;p77"/>
          <p:cNvSpPr txBox="1"/>
          <p:nvPr/>
        </p:nvSpPr>
        <p:spPr>
          <a:xfrm>
            <a:off x="1892875" y="3732125"/>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50°</a:t>
            </a:r>
            <a:endParaRPr/>
          </a:p>
        </p:txBody>
      </p:sp>
      <p:sp>
        <p:nvSpPr>
          <p:cNvPr id="1043" name="Google Shape;1043;p77"/>
          <p:cNvSpPr txBox="1"/>
          <p:nvPr>
            <p:ph idx="1" type="body"/>
          </p:nvPr>
        </p:nvSpPr>
        <p:spPr>
          <a:xfrm>
            <a:off x="3763350" y="4214392"/>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1044" name="Google Shape;1044;p77"/>
          <p:cNvSpPr/>
          <p:nvPr/>
        </p:nvSpPr>
        <p:spPr>
          <a:xfrm>
            <a:off x="664987" y="3602187"/>
            <a:ext cx="1227900" cy="1227900"/>
          </a:xfrm>
          <a:prstGeom prst="pie">
            <a:avLst>
              <a:gd fmla="val 18601739" name="adj1"/>
              <a:gd fmla="val 7293"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45" name="Google Shape;1045;p77"/>
          <p:cNvCxnSpPr/>
          <p:nvPr/>
        </p:nvCxnSpPr>
        <p:spPr>
          <a:xfrm flipH="1" rot="10800000">
            <a:off x="1280971" y="2072651"/>
            <a:ext cx="1798200" cy="2141700"/>
          </a:xfrm>
          <a:prstGeom prst="straightConnector1">
            <a:avLst/>
          </a:prstGeom>
          <a:noFill/>
          <a:ln cap="flat" cmpd="sng" w="38100">
            <a:solidFill>
              <a:schemeClr val="dk1"/>
            </a:solidFill>
            <a:prstDash val="solid"/>
            <a:round/>
            <a:headEnd len="med" w="med" type="none"/>
            <a:tailEnd len="med" w="med" type="none"/>
          </a:ln>
        </p:spPr>
      </p:cxnSp>
      <p:sp>
        <p:nvSpPr>
          <p:cNvPr id="1046" name="Google Shape;1046;p77"/>
          <p:cNvSpPr txBox="1"/>
          <p:nvPr>
            <p:ph idx="1" type="body"/>
          </p:nvPr>
        </p:nvSpPr>
        <p:spPr>
          <a:xfrm>
            <a:off x="3030300" y="1752825"/>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sp>
        <p:nvSpPr>
          <p:cNvPr id="1047" name="Google Shape;1047;p77"/>
          <p:cNvSpPr txBox="1"/>
          <p:nvPr/>
        </p:nvSpPr>
        <p:spPr>
          <a:xfrm>
            <a:off x="1673875" y="2672975"/>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7 cm</a:t>
            </a:r>
            <a:endParaRPr/>
          </a:p>
        </p:txBody>
      </p:sp>
      <p:cxnSp>
        <p:nvCxnSpPr>
          <p:cNvPr id="1048" name="Google Shape;1048;p77"/>
          <p:cNvCxnSpPr/>
          <p:nvPr/>
        </p:nvCxnSpPr>
        <p:spPr>
          <a:xfrm flipH="1" rot="10800000">
            <a:off x="1193121" y="1988064"/>
            <a:ext cx="1798200" cy="2141700"/>
          </a:xfrm>
          <a:prstGeom prst="straightConnector1">
            <a:avLst/>
          </a:prstGeom>
          <a:noFill/>
          <a:ln cap="flat" cmpd="sng" w="28575">
            <a:solidFill>
              <a:schemeClr val="dk1"/>
            </a:solidFill>
            <a:prstDash val="solid"/>
            <a:round/>
            <a:headEnd len="med" w="med" type="triangle"/>
            <a:tailEnd len="med" w="med" type="triangle"/>
          </a:ln>
        </p:spPr>
      </p:cxnSp>
      <p:cxnSp>
        <p:nvCxnSpPr>
          <p:cNvPr id="1049" name="Google Shape;1049;p77"/>
          <p:cNvCxnSpPr/>
          <p:nvPr/>
        </p:nvCxnSpPr>
        <p:spPr>
          <a:xfrm>
            <a:off x="1280850" y="4335534"/>
            <a:ext cx="2478300" cy="0"/>
          </a:xfrm>
          <a:prstGeom prst="straightConnector1">
            <a:avLst/>
          </a:prstGeom>
          <a:noFill/>
          <a:ln cap="flat" cmpd="sng" w="28575">
            <a:solidFill>
              <a:schemeClr val="dk1"/>
            </a:solidFill>
            <a:prstDash val="solid"/>
            <a:round/>
            <a:headEnd len="med" w="med" type="triangle"/>
            <a:tailEnd len="med" w="med" type="triangle"/>
          </a:ln>
        </p:spPr>
      </p:cxnSp>
      <p:sp>
        <p:nvSpPr>
          <p:cNvPr id="1050" name="Google Shape;1050;p77"/>
          <p:cNvSpPr txBox="1"/>
          <p:nvPr/>
        </p:nvSpPr>
        <p:spPr>
          <a:xfrm>
            <a:off x="2182476" y="4359141"/>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6.2 cm</a:t>
            </a:r>
            <a:endParaRPr/>
          </a:p>
        </p:txBody>
      </p:sp>
      <p:cxnSp>
        <p:nvCxnSpPr>
          <p:cNvPr id="1051" name="Google Shape;1051;p77"/>
          <p:cNvCxnSpPr/>
          <p:nvPr/>
        </p:nvCxnSpPr>
        <p:spPr>
          <a:xfrm rot="10800000">
            <a:off x="3077250" y="2089125"/>
            <a:ext cx="686100" cy="2119200"/>
          </a:xfrm>
          <a:prstGeom prst="straightConnector1">
            <a:avLst/>
          </a:prstGeom>
          <a:noFill/>
          <a:ln cap="flat" cmpd="sng" w="38100">
            <a:solidFill>
              <a:schemeClr val="dk1"/>
            </a:solidFill>
            <a:prstDash val="solid"/>
            <a:round/>
            <a:headEnd len="med" w="med" type="none"/>
            <a:tailEnd len="med" w="med" type="none"/>
          </a:ln>
        </p:spPr>
      </p:cxnSp>
      <p:grpSp>
        <p:nvGrpSpPr>
          <p:cNvPr id="1052" name="Google Shape;1052;p77"/>
          <p:cNvGrpSpPr/>
          <p:nvPr/>
        </p:nvGrpSpPr>
        <p:grpSpPr>
          <a:xfrm rot="2700000">
            <a:off x="3030441" y="2026355"/>
            <a:ext cx="86399" cy="86399"/>
            <a:chOff x="3207775" y="3158025"/>
            <a:chExt cx="86400" cy="86400"/>
          </a:xfrm>
        </p:grpSpPr>
        <p:cxnSp>
          <p:nvCxnSpPr>
            <p:cNvPr id="1053" name="Google Shape;1053;p77"/>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1054" name="Google Shape;1054;p77"/>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cxnSp>
        <p:nvCxnSpPr>
          <p:cNvPr id="1055" name="Google Shape;1055;p77"/>
          <p:cNvCxnSpPr/>
          <p:nvPr/>
        </p:nvCxnSpPr>
        <p:spPr>
          <a:xfrm rot="10800000">
            <a:off x="3182109" y="2042417"/>
            <a:ext cx="686100" cy="2119200"/>
          </a:xfrm>
          <a:prstGeom prst="straightConnector1">
            <a:avLst/>
          </a:prstGeom>
          <a:noFill/>
          <a:ln cap="flat" cmpd="sng" w="28575">
            <a:solidFill>
              <a:schemeClr val="dk1"/>
            </a:solidFill>
            <a:prstDash val="solid"/>
            <a:round/>
            <a:headEnd len="med" w="med" type="triangle"/>
            <a:tailEnd len="med" w="med" type="triangle"/>
          </a:ln>
        </p:spPr>
      </p:cxnSp>
      <p:sp>
        <p:nvSpPr>
          <p:cNvPr id="1056" name="Google Shape;1056;p77"/>
          <p:cNvSpPr txBox="1"/>
          <p:nvPr/>
        </p:nvSpPr>
        <p:spPr>
          <a:xfrm>
            <a:off x="3578875" y="2901575"/>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5.6 cm</a:t>
            </a:r>
            <a:endParaRPr/>
          </a:p>
        </p:txBody>
      </p:sp>
      <p:sp>
        <p:nvSpPr>
          <p:cNvPr id="1057" name="Google Shape;1057;p77"/>
          <p:cNvSpPr txBox="1"/>
          <p:nvPr>
            <p:ph idx="1" type="body"/>
          </p:nvPr>
        </p:nvSpPr>
        <p:spPr>
          <a:xfrm>
            <a:off x="324000" y="1476825"/>
            <a:ext cx="82284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Xagasha ka soo horjeeda (opposite) sidoo kale waa go'an.</a:t>
            </a:r>
            <a:r>
              <a:rPr lang="en-GB" sz="1100">
                <a:latin typeface="Lexend"/>
              </a:rPr>
              <a:t/>
            </a:r>
            <a:endParaRPr sz="1800"/>
          </a:p>
        </p:txBody>
      </p:sp>
      <p:cxnSp>
        <p:nvCxnSpPr>
          <p:cNvPr id="1058" name="Google Shape;1058;p77"/>
          <p:cNvCxnSpPr/>
          <p:nvPr/>
        </p:nvCxnSpPr>
        <p:spPr>
          <a:xfrm>
            <a:off x="1280850" y="4214392"/>
            <a:ext cx="2478300" cy="0"/>
          </a:xfrm>
          <a:prstGeom prst="straightConnector1">
            <a:avLst/>
          </a:prstGeom>
          <a:noFill/>
          <a:ln cap="flat" cmpd="sng" w="38100">
            <a:solidFill>
              <a:schemeClr val="dk1"/>
            </a:solidFill>
            <a:prstDash val="solid"/>
            <a:round/>
            <a:headEnd len="med" w="med" type="none"/>
            <a:tailEnd len="med" w="med" type="none"/>
          </a:ln>
        </p:spPr>
      </p:cxnSp>
      <p:grpSp>
        <p:nvGrpSpPr>
          <p:cNvPr id="1059" name="Google Shape;1059;p77"/>
          <p:cNvGrpSpPr/>
          <p:nvPr/>
        </p:nvGrpSpPr>
        <p:grpSpPr>
          <a:xfrm rot="2700000">
            <a:off x="3723120" y="4171126"/>
            <a:ext cx="86399" cy="86399"/>
            <a:chOff x="58641" y="4171979"/>
            <a:chExt cx="86400" cy="86400"/>
          </a:xfrm>
        </p:grpSpPr>
        <p:cxnSp>
          <p:nvCxnSpPr>
            <p:cNvPr id="1060" name="Google Shape;1060;p77"/>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1061" name="Google Shape;1061;p77"/>
            <p:cNvCxnSpPr/>
            <p:nvPr/>
          </p:nvCxnSpPr>
          <p:spPr>
            <a:xfrm>
              <a:off x="101841" y="4171979"/>
              <a:ext cx="0" cy="86400"/>
            </a:xfrm>
            <a:prstGeom prst="straightConnector1">
              <a:avLst/>
            </a:prstGeom>
            <a:noFill/>
            <a:ln cap="flat" cmpd="sng" w="28575">
              <a:solidFill>
                <a:srgbClr val="0B5FA5"/>
              </a:solidFill>
              <a:prstDash val="solid"/>
              <a:round/>
              <a:headEnd len="med" w="med" type="none"/>
              <a:tailEnd len="med" w="med" type="none"/>
            </a:ln>
          </p:spPr>
        </p:cxnSp>
      </p:grpSp>
      <p:grpSp>
        <p:nvGrpSpPr>
          <p:cNvPr id="1062" name="Google Shape;1062;p77"/>
          <p:cNvGrpSpPr/>
          <p:nvPr/>
        </p:nvGrpSpPr>
        <p:grpSpPr>
          <a:xfrm rot="2700000">
            <a:off x="1233941" y="4171111"/>
            <a:ext cx="86399" cy="86399"/>
            <a:chOff x="3207775" y="3158025"/>
            <a:chExt cx="86400" cy="86400"/>
          </a:xfrm>
        </p:grpSpPr>
        <p:cxnSp>
          <p:nvCxnSpPr>
            <p:cNvPr id="1063" name="Google Shape;1063;p77"/>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cxnSp>
          <p:nvCxnSpPr>
            <p:cNvPr id="1064" name="Google Shape;1064;p77"/>
            <p:cNvCxnSpPr/>
            <p:nvPr/>
          </p:nvCxnSpPr>
          <p:spPr>
            <a:xfrm>
              <a:off x="3250975" y="3158025"/>
              <a:ext cx="0" cy="86400"/>
            </a:xfrm>
            <a:prstGeom prst="straightConnector1">
              <a:avLst/>
            </a:prstGeom>
            <a:noFill/>
            <a:ln cap="flat" cmpd="sng" w="28575">
              <a:solidFill>
                <a:srgbClr val="0B5FA5"/>
              </a:solidFill>
              <a:prstDash val="solid"/>
              <a:round/>
              <a:headEnd len="med" w="med" type="none"/>
              <a:tailEnd len="med" w="med" type="none"/>
            </a:ln>
          </p:spPr>
        </p:cxnSp>
      </p:grpSp>
      <p:pic>
        <p:nvPicPr>
          <p:cNvPr id="1065" name="Google Shape;1065;p77"/>
          <p:cNvPicPr preferRelativeResize="0"/>
          <p:nvPr/>
        </p:nvPicPr>
        <p:blipFill>
          <a:blip r:embed="rId5">
            <a:alphaModFix/>
          </a:blip>
          <a:stretch>
            <a:fillRect/>
          </a:stretch>
        </p:blipFill>
        <p:spPr>
          <a:xfrm flipH="1">
            <a:off x="7825237" y="3732137"/>
            <a:ext cx="727174" cy="909325"/>
          </a:xfrm>
          <a:prstGeom prst="rect">
            <a:avLst/>
          </a:prstGeom>
          <a:noFill/>
          <a:ln>
            <a:noFill/>
          </a:ln>
        </p:spPr>
      </p:pic>
      <p:sp>
        <p:nvSpPr>
          <p:cNvPr id="1066" name="Google Shape;1066;p77"/>
          <p:cNvSpPr txBox="1"/>
          <p:nvPr>
            <p:ph idx="1" type="body"/>
          </p:nvPr>
        </p:nvSpPr>
        <p:spPr>
          <a:xfrm>
            <a:off x="4626573" y="1893648"/>
            <a:ext cx="2977500" cy="766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Haddii aan ognahay labo dhinac iyo xagasha u dhexaysa, waxaa jira hal saddexagal (triangle) oo keliya oo la samayn karo.</a:t>
            </a:r>
            <a:endParaRPr sz="1800"/>
          </a:p>
          <a:p>
            <a:pPr indent="0" lvl="0" marL="0" rtl="0" algn="l">
              <a:spcBef>
                <a:spcPts val="1000"/>
              </a:spcBef>
              <a:spcAft>
                <a:spcPts val="1000"/>
              </a:spcAft>
              <a:buNone/>
            </a:pPr>
            <a:r>
              <a:rPr lang="en-GB" sz="1100">
                <a:latin typeface="Lexend"/>
              </a:rPr>
              <a:t>Dhammaan saddexagallada (triangles) leh SAS isku mid ah waxay isku mid yihiin (congruent).</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Caddaynta isku ekaanshaha (congruence) iyadoo la adeegsanayo SAS</a:t>
            </a:r>
            <a:endParaRPr/>
          </a:p>
        </p:txBody>
      </p:sp>
      <p:sp>
        <p:nvSpPr>
          <p:cNvPr id="1072" name="Google Shape;1072;p78"/>
          <p:cNvSpPr txBox="1"/>
          <p:nvPr>
            <p:ph idx="1" type="body"/>
          </p:nvPr>
        </p:nvSpPr>
        <p:spPr>
          <a:xfrm>
            <a:off x="324000" y="794700"/>
            <a:ext cx="8228400" cy="68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Tani waxay ka dhigan tahay in labo saddexagal (triangle) lagu caddayn karo inay isku mid yihiin (congruent) iyadoo la adeegsanayo SAS (dhinac-xagal-dhinac) sidoo kale.</a:t>
            </a:r>
            <a:endParaRPr sz="1800"/>
          </a:p>
        </p:txBody>
      </p:sp>
      <p:sp>
        <p:nvSpPr>
          <p:cNvPr id="1073" name="Google Shape;1073;p78"/>
          <p:cNvSpPr/>
          <p:nvPr/>
        </p:nvSpPr>
        <p:spPr>
          <a:xfrm>
            <a:off x="1387700" y="1953325"/>
            <a:ext cx="2451075" cy="1380150"/>
          </a:xfrm>
          <a:custGeom>
            <a:rect b="b" l="l" r="r" t="t"/>
            <a:pathLst>
              <a:path extrusionOk="0" h="55206" w="98043">
                <a:moveTo>
                  <a:pt x="22625" y="0"/>
                </a:moveTo>
                <a:lnTo>
                  <a:pt x="0" y="35597"/>
                </a:lnTo>
                <a:lnTo>
                  <a:pt x="98043" y="55206"/>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74" name="Google Shape;1074;p78"/>
          <p:cNvSpPr/>
          <p:nvPr/>
        </p:nvSpPr>
        <p:spPr>
          <a:xfrm flipH="1">
            <a:off x="5031263" y="1917175"/>
            <a:ext cx="2451075" cy="1380150"/>
          </a:xfrm>
          <a:custGeom>
            <a:rect b="b" l="l" r="r" t="t"/>
            <a:pathLst>
              <a:path extrusionOk="0" h="55206" w="98043">
                <a:moveTo>
                  <a:pt x="22625" y="0"/>
                </a:moveTo>
                <a:lnTo>
                  <a:pt x="0" y="35597"/>
                </a:lnTo>
                <a:lnTo>
                  <a:pt x="98043" y="55206"/>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075" name="Google Shape;1075;p78"/>
          <p:cNvCxnSpPr/>
          <p:nvPr/>
        </p:nvCxnSpPr>
        <p:spPr>
          <a:xfrm flipH="1">
            <a:off x="1280642" y="1907284"/>
            <a:ext cx="558000" cy="882300"/>
          </a:xfrm>
          <a:prstGeom prst="straightConnector1">
            <a:avLst/>
          </a:prstGeom>
          <a:noFill/>
          <a:ln cap="flat" cmpd="sng" w="28575">
            <a:solidFill>
              <a:schemeClr val="dk1"/>
            </a:solidFill>
            <a:prstDash val="solid"/>
            <a:round/>
            <a:headEnd len="med" w="med" type="triangle"/>
            <a:tailEnd len="med" w="med" type="triangle"/>
          </a:ln>
        </p:spPr>
      </p:cxnSp>
      <p:cxnSp>
        <p:nvCxnSpPr>
          <p:cNvPr id="1076" name="Google Shape;1076;p78"/>
          <p:cNvCxnSpPr/>
          <p:nvPr/>
        </p:nvCxnSpPr>
        <p:spPr>
          <a:xfrm>
            <a:off x="2021991" y="1869575"/>
            <a:ext cx="1878000" cy="1365000"/>
          </a:xfrm>
          <a:prstGeom prst="straightConnector1">
            <a:avLst/>
          </a:prstGeom>
          <a:noFill/>
          <a:ln cap="flat" cmpd="sng" w="28575">
            <a:solidFill>
              <a:schemeClr val="dk1"/>
            </a:solidFill>
            <a:prstDash val="solid"/>
            <a:round/>
            <a:headEnd len="med" w="med" type="triangle"/>
            <a:tailEnd len="med" w="med" type="triangle"/>
          </a:ln>
        </p:spPr>
      </p:cxnSp>
      <p:cxnSp>
        <p:nvCxnSpPr>
          <p:cNvPr id="1077" name="Google Shape;1077;p78"/>
          <p:cNvCxnSpPr/>
          <p:nvPr/>
        </p:nvCxnSpPr>
        <p:spPr>
          <a:xfrm>
            <a:off x="7016021" y="1861251"/>
            <a:ext cx="558000" cy="882300"/>
          </a:xfrm>
          <a:prstGeom prst="straightConnector1">
            <a:avLst/>
          </a:prstGeom>
          <a:noFill/>
          <a:ln cap="flat" cmpd="sng" w="28575">
            <a:solidFill>
              <a:schemeClr val="dk1"/>
            </a:solidFill>
            <a:prstDash val="solid"/>
            <a:round/>
            <a:headEnd len="med" w="med" type="triangle"/>
            <a:tailEnd len="med" w="med" type="triangle"/>
          </a:ln>
        </p:spPr>
      </p:cxnSp>
      <p:cxnSp>
        <p:nvCxnSpPr>
          <p:cNvPr id="1078" name="Google Shape;1078;p78"/>
          <p:cNvCxnSpPr/>
          <p:nvPr/>
        </p:nvCxnSpPr>
        <p:spPr>
          <a:xfrm flipH="1">
            <a:off x="4954671" y="1823542"/>
            <a:ext cx="1878000" cy="1365000"/>
          </a:xfrm>
          <a:prstGeom prst="straightConnector1">
            <a:avLst/>
          </a:prstGeom>
          <a:noFill/>
          <a:ln cap="flat" cmpd="sng" w="28575">
            <a:solidFill>
              <a:schemeClr val="dk1"/>
            </a:solidFill>
            <a:prstDash val="solid"/>
            <a:round/>
            <a:headEnd len="med" w="med" type="triangle"/>
            <a:tailEnd len="med" w="med" type="triangle"/>
          </a:ln>
        </p:spPr>
      </p:cxnSp>
      <p:sp>
        <p:nvSpPr>
          <p:cNvPr id="1079" name="Google Shape;1079;p78"/>
          <p:cNvSpPr/>
          <p:nvPr/>
        </p:nvSpPr>
        <p:spPr>
          <a:xfrm>
            <a:off x="1607692" y="1620001"/>
            <a:ext cx="684900" cy="684900"/>
          </a:xfrm>
          <a:prstGeom prst="pie">
            <a:avLst>
              <a:gd fmla="val 2138140" name="adj1"/>
              <a:gd fmla="val 7343147"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0" name="Google Shape;1080;p78"/>
          <p:cNvSpPr/>
          <p:nvPr/>
        </p:nvSpPr>
        <p:spPr>
          <a:xfrm flipH="1">
            <a:off x="6571742" y="1583851"/>
            <a:ext cx="684900" cy="684900"/>
          </a:xfrm>
          <a:prstGeom prst="pie">
            <a:avLst>
              <a:gd fmla="val 2138140" name="adj1"/>
              <a:gd fmla="val 7343147"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1" name="Google Shape;1081;p78"/>
          <p:cNvSpPr txBox="1"/>
          <p:nvPr/>
        </p:nvSpPr>
        <p:spPr>
          <a:xfrm>
            <a:off x="1907975" y="2304900"/>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89</a:t>
            </a:r>
            <a:r>
              <a:rPr lang="en-GB" sz="1400">
                <a:solidFill>
                  <a:schemeClr val="dk1"/>
                </a:solidFill>
                <a:latin typeface="Lexend"/>
                <a:ea typeface="Lexend"/>
                <a:cs typeface="Lexend"/>
                <a:sym typeface="Lexend"/>
              </a:rPr>
              <a:t>°</a:t>
            </a:r>
            <a:endParaRPr/>
          </a:p>
        </p:txBody>
      </p:sp>
      <p:sp>
        <p:nvSpPr>
          <p:cNvPr id="1082" name="Google Shape;1082;p78"/>
          <p:cNvSpPr txBox="1"/>
          <p:nvPr/>
        </p:nvSpPr>
        <p:spPr>
          <a:xfrm>
            <a:off x="824608" y="2089283"/>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2.4 cm</a:t>
            </a:r>
            <a:r>
              <a:rPr lang="en-GB" sz="1400">
                <a:solidFill>
                  <a:schemeClr val="dk1"/>
                </a:solidFill>
                <a:latin typeface="Lexend"/>
                <a:ea typeface="Lexend"/>
                <a:cs typeface="Lexend"/>
                <a:sym typeface="Lexend"/>
              </a:rPr>
              <a:t/>
            </a:r>
            <a:endParaRPr/>
          </a:p>
        </p:txBody>
      </p:sp>
      <p:sp>
        <p:nvSpPr>
          <p:cNvPr id="1083" name="Google Shape;1083;p78"/>
          <p:cNvSpPr txBox="1"/>
          <p:nvPr/>
        </p:nvSpPr>
        <p:spPr>
          <a:xfrm>
            <a:off x="7355108" y="2027708"/>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2.4 cm</a:t>
            </a:r>
            <a:endParaRPr/>
          </a:p>
        </p:txBody>
      </p:sp>
      <p:sp>
        <p:nvSpPr>
          <p:cNvPr id="1084" name="Google Shape;1084;p78"/>
          <p:cNvSpPr txBox="1"/>
          <p:nvPr/>
        </p:nvSpPr>
        <p:spPr>
          <a:xfrm>
            <a:off x="5294558" y="2126108"/>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5.3 cm</a:t>
            </a:r>
            <a:r>
              <a:rPr lang="en-GB" sz="1400">
                <a:solidFill>
                  <a:schemeClr val="dk1"/>
                </a:solidFill>
                <a:latin typeface="Lexend"/>
                <a:ea typeface="Lexend"/>
                <a:cs typeface="Lexend"/>
                <a:sym typeface="Lexend"/>
              </a:rPr>
              <a:t/>
            </a:r>
            <a:endParaRPr/>
          </a:p>
        </p:txBody>
      </p:sp>
      <p:sp>
        <p:nvSpPr>
          <p:cNvPr id="1085" name="Google Shape;1085;p78"/>
          <p:cNvSpPr txBox="1"/>
          <p:nvPr/>
        </p:nvSpPr>
        <p:spPr>
          <a:xfrm>
            <a:off x="2927946" y="2209833"/>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5.3 cm</a:t>
            </a:r>
            <a:r>
              <a:rPr lang="en-GB" sz="1400">
                <a:solidFill>
                  <a:schemeClr val="dk1"/>
                </a:solidFill>
                <a:latin typeface="Lexend"/>
                <a:ea typeface="Lexend"/>
                <a:cs typeface="Lexend"/>
                <a:sym typeface="Lexend"/>
              </a:rPr>
              <a:t/>
            </a:r>
            <a:endParaRPr/>
          </a:p>
        </p:txBody>
      </p:sp>
      <p:sp>
        <p:nvSpPr>
          <p:cNvPr id="1086" name="Google Shape;1086;p78"/>
          <p:cNvSpPr txBox="1"/>
          <p:nvPr/>
        </p:nvSpPr>
        <p:spPr>
          <a:xfrm>
            <a:off x="6571750" y="2304900"/>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89°</a:t>
            </a:r>
            <a:endParaRPr/>
          </a:p>
        </p:txBody>
      </p:sp>
      <p:sp>
        <p:nvSpPr>
          <p:cNvPr id="1087" name="Google Shape;1087;p78"/>
          <p:cNvSpPr txBox="1"/>
          <p:nvPr>
            <p:ph idx="1" type="body"/>
          </p:nvPr>
        </p:nvSpPr>
        <p:spPr>
          <a:xfrm>
            <a:off x="1868309" y="1623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sp>
        <p:nvSpPr>
          <p:cNvPr id="1088" name="Google Shape;1088;p78"/>
          <p:cNvSpPr txBox="1"/>
          <p:nvPr>
            <p:ph idx="1" type="body"/>
          </p:nvPr>
        </p:nvSpPr>
        <p:spPr>
          <a:xfrm>
            <a:off x="1182509" y="2766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sp>
        <p:nvSpPr>
          <p:cNvPr id="1089" name="Google Shape;1089;p78"/>
          <p:cNvSpPr txBox="1"/>
          <p:nvPr>
            <p:ph idx="1" type="body"/>
          </p:nvPr>
        </p:nvSpPr>
        <p:spPr>
          <a:xfrm>
            <a:off x="3864593" y="3230833"/>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800"/>
          </a:p>
        </p:txBody>
      </p:sp>
      <p:sp>
        <p:nvSpPr>
          <p:cNvPr id="1090" name="Google Shape;1090;p78"/>
          <p:cNvSpPr txBox="1"/>
          <p:nvPr>
            <p:ph idx="1" type="body"/>
          </p:nvPr>
        </p:nvSpPr>
        <p:spPr>
          <a:xfrm flipH="1">
            <a:off x="6851476" y="1623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P</a:t>
            </a:r>
            <a:endParaRPr sz="1800"/>
          </a:p>
        </p:txBody>
      </p:sp>
      <p:sp>
        <p:nvSpPr>
          <p:cNvPr id="1091" name="Google Shape;1091;p78"/>
          <p:cNvSpPr txBox="1"/>
          <p:nvPr>
            <p:ph idx="1" type="body"/>
          </p:nvPr>
        </p:nvSpPr>
        <p:spPr>
          <a:xfrm flipH="1">
            <a:off x="7537276" y="2766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R</a:t>
            </a:r>
            <a:endParaRPr sz="1800"/>
          </a:p>
        </p:txBody>
      </p:sp>
      <p:sp>
        <p:nvSpPr>
          <p:cNvPr id="1092" name="Google Shape;1092;p78"/>
          <p:cNvSpPr txBox="1"/>
          <p:nvPr>
            <p:ph idx="1" type="body"/>
          </p:nvPr>
        </p:nvSpPr>
        <p:spPr>
          <a:xfrm flipH="1">
            <a:off x="4855193" y="3230833"/>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a:t>
            </a:r>
            <a:endParaRPr sz="1800"/>
          </a:p>
        </p:txBody>
      </p:sp>
      <p:sp>
        <p:nvSpPr>
          <p:cNvPr id="1093" name="Google Shape;1093;p78"/>
          <p:cNvSpPr txBox="1"/>
          <p:nvPr/>
        </p:nvSpPr>
        <p:spPr>
          <a:xfrm>
            <a:off x="324000" y="3842250"/>
            <a:ext cx="7557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Labadan saddexagal (triangle), waxaan arki karnaa in AB = PR, ∠BAC = ∠QPR iyo AC = PQ, sidaas darteed saddexagalladan waxay isku mid yihiin (congruent) SAS.</a:t>
            </a:r>
            <a:endParaRPr sz="1800">
              <a:solidFill>
                <a:schemeClr val="dk1"/>
              </a:solidFill>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Caddaynta isku ekaanshaha (congruence) iyadoo la adeegsanayo SAS</a:t>
            </a:r>
            <a:endParaRPr/>
          </a:p>
        </p:txBody>
      </p:sp>
      <p:sp>
        <p:nvSpPr>
          <p:cNvPr id="1099" name="Google Shape;1099;p79"/>
          <p:cNvSpPr txBox="1"/>
          <p:nvPr>
            <p:ph idx="1" type="body"/>
          </p:nvPr>
        </p:nvSpPr>
        <p:spPr>
          <a:xfrm>
            <a:off x="324000" y="794700"/>
            <a:ext cx="8228400" cy="68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waxay ka dhigan tahay in labo saddexagal (triangle) lagu caddayn karo inay isku mid yihiin (congruent) iyadoo la adeegsanayo SAS (dhinac-xagal-dhinac) sidoo kale.</a:t>
            </a:r>
            <a:endParaRPr sz="1800"/>
          </a:p>
        </p:txBody>
      </p:sp>
      <p:sp>
        <p:nvSpPr>
          <p:cNvPr id="1100" name="Google Shape;1100;p79"/>
          <p:cNvSpPr/>
          <p:nvPr/>
        </p:nvSpPr>
        <p:spPr>
          <a:xfrm>
            <a:off x="1387700" y="1953325"/>
            <a:ext cx="2451075" cy="1380150"/>
          </a:xfrm>
          <a:custGeom>
            <a:rect b="b" l="l" r="r" t="t"/>
            <a:pathLst>
              <a:path extrusionOk="0" h="55206" w="98043">
                <a:moveTo>
                  <a:pt x="22625" y="0"/>
                </a:moveTo>
                <a:lnTo>
                  <a:pt x="0" y="35597"/>
                </a:lnTo>
                <a:lnTo>
                  <a:pt x="98043" y="55206"/>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01" name="Google Shape;1101;p79"/>
          <p:cNvSpPr/>
          <p:nvPr/>
        </p:nvSpPr>
        <p:spPr>
          <a:xfrm flipH="1">
            <a:off x="5031263" y="1917175"/>
            <a:ext cx="2451075" cy="1380150"/>
          </a:xfrm>
          <a:custGeom>
            <a:rect b="b" l="l" r="r" t="t"/>
            <a:pathLst>
              <a:path extrusionOk="0" h="55206" w="98043">
                <a:moveTo>
                  <a:pt x="22625" y="0"/>
                </a:moveTo>
                <a:lnTo>
                  <a:pt x="0" y="35597"/>
                </a:lnTo>
                <a:lnTo>
                  <a:pt x="98043" y="55206"/>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102" name="Google Shape;1102;p79"/>
          <p:cNvCxnSpPr/>
          <p:nvPr/>
        </p:nvCxnSpPr>
        <p:spPr>
          <a:xfrm flipH="1">
            <a:off x="1280642" y="1907284"/>
            <a:ext cx="558000" cy="882300"/>
          </a:xfrm>
          <a:prstGeom prst="straightConnector1">
            <a:avLst/>
          </a:prstGeom>
          <a:noFill/>
          <a:ln cap="flat" cmpd="sng" w="28575">
            <a:solidFill>
              <a:schemeClr val="dk1"/>
            </a:solidFill>
            <a:prstDash val="solid"/>
            <a:round/>
            <a:headEnd len="med" w="med" type="triangle"/>
            <a:tailEnd len="med" w="med" type="triangle"/>
          </a:ln>
        </p:spPr>
      </p:cxnSp>
      <p:cxnSp>
        <p:nvCxnSpPr>
          <p:cNvPr id="1103" name="Google Shape;1103;p79"/>
          <p:cNvCxnSpPr/>
          <p:nvPr/>
        </p:nvCxnSpPr>
        <p:spPr>
          <a:xfrm>
            <a:off x="2021991" y="1869575"/>
            <a:ext cx="1878000" cy="1365000"/>
          </a:xfrm>
          <a:prstGeom prst="straightConnector1">
            <a:avLst/>
          </a:prstGeom>
          <a:noFill/>
          <a:ln cap="flat" cmpd="sng" w="28575">
            <a:solidFill>
              <a:schemeClr val="dk1"/>
            </a:solidFill>
            <a:prstDash val="solid"/>
            <a:round/>
            <a:headEnd len="med" w="med" type="triangle"/>
            <a:tailEnd len="med" w="med" type="triangle"/>
          </a:ln>
        </p:spPr>
      </p:cxnSp>
      <p:cxnSp>
        <p:nvCxnSpPr>
          <p:cNvPr id="1104" name="Google Shape;1104;p79"/>
          <p:cNvCxnSpPr/>
          <p:nvPr/>
        </p:nvCxnSpPr>
        <p:spPr>
          <a:xfrm>
            <a:off x="7016021" y="1861251"/>
            <a:ext cx="558000" cy="882300"/>
          </a:xfrm>
          <a:prstGeom prst="straightConnector1">
            <a:avLst/>
          </a:prstGeom>
          <a:noFill/>
          <a:ln cap="flat" cmpd="sng" w="28575">
            <a:solidFill>
              <a:schemeClr val="dk1"/>
            </a:solidFill>
            <a:prstDash val="solid"/>
            <a:round/>
            <a:headEnd len="med" w="med" type="triangle"/>
            <a:tailEnd len="med" w="med" type="triangle"/>
          </a:ln>
        </p:spPr>
      </p:cxnSp>
      <p:cxnSp>
        <p:nvCxnSpPr>
          <p:cNvPr id="1105" name="Google Shape;1105;p79"/>
          <p:cNvCxnSpPr/>
          <p:nvPr/>
        </p:nvCxnSpPr>
        <p:spPr>
          <a:xfrm flipH="1">
            <a:off x="4954671" y="1823542"/>
            <a:ext cx="1878000" cy="1365000"/>
          </a:xfrm>
          <a:prstGeom prst="straightConnector1">
            <a:avLst/>
          </a:prstGeom>
          <a:noFill/>
          <a:ln cap="flat" cmpd="sng" w="28575">
            <a:solidFill>
              <a:schemeClr val="dk1"/>
            </a:solidFill>
            <a:prstDash val="solid"/>
            <a:round/>
            <a:headEnd len="med" w="med" type="triangle"/>
            <a:tailEnd len="med" w="med" type="triangle"/>
          </a:ln>
        </p:spPr>
      </p:cxnSp>
      <p:sp>
        <p:nvSpPr>
          <p:cNvPr id="1106" name="Google Shape;1106;p79"/>
          <p:cNvSpPr/>
          <p:nvPr/>
        </p:nvSpPr>
        <p:spPr>
          <a:xfrm>
            <a:off x="1607692" y="1620001"/>
            <a:ext cx="684900" cy="684900"/>
          </a:xfrm>
          <a:prstGeom prst="pie">
            <a:avLst>
              <a:gd fmla="val 2138140" name="adj1"/>
              <a:gd fmla="val 7343147"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7" name="Google Shape;1107;p79"/>
          <p:cNvSpPr/>
          <p:nvPr/>
        </p:nvSpPr>
        <p:spPr>
          <a:xfrm flipH="1" rot="5615520">
            <a:off x="7131924" y="2458898"/>
            <a:ext cx="684745" cy="684745"/>
          </a:xfrm>
          <a:prstGeom prst="pie">
            <a:avLst>
              <a:gd fmla="val 2138140" name="adj1"/>
              <a:gd fmla="val 6375027" name="adj2"/>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8" name="Google Shape;1108;p79"/>
          <p:cNvSpPr txBox="1"/>
          <p:nvPr/>
        </p:nvSpPr>
        <p:spPr>
          <a:xfrm>
            <a:off x="1907975" y="2304900"/>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89°</a:t>
            </a:r>
            <a:endParaRPr/>
          </a:p>
        </p:txBody>
      </p:sp>
      <p:sp>
        <p:nvSpPr>
          <p:cNvPr id="1109" name="Google Shape;1109;p79"/>
          <p:cNvSpPr txBox="1"/>
          <p:nvPr/>
        </p:nvSpPr>
        <p:spPr>
          <a:xfrm>
            <a:off x="824608" y="2089283"/>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2.4 cm</a:t>
            </a:r>
            <a:endParaRPr/>
          </a:p>
        </p:txBody>
      </p:sp>
      <p:sp>
        <p:nvSpPr>
          <p:cNvPr id="1110" name="Google Shape;1110;p79"/>
          <p:cNvSpPr txBox="1"/>
          <p:nvPr/>
        </p:nvSpPr>
        <p:spPr>
          <a:xfrm>
            <a:off x="7355108" y="2027708"/>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2.4 cm</a:t>
            </a:r>
            <a:endParaRPr/>
          </a:p>
        </p:txBody>
      </p:sp>
      <p:sp>
        <p:nvSpPr>
          <p:cNvPr id="1111" name="Google Shape;1111;p79"/>
          <p:cNvSpPr txBox="1"/>
          <p:nvPr/>
        </p:nvSpPr>
        <p:spPr>
          <a:xfrm>
            <a:off x="5294558" y="2126108"/>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5.3 cm</a:t>
            </a:r>
            <a:endParaRPr/>
          </a:p>
        </p:txBody>
      </p:sp>
      <p:sp>
        <p:nvSpPr>
          <p:cNvPr id="1112" name="Google Shape;1112;p79"/>
          <p:cNvSpPr txBox="1"/>
          <p:nvPr/>
        </p:nvSpPr>
        <p:spPr>
          <a:xfrm>
            <a:off x="2927946" y="2209833"/>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5.3 cm</a:t>
            </a:r>
            <a:endParaRPr/>
          </a:p>
        </p:txBody>
      </p:sp>
      <p:sp>
        <p:nvSpPr>
          <p:cNvPr id="1113" name="Google Shape;1113;p79"/>
          <p:cNvSpPr txBox="1"/>
          <p:nvPr/>
        </p:nvSpPr>
        <p:spPr>
          <a:xfrm>
            <a:off x="6729675" y="2468650"/>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89°</a:t>
            </a:r>
            <a:endParaRPr/>
          </a:p>
        </p:txBody>
      </p:sp>
      <p:sp>
        <p:nvSpPr>
          <p:cNvPr id="1114" name="Google Shape;1114;p79"/>
          <p:cNvSpPr txBox="1"/>
          <p:nvPr>
            <p:ph idx="1" type="body"/>
          </p:nvPr>
        </p:nvSpPr>
        <p:spPr>
          <a:xfrm>
            <a:off x="1868309" y="1623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800"/>
          </a:p>
        </p:txBody>
      </p:sp>
      <p:sp>
        <p:nvSpPr>
          <p:cNvPr id="1115" name="Google Shape;1115;p79"/>
          <p:cNvSpPr txBox="1"/>
          <p:nvPr>
            <p:ph idx="1" type="body"/>
          </p:nvPr>
        </p:nvSpPr>
        <p:spPr>
          <a:xfrm>
            <a:off x="1182509" y="2766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1116" name="Google Shape;1116;p79"/>
          <p:cNvSpPr txBox="1"/>
          <p:nvPr>
            <p:ph idx="1" type="body"/>
          </p:nvPr>
        </p:nvSpPr>
        <p:spPr>
          <a:xfrm>
            <a:off x="3864593" y="3230833"/>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sp>
        <p:nvSpPr>
          <p:cNvPr id="1117" name="Google Shape;1117;p79"/>
          <p:cNvSpPr txBox="1"/>
          <p:nvPr>
            <p:ph idx="1" type="body"/>
          </p:nvPr>
        </p:nvSpPr>
        <p:spPr>
          <a:xfrm flipH="1">
            <a:off x="6851476" y="1623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t>
            </a:r>
            <a:endParaRPr sz="1800"/>
          </a:p>
        </p:txBody>
      </p:sp>
      <p:sp>
        <p:nvSpPr>
          <p:cNvPr id="1118" name="Google Shape;1118;p79"/>
          <p:cNvSpPr txBox="1"/>
          <p:nvPr>
            <p:ph idx="1" type="body"/>
          </p:nvPr>
        </p:nvSpPr>
        <p:spPr>
          <a:xfrm flipH="1">
            <a:off x="7537276" y="276609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Z</a:t>
            </a:r>
            <a:endParaRPr sz="1800"/>
          </a:p>
        </p:txBody>
      </p:sp>
      <p:sp>
        <p:nvSpPr>
          <p:cNvPr id="1119" name="Google Shape;1119;p79"/>
          <p:cNvSpPr txBox="1"/>
          <p:nvPr>
            <p:ph idx="1" type="body"/>
          </p:nvPr>
        </p:nvSpPr>
        <p:spPr>
          <a:xfrm flipH="1">
            <a:off x="4778993" y="3230833"/>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t>
            </a:r>
            <a:endParaRPr sz="1800"/>
          </a:p>
        </p:txBody>
      </p:sp>
      <p:sp>
        <p:nvSpPr>
          <p:cNvPr id="1120" name="Google Shape;1120;p79"/>
          <p:cNvSpPr txBox="1"/>
          <p:nvPr/>
        </p:nvSpPr>
        <p:spPr>
          <a:xfrm>
            <a:off x="324000" y="3842250"/>
            <a:ext cx="7557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Labadan saddexagal (triangle), waxaan arki karnaa in AB = XZ, AC = XY iyo ∠BAC = ∠XZY, hase yeeshee labadan saddexagal (triangle) ma aha isku mid (congruent). 89° ma aha mid u dhexeysa labada dhinac ee la yaqaan labada saddexagal (triangle).</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80"/>
          <p:cNvSpPr/>
          <p:nvPr/>
        </p:nvSpPr>
        <p:spPr>
          <a:xfrm>
            <a:off x="938683" y="1269117"/>
            <a:ext cx="771900" cy="771900"/>
          </a:xfrm>
          <a:prstGeom prst="pie">
            <a:avLst>
              <a:gd fmla="val 850243" name="adj1"/>
              <a:gd fmla="val 4303721"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6" name="Google Shape;1126;p80"/>
          <p:cNvSpPr txBox="1"/>
          <p:nvPr>
            <p:ph idx="1" type="body"/>
          </p:nvPr>
        </p:nvSpPr>
        <p:spPr>
          <a:xfrm>
            <a:off x="324000" y="759300"/>
            <a:ext cx="8237700" cy="46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Saddax-xagalladan midba midka kale ma siman yahay (congruent)?</a:t>
            </a:r>
            <a:endParaRPr/>
          </a:p>
        </p:txBody>
      </p:sp>
      <p:sp>
        <p:nvSpPr>
          <p:cNvPr id="1127" name="Google Shape;1127;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Cadaynta isku-simenaanta (congruence) iyadoo la adeegsanayo SAS</a:t>
            </a:r>
            <a:endParaRPr/>
          </a:p>
        </p:txBody>
      </p:sp>
      <p:sp>
        <p:nvSpPr>
          <p:cNvPr id="1128" name="Google Shape;1128;p80"/>
          <p:cNvSpPr txBox="1"/>
          <p:nvPr>
            <p:ph idx="1" type="body"/>
          </p:nvPr>
        </p:nvSpPr>
        <p:spPr>
          <a:xfrm>
            <a:off x="1074359" y="1316116"/>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t>
            </a:r>
            <a:endParaRPr sz="1800"/>
          </a:p>
        </p:txBody>
      </p:sp>
      <p:sp>
        <p:nvSpPr>
          <p:cNvPr id="1129" name="Google Shape;1129;p80"/>
          <p:cNvSpPr txBox="1"/>
          <p:nvPr>
            <p:ph idx="1" type="body"/>
          </p:nvPr>
        </p:nvSpPr>
        <p:spPr>
          <a:xfrm>
            <a:off x="1834147" y="3637350"/>
            <a:ext cx="3213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N</a:t>
            </a:r>
            <a:endParaRPr sz="1800"/>
          </a:p>
        </p:txBody>
      </p:sp>
      <p:sp>
        <p:nvSpPr>
          <p:cNvPr id="1130" name="Google Shape;1130;p80"/>
          <p:cNvSpPr txBox="1"/>
          <p:nvPr>
            <p:ph idx="1" type="body"/>
          </p:nvPr>
        </p:nvSpPr>
        <p:spPr>
          <a:xfrm>
            <a:off x="3603918" y="2097008"/>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O</a:t>
            </a:r>
            <a:endParaRPr sz="1800"/>
          </a:p>
        </p:txBody>
      </p:sp>
      <p:cxnSp>
        <p:nvCxnSpPr>
          <p:cNvPr id="1131" name="Google Shape;1131;p80"/>
          <p:cNvCxnSpPr/>
          <p:nvPr/>
        </p:nvCxnSpPr>
        <p:spPr>
          <a:xfrm>
            <a:off x="1408225" y="1515600"/>
            <a:ext cx="2195700" cy="581400"/>
          </a:xfrm>
          <a:prstGeom prst="straightConnector1">
            <a:avLst/>
          </a:prstGeom>
          <a:noFill/>
          <a:ln cap="flat" cmpd="sng" w="28575">
            <a:solidFill>
              <a:schemeClr val="dk1"/>
            </a:solidFill>
            <a:prstDash val="solid"/>
            <a:round/>
            <a:headEnd len="med" w="med" type="triangle"/>
            <a:tailEnd len="med" w="med" type="triangle"/>
          </a:ln>
        </p:spPr>
      </p:cxnSp>
      <p:cxnSp>
        <p:nvCxnSpPr>
          <p:cNvPr id="1132" name="Google Shape;1132;p80"/>
          <p:cNvCxnSpPr/>
          <p:nvPr/>
        </p:nvCxnSpPr>
        <p:spPr>
          <a:xfrm>
            <a:off x="1163050" y="1694450"/>
            <a:ext cx="671100" cy="1894800"/>
          </a:xfrm>
          <a:prstGeom prst="straightConnector1">
            <a:avLst/>
          </a:prstGeom>
          <a:noFill/>
          <a:ln cap="flat" cmpd="sng" w="28575">
            <a:solidFill>
              <a:schemeClr val="dk1"/>
            </a:solidFill>
            <a:prstDash val="solid"/>
            <a:round/>
            <a:headEnd len="med" w="med" type="triangle"/>
            <a:tailEnd len="med" w="med" type="triangle"/>
          </a:ln>
        </p:spPr>
      </p:cxnSp>
      <p:cxnSp>
        <p:nvCxnSpPr>
          <p:cNvPr id="1133" name="Google Shape;1133;p80"/>
          <p:cNvCxnSpPr/>
          <p:nvPr/>
        </p:nvCxnSpPr>
        <p:spPr>
          <a:xfrm flipH="1" rot="10800000">
            <a:off x="4863453" y="1297318"/>
            <a:ext cx="1251900" cy="1467600"/>
          </a:xfrm>
          <a:prstGeom prst="straightConnector1">
            <a:avLst/>
          </a:prstGeom>
          <a:noFill/>
          <a:ln cap="flat" cmpd="sng" w="28575">
            <a:solidFill>
              <a:schemeClr val="dk1"/>
            </a:solidFill>
            <a:prstDash val="solid"/>
            <a:round/>
            <a:headEnd len="med" w="med" type="triangle"/>
            <a:tailEnd len="med" w="med" type="triangle"/>
          </a:ln>
        </p:spPr>
      </p:cxnSp>
      <p:cxnSp>
        <p:nvCxnSpPr>
          <p:cNvPr id="1134" name="Google Shape;1134;p80"/>
          <p:cNvCxnSpPr/>
          <p:nvPr/>
        </p:nvCxnSpPr>
        <p:spPr>
          <a:xfrm>
            <a:off x="6344400" y="1325100"/>
            <a:ext cx="621900" cy="2282100"/>
          </a:xfrm>
          <a:prstGeom prst="straightConnector1">
            <a:avLst/>
          </a:prstGeom>
          <a:noFill/>
          <a:ln cap="flat" cmpd="sng" w="28575">
            <a:solidFill>
              <a:schemeClr val="dk1"/>
            </a:solidFill>
            <a:prstDash val="solid"/>
            <a:round/>
            <a:headEnd len="med" w="med" type="triangle"/>
            <a:tailEnd len="med" w="med" type="triangle"/>
          </a:ln>
        </p:spPr>
      </p:cxnSp>
      <p:sp>
        <p:nvSpPr>
          <p:cNvPr id="1135" name="Google Shape;1135;p80"/>
          <p:cNvSpPr txBox="1"/>
          <p:nvPr>
            <p:ph idx="1" type="body"/>
          </p:nvPr>
        </p:nvSpPr>
        <p:spPr>
          <a:xfrm>
            <a:off x="4719784" y="275364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t>
            </a:r>
            <a:endParaRPr sz="1800"/>
          </a:p>
        </p:txBody>
      </p:sp>
      <p:sp>
        <p:nvSpPr>
          <p:cNvPr id="1136" name="Google Shape;1136;p80"/>
          <p:cNvSpPr txBox="1"/>
          <p:nvPr>
            <p:ph idx="1" type="body"/>
          </p:nvPr>
        </p:nvSpPr>
        <p:spPr>
          <a:xfrm>
            <a:off x="6809572" y="3637350"/>
            <a:ext cx="3213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U</a:t>
            </a:r>
            <a:endParaRPr sz="1800"/>
          </a:p>
        </p:txBody>
      </p:sp>
      <p:sp>
        <p:nvSpPr>
          <p:cNvPr id="1137" name="Google Shape;1137;p80"/>
          <p:cNvSpPr txBox="1"/>
          <p:nvPr>
            <p:ph idx="1" type="body"/>
          </p:nvPr>
        </p:nvSpPr>
        <p:spPr>
          <a:xfrm>
            <a:off x="6180593" y="1080008"/>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V</a:t>
            </a:r>
            <a:endParaRPr sz="1800"/>
          </a:p>
        </p:txBody>
      </p:sp>
      <p:sp>
        <p:nvSpPr>
          <p:cNvPr id="1138" name="Google Shape;1138;p80"/>
          <p:cNvSpPr/>
          <p:nvPr/>
        </p:nvSpPr>
        <p:spPr>
          <a:xfrm>
            <a:off x="4644174" y="2473079"/>
            <a:ext cx="693300" cy="771900"/>
          </a:xfrm>
          <a:prstGeom prst="pie">
            <a:avLst>
              <a:gd fmla="val 18575151" name="adj1"/>
              <a:gd fmla="val 13145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9" name="Google Shape;1139;p80"/>
          <p:cNvSpPr/>
          <p:nvPr/>
        </p:nvSpPr>
        <p:spPr>
          <a:xfrm rot="7115241">
            <a:off x="6452505" y="3208872"/>
            <a:ext cx="771790" cy="771790"/>
          </a:xfrm>
          <a:prstGeom prst="pie">
            <a:avLst>
              <a:gd fmla="val 4893648" name="adj1"/>
              <a:gd fmla="val 820357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0" name="Google Shape;1140;p80"/>
          <p:cNvSpPr txBox="1"/>
          <p:nvPr/>
        </p:nvSpPr>
        <p:spPr>
          <a:xfrm>
            <a:off x="1600875" y="1881250"/>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63</a:t>
            </a:r>
            <a:r>
              <a:rPr lang="en-GB" sz="1800">
                <a:solidFill>
                  <a:schemeClr val="dk1"/>
                </a:solidFill>
                <a:latin typeface="Lexend"/>
                <a:ea typeface="Lexend"/>
                <a:cs typeface="Lexend"/>
                <a:sym typeface="Lexend"/>
              </a:rPr>
              <a:t>°</a:t>
            </a:r>
            <a:endParaRPr/>
          </a:p>
        </p:txBody>
      </p:sp>
      <p:sp>
        <p:nvSpPr>
          <p:cNvPr id="1141" name="Google Shape;1141;p80"/>
          <p:cNvSpPr txBox="1"/>
          <p:nvPr/>
        </p:nvSpPr>
        <p:spPr>
          <a:xfrm>
            <a:off x="4766833" y="1667708"/>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6.1 cm</a:t>
            </a:r>
            <a:r>
              <a:rPr lang="en-GB" sz="1800">
                <a:solidFill>
                  <a:schemeClr val="dk1"/>
                </a:solidFill>
                <a:latin typeface="Lexend"/>
                <a:ea typeface="Lexend"/>
                <a:cs typeface="Lexend"/>
                <a:sym typeface="Lexend"/>
              </a:rPr>
              <a:t/>
            </a:r>
            <a:endParaRPr/>
          </a:p>
        </p:txBody>
      </p:sp>
      <p:sp>
        <p:nvSpPr>
          <p:cNvPr id="1142" name="Google Shape;1142;p80"/>
          <p:cNvSpPr txBox="1"/>
          <p:nvPr/>
        </p:nvSpPr>
        <p:spPr>
          <a:xfrm>
            <a:off x="2390683" y="1481408"/>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6.8 cm</a:t>
            </a:r>
            <a:endParaRPr/>
          </a:p>
        </p:txBody>
      </p:sp>
      <p:sp>
        <p:nvSpPr>
          <p:cNvPr id="1143" name="Google Shape;1143;p80"/>
          <p:cNvSpPr txBox="1"/>
          <p:nvPr/>
        </p:nvSpPr>
        <p:spPr>
          <a:xfrm>
            <a:off x="5372188" y="2616075"/>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68</a:t>
            </a:r>
            <a:r>
              <a:rPr lang="en-GB" sz="1800">
                <a:solidFill>
                  <a:schemeClr val="dk1"/>
                </a:solidFill>
                <a:latin typeface="Lexend"/>
                <a:ea typeface="Lexend"/>
                <a:cs typeface="Lexend"/>
                <a:sym typeface="Lexend"/>
              </a:rPr>
              <a:t>°</a:t>
            </a:r>
            <a:endParaRPr/>
          </a:p>
        </p:txBody>
      </p:sp>
      <p:sp>
        <p:nvSpPr>
          <p:cNvPr id="1144" name="Google Shape;1144;p80"/>
          <p:cNvSpPr txBox="1"/>
          <p:nvPr/>
        </p:nvSpPr>
        <p:spPr>
          <a:xfrm>
            <a:off x="6258458" y="3053189"/>
            <a:ext cx="482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49</a:t>
            </a:r>
            <a:r>
              <a:rPr lang="en-GB" sz="1800">
                <a:solidFill>
                  <a:schemeClr val="dk1"/>
                </a:solidFill>
                <a:latin typeface="Lexend"/>
                <a:ea typeface="Lexend"/>
                <a:cs typeface="Lexend"/>
                <a:sym typeface="Lexend"/>
              </a:rPr>
              <a:t>°</a:t>
            </a:r>
            <a:endParaRPr/>
          </a:p>
        </p:txBody>
      </p:sp>
      <p:sp>
        <p:nvSpPr>
          <p:cNvPr id="1145" name="Google Shape;1145;p80"/>
          <p:cNvSpPr txBox="1"/>
          <p:nvPr/>
        </p:nvSpPr>
        <p:spPr>
          <a:xfrm>
            <a:off x="6719358" y="2158458"/>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6.8 cm</a:t>
            </a:r>
            <a:endParaRPr/>
          </a:p>
        </p:txBody>
      </p:sp>
      <p:sp>
        <p:nvSpPr>
          <p:cNvPr id="1146" name="Google Shape;1146;p80"/>
          <p:cNvSpPr txBox="1"/>
          <p:nvPr/>
        </p:nvSpPr>
        <p:spPr>
          <a:xfrm>
            <a:off x="723233" y="2616083"/>
            <a:ext cx="85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6.1 cm</a:t>
            </a:r>
            <a:endParaRPr/>
          </a:p>
        </p:txBody>
      </p:sp>
      <p:sp>
        <p:nvSpPr>
          <p:cNvPr id="1147" name="Google Shape;1147;p80"/>
          <p:cNvSpPr txBox="1"/>
          <p:nvPr/>
        </p:nvSpPr>
        <p:spPr>
          <a:xfrm>
            <a:off x="938675" y="4012200"/>
            <a:ext cx="57024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Haa, ∠TVU = 180 - (68 + 49) = 63°, marka saddex-xagalka MNO wuxuu la siman yahay (congruent) saddex-xagalka TVU iyadoo la adeegsanayo SAS.</a:t>
            </a:r>
            <a:endParaRPr sz="2000">
              <a:solidFill>
                <a:schemeClr val="dk1"/>
              </a:solidFill>
              <a:latin typeface="Kalam"/>
              <a:ea typeface="Kalam"/>
              <a:cs typeface="Kalam"/>
              <a:sym typeface="Kalam"/>
            </a:endParaRPr>
          </a:p>
        </p:txBody>
      </p:sp>
      <p:sp>
        <p:nvSpPr>
          <p:cNvPr id="1148" name="Google Shape;1148;p80"/>
          <p:cNvSpPr/>
          <p:nvPr/>
        </p:nvSpPr>
        <p:spPr>
          <a:xfrm rot="3588461">
            <a:off x="5855830" y="1007509"/>
            <a:ext cx="771916" cy="771916"/>
          </a:xfrm>
          <a:prstGeom prst="pie">
            <a:avLst>
              <a:gd fmla="val 850243" name="adj1"/>
              <a:gd fmla="val 4303721"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9" name="Google Shape;1149;p80"/>
          <p:cNvSpPr txBox="1"/>
          <p:nvPr/>
        </p:nvSpPr>
        <p:spPr>
          <a:xfrm>
            <a:off x="5937000" y="1831800"/>
            <a:ext cx="4827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63°</a:t>
            </a:r>
            <a:endParaRPr sz="1600">
              <a:latin typeface="Kalam"/>
              <a:ea typeface="Kalam"/>
              <a:cs typeface="Kalam"/>
              <a:sym typeface="Kalam"/>
            </a:endParaRPr>
          </a:p>
        </p:txBody>
      </p:sp>
      <p:sp>
        <p:nvSpPr>
          <p:cNvPr id="1150" name="Google Shape;1150;p80"/>
          <p:cNvSpPr/>
          <p:nvPr/>
        </p:nvSpPr>
        <p:spPr>
          <a:xfrm>
            <a:off x="1313450" y="1649325"/>
            <a:ext cx="2235850" cy="1844850"/>
          </a:xfrm>
          <a:custGeom>
            <a:rect b="b" l="l" r="r" t="t"/>
            <a:pathLst>
              <a:path extrusionOk="0" h="73794" w="89434">
                <a:moveTo>
                  <a:pt x="0" y="0"/>
                </a:moveTo>
                <a:lnTo>
                  <a:pt x="26068" y="73794"/>
                </a:lnTo>
                <a:lnTo>
                  <a:pt x="89434" y="2406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51" name="Google Shape;1151;p80"/>
          <p:cNvSpPr/>
          <p:nvPr/>
        </p:nvSpPr>
        <p:spPr>
          <a:xfrm rot="3590874">
            <a:off x="4884802" y="1876475"/>
            <a:ext cx="2235863" cy="1844860"/>
          </a:xfrm>
          <a:custGeom>
            <a:rect b="b" l="l" r="r" t="t"/>
            <a:pathLst>
              <a:path extrusionOk="0" h="73794" w="89434">
                <a:moveTo>
                  <a:pt x="0" y="0"/>
                </a:moveTo>
                <a:lnTo>
                  <a:pt x="26068" y="73794"/>
                </a:lnTo>
                <a:lnTo>
                  <a:pt x="89434" y="24064"/>
                </a:lnTo>
                <a:close/>
              </a:path>
            </a:pathLst>
          </a:custGeom>
          <a:noFill/>
          <a:ln cap="flat" cmpd="sng" w="38100">
            <a:solidFill>
              <a:schemeClr val="dk1"/>
            </a:solidFill>
            <a:prstDash val="solid"/>
            <a:round/>
            <a:headEnd len="med" w="med" type="none"/>
            <a:tailEnd len="med" w="med" type="none"/>
          </a:ln>
        </p:spPr>
        <p:txBody>
          <a:bodyPr wrap="square">
            <a:normAutofit/>
          </a:body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81"/>
          <p:cNvSpPr txBox="1"/>
          <p:nvPr>
            <p:ph idx="1" type="body"/>
          </p:nvPr>
        </p:nvSpPr>
        <p:spPr>
          <a:xfrm>
            <a:off x="324000" y="759300"/>
            <a:ext cx="8237700" cy="7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Adeegsiga sifooyinka la yaqaan ee qaababka, waxaa suurtagal ah in la caddeeyo in saddex-xagallada ay isku siman yihiin (congruent) iyadoo la adeegsanayo SAS.</a:t>
            </a:r>
            <a:endParaRPr sz="1800"/>
          </a:p>
        </p:txBody>
      </p:sp>
      <p:sp>
        <p:nvSpPr>
          <p:cNvPr id="1157" name="Google Shape;1157;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Cadaynta isku-simenaanta (congruence) iyadoo la adeegsanayo SAS</a:t>
            </a:r>
            <a:endParaRPr/>
          </a:p>
        </p:txBody>
      </p:sp>
      <p:sp>
        <p:nvSpPr>
          <p:cNvPr id="1158" name="Google Shape;1158;p81"/>
          <p:cNvSpPr/>
          <p:nvPr/>
        </p:nvSpPr>
        <p:spPr>
          <a:xfrm>
            <a:off x="746650" y="2119225"/>
            <a:ext cx="1608900" cy="987900"/>
          </a:xfrm>
          <a:prstGeom prst="parallelogram">
            <a:avLst>
              <a:gd fmla="val 51911"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59" name="Google Shape;1159;p81"/>
          <p:cNvCxnSpPr/>
          <p:nvPr/>
        </p:nvCxnSpPr>
        <p:spPr>
          <a:xfrm>
            <a:off x="1262925" y="2117600"/>
            <a:ext cx="586800" cy="995100"/>
          </a:xfrm>
          <a:prstGeom prst="straightConnector1">
            <a:avLst/>
          </a:prstGeom>
          <a:noFill/>
          <a:ln cap="flat" cmpd="sng" w="38100">
            <a:solidFill>
              <a:schemeClr val="dk1"/>
            </a:solidFill>
            <a:prstDash val="solid"/>
            <a:round/>
            <a:headEnd len="med" w="med" type="none"/>
            <a:tailEnd len="med" w="med" type="none"/>
          </a:ln>
        </p:spPr>
      </p:cxnSp>
      <p:sp>
        <p:nvSpPr>
          <p:cNvPr id="1160" name="Google Shape;1160;p81"/>
          <p:cNvSpPr txBox="1"/>
          <p:nvPr>
            <p:ph idx="1" type="body"/>
          </p:nvPr>
        </p:nvSpPr>
        <p:spPr>
          <a:xfrm>
            <a:off x="1096284" y="1833916"/>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sp>
        <p:nvSpPr>
          <p:cNvPr id="1161" name="Google Shape;1161;p81"/>
          <p:cNvSpPr txBox="1"/>
          <p:nvPr>
            <p:ph idx="1" type="body"/>
          </p:nvPr>
        </p:nvSpPr>
        <p:spPr>
          <a:xfrm>
            <a:off x="550859" y="3026769"/>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sp>
        <p:nvSpPr>
          <p:cNvPr id="1162" name="Google Shape;1162;p81"/>
          <p:cNvSpPr txBox="1"/>
          <p:nvPr>
            <p:ph idx="1" type="body"/>
          </p:nvPr>
        </p:nvSpPr>
        <p:spPr>
          <a:xfrm>
            <a:off x="1816167" y="308892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800"/>
          </a:p>
        </p:txBody>
      </p:sp>
      <p:sp>
        <p:nvSpPr>
          <p:cNvPr id="1163" name="Google Shape;1163;p81"/>
          <p:cNvSpPr txBox="1"/>
          <p:nvPr>
            <p:ph idx="1" type="body"/>
          </p:nvPr>
        </p:nvSpPr>
        <p:spPr>
          <a:xfrm>
            <a:off x="2385621" y="1917844"/>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800"/>
          </a:p>
        </p:txBody>
      </p:sp>
      <p:sp>
        <p:nvSpPr>
          <p:cNvPr id="1164" name="Google Shape;1164;p81"/>
          <p:cNvSpPr txBox="1"/>
          <p:nvPr/>
        </p:nvSpPr>
        <p:spPr>
          <a:xfrm>
            <a:off x="2997850" y="1393800"/>
            <a:ext cx="5563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Caddee in saddex-xagalka ABC uu la siman yahay (congruent) saddex-xagalka ACD, marka la eego in ABCD uu yahay rhombus.</a:t>
            </a:r>
            <a:endParaRPr sz="1800">
              <a:solidFill>
                <a:schemeClr val="dk1"/>
              </a:solidFill>
              <a:latin typeface="Lexend"/>
              <a:ea typeface="Lexend"/>
              <a:cs typeface="Lexend"/>
              <a:sym typeface="Lexend"/>
            </a:endParaRPr>
          </a:p>
        </p:txBody>
      </p:sp>
      <p:sp>
        <p:nvSpPr>
          <p:cNvPr id="1165" name="Google Shape;1165;p81"/>
          <p:cNvSpPr txBox="1"/>
          <p:nvPr/>
        </p:nvSpPr>
        <p:spPr>
          <a:xfrm>
            <a:off x="2945725" y="1913025"/>
            <a:ext cx="5193600" cy="2493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AB = CD sababtoo ah waa geesaha rhombus.</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1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∠ABC = ∠ADC sababtoo ah waa xaglaha iska soo horjeeda ee rhombus.</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1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AD = BC sababtoo ah waa geesaha rhombus.</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1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Sidaa darteed, saddex-xagalka ABC wuxuu la siman yahay (congruent) saddex-xagalka ACD iyadoo la adeegsanayo SAS.</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8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 la eego in ABCD uu yahay rhombus, caddee in saddex-xagalka ABC uu la siman yahay (congruent) saddex-xagalka ACD.</a:t>
            </a:r>
            <a:r>
              <a:rPr lang="en-GB" sz="1100">
                <a:latin typeface="Lexend"/>
              </a:rPr>
              <a:t/>
            </a:r>
            <a:endParaRPr sz="1800"/>
          </a:p>
          <a:p>
            <a:pPr indent="0" lvl="0" marL="0" rtl="0" algn="l">
              <a:spcBef>
                <a:spcPts val="1000"/>
              </a:spcBef>
              <a:spcAft>
                <a:spcPts val="0"/>
              </a:spcAft>
              <a:buClr>
                <a:schemeClr val="dk1"/>
              </a:buClr>
              <a:buSzPts val="1100"/>
              <a:buFont typeface="Arial"/>
              <a:buNone/>
            </a:pPr>
            <a:r>
              <a:rPr>
                <a:latin typeface="Lexend"/>
              </a:rPr>
              <a:t/>
            </a:r>
            <a:endParaRPr sz="1800"/>
          </a:p>
          <a:p>
            <a:pPr indent="0" lvl="0" marL="0" rtl="0" algn="l">
              <a:spcBef>
                <a:spcPts val="1000"/>
              </a:spcBef>
              <a:spcAft>
                <a:spcPts val="1000"/>
              </a:spcAft>
              <a:buNone/>
            </a:pPr>
            <a:r>
              <a:rPr>
                <a:latin typeface="Lexend"/>
              </a:rPr>
              <a:t/>
            </a:r>
            <a:endParaRPr sz="1800"/>
          </a:p>
        </p:txBody>
      </p:sp>
      <p:sp>
        <p:nvSpPr>
          <p:cNvPr id="1171" name="Google Shape;1171;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Cadaynta isku-simenaanta (congruence) iyadoo la adeegsanayo SAS</a:t>
            </a:r>
            <a:endParaRPr/>
          </a:p>
        </p:txBody>
      </p:sp>
      <p:sp>
        <p:nvSpPr>
          <p:cNvPr id="1172" name="Google Shape;1172;p82"/>
          <p:cNvSpPr/>
          <p:nvPr/>
        </p:nvSpPr>
        <p:spPr>
          <a:xfrm>
            <a:off x="746650" y="1433425"/>
            <a:ext cx="1608900" cy="987900"/>
          </a:xfrm>
          <a:prstGeom prst="parallelogram">
            <a:avLst>
              <a:gd fmla="val 51911"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73" name="Google Shape;1173;p82"/>
          <p:cNvCxnSpPr/>
          <p:nvPr/>
        </p:nvCxnSpPr>
        <p:spPr>
          <a:xfrm>
            <a:off x="1262925" y="1431800"/>
            <a:ext cx="586800" cy="995100"/>
          </a:xfrm>
          <a:prstGeom prst="straightConnector1">
            <a:avLst/>
          </a:prstGeom>
          <a:noFill/>
          <a:ln cap="flat" cmpd="sng" w="38100">
            <a:solidFill>
              <a:schemeClr val="dk1"/>
            </a:solidFill>
            <a:prstDash val="solid"/>
            <a:round/>
            <a:headEnd len="med" w="med" type="none"/>
            <a:tailEnd len="med" w="med" type="none"/>
          </a:ln>
        </p:spPr>
      </p:cxnSp>
      <p:sp>
        <p:nvSpPr>
          <p:cNvPr id="1174" name="Google Shape;1174;p82"/>
          <p:cNvSpPr txBox="1"/>
          <p:nvPr>
            <p:ph idx="1" type="body"/>
          </p:nvPr>
        </p:nvSpPr>
        <p:spPr>
          <a:xfrm>
            <a:off x="1096284" y="1148116"/>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800"/>
          </a:p>
        </p:txBody>
      </p:sp>
      <p:sp>
        <p:nvSpPr>
          <p:cNvPr id="1175" name="Google Shape;1175;p82"/>
          <p:cNvSpPr txBox="1"/>
          <p:nvPr>
            <p:ph idx="1" type="body"/>
          </p:nvPr>
        </p:nvSpPr>
        <p:spPr>
          <a:xfrm>
            <a:off x="550859" y="2340969"/>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1176" name="Google Shape;1176;p82"/>
          <p:cNvSpPr txBox="1"/>
          <p:nvPr>
            <p:ph idx="1" type="body"/>
          </p:nvPr>
        </p:nvSpPr>
        <p:spPr>
          <a:xfrm>
            <a:off x="1816167" y="2403121"/>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sp>
        <p:nvSpPr>
          <p:cNvPr id="1177" name="Google Shape;1177;p82"/>
          <p:cNvSpPr txBox="1"/>
          <p:nvPr>
            <p:ph idx="1" type="body"/>
          </p:nvPr>
        </p:nvSpPr>
        <p:spPr>
          <a:xfrm>
            <a:off x="2385621" y="1232044"/>
            <a:ext cx="2391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800"/>
          </a:p>
        </p:txBody>
      </p:sp>
      <p:sp>
        <p:nvSpPr>
          <p:cNvPr id="1178" name="Google Shape;1178;p82"/>
          <p:cNvSpPr txBox="1"/>
          <p:nvPr/>
        </p:nvSpPr>
        <p:spPr>
          <a:xfrm>
            <a:off x="3098125" y="1608225"/>
            <a:ext cx="5193600" cy="2678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AB = CD sababtoo ah waa geesaha rhombus.</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∠DAC = ∠ACB sababtoo ah waa</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AC waa gees la wadaago (shared edge) labada saddex-xagal.</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Sidaa darteed, saddex-xagalka ABC wuxuu la siman yahay (congruent) saddex-xagalka ACD iyadoo la adeegsanayo SAS.</a:t>
            </a:r>
            <a:endParaRPr sz="1800">
              <a:solidFill>
                <a:schemeClr val="dk1"/>
              </a:solidFill>
              <a:latin typeface="Lexend"/>
              <a:ea typeface="Lexend"/>
              <a:cs typeface="Lexend"/>
              <a:sym typeface="Lexend"/>
            </a:endParaRPr>
          </a:p>
        </p:txBody>
      </p:sp>
      <p:cxnSp>
        <p:nvCxnSpPr>
          <p:cNvPr id="1179" name="Google Shape;1179;p82"/>
          <p:cNvCxnSpPr/>
          <p:nvPr/>
        </p:nvCxnSpPr>
        <p:spPr>
          <a:xfrm>
            <a:off x="6266447" y="2476509"/>
            <a:ext cx="1764600" cy="0"/>
          </a:xfrm>
          <a:prstGeom prst="straightConnector1">
            <a:avLst/>
          </a:prstGeom>
          <a:noFill/>
          <a:ln cap="flat" cmpd="sng" w="38100">
            <a:solidFill>
              <a:schemeClr val="dk1"/>
            </a:solidFill>
            <a:prstDash val="solid"/>
            <a:round/>
            <a:headEnd len="med" w="med" type="none"/>
            <a:tailEnd len="med" w="med" type="none"/>
          </a:ln>
        </p:spPr>
      </p:cxnSp>
      <p:cxnSp>
        <p:nvCxnSpPr>
          <p:cNvPr id="1180" name="Google Shape;1180;p82"/>
          <p:cNvCxnSpPr/>
          <p:nvPr/>
        </p:nvCxnSpPr>
        <p:spPr>
          <a:xfrm>
            <a:off x="3180347" y="2819409"/>
            <a:ext cx="4870800" cy="0"/>
          </a:xfrm>
          <a:prstGeom prst="straightConnector1">
            <a:avLst/>
          </a:prstGeom>
          <a:noFill/>
          <a:ln cap="flat" cmpd="sng" w="38100">
            <a:solidFill>
              <a:schemeClr val="dk1"/>
            </a:solidFill>
            <a:prstDash val="solid"/>
            <a:round/>
            <a:headEnd len="med" w="med" type="none"/>
            <a:tailEnd len="med" w="med" type="none"/>
          </a:ln>
        </p:spPr>
      </p:cxnSp>
      <p:sp>
        <p:nvSpPr>
          <p:cNvPr id="1181" name="Google Shape;1181;p82"/>
          <p:cNvSpPr txBox="1"/>
          <p:nvPr/>
        </p:nvSpPr>
        <p:spPr>
          <a:xfrm>
            <a:off x="390225" y="3058000"/>
            <a:ext cx="1651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Buuxi meesha bannaan.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82" name="Google Shape;1182;p82"/>
          <p:cNvSpPr txBox="1"/>
          <p:nvPr/>
        </p:nvSpPr>
        <p:spPr>
          <a:xfrm>
            <a:off x="6256800" y="2208221"/>
            <a:ext cx="1952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gudaha isku-beddelka (interior alternate)</a:t>
            </a:r>
            <a:endParaRPr sz="2000">
              <a:solidFill>
                <a:schemeClr val="dk1"/>
              </a:solidFill>
              <a:latin typeface="Kalam"/>
              <a:ea typeface="Kalam"/>
              <a:cs typeface="Kalam"/>
              <a:sym typeface="Kalam"/>
            </a:endParaRPr>
          </a:p>
        </p:txBody>
      </p:sp>
      <p:sp>
        <p:nvSpPr>
          <p:cNvPr id="1183" name="Google Shape;1183;p82"/>
          <p:cNvSpPr txBox="1"/>
          <p:nvPr/>
        </p:nvSpPr>
        <p:spPr>
          <a:xfrm>
            <a:off x="3180350" y="2546100"/>
            <a:ext cx="24945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xaglaha ku yaal khadadka barbaraha (angles in parallel lines)</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7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83"/>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1) Samee saddexagallada soo socda:</a:t>
            </a:r>
            <a:endParaRPr/>
          </a:p>
          <a:p>
            <a:pPr indent="0" lvl="0" marL="0" rtl="0" algn="l">
              <a:spcBef>
                <a:spcPts val="1000"/>
              </a:spcBef>
              <a:spcAft>
                <a:spcPts val="0"/>
              </a:spcAft>
              <a:buNone/>
              <a:defRPr/>
            </a:pPr>
            <a:r>
              <a:rPr lang="en-GB" sz="1400">
                <a:latin typeface="Lexend"/>
              </a:rPr>
              <a:t>a) Saddexagal ABC, halkaas oo AB = 6 cm, BC = 9 cm iyo ∠ABC = 42°</a:t>
            </a:r>
            <a:endParaRPr/>
          </a:p>
          <a:p>
            <a:pPr indent="0" lvl="0" marL="0" rtl="0" algn="l">
              <a:spcBef>
                <a:spcPts val="1000"/>
              </a:spcBef>
              <a:spcAft>
                <a:spcPts val="0"/>
              </a:spcAft>
              <a:buNone/>
              <a:defRPr/>
            </a:pPr>
            <a:r>
              <a:rPr lang="en-GB" sz="1400">
                <a:latin typeface="Lexend"/>
              </a:rPr>
              <a:t>b) Saddexagal PQR, halkaas oo PQ = 6 cm, QR = 9 cm iyo ∠QPR = 42°</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400">
                <a:latin typeface="Lexend"/>
              </a:rPr>
              <a:t>2) Qiyaas cidhifyada iyo xaglaha labada saddexagal ee aad ku dhisay su'aasha 1. Ma waa saddexagallo isku mid ah (congruent triangles)?</a:t>
            </a:r>
            <a:endParaRPr/>
          </a:p>
        </p:txBody>
      </p:sp>
      <p:sp>
        <p:nvSpPr>
          <p:cNvPr id="1189" name="Google Shape;1189;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Caddaynta isku midnimada (congruence) iyadoo la adeegsanayo SAS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84"/>
          <p:cNvSpPr txBox="1"/>
          <p:nvPr>
            <p:ph idx="1" type="body"/>
          </p:nvPr>
        </p:nvSpPr>
        <p:spPr>
          <a:xfrm>
            <a:off x="324000" y="7593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3) Caddee in saddexagalka ABC uu la mid yahay saddexagalka PQR iyadoo la adeegsanayo SAS.</a:t>
            </a:r>
            <a:r>
              <a:rPr lang="en-GB" sz="1400">
                <a:latin typeface="Lexend"/>
              </a:rPr>
              <a:t/>
            </a:r>
            <a:endParaRPr/>
          </a:p>
        </p:txBody>
      </p:sp>
      <p:sp>
        <p:nvSpPr>
          <p:cNvPr id="1195" name="Google Shape;1195;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Caddaynta isku midnimada (congruence) iyadoo la adeegsanayo SAS</a:t>
            </a:r>
            <a:endParaRPr/>
          </a:p>
        </p:txBody>
      </p:sp>
      <p:grpSp>
        <p:nvGrpSpPr>
          <p:cNvPr id="1196" name="Google Shape;1196;p84"/>
          <p:cNvGrpSpPr/>
          <p:nvPr/>
        </p:nvGrpSpPr>
        <p:grpSpPr>
          <a:xfrm>
            <a:off x="448026" y="1237200"/>
            <a:ext cx="3353999" cy="1536050"/>
            <a:chOff x="448026" y="1237200"/>
            <a:chExt cx="3353999" cy="1536050"/>
          </a:xfrm>
        </p:grpSpPr>
        <p:sp>
          <p:nvSpPr>
            <p:cNvPr id="1197" name="Google Shape;1197;p84"/>
            <p:cNvSpPr/>
            <p:nvPr/>
          </p:nvSpPr>
          <p:spPr>
            <a:xfrm>
              <a:off x="1040775" y="1478200"/>
              <a:ext cx="2451075" cy="814500"/>
            </a:xfrm>
            <a:custGeom>
              <a:rect b="b" l="l" r="r" t="t"/>
              <a:pathLst>
                <a:path extrusionOk="0" h="32580" w="98043">
                  <a:moveTo>
                    <a:pt x="0" y="0"/>
                  </a:moveTo>
                  <a:lnTo>
                    <a:pt x="24435" y="32580"/>
                  </a:lnTo>
                  <a:lnTo>
                    <a:pt x="98043" y="32580"/>
                  </a:lnTo>
                  <a:close/>
                </a:path>
              </a:pathLst>
            </a:custGeom>
            <a:noFill/>
            <a:ln cap="flat" cmpd="sng" w="38100">
              <a:solidFill>
                <a:schemeClr val="dk1"/>
              </a:solidFill>
              <a:prstDash val="solid"/>
              <a:round/>
              <a:headEnd len="med" w="med" type="none"/>
              <a:tailEnd len="med" w="med" type="none"/>
            </a:ln>
          </p:spPr>
          <p:txBody>
            <a:bodyPr/>
            <a:p/>
          </p:txBody>
        </p:sp>
        <p:sp>
          <p:nvSpPr>
            <p:cNvPr id="1198" name="Google Shape;1198;p84"/>
            <p:cNvSpPr txBox="1"/>
            <p:nvPr/>
          </p:nvSpPr>
          <p:spPr>
            <a:xfrm>
              <a:off x="786075" y="123720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1199" name="Google Shape;1199;p84"/>
            <p:cNvSpPr txBox="1"/>
            <p:nvPr/>
          </p:nvSpPr>
          <p:spPr>
            <a:xfrm>
              <a:off x="1479300" y="2353025"/>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200" name="Google Shape;1200;p84"/>
            <p:cNvSpPr txBox="1"/>
            <p:nvPr/>
          </p:nvSpPr>
          <p:spPr>
            <a:xfrm>
              <a:off x="3547325" y="221885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C</a:t>
              </a:r>
              <a:endParaRPr sz="1800">
                <a:solidFill>
                  <a:srgbClr val="000000"/>
                </a:solidFill>
                <a:latin typeface="Lexend"/>
                <a:ea typeface="Lexend"/>
                <a:cs typeface="Lexend"/>
                <a:sym typeface="Lexend"/>
              </a:endParaRPr>
            </a:p>
          </p:txBody>
        </p:sp>
        <p:cxnSp>
          <p:nvCxnSpPr>
            <p:cNvPr id="1201" name="Google Shape;1201;p84"/>
            <p:cNvCxnSpPr/>
            <p:nvPr/>
          </p:nvCxnSpPr>
          <p:spPr>
            <a:xfrm>
              <a:off x="905025" y="1478200"/>
              <a:ext cx="610800" cy="868800"/>
            </a:xfrm>
            <a:prstGeom prst="straightConnector1">
              <a:avLst/>
            </a:prstGeom>
            <a:noFill/>
            <a:ln cap="flat" cmpd="sng" w="28575">
              <a:solidFill>
                <a:schemeClr val="dk1"/>
              </a:solidFill>
              <a:prstDash val="solid"/>
              <a:round/>
              <a:headEnd len="med" w="med" type="triangle"/>
              <a:tailEnd len="med" w="med" type="triangle"/>
            </a:ln>
          </p:spPr>
        </p:cxnSp>
        <p:cxnSp>
          <p:nvCxnSpPr>
            <p:cNvPr id="1202" name="Google Shape;1202;p84"/>
            <p:cNvCxnSpPr/>
            <p:nvPr/>
          </p:nvCxnSpPr>
          <p:spPr>
            <a:xfrm>
              <a:off x="1684800" y="2431300"/>
              <a:ext cx="1831200" cy="0"/>
            </a:xfrm>
            <a:prstGeom prst="straightConnector1">
              <a:avLst/>
            </a:prstGeom>
            <a:noFill/>
            <a:ln cap="flat" cmpd="sng" w="28575">
              <a:solidFill>
                <a:schemeClr val="dk1"/>
              </a:solidFill>
              <a:prstDash val="solid"/>
              <a:round/>
              <a:headEnd len="med" w="med" type="triangle"/>
              <a:tailEnd len="med" w="med" type="triangle"/>
            </a:ln>
          </p:spPr>
        </p:cxnSp>
        <p:sp>
          <p:nvSpPr>
            <p:cNvPr id="1203" name="Google Shape;1203;p84"/>
            <p:cNvSpPr/>
            <p:nvPr/>
          </p:nvSpPr>
          <p:spPr>
            <a:xfrm>
              <a:off x="1347246" y="1987675"/>
              <a:ext cx="610800" cy="610800"/>
            </a:xfrm>
            <a:prstGeom prst="pie">
              <a:avLst>
                <a:gd fmla="val 13989222" name="adj1"/>
                <a:gd fmla="val 2159004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4" name="Google Shape;1204;p84"/>
            <p:cNvSpPr txBox="1"/>
            <p:nvPr/>
          </p:nvSpPr>
          <p:spPr>
            <a:xfrm>
              <a:off x="448026" y="1896250"/>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sp>
          <p:nvSpPr>
            <p:cNvPr id="1205" name="Google Shape;1205;p84"/>
            <p:cNvSpPr txBox="1"/>
            <p:nvPr/>
          </p:nvSpPr>
          <p:spPr>
            <a:xfrm>
              <a:off x="2175901" y="2496050"/>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sp>
          <p:nvSpPr>
            <p:cNvPr id="1206" name="Google Shape;1206;p84"/>
            <p:cNvSpPr txBox="1"/>
            <p:nvPr/>
          </p:nvSpPr>
          <p:spPr>
            <a:xfrm>
              <a:off x="1981450" y="1941650"/>
              <a:ext cx="630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128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grpSp>
      <p:grpSp>
        <p:nvGrpSpPr>
          <p:cNvPr id="1207" name="Google Shape;1207;p84"/>
          <p:cNvGrpSpPr/>
          <p:nvPr/>
        </p:nvGrpSpPr>
        <p:grpSpPr>
          <a:xfrm>
            <a:off x="4216351" y="1176093"/>
            <a:ext cx="3599894" cy="1597157"/>
            <a:chOff x="4216351" y="1176093"/>
            <a:chExt cx="3599894" cy="1597157"/>
          </a:xfrm>
        </p:grpSpPr>
        <p:sp>
          <p:nvSpPr>
            <p:cNvPr id="1208" name="Google Shape;1208;p84"/>
            <p:cNvSpPr/>
            <p:nvPr/>
          </p:nvSpPr>
          <p:spPr>
            <a:xfrm>
              <a:off x="4783050" y="1478200"/>
              <a:ext cx="2451075" cy="814500"/>
            </a:xfrm>
            <a:custGeom>
              <a:rect b="b" l="l" r="r" t="t"/>
              <a:pathLst>
                <a:path extrusionOk="0" h="32580" w="98043">
                  <a:moveTo>
                    <a:pt x="0" y="0"/>
                  </a:moveTo>
                  <a:lnTo>
                    <a:pt x="24435" y="32580"/>
                  </a:lnTo>
                  <a:lnTo>
                    <a:pt x="98043" y="32580"/>
                  </a:lnTo>
                  <a:close/>
                </a:path>
              </a:pathLst>
            </a:custGeom>
            <a:noFill/>
            <a:ln cap="flat" cmpd="sng" w="38100">
              <a:solidFill>
                <a:schemeClr val="dk1"/>
              </a:solidFill>
              <a:prstDash val="solid"/>
              <a:round/>
              <a:headEnd len="med" w="med" type="none"/>
              <a:tailEnd len="med" w="med" type="none"/>
            </a:ln>
          </p:spPr>
          <p:txBody>
            <a:bodyPr/>
            <a:p/>
          </p:txBody>
        </p:sp>
        <p:sp>
          <p:nvSpPr>
            <p:cNvPr id="1209" name="Google Shape;1209;p84"/>
            <p:cNvSpPr txBox="1"/>
            <p:nvPr/>
          </p:nvSpPr>
          <p:spPr>
            <a:xfrm>
              <a:off x="4500613" y="1312625"/>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P</a:t>
              </a:r>
              <a:endParaRPr sz="1800">
                <a:solidFill>
                  <a:srgbClr val="000000"/>
                </a:solidFill>
                <a:latin typeface="Lexend"/>
                <a:ea typeface="Lexend"/>
                <a:cs typeface="Lexend"/>
                <a:sym typeface="Lexend"/>
              </a:endParaRPr>
            </a:p>
          </p:txBody>
        </p:sp>
        <p:sp>
          <p:nvSpPr>
            <p:cNvPr id="1210" name="Google Shape;1210;p84"/>
            <p:cNvSpPr txBox="1"/>
            <p:nvPr/>
          </p:nvSpPr>
          <p:spPr>
            <a:xfrm>
              <a:off x="5193838" y="229270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Q</a:t>
              </a:r>
              <a:endParaRPr sz="1800">
                <a:solidFill>
                  <a:srgbClr val="000000"/>
                </a:solidFill>
                <a:latin typeface="Lexend"/>
                <a:ea typeface="Lexend"/>
                <a:cs typeface="Lexend"/>
                <a:sym typeface="Lexend"/>
              </a:endParaRPr>
            </a:p>
          </p:txBody>
        </p:sp>
        <p:sp>
          <p:nvSpPr>
            <p:cNvPr id="1211" name="Google Shape;1211;p84"/>
            <p:cNvSpPr txBox="1"/>
            <p:nvPr/>
          </p:nvSpPr>
          <p:spPr>
            <a:xfrm>
              <a:off x="7261863" y="221885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R</a:t>
              </a:r>
              <a:endParaRPr sz="1800">
                <a:solidFill>
                  <a:srgbClr val="000000"/>
                </a:solidFill>
                <a:latin typeface="Lexend"/>
                <a:ea typeface="Lexend"/>
                <a:cs typeface="Lexend"/>
                <a:sym typeface="Lexend"/>
              </a:endParaRPr>
            </a:p>
          </p:txBody>
        </p:sp>
        <p:cxnSp>
          <p:nvCxnSpPr>
            <p:cNvPr id="1212" name="Google Shape;1212;p84"/>
            <p:cNvCxnSpPr/>
            <p:nvPr/>
          </p:nvCxnSpPr>
          <p:spPr>
            <a:xfrm>
              <a:off x="4626900" y="1497166"/>
              <a:ext cx="610800" cy="868800"/>
            </a:xfrm>
            <a:prstGeom prst="straightConnector1">
              <a:avLst/>
            </a:prstGeom>
            <a:noFill/>
            <a:ln cap="flat" cmpd="sng" w="28575">
              <a:solidFill>
                <a:schemeClr val="dk1"/>
              </a:solidFill>
              <a:prstDash val="solid"/>
              <a:round/>
              <a:headEnd len="med" w="med" type="triangle"/>
              <a:tailEnd len="med" w="med" type="triangle"/>
            </a:ln>
          </p:spPr>
        </p:cxnSp>
        <p:cxnSp>
          <p:nvCxnSpPr>
            <p:cNvPr id="1213" name="Google Shape;1213;p84"/>
            <p:cNvCxnSpPr/>
            <p:nvPr/>
          </p:nvCxnSpPr>
          <p:spPr>
            <a:xfrm>
              <a:off x="5406675" y="2450266"/>
              <a:ext cx="1831200" cy="0"/>
            </a:xfrm>
            <a:prstGeom prst="straightConnector1">
              <a:avLst/>
            </a:prstGeom>
            <a:noFill/>
            <a:ln cap="flat" cmpd="sng" w="28575">
              <a:solidFill>
                <a:schemeClr val="dk1"/>
              </a:solidFill>
              <a:prstDash val="solid"/>
              <a:round/>
              <a:headEnd len="med" w="med" type="triangle"/>
              <a:tailEnd len="med" w="med" type="triangle"/>
            </a:ln>
          </p:spPr>
        </p:cxnSp>
        <p:sp>
          <p:nvSpPr>
            <p:cNvPr id="1214" name="Google Shape;1214;p84"/>
            <p:cNvSpPr/>
            <p:nvPr/>
          </p:nvSpPr>
          <p:spPr>
            <a:xfrm>
              <a:off x="4479359" y="1176093"/>
              <a:ext cx="610800" cy="610800"/>
            </a:xfrm>
            <a:prstGeom prst="pie">
              <a:avLst>
                <a:gd fmla="val 1084039" name="adj1"/>
                <a:gd fmla="val 3202325"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5" name="Google Shape;1215;p84"/>
            <p:cNvSpPr/>
            <p:nvPr/>
          </p:nvSpPr>
          <p:spPr>
            <a:xfrm rot="9497872">
              <a:off x="6923651" y="1987556"/>
              <a:ext cx="610901" cy="610901"/>
            </a:xfrm>
            <a:prstGeom prst="pie">
              <a:avLst>
                <a:gd fmla="val 1276125" name="adj1"/>
                <a:gd fmla="val 241672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6" name="Google Shape;1216;p84"/>
            <p:cNvSpPr txBox="1"/>
            <p:nvPr/>
          </p:nvSpPr>
          <p:spPr>
            <a:xfrm>
              <a:off x="4216351" y="1859525"/>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sp>
          <p:nvSpPr>
            <p:cNvPr id="1217" name="Google Shape;1217;p84"/>
            <p:cNvSpPr txBox="1"/>
            <p:nvPr/>
          </p:nvSpPr>
          <p:spPr>
            <a:xfrm>
              <a:off x="5966626" y="2496050"/>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sp>
          <p:nvSpPr>
            <p:cNvPr id="1218" name="Google Shape;1218;p84"/>
            <p:cNvSpPr txBox="1"/>
            <p:nvPr/>
          </p:nvSpPr>
          <p:spPr>
            <a:xfrm>
              <a:off x="5090150" y="1664450"/>
              <a:ext cx="630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32</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219" name="Google Shape;1219;p84"/>
            <p:cNvSpPr txBox="1"/>
            <p:nvPr/>
          </p:nvSpPr>
          <p:spPr>
            <a:xfrm>
              <a:off x="7185945" y="1896259"/>
              <a:ext cx="630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20</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cxnSp>
          <p:nvCxnSpPr>
            <p:cNvPr id="1220" name="Google Shape;1220;p84"/>
            <p:cNvCxnSpPr/>
            <p:nvPr/>
          </p:nvCxnSpPr>
          <p:spPr>
            <a:xfrm flipH="1" rot="10800000">
              <a:off x="7002000" y="2154525"/>
              <a:ext cx="141900" cy="102000"/>
            </a:xfrm>
            <a:prstGeom prst="straightConnector1">
              <a:avLst/>
            </a:prstGeom>
            <a:noFill/>
            <a:ln cap="flat" cmpd="sng" w="38100">
              <a:solidFill>
                <a:schemeClr val="dk1"/>
              </a:solidFill>
              <a:prstDash val="solid"/>
              <a:round/>
              <a:headEnd len="med" w="med" type="none"/>
              <a:tailEnd len="med" w="med" type="none"/>
            </a:ln>
          </p:spPr>
        </p:cxnSp>
      </p:grpSp>
      <p:sp>
        <p:nvSpPr>
          <p:cNvPr id="1221" name="Google Shape;1221;p84"/>
          <p:cNvSpPr txBox="1"/>
          <p:nvPr>
            <p:ph idx="1" type="body"/>
          </p:nvPr>
        </p:nvSpPr>
        <p:spPr>
          <a:xfrm>
            <a:off x="324000" y="31428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4) Marka la eego barbaroodle ABCD, caddee in saddexagalka ABC uu la mid yahay saddexagalka ACD iyadoo la adeegsanayo SAS.</a:t>
            </a:r>
            <a:r>
              <a:rPr lang="en-GB" sz="1400">
                <a:latin typeface="Lexend"/>
              </a:rP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85"/>
          <p:cNvSpPr txBox="1"/>
          <p:nvPr>
            <p:ph idx="1" type="body"/>
          </p:nvPr>
        </p:nvSpPr>
        <p:spPr>
          <a:xfrm>
            <a:off x="324000" y="759300"/>
            <a:ext cx="8496000" cy="943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1) Samee saddexagallada soo socda:</a:t>
            </a:r>
            <a:endParaRPr/>
          </a:p>
          <a:p>
            <a:pPr indent="0" lvl="0" marL="0" rtl="0" algn="l">
              <a:spcBef>
                <a:spcPts val="1000"/>
              </a:spcBef>
              <a:spcAft>
                <a:spcPts val="1000"/>
              </a:spcAft>
              <a:buNone/>
              <a:defRPr/>
            </a:pPr>
            <a:r>
              <a:rPr lang="en-GB" sz="1400">
                <a:latin typeface="Lexend"/>
              </a:rPr>
              <a:t>a) Saddexagal ABC, halkaas oo AB = 6 cm, BC = 9 cm iyo ∠ABC = 42°</a:t>
            </a:r>
            <a:endParaRPr/>
          </a:p>
        </p:txBody>
      </p:sp>
      <p:sp>
        <p:nvSpPr>
          <p:cNvPr id="1227" name="Google Shape;1227;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Caddaynta isku midnimada (congruence) iyadoo la adeegsanayo SAS</a:t>
            </a:r>
            <a:endParaRPr/>
          </a:p>
        </p:txBody>
      </p:sp>
      <p:cxnSp>
        <p:nvCxnSpPr>
          <p:cNvPr id="1228" name="Google Shape;1228;p85"/>
          <p:cNvCxnSpPr/>
          <p:nvPr/>
        </p:nvCxnSpPr>
        <p:spPr>
          <a:xfrm>
            <a:off x="1830000" y="4313400"/>
            <a:ext cx="2415000" cy="0"/>
          </a:xfrm>
          <a:prstGeom prst="straightConnector1">
            <a:avLst/>
          </a:prstGeom>
          <a:noFill/>
          <a:ln cap="flat" cmpd="sng" w="38100">
            <a:solidFill>
              <a:schemeClr val="dk1"/>
            </a:solidFill>
            <a:prstDash val="solid"/>
            <a:round/>
            <a:headEnd len="med" w="med" type="none"/>
            <a:tailEnd len="med" w="med" type="none"/>
          </a:ln>
        </p:spPr>
      </p:cxnSp>
      <p:cxnSp>
        <p:nvCxnSpPr>
          <p:cNvPr id="1229" name="Google Shape;1229;p85"/>
          <p:cNvCxnSpPr/>
          <p:nvPr/>
        </p:nvCxnSpPr>
        <p:spPr>
          <a:xfrm flipH="1" rot="10800000">
            <a:off x="1845000" y="1620000"/>
            <a:ext cx="2985000" cy="2693400"/>
          </a:xfrm>
          <a:prstGeom prst="straightConnector1">
            <a:avLst/>
          </a:prstGeom>
          <a:noFill/>
          <a:ln cap="flat" cmpd="sng" w="28575">
            <a:solidFill>
              <a:srgbClr val="999999"/>
            </a:solidFill>
            <a:prstDash val="solid"/>
            <a:round/>
            <a:headEnd len="med" w="med" type="none"/>
            <a:tailEnd len="med" w="med" type="none"/>
          </a:ln>
        </p:spPr>
      </p:cxnSp>
      <p:grpSp>
        <p:nvGrpSpPr>
          <p:cNvPr id="1230" name="Google Shape;1230;p85"/>
          <p:cNvGrpSpPr/>
          <p:nvPr/>
        </p:nvGrpSpPr>
        <p:grpSpPr>
          <a:xfrm>
            <a:off x="4443000" y="1830000"/>
            <a:ext cx="144000" cy="144000"/>
            <a:chOff x="5962500" y="2932500"/>
            <a:chExt cx="144000" cy="144000"/>
          </a:xfrm>
        </p:grpSpPr>
        <p:cxnSp>
          <p:nvCxnSpPr>
            <p:cNvPr id="1231" name="Google Shape;1231;p85"/>
            <p:cNvCxnSpPr/>
            <p:nvPr/>
          </p:nvCxnSpPr>
          <p:spPr>
            <a:xfrm>
              <a:off x="5962500" y="2932500"/>
              <a:ext cx="144000" cy="144000"/>
            </a:xfrm>
            <a:prstGeom prst="straightConnector1">
              <a:avLst/>
            </a:prstGeom>
            <a:noFill/>
            <a:ln cap="flat" cmpd="sng" w="38100">
              <a:solidFill>
                <a:schemeClr val="accent4"/>
              </a:solidFill>
              <a:prstDash val="solid"/>
              <a:round/>
              <a:headEnd len="med" w="med" type="none"/>
              <a:tailEnd len="med" w="med" type="none"/>
            </a:ln>
          </p:spPr>
        </p:cxnSp>
        <p:cxnSp>
          <p:nvCxnSpPr>
            <p:cNvPr id="1232" name="Google Shape;1232;p85"/>
            <p:cNvCxnSpPr/>
            <p:nvPr/>
          </p:nvCxnSpPr>
          <p:spPr>
            <a:xfrm rot="5400000">
              <a:off x="5962500" y="2932500"/>
              <a:ext cx="144000" cy="144000"/>
            </a:xfrm>
            <a:prstGeom prst="straightConnector1">
              <a:avLst/>
            </a:prstGeom>
            <a:noFill/>
            <a:ln cap="flat" cmpd="sng" w="38100">
              <a:solidFill>
                <a:schemeClr val="accent4"/>
              </a:solidFill>
              <a:prstDash val="solid"/>
              <a:round/>
              <a:headEnd len="med" w="med" type="none"/>
              <a:tailEnd len="med" w="med" type="none"/>
            </a:ln>
          </p:spPr>
        </p:cxnSp>
      </p:grpSp>
      <p:cxnSp>
        <p:nvCxnSpPr>
          <p:cNvPr id="1233" name="Google Shape;1233;p85"/>
          <p:cNvCxnSpPr/>
          <p:nvPr/>
        </p:nvCxnSpPr>
        <p:spPr>
          <a:xfrm flipH="1" rot="10800000">
            <a:off x="1845000" y="1896600"/>
            <a:ext cx="2672100" cy="2423400"/>
          </a:xfrm>
          <a:prstGeom prst="straightConnector1">
            <a:avLst/>
          </a:prstGeom>
          <a:noFill/>
          <a:ln cap="flat" cmpd="sng" w="38100">
            <a:solidFill>
              <a:schemeClr val="dk1"/>
            </a:solidFill>
            <a:prstDash val="solid"/>
            <a:round/>
            <a:headEnd len="med" w="med" type="none"/>
            <a:tailEnd len="med" w="med" type="none"/>
          </a:ln>
        </p:spPr>
      </p:cxnSp>
      <p:cxnSp>
        <p:nvCxnSpPr>
          <p:cNvPr id="1234" name="Google Shape;1234;p85"/>
          <p:cNvCxnSpPr/>
          <p:nvPr/>
        </p:nvCxnSpPr>
        <p:spPr>
          <a:xfrm flipH="1" rot="10800000">
            <a:off x="4222500" y="1897500"/>
            <a:ext cx="292500" cy="2430000"/>
          </a:xfrm>
          <a:prstGeom prst="straightConnector1">
            <a:avLst/>
          </a:prstGeom>
          <a:noFill/>
          <a:ln cap="flat" cmpd="sng" w="38100">
            <a:solidFill>
              <a:schemeClr val="dk1"/>
            </a:solidFill>
            <a:prstDash val="solid"/>
            <a:round/>
            <a:headEnd len="med" w="med" type="none"/>
            <a:tailEnd len="med" w="med" type="none"/>
          </a:ln>
        </p:spPr>
      </p:cxnSp>
      <p:sp>
        <p:nvSpPr>
          <p:cNvPr id="1235" name="Google Shape;1235;p85"/>
          <p:cNvSpPr/>
          <p:nvPr/>
        </p:nvSpPr>
        <p:spPr>
          <a:xfrm>
            <a:off x="1330667" y="3795333"/>
            <a:ext cx="1028400" cy="1028400"/>
          </a:xfrm>
          <a:prstGeom prst="pie">
            <a:avLst>
              <a:gd fmla="val 19094467" name="adj1"/>
              <a:gd fmla="val 45834"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6" name="Google Shape;1236;p85"/>
          <p:cNvSpPr txBox="1"/>
          <p:nvPr/>
        </p:nvSpPr>
        <p:spPr>
          <a:xfrm>
            <a:off x="2603401" y="2790950"/>
            <a:ext cx="711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9 cm</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237" name="Google Shape;1237;p85"/>
          <p:cNvSpPr txBox="1"/>
          <p:nvPr/>
        </p:nvSpPr>
        <p:spPr>
          <a:xfrm>
            <a:off x="2825401" y="4327500"/>
            <a:ext cx="711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6 cm</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238" name="Google Shape;1238;p85"/>
          <p:cNvSpPr txBox="1"/>
          <p:nvPr/>
        </p:nvSpPr>
        <p:spPr>
          <a:xfrm>
            <a:off x="2408950" y="3944150"/>
            <a:ext cx="630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42</a:t>
            </a: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grpSp>
        <p:nvGrpSpPr>
          <p:cNvPr id="1239" name="Google Shape;1239;p85"/>
          <p:cNvGrpSpPr/>
          <p:nvPr/>
        </p:nvGrpSpPr>
        <p:grpSpPr>
          <a:xfrm>
            <a:off x="1590300" y="1763400"/>
            <a:ext cx="3318900" cy="2857800"/>
            <a:chOff x="1590300" y="1763400"/>
            <a:chExt cx="3318900" cy="2857800"/>
          </a:xfrm>
        </p:grpSpPr>
        <p:sp>
          <p:nvSpPr>
            <p:cNvPr id="1240" name="Google Shape;1240;p85"/>
            <p:cNvSpPr txBox="1"/>
            <p:nvPr/>
          </p:nvSpPr>
          <p:spPr>
            <a:xfrm>
              <a:off x="4241400" y="4281350"/>
              <a:ext cx="2547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000">
                  <a:solidFill>
                    <a:srgbClr val="000000"/>
                  </a:solidFill>
                  <a:latin typeface="Kalam"/>
                  <a:ea typeface="Kalam"/>
                  <a:cs typeface="Kalam"/>
                  <a:sym typeface="Kalam"/>
                </a:rPr>
                <a:t>A</a:t>
              </a:r>
              <a:endParaRPr sz="2000">
                <a:solidFill>
                  <a:srgbClr val="000000"/>
                </a:solidFill>
                <a:latin typeface="Kalam"/>
                <a:ea typeface="Kalam"/>
                <a:cs typeface="Kalam"/>
                <a:sym typeface="Kalam"/>
              </a:endParaRPr>
            </a:p>
          </p:txBody>
        </p:sp>
        <p:sp>
          <p:nvSpPr>
            <p:cNvPr id="1241" name="Google Shape;1241;p85"/>
            <p:cNvSpPr txBox="1"/>
            <p:nvPr/>
          </p:nvSpPr>
          <p:spPr>
            <a:xfrm>
              <a:off x="1590300" y="4313400"/>
              <a:ext cx="2547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000">
                  <a:latin typeface="Kalam"/>
                  <a:ea typeface="Kalam"/>
                  <a:cs typeface="Kalam"/>
                  <a:sym typeface="Kalam"/>
                </a:rPr>
                <a:t>B</a:t>
              </a:r>
              <a:endParaRPr sz="2000">
                <a:solidFill>
                  <a:srgbClr val="000000"/>
                </a:solidFill>
                <a:latin typeface="Kalam"/>
                <a:ea typeface="Kalam"/>
                <a:cs typeface="Kalam"/>
                <a:sym typeface="Kalam"/>
              </a:endParaRPr>
            </a:p>
          </p:txBody>
        </p:sp>
        <p:sp>
          <p:nvSpPr>
            <p:cNvPr id="1242" name="Google Shape;1242;p85"/>
            <p:cNvSpPr txBox="1"/>
            <p:nvPr/>
          </p:nvSpPr>
          <p:spPr>
            <a:xfrm>
              <a:off x="4654500" y="1763400"/>
              <a:ext cx="2547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000">
                  <a:latin typeface="Kalam"/>
                  <a:ea typeface="Kalam"/>
                  <a:cs typeface="Kalam"/>
                  <a:sym typeface="Kalam"/>
                </a:rPr>
                <a:t>C</a:t>
              </a:r>
              <a:endParaRPr sz="2000">
                <a:solidFill>
                  <a:srgbClr val="000000"/>
                </a:solidFill>
                <a:latin typeface="Kalam"/>
                <a:ea typeface="Kalam"/>
                <a:cs typeface="Kalam"/>
                <a:sym typeface="Kalam"/>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sp>
        <p:nvSpPr>
          <p:cNvPr id="1247" name="Google Shape;1247;p86"/>
          <p:cNvSpPr/>
          <p:nvPr/>
        </p:nvSpPr>
        <p:spPr>
          <a:xfrm>
            <a:off x="620550" y="936600"/>
            <a:ext cx="7210800" cy="7210800"/>
          </a:xfrm>
          <a:prstGeom prst="arc">
            <a:avLst>
              <a:gd fmla="val 16874932" name="adj1"/>
              <a:gd fmla="val 18113840"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8" name="Google Shape;1248;p86"/>
          <p:cNvSpPr txBox="1"/>
          <p:nvPr>
            <p:ph idx="1" type="body"/>
          </p:nvPr>
        </p:nvSpPr>
        <p:spPr>
          <a:xfrm>
            <a:off x="324000" y="606900"/>
            <a:ext cx="8496000" cy="95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 Saddexagal PQR, halkaas oo PQ = 6 cm, QR = 9 cm iyo ∠QPR = 42°</a:t>
            </a:r>
            <a:endParaRPr/>
          </a:p>
        </p:txBody>
      </p:sp>
      <p:sp>
        <p:nvSpPr>
          <p:cNvPr id="1249" name="Google Shape;1249;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Caddaynta isku midnimada (congruence) iyadoo la adeegsanayo SAS</a:t>
            </a:r>
            <a:endParaRPr/>
          </a:p>
        </p:txBody>
      </p:sp>
      <p:cxnSp>
        <p:nvCxnSpPr>
          <p:cNvPr id="1250" name="Google Shape;1250;p86"/>
          <p:cNvCxnSpPr/>
          <p:nvPr/>
        </p:nvCxnSpPr>
        <p:spPr>
          <a:xfrm>
            <a:off x="1830000" y="4542000"/>
            <a:ext cx="2415000" cy="0"/>
          </a:xfrm>
          <a:prstGeom prst="straightConnector1">
            <a:avLst/>
          </a:prstGeom>
          <a:noFill/>
          <a:ln cap="flat" cmpd="sng" w="38100">
            <a:solidFill>
              <a:schemeClr val="dk1"/>
            </a:solidFill>
            <a:prstDash val="solid"/>
            <a:round/>
            <a:headEnd len="med" w="med" type="none"/>
            <a:tailEnd len="med" w="med" type="none"/>
          </a:ln>
        </p:spPr>
      </p:cxnSp>
      <p:grpSp>
        <p:nvGrpSpPr>
          <p:cNvPr id="1251" name="Google Shape;1251;p86"/>
          <p:cNvGrpSpPr/>
          <p:nvPr/>
        </p:nvGrpSpPr>
        <p:grpSpPr>
          <a:xfrm>
            <a:off x="1590300" y="1055100"/>
            <a:ext cx="4371300" cy="3794700"/>
            <a:chOff x="1590300" y="826500"/>
            <a:chExt cx="4371300" cy="3794700"/>
          </a:xfrm>
        </p:grpSpPr>
        <p:sp>
          <p:nvSpPr>
            <p:cNvPr id="1252" name="Google Shape;1252;p86"/>
            <p:cNvSpPr txBox="1"/>
            <p:nvPr/>
          </p:nvSpPr>
          <p:spPr>
            <a:xfrm>
              <a:off x="4241400" y="4281350"/>
              <a:ext cx="2547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000">
                  <a:latin typeface="Kalam"/>
                  <a:ea typeface="Kalam"/>
                  <a:cs typeface="Kalam"/>
                  <a:sym typeface="Kalam"/>
                </a:rPr>
                <a:t>Q</a:t>
              </a:r>
              <a:endParaRPr sz="2000">
                <a:solidFill>
                  <a:srgbClr val="000000"/>
                </a:solidFill>
                <a:latin typeface="Kalam"/>
                <a:ea typeface="Kalam"/>
                <a:cs typeface="Kalam"/>
                <a:sym typeface="Kalam"/>
              </a:endParaRPr>
            </a:p>
          </p:txBody>
        </p:sp>
        <p:sp>
          <p:nvSpPr>
            <p:cNvPr id="1253" name="Google Shape;1253;p86"/>
            <p:cNvSpPr txBox="1"/>
            <p:nvPr/>
          </p:nvSpPr>
          <p:spPr>
            <a:xfrm>
              <a:off x="1590300" y="4313400"/>
              <a:ext cx="2547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000">
                  <a:latin typeface="Kalam"/>
                  <a:ea typeface="Kalam"/>
                  <a:cs typeface="Kalam"/>
                  <a:sym typeface="Kalam"/>
                </a:rPr>
                <a:t>P</a:t>
              </a:r>
              <a:endParaRPr sz="2000">
                <a:solidFill>
                  <a:srgbClr val="000000"/>
                </a:solidFill>
                <a:latin typeface="Kalam"/>
                <a:ea typeface="Kalam"/>
                <a:cs typeface="Kalam"/>
                <a:sym typeface="Kalam"/>
              </a:endParaRPr>
            </a:p>
          </p:txBody>
        </p:sp>
        <p:sp>
          <p:nvSpPr>
            <p:cNvPr id="1254" name="Google Shape;1254;p86"/>
            <p:cNvSpPr txBox="1"/>
            <p:nvPr/>
          </p:nvSpPr>
          <p:spPr>
            <a:xfrm>
              <a:off x="5706900" y="826500"/>
              <a:ext cx="2547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000">
                  <a:latin typeface="Kalam"/>
                  <a:ea typeface="Kalam"/>
                  <a:cs typeface="Kalam"/>
                  <a:sym typeface="Kalam"/>
                </a:rPr>
                <a:t>R</a:t>
              </a:r>
              <a:endParaRPr sz="2000">
                <a:solidFill>
                  <a:srgbClr val="000000"/>
                </a:solidFill>
                <a:latin typeface="Kalam"/>
                <a:ea typeface="Kalam"/>
                <a:cs typeface="Kalam"/>
                <a:sym typeface="Kalam"/>
              </a:endParaRPr>
            </a:p>
          </p:txBody>
        </p:sp>
      </p:grpSp>
      <p:cxnSp>
        <p:nvCxnSpPr>
          <p:cNvPr id="1255" name="Google Shape;1255;p86"/>
          <p:cNvCxnSpPr/>
          <p:nvPr/>
        </p:nvCxnSpPr>
        <p:spPr>
          <a:xfrm flipH="1" rot="10800000">
            <a:off x="1845000" y="881100"/>
            <a:ext cx="4050000" cy="3660900"/>
          </a:xfrm>
          <a:prstGeom prst="straightConnector1">
            <a:avLst/>
          </a:prstGeom>
          <a:noFill/>
          <a:ln cap="flat" cmpd="sng" w="38100">
            <a:solidFill>
              <a:schemeClr val="dk1"/>
            </a:solidFill>
            <a:prstDash val="dash"/>
            <a:round/>
            <a:headEnd len="med" w="med" type="none"/>
            <a:tailEnd len="med" w="med" type="none"/>
          </a:ln>
        </p:spPr>
      </p:cxnSp>
      <p:sp>
        <p:nvSpPr>
          <p:cNvPr id="1256" name="Google Shape;1256;p86"/>
          <p:cNvSpPr/>
          <p:nvPr/>
        </p:nvSpPr>
        <p:spPr>
          <a:xfrm>
            <a:off x="1330667" y="4023933"/>
            <a:ext cx="1028400" cy="1028400"/>
          </a:xfrm>
          <a:prstGeom prst="pie">
            <a:avLst>
              <a:gd fmla="val 19094467" name="adj1"/>
              <a:gd fmla="val 45834"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7" name="Google Shape;1257;p86"/>
          <p:cNvSpPr txBox="1"/>
          <p:nvPr/>
        </p:nvSpPr>
        <p:spPr>
          <a:xfrm>
            <a:off x="2408950" y="4172750"/>
            <a:ext cx="630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42</a:t>
            </a: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cxnSp>
        <p:nvCxnSpPr>
          <p:cNvPr id="1258" name="Google Shape;1258;p86"/>
          <p:cNvCxnSpPr/>
          <p:nvPr/>
        </p:nvCxnSpPr>
        <p:spPr>
          <a:xfrm flipH="1" rot="9240789">
            <a:off x="3561584" y="1651077"/>
            <a:ext cx="2672282" cy="2423255"/>
          </a:xfrm>
          <a:prstGeom prst="straightConnector1">
            <a:avLst/>
          </a:prstGeom>
          <a:noFill/>
          <a:ln cap="flat" cmpd="sng" w="38100">
            <a:solidFill>
              <a:schemeClr val="dk1"/>
            </a:solidFill>
            <a:prstDash val="solid"/>
            <a:round/>
            <a:headEnd len="med" w="med" type="none"/>
            <a:tailEnd len="med" w="med" type="none"/>
          </a:ln>
        </p:spPr>
      </p:cxnSp>
      <p:grpSp>
        <p:nvGrpSpPr>
          <p:cNvPr id="1259" name="Google Shape;1259;p86"/>
          <p:cNvGrpSpPr/>
          <p:nvPr/>
        </p:nvGrpSpPr>
        <p:grpSpPr>
          <a:xfrm>
            <a:off x="5479800" y="1121700"/>
            <a:ext cx="144000" cy="144000"/>
            <a:chOff x="5962500" y="2932500"/>
            <a:chExt cx="144000" cy="144000"/>
          </a:xfrm>
        </p:grpSpPr>
        <p:cxnSp>
          <p:nvCxnSpPr>
            <p:cNvPr id="1260" name="Google Shape;1260;p86"/>
            <p:cNvCxnSpPr/>
            <p:nvPr/>
          </p:nvCxnSpPr>
          <p:spPr>
            <a:xfrm>
              <a:off x="5962500" y="2932500"/>
              <a:ext cx="144000" cy="144000"/>
            </a:xfrm>
            <a:prstGeom prst="straightConnector1">
              <a:avLst/>
            </a:prstGeom>
            <a:noFill/>
            <a:ln cap="flat" cmpd="sng" w="38100">
              <a:solidFill>
                <a:schemeClr val="accent4"/>
              </a:solidFill>
              <a:prstDash val="solid"/>
              <a:round/>
              <a:headEnd len="med" w="med" type="none"/>
              <a:tailEnd len="med" w="med" type="none"/>
            </a:ln>
          </p:spPr>
        </p:cxnSp>
        <p:cxnSp>
          <p:nvCxnSpPr>
            <p:cNvPr id="1261" name="Google Shape;1261;p86"/>
            <p:cNvCxnSpPr/>
            <p:nvPr/>
          </p:nvCxnSpPr>
          <p:spPr>
            <a:xfrm rot="5400000">
              <a:off x="5962500" y="2932500"/>
              <a:ext cx="144000" cy="144000"/>
            </a:xfrm>
            <a:prstGeom prst="straightConnector1">
              <a:avLst/>
            </a:prstGeom>
            <a:noFill/>
            <a:ln cap="flat" cmpd="sng" w="38100">
              <a:solidFill>
                <a:schemeClr val="accent4"/>
              </a:solidFill>
              <a:prstDash val="solid"/>
              <a:round/>
              <a:headEnd len="med" w="med" type="none"/>
              <a:tailEnd len="med" w="med" type="none"/>
            </a:ln>
          </p:spPr>
        </p:cxnSp>
      </p:grpSp>
      <p:sp>
        <p:nvSpPr>
          <p:cNvPr id="1262" name="Google Shape;1262;p86"/>
          <p:cNvSpPr txBox="1"/>
          <p:nvPr/>
        </p:nvSpPr>
        <p:spPr>
          <a:xfrm>
            <a:off x="4995601" y="2838600"/>
            <a:ext cx="711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9 cm</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263" name="Google Shape;1263;p86"/>
          <p:cNvSpPr txBox="1"/>
          <p:nvPr/>
        </p:nvSpPr>
        <p:spPr>
          <a:xfrm>
            <a:off x="2817901" y="4557850"/>
            <a:ext cx="711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6 cm</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87"/>
          <p:cNvSpPr txBox="1"/>
          <p:nvPr>
            <p:ph idx="1" type="body"/>
          </p:nvPr>
        </p:nvSpPr>
        <p:spPr>
          <a:xfrm>
            <a:off x="324000" y="759300"/>
            <a:ext cx="84960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2) Cabir cidhifyada (edges) iyo xaglaha (angles) labada saddex-xagal (triangles) ee aad ka dhisatay su’aasha 1. Ma waa isku qaab (congruent triangles)?</a:t>
            </a:r>
            <a:endParaRPr/>
          </a:p>
          <a:p>
            <a:pPr indent="0" lvl="0" marL="0" rtl="0" algn="l">
              <a:spcBef>
                <a:spcPts val="1000"/>
              </a:spcBef>
              <a:spcAft>
                <a:spcPts val="1000"/>
              </a:spcAft>
              <a:buNone/>
            </a:pPr>
            <a:r>
              <a:rPr>
                <a:latin typeface="Lexend"/>
              </a:rPr>
              <a:t/>
            </a:r>
            <a:endParaRPr/>
          </a:p>
        </p:txBody>
      </p:sp>
      <p:sp>
        <p:nvSpPr>
          <p:cNvPr id="1269" name="Google Shape;1269;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Cadeynta isku qaabnimada (congruence) iyadoo la adeegsanayo SAS</a:t>
            </a:r>
            <a:endParaRPr/>
          </a:p>
        </p:txBody>
      </p:sp>
      <p:sp>
        <p:nvSpPr>
          <p:cNvPr id="1270" name="Google Shape;1270;p87"/>
          <p:cNvSpPr txBox="1"/>
          <p:nvPr>
            <p:ph idx="1" type="body"/>
          </p:nvPr>
        </p:nvSpPr>
        <p:spPr>
          <a:xfrm>
            <a:off x="781200" y="1610700"/>
            <a:ext cx="2016000" cy="320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Saddex-xagalka ABC:</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AB = 6 cm</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BC = 9 cm</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AC = 6.1 cm</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∠ABC = 42°</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∠BAC = 96.6°</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∠ACB = 41.4°</a:t>
            </a:r>
            <a:endParaRPr sz="2000">
              <a:latin typeface="Kalam"/>
              <a:ea typeface="Kalam"/>
              <a:cs typeface="Kalam"/>
              <a:sym typeface="Kalam"/>
            </a:endParaRPr>
          </a:p>
          <a:p>
            <a:pPr indent="0" lvl="0" marL="0" rtl="0" algn="l">
              <a:spcBef>
                <a:spcPts val="1000"/>
              </a:spcBef>
              <a:spcAft>
                <a:spcPts val="0"/>
              </a:spcAft>
              <a:buNone/>
            </a:pPr>
            <a:r>
              <a:rPr>
                <a:latin typeface="Lexend"/>
              </a:rPr>
              <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1271" name="Google Shape;1271;p87"/>
          <p:cNvSpPr txBox="1"/>
          <p:nvPr>
            <p:ph idx="1" type="body"/>
          </p:nvPr>
        </p:nvSpPr>
        <p:spPr>
          <a:xfrm>
            <a:off x="3243600" y="1610700"/>
            <a:ext cx="2016000" cy="320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Saddex-xagalka PQR:</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PQ = 6 cm</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QR = 9 cm</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PR = 12.5 cm</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∠QPR = 42°</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∠PQR = 111.5°</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∠PRQ = 26.5°</a:t>
            </a:r>
            <a:endParaRPr sz="2000">
              <a:latin typeface="Kalam"/>
              <a:ea typeface="Kalam"/>
              <a:cs typeface="Kalam"/>
              <a:sym typeface="Kalam"/>
            </a:endParaRPr>
          </a:p>
          <a:p>
            <a:pPr indent="0" lvl="0" marL="0" rtl="0" algn="l">
              <a:spcBef>
                <a:spcPts val="1000"/>
              </a:spcBef>
              <a:spcAft>
                <a:spcPts val="0"/>
              </a:spcAft>
              <a:buNone/>
            </a:pPr>
            <a:r>
              <a:rPr>
                <a:latin typeface="Lexend"/>
              </a:rPr>
              <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1272" name="Google Shape;1272;p87"/>
          <p:cNvSpPr txBox="1"/>
          <p:nvPr>
            <p:ph idx="1" type="body"/>
          </p:nvPr>
        </p:nvSpPr>
        <p:spPr>
          <a:xfrm>
            <a:off x="5518500" y="2385000"/>
            <a:ext cx="2016000" cy="72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Maya, isku qaab (congruent) ma aha.</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sp>
        <p:nvSpPr>
          <p:cNvPr id="1277" name="Google Shape;1277;p88"/>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3) Caddee in saddex-xagalka ABC uu isku qaab yahay (congruent) saddex-xagalka PQR iyadoo la adeegsanayo SAS.</a:t>
            </a:r>
            <a:endParaRPr/>
          </a:p>
        </p:txBody>
      </p:sp>
      <p:sp>
        <p:nvSpPr>
          <p:cNvPr id="1278" name="Google Shape;1278;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Cadeynta isku qaabnimada (congruence) iyadoo la adeegsanayo SAS</a:t>
            </a:r>
            <a:endParaRPr/>
          </a:p>
        </p:txBody>
      </p:sp>
      <p:grpSp>
        <p:nvGrpSpPr>
          <p:cNvPr id="1279" name="Google Shape;1279;p88"/>
          <p:cNvGrpSpPr/>
          <p:nvPr/>
        </p:nvGrpSpPr>
        <p:grpSpPr>
          <a:xfrm>
            <a:off x="786075" y="1237200"/>
            <a:ext cx="3015950" cy="1536050"/>
            <a:chOff x="786075" y="1237200"/>
            <a:chExt cx="3015950" cy="1536050"/>
          </a:xfrm>
        </p:grpSpPr>
        <p:sp>
          <p:nvSpPr>
            <p:cNvPr id="1280" name="Google Shape;1280;p88"/>
            <p:cNvSpPr/>
            <p:nvPr/>
          </p:nvSpPr>
          <p:spPr>
            <a:xfrm>
              <a:off x="1040775" y="1478200"/>
              <a:ext cx="2451075" cy="814500"/>
            </a:xfrm>
            <a:custGeom>
              <a:rect b="b" l="l" r="r" t="t"/>
              <a:pathLst>
                <a:path extrusionOk="0" h="32580" w="98043">
                  <a:moveTo>
                    <a:pt x="0" y="0"/>
                  </a:moveTo>
                  <a:lnTo>
                    <a:pt x="24435" y="32580"/>
                  </a:lnTo>
                  <a:lnTo>
                    <a:pt x="98043" y="32580"/>
                  </a:lnTo>
                  <a:close/>
                </a:path>
              </a:pathLst>
            </a:custGeom>
            <a:noFill/>
            <a:ln cap="flat" cmpd="sng" w="38100">
              <a:solidFill>
                <a:schemeClr val="dk1"/>
              </a:solidFill>
              <a:prstDash val="solid"/>
              <a:round/>
              <a:headEnd len="med" w="med" type="none"/>
              <a:tailEnd len="med" w="med" type="none"/>
            </a:ln>
          </p:spPr>
          <p:txBody>
            <a:bodyPr/>
            <a:p/>
          </p:txBody>
        </p:sp>
        <p:sp>
          <p:nvSpPr>
            <p:cNvPr id="1281" name="Google Shape;1281;p88"/>
            <p:cNvSpPr txBox="1"/>
            <p:nvPr/>
          </p:nvSpPr>
          <p:spPr>
            <a:xfrm>
              <a:off x="786075" y="123720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rgbClr val="000000"/>
                  </a:solidFill>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1282" name="Google Shape;1282;p88"/>
            <p:cNvSpPr txBox="1"/>
            <p:nvPr/>
          </p:nvSpPr>
          <p:spPr>
            <a:xfrm>
              <a:off x="1479300" y="2353025"/>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283" name="Google Shape;1283;p88"/>
            <p:cNvSpPr txBox="1"/>
            <p:nvPr/>
          </p:nvSpPr>
          <p:spPr>
            <a:xfrm>
              <a:off x="3547325" y="221885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C</a:t>
              </a:r>
              <a:endParaRPr sz="1800">
                <a:solidFill>
                  <a:srgbClr val="000000"/>
                </a:solidFill>
                <a:latin typeface="Lexend"/>
                <a:ea typeface="Lexend"/>
                <a:cs typeface="Lexend"/>
                <a:sym typeface="Lexend"/>
              </a:endParaRPr>
            </a:p>
          </p:txBody>
        </p:sp>
        <p:cxnSp>
          <p:nvCxnSpPr>
            <p:cNvPr id="1284" name="Google Shape;1284;p88"/>
            <p:cNvCxnSpPr/>
            <p:nvPr/>
          </p:nvCxnSpPr>
          <p:spPr>
            <a:xfrm>
              <a:off x="905025" y="1478200"/>
              <a:ext cx="610800" cy="868800"/>
            </a:xfrm>
            <a:prstGeom prst="straightConnector1">
              <a:avLst/>
            </a:prstGeom>
            <a:noFill/>
            <a:ln cap="flat" cmpd="sng" w="28575">
              <a:solidFill>
                <a:schemeClr val="dk1"/>
              </a:solidFill>
              <a:prstDash val="solid"/>
              <a:round/>
              <a:headEnd len="med" w="med" type="triangle"/>
              <a:tailEnd len="med" w="med" type="triangle"/>
            </a:ln>
          </p:spPr>
        </p:cxnSp>
        <p:cxnSp>
          <p:nvCxnSpPr>
            <p:cNvPr id="1285" name="Google Shape;1285;p88"/>
            <p:cNvCxnSpPr/>
            <p:nvPr/>
          </p:nvCxnSpPr>
          <p:spPr>
            <a:xfrm>
              <a:off x="1684800" y="2431300"/>
              <a:ext cx="1831200" cy="0"/>
            </a:xfrm>
            <a:prstGeom prst="straightConnector1">
              <a:avLst/>
            </a:prstGeom>
            <a:noFill/>
            <a:ln cap="flat" cmpd="sng" w="28575">
              <a:solidFill>
                <a:schemeClr val="dk1"/>
              </a:solidFill>
              <a:prstDash val="solid"/>
              <a:round/>
              <a:headEnd len="med" w="med" type="triangle"/>
              <a:tailEnd len="med" w="med" type="triangle"/>
            </a:ln>
          </p:spPr>
        </p:cxnSp>
        <p:sp>
          <p:nvSpPr>
            <p:cNvPr id="1286" name="Google Shape;1286;p88"/>
            <p:cNvSpPr/>
            <p:nvPr/>
          </p:nvSpPr>
          <p:spPr>
            <a:xfrm>
              <a:off x="1347246" y="1987675"/>
              <a:ext cx="610800" cy="610800"/>
            </a:xfrm>
            <a:prstGeom prst="pie">
              <a:avLst>
                <a:gd fmla="val 13989222" name="adj1"/>
                <a:gd fmla="val 2159004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87" name="Google Shape;1287;p88"/>
            <p:cNvSpPr txBox="1"/>
            <p:nvPr/>
          </p:nvSpPr>
          <p:spPr>
            <a:xfrm>
              <a:off x="2175901" y="2496050"/>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grpSp>
      <p:grpSp>
        <p:nvGrpSpPr>
          <p:cNvPr id="1288" name="Google Shape;1288;p88"/>
          <p:cNvGrpSpPr/>
          <p:nvPr/>
        </p:nvGrpSpPr>
        <p:grpSpPr>
          <a:xfrm>
            <a:off x="4216351" y="1176093"/>
            <a:ext cx="3599894" cy="1597157"/>
            <a:chOff x="4216351" y="1176093"/>
            <a:chExt cx="3599894" cy="1597157"/>
          </a:xfrm>
        </p:grpSpPr>
        <p:sp>
          <p:nvSpPr>
            <p:cNvPr id="1289" name="Google Shape;1289;p88"/>
            <p:cNvSpPr/>
            <p:nvPr/>
          </p:nvSpPr>
          <p:spPr>
            <a:xfrm>
              <a:off x="4783050" y="1478200"/>
              <a:ext cx="2451075" cy="814500"/>
            </a:xfrm>
            <a:custGeom>
              <a:rect b="b" l="l" r="r" t="t"/>
              <a:pathLst>
                <a:path extrusionOk="0" h="32580" w="98043">
                  <a:moveTo>
                    <a:pt x="0" y="0"/>
                  </a:moveTo>
                  <a:lnTo>
                    <a:pt x="24435" y="32580"/>
                  </a:lnTo>
                  <a:lnTo>
                    <a:pt x="98043" y="32580"/>
                  </a:lnTo>
                  <a:close/>
                </a:path>
              </a:pathLst>
            </a:custGeom>
            <a:noFill/>
            <a:ln cap="flat" cmpd="sng" w="38100">
              <a:solidFill>
                <a:schemeClr val="dk1"/>
              </a:solidFill>
              <a:prstDash val="solid"/>
              <a:round/>
              <a:headEnd len="med" w="med" type="none"/>
              <a:tailEnd len="med" w="med" type="none"/>
            </a:ln>
          </p:spPr>
          <p:txBody>
            <a:bodyPr/>
            <a:p/>
          </p:txBody>
        </p:sp>
        <p:sp>
          <p:nvSpPr>
            <p:cNvPr id="1290" name="Google Shape;1290;p88"/>
            <p:cNvSpPr txBox="1"/>
            <p:nvPr/>
          </p:nvSpPr>
          <p:spPr>
            <a:xfrm>
              <a:off x="4500613" y="1312625"/>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P</a:t>
              </a:r>
              <a:endParaRPr sz="1800">
                <a:solidFill>
                  <a:srgbClr val="000000"/>
                </a:solidFill>
                <a:latin typeface="Lexend"/>
                <a:ea typeface="Lexend"/>
                <a:cs typeface="Lexend"/>
                <a:sym typeface="Lexend"/>
              </a:endParaRPr>
            </a:p>
          </p:txBody>
        </p:sp>
        <p:sp>
          <p:nvSpPr>
            <p:cNvPr id="1291" name="Google Shape;1291;p88"/>
            <p:cNvSpPr txBox="1"/>
            <p:nvPr/>
          </p:nvSpPr>
          <p:spPr>
            <a:xfrm>
              <a:off x="5193838" y="229270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Q</a:t>
              </a:r>
              <a:endParaRPr sz="1800">
                <a:solidFill>
                  <a:srgbClr val="000000"/>
                </a:solidFill>
                <a:latin typeface="Lexend"/>
                <a:ea typeface="Lexend"/>
                <a:cs typeface="Lexend"/>
                <a:sym typeface="Lexend"/>
              </a:endParaRPr>
            </a:p>
          </p:txBody>
        </p:sp>
        <p:sp>
          <p:nvSpPr>
            <p:cNvPr id="1292" name="Google Shape;1292;p88"/>
            <p:cNvSpPr txBox="1"/>
            <p:nvPr/>
          </p:nvSpPr>
          <p:spPr>
            <a:xfrm>
              <a:off x="7261863" y="2218850"/>
              <a:ext cx="254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R</a:t>
              </a:r>
              <a:endParaRPr sz="1800">
                <a:solidFill>
                  <a:srgbClr val="000000"/>
                </a:solidFill>
                <a:latin typeface="Lexend"/>
                <a:ea typeface="Lexend"/>
                <a:cs typeface="Lexend"/>
                <a:sym typeface="Lexend"/>
              </a:endParaRPr>
            </a:p>
          </p:txBody>
        </p:sp>
        <p:cxnSp>
          <p:nvCxnSpPr>
            <p:cNvPr id="1293" name="Google Shape;1293;p88"/>
            <p:cNvCxnSpPr/>
            <p:nvPr/>
          </p:nvCxnSpPr>
          <p:spPr>
            <a:xfrm>
              <a:off x="4626900" y="1497166"/>
              <a:ext cx="610800" cy="868800"/>
            </a:xfrm>
            <a:prstGeom prst="straightConnector1">
              <a:avLst/>
            </a:prstGeom>
            <a:noFill/>
            <a:ln cap="flat" cmpd="sng" w="28575">
              <a:solidFill>
                <a:schemeClr val="dk1"/>
              </a:solidFill>
              <a:prstDash val="solid"/>
              <a:round/>
              <a:headEnd len="med" w="med" type="triangle"/>
              <a:tailEnd len="med" w="med" type="triangle"/>
            </a:ln>
          </p:spPr>
        </p:cxnSp>
        <p:cxnSp>
          <p:nvCxnSpPr>
            <p:cNvPr id="1294" name="Google Shape;1294;p88"/>
            <p:cNvCxnSpPr/>
            <p:nvPr/>
          </p:nvCxnSpPr>
          <p:spPr>
            <a:xfrm>
              <a:off x="5406675" y="2450266"/>
              <a:ext cx="1831200" cy="0"/>
            </a:xfrm>
            <a:prstGeom prst="straightConnector1">
              <a:avLst/>
            </a:prstGeom>
            <a:noFill/>
            <a:ln cap="flat" cmpd="sng" w="28575">
              <a:solidFill>
                <a:schemeClr val="dk1"/>
              </a:solidFill>
              <a:prstDash val="solid"/>
              <a:round/>
              <a:headEnd len="med" w="med" type="triangle"/>
              <a:tailEnd len="med" w="med" type="triangle"/>
            </a:ln>
          </p:spPr>
        </p:cxnSp>
        <p:sp>
          <p:nvSpPr>
            <p:cNvPr id="1295" name="Google Shape;1295;p88"/>
            <p:cNvSpPr/>
            <p:nvPr/>
          </p:nvSpPr>
          <p:spPr>
            <a:xfrm>
              <a:off x="4479359" y="1176093"/>
              <a:ext cx="610800" cy="610800"/>
            </a:xfrm>
            <a:prstGeom prst="pie">
              <a:avLst>
                <a:gd fmla="val 1084039" name="adj1"/>
                <a:gd fmla="val 3202325"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96" name="Google Shape;1296;p88"/>
            <p:cNvSpPr/>
            <p:nvPr/>
          </p:nvSpPr>
          <p:spPr>
            <a:xfrm rot="9497872">
              <a:off x="6923651" y="1987556"/>
              <a:ext cx="610901" cy="610901"/>
            </a:xfrm>
            <a:prstGeom prst="pie">
              <a:avLst>
                <a:gd fmla="val 1276125" name="adj1"/>
                <a:gd fmla="val 241672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97" name="Google Shape;1297;p88"/>
            <p:cNvSpPr txBox="1"/>
            <p:nvPr/>
          </p:nvSpPr>
          <p:spPr>
            <a:xfrm>
              <a:off x="4216351" y="1859525"/>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sp>
          <p:nvSpPr>
            <p:cNvPr id="1298" name="Google Shape;1298;p88"/>
            <p:cNvSpPr txBox="1"/>
            <p:nvPr/>
          </p:nvSpPr>
          <p:spPr>
            <a:xfrm>
              <a:off x="5966626" y="2496050"/>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sp>
          <p:nvSpPr>
            <p:cNvPr id="1299" name="Google Shape;1299;p88"/>
            <p:cNvSpPr txBox="1"/>
            <p:nvPr/>
          </p:nvSpPr>
          <p:spPr>
            <a:xfrm>
              <a:off x="5090150" y="1664450"/>
              <a:ext cx="630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32</a:t>
              </a:r>
              <a:r>
                <a:rPr lang="en-GB" sz="13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300" name="Google Shape;1300;p88"/>
            <p:cNvSpPr txBox="1"/>
            <p:nvPr/>
          </p:nvSpPr>
          <p:spPr>
            <a:xfrm>
              <a:off x="7185945" y="1896259"/>
              <a:ext cx="630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20</a:t>
              </a:r>
              <a:r>
                <a:rPr lang="en-GB" sz="13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cxnSp>
          <p:nvCxnSpPr>
            <p:cNvPr id="1301" name="Google Shape;1301;p88"/>
            <p:cNvCxnSpPr/>
            <p:nvPr/>
          </p:nvCxnSpPr>
          <p:spPr>
            <a:xfrm flipH="1" rot="10800000">
              <a:off x="7002000" y="2154525"/>
              <a:ext cx="141900" cy="102000"/>
            </a:xfrm>
            <a:prstGeom prst="straightConnector1">
              <a:avLst/>
            </a:prstGeom>
            <a:noFill/>
            <a:ln cap="flat" cmpd="sng" w="38100">
              <a:solidFill>
                <a:schemeClr val="dk1"/>
              </a:solidFill>
              <a:prstDash val="solid"/>
              <a:round/>
              <a:headEnd len="med" w="med" type="none"/>
              <a:tailEnd len="med" w="med" type="none"/>
            </a:ln>
          </p:spPr>
        </p:cxnSp>
      </p:grpSp>
      <p:sp>
        <p:nvSpPr>
          <p:cNvPr id="1302" name="Google Shape;1302;p88"/>
          <p:cNvSpPr txBox="1"/>
          <p:nvPr/>
        </p:nvSpPr>
        <p:spPr>
          <a:xfrm>
            <a:off x="448025" y="3052500"/>
            <a:ext cx="8289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Xaglaha gudaha ee saddexagalka waa 180°, sidaas darteed ∠PQR = 180 - (32 + 20) = 128°.</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br>
              <a:rPr lang="en-GB" sz="2000">
                <a:solidFill>
                  <a:schemeClr val="dk1"/>
                </a:solidFill>
                <a:latin typeface="Kalam"/>
                <a:ea typeface="Kalam"/>
                <a:cs typeface="Kalam"/>
                <a:sym typeface="Kalam"/>
              </a:rPr>
            </a:b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grpSp>
        <p:nvGrpSpPr>
          <p:cNvPr id="1303" name="Google Shape;1303;p88"/>
          <p:cNvGrpSpPr/>
          <p:nvPr/>
        </p:nvGrpSpPr>
        <p:grpSpPr>
          <a:xfrm>
            <a:off x="5098446" y="1946125"/>
            <a:ext cx="1264504" cy="656825"/>
            <a:chOff x="1347246" y="1941650"/>
            <a:chExt cx="1264504" cy="656825"/>
          </a:xfrm>
        </p:grpSpPr>
        <p:sp>
          <p:nvSpPr>
            <p:cNvPr id="1304" name="Google Shape;1304;p88"/>
            <p:cNvSpPr/>
            <p:nvPr/>
          </p:nvSpPr>
          <p:spPr>
            <a:xfrm>
              <a:off x="1347246" y="1987675"/>
              <a:ext cx="610800" cy="610800"/>
            </a:xfrm>
            <a:prstGeom prst="pie">
              <a:avLst>
                <a:gd fmla="val 13989222" name="adj1"/>
                <a:gd fmla="val 2159004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5" name="Google Shape;1305;p88"/>
            <p:cNvSpPr txBox="1"/>
            <p:nvPr/>
          </p:nvSpPr>
          <p:spPr>
            <a:xfrm>
              <a:off x="1981450" y="1941650"/>
              <a:ext cx="6303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latin typeface="Kalam"/>
                  <a:ea typeface="Kalam"/>
                  <a:cs typeface="Kalam"/>
                  <a:sym typeface="Kalam"/>
                </a:rPr>
                <a:t>128</a:t>
              </a:r>
              <a:r>
                <a:rPr lang="en-GB" sz="15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grpSp>
      <p:sp>
        <p:nvSpPr>
          <p:cNvPr id="1306" name="Google Shape;1306;p88"/>
          <p:cNvSpPr txBox="1"/>
          <p:nvPr/>
        </p:nvSpPr>
        <p:spPr>
          <a:xfrm>
            <a:off x="400200" y="3744300"/>
            <a:ext cx="8289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AB = PQ, ∠ABC = ∠PQR iyo BC = QR, marka saddexagalka ABC wuxuu la mid yahay saddexagalka PQR iyadoo la adeegsanayo SAS (dhinac-xagal-dhinac).</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grpSp>
        <p:nvGrpSpPr>
          <p:cNvPr id="1307" name="Google Shape;1307;p88"/>
          <p:cNvGrpSpPr/>
          <p:nvPr/>
        </p:nvGrpSpPr>
        <p:grpSpPr>
          <a:xfrm>
            <a:off x="448026" y="1896250"/>
            <a:ext cx="2163724" cy="322600"/>
            <a:chOff x="448026" y="1896250"/>
            <a:chExt cx="2163724" cy="322600"/>
          </a:xfrm>
        </p:grpSpPr>
        <p:sp>
          <p:nvSpPr>
            <p:cNvPr id="1308" name="Google Shape;1308;p88"/>
            <p:cNvSpPr txBox="1"/>
            <p:nvPr/>
          </p:nvSpPr>
          <p:spPr>
            <a:xfrm>
              <a:off x="448026" y="1896250"/>
              <a:ext cx="71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rgbClr val="000000"/>
                  </a:solidFill>
                  <a:latin typeface="Lexend"/>
                  <a:ea typeface="Lexend"/>
                  <a:cs typeface="Lexend"/>
                  <a:sym typeface="Lexend"/>
                </a:rPr>
                <a:t>3.9 cm</a:t>
              </a:r>
              <a:endParaRPr sz="1800">
                <a:solidFill>
                  <a:srgbClr val="000000"/>
                </a:solidFill>
                <a:latin typeface="Lexend"/>
                <a:ea typeface="Lexend"/>
                <a:cs typeface="Lexend"/>
                <a:sym typeface="Lexend"/>
              </a:endParaRPr>
            </a:p>
          </p:txBody>
        </p:sp>
        <p:sp>
          <p:nvSpPr>
            <p:cNvPr id="1309" name="Google Shape;1309;p88"/>
            <p:cNvSpPr txBox="1"/>
            <p:nvPr/>
          </p:nvSpPr>
          <p:spPr>
            <a:xfrm>
              <a:off x="1981450" y="1941650"/>
              <a:ext cx="630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128</a:t>
              </a:r>
              <a:r>
                <a:rPr lang="en-GB" sz="13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Caddaynta isku midnimada (congruence) iyadoo la adeegsanayo SAS</a:t>
            </a:r>
            <a:endParaRPr/>
          </a:p>
        </p:txBody>
      </p:sp>
      <p:sp>
        <p:nvSpPr>
          <p:cNvPr id="1315" name="Google Shape;1315;p89"/>
          <p:cNvSpPr txBox="1"/>
          <p:nvPr>
            <p:ph idx="1" type="body"/>
          </p:nvPr>
        </p:nvSpPr>
        <p:spPr>
          <a:xfrm>
            <a:off x="324000" y="7728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4) Marka la eego barbaroodle ABCD, caddee in saddexagalka ABC uu la mid yahay saddexagalka ACD iyadoo la adeegsanayo SAS.</a:t>
            </a:r>
            <a:endParaRPr/>
          </a:p>
        </p:txBody>
      </p:sp>
      <p:sp>
        <p:nvSpPr>
          <p:cNvPr id="1316" name="Google Shape;1316;p89"/>
          <p:cNvSpPr txBox="1"/>
          <p:nvPr/>
        </p:nvSpPr>
        <p:spPr>
          <a:xfrm>
            <a:off x="2840525" y="1666925"/>
            <a:ext cx="5979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AD = BC sababtoo ah cidhifyada iska soo horjeeda ee barbaroodle waa isku dherer.</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317" name="Google Shape;1317;p89"/>
          <p:cNvSpPr txBox="1"/>
          <p:nvPr/>
        </p:nvSpPr>
        <p:spPr>
          <a:xfrm>
            <a:off x="2840525" y="2473325"/>
            <a:ext cx="5979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∠ABC = ∠ADC sababtoo ah xaglaha iska soo horjeeda ee barbaroodle waa isku cabbir.</a:t>
            </a:r>
            <a:endParaRPr sz="2000">
              <a:solidFill>
                <a:schemeClr val="dk1"/>
              </a:solidFill>
              <a:latin typeface="Kalam"/>
              <a:ea typeface="Kalam"/>
              <a:cs typeface="Kalam"/>
              <a:sym typeface="Kalam"/>
            </a:endParaRPr>
          </a:p>
        </p:txBody>
      </p:sp>
      <p:sp>
        <p:nvSpPr>
          <p:cNvPr id="1318" name="Google Shape;1318;p89"/>
          <p:cNvSpPr txBox="1"/>
          <p:nvPr/>
        </p:nvSpPr>
        <p:spPr>
          <a:xfrm>
            <a:off x="366725" y="3344750"/>
            <a:ext cx="8453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AB = DC sababtoo ah cidhifyada iska soo horjeeda ee barbaroodle waa isku dherer.</a:t>
            </a:r>
            <a:endParaRPr sz="2000">
              <a:solidFill>
                <a:schemeClr val="dk1"/>
              </a:solidFill>
              <a:latin typeface="Kalam"/>
              <a:ea typeface="Kalam"/>
              <a:cs typeface="Kalam"/>
              <a:sym typeface="Kalam"/>
            </a:endParaRPr>
          </a:p>
        </p:txBody>
      </p:sp>
      <p:sp>
        <p:nvSpPr>
          <p:cNvPr id="1319" name="Google Shape;1319;p89"/>
          <p:cNvSpPr txBox="1"/>
          <p:nvPr/>
        </p:nvSpPr>
        <p:spPr>
          <a:xfrm>
            <a:off x="366725" y="4049800"/>
            <a:ext cx="8453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Sidaas darteed, saddexagalka ABC wuxuu la mid yahay saddexagalka ACD iyadoo la adeegsanayo SAS.</a:t>
            </a:r>
            <a:endParaRPr sz="2000">
              <a:solidFill>
                <a:schemeClr val="dk1"/>
              </a:solidFill>
              <a:latin typeface="Kalam"/>
              <a:ea typeface="Kalam"/>
              <a:cs typeface="Kalam"/>
              <a:sym typeface="Kalam"/>
            </a:endParaRPr>
          </a:p>
        </p:txBody>
      </p:sp>
      <p:grpSp>
        <p:nvGrpSpPr>
          <p:cNvPr id="1320" name="Google Shape;1320;p89"/>
          <p:cNvGrpSpPr/>
          <p:nvPr/>
        </p:nvGrpSpPr>
        <p:grpSpPr>
          <a:xfrm>
            <a:off x="497049" y="1666921"/>
            <a:ext cx="1957107" cy="1422013"/>
            <a:chOff x="1335300" y="1666975"/>
            <a:chExt cx="2451900" cy="1781525"/>
          </a:xfrm>
        </p:grpSpPr>
        <p:sp>
          <p:nvSpPr>
            <p:cNvPr id="1321" name="Google Shape;1321;p89"/>
            <p:cNvSpPr/>
            <p:nvPr/>
          </p:nvSpPr>
          <p:spPr>
            <a:xfrm>
              <a:off x="1552500" y="1920000"/>
              <a:ext cx="1927500" cy="1207500"/>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22" name="Google Shape;1322;p89"/>
            <p:cNvCxnSpPr/>
            <p:nvPr/>
          </p:nvCxnSpPr>
          <p:spPr>
            <a:xfrm>
              <a:off x="1860000" y="1920000"/>
              <a:ext cx="1320000" cy="1215000"/>
            </a:xfrm>
            <a:prstGeom prst="straightConnector1">
              <a:avLst/>
            </a:prstGeom>
            <a:noFill/>
            <a:ln cap="flat" cmpd="sng" w="38100">
              <a:solidFill>
                <a:schemeClr val="dk1"/>
              </a:solidFill>
              <a:prstDash val="solid"/>
              <a:round/>
              <a:headEnd len="med" w="med" type="none"/>
              <a:tailEnd len="med" w="med" type="none"/>
            </a:ln>
          </p:spPr>
        </p:cxnSp>
        <p:grpSp>
          <p:nvGrpSpPr>
            <p:cNvPr id="1323" name="Google Shape;1323;p89"/>
            <p:cNvGrpSpPr/>
            <p:nvPr/>
          </p:nvGrpSpPr>
          <p:grpSpPr>
            <a:xfrm>
              <a:off x="1335300" y="1666975"/>
              <a:ext cx="2099400" cy="1781525"/>
              <a:chOff x="495300" y="1237200"/>
              <a:chExt cx="2099400" cy="1781525"/>
            </a:xfrm>
          </p:grpSpPr>
          <p:sp>
            <p:nvSpPr>
              <p:cNvPr id="1324" name="Google Shape;1324;p89"/>
              <p:cNvSpPr txBox="1"/>
              <p:nvPr/>
            </p:nvSpPr>
            <p:spPr>
              <a:xfrm>
                <a:off x="786075" y="1237200"/>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solidFill>
                      <a:srgbClr val="000000"/>
                    </a:solidFill>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1325" name="Google Shape;1325;p89"/>
              <p:cNvSpPr txBox="1"/>
              <p:nvPr/>
            </p:nvSpPr>
            <p:spPr>
              <a:xfrm>
                <a:off x="495300" y="2634125"/>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326" name="Google Shape;1326;p89"/>
              <p:cNvSpPr txBox="1"/>
              <p:nvPr/>
            </p:nvSpPr>
            <p:spPr>
              <a:xfrm>
                <a:off x="2340000" y="2671625"/>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latin typeface="Lexend"/>
                    <a:ea typeface="Lexend"/>
                    <a:cs typeface="Lexend"/>
                    <a:sym typeface="Lexend"/>
                  </a:rPr>
                  <a:t>C</a:t>
                </a:r>
                <a:endParaRPr sz="1800">
                  <a:solidFill>
                    <a:srgbClr val="000000"/>
                  </a:solidFill>
                  <a:latin typeface="Lexend"/>
                  <a:ea typeface="Lexend"/>
                  <a:cs typeface="Lexend"/>
                  <a:sym typeface="Lexend"/>
                </a:endParaRPr>
              </a:p>
            </p:txBody>
          </p:sp>
        </p:grpSp>
        <p:sp>
          <p:nvSpPr>
            <p:cNvPr id="1327" name="Google Shape;1327;p89"/>
            <p:cNvSpPr txBox="1"/>
            <p:nvPr/>
          </p:nvSpPr>
          <p:spPr>
            <a:xfrm>
              <a:off x="3532500" y="1746300"/>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latin typeface="Lexend"/>
                  <a:ea typeface="Lexend"/>
                  <a:cs typeface="Lexend"/>
                  <a:sym typeface="Lexend"/>
                </a:rPr>
                <a:t>D</a:t>
              </a:r>
              <a:endParaRPr sz="1800">
                <a:solidFill>
                  <a:srgbClr val="000000"/>
                </a:solidFill>
                <a:latin typeface="Lexend"/>
                <a:ea typeface="Lexend"/>
                <a:cs typeface="Lexend"/>
                <a:sym typeface="Lexend"/>
              </a:endParaRPr>
            </a:p>
          </p:txBody>
        </p:sp>
      </p:grpSp>
      <p:cxnSp>
        <p:nvCxnSpPr>
          <p:cNvPr id="1328" name="Google Shape;1328;p89"/>
          <p:cNvCxnSpPr/>
          <p:nvPr/>
        </p:nvCxnSpPr>
        <p:spPr>
          <a:xfrm>
            <a:off x="1320000" y="2722500"/>
            <a:ext cx="0" cy="225000"/>
          </a:xfrm>
          <a:prstGeom prst="straightConnector1">
            <a:avLst/>
          </a:prstGeom>
          <a:noFill/>
          <a:ln cap="flat" cmpd="sng" w="38100">
            <a:solidFill>
              <a:schemeClr val="dk1"/>
            </a:solidFill>
            <a:prstDash val="solid"/>
            <a:round/>
            <a:headEnd len="med" w="med" type="none"/>
            <a:tailEnd len="med" w="med" type="none"/>
          </a:ln>
        </p:spPr>
      </p:cxnSp>
      <p:cxnSp>
        <p:nvCxnSpPr>
          <p:cNvPr id="1329" name="Google Shape;1329;p89"/>
          <p:cNvCxnSpPr/>
          <p:nvPr/>
        </p:nvCxnSpPr>
        <p:spPr>
          <a:xfrm>
            <a:off x="1569900" y="1757400"/>
            <a:ext cx="0" cy="225000"/>
          </a:xfrm>
          <a:prstGeom prst="straightConnector1">
            <a:avLst/>
          </a:prstGeom>
          <a:noFill/>
          <a:ln cap="flat" cmpd="sng" w="38100">
            <a:solidFill>
              <a:schemeClr val="dk1"/>
            </a:solidFill>
            <a:prstDash val="solid"/>
            <a:round/>
            <a:headEnd len="med" w="med" type="none"/>
            <a:tailEnd len="med" w="med" type="none"/>
          </a:ln>
        </p:spPr>
      </p:cxnSp>
      <p:sp>
        <p:nvSpPr>
          <p:cNvPr id="1330" name="Google Shape;1330;p89"/>
          <p:cNvSpPr/>
          <p:nvPr/>
        </p:nvSpPr>
        <p:spPr>
          <a:xfrm>
            <a:off x="1897413" y="1562100"/>
            <a:ext cx="615600" cy="615600"/>
          </a:xfrm>
          <a:prstGeom prst="pie">
            <a:avLst>
              <a:gd fmla="val 6201810" name="adj1"/>
              <a:gd fmla="val 10819991" name="adj2"/>
            </a:avLst>
          </a:prstGeom>
          <a:solidFill>
            <a:schemeClr val="accent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1" name="Google Shape;1331;p89"/>
          <p:cNvSpPr/>
          <p:nvPr/>
        </p:nvSpPr>
        <p:spPr>
          <a:xfrm rot="10800000">
            <a:off x="366725" y="2523626"/>
            <a:ext cx="615600" cy="615600"/>
          </a:xfrm>
          <a:prstGeom prst="pie">
            <a:avLst>
              <a:gd fmla="val 6201810" name="adj1"/>
              <a:gd fmla="val 10819991" name="adj2"/>
            </a:avLst>
          </a:prstGeom>
          <a:solidFill>
            <a:schemeClr val="accent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332" name="Google Shape;1332;p89"/>
          <p:cNvPicPr preferRelativeResize="0"/>
          <p:nvPr/>
        </p:nvPicPr>
        <p:blipFill>
          <a:blip r:embed="rId3">
            <a:alphaModFix/>
          </a:blip>
          <a:stretch>
            <a:fillRect/>
          </a:stretch>
        </p:blipFill>
        <p:spPr>
          <a:xfrm>
            <a:off x="615600" y="1901475"/>
            <a:ext cx="1592175" cy="95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sp>
        <p:nvSpPr>
          <p:cNvPr id="1337" name="Google Shape;1337;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Caddaynta isku midnimada (congruence) iyadoo la adeegsanayo SAS</a:t>
            </a:r>
            <a:endParaRPr/>
          </a:p>
        </p:txBody>
      </p:sp>
      <p:sp>
        <p:nvSpPr>
          <p:cNvPr id="1338" name="Google Shape;1338;p90"/>
          <p:cNvSpPr txBox="1"/>
          <p:nvPr>
            <p:ph idx="1" type="body"/>
          </p:nvPr>
        </p:nvSpPr>
        <p:spPr>
          <a:xfrm>
            <a:off x="324000" y="7728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4) Marka la eego barbaroodle ABCD, caddee in saddexagalka ABC uu la mid yahay saddexagalka ACD iyadoo la adeegsanayo SAS.</a:t>
            </a:r>
            <a:endParaRPr/>
          </a:p>
        </p:txBody>
      </p:sp>
      <p:grpSp>
        <p:nvGrpSpPr>
          <p:cNvPr id="1339" name="Google Shape;1339;p90"/>
          <p:cNvGrpSpPr/>
          <p:nvPr/>
        </p:nvGrpSpPr>
        <p:grpSpPr>
          <a:xfrm>
            <a:off x="497049" y="1666921"/>
            <a:ext cx="1957107" cy="1422013"/>
            <a:chOff x="1335300" y="1666975"/>
            <a:chExt cx="2451900" cy="1781525"/>
          </a:xfrm>
        </p:grpSpPr>
        <p:sp>
          <p:nvSpPr>
            <p:cNvPr id="1340" name="Google Shape;1340;p90"/>
            <p:cNvSpPr/>
            <p:nvPr/>
          </p:nvSpPr>
          <p:spPr>
            <a:xfrm>
              <a:off x="1552500" y="1920000"/>
              <a:ext cx="1927500" cy="1207500"/>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41" name="Google Shape;1341;p90"/>
            <p:cNvCxnSpPr/>
            <p:nvPr/>
          </p:nvCxnSpPr>
          <p:spPr>
            <a:xfrm>
              <a:off x="1860000" y="1920000"/>
              <a:ext cx="1320000" cy="1215000"/>
            </a:xfrm>
            <a:prstGeom prst="straightConnector1">
              <a:avLst/>
            </a:prstGeom>
            <a:noFill/>
            <a:ln cap="flat" cmpd="sng" w="38100">
              <a:solidFill>
                <a:schemeClr val="dk1"/>
              </a:solidFill>
              <a:prstDash val="solid"/>
              <a:round/>
              <a:headEnd len="med" w="med" type="none"/>
              <a:tailEnd len="med" w="med" type="none"/>
            </a:ln>
          </p:spPr>
        </p:cxnSp>
        <p:grpSp>
          <p:nvGrpSpPr>
            <p:cNvPr id="1342" name="Google Shape;1342;p90"/>
            <p:cNvGrpSpPr/>
            <p:nvPr/>
          </p:nvGrpSpPr>
          <p:grpSpPr>
            <a:xfrm>
              <a:off x="1335300" y="1666975"/>
              <a:ext cx="2099400" cy="1781525"/>
              <a:chOff x="495300" y="1237200"/>
              <a:chExt cx="2099400" cy="1781525"/>
            </a:xfrm>
          </p:grpSpPr>
          <p:sp>
            <p:nvSpPr>
              <p:cNvPr id="1343" name="Google Shape;1343;p90"/>
              <p:cNvSpPr txBox="1"/>
              <p:nvPr/>
            </p:nvSpPr>
            <p:spPr>
              <a:xfrm>
                <a:off x="786075" y="1237200"/>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solidFill>
                      <a:srgbClr val="000000"/>
                    </a:solidFill>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1344" name="Google Shape;1344;p90"/>
              <p:cNvSpPr txBox="1"/>
              <p:nvPr/>
            </p:nvSpPr>
            <p:spPr>
              <a:xfrm>
                <a:off x="495300" y="2634125"/>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345" name="Google Shape;1345;p90"/>
              <p:cNvSpPr txBox="1"/>
              <p:nvPr/>
            </p:nvSpPr>
            <p:spPr>
              <a:xfrm>
                <a:off x="2340000" y="2671625"/>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latin typeface="Lexend"/>
                    <a:ea typeface="Lexend"/>
                    <a:cs typeface="Lexend"/>
                    <a:sym typeface="Lexend"/>
                  </a:rPr>
                  <a:t>C</a:t>
                </a:r>
                <a:endParaRPr sz="1800">
                  <a:solidFill>
                    <a:srgbClr val="000000"/>
                  </a:solidFill>
                  <a:latin typeface="Lexend"/>
                  <a:ea typeface="Lexend"/>
                  <a:cs typeface="Lexend"/>
                  <a:sym typeface="Lexend"/>
                </a:endParaRPr>
              </a:p>
            </p:txBody>
          </p:sp>
        </p:grpSp>
        <p:sp>
          <p:nvSpPr>
            <p:cNvPr id="1346" name="Google Shape;1346;p90"/>
            <p:cNvSpPr txBox="1"/>
            <p:nvPr/>
          </p:nvSpPr>
          <p:spPr>
            <a:xfrm>
              <a:off x="3532500" y="1746300"/>
              <a:ext cx="254700" cy="3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700">
                  <a:latin typeface="Lexend"/>
                  <a:ea typeface="Lexend"/>
                  <a:cs typeface="Lexend"/>
                  <a:sym typeface="Lexend"/>
                </a:rPr>
                <a:t>D</a:t>
              </a:r>
              <a:endParaRPr sz="1800">
                <a:solidFill>
                  <a:srgbClr val="000000"/>
                </a:solidFill>
                <a:latin typeface="Lexend"/>
                <a:ea typeface="Lexend"/>
                <a:cs typeface="Lexend"/>
                <a:sym typeface="Lexend"/>
              </a:endParaRPr>
            </a:p>
          </p:txBody>
        </p:sp>
      </p:grpSp>
      <p:sp>
        <p:nvSpPr>
          <p:cNvPr id="1347" name="Google Shape;1347;p90"/>
          <p:cNvSpPr txBox="1"/>
          <p:nvPr/>
        </p:nvSpPr>
        <p:spPr>
          <a:xfrm>
            <a:off x="2820000" y="1666925"/>
            <a:ext cx="5979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AD = BC sababtoo ah cidhifyada iska soo horjeeda ee barbaroodle waa isku dherer.</a:t>
            </a:r>
            <a:endParaRPr sz="2000">
              <a:solidFill>
                <a:schemeClr val="dk1"/>
              </a:solidFill>
              <a:latin typeface="Kalam"/>
              <a:ea typeface="Kalam"/>
              <a:cs typeface="Kalam"/>
              <a:sym typeface="Kalam"/>
            </a:endParaRPr>
          </a:p>
        </p:txBody>
      </p:sp>
      <p:cxnSp>
        <p:nvCxnSpPr>
          <p:cNvPr id="1348" name="Google Shape;1348;p90"/>
          <p:cNvCxnSpPr/>
          <p:nvPr/>
        </p:nvCxnSpPr>
        <p:spPr>
          <a:xfrm>
            <a:off x="1320000" y="2722500"/>
            <a:ext cx="0" cy="225000"/>
          </a:xfrm>
          <a:prstGeom prst="straightConnector1">
            <a:avLst/>
          </a:prstGeom>
          <a:noFill/>
          <a:ln cap="flat" cmpd="sng" w="38100">
            <a:solidFill>
              <a:schemeClr val="dk1"/>
            </a:solidFill>
            <a:prstDash val="solid"/>
            <a:round/>
            <a:headEnd len="med" w="med" type="none"/>
            <a:tailEnd len="med" w="med" type="none"/>
          </a:ln>
        </p:spPr>
      </p:cxnSp>
      <p:cxnSp>
        <p:nvCxnSpPr>
          <p:cNvPr id="1349" name="Google Shape;1349;p90"/>
          <p:cNvCxnSpPr/>
          <p:nvPr/>
        </p:nvCxnSpPr>
        <p:spPr>
          <a:xfrm>
            <a:off x="1569900" y="1757400"/>
            <a:ext cx="0" cy="225000"/>
          </a:xfrm>
          <a:prstGeom prst="straightConnector1">
            <a:avLst/>
          </a:prstGeom>
          <a:noFill/>
          <a:ln cap="flat" cmpd="sng" w="38100">
            <a:solidFill>
              <a:schemeClr val="dk1"/>
            </a:solidFill>
            <a:prstDash val="solid"/>
            <a:round/>
            <a:headEnd len="med" w="med" type="none"/>
            <a:tailEnd len="med" w="med" type="none"/>
          </a:ln>
        </p:spPr>
      </p:cxnSp>
      <p:sp>
        <p:nvSpPr>
          <p:cNvPr id="1350" name="Google Shape;1350;p90"/>
          <p:cNvSpPr txBox="1"/>
          <p:nvPr/>
        </p:nvSpPr>
        <p:spPr>
          <a:xfrm>
            <a:off x="2820000" y="2423700"/>
            <a:ext cx="56421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∠DAC = ∠ACB sababtoo ah waa xaglaha gudaha ee isku beddesha (alternate interior angles).</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a:p>
        </p:txBody>
      </p:sp>
      <p:sp>
        <p:nvSpPr>
          <p:cNvPr id="1351" name="Google Shape;1351;p90"/>
          <p:cNvSpPr txBox="1"/>
          <p:nvPr/>
        </p:nvSpPr>
        <p:spPr>
          <a:xfrm>
            <a:off x="2820000" y="3255000"/>
            <a:ext cx="54300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AC waa dhinac la wadaago.</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a:p>
        </p:txBody>
      </p:sp>
      <p:sp>
        <p:nvSpPr>
          <p:cNvPr id="1352" name="Google Shape;1352;p90"/>
          <p:cNvSpPr txBox="1"/>
          <p:nvPr/>
        </p:nvSpPr>
        <p:spPr>
          <a:xfrm>
            <a:off x="2820000" y="3919800"/>
            <a:ext cx="49125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Sidaas darteed, saddexagalka ABC wuxuu la mid yahay saddexagalka ACD iyadoo la adeegsanayo SAS.</a:t>
            </a:r>
            <a:endParaRPr/>
          </a:p>
        </p:txBody>
      </p:sp>
      <p:sp>
        <p:nvSpPr>
          <p:cNvPr id="1353" name="Google Shape;1353;p90"/>
          <p:cNvSpPr/>
          <p:nvPr/>
        </p:nvSpPr>
        <p:spPr>
          <a:xfrm rot="10800000">
            <a:off x="608850" y="1562101"/>
            <a:ext cx="615600" cy="615600"/>
          </a:xfrm>
          <a:prstGeom prst="pie">
            <a:avLst>
              <a:gd fmla="val 10795497" name="adj1"/>
              <a:gd fmla="val 13352664" name="adj2"/>
            </a:avLst>
          </a:prstGeom>
          <a:solidFill>
            <a:schemeClr val="accent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4" name="Google Shape;1354;p90"/>
          <p:cNvSpPr/>
          <p:nvPr/>
        </p:nvSpPr>
        <p:spPr>
          <a:xfrm>
            <a:off x="1644797" y="2521565"/>
            <a:ext cx="615600" cy="615600"/>
          </a:xfrm>
          <a:prstGeom prst="pie">
            <a:avLst>
              <a:gd fmla="val 10795497" name="adj1"/>
              <a:gd fmla="val 13352664" name="adj2"/>
            </a:avLst>
          </a:prstGeom>
          <a:solidFill>
            <a:schemeClr val="accent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55" name="Google Shape;1355;p90"/>
          <p:cNvCxnSpPr/>
          <p:nvPr/>
        </p:nvCxnSpPr>
        <p:spPr>
          <a:xfrm>
            <a:off x="910229" y="1868885"/>
            <a:ext cx="1053600" cy="9699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sp>
        <p:nvSpPr>
          <p:cNvPr id="1360" name="Google Shape;1360;p9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Caddaynta isku midnimada (congruence) iyadoo la adeegsanayo SAS</a:t>
            </a:r>
            <a:endParaRPr/>
          </a:p>
        </p:txBody>
      </p:sp>
      <p:sp>
        <p:nvSpPr>
          <p:cNvPr id="1361" name="Google Shape;1361;p9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Laba dhinac iyo xagal</a:t>
            </a:r>
            <a:endParaRPr/>
          </a:p>
        </p:txBody>
      </p:sp>
      <p:sp>
        <p:nvSpPr>
          <p:cNvPr id="1362" name="Google Shape;1362;p91"/>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Saddexagallo isku mid ah (SAS)</a:t>
            </a:r>
            <a:endParaRPr/>
          </a:p>
        </p:txBody>
      </p:sp>
      <p:pic>
        <p:nvPicPr>
          <p:cNvPr id="1363" name="Google Shape;1363;p91"/>
          <p:cNvPicPr preferRelativeResize="0"/>
          <p:nvPr/>
        </p:nvPicPr>
        <p:blipFill>
          <a:blip r:embed="rId3">
            <a:alphaModFix/>
          </a:blip>
          <a:stretch>
            <a:fillRect/>
          </a:stretch>
        </p:blipFill>
        <p:spPr>
          <a:xfrm>
            <a:off x="416473" y="2995074"/>
            <a:ext cx="450575" cy="446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sp>
        <p:nvSpPr>
          <p:cNvPr id="1368" name="Google Shape;1368;p92"/>
          <p:cNvSpPr txBox="1"/>
          <p:nvPr>
            <p:ph idx="1" type="body"/>
          </p:nvPr>
        </p:nvSpPr>
        <p:spPr>
          <a:xfrm>
            <a:off x="324000" y="759300"/>
            <a:ext cx="8237700" cy="79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Caasha iyo Yacquub waxay ka hadlayaan inta macluumaad ee loo baahan yahay si loo caddeeyo in laba saddexagal ay isku mid yihiin.</a:t>
            </a:r>
            <a:endParaRPr sz="1800"/>
          </a:p>
        </p:txBody>
      </p:sp>
      <p:sp>
        <p:nvSpPr>
          <p:cNvPr id="1369" name="Google Shape;1369;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Laba dhinac iyo xagal</a:t>
            </a:r>
            <a:endParaRPr/>
          </a:p>
        </p:txBody>
      </p:sp>
      <p:sp>
        <p:nvSpPr>
          <p:cNvPr id="1370" name="Google Shape;1370;p92"/>
          <p:cNvSpPr/>
          <p:nvPr/>
        </p:nvSpPr>
        <p:spPr>
          <a:xfrm>
            <a:off x="3170161" y="1657192"/>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71" name="Google Shape;1371;p92"/>
          <p:cNvSpPr txBox="1"/>
          <p:nvPr>
            <p:ph idx="1" type="body"/>
          </p:nvPr>
        </p:nvSpPr>
        <p:spPr>
          <a:xfrm>
            <a:off x="4005105" y="1855700"/>
            <a:ext cx="165300" cy="21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a:t>
            </a:r>
            <a:endParaRPr i="1" sz="2000">
              <a:latin typeface="Times New Roman"/>
              <a:ea typeface="Times New Roman"/>
              <a:cs typeface="Times New Roman"/>
              <a:sym typeface="Times New Roman"/>
            </a:endParaRPr>
          </a:p>
        </p:txBody>
      </p:sp>
      <p:sp>
        <p:nvSpPr>
          <p:cNvPr id="1372" name="Google Shape;1372;p92"/>
          <p:cNvSpPr txBox="1"/>
          <p:nvPr>
            <p:ph idx="1" type="body"/>
          </p:nvPr>
        </p:nvSpPr>
        <p:spPr>
          <a:xfrm>
            <a:off x="3704949" y="2469849"/>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a</a:t>
            </a:r>
            <a:endParaRPr i="1" sz="2000">
              <a:latin typeface="Times New Roman"/>
              <a:ea typeface="Times New Roman"/>
              <a:cs typeface="Times New Roman"/>
              <a:sym typeface="Times New Roman"/>
            </a:endParaRPr>
          </a:p>
        </p:txBody>
      </p:sp>
      <p:sp>
        <p:nvSpPr>
          <p:cNvPr id="1373" name="Google Shape;1373;p92"/>
          <p:cNvSpPr txBox="1"/>
          <p:nvPr>
            <p:ph idx="1" type="body"/>
          </p:nvPr>
        </p:nvSpPr>
        <p:spPr>
          <a:xfrm>
            <a:off x="3089626" y="1806168"/>
            <a:ext cx="133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c</a:t>
            </a:r>
            <a:endParaRPr i="1" sz="2000">
              <a:latin typeface="Times New Roman"/>
              <a:ea typeface="Times New Roman"/>
              <a:cs typeface="Times New Roman"/>
              <a:sym typeface="Times New Roman"/>
            </a:endParaRPr>
          </a:p>
        </p:txBody>
      </p:sp>
      <p:sp>
        <p:nvSpPr>
          <p:cNvPr id="1374" name="Google Shape;1374;p92"/>
          <p:cNvSpPr/>
          <p:nvPr/>
        </p:nvSpPr>
        <p:spPr>
          <a:xfrm>
            <a:off x="5245704" y="1616495"/>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75" name="Google Shape;1375;p92"/>
          <p:cNvSpPr txBox="1"/>
          <p:nvPr>
            <p:ph idx="1" type="body"/>
          </p:nvPr>
        </p:nvSpPr>
        <p:spPr>
          <a:xfrm>
            <a:off x="6144907" y="1857630"/>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q</a:t>
            </a:r>
            <a:endParaRPr i="1" sz="2000">
              <a:latin typeface="Times New Roman"/>
              <a:ea typeface="Times New Roman"/>
              <a:cs typeface="Times New Roman"/>
              <a:sym typeface="Times New Roman"/>
            </a:endParaRPr>
          </a:p>
        </p:txBody>
      </p:sp>
      <p:sp>
        <p:nvSpPr>
          <p:cNvPr id="1376" name="Google Shape;1376;p92"/>
          <p:cNvSpPr txBox="1"/>
          <p:nvPr>
            <p:ph idx="1" type="body"/>
          </p:nvPr>
        </p:nvSpPr>
        <p:spPr>
          <a:xfrm>
            <a:off x="5780492" y="2429152"/>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p</a:t>
            </a:r>
            <a:endParaRPr i="1" sz="2000">
              <a:latin typeface="Times New Roman"/>
              <a:ea typeface="Times New Roman"/>
              <a:cs typeface="Times New Roman"/>
              <a:sym typeface="Times New Roman"/>
            </a:endParaRPr>
          </a:p>
        </p:txBody>
      </p:sp>
      <p:sp>
        <p:nvSpPr>
          <p:cNvPr id="1377" name="Google Shape;1377;p92"/>
          <p:cNvSpPr txBox="1"/>
          <p:nvPr>
            <p:ph idx="1" type="body"/>
          </p:nvPr>
        </p:nvSpPr>
        <p:spPr>
          <a:xfrm>
            <a:off x="5269140" y="1830940"/>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r</a:t>
            </a:r>
            <a:endParaRPr i="1" sz="2000">
              <a:latin typeface="Times New Roman"/>
              <a:ea typeface="Times New Roman"/>
              <a:cs typeface="Times New Roman"/>
              <a:sym typeface="Times New Roman"/>
            </a:endParaRPr>
          </a:p>
        </p:txBody>
      </p:sp>
      <p:pic>
        <p:nvPicPr>
          <p:cNvPr id="1378" name="Google Shape;1378;p92"/>
          <p:cNvPicPr preferRelativeResize="0"/>
          <p:nvPr/>
        </p:nvPicPr>
        <p:blipFill>
          <a:blip r:embed="rId3">
            <a:alphaModFix/>
          </a:blip>
          <a:stretch>
            <a:fillRect/>
          </a:stretch>
        </p:blipFill>
        <p:spPr>
          <a:xfrm>
            <a:off x="324000" y="3643368"/>
            <a:ext cx="623346" cy="1177024"/>
          </a:xfrm>
          <a:prstGeom prst="rect">
            <a:avLst/>
          </a:prstGeom>
          <a:noFill/>
          <a:ln>
            <a:noFill/>
          </a:ln>
        </p:spPr>
      </p:pic>
      <p:pic>
        <p:nvPicPr>
          <p:cNvPr id="1379" name="Google Shape;1379;p92"/>
          <p:cNvPicPr preferRelativeResize="0"/>
          <p:nvPr/>
        </p:nvPicPr>
        <p:blipFill>
          <a:blip r:embed="rId6">
            <a:alphaModFix/>
          </a:blip>
          <a:stretch>
            <a:fillRect/>
          </a:stretch>
        </p:blipFill>
        <p:spPr>
          <a:xfrm>
            <a:off x="7696200" y="3924662"/>
            <a:ext cx="727175" cy="895749"/>
          </a:xfrm>
          <a:prstGeom prst="rect">
            <a:avLst/>
          </a:prstGeom>
          <a:noFill/>
          <a:ln>
            <a:noFill/>
          </a:ln>
        </p:spPr>
      </p:pic>
      <p:pic>
        <p:nvPicPr>
          <p:cNvPr id="1380" name="Google Shape;1380;p92"/>
          <p:cNvPicPr preferRelativeResize="0"/>
          <p:nvPr/>
        </p:nvPicPr>
        <p:blipFill rotWithShape="1">
          <a:blip r:embed="rId5">
            <a:alphaModFix/>
          </a:blip>
          <a:srcRect b="43690" l="0" r="57905" t="0"/>
          <a:stretch/>
        </p:blipFill>
        <p:spPr>
          <a:xfrm flipH="1">
            <a:off x="856255" y="2825700"/>
            <a:ext cx="3658276" cy="1540300"/>
          </a:xfrm>
          <a:prstGeom prst="rect">
            <a:avLst/>
          </a:prstGeom>
          <a:noFill/>
          <a:ln>
            <a:noFill/>
          </a:ln>
        </p:spPr>
      </p:pic>
      <p:sp>
        <p:nvSpPr>
          <p:cNvPr id="1381" name="Google Shape;1381;p92"/>
          <p:cNvSpPr txBox="1"/>
          <p:nvPr>
            <p:ph idx="1" type="body"/>
          </p:nvPr>
        </p:nvSpPr>
        <p:spPr>
          <a:xfrm>
            <a:off x="1112250" y="2871250"/>
            <a:ext cx="3420600" cy="11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aad ogaato kaliya in saddexda dhinac ee u dhigma ay isku dherer yihiin, markaas waxaad caddayn kartaa inay isku mid yihiin iyadoo la adeegsanayo SSS.</a:t>
            </a:r>
            <a:endParaRPr sz="1800"/>
          </a:p>
        </p:txBody>
      </p:sp>
      <p:pic>
        <p:nvPicPr>
          <p:cNvPr id="1382" name="Google Shape;1382;p92"/>
          <p:cNvPicPr preferRelativeResize="0"/>
          <p:nvPr/>
        </p:nvPicPr>
        <p:blipFill rotWithShape="1">
          <a:blip r:embed="rId5">
            <a:alphaModFix/>
          </a:blip>
          <a:srcRect b="43690" l="0" r="57905" t="0"/>
          <a:stretch/>
        </p:blipFill>
        <p:spPr>
          <a:xfrm>
            <a:off x="5188200" y="2930475"/>
            <a:ext cx="2688973" cy="1289101"/>
          </a:xfrm>
          <a:prstGeom prst="rect">
            <a:avLst/>
          </a:prstGeom>
          <a:noFill/>
          <a:ln>
            <a:noFill/>
          </a:ln>
        </p:spPr>
      </p:pic>
      <p:sp>
        <p:nvSpPr>
          <p:cNvPr id="1383" name="Google Shape;1383;p92"/>
          <p:cNvSpPr txBox="1"/>
          <p:nvPr>
            <p:ph idx="1" type="body"/>
          </p:nvPr>
        </p:nvSpPr>
        <p:spPr>
          <a:xfrm flipH="1">
            <a:off x="5277000" y="2995075"/>
            <a:ext cx="2419200" cy="94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Haa, xaglaha waxaa go'aamiya dhererka dhinacyada. SSS!</a:t>
            </a:r>
            <a:r>
              <a:rPr lang="en-GB" sz="1100">
                <a:latin typeface="Lexend"/>
              </a:rPr>
              <a:t/>
            </a:r>
            <a:r>
              <a:rPr lang="en-GB" sz="1100">
                <a:latin typeface="Lexend"/>
              </a:rPr>
              <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sp>
        <p:nvSpPr>
          <p:cNvPr id="1388" name="Google Shape;1388;p93"/>
          <p:cNvSpPr txBox="1"/>
          <p:nvPr>
            <p:ph idx="1" type="body"/>
          </p:nvPr>
        </p:nvSpPr>
        <p:spPr>
          <a:xfrm>
            <a:off x="324000" y="759300"/>
            <a:ext cx="8237700" cy="79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Caasha iyo Yacquub waxay ka hadlayaan inta macluumaad ee loo baahan yahay si loo caddeeyo laba saddex-xagal oo isku mid ah (congruent).</a:t>
            </a:r>
            <a:endParaRPr sz="1800"/>
          </a:p>
        </p:txBody>
      </p:sp>
      <p:sp>
        <p:nvSpPr>
          <p:cNvPr id="1389" name="Google Shape;1389;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Laba dhinac iyo xagal</a:t>
            </a:r>
            <a:endParaRPr/>
          </a:p>
        </p:txBody>
      </p:sp>
      <p:sp>
        <p:nvSpPr>
          <p:cNvPr id="1390" name="Google Shape;1390;p93"/>
          <p:cNvSpPr/>
          <p:nvPr/>
        </p:nvSpPr>
        <p:spPr>
          <a:xfrm>
            <a:off x="3170161" y="1657192"/>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91" name="Google Shape;1391;p93"/>
          <p:cNvSpPr txBox="1"/>
          <p:nvPr>
            <p:ph idx="1" type="body"/>
          </p:nvPr>
        </p:nvSpPr>
        <p:spPr>
          <a:xfrm>
            <a:off x="4005105" y="1855700"/>
            <a:ext cx="165300" cy="21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a:t>
            </a:r>
            <a:endParaRPr i="1" sz="2000">
              <a:latin typeface="Times New Roman"/>
              <a:ea typeface="Times New Roman"/>
              <a:cs typeface="Times New Roman"/>
              <a:sym typeface="Times New Roman"/>
            </a:endParaRPr>
          </a:p>
        </p:txBody>
      </p:sp>
      <p:sp>
        <p:nvSpPr>
          <p:cNvPr id="1392" name="Google Shape;1392;p93"/>
          <p:cNvSpPr txBox="1"/>
          <p:nvPr>
            <p:ph idx="1" type="body"/>
          </p:nvPr>
        </p:nvSpPr>
        <p:spPr>
          <a:xfrm>
            <a:off x="3089626" y="1806168"/>
            <a:ext cx="133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c</a:t>
            </a:r>
            <a:endParaRPr i="1" sz="2000">
              <a:latin typeface="Times New Roman"/>
              <a:ea typeface="Times New Roman"/>
              <a:cs typeface="Times New Roman"/>
              <a:sym typeface="Times New Roman"/>
            </a:endParaRPr>
          </a:p>
        </p:txBody>
      </p:sp>
      <p:sp>
        <p:nvSpPr>
          <p:cNvPr id="1393" name="Google Shape;1393;p93"/>
          <p:cNvSpPr/>
          <p:nvPr/>
        </p:nvSpPr>
        <p:spPr>
          <a:xfrm>
            <a:off x="5245704" y="1616495"/>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94" name="Google Shape;1394;p93"/>
          <p:cNvSpPr txBox="1"/>
          <p:nvPr>
            <p:ph idx="1" type="body"/>
          </p:nvPr>
        </p:nvSpPr>
        <p:spPr>
          <a:xfrm>
            <a:off x="6144907" y="1857630"/>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q</a:t>
            </a:r>
            <a:endParaRPr i="1" sz="2000">
              <a:latin typeface="Times New Roman"/>
              <a:ea typeface="Times New Roman"/>
              <a:cs typeface="Times New Roman"/>
              <a:sym typeface="Times New Roman"/>
            </a:endParaRPr>
          </a:p>
        </p:txBody>
      </p:sp>
      <p:sp>
        <p:nvSpPr>
          <p:cNvPr id="1395" name="Google Shape;1395;p93"/>
          <p:cNvSpPr txBox="1"/>
          <p:nvPr>
            <p:ph idx="1" type="body"/>
          </p:nvPr>
        </p:nvSpPr>
        <p:spPr>
          <a:xfrm>
            <a:off x="5269140" y="1830940"/>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r</a:t>
            </a:r>
            <a:endParaRPr i="1" sz="2000">
              <a:latin typeface="Times New Roman"/>
              <a:ea typeface="Times New Roman"/>
              <a:cs typeface="Times New Roman"/>
              <a:sym typeface="Times New Roman"/>
            </a:endParaRPr>
          </a:p>
        </p:txBody>
      </p:sp>
      <p:pic>
        <p:nvPicPr>
          <p:cNvPr id="1396" name="Google Shape;1396;p93"/>
          <p:cNvPicPr preferRelativeResize="0"/>
          <p:nvPr/>
        </p:nvPicPr>
        <p:blipFill>
          <a:blip r:embed="rId3">
            <a:alphaModFix/>
          </a:blip>
          <a:stretch>
            <a:fillRect/>
          </a:stretch>
        </p:blipFill>
        <p:spPr>
          <a:xfrm>
            <a:off x="324000" y="3643368"/>
            <a:ext cx="623346" cy="1177024"/>
          </a:xfrm>
          <a:prstGeom prst="rect">
            <a:avLst/>
          </a:prstGeom>
          <a:noFill/>
          <a:ln>
            <a:noFill/>
          </a:ln>
        </p:spPr>
      </p:pic>
      <p:pic>
        <p:nvPicPr>
          <p:cNvPr id="1397" name="Google Shape;1397;p93"/>
          <p:cNvPicPr preferRelativeResize="0"/>
          <p:nvPr/>
        </p:nvPicPr>
        <p:blipFill>
          <a:blip r:embed="rId6">
            <a:alphaModFix/>
          </a:blip>
          <a:stretch>
            <a:fillRect/>
          </a:stretch>
        </p:blipFill>
        <p:spPr>
          <a:xfrm>
            <a:off x="7696200" y="3924662"/>
            <a:ext cx="727175" cy="895749"/>
          </a:xfrm>
          <a:prstGeom prst="rect">
            <a:avLst/>
          </a:prstGeom>
          <a:noFill/>
          <a:ln>
            <a:noFill/>
          </a:ln>
        </p:spPr>
      </p:pic>
      <p:pic>
        <p:nvPicPr>
          <p:cNvPr id="1398" name="Google Shape;1398;p93"/>
          <p:cNvPicPr preferRelativeResize="0"/>
          <p:nvPr/>
        </p:nvPicPr>
        <p:blipFill rotWithShape="1">
          <a:blip r:embed="rId5">
            <a:alphaModFix/>
          </a:blip>
          <a:srcRect b="43690" l="0" r="57905" t="0"/>
          <a:stretch/>
        </p:blipFill>
        <p:spPr>
          <a:xfrm flipH="1">
            <a:off x="820339" y="2840075"/>
            <a:ext cx="3863276" cy="1540300"/>
          </a:xfrm>
          <a:prstGeom prst="rect">
            <a:avLst/>
          </a:prstGeom>
          <a:noFill/>
          <a:ln>
            <a:noFill/>
          </a:ln>
        </p:spPr>
      </p:pic>
      <p:sp>
        <p:nvSpPr>
          <p:cNvPr id="1399" name="Google Shape;1399;p93"/>
          <p:cNvSpPr txBox="1"/>
          <p:nvPr>
            <p:ph idx="1" type="body"/>
          </p:nvPr>
        </p:nvSpPr>
        <p:spPr>
          <a:xfrm>
            <a:off x="1112248" y="2871250"/>
            <a:ext cx="3643200" cy="11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aad taqaanid laba dhinac oo isku mid ah (corresponding sides) iyo xagasha u dhaxaysa, waxaad caddayn kartaa in labada saddex-xagal ay isku mid yihiin (congruent).</a:t>
            </a:r>
            <a:endParaRPr sz="1800"/>
          </a:p>
        </p:txBody>
      </p:sp>
      <p:pic>
        <p:nvPicPr>
          <p:cNvPr id="1400" name="Google Shape;1400;p93"/>
          <p:cNvPicPr preferRelativeResize="0"/>
          <p:nvPr/>
        </p:nvPicPr>
        <p:blipFill rotWithShape="1">
          <a:blip r:embed="rId5">
            <a:alphaModFix/>
          </a:blip>
          <a:srcRect b="43690" l="0" r="57905" t="0"/>
          <a:stretch/>
        </p:blipFill>
        <p:spPr>
          <a:xfrm>
            <a:off x="5609925" y="3269350"/>
            <a:ext cx="2194227" cy="1006400"/>
          </a:xfrm>
          <a:prstGeom prst="rect">
            <a:avLst/>
          </a:prstGeom>
          <a:noFill/>
          <a:ln>
            <a:noFill/>
          </a:ln>
        </p:spPr>
      </p:pic>
      <p:sp>
        <p:nvSpPr>
          <p:cNvPr id="1401" name="Google Shape;1401;p93"/>
          <p:cNvSpPr txBox="1"/>
          <p:nvPr>
            <p:ph idx="1" type="body"/>
          </p:nvPr>
        </p:nvSpPr>
        <p:spPr>
          <a:xfrm flipH="1">
            <a:off x="5694950" y="3327150"/>
            <a:ext cx="2052900" cy="94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Haa, iyadoo la adeegsanayo SAS (dhinac-xagal-dhinac)!</a:t>
            </a:r>
            <a:endParaRPr sz="1800"/>
          </a:p>
        </p:txBody>
      </p:sp>
      <p:sp>
        <p:nvSpPr>
          <p:cNvPr id="1402" name="Google Shape;1402;p93"/>
          <p:cNvSpPr txBox="1"/>
          <p:nvPr>
            <p:ph idx="1" type="body"/>
          </p:nvPr>
        </p:nvSpPr>
        <p:spPr>
          <a:xfrm>
            <a:off x="3495245" y="1340832"/>
            <a:ext cx="198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A</a:t>
            </a:r>
            <a:endParaRPr sz="2000">
              <a:latin typeface="Times New Roman"/>
              <a:ea typeface="Times New Roman"/>
              <a:cs typeface="Times New Roman"/>
              <a:sym typeface="Times New Roman"/>
            </a:endParaRPr>
          </a:p>
        </p:txBody>
      </p:sp>
      <p:sp>
        <p:nvSpPr>
          <p:cNvPr id="1403" name="Google Shape;1403;p93"/>
          <p:cNvSpPr txBox="1"/>
          <p:nvPr>
            <p:ph idx="1" type="body"/>
          </p:nvPr>
        </p:nvSpPr>
        <p:spPr>
          <a:xfrm>
            <a:off x="5581534" y="1313925"/>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P</a:t>
            </a:r>
            <a:endParaRPr sz="2000">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7" name="Shape 1407"/>
        <p:cNvGrpSpPr/>
        <p:nvPr/>
      </p:nvGrpSpPr>
      <p:grpSpPr>
        <a:xfrm>
          <a:off x="0" y="0"/>
          <a:ext cx="0" cy="0"/>
          <a:chOff x="0" y="0"/>
          <a:chExt cx="0" cy="0"/>
        </a:xfrm>
      </p:grpSpPr>
      <p:sp>
        <p:nvSpPr>
          <p:cNvPr id="1408" name="Google Shape;1408;p94"/>
          <p:cNvSpPr txBox="1"/>
          <p:nvPr>
            <p:ph idx="1" type="body"/>
          </p:nvPr>
        </p:nvSpPr>
        <p:spPr>
          <a:xfrm>
            <a:off x="324000" y="759300"/>
            <a:ext cx="8237700" cy="79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Caasha iyo Yacquub waxay ka hadlayaan inta macluumaad ee loo baahan yahay si loo caddeeyo laba saddex-xagal oo isku mid ah (congruent).</a:t>
            </a:r>
            <a:endParaRPr sz="1800"/>
          </a:p>
        </p:txBody>
      </p:sp>
      <p:sp>
        <p:nvSpPr>
          <p:cNvPr id="1409" name="Google Shape;1409;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Laba dhinac iyo xagal</a:t>
            </a:r>
            <a:endParaRPr/>
          </a:p>
        </p:txBody>
      </p:sp>
      <p:sp>
        <p:nvSpPr>
          <p:cNvPr id="1410" name="Google Shape;1410;p94"/>
          <p:cNvSpPr/>
          <p:nvPr/>
        </p:nvSpPr>
        <p:spPr>
          <a:xfrm>
            <a:off x="3170161" y="1657192"/>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11" name="Google Shape;1411;p94"/>
          <p:cNvSpPr txBox="1"/>
          <p:nvPr>
            <p:ph idx="1" type="body"/>
          </p:nvPr>
        </p:nvSpPr>
        <p:spPr>
          <a:xfrm>
            <a:off x="2977725" y="2324711"/>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a:t>
            </a:r>
            <a:endParaRPr i="1" sz="2000">
              <a:latin typeface="Times New Roman"/>
              <a:ea typeface="Times New Roman"/>
              <a:cs typeface="Times New Roman"/>
              <a:sym typeface="Times New Roman"/>
            </a:endParaRPr>
          </a:p>
        </p:txBody>
      </p:sp>
      <p:sp>
        <p:nvSpPr>
          <p:cNvPr id="1412" name="Google Shape;1412;p94"/>
          <p:cNvSpPr txBox="1"/>
          <p:nvPr>
            <p:ph idx="1" type="body"/>
          </p:nvPr>
        </p:nvSpPr>
        <p:spPr>
          <a:xfrm>
            <a:off x="4005105" y="1855700"/>
            <a:ext cx="165300" cy="21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a:t>
            </a:r>
            <a:endParaRPr i="1" sz="2000">
              <a:latin typeface="Times New Roman"/>
              <a:ea typeface="Times New Roman"/>
              <a:cs typeface="Times New Roman"/>
              <a:sym typeface="Times New Roman"/>
            </a:endParaRPr>
          </a:p>
        </p:txBody>
      </p:sp>
      <p:sp>
        <p:nvSpPr>
          <p:cNvPr id="1413" name="Google Shape;1413;p94"/>
          <p:cNvSpPr txBox="1"/>
          <p:nvPr>
            <p:ph idx="1" type="body"/>
          </p:nvPr>
        </p:nvSpPr>
        <p:spPr>
          <a:xfrm>
            <a:off x="3704949" y="2469849"/>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a</a:t>
            </a:r>
            <a:endParaRPr i="1" sz="2000">
              <a:latin typeface="Times New Roman"/>
              <a:ea typeface="Times New Roman"/>
              <a:cs typeface="Times New Roman"/>
              <a:sym typeface="Times New Roman"/>
            </a:endParaRPr>
          </a:p>
        </p:txBody>
      </p:sp>
      <p:sp>
        <p:nvSpPr>
          <p:cNvPr id="1414" name="Google Shape;1414;p94"/>
          <p:cNvSpPr/>
          <p:nvPr/>
        </p:nvSpPr>
        <p:spPr>
          <a:xfrm>
            <a:off x="5245704" y="1616495"/>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15" name="Google Shape;1415;p94"/>
          <p:cNvSpPr txBox="1"/>
          <p:nvPr>
            <p:ph idx="1" type="body"/>
          </p:nvPr>
        </p:nvSpPr>
        <p:spPr>
          <a:xfrm>
            <a:off x="5045107" y="2295539"/>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Q</a:t>
            </a:r>
            <a:endParaRPr i="1" sz="2000">
              <a:latin typeface="Times New Roman"/>
              <a:ea typeface="Times New Roman"/>
              <a:cs typeface="Times New Roman"/>
              <a:sym typeface="Times New Roman"/>
            </a:endParaRPr>
          </a:p>
        </p:txBody>
      </p:sp>
      <p:sp>
        <p:nvSpPr>
          <p:cNvPr id="1416" name="Google Shape;1416;p94"/>
          <p:cNvSpPr txBox="1"/>
          <p:nvPr>
            <p:ph idx="1" type="body"/>
          </p:nvPr>
        </p:nvSpPr>
        <p:spPr>
          <a:xfrm>
            <a:off x="6144907" y="1857630"/>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q</a:t>
            </a:r>
            <a:endParaRPr i="1" sz="2000">
              <a:latin typeface="Times New Roman"/>
              <a:ea typeface="Times New Roman"/>
              <a:cs typeface="Times New Roman"/>
              <a:sym typeface="Times New Roman"/>
            </a:endParaRPr>
          </a:p>
        </p:txBody>
      </p:sp>
      <p:sp>
        <p:nvSpPr>
          <p:cNvPr id="1417" name="Google Shape;1417;p94"/>
          <p:cNvSpPr txBox="1"/>
          <p:nvPr>
            <p:ph idx="1" type="body"/>
          </p:nvPr>
        </p:nvSpPr>
        <p:spPr>
          <a:xfrm>
            <a:off x="5780492" y="2429152"/>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p</a:t>
            </a:r>
            <a:endParaRPr i="1" sz="2000">
              <a:latin typeface="Times New Roman"/>
              <a:ea typeface="Times New Roman"/>
              <a:cs typeface="Times New Roman"/>
              <a:sym typeface="Times New Roman"/>
            </a:endParaRPr>
          </a:p>
        </p:txBody>
      </p:sp>
      <p:pic>
        <p:nvPicPr>
          <p:cNvPr id="1418" name="Google Shape;1418;p94"/>
          <p:cNvPicPr preferRelativeResize="0"/>
          <p:nvPr/>
        </p:nvPicPr>
        <p:blipFill>
          <a:blip r:embed="rId3">
            <a:alphaModFix/>
          </a:blip>
          <a:stretch>
            <a:fillRect/>
          </a:stretch>
        </p:blipFill>
        <p:spPr>
          <a:xfrm>
            <a:off x="324000" y="3643368"/>
            <a:ext cx="623346" cy="1177024"/>
          </a:xfrm>
          <a:prstGeom prst="rect">
            <a:avLst/>
          </a:prstGeom>
          <a:noFill/>
          <a:ln>
            <a:noFill/>
          </a:ln>
        </p:spPr>
      </p:pic>
      <p:pic>
        <p:nvPicPr>
          <p:cNvPr id="1419" name="Google Shape;1419;p94"/>
          <p:cNvPicPr preferRelativeResize="0"/>
          <p:nvPr/>
        </p:nvPicPr>
        <p:blipFill>
          <a:blip r:embed="rId6">
            <a:alphaModFix/>
          </a:blip>
          <a:stretch>
            <a:fillRect/>
          </a:stretch>
        </p:blipFill>
        <p:spPr>
          <a:xfrm>
            <a:off x="7696200" y="3924662"/>
            <a:ext cx="727175" cy="895749"/>
          </a:xfrm>
          <a:prstGeom prst="rect">
            <a:avLst/>
          </a:prstGeom>
          <a:noFill/>
          <a:ln>
            <a:noFill/>
          </a:ln>
        </p:spPr>
      </p:pic>
      <p:pic>
        <p:nvPicPr>
          <p:cNvPr id="1420" name="Google Shape;1420;p94"/>
          <p:cNvPicPr preferRelativeResize="0"/>
          <p:nvPr/>
        </p:nvPicPr>
        <p:blipFill rotWithShape="1">
          <a:blip r:embed="rId5">
            <a:alphaModFix/>
          </a:blip>
          <a:srcRect b="43690" l="0" r="57905" t="0"/>
          <a:stretch/>
        </p:blipFill>
        <p:spPr>
          <a:xfrm flipH="1">
            <a:off x="906542" y="2825700"/>
            <a:ext cx="3091374" cy="1540300"/>
          </a:xfrm>
          <a:prstGeom prst="rect">
            <a:avLst/>
          </a:prstGeom>
          <a:noFill/>
          <a:ln>
            <a:noFill/>
          </a:ln>
        </p:spPr>
      </p:pic>
      <p:sp>
        <p:nvSpPr>
          <p:cNvPr id="1421" name="Google Shape;1421;p94"/>
          <p:cNvSpPr txBox="1"/>
          <p:nvPr>
            <p:ph idx="1" type="body"/>
          </p:nvPr>
        </p:nvSpPr>
        <p:spPr>
          <a:xfrm>
            <a:off x="1112250" y="2871250"/>
            <a:ext cx="2980200" cy="11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 dhinac oo isku mid ah (corresponding sides) iyo xagal, ma caddaynayaan inay isku mid yihiin (congruent)?</a:t>
            </a:r>
            <a:r>
              <a:rPr lang="en-GB" sz="1400">
                <a:latin typeface="Lexend"/>
              </a:rPr>
              <a:t/>
            </a:r>
            <a:r>
              <a:rPr lang="en-GB" sz="1400">
                <a:latin typeface="Lexend"/>
              </a:rPr>
              <a:t/>
            </a:r>
            <a:endParaRPr sz="1800"/>
          </a:p>
        </p:txBody>
      </p:sp>
      <p:pic>
        <p:nvPicPr>
          <p:cNvPr id="1422" name="Google Shape;1422;p94"/>
          <p:cNvPicPr preferRelativeResize="0"/>
          <p:nvPr/>
        </p:nvPicPr>
        <p:blipFill rotWithShape="1">
          <a:blip r:embed="rId5">
            <a:alphaModFix/>
          </a:blip>
          <a:srcRect b="43690" l="0" r="57905" t="0"/>
          <a:stretch/>
        </p:blipFill>
        <p:spPr>
          <a:xfrm>
            <a:off x="5188200" y="2930475"/>
            <a:ext cx="2688973" cy="1289101"/>
          </a:xfrm>
          <a:prstGeom prst="rect">
            <a:avLst/>
          </a:prstGeom>
          <a:noFill/>
          <a:ln>
            <a:noFill/>
          </a:ln>
        </p:spPr>
      </p:pic>
      <p:sp>
        <p:nvSpPr>
          <p:cNvPr id="1423" name="Google Shape;1423;p94"/>
          <p:cNvSpPr txBox="1"/>
          <p:nvPr>
            <p:ph idx="1" type="body"/>
          </p:nvPr>
        </p:nvSpPr>
        <p:spPr>
          <a:xfrm flipH="1">
            <a:off x="5277000" y="2995075"/>
            <a:ext cx="2419200" cy="94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hubo? Aynu eegno tusaale.</a:t>
            </a:r>
            <a:endParaRPr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Laba dhinac iyo xagal</a:t>
            </a:r>
            <a:endParaRPr/>
          </a:p>
        </p:txBody>
      </p:sp>
      <p:cxnSp>
        <p:nvCxnSpPr>
          <p:cNvPr id="1429" name="Google Shape;1429;p95"/>
          <p:cNvCxnSpPr/>
          <p:nvPr/>
        </p:nvCxnSpPr>
        <p:spPr>
          <a:xfrm flipH="1" rot="10800000">
            <a:off x="781050" y="3239850"/>
            <a:ext cx="3449400" cy="513000"/>
          </a:xfrm>
          <a:prstGeom prst="straightConnector1">
            <a:avLst/>
          </a:prstGeom>
          <a:noFill/>
          <a:ln cap="flat" cmpd="sng" w="28575">
            <a:solidFill>
              <a:schemeClr val="dk1"/>
            </a:solidFill>
            <a:prstDash val="solid"/>
            <a:round/>
            <a:headEnd len="med" w="med" type="triangle"/>
            <a:tailEnd len="med" w="med" type="triangle"/>
          </a:ln>
        </p:spPr>
      </p:cxnSp>
      <p:cxnSp>
        <p:nvCxnSpPr>
          <p:cNvPr id="1430" name="Google Shape;1430;p95"/>
          <p:cNvCxnSpPr/>
          <p:nvPr/>
        </p:nvCxnSpPr>
        <p:spPr>
          <a:xfrm flipH="1" rot="10800000">
            <a:off x="4867275" y="3592275"/>
            <a:ext cx="3449400" cy="513000"/>
          </a:xfrm>
          <a:prstGeom prst="straightConnector1">
            <a:avLst/>
          </a:prstGeom>
          <a:noFill/>
          <a:ln cap="flat" cmpd="sng" w="28575">
            <a:solidFill>
              <a:schemeClr val="dk1"/>
            </a:solidFill>
            <a:prstDash val="solid"/>
            <a:round/>
            <a:headEnd len="med" w="med" type="triangle"/>
            <a:tailEnd len="med" w="med" type="triangle"/>
          </a:ln>
        </p:spPr>
      </p:cxnSp>
      <p:sp>
        <p:nvSpPr>
          <p:cNvPr id="1431" name="Google Shape;1431;p95"/>
          <p:cNvSpPr/>
          <p:nvPr/>
        </p:nvSpPr>
        <p:spPr>
          <a:xfrm>
            <a:off x="432769" y="3269688"/>
            <a:ext cx="733500" cy="733500"/>
          </a:xfrm>
          <a:prstGeom prst="pie">
            <a:avLst>
              <a:gd fmla="val 18118475" name="adj1"/>
              <a:gd fmla="val 21181060" name="adj2"/>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2" name="Google Shape;1432;p95"/>
          <p:cNvSpPr/>
          <p:nvPr/>
        </p:nvSpPr>
        <p:spPr>
          <a:xfrm>
            <a:off x="4457244" y="3621188"/>
            <a:ext cx="733500" cy="733500"/>
          </a:xfrm>
          <a:prstGeom prst="pie">
            <a:avLst>
              <a:gd fmla="val 18118475" name="adj1"/>
              <a:gd fmla="val 21181060" name="adj2"/>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33" name="Google Shape;1433;p95"/>
          <p:cNvCxnSpPr/>
          <p:nvPr/>
        </p:nvCxnSpPr>
        <p:spPr>
          <a:xfrm>
            <a:off x="1417875" y="2571750"/>
            <a:ext cx="2836500" cy="438300"/>
          </a:xfrm>
          <a:prstGeom prst="straightConnector1">
            <a:avLst/>
          </a:prstGeom>
          <a:noFill/>
          <a:ln cap="flat" cmpd="sng" w="28575">
            <a:solidFill>
              <a:schemeClr val="dk1"/>
            </a:solidFill>
            <a:prstDash val="solid"/>
            <a:round/>
            <a:headEnd len="med" w="med" type="triangle"/>
            <a:tailEnd len="med" w="med" type="triangle"/>
          </a:ln>
        </p:spPr>
      </p:cxnSp>
      <p:cxnSp>
        <p:nvCxnSpPr>
          <p:cNvPr id="1434" name="Google Shape;1434;p95"/>
          <p:cNvCxnSpPr/>
          <p:nvPr/>
        </p:nvCxnSpPr>
        <p:spPr>
          <a:xfrm>
            <a:off x="6650275" y="1080000"/>
            <a:ext cx="1719000" cy="2298300"/>
          </a:xfrm>
          <a:prstGeom prst="straightConnector1">
            <a:avLst/>
          </a:prstGeom>
          <a:noFill/>
          <a:ln cap="flat" cmpd="sng" w="28575">
            <a:solidFill>
              <a:schemeClr val="dk1"/>
            </a:solidFill>
            <a:prstDash val="solid"/>
            <a:round/>
            <a:headEnd len="med" w="med" type="triangle"/>
            <a:tailEnd len="med" w="med" type="triangle"/>
          </a:ln>
        </p:spPr>
      </p:cxnSp>
      <p:sp>
        <p:nvSpPr>
          <p:cNvPr id="1435" name="Google Shape;1435;p95"/>
          <p:cNvSpPr txBox="1"/>
          <p:nvPr/>
        </p:nvSpPr>
        <p:spPr>
          <a:xfrm>
            <a:off x="2238726" y="354700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36" name="Google Shape;1436;p95"/>
          <p:cNvSpPr txBox="1"/>
          <p:nvPr/>
        </p:nvSpPr>
        <p:spPr>
          <a:xfrm>
            <a:off x="1153575" y="318255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50</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437" name="Google Shape;1437;p95"/>
          <p:cNvSpPr txBox="1"/>
          <p:nvPr/>
        </p:nvSpPr>
        <p:spPr>
          <a:xfrm>
            <a:off x="2658301" y="243315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5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38" name="Google Shape;1438;p95"/>
          <p:cNvSpPr txBox="1"/>
          <p:nvPr/>
        </p:nvSpPr>
        <p:spPr>
          <a:xfrm>
            <a:off x="6481001" y="391905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39" name="Google Shape;1439;p95"/>
          <p:cNvSpPr txBox="1"/>
          <p:nvPr/>
        </p:nvSpPr>
        <p:spPr>
          <a:xfrm>
            <a:off x="7543301" y="182355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5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40" name="Google Shape;1440;p95"/>
          <p:cNvSpPr/>
          <p:nvPr/>
        </p:nvSpPr>
        <p:spPr>
          <a:xfrm>
            <a:off x="4824000" y="1151075"/>
            <a:ext cx="3430600" cy="2841350"/>
          </a:xfrm>
          <a:custGeom>
            <a:rect b="b" l="l" r="r" t="t"/>
            <a:pathLst>
              <a:path extrusionOk="0" h="113654" w="137224">
                <a:moveTo>
                  <a:pt x="0" y="113654"/>
                </a:moveTo>
                <a:lnTo>
                  <a:pt x="137224" y="92667"/>
                </a:lnTo>
                <a:lnTo>
                  <a:pt x="68289" y="0"/>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41" name="Google Shape;1441;p95"/>
          <p:cNvSpPr txBox="1"/>
          <p:nvPr/>
        </p:nvSpPr>
        <p:spPr>
          <a:xfrm>
            <a:off x="5190750" y="349785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50</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442" name="Google Shape;1442;p95"/>
          <p:cNvSpPr/>
          <p:nvPr/>
        </p:nvSpPr>
        <p:spPr>
          <a:xfrm>
            <a:off x="791700" y="2700000"/>
            <a:ext cx="3429000" cy="946450"/>
          </a:xfrm>
          <a:custGeom>
            <a:rect b="b" l="l" r="r" t="t"/>
            <a:pathLst>
              <a:path extrusionOk="0" h="37858" w="137160">
                <a:moveTo>
                  <a:pt x="23102" y="0"/>
                </a:moveTo>
                <a:lnTo>
                  <a:pt x="137160" y="17175"/>
                </a:lnTo>
                <a:lnTo>
                  <a:pt x="0" y="3785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43" name="Google Shape;1443;p95"/>
          <p:cNvSpPr txBox="1"/>
          <p:nvPr>
            <p:ph idx="1" type="body"/>
          </p:nvPr>
        </p:nvSpPr>
        <p:spPr>
          <a:xfrm>
            <a:off x="324000" y="759300"/>
            <a:ext cx="8237700" cy="79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Labadan saddex-xagal mid kasta wuxuu leeyahay xagal 50°, cidhif dhererkiisu yahay 5 cm iyo cidhif dhererkiisu yahay 6 cm, laakiin ma aha kuwo isku mid ah (congruent).</a:t>
            </a:r>
            <a:r>
              <a:rPr lang="en-GB" sz="1400">
                <a:latin typeface="Lexend"/>
              </a:rPr>
              <a:t/>
            </a:r>
            <a:r>
              <a:rPr lang="en-GB" sz="1400">
                <a:latin typeface="Lexend"/>
              </a:rPr>
              <a:t/>
            </a:r>
            <a:endParaRPr sz="1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Laba dhinac iyo xagal</a:t>
            </a:r>
            <a:endParaRPr/>
          </a:p>
        </p:txBody>
      </p:sp>
      <p:cxnSp>
        <p:nvCxnSpPr>
          <p:cNvPr id="1449" name="Google Shape;1449;p96"/>
          <p:cNvCxnSpPr/>
          <p:nvPr/>
        </p:nvCxnSpPr>
        <p:spPr>
          <a:xfrm flipH="1" rot="10800000">
            <a:off x="4867275" y="3592275"/>
            <a:ext cx="3449400" cy="513000"/>
          </a:xfrm>
          <a:prstGeom prst="straightConnector1">
            <a:avLst/>
          </a:prstGeom>
          <a:noFill/>
          <a:ln cap="flat" cmpd="sng" w="28575">
            <a:solidFill>
              <a:schemeClr val="dk1"/>
            </a:solidFill>
            <a:prstDash val="solid"/>
            <a:round/>
            <a:headEnd len="med" w="med" type="triangle"/>
            <a:tailEnd len="med" w="med" type="triangle"/>
          </a:ln>
        </p:spPr>
      </p:cxnSp>
      <p:sp>
        <p:nvSpPr>
          <p:cNvPr id="1450" name="Google Shape;1450;p96"/>
          <p:cNvSpPr/>
          <p:nvPr/>
        </p:nvSpPr>
        <p:spPr>
          <a:xfrm>
            <a:off x="4458669" y="3612738"/>
            <a:ext cx="733500" cy="733500"/>
          </a:xfrm>
          <a:prstGeom prst="pie">
            <a:avLst>
              <a:gd fmla="val 18118475" name="adj1"/>
              <a:gd fmla="val 21181060" name="adj2"/>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1" name="Google Shape;1451;p96"/>
          <p:cNvSpPr/>
          <p:nvPr/>
        </p:nvSpPr>
        <p:spPr>
          <a:xfrm>
            <a:off x="4457244" y="3621188"/>
            <a:ext cx="733500" cy="733500"/>
          </a:xfrm>
          <a:prstGeom prst="pie">
            <a:avLst>
              <a:gd fmla="val 18118475" name="adj1"/>
              <a:gd fmla="val 21181060" name="adj2"/>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52" name="Google Shape;1452;p96"/>
          <p:cNvCxnSpPr/>
          <p:nvPr/>
        </p:nvCxnSpPr>
        <p:spPr>
          <a:xfrm>
            <a:off x="5443775" y="2914800"/>
            <a:ext cx="2836500" cy="438300"/>
          </a:xfrm>
          <a:prstGeom prst="straightConnector1">
            <a:avLst/>
          </a:prstGeom>
          <a:noFill/>
          <a:ln cap="flat" cmpd="sng" w="28575">
            <a:solidFill>
              <a:schemeClr val="dk1"/>
            </a:solidFill>
            <a:prstDash val="solid"/>
            <a:round/>
            <a:headEnd len="med" w="med" type="triangle"/>
            <a:tailEnd len="med" w="med" type="triangle"/>
          </a:ln>
        </p:spPr>
      </p:cxnSp>
      <p:cxnSp>
        <p:nvCxnSpPr>
          <p:cNvPr id="1453" name="Google Shape;1453;p96"/>
          <p:cNvCxnSpPr/>
          <p:nvPr/>
        </p:nvCxnSpPr>
        <p:spPr>
          <a:xfrm>
            <a:off x="6650275" y="1080000"/>
            <a:ext cx="1719000" cy="2298300"/>
          </a:xfrm>
          <a:prstGeom prst="straightConnector1">
            <a:avLst/>
          </a:prstGeom>
          <a:noFill/>
          <a:ln cap="flat" cmpd="sng" w="28575">
            <a:solidFill>
              <a:schemeClr val="dk1"/>
            </a:solidFill>
            <a:prstDash val="solid"/>
            <a:round/>
            <a:headEnd len="med" w="med" type="triangle"/>
            <a:tailEnd len="med" w="med" type="triangle"/>
          </a:ln>
        </p:spPr>
      </p:cxnSp>
      <p:sp>
        <p:nvSpPr>
          <p:cNvPr id="1454" name="Google Shape;1454;p96"/>
          <p:cNvSpPr/>
          <p:nvPr/>
        </p:nvSpPr>
        <p:spPr>
          <a:xfrm>
            <a:off x="4817600" y="3043050"/>
            <a:ext cx="3429000" cy="946450"/>
          </a:xfrm>
          <a:custGeom>
            <a:rect b="b" l="l" r="r" t="t"/>
            <a:pathLst>
              <a:path extrusionOk="0" h="37858" w="137160">
                <a:moveTo>
                  <a:pt x="23102" y="0"/>
                </a:moveTo>
                <a:lnTo>
                  <a:pt x="137160" y="17175"/>
                </a:lnTo>
                <a:lnTo>
                  <a:pt x="0" y="3785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55" name="Google Shape;1455;p96"/>
          <p:cNvSpPr txBox="1"/>
          <p:nvPr/>
        </p:nvSpPr>
        <p:spPr>
          <a:xfrm>
            <a:off x="6684201" y="277620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5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56" name="Google Shape;1456;p96"/>
          <p:cNvSpPr txBox="1"/>
          <p:nvPr/>
        </p:nvSpPr>
        <p:spPr>
          <a:xfrm>
            <a:off x="7543301" y="182355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5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57" name="Google Shape;1457;p96"/>
          <p:cNvSpPr txBox="1"/>
          <p:nvPr>
            <p:ph idx="1" type="body"/>
          </p:nvPr>
        </p:nvSpPr>
        <p:spPr>
          <a:xfrm>
            <a:off x="324000" y="759300"/>
            <a:ext cx="8237700" cy="79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Labadan saddex-xagal, waxay leeyihiin isla xagal iyo laba cidhif oo isku dherer, laakiin ma aha kuwo isku mid ah (congruent).</a:t>
            </a:r>
            <a:endParaRPr sz="1800"/>
          </a:p>
        </p:txBody>
      </p:sp>
      <p:sp>
        <p:nvSpPr>
          <p:cNvPr id="1458" name="Google Shape;1458;p96"/>
          <p:cNvSpPr txBox="1"/>
          <p:nvPr/>
        </p:nvSpPr>
        <p:spPr>
          <a:xfrm>
            <a:off x="6481001" y="391905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59" name="Google Shape;1459;p96"/>
          <p:cNvSpPr txBox="1"/>
          <p:nvPr/>
        </p:nvSpPr>
        <p:spPr>
          <a:xfrm>
            <a:off x="5190750" y="349785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50</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460" name="Google Shape;1460;p96"/>
          <p:cNvSpPr/>
          <p:nvPr/>
        </p:nvSpPr>
        <p:spPr>
          <a:xfrm>
            <a:off x="4824000" y="1151075"/>
            <a:ext cx="3430600" cy="2841350"/>
          </a:xfrm>
          <a:custGeom>
            <a:rect b="b" l="l" r="r" t="t"/>
            <a:pathLst>
              <a:path extrusionOk="0" h="113654" w="137224">
                <a:moveTo>
                  <a:pt x="0" y="113654"/>
                </a:moveTo>
                <a:lnTo>
                  <a:pt x="137224" y="92667"/>
                </a:lnTo>
                <a:lnTo>
                  <a:pt x="68289" y="0"/>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61" name="Google Shape;1461;p96"/>
          <p:cNvSpPr/>
          <p:nvPr/>
        </p:nvSpPr>
        <p:spPr>
          <a:xfrm>
            <a:off x="5352575" y="593250"/>
            <a:ext cx="5785200" cy="5785200"/>
          </a:xfrm>
          <a:prstGeom prst="arc">
            <a:avLst>
              <a:gd fmla="val 9234652" name="adj1"/>
              <a:gd fmla="val 14262400" name="adj2"/>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2" name="Google Shape;1462;p96"/>
          <p:cNvSpPr txBox="1"/>
          <p:nvPr>
            <p:ph idx="1" type="body"/>
          </p:nvPr>
        </p:nvSpPr>
        <p:spPr>
          <a:xfrm>
            <a:off x="324000" y="1767750"/>
            <a:ext cx="3828900" cy="79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Tani waxay ugu wacan tahay goobada (circle) leh radius 5 cm, oo ku goysa shucaaca (ray) laba meelood oo kala duwan.</a:t>
            </a:r>
            <a:endParaRPr sz="1800"/>
          </a:p>
        </p:txBody>
      </p:sp>
      <p:grpSp>
        <p:nvGrpSpPr>
          <p:cNvPr id="1463" name="Google Shape;1463;p96"/>
          <p:cNvGrpSpPr/>
          <p:nvPr/>
        </p:nvGrpSpPr>
        <p:grpSpPr>
          <a:xfrm>
            <a:off x="5319482" y="2970500"/>
            <a:ext cx="151200" cy="151200"/>
            <a:chOff x="3573225" y="3347200"/>
            <a:chExt cx="151200" cy="151200"/>
          </a:xfrm>
        </p:grpSpPr>
        <p:cxnSp>
          <p:nvCxnSpPr>
            <p:cNvPr id="1464" name="Google Shape;1464;p96"/>
            <p:cNvCxnSpPr/>
            <p:nvPr/>
          </p:nvCxnSpPr>
          <p:spPr>
            <a:xfrm>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cxnSp>
          <p:nvCxnSpPr>
            <p:cNvPr id="1465" name="Google Shape;1465;p96"/>
            <p:cNvCxnSpPr/>
            <p:nvPr/>
          </p:nvCxnSpPr>
          <p:spPr>
            <a:xfrm rot="5400000">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grpSp>
      <p:grpSp>
        <p:nvGrpSpPr>
          <p:cNvPr id="1466" name="Google Shape;1466;p96"/>
          <p:cNvGrpSpPr/>
          <p:nvPr/>
        </p:nvGrpSpPr>
        <p:grpSpPr>
          <a:xfrm>
            <a:off x="6451719" y="1082505"/>
            <a:ext cx="151200" cy="151200"/>
            <a:chOff x="3573225" y="3347200"/>
            <a:chExt cx="151200" cy="151200"/>
          </a:xfrm>
        </p:grpSpPr>
        <p:cxnSp>
          <p:nvCxnSpPr>
            <p:cNvPr id="1467" name="Google Shape;1467;p96"/>
            <p:cNvCxnSpPr/>
            <p:nvPr/>
          </p:nvCxnSpPr>
          <p:spPr>
            <a:xfrm>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cxnSp>
          <p:nvCxnSpPr>
            <p:cNvPr id="1468" name="Google Shape;1468;p96"/>
            <p:cNvCxnSpPr/>
            <p:nvPr/>
          </p:nvCxnSpPr>
          <p:spPr>
            <a:xfrm rot="5400000">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grpSp>
      <p:sp>
        <p:nvSpPr>
          <p:cNvPr id="1469" name="Google Shape;1469;p96"/>
          <p:cNvSpPr txBox="1"/>
          <p:nvPr>
            <p:ph idx="1" type="body"/>
          </p:nvPr>
        </p:nvSpPr>
        <p:spPr>
          <a:xfrm>
            <a:off x="324000" y="3155725"/>
            <a:ext cx="3828900" cy="79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Ogaanshaha laba dhinac iyo xagal kuma filna in la caddeeyo isku midnimo (congruence). Xagashu waa inay tahay mid u dhaxaysa labada dhinac ee la yaqaan.</a:t>
            </a:r>
            <a:r>
              <a:rPr lang="en-GB" sz="1400">
                <a:latin typeface="Lexend"/>
              </a:rPr>
              <a:t/>
            </a:r>
            <a:endParaRPr sz="1800"/>
          </a:p>
        </p:txBody>
      </p:sp>
      <p:sp>
        <p:nvSpPr>
          <p:cNvPr id="1470" name="Google Shape;1470;p96"/>
          <p:cNvSpPr txBox="1"/>
          <p:nvPr/>
        </p:nvSpPr>
        <p:spPr>
          <a:xfrm>
            <a:off x="7297075" y="4354700"/>
            <a:ext cx="10722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rPr>
              <a:t>🖇 SSA</a:t>
            </a:r>
            <a:r>
              <a:rPr lang="en-GB" sz="1400" u="sng">
                <a:solidFill>
                  <a:schemeClr val="hlink"/>
                </a:solidFill>
                <a:latin typeface="Lexend"/>
                <a:ea typeface="Lexend"/>
                <a:cs typeface="Lexend"/>
                <a:sym typeface="Lexend"/>
                <a:hlinkClick r:id="rId3"/>
              </a:rPr>
              <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4" name="Shape 1474"/>
        <p:cNvGrpSpPr/>
        <p:nvPr/>
      </p:nvGrpSpPr>
      <p:grpSpPr>
        <a:xfrm>
          <a:off x="0" y="0"/>
          <a:ext cx="0" cy="0"/>
          <a:chOff x="0" y="0"/>
          <a:chExt cx="0" cy="0"/>
        </a:xfrm>
      </p:grpSpPr>
      <p:sp>
        <p:nvSpPr>
          <p:cNvPr id="1475" name="Google Shape;1475;p97"/>
          <p:cNvSpPr/>
          <p:nvPr/>
        </p:nvSpPr>
        <p:spPr>
          <a:xfrm>
            <a:off x="4755677" y="761475"/>
            <a:ext cx="3898200" cy="1761300"/>
          </a:xfrm>
          <a:prstGeom prst="roundRect">
            <a:avLst>
              <a:gd fmla="val 16667" name="adj"/>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6" name="Google Shape;1476;p97"/>
          <p:cNvSpPr/>
          <p:nvPr/>
        </p:nvSpPr>
        <p:spPr>
          <a:xfrm>
            <a:off x="488477" y="761475"/>
            <a:ext cx="3898200" cy="1761300"/>
          </a:xfrm>
          <a:prstGeom prst="roundRect">
            <a:avLst>
              <a:gd fmla="val 16667" name="adj"/>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477" name="Google Shape;1477;p97"/>
          <p:cNvPicPr preferRelativeResize="0"/>
          <p:nvPr/>
        </p:nvPicPr>
        <p:blipFill rotWithShape="1">
          <a:blip r:embed="rId3">
            <a:alphaModFix/>
          </a:blip>
          <a:srcRect b="43690" l="0" r="57905" t="0"/>
          <a:stretch/>
        </p:blipFill>
        <p:spPr>
          <a:xfrm flipH="1">
            <a:off x="857251" y="2816056"/>
            <a:ext cx="3359549" cy="1902174"/>
          </a:xfrm>
          <a:prstGeom prst="rect">
            <a:avLst/>
          </a:prstGeom>
          <a:noFill/>
          <a:ln>
            <a:noFill/>
          </a:ln>
        </p:spPr>
      </p:pic>
      <p:sp>
        <p:nvSpPr>
          <p:cNvPr id="1478" name="Google Shape;1478;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Laba dhinac iyo xagal</a:t>
            </a:r>
            <a:endParaRPr/>
          </a:p>
        </p:txBody>
      </p:sp>
      <p:pic>
        <p:nvPicPr>
          <p:cNvPr id="1479" name="Google Shape;1479;p97"/>
          <p:cNvPicPr preferRelativeResize="0"/>
          <p:nvPr/>
        </p:nvPicPr>
        <p:blipFill rotWithShape="1">
          <a:blip r:embed="rId3">
            <a:alphaModFix/>
          </a:blip>
          <a:srcRect b="43690" l="0" r="57905" t="0"/>
          <a:stretch/>
        </p:blipFill>
        <p:spPr>
          <a:xfrm>
            <a:off x="4610875" y="2932350"/>
            <a:ext cx="2976952" cy="1227001"/>
          </a:xfrm>
          <a:prstGeom prst="rect">
            <a:avLst/>
          </a:prstGeom>
          <a:noFill/>
          <a:ln>
            <a:noFill/>
          </a:ln>
        </p:spPr>
      </p:pic>
      <p:pic>
        <p:nvPicPr>
          <p:cNvPr id="1480" name="Google Shape;1480;p97"/>
          <p:cNvPicPr preferRelativeResize="0"/>
          <p:nvPr/>
        </p:nvPicPr>
        <p:blipFill>
          <a:blip r:embed="rId4">
            <a:alphaModFix/>
          </a:blip>
          <a:stretch>
            <a:fillRect/>
          </a:stretch>
        </p:blipFill>
        <p:spPr>
          <a:xfrm>
            <a:off x="324000" y="3643368"/>
            <a:ext cx="623346" cy="1177024"/>
          </a:xfrm>
          <a:prstGeom prst="rect">
            <a:avLst/>
          </a:prstGeom>
          <a:noFill/>
          <a:ln>
            <a:noFill/>
          </a:ln>
        </p:spPr>
      </p:pic>
      <p:pic>
        <p:nvPicPr>
          <p:cNvPr id="1481" name="Google Shape;1481;p97"/>
          <p:cNvPicPr preferRelativeResize="0"/>
          <p:nvPr/>
        </p:nvPicPr>
        <p:blipFill>
          <a:blip r:embed="rId6">
            <a:alphaModFix/>
          </a:blip>
          <a:stretch>
            <a:fillRect/>
          </a:stretch>
        </p:blipFill>
        <p:spPr>
          <a:xfrm>
            <a:off x="7696200" y="3924662"/>
            <a:ext cx="727175" cy="895749"/>
          </a:xfrm>
          <a:prstGeom prst="rect">
            <a:avLst/>
          </a:prstGeom>
          <a:noFill/>
          <a:ln>
            <a:noFill/>
          </a:ln>
        </p:spPr>
      </p:pic>
      <p:sp>
        <p:nvSpPr>
          <p:cNvPr id="1482" name="Google Shape;1482;p97"/>
          <p:cNvSpPr txBox="1"/>
          <p:nvPr>
            <p:ph idx="1" type="body"/>
          </p:nvPr>
        </p:nvSpPr>
        <p:spPr>
          <a:xfrm>
            <a:off x="1141200" y="3011950"/>
            <a:ext cx="3058200" cy="8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waxaan u baahanahay ugu yaraan saddex xog, mid ka mid ah lammaane kasta oo dhinac iyo xagal ah</a:t>
            </a:r>
            <a:endParaRPr sz="1800"/>
          </a:p>
        </p:txBody>
      </p:sp>
      <p:sp>
        <p:nvSpPr>
          <p:cNvPr id="1483" name="Google Shape;1483;p97"/>
          <p:cNvSpPr txBox="1"/>
          <p:nvPr>
            <p:ph idx="1" type="body"/>
          </p:nvPr>
        </p:nvSpPr>
        <p:spPr>
          <a:xfrm flipH="1">
            <a:off x="4695750" y="2985550"/>
            <a:ext cx="2638500" cy="94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Laakiin waa inay ahaadaan lammaanaha u dhigma ee saddexagal kasta.</a:t>
            </a:r>
            <a:endParaRPr sz="1800"/>
          </a:p>
        </p:txBody>
      </p:sp>
      <p:sp>
        <p:nvSpPr>
          <p:cNvPr id="1484" name="Google Shape;1484;p97"/>
          <p:cNvSpPr/>
          <p:nvPr/>
        </p:nvSpPr>
        <p:spPr>
          <a:xfrm>
            <a:off x="807961" y="1276192"/>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85" name="Google Shape;1485;p97"/>
          <p:cNvSpPr txBox="1"/>
          <p:nvPr>
            <p:ph idx="1" type="body"/>
          </p:nvPr>
        </p:nvSpPr>
        <p:spPr>
          <a:xfrm>
            <a:off x="1642905" y="1474700"/>
            <a:ext cx="165300" cy="21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a:t>
            </a:r>
            <a:endParaRPr i="1" sz="2000">
              <a:latin typeface="Times New Roman"/>
              <a:ea typeface="Times New Roman"/>
              <a:cs typeface="Times New Roman"/>
              <a:sym typeface="Times New Roman"/>
            </a:endParaRPr>
          </a:p>
        </p:txBody>
      </p:sp>
      <p:sp>
        <p:nvSpPr>
          <p:cNvPr id="1486" name="Google Shape;1486;p97"/>
          <p:cNvSpPr txBox="1"/>
          <p:nvPr>
            <p:ph idx="1" type="body"/>
          </p:nvPr>
        </p:nvSpPr>
        <p:spPr>
          <a:xfrm>
            <a:off x="1342749" y="2088849"/>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a</a:t>
            </a:r>
            <a:endParaRPr i="1" sz="2000">
              <a:latin typeface="Times New Roman"/>
              <a:ea typeface="Times New Roman"/>
              <a:cs typeface="Times New Roman"/>
              <a:sym typeface="Times New Roman"/>
            </a:endParaRPr>
          </a:p>
        </p:txBody>
      </p:sp>
      <p:sp>
        <p:nvSpPr>
          <p:cNvPr id="1487" name="Google Shape;1487;p97"/>
          <p:cNvSpPr txBox="1"/>
          <p:nvPr>
            <p:ph idx="1" type="body"/>
          </p:nvPr>
        </p:nvSpPr>
        <p:spPr>
          <a:xfrm>
            <a:off x="727426" y="1425168"/>
            <a:ext cx="133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c</a:t>
            </a:r>
            <a:endParaRPr i="1" sz="2000">
              <a:latin typeface="Times New Roman"/>
              <a:ea typeface="Times New Roman"/>
              <a:cs typeface="Times New Roman"/>
              <a:sym typeface="Times New Roman"/>
            </a:endParaRPr>
          </a:p>
        </p:txBody>
      </p:sp>
      <p:sp>
        <p:nvSpPr>
          <p:cNvPr id="1488" name="Google Shape;1488;p97"/>
          <p:cNvSpPr/>
          <p:nvPr/>
        </p:nvSpPr>
        <p:spPr>
          <a:xfrm flipH="1">
            <a:off x="2883504" y="1235495"/>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89" name="Google Shape;1489;p97"/>
          <p:cNvSpPr txBox="1"/>
          <p:nvPr>
            <p:ph idx="1" type="body"/>
          </p:nvPr>
        </p:nvSpPr>
        <p:spPr>
          <a:xfrm>
            <a:off x="4087507" y="1476630"/>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c</a:t>
            </a:r>
            <a:endParaRPr i="1" sz="2000">
              <a:latin typeface="Times New Roman"/>
              <a:ea typeface="Times New Roman"/>
              <a:cs typeface="Times New Roman"/>
              <a:sym typeface="Times New Roman"/>
            </a:endParaRPr>
          </a:p>
        </p:txBody>
      </p:sp>
      <p:sp>
        <p:nvSpPr>
          <p:cNvPr id="1490" name="Google Shape;1490;p97"/>
          <p:cNvSpPr txBox="1"/>
          <p:nvPr>
            <p:ph idx="1" type="body"/>
          </p:nvPr>
        </p:nvSpPr>
        <p:spPr>
          <a:xfrm>
            <a:off x="3418292" y="2048152"/>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a</a:t>
            </a:r>
            <a:endParaRPr i="1" sz="2000">
              <a:latin typeface="Times New Roman"/>
              <a:ea typeface="Times New Roman"/>
              <a:cs typeface="Times New Roman"/>
              <a:sym typeface="Times New Roman"/>
            </a:endParaRPr>
          </a:p>
        </p:txBody>
      </p:sp>
      <p:sp>
        <p:nvSpPr>
          <p:cNvPr id="1491" name="Google Shape;1491;p97"/>
          <p:cNvSpPr txBox="1"/>
          <p:nvPr>
            <p:ph idx="1" type="body"/>
          </p:nvPr>
        </p:nvSpPr>
        <p:spPr>
          <a:xfrm>
            <a:off x="3137345" y="1449956"/>
            <a:ext cx="2352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a:t>
            </a:r>
            <a:endParaRPr i="1" sz="2000">
              <a:latin typeface="Times New Roman"/>
              <a:ea typeface="Times New Roman"/>
              <a:cs typeface="Times New Roman"/>
              <a:sym typeface="Times New Roman"/>
            </a:endParaRPr>
          </a:p>
        </p:txBody>
      </p:sp>
      <p:sp>
        <p:nvSpPr>
          <p:cNvPr id="1492" name="Google Shape;1492;p97"/>
          <p:cNvSpPr/>
          <p:nvPr/>
        </p:nvSpPr>
        <p:spPr>
          <a:xfrm>
            <a:off x="5151361" y="1276192"/>
            <a:ext cx="1251476" cy="936064"/>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93" name="Google Shape;1493;p97"/>
          <p:cNvSpPr txBox="1"/>
          <p:nvPr>
            <p:ph idx="1" type="body"/>
          </p:nvPr>
        </p:nvSpPr>
        <p:spPr>
          <a:xfrm>
            <a:off x="4958925" y="1943711"/>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B</a:t>
            </a:r>
            <a:endParaRPr sz="2000">
              <a:latin typeface="Times New Roman"/>
              <a:ea typeface="Times New Roman"/>
              <a:cs typeface="Times New Roman"/>
              <a:sym typeface="Times New Roman"/>
            </a:endParaRPr>
          </a:p>
        </p:txBody>
      </p:sp>
      <p:sp>
        <p:nvSpPr>
          <p:cNvPr id="1494" name="Google Shape;1494;p97"/>
          <p:cNvSpPr txBox="1"/>
          <p:nvPr>
            <p:ph idx="1" type="body"/>
          </p:nvPr>
        </p:nvSpPr>
        <p:spPr>
          <a:xfrm>
            <a:off x="5686149" y="2088849"/>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a</a:t>
            </a:r>
            <a:endParaRPr i="1" sz="2000">
              <a:latin typeface="Times New Roman"/>
              <a:ea typeface="Times New Roman"/>
              <a:cs typeface="Times New Roman"/>
              <a:sym typeface="Times New Roman"/>
            </a:endParaRPr>
          </a:p>
        </p:txBody>
      </p:sp>
      <p:sp>
        <p:nvSpPr>
          <p:cNvPr id="1495" name="Google Shape;1495;p97"/>
          <p:cNvSpPr txBox="1"/>
          <p:nvPr>
            <p:ph idx="1" type="body"/>
          </p:nvPr>
        </p:nvSpPr>
        <p:spPr>
          <a:xfrm>
            <a:off x="5070826" y="1425168"/>
            <a:ext cx="133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c</a:t>
            </a:r>
            <a:endParaRPr i="1" sz="2000">
              <a:latin typeface="Times New Roman"/>
              <a:ea typeface="Times New Roman"/>
              <a:cs typeface="Times New Roman"/>
              <a:sym typeface="Times New Roman"/>
            </a:endParaRPr>
          </a:p>
        </p:txBody>
      </p:sp>
      <p:sp>
        <p:nvSpPr>
          <p:cNvPr id="1496" name="Google Shape;1496;p97"/>
          <p:cNvSpPr/>
          <p:nvPr/>
        </p:nvSpPr>
        <p:spPr>
          <a:xfrm rot="8336836">
            <a:off x="6998182" y="1464036"/>
            <a:ext cx="1251577" cy="936139"/>
          </a:xfrm>
          <a:custGeom>
            <a:rect b="b" l="l" r="r" t="t"/>
            <a:pathLst>
              <a:path extrusionOk="0" h="70104" w="93726">
                <a:moveTo>
                  <a:pt x="28956" y="0"/>
                </a:moveTo>
                <a:lnTo>
                  <a:pt x="0" y="54483"/>
                </a:lnTo>
                <a:lnTo>
                  <a:pt x="93726" y="70104"/>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97" name="Google Shape;1497;p97"/>
          <p:cNvSpPr txBox="1"/>
          <p:nvPr>
            <p:ph idx="1" type="body"/>
          </p:nvPr>
        </p:nvSpPr>
        <p:spPr>
          <a:xfrm>
            <a:off x="8177879" y="2007772"/>
            <a:ext cx="165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B</a:t>
            </a:r>
            <a:endParaRPr sz="2000">
              <a:latin typeface="Times New Roman"/>
              <a:ea typeface="Times New Roman"/>
              <a:cs typeface="Times New Roman"/>
              <a:sym typeface="Times New Roman"/>
            </a:endParaRPr>
          </a:p>
        </p:txBody>
      </p:sp>
      <p:sp>
        <p:nvSpPr>
          <p:cNvPr id="1498" name="Google Shape;1498;p97"/>
          <p:cNvSpPr txBox="1"/>
          <p:nvPr>
            <p:ph idx="1" type="body"/>
          </p:nvPr>
        </p:nvSpPr>
        <p:spPr>
          <a:xfrm>
            <a:off x="7533092" y="2048152"/>
            <a:ext cx="111900" cy="1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a</a:t>
            </a:r>
            <a:endParaRPr i="1" sz="2000">
              <a:latin typeface="Times New Roman"/>
              <a:ea typeface="Times New Roman"/>
              <a:cs typeface="Times New Roman"/>
              <a:sym typeface="Times New Roman"/>
            </a:endParaRPr>
          </a:p>
        </p:txBody>
      </p:sp>
      <p:sp>
        <p:nvSpPr>
          <p:cNvPr id="1499" name="Google Shape;1499;p97"/>
          <p:cNvSpPr txBox="1"/>
          <p:nvPr>
            <p:ph idx="1" type="body"/>
          </p:nvPr>
        </p:nvSpPr>
        <p:spPr>
          <a:xfrm>
            <a:off x="8080359" y="1564930"/>
            <a:ext cx="2352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c</a:t>
            </a:r>
            <a:endParaRPr i="1" sz="2000">
              <a:latin typeface="Times New Roman"/>
              <a:ea typeface="Times New Roman"/>
              <a:cs typeface="Times New Roman"/>
              <a:sym typeface="Times New Roman"/>
            </a:endParaRPr>
          </a:p>
        </p:txBody>
      </p:sp>
      <p:sp>
        <p:nvSpPr>
          <p:cNvPr id="1500" name="Google Shape;1500;p97"/>
          <p:cNvSpPr txBox="1"/>
          <p:nvPr>
            <p:ph idx="1" type="body"/>
          </p:nvPr>
        </p:nvSpPr>
        <p:spPr>
          <a:xfrm>
            <a:off x="1266600" y="855475"/>
            <a:ext cx="2103000" cy="35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mid (Congruent) SSS</a:t>
            </a:r>
            <a:endParaRPr sz="1800"/>
          </a:p>
        </p:txBody>
      </p:sp>
      <p:sp>
        <p:nvSpPr>
          <p:cNvPr id="1501" name="Google Shape;1501;p97"/>
          <p:cNvSpPr txBox="1"/>
          <p:nvPr>
            <p:ph idx="1" type="body"/>
          </p:nvPr>
        </p:nvSpPr>
        <p:spPr>
          <a:xfrm>
            <a:off x="5653275" y="855475"/>
            <a:ext cx="2103000" cy="35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mid (Congruent) SAS</a:t>
            </a:r>
            <a:endParaRPr sz="1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sp>
        <p:nvSpPr>
          <p:cNvPr id="1506" name="Google Shape;1506;p98"/>
          <p:cNvSpPr txBox="1"/>
          <p:nvPr>
            <p:ph idx="1" type="body"/>
          </p:nvPr>
        </p:nvSpPr>
        <p:spPr>
          <a:xfrm>
            <a:off x="324000" y="759300"/>
            <a:ext cx="8237700" cy="65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kuwan laba saddexagal, saddexagalka MNO iyo saddexagalka XYZ. Ma isku mid (congruent) yihiin?</a:t>
            </a:r>
            <a:br>
              <a:rPr lang="en-GB" sz="1800"/>
            </a:br>
            <a:r>
              <a:rPr lang="en-GB" sz="1100">
                <a:latin typeface="Lexend"/>
              </a:rPr>
              <a:t/>
            </a:r>
            <a:endParaRPr sz="1800"/>
          </a:p>
        </p:txBody>
      </p:sp>
      <p:sp>
        <p:nvSpPr>
          <p:cNvPr id="1507" name="Google Shape;1507;p98"/>
          <p:cNvSpPr txBox="1"/>
          <p:nvPr>
            <p:ph type="title"/>
          </p:nvPr>
        </p:nvSpPr>
        <p:spPr>
          <a:xfrm>
            <a:off x="324000" y="0"/>
            <a:ext cx="7885200" cy="613500"/>
          </a:xfrm>
          <a:prstGeom prst="rect">
            <a:avLst/>
          </a:prstGeom>
          <a:ln>
            <a:noFill/>
          </a:ln>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Laba dhinac iyo xagal</a:t>
            </a:r>
            <a:endParaRPr/>
          </a:p>
        </p:txBody>
      </p:sp>
      <p:sp>
        <p:nvSpPr>
          <p:cNvPr id="1508" name="Google Shape;1508;p98"/>
          <p:cNvSpPr txBox="1"/>
          <p:nvPr>
            <p:ph idx="1" type="body"/>
          </p:nvPr>
        </p:nvSpPr>
        <p:spPr>
          <a:xfrm>
            <a:off x="1848000" y="1466325"/>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t>
            </a:r>
            <a:endParaRPr sz="1800"/>
          </a:p>
        </p:txBody>
      </p:sp>
      <p:sp>
        <p:nvSpPr>
          <p:cNvPr id="1509" name="Google Shape;1509;p98"/>
          <p:cNvSpPr txBox="1"/>
          <p:nvPr>
            <p:ph idx="1" type="body"/>
          </p:nvPr>
        </p:nvSpPr>
        <p:spPr>
          <a:xfrm>
            <a:off x="1143150" y="2975958"/>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t>
            </a:r>
            <a:endParaRPr sz="1800"/>
          </a:p>
        </p:txBody>
      </p:sp>
      <p:sp>
        <p:nvSpPr>
          <p:cNvPr id="1510" name="Google Shape;1510;p98"/>
          <p:cNvSpPr txBox="1"/>
          <p:nvPr>
            <p:ph idx="1" type="body"/>
          </p:nvPr>
        </p:nvSpPr>
        <p:spPr>
          <a:xfrm>
            <a:off x="3441450" y="3138475"/>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O</a:t>
            </a:r>
            <a:endParaRPr sz="1800"/>
          </a:p>
        </p:txBody>
      </p:sp>
      <p:sp>
        <p:nvSpPr>
          <p:cNvPr id="1511" name="Google Shape;1511;p98"/>
          <p:cNvSpPr txBox="1"/>
          <p:nvPr>
            <p:ph idx="1" type="body"/>
          </p:nvPr>
        </p:nvSpPr>
        <p:spPr>
          <a:xfrm>
            <a:off x="1940350" y="3240000"/>
            <a:ext cx="626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cm</a:t>
            </a:r>
            <a:endParaRPr sz="1800"/>
          </a:p>
        </p:txBody>
      </p:sp>
      <p:sp>
        <p:nvSpPr>
          <p:cNvPr id="1512" name="Google Shape;1512;p98"/>
          <p:cNvSpPr txBox="1"/>
          <p:nvPr>
            <p:ph idx="1" type="body"/>
          </p:nvPr>
        </p:nvSpPr>
        <p:spPr>
          <a:xfrm>
            <a:off x="5563069" y="1513790"/>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t>
            </a:r>
            <a:endParaRPr sz="1800"/>
          </a:p>
        </p:txBody>
      </p:sp>
      <p:sp>
        <p:nvSpPr>
          <p:cNvPr id="1513" name="Google Shape;1513;p98"/>
          <p:cNvSpPr txBox="1"/>
          <p:nvPr>
            <p:ph idx="1" type="body"/>
          </p:nvPr>
        </p:nvSpPr>
        <p:spPr>
          <a:xfrm>
            <a:off x="4857900" y="2990325"/>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t>
            </a:r>
            <a:endParaRPr sz="1800"/>
          </a:p>
        </p:txBody>
      </p:sp>
      <p:sp>
        <p:nvSpPr>
          <p:cNvPr id="1514" name="Google Shape;1514;p98"/>
          <p:cNvSpPr txBox="1"/>
          <p:nvPr>
            <p:ph idx="1" type="body"/>
          </p:nvPr>
        </p:nvSpPr>
        <p:spPr>
          <a:xfrm>
            <a:off x="7177900" y="3138475"/>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Z</a:t>
            </a:r>
            <a:endParaRPr sz="1800"/>
          </a:p>
        </p:txBody>
      </p:sp>
      <p:sp>
        <p:nvSpPr>
          <p:cNvPr id="1515" name="Google Shape;1515;p98"/>
          <p:cNvSpPr txBox="1"/>
          <p:nvPr/>
        </p:nvSpPr>
        <p:spPr>
          <a:xfrm>
            <a:off x="1657725" y="272155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79</a:t>
            </a:r>
            <a:r>
              <a:rPr lang="en-GB" sz="11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cxnSp>
        <p:nvCxnSpPr>
          <p:cNvPr id="1516" name="Google Shape;1516;p98"/>
          <p:cNvCxnSpPr/>
          <p:nvPr/>
        </p:nvCxnSpPr>
        <p:spPr>
          <a:xfrm>
            <a:off x="1309125" y="3171750"/>
            <a:ext cx="2061600" cy="136500"/>
          </a:xfrm>
          <a:prstGeom prst="straightConnector1">
            <a:avLst/>
          </a:prstGeom>
          <a:noFill/>
          <a:ln cap="flat" cmpd="sng" w="28575">
            <a:solidFill>
              <a:schemeClr val="dk1"/>
            </a:solidFill>
            <a:prstDash val="solid"/>
            <a:round/>
            <a:headEnd len="med" w="med" type="triangle"/>
            <a:tailEnd len="med" w="med" type="triangle"/>
          </a:ln>
        </p:spPr>
      </p:cxnSp>
      <p:cxnSp>
        <p:nvCxnSpPr>
          <p:cNvPr id="1517" name="Google Shape;1517;p98"/>
          <p:cNvCxnSpPr/>
          <p:nvPr/>
        </p:nvCxnSpPr>
        <p:spPr>
          <a:xfrm>
            <a:off x="1999925" y="1703575"/>
            <a:ext cx="1496700" cy="1434900"/>
          </a:xfrm>
          <a:prstGeom prst="straightConnector1">
            <a:avLst/>
          </a:prstGeom>
          <a:noFill/>
          <a:ln cap="flat" cmpd="sng" w="28575">
            <a:solidFill>
              <a:schemeClr val="dk1"/>
            </a:solidFill>
            <a:prstDash val="solid"/>
            <a:round/>
            <a:headEnd len="med" w="med" type="triangle"/>
            <a:tailEnd len="med" w="med" type="triangle"/>
          </a:ln>
        </p:spPr>
      </p:cxnSp>
      <p:sp>
        <p:nvSpPr>
          <p:cNvPr id="1518" name="Google Shape;1518;p98"/>
          <p:cNvSpPr txBox="1"/>
          <p:nvPr>
            <p:ph idx="1" type="body"/>
          </p:nvPr>
        </p:nvSpPr>
        <p:spPr>
          <a:xfrm>
            <a:off x="2688975" y="2063425"/>
            <a:ext cx="626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cm</a:t>
            </a:r>
            <a:endParaRPr sz="1800"/>
          </a:p>
        </p:txBody>
      </p:sp>
      <p:sp>
        <p:nvSpPr>
          <p:cNvPr id="1519" name="Google Shape;1519;p98"/>
          <p:cNvSpPr/>
          <p:nvPr/>
        </p:nvSpPr>
        <p:spPr>
          <a:xfrm>
            <a:off x="1036484" y="2721551"/>
            <a:ext cx="655500" cy="655500"/>
          </a:xfrm>
          <a:prstGeom prst="pie">
            <a:avLst>
              <a:gd fmla="val 17601304" name="adj1"/>
              <a:gd fmla="val 34592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0" name="Google Shape;1520;p98"/>
          <p:cNvSpPr txBox="1"/>
          <p:nvPr>
            <p:ph idx="1" type="body"/>
          </p:nvPr>
        </p:nvSpPr>
        <p:spPr>
          <a:xfrm>
            <a:off x="5711525" y="3248988"/>
            <a:ext cx="626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cm</a:t>
            </a:r>
            <a:endParaRPr sz="1800"/>
          </a:p>
        </p:txBody>
      </p:sp>
      <p:sp>
        <p:nvSpPr>
          <p:cNvPr id="1521" name="Google Shape;1521;p98"/>
          <p:cNvSpPr txBox="1"/>
          <p:nvPr/>
        </p:nvSpPr>
        <p:spPr>
          <a:xfrm>
            <a:off x="5428900" y="2730538"/>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79</a:t>
            </a:r>
            <a:r>
              <a:rPr lang="en-GB" sz="11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cxnSp>
        <p:nvCxnSpPr>
          <p:cNvPr id="1522" name="Google Shape;1522;p98"/>
          <p:cNvCxnSpPr/>
          <p:nvPr/>
        </p:nvCxnSpPr>
        <p:spPr>
          <a:xfrm>
            <a:off x="5080300" y="3180738"/>
            <a:ext cx="2061600" cy="136500"/>
          </a:xfrm>
          <a:prstGeom prst="straightConnector1">
            <a:avLst/>
          </a:prstGeom>
          <a:noFill/>
          <a:ln cap="flat" cmpd="sng" w="28575">
            <a:solidFill>
              <a:schemeClr val="dk1"/>
            </a:solidFill>
            <a:prstDash val="solid"/>
            <a:round/>
            <a:headEnd len="med" w="med" type="triangle"/>
            <a:tailEnd len="med" w="med" type="triangle"/>
          </a:ln>
        </p:spPr>
      </p:cxnSp>
      <p:cxnSp>
        <p:nvCxnSpPr>
          <p:cNvPr id="1523" name="Google Shape;1523;p98"/>
          <p:cNvCxnSpPr/>
          <p:nvPr/>
        </p:nvCxnSpPr>
        <p:spPr>
          <a:xfrm>
            <a:off x="5771100" y="1712563"/>
            <a:ext cx="1496700" cy="1434900"/>
          </a:xfrm>
          <a:prstGeom prst="straightConnector1">
            <a:avLst/>
          </a:prstGeom>
          <a:noFill/>
          <a:ln cap="flat" cmpd="sng" w="28575">
            <a:solidFill>
              <a:schemeClr val="dk1"/>
            </a:solidFill>
            <a:prstDash val="solid"/>
            <a:round/>
            <a:headEnd len="med" w="med" type="triangle"/>
            <a:tailEnd len="med" w="med" type="triangle"/>
          </a:ln>
        </p:spPr>
      </p:cxnSp>
      <p:sp>
        <p:nvSpPr>
          <p:cNvPr id="1524" name="Google Shape;1524;p98"/>
          <p:cNvSpPr txBox="1"/>
          <p:nvPr>
            <p:ph idx="1" type="body"/>
          </p:nvPr>
        </p:nvSpPr>
        <p:spPr>
          <a:xfrm>
            <a:off x="6460150" y="2072413"/>
            <a:ext cx="626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cm</a:t>
            </a:r>
            <a:endParaRPr sz="1800"/>
          </a:p>
        </p:txBody>
      </p:sp>
      <p:sp>
        <p:nvSpPr>
          <p:cNvPr id="1525" name="Google Shape;1525;p98"/>
          <p:cNvSpPr/>
          <p:nvPr/>
        </p:nvSpPr>
        <p:spPr>
          <a:xfrm>
            <a:off x="4807659" y="2730538"/>
            <a:ext cx="655500" cy="655500"/>
          </a:xfrm>
          <a:prstGeom prst="pie">
            <a:avLst>
              <a:gd fmla="val 17601304" name="adj1"/>
              <a:gd fmla="val 34592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6" name="Google Shape;1526;p98"/>
          <p:cNvSpPr txBox="1"/>
          <p:nvPr/>
        </p:nvSpPr>
        <p:spPr>
          <a:xfrm>
            <a:off x="342900" y="3829050"/>
            <a:ext cx="83154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Xagalka la bixiyay ma aha mid u dhexeeya labada dhinac ee la yaqaan, marka ma qanciyo SAS.</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Ma xisaabin kartaa xagasha u dhexaysa?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27" name="Google Shape;1527;p98"/>
          <p:cNvSpPr txBox="1"/>
          <p:nvPr/>
        </p:nvSpPr>
        <p:spPr>
          <a:xfrm>
            <a:off x="5195175" y="4358100"/>
            <a:ext cx="3753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Haa, waa saddexagal isku dhinac (isosceles).</a:t>
            </a:r>
            <a:endParaRPr sz="2000">
              <a:solidFill>
                <a:schemeClr val="dk1"/>
              </a:solidFill>
              <a:latin typeface="Kalam"/>
              <a:ea typeface="Kalam"/>
              <a:cs typeface="Kalam"/>
              <a:sym typeface="Kalam"/>
            </a:endParaRPr>
          </a:p>
        </p:txBody>
      </p:sp>
      <p:grpSp>
        <p:nvGrpSpPr>
          <p:cNvPr id="1528" name="Google Shape;1528;p98"/>
          <p:cNvGrpSpPr/>
          <p:nvPr/>
        </p:nvGrpSpPr>
        <p:grpSpPr>
          <a:xfrm>
            <a:off x="6679222" y="2761742"/>
            <a:ext cx="870600" cy="870600"/>
            <a:chOff x="2909295" y="1467762"/>
            <a:chExt cx="870600" cy="870600"/>
          </a:xfrm>
        </p:grpSpPr>
        <p:sp>
          <p:nvSpPr>
            <p:cNvPr id="1529" name="Google Shape;1529;p98"/>
            <p:cNvSpPr/>
            <p:nvPr/>
          </p:nvSpPr>
          <p:spPr>
            <a:xfrm>
              <a:off x="3016844" y="1575301"/>
              <a:ext cx="655500" cy="655500"/>
            </a:xfrm>
            <a:prstGeom prst="pie">
              <a:avLst>
                <a:gd fmla="val 10887055" name="adj1"/>
                <a:gd fmla="val 1353619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0" name="Google Shape;1530;p98"/>
            <p:cNvSpPr/>
            <p:nvPr/>
          </p:nvSpPr>
          <p:spPr>
            <a:xfrm>
              <a:off x="2909295" y="1467762"/>
              <a:ext cx="870600" cy="870600"/>
            </a:xfrm>
            <a:prstGeom prst="pie">
              <a:avLst>
                <a:gd fmla="val 10887055" name="adj1"/>
                <a:gd fmla="val 1353619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1" name="Google Shape;1531;p98"/>
          <p:cNvSpPr txBox="1"/>
          <p:nvPr/>
        </p:nvSpPr>
        <p:spPr>
          <a:xfrm>
            <a:off x="6301227" y="2816354"/>
            <a:ext cx="630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22</a:t>
            </a: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grpSp>
        <p:nvGrpSpPr>
          <p:cNvPr id="1532" name="Google Shape;1532;p98"/>
          <p:cNvGrpSpPr/>
          <p:nvPr/>
        </p:nvGrpSpPr>
        <p:grpSpPr>
          <a:xfrm>
            <a:off x="2890707" y="2761742"/>
            <a:ext cx="870600" cy="870600"/>
            <a:chOff x="2909295" y="1467762"/>
            <a:chExt cx="870600" cy="870600"/>
          </a:xfrm>
        </p:grpSpPr>
        <p:sp>
          <p:nvSpPr>
            <p:cNvPr id="1533" name="Google Shape;1533;p98"/>
            <p:cNvSpPr/>
            <p:nvPr/>
          </p:nvSpPr>
          <p:spPr>
            <a:xfrm>
              <a:off x="3016844" y="1575301"/>
              <a:ext cx="655500" cy="655500"/>
            </a:xfrm>
            <a:prstGeom prst="pie">
              <a:avLst>
                <a:gd fmla="val 10887055" name="adj1"/>
                <a:gd fmla="val 1353619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4" name="Google Shape;1534;p98"/>
            <p:cNvSpPr/>
            <p:nvPr/>
          </p:nvSpPr>
          <p:spPr>
            <a:xfrm>
              <a:off x="2909295" y="1467762"/>
              <a:ext cx="870600" cy="870600"/>
            </a:xfrm>
            <a:prstGeom prst="pie">
              <a:avLst>
                <a:gd fmla="val 10887055" name="adj1"/>
                <a:gd fmla="val 1353619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5" name="Google Shape;1535;p98"/>
          <p:cNvSpPr txBox="1"/>
          <p:nvPr/>
        </p:nvSpPr>
        <p:spPr>
          <a:xfrm>
            <a:off x="2517000" y="2804178"/>
            <a:ext cx="630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22</a:t>
            </a: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536" name="Google Shape;1536;p98"/>
          <p:cNvSpPr/>
          <p:nvPr/>
        </p:nvSpPr>
        <p:spPr>
          <a:xfrm rot="6873260">
            <a:off x="5581115" y="1873687"/>
            <a:ext cx="1391870" cy="1889776"/>
          </a:xfrm>
          <a:prstGeom prst="triangle">
            <a:avLst>
              <a:gd fmla="val 50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7" name="Google Shape;1537;p98"/>
          <p:cNvSpPr/>
          <p:nvPr/>
        </p:nvSpPr>
        <p:spPr>
          <a:xfrm rot="6873260">
            <a:off x="1806365" y="1873687"/>
            <a:ext cx="1391870" cy="1889776"/>
          </a:xfrm>
          <a:prstGeom prst="triangle">
            <a:avLst>
              <a:gd fmla="val 50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99"/>
          <p:cNvSpPr txBox="1"/>
          <p:nvPr>
            <p:ph idx="1" type="body"/>
          </p:nvPr>
        </p:nvSpPr>
        <p:spPr>
          <a:xfrm>
            <a:off x="324000" y="759300"/>
            <a:ext cx="8237700" cy="55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Goobta (circle) radius 8 cm, oo xarunteedu tahay O, waxay ku goysa laynka (ray) ka bilaabmaya N oo 79° ah NO laba jeer, marka laga reebo mid ka mid ah isgoysyada, oo aan abuurin saddexagal.</a:t>
            </a:r>
            <a:endParaRPr sz="1800"/>
          </a:p>
        </p:txBody>
      </p:sp>
      <p:sp>
        <p:nvSpPr>
          <p:cNvPr id="1543" name="Google Shape;1543;p99"/>
          <p:cNvSpPr txBox="1"/>
          <p:nvPr>
            <p:ph type="title"/>
          </p:nvPr>
        </p:nvSpPr>
        <p:spPr>
          <a:xfrm>
            <a:off x="324000" y="0"/>
            <a:ext cx="7885200" cy="613500"/>
          </a:xfrm>
          <a:prstGeom prst="rect">
            <a:avLst/>
          </a:prstGeom>
          <a:ln>
            <a:noFill/>
          </a:ln>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Laba dhinac iyo xagal</a:t>
            </a:r>
            <a:endParaRPr/>
          </a:p>
        </p:txBody>
      </p:sp>
      <p:sp>
        <p:nvSpPr>
          <p:cNvPr id="1544" name="Google Shape;1544;p99"/>
          <p:cNvSpPr txBox="1"/>
          <p:nvPr>
            <p:ph idx="1" type="body"/>
          </p:nvPr>
        </p:nvSpPr>
        <p:spPr>
          <a:xfrm>
            <a:off x="1848000" y="1847325"/>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t>
            </a:r>
            <a:endParaRPr sz="1800"/>
          </a:p>
        </p:txBody>
      </p:sp>
      <p:sp>
        <p:nvSpPr>
          <p:cNvPr id="1545" name="Google Shape;1545;p99"/>
          <p:cNvSpPr txBox="1"/>
          <p:nvPr>
            <p:ph idx="1" type="body"/>
          </p:nvPr>
        </p:nvSpPr>
        <p:spPr>
          <a:xfrm>
            <a:off x="1143150" y="3356958"/>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t>
            </a:r>
            <a:endParaRPr sz="1800"/>
          </a:p>
        </p:txBody>
      </p:sp>
      <p:sp>
        <p:nvSpPr>
          <p:cNvPr id="1546" name="Google Shape;1546;p99"/>
          <p:cNvSpPr txBox="1"/>
          <p:nvPr>
            <p:ph idx="1" type="body"/>
          </p:nvPr>
        </p:nvSpPr>
        <p:spPr>
          <a:xfrm>
            <a:off x="3441450" y="3519475"/>
            <a:ext cx="209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O</a:t>
            </a:r>
            <a:endParaRPr sz="1800"/>
          </a:p>
        </p:txBody>
      </p:sp>
      <p:sp>
        <p:nvSpPr>
          <p:cNvPr id="1547" name="Google Shape;1547;p99"/>
          <p:cNvSpPr txBox="1"/>
          <p:nvPr>
            <p:ph idx="1" type="body"/>
          </p:nvPr>
        </p:nvSpPr>
        <p:spPr>
          <a:xfrm>
            <a:off x="1940350" y="3621000"/>
            <a:ext cx="626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800"/>
          </a:p>
        </p:txBody>
      </p:sp>
      <p:sp>
        <p:nvSpPr>
          <p:cNvPr id="1548" name="Google Shape;1548;p99"/>
          <p:cNvSpPr/>
          <p:nvPr/>
        </p:nvSpPr>
        <p:spPr>
          <a:xfrm rot="6873260">
            <a:off x="1806365" y="2254687"/>
            <a:ext cx="1391870" cy="1889776"/>
          </a:xfrm>
          <a:prstGeom prst="triangle">
            <a:avLst>
              <a:gd fmla="val 50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9" name="Google Shape;1549;p99"/>
          <p:cNvSpPr txBox="1"/>
          <p:nvPr/>
        </p:nvSpPr>
        <p:spPr>
          <a:xfrm>
            <a:off x="1657725" y="310255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79</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cxnSp>
        <p:nvCxnSpPr>
          <p:cNvPr id="1550" name="Google Shape;1550;p99"/>
          <p:cNvCxnSpPr/>
          <p:nvPr/>
        </p:nvCxnSpPr>
        <p:spPr>
          <a:xfrm>
            <a:off x="1309125" y="3552750"/>
            <a:ext cx="2061600" cy="136500"/>
          </a:xfrm>
          <a:prstGeom prst="straightConnector1">
            <a:avLst/>
          </a:prstGeom>
          <a:noFill/>
          <a:ln cap="flat" cmpd="sng" w="28575">
            <a:solidFill>
              <a:schemeClr val="dk1"/>
            </a:solidFill>
            <a:prstDash val="solid"/>
            <a:round/>
            <a:headEnd len="med" w="med" type="triangle"/>
            <a:tailEnd len="med" w="med" type="triangle"/>
          </a:ln>
        </p:spPr>
      </p:cxnSp>
      <p:cxnSp>
        <p:nvCxnSpPr>
          <p:cNvPr id="1551" name="Google Shape;1551;p99"/>
          <p:cNvCxnSpPr/>
          <p:nvPr/>
        </p:nvCxnSpPr>
        <p:spPr>
          <a:xfrm>
            <a:off x="1999925" y="2084575"/>
            <a:ext cx="1496700" cy="1434900"/>
          </a:xfrm>
          <a:prstGeom prst="straightConnector1">
            <a:avLst/>
          </a:prstGeom>
          <a:noFill/>
          <a:ln cap="flat" cmpd="sng" w="28575">
            <a:solidFill>
              <a:schemeClr val="dk1"/>
            </a:solidFill>
            <a:prstDash val="solid"/>
            <a:round/>
            <a:headEnd len="med" w="med" type="triangle"/>
            <a:tailEnd len="med" w="med" type="triangle"/>
          </a:ln>
        </p:spPr>
      </p:cxnSp>
      <p:sp>
        <p:nvSpPr>
          <p:cNvPr id="1552" name="Google Shape;1552;p99"/>
          <p:cNvSpPr txBox="1"/>
          <p:nvPr>
            <p:ph idx="1" type="body"/>
          </p:nvPr>
        </p:nvSpPr>
        <p:spPr>
          <a:xfrm>
            <a:off x="2688975" y="2368225"/>
            <a:ext cx="626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800"/>
          </a:p>
        </p:txBody>
      </p:sp>
      <p:sp>
        <p:nvSpPr>
          <p:cNvPr id="1553" name="Google Shape;1553;p99"/>
          <p:cNvSpPr/>
          <p:nvPr/>
        </p:nvSpPr>
        <p:spPr>
          <a:xfrm>
            <a:off x="1036484" y="3102551"/>
            <a:ext cx="655500" cy="655500"/>
          </a:xfrm>
          <a:prstGeom prst="pie">
            <a:avLst>
              <a:gd fmla="val 17601304" name="adj1"/>
              <a:gd fmla="val 34592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4" name="Google Shape;1554;p99"/>
          <p:cNvSpPr/>
          <p:nvPr/>
        </p:nvSpPr>
        <p:spPr>
          <a:xfrm flipH="1">
            <a:off x="1337137" y="1599385"/>
            <a:ext cx="3988800" cy="3988800"/>
          </a:xfrm>
          <a:prstGeom prst="arc">
            <a:avLst>
              <a:gd fmla="val 17507436" name="adj1"/>
              <a:gd fmla="val 2082032" name="adj2"/>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55" name="Google Shape;1555;p99"/>
          <p:cNvGrpSpPr/>
          <p:nvPr/>
        </p:nvGrpSpPr>
        <p:grpSpPr>
          <a:xfrm>
            <a:off x="1862783" y="2093575"/>
            <a:ext cx="151200" cy="151200"/>
            <a:chOff x="3573225" y="3347200"/>
            <a:chExt cx="151200" cy="151200"/>
          </a:xfrm>
        </p:grpSpPr>
        <p:cxnSp>
          <p:nvCxnSpPr>
            <p:cNvPr id="1556" name="Google Shape;1556;p99"/>
            <p:cNvCxnSpPr/>
            <p:nvPr/>
          </p:nvCxnSpPr>
          <p:spPr>
            <a:xfrm>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cxnSp>
          <p:nvCxnSpPr>
            <p:cNvPr id="1557" name="Google Shape;1557;p99"/>
            <p:cNvCxnSpPr/>
            <p:nvPr/>
          </p:nvCxnSpPr>
          <p:spPr>
            <a:xfrm rot="5400000">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grpSp>
      <p:grpSp>
        <p:nvGrpSpPr>
          <p:cNvPr id="1558" name="Google Shape;1558;p99"/>
          <p:cNvGrpSpPr/>
          <p:nvPr/>
        </p:nvGrpSpPr>
        <p:grpSpPr>
          <a:xfrm>
            <a:off x="1274310" y="3354700"/>
            <a:ext cx="151200" cy="151200"/>
            <a:chOff x="3573225" y="3347200"/>
            <a:chExt cx="151200" cy="151200"/>
          </a:xfrm>
        </p:grpSpPr>
        <p:cxnSp>
          <p:nvCxnSpPr>
            <p:cNvPr id="1559" name="Google Shape;1559;p99"/>
            <p:cNvCxnSpPr/>
            <p:nvPr/>
          </p:nvCxnSpPr>
          <p:spPr>
            <a:xfrm>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cxnSp>
          <p:nvCxnSpPr>
            <p:cNvPr id="1560" name="Google Shape;1560;p99"/>
            <p:cNvCxnSpPr/>
            <p:nvPr/>
          </p:nvCxnSpPr>
          <p:spPr>
            <a:xfrm rot="5400000">
              <a:off x="3573225" y="3347200"/>
              <a:ext cx="151200" cy="151200"/>
            </a:xfrm>
            <a:prstGeom prst="straightConnector1">
              <a:avLst/>
            </a:prstGeom>
            <a:noFill/>
            <a:ln cap="flat" cmpd="sng" w="38100">
              <a:solidFill>
                <a:schemeClr val="accent3"/>
              </a:solidFill>
              <a:prstDash val="solid"/>
              <a:round/>
              <a:headEnd len="med" w="med" type="none"/>
              <a:tailEnd len="med" w="med" type="none"/>
            </a:ln>
          </p:spPr>
        </p:cxnSp>
      </p:grpSp>
      <p:sp>
        <p:nvSpPr>
          <p:cNvPr id="1561" name="Google Shape;1561;p99"/>
          <p:cNvSpPr txBox="1"/>
          <p:nvPr>
            <p:ph idx="1" type="body"/>
          </p:nvPr>
        </p:nvSpPr>
        <p:spPr>
          <a:xfrm>
            <a:off x="3986925" y="2130900"/>
            <a:ext cx="4574700" cy="55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Tani waa tusaale kiis gaar ah halkaas oo SSA uu abuuri lahaa saddexagal go'an. Maadaama saddexagalku yahay isku dhinac (isosceles), dhammaan xagalaha kale waa la heli karaa. Marka shuruuduhu sidoo kale waxay xaqiijiyaan SAS.</a:t>
            </a:r>
            <a:endParaRPr sz="18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5" name="Shape 1565"/>
        <p:cNvGrpSpPr/>
        <p:nvPr/>
      </p:nvGrpSpPr>
      <p:grpSpPr>
        <a:xfrm>
          <a:off x="0" y="0"/>
          <a:ext cx="0" cy="0"/>
          <a:chOff x="0" y="0"/>
          <a:chExt cx="0" cy="0"/>
        </a:xfrm>
      </p:grpSpPr>
      <p:sp>
        <p:nvSpPr>
          <p:cNvPr id="1566" name="Google Shape;1566;p100"/>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Dhammaan saddexda xagal</a:t>
            </a:r>
            <a:endParaRPr/>
          </a:p>
        </p:txBody>
      </p:sp>
      <p:sp>
        <p:nvSpPr>
          <p:cNvPr id="1567" name="Google Shape;1567;p10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Laba dhinac iyo xagal</a:t>
            </a:r>
            <a:endParaRPr/>
          </a:p>
        </p:txBody>
      </p:sp>
      <p:sp>
        <p:nvSpPr>
          <p:cNvPr id="1568" name="Google Shape;1568;p100"/>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kee saddexda xog oo ku filan si loo caddeeyo isku midnimada (congruence) laba saddexagal?</a:t>
            </a:r>
            <a:endParaRPr/>
          </a:p>
        </p:txBody>
      </p:sp>
      <p:sp>
        <p:nvSpPr>
          <p:cNvPr id="1569" name="Google Shape;1569;p100"/>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Dhammaan saddexda dhinac</a:t>
            </a:r>
            <a:endParaRPr/>
          </a:p>
        </p:txBody>
      </p:sp>
      <p:sp>
        <p:nvSpPr>
          <p:cNvPr id="1570" name="Google Shape;1570;p100"/>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Laba dhinac iyo xagasha u dhaxaysa</a:t>
            </a:r>
            <a:endParaRPr/>
          </a:p>
        </p:txBody>
      </p:sp>
      <p:sp>
        <p:nvSpPr>
          <p:cNvPr id="1571" name="Google Shape;1571;p100"/>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Laba dhinac iyo xagal kale</a:t>
            </a:r>
            <a:endParaRPr/>
          </a:p>
        </p:txBody>
      </p:sp>
      <p:pic>
        <p:nvPicPr>
          <p:cNvPr id="1572" name="Google Shape;1572;p100"/>
          <p:cNvPicPr preferRelativeResize="0"/>
          <p:nvPr/>
        </p:nvPicPr>
        <p:blipFill>
          <a:blip r:embed="rId3">
            <a:alphaModFix/>
          </a:blip>
          <a:stretch>
            <a:fillRect/>
          </a:stretch>
        </p:blipFill>
        <p:spPr>
          <a:xfrm>
            <a:off x="3207933" y="2450325"/>
            <a:ext cx="396000" cy="419100"/>
          </a:xfrm>
          <a:prstGeom prst="rect">
            <a:avLst/>
          </a:prstGeom>
          <a:noFill/>
          <a:ln>
            <a:noFill/>
          </a:ln>
        </p:spPr>
      </p:pic>
      <p:pic>
        <p:nvPicPr>
          <p:cNvPr id="1573" name="Google Shape;1573;p100"/>
          <p:cNvPicPr preferRelativeResize="0"/>
          <p:nvPr/>
        </p:nvPicPr>
        <p:blipFill>
          <a:blip r:embed="rId3">
            <a:alphaModFix/>
          </a:blip>
          <a:stretch>
            <a:fillRect/>
          </a:stretch>
        </p:blipFill>
        <p:spPr>
          <a:xfrm>
            <a:off x="6549908" y="3262525"/>
            <a:ext cx="396000" cy="419100"/>
          </a:xfrm>
          <a:prstGeom prst="rect">
            <a:avLst/>
          </a:prstGeom>
          <a:noFill/>
          <a:ln>
            <a:noFill/>
          </a:ln>
        </p:spPr>
      </p:pic>
      <p:sp>
        <p:nvSpPr>
          <p:cNvPr id="1574" name="Google Shape;1574;p100"/>
          <p:cNvSpPr txBox="1"/>
          <p:nvPr/>
        </p:nvSpPr>
        <p:spPr>
          <a:xfrm>
            <a:off x="3601825" y="1496100"/>
            <a:ext cx="4379400" cy="324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Dhammaan xagluhu waxay xaqiijiyaan isu ekaanshaha (similarity) laakiin ma aha isku midnimo (congruence)</a:t>
            </a:r>
            <a:endParaRPr sz="2200">
              <a:solidFill>
                <a:schemeClr val="dk1"/>
              </a:solidFill>
              <a:latin typeface="Kalam"/>
              <a:ea typeface="Kalam"/>
              <a:cs typeface="Kalam"/>
              <a:sym typeface="Kalam"/>
            </a:endParaRPr>
          </a:p>
        </p:txBody>
      </p:sp>
      <p:sp>
        <p:nvSpPr>
          <p:cNvPr id="1575" name="Google Shape;1575;p100"/>
          <p:cNvSpPr txBox="1"/>
          <p:nvPr/>
        </p:nvSpPr>
        <p:spPr>
          <a:xfrm>
            <a:off x="5143500" y="3711800"/>
            <a:ext cx="3303000" cy="324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SSA kaligeed dammaanad qaadi karto isku midnimo (congruence).</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9" name="Shape 1579"/>
        <p:cNvGrpSpPr/>
        <p:nvPr/>
      </p:nvGrpSpPr>
      <p:grpSpPr>
        <a:xfrm>
          <a:off x="0" y="0"/>
          <a:ext cx="0" cy="0"/>
          <a:chOff x="0" y="0"/>
          <a:chExt cx="0" cy="0"/>
        </a:xfrm>
      </p:grpSpPr>
      <p:sp>
        <p:nvSpPr>
          <p:cNvPr id="1580" name="Google Shape;1580;p101"/>
          <p:cNvSpPr txBox="1"/>
          <p:nvPr>
            <p:ph idx="1" type="body"/>
          </p:nvPr>
        </p:nvSpPr>
        <p:spPr>
          <a:xfrm>
            <a:off x="324000" y="759300"/>
            <a:ext cx="8237700" cy="44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Saddex-xagalladan midkee ayaa hubaal ah inuu la mid yahay (congruent) saddex-xagalka XYZ?</a:t>
            </a:r>
            <a:endParaRPr/>
          </a:p>
        </p:txBody>
      </p:sp>
      <p:sp>
        <p:nvSpPr>
          <p:cNvPr id="1581" name="Google Shape;1581;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Laba dhinac iyo xagal</a:t>
            </a:r>
            <a:endParaRPr/>
          </a:p>
        </p:txBody>
      </p:sp>
      <p:sp>
        <p:nvSpPr>
          <p:cNvPr id="1582" name="Google Shape;1582;p101"/>
          <p:cNvSpPr/>
          <p:nvPr/>
        </p:nvSpPr>
        <p:spPr>
          <a:xfrm>
            <a:off x="1018745" y="17417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583" name="Google Shape;1583;p101"/>
          <p:cNvCxnSpPr/>
          <p:nvPr/>
        </p:nvCxnSpPr>
        <p:spPr>
          <a:xfrm flipH="1">
            <a:off x="903436" y="16911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584" name="Google Shape;1584;p101"/>
          <p:cNvCxnSpPr/>
          <p:nvPr/>
        </p:nvCxnSpPr>
        <p:spPr>
          <a:xfrm>
            <a:off x="1018745" y="27599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585" name="Google Shape;1585;p101"/>
          <p:cNvSpPr txBox="1"/>
          <p:nvPr/>
        </p:nvSpPr>
        <p:spPr>
          <a:xfrm>
            <a:off x="1222380" y="14914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X</a:t>
            </a:r>
            <a:endParaRPr sz="1800">
              <a:solidFill>
                <a:srgbClr val="000000"/>
              </a:solidFill>
              <a:latin typeface="Lexend"/>
              <a:ea typeface="Lexend"/>
              <a:cs typeface="Lexend"/>
              <a:sym typeface="Lexend"/>
            </a:endParaRPr>
          </a:p>
        </p:txBody>
      </p:sp>
      <p:sp>
        <p:nvSpPr>
          <p:cNvPr id="1586" name="Google Shape;1586;p101"/>
          <p:cNvSpPr txBox="1"/>
          <p:nvPr/>
        </p:nvSpPr>
        <p:spPr>
          <a:xfrm>
            <a:off x="842121" y="26238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Y</a:t>
            </a:r>
            <a:endParaRPr sz="1800">
              <a:solidFill>
                <a:srgbClr val="000000"/>
              </a:solidFill>
              <a:latin typeface="Lexend"/>
              <a:ea typeface="Lexend"/>
              <a:cs typeface="Lexend"/>
              <a:sym typeface="Lexend"/>
            </a:endParaRPr>
          </a:p>
        </p:txBody>
      </p:sp>
      <p:sp>
        <p:nvSpPr>
          <p:cNvPr id="1587" name="Google Shape;1587;p101"/>
          <p:cNvSpPr txBox="1"/>
          <p:nvPr/>
        </p:nvSpPr>
        <p:spPr>
          <a:xfrm>
            <a:off x="2913799" y="26758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Z</a:t>
            </a:r>
            <a:endParaRPr sz="1800">
              <a:solidFill>
                <a:srgbClr val="000000"/>
              </a:solidFill>
              <a:latin typeface="Lexend"/>
              <a:ea typeface="Lexend"/>
              <a:cs typeface="Lexend"/>
              <a:sym typeface="Lexend"/>
            </a:endParaRPr>
          </a:p>
        </p:txBody>
      </p:sp>
      <p:sp>
        <p:nvSpPr>
          <p:cNvPr id="1588" name="Google Shape;1588;p101"/>
          <p:cNvSpPr/>
          <p:nvPr/>
        </p:nvSpPr>
        <p:spPr>
          <a:xfrm>
            <a:off x="745300" y="23668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9" name="Google Shape;1589;p101"/>
          <p:cNvSpPr/>
          <p:nvPr/>
        </p:nvSpPr>
        <p:spPr>
          <a:xfrm>
            <a:off x="3914345" y="15131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590" name="Google Shape;1590;p101"/>
          <p:cNvCxnSpPr/>
          <p:nvPr/>
        </p:nvCxnSpPr>
        <p:spPr>
          <a:xfrm flipH="1">
            <a:off x="3799036" y="14625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591" name="Google Shape;1591;p101"/>
          <p:cNvCxnSpPr/>
          <p:nvPr/>
        </p:nvCxnSpPr>
        <p:spPr>
          <a:xfrm>
            <a:off x="3914345" y="25313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592" name="Google Shape;1592;p101"/>
          <p:cNvSpPr txBox="1"/>
          <p:nvPr/>
        </p:nvSpPr>
        <p:spPr>
          <a:xfrm>
            <a:off x="4117980" y="12628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1593" name="Google Shape;1593;p101"/>
          <p:cNvSpPr txBox="1"/>
          <p:nvPr/>
        </p:nvSpPr>
        <p:spPr>
          <a:xfrm>
            <a:off x="3737721" y="23952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594" name="Google Shape;1594;p101"/>
          <p:cNvSpPr txBox="1"/>
          <p:nvPr/>
        </p:nvSpPr>
        <p:spPr>
          <a:xfrm>
            <a:off x="5809399" y="24472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t>
            </a:r>
            <a:endParaRPr sz="1800">
              <a:solidFill>
                <a:srgbClr val="000000"/>
              </a:solidFill>
              <a:latin typeface="Lexend"/>
              <a:ea typeface="Lexend"/>
              <a:cs typeface="Lexend"/>
              <a:sym typeface="Lexend"/>
            </a:endParaRPr>
          </a:p>
        </p:txBody>
      </p:sp>
      <p:sp>
        <p:nvSpPr>
          <p:cNvPr id="1595" name="Google Shape;1595;p101"/>
          <p:cNvSpPr/>
          <p:nvPr/>
        </p:nvSpPr>
        <p:spPr>
          <a:xfrm>
            <a:off x="3640900" y="21382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6" name="Google Shape;1596;p101"/>
          <p:cNvSpPr/>
          <p:nvPr/>
        </p:nvSpPr>
        <p:spPr>
          <a:xfrm rot="6362352">
            <a:off x="3913111" y="1241054"/>
            <a:ext cx="553756" cy="553756"/>
          </a:xfrm>
          <a:prstGeom prst="pie">
            <a:avLst>
              <a:gd fmla="val 17220421" name="adj1"/>
              <a:gd fmla="val 78476"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7" name="Google Shape;1597;p101"/>
          <p:cNvSpPr/>
          <p:nvPr/>
        </p:nvSpPr>
        <p:spPr>
          <a:xfrm>
            <a:off x="1323545" y="34943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598" name="Google Shape;1598;p101"/>
          <p:cNvCxnSpPr/>
          <p:nvPr/>
        </p:nvCxnSpPr>
        <p:spPr>
          <a:xfrm flipH="1">
            <a:off x="1208236" y="34437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599" name="Google Shape;1599;p101"/>
          <p:cNvCxnSpPr/>
          <p:nvPr/>
        </p:nvCxnSpPr>
        <p:spPr>
          <a:xfrm>
            <a:off x="1323545" y="45125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600" name="Google Shape;1600;p101"/>
          <p:cNvSpPr txBox="1"/>
          <p:nvPr/>
        </p:nvSpPr>
        <p:spPr>
          <a:xfrm>
            <a:off x="1527180" y="31678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t>
            </a:r>
            <a:endParaRPr sz="1800">
              <a:solidFill>
                <a:srgbClr val="000000"/>
              </a:solidFill>
              <a:latin typeface="Lexend"/>
              <a:ea typeface="Lexend"/>
              <a:cs typeface="Lexend"/>
              <a:sym typeface="Lexend"/>
            </a:endParaRPr>
          </a:p>
        </p:txBody>
      </p:sp>
      <p:sp>
        <p:nvSpPr>
          <p:cNvPr id="1601" name="Google Shape;1601;p101"/>
          <p:cNvSpPr txBox="1"/>
          <p:nvPr/>
        </p:nvSpPr>
        <p:spPr>
          <a:xfrm>
            <a:off x="1146921" y="43764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602" name="Google Shape;1602;p101"/>
          <p:cNvSpPr txBox="1"/>
          <p:nvPr/>
        </p:nvSpPr>
        <p:spPr>
          <a:xfrm>
            <a:off x="3218599" y="44284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I</a:t>
            </a:r>
            <a:endParaRPr sz="1800">
              <a:solidFill>
                <a:srgbClr val="000000"/>
              </a:solidFill>
              <a:latin typeface="Lexend"/>
              <a:ea typeface="Lexend"/>
              <a:cs typeface="Lexend"/>
              <a:sym typeface="Lexend"/>
            </a:endParaRPr>
          </a:p>
        </p:txBody>
      </p:sp>
      <p:sp>
        <p:nvSpPr>
          <p:cNvPr id="1603" name="Google Shape;1603;p101"/>
          <p:cNvSpPr/>
          <p:nvPr/>
        </p:nvSpPr>
        <p:spPr>
          <a:xfrm rot="6362352">
            <a:off x="1322311" y="3222254"/>
            <a:ext cx="553756" cy="553756"/>
          </a:xfrm>
          <a:prstGeom prst="pie">
            <a:avLst>
              <a:gd fmla="val 17220421" name="adj1"/>
              <a:gd fmla="val 78476"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4" name="Google Shape;1604;p101"/>
          <p:cNvSpPr/>
          <p:nvPr/>
        </p:nvSpPr>
        <p:spPr>
          <a:xfrm rot="-6147283">
            <a:off x="2873240" y="4233386"/>
            <a:ext cx="553629" cy="553629"/>
          </a:xfrm>
          <a:prstGeom prst="pie">
            <a:avLst>
              <a:gd fmla="val 17154528" name="adj1"/>
              <a:gd fmla="val 18987112"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5" name="Google Shape;1605;p101"/>
          <p:cNvSpPr/>
          <p:nvPr/>
        </p:nvSpPr>
        <p:spPr>
          <a:xfrm>
            <a:off x="3838145" y="32657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606" name="Google Shape;1606;p101"/>
          <p:cNvSpPr txBox="1"/>
          <p:nvPr/>
        </p:nvSpPr>
        <p:spPr>
          <a:xfrm>
            <a:off x="4041780" y="30154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t>
            </a:r>
            <a:endParaRPr sz="1800">
              <a:solidFill>
                <a:srgbClr val="000000"/>
              </a:solidFill>
              <a:latin typeface="Lexend"/>
              <a:ea typeface="Lexend"/>
              <a:cs typeface="Lexend"/>
              <a:sym typeface="Lexend"/>
            </a:endParaRPr>
          </a:p>
        </p:txBody>
      </p:sp>
      <p:sp>
        <p:nvSpPr>
          <p:cNvPr id="1607" name="Google Shape;1607;p101"/>
          <p:cNvSpPr txBox="1"/>
          <p:nvPr/>
        </p:nvSpPr>
        <p:spPr>
          <a:xfrm>
            <a:off x="3661521" y="41478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a:t>
            </a:r>
            <a:endParaRPr sz="1800">
              <a:solidFill>
                <a:srgbClr val="000000"/>
              </a:solidFill>
              <a:latin typeface="Lexend"/>
              <a:ea typeface="Lexend"/>
              <a:cs typeface="Lexend"/>
              <a:sym typeface="Lexend"/>
            </a:endParaRPr>
          </a:p>
        </p:txBody>
      </p:sp>
      <p:sp>
        <p:nvSpPr>
          <p:cNvPr id="1608" name="Google Shape;1608;p101"/>
          <p:cNvSpPr txBox="1"/>
          <p:nvPr/>
        </p:nvSpPr>
        <p:spPr>
          <a:xfrm>
            <a:off x="5733199" y="41998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L</a:t>
            </a:r>
            <a:endParaRPr sz="1800">
              <a:solidFill>
                <a:srgbClr val="000000"/>
              </a:solidFill>
              <a:latin typeface="Lexend"/>
              <a:ea typeface="Lexend"/>
              <a:cs typeface="Lexend"/>
              <a:sym typeface="Lexend"/>
            </a:endParaRPr>
          </a:p>
        </p:txBody>
      </p:sp>
      <p:sp>
        <p:nvSpPr>
          <p:cNvPr id="1609" name="Google Shape;1609;p101"/>
          <p:cNvSpPr/>
          <p:nvPr/>
        </p:nvSpPr>
        <p:spPr>
          <a:xfrm>
            <a:off x="3564700" y="38908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0" name="Google Shape;1610;p101"/>
          <p:cNvSpPr/>
          <p:nvPr/>
        </p:nvSpPr>
        <p:spPr>
          <a:xfrm rot="6362352">
            <a:off x="3836911" y="2993654"/>
            <a:ext cx="553756" cy="553756"/>
          </a:xfrm>
          <a:prstGeom prst="pie">
            <a:avLst>
              <a:gd fmla="val 17220421" name="adj1"/>
              <a:gd fmla="val 78476"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1" name="Google Shape;1611;p101"/>
          <p:cNvSpPr/>
          <p:nvPr/>
        </p:nvSpPr>
        <p:spPr>
          <a:xfrm rot="-6147283">
            <a:off x="5387840" y="4004786"/>
            <a:ext cx="553629" cy="553629"/>
          </a:xfrm>
          <a:prstGeom prst="pie">
            <a:avLst>
              <a:gd fmla="val 17154528" name="adj1"/>
              <a:gd fmla="val 18987112"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2" name="Google Shape;1612;p101"/>
          <p:cNvSpPr/>
          <p:nvPr/>
        </p:nvSpPr>
        <p:spPr>
          <a:xfrm>
            <a:off x="6674524" y="147786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613" name="Google Shape;1613;p101"/>
          <p:cNvCxnSpPr/>
          <p:nvPr/>
        </p:nvCxnSpPr>
        <p:spPr>
          <a:xfrm flipH="1">
            <a:off x="6559215" y="142728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614" name="Google Shape;1614;p101"/>
          <p:cNvCxnSpPr/>
          <p:nvPr/>
        </p:nvCxnSpPr>
        <p:spPr>
          <a:xfrm>
            <a:off x="6992999" y="1368580"/>
            <a:ext cx="1582200" cy="1054500"/>
          </a:xfrm>
          <a:prstGeom prst="straightConnector1">
            <a:avLst/>
          </a:prstGeom>
          <a:noFill/>
          <a:ln cap="flat" cmpd="sng" w="28575">
            <a:solidFill>
              <a:schemeClr val="dk1"/>
            </a:solidFill>
            <a:prstDash val="solid"/>
            <a:round/>
            <a:headEnd len="med" w="med" type="triangle"/>
            <a:tailEnd len="med" w="med" type="triangle"/>
          </a:ln>
        </p:spPr>
      </p:cxnSp>
      <p:sp>
        <p:nvSpPr>
          <p:cNvPr id="1615" name="Google Shape;1615;p101"/>
          <p:cNvSpPr txBox="1"/>
          <p:nvPr/>
        </p:nvSpPr>
        <p:spPr>
          <a:xfrm>
            <a:off x="6801958" y="1151426"/>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t>
            </a:r>
            <a:endParaRPr sz="1800">
              <a:solidFill>
                <a:srgbClr val="000000"/>
              </a:solidFill>
              <a:latin typeface="Lexend"/>
              <a:ea typeface="Lexend"/>
              <a:cs typeface="Lexend"/>
              <a:sym typeface="Lexend"/>
            </a:endParaRPr>
          </a:p>
        </p:txBody>
      </p:sp>
      <p:sp>
        <p:nvSpPr>
          <p:cNvPr id="1616" name="Google Shape;1616;p101"/>
          <p:cNvSpPr txBox="1"/>
          <p:nvPr/>
        </p:nvSpPr>
        <p:spPr>
          <a:xfrm>
            <a:off x="6497900" y="235995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E</a:t>
            </a:r>
            <a:endParaRPr sz="1800">
              <a:solidFill>
                <a:srgbClr val="000000"/>
              </a:solidFill>
              <a:latin typeface="Lexend"/>
              <a:ea typeface="Lexend"/>
              <a:cs typeface="Lexend"/>
              <a:sym typeface="Lexend"/>
            </a:endParaRPr>
          </a:p>
        </p:txBody>
      </p:sp>
      <p:sp>
        <p:nvSpPr>
          <p:cNvPr id="1617" name="Google Shape;1617;p101"/>
          <p:cNvSpPr txBox="1"/>
          <p:nvPr/>
        </p:nvSpPr>
        <p:spPr>
          <a:xfrm>
            <a:off x="8569577" y="241199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F</a:t>
            </a:r>
            <a:endParaRPr sz="1800">
              <a:solidFill>
                <a:srgbClr val="000000"/>
              </a:solidFill>
              <a:latin typeface="Lexend"/>
              <a:ea typeface="Lexend"/>
              <a:cs typeface="Lexend"/>
              <a:sym typeface="Lexend"/>
            </a:endParaRPr>
          </a:p>
        </p:txBody>
      </p:sp>
      <p:sp>
        <p:nvSpPr>
          <p:cNvPr id="1618" name="Google Shape;1618;p101"/>
          <p:cNvSpPr/>
          <p:nvPr/>
        </p:nvSpPr>
        <p:spPr>
          <a:xfrm>
            <a:off x="6401078" y="210298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9" name="Google Shape;1619;p101"/>
          <p:cNvSpPr/>
          <p:nvPr/>
        </p:nvSpPr>
        <p:spPr>
          <a:xfrm>
            <a:off x="6581345" y="29609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620" name="Google Shape;1620;p101"/>
          <p:cNvCxnSpPr/>
          <p:nvPr/>
        </p:nvCxnSpPr>
        <p:spPr>
          <a:xfrm flipH="1">
            <a:off x="6466036" y="29103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621" name="Google Shape;1621;p101"/>
          <p:cNvCxnSpPr/>
          <p:nvPr/>
        </p:nvCxnSpPr>
        <p:spPr>
          <a:xfrm>
            <a:off x="6581345" y="39791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622" name="Google Shape;1622;p101"/>
          <p:cNvSpPr txBox="1"/>
          <p:nvPr/>
        </p:nvSpPr>
        <p:spPr>
          <a:xfrm>
            <a:off x="6784980" y="27106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1623" name="Google Shape;1623;p101"/>
          <p:cNvSpPr txBox="1"/>
          <p:nvPr/>
        </p:nvSpPr>
        <p:spPr>
          <a:xfrm>
            <a:off x="6328521" y="38430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N</a:t>
            </a:r>
            <a:endParaRPr sz="1800">
              <a:solidFill>
                <a:srgbClr val="000000"/>
              </a:solidFill>
              <a:latin typeface="Lexend"/>
              <a:ea typeface="Lexend"/>
              <a:cs typeface="Lexend"/>
              <a:sym typeface="Lexend"/>
            </a:endParaRPr>
          </a:p>
        </p:txBody>
      </p:sp>
      <p:sp>
        <p:nvSpPr>
          <p:cNvPr id="1624" name="Google Shape;1624;p101"/>
          <p:cNvSpPr txBox="1"/>
          <p:nvPr/>
        </p:nvSpPr>
        <p:spPr>
          <a:xfrm>
            <a:off x="8476399" y="38950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625" name="Google Shape;1625;p101"/>
          <p:cNvSpPr/>
          <p:nvPr/>
        </p:nvSpPr>
        <p:spPr>
          <a:xfrm>
            <a:off x="6307900" y="35860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6" name="Google Shape;1626;p101"/>
          <p:cNvSpPr txBox="1"/>
          <p:nvPr/>
        </p:nvSpPr>
        <p:spPr>
          <a:xfrm>
            <a:off x="322101" y="1843013"/>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27" name="Google Shape;1627;p101"/>
          <p:cNvSpPr txBox="1"/>
          <p:nvPr/>
        </p:nvSpPr>
        <p:spPr>
          <a:xfrm>
            <a:off x="1281431" y="2267073"/>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28" name="Google Shape;1628;p101"/>
          <p:cNvSpPr txBox="1"/>
          <p:nvPr/>
        </p:nvSpPr>
        <p:spPr>
          <a:xfrm>
            <a:off x="1475287" y="2781575"/>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29" name="Google Shape;1629;p101"/>
          <p:cNvSpPr txBox="1"/>
          <p:nvPr/>
        </p:nvSpPr>
        <p:spPr>
          <a:xfrm>
            <a:off x="4156631" y="205733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30" name="Google Shape;1630;p101"/>
          <p:cNvSpPr txBox="1"/>
          <p:nvPr/>
        </p:nvSpPr>
        <p:spPr>
          <a:xfrm>
            <a:off x="4194706" y="176683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31" name="Google Shape;1631;p101"/>
          <p:cNvSpPr txBox="1"/>
          <p:nvPr/>
        </p:nvSpPr>
        <p:spPr>
          <a:xfrm>
            <a:off x="3259401" y="1486763"/>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32" name="Google Shape;1632;p101"/>
          <p:cNvSpPr txBox="1"/>
          <p:nvPr/>
        </p:nvSpPr>
        <p:spPr>
          <a:xfrm>
            <a:off x="4418450" y="2643588"/>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33" name="Google Shape;1633;p101"/>
          <p:cNvSpPr txBox="1"/>
          <p:nvPr/>
        </p:nvSpPr>
        <p:spPr>
          <a:xfrm>
            <a:off x="5933467" y="166348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34" name="Google Shape;1634;p101"/>
          <p:cNvSpPr txBox="1"/>
          <p:nvPr/>
        </p:nvSpPr>
        <p:spPr>
          <a:xfrm>
            <a:off x="7623253" y="1517817"/>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35" name="Google Shape;1635;p101"/>
          <p:cNvSpPr txBox="1"/>
          <p:nvPr/>
        </p:nvSpPr>
        <p:spPr>
          <a:xfrm>
            <a:off x="6947298" y="2012386"/>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36" name="Google Shape;1636;p101"/>
          <p:cNvSpPr txBox="1"/>
          <p:nvPr/>
        </p:nvSpPr>
        <p:spPr>
          <a:xfrm>
            <a:off x="1779437" y="4564775"/>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37" name="Google Shape;1637;p101"/>
          <p:cNvSpPr txBox="1"/>
          <p:nvPr/>
        </p:nvSpPr>
        <p:spPr>
          <a:xfrm>
            <a:off x="1642056" y="376201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38" name="Google Shape;1638;p101"/>
          <p:cNvSpPr txBox="1"/>
          <p:nvPr/>
        </p:nvSpPr>
        <p:spPr>
          <a:xfrm>
            <a:off x="2333106" y="418021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39" name="Google Shape;1639;p101"/>
          <p:cNvSpPr txBox="1"/>
          <p:nvPr/>
        </p:nvSpPr>
        <p:spPr>
          <a:xfrm>
            <a:off x="4148377" y="352255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40" name="Google Shape;1640;p101"/>
          <p:cNvSpPr txBox="1"/>
          <p:nvPr/>
        </p:nvSpPr>
        <p:spPr>
          <a:xfrm>
            <a:off x="4915627" y="3971704"/>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41" name="Google Shape;1641;p101"/>
          <p:cNvSpPr txBox="1"/>
          <p:nvPr/>
        </p:nvSpPr>
        <p:spPr>
          <a:xfrm>
            <a:off x="4117200" y="3832706"/>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42" name="Google Shape;1642;p101"/>
          <p:cNvSpPr txBox="1"/>
          <p:nvPr/>
        </p:nvSpPr>
        <p:spPr>
          <a:xfrm>
            <a:off x="5842239" y="3167888"/>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43" name="Google Shape;1643;p101"/>
          <p:cNvSpPr txBox="1"/>
          <p:nvPr/>
        </p:nvSpPr>
        <p:spPr>
          <a:xfrm>
            <a:off x="7030350" y="4054513"/>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44" name="Google Shape;1644;p101"/>
          <p:cNvSpPr txBox="1"/>
          <p:nvPr/>
        </p:nvSpPr>
        <p:spPr>
          <a:xfrm>
            <a:off x="6853471" y="352790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45" name="Google Shape;1645;p101"/>
          <p:cNvSpPr txBox="1"/>
          <p:nvPr/>
        </p:nvSpPr>
        <p:spPr>
          <a:xfrm>
            <a:off x="578126" y="3701938"/>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46" name="Google Shape;1646;p101"/>
          <p:cNvSpPr/>
          <p:nvPr/>
        </p:nvSpPr>
        <p:spPr>
          <a:xfrm>
            <a:off x="300150" y="1491650"/>
            <a:ext cx="2837700" cy="15963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0" name="Shape 1650"/>
        <p:cNvGrpSpPr/>
        <p:nvPr/>
      </p:nvGrpSpPr>
      <p:grpSpPr>
        <a:xfrm>
          <a:off x="0" y="0"/>
          <a:ext cx="0" cy="0"/>
          <a:chOff x="0" y="0"/>
          <a:chExt cx="0" cy="0"/>
        </a:xfrm>
      </p:grpSpPr>
      <p:sp>
        <p:nvSpPr>
          <p:cNvPr id="1651" name="Google Shape;1651;p10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Saddex-xagalladan midkee ayaa hubaal ah inuu la mid yahay (congruent) saddex-xagalka XYZ?</a:t>
            </a:r>
            <a:endParaRPr/>
          </a:p>
        </p:txBody>
      </p:sp>
      <p:sp>
        <p:nvSpPr>
          <p:cNvPr id="1652" name="Google Shape;1652;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Laba dhinac iyo xagal</a:t>
            </a:r>
            <a:endParaRPr/>
          </a:p>
        </p:txBody>
      </p:sp>
      <p:sp>
        <p:nvSpPr>
          <p:cNvPr id="1653" name="Google Shape;1653;p102"/>
          <p:cNvSpPr/>
          <p:nvPr/>
        </p:nvSpPr>
        <p:spPr>
          <a:xfrm>
            <a:off x="1018745" y="17417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654" name="Google Shape;1654;p102"/>
          <p:cNvCxnSpPr/>
          <p:nvPr/>
        </p:nvCxnSpPr>
        <p:spPr>
          <a:xfrm flipH="1">
            <a:off x="903436" y="16911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655" name="Google Shape;1655;p102"/>
          <p:cNvCxnSpPr/>
          <p:nvPr/>
        </p:nvCxnSpPr>
        <p:spPr>
          <a:xfrm>
            <a:off x="1018745" y="27599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656" name="Google Shape;1656;p102"/>
          <p:cNvSpPr txBox="1"/>
          <p:nvPr/>
        </p:nvSpPr>
        <p:spPr>
          <a:xfrm>
            <a:off x="1222380" y="14914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X</a:t>
            </a:r>
            <a:endParaRPr sz="1800">
              <a:solidFill>
                <a:srgbClr val="000000"/>
              </a:solidFill>
              <a:latin typeface="Lexend"/>
              <a:ea typeface="Lexend"/>
              <a:cs typeface="Lexend"/>
              <a:sym typeface="Lexend"/>
            </a:endParaRPr>
          </a:p>
        </p:txBody>
      </p:sp>
      <p:sp>
        <p:nvSpPr>
          <p:cNvPr id="1657" name="Google Shape;1657;p102"/>
          <p:cNvSpPr txBox="1"/>
          <p:nvPr/>
        </p:nvSpPr>
        <p:spPr>
          <a:xfrm>
            <a:off x="842121" y="26238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Y</a:t>
            </a:r>
            <a:endParaRPr sz="1800">
              <a:solidFill>
                <a:srgbClr val="000000"/>
              </a:solidFill>
              <a:latin typeface="Lexend"/>
              <a:ea typeface="Lexend"/>
              <a:cs typeface="Lexend"/>
              <a:sym typeface="Lexend"/>
            </a:endParaRPr>
          </a:p>
        </p:txBody>
      </p:sp>
      <p:sp>
        <p:nvSpPr>
          <p:cNvPr id="1658" name="Google Shape;1658;p102"/>
          <p:cNvSpPr txBox="1"/>
          <p:nvPr/>
        </p:nvSpPr>
        <p:spPr>
          <a:xfrm>
            <a:off x="2913799" y="26758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Z</a:t>
            </a:r>
            <a:endParaRPr sz="1800">
              <a:solidFill>
                <a:srgbClr val="000000"/>
              </a:solidFill>
              <a:latin typeface="Lexend"/>
              <a:ea typeface="Lexend"/>
              <a:cs typeface="Lexend"/>
              <a:sym typeface="Lexend"/>
            </a:endParaRPr>
          </a:p>
        </p:txBody>
      </p:sp>
      <p:sp>
        <p:nvSpPr>
          <p:cNvPr id="1659" name="Google Shape;1659;p102"/>
          <p:cNvSpPr/>
          <p:nvPr/>
        </p:nvSpPr>
        <p:spPr>
          <a:xfrm>
            <a:off x="745300" y="23668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0" name="Google Shape;1660;p102"/>
          <p:cNvSpPr/>
          <p:nvPr/>
        </p:nvSpPr>
        <p:spPr>
          <a:xfrm>
            <a:off x="3914345" y="14369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661" name="Google Shape;1661;p102"/>
          <p:cNvCxnSpPr/>
          <p:nvPr/>
        </p:nvCxnSpPr>
        <p:spPr>
          <a:xfrm flipH="1">
            <a:off x="3799036" y="13863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662" name="Google Shape;1662;p102"/>
          <p:cNvCxnSpPr/>
          <p:nvPr/>
        </p:nvCxnSpPr>
        <p:spPr>
          <a:xfrm>
            <a:off x="3914345" y="24551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663" name="Google Shape;1663;p102"/>
          <p:cNvSpPr txBox="1"/>
          <p:nvPr/>
        </p:nvSpPr>
        <p:spPr>
          <a:xfrm>
            <a:off x="4117980" y="11866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1664" name="Google Shape;1664;p102"/>
          <p:cNvSpPr txBox="1"/>
          <p:nvPr/>
        </p:nvSpPr>
        <p:spPr>
          <a:xfrm>
            <a:off x="3737721" y="23190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665" name="Google Shape;1665;p102"/>
          <p:cNvSpPr txBox="1"/>
          <p:nvPr/>
        </p:nvSpPr>
        <p:spPr>
          <a:xfrm>
            <a:off x="5809399" y="23710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t>
            </a:r>
            <a:endParaRPr sz="1800">
              <a:solidFill>
                <a:srgbClr val="000000"/>
              </a:solidFill>
              <a:latin typeface="Lexend"/>
              <a:ea typeface="Lexend"/>
              <a:cs typeface="Lexend"/>
              <a:sym typeface="Lexend"/>
            </a:endParaRPr>
          </a:p>
        </p:txBody>
      </p:sp>
      <p:sp>
        <p:nvSpPr>
          <p:cNvPr id="1666" name="Google Shape;1666;p102"/>
          <p:cNvSpPr/>
          <p:nvPr/>
        </p:nvSpPr>
        <p:spPr>
          <a:xfrm>
            <a:off x="3640900" y="20620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7" name="Google Shape;1667;p102"/>
          <p:cNvSpPr/>
          <p:nvPr/>
        </p:nvSpPr>
        <p:spPr>
          <a:xfrm rot="6362352">
            <a:off x="3913111" y="1164854"/>
            <a:ext cx="553756" cy="553756"/>
          </a:xfrm>
          <a:prstGeom prst="pie">
            <a:avLst>
              <a:gd fmla="val 17220421" name="adj1"/>
              <a:gd fmla="val 78476"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8" name="Google Shape;1668;p102"/>
          <p:cNvSpPr/>
          <p:nvPr/>
        </p:nvSpPr>
        <p:spPr>
          <a:xfrm>
            <a:off x="1323545" y="34943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669" name="Google Shape;1669;p102"/>
          <p:cNvCxnSpPr/>
          <p:nvPr/>
        </p:nvCxnSpPr>
        <p:spPr>
          <a:xfrm flipH="1">
            <a:off x="1208236" y="34437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670" name="Google Shape;1670;p102"/>
          <p:cNvCxnSpPr/>
          <p:nvPr/>
        </p:nvCxnSpPr>
        <p:spPr>
          <a:xfrm>
            <a:off x="1323545" y="45125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671" name="Google Shape;1671;p102"/>
          <p:cNvSpPr txBox="1"/>
          <p:nvPr/>
        </p:nvSpPr>
        <p:spPr>
          <a:xfrm>
            <a:off x="1527180" y="31678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t>
            </a:r>
            <a:endParaRPr sz="1800">
              <a:solidFill>
                <a:srgbClr val="000000"/>
              </a:solidFill>
              <a:latin typeface="Lexend"/>
              <a:ea typeface="Lexend"/>
              <a:cs typeface="Lexend"/>
              <a:sym typeface="Lexend"/>
            </a:endParaRPr>
          </a:p>
        </p:txBody>
      </p:sp>
      <p:sp>
        <p:nvSpPr>
          <p:cNvPr id="1672" name="Google Shape;1672;p102"/>
          <p:cNvSpPr txBox="1"/>
          <p:nvPr/>
        </p:nvSpPr>
        <p:spPr>
          <a:xfrm>
            <a:off x="1146921" y="43764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673" name="Google Shape;1673;p102"/>
          <p:cNvSpPr txBox="1"/>
          <p:nvPr/>
        </p:nvSpPr>
        <p:spPr>
          <a:xfrm>
            <a:off x="3218599" y="44284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I</a:t>
            </a:r>
            <a:endParaRPr sz="1800">
              <a:solidFill>
                <a:srgbClr val="000000"/>
              </a:solidFill>
              <a:latin typeface="Lexend"/>
              <a:ea typeface="Lexend"/>
              <a:cs typeface="Lexend"/>
              <a:sym typeface="Lexend"/>
            </a:endParaRPr>
          </a:p>
        </p:txBody>
      </p:sp>
      <p:sp>
        <p:nvSpPr>
          <p:cNvPr id="1674" name="Google Shape;1674;p102"/>
          <p:cNvSpPr/>
          <p:nvPr/>
        </p:nvSpPr>
        <p:spPr>
          <a:xfrm rot="6362352">
            <a:off x="1322311" y="3222254"/>
            <a:ext cx="553756" cy="553756"/>
          </a:xfrm>
          <a:prstGeom prst="pie">
            <a:avLst>
              <a:gd fmla="val 17220421" name="adj1"/>
              <a:gd fmla="val 78476"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5" name="Google Shape;1675;p102"/>
          <p:cNvSpPr/>
          <p:nvPr/>
        </p:nvSpPr>
        <p:spPr>
          <a:xfrm rot="-6147283">
            <a:off x="2873240" y="4233386"/>
            <a:ext cx="553629" cy="553629"/>
          </a:xfrm>
          <a:prstGeom prst="pie">
            <a:avLst>
              <a:gd fmla="val 17154528" name="adj1"/>
              <a:gd fmla="val 18987112"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6" name="Google Shape;1676;p102"/>
          <p:cNvSpPr/>
          <p:nvPr/>
        </p:nvSpPr>
        <p:spPr>
          <a:xfrm>
            <a:off x="3914345" y="32657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677" name="Google Shape;1677;p102"/>
          <p:cNvSpPr txBox="1"/>
          <p:nvPr/>
        </p:nvSpPr>
        <p:spPr>
          <a:xfrm>
            <a:off x="4117980" y="30154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t>
            </a:r>
            <a:endParaRPr sz="1800">
              <a:solidFill>
                <a:srgbClr val="000000"/>
              </a:solidFill>
              <a:latin typeface="Lexend"/>
              <a:ea typeface="Lexend"/>
              <a:cs typeface="Lexend"/>
              <a:sym typeface="Lexend"/>
            </a:endParaRPr>
          </a:p>
        </p:txBody>
      </p:sp>
      <p:sp>
        <p:nvSpPr>
          <p:cNvPr id="1678" name="Google Shape;1678;p102"/>
          <p:cNvSpPr txBox="1"/>
          <p:nvPr/>
        </p:nvSpPr>
        <p:spPr>
          <a:xfrm>
            <a:off x="3737721" y="41478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a:t>
            </a:r>
            <a:endParaRPr sz="1800">
              <a:solidFill>
                <a:srgbClr val="000000"/>
              </a:solidFill>
              <a:latin typeface="Lexend"/>
              <a:ea typeface="Lexend"/>
              <a:cs typeface="Lexend"/>
              <a:sym typeface="Lexend"/>
            </a:endParaRPr>
          </a:p>
        </p:txBody>
      </p:sp>
      <p:sp>
        <p:nvSpPr>
          <p:cNvPr id="1679" name="Google Shape;1679;p102"/>
          <p:cNvSpPr txBox="1"/>
          <p:nvPr/>
        </p:nvSpPr>
        <p:spPr>
          <a:xfrm>
            <a:off x="5809399" y="41998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L</a:t>
            </a:r>
            <a:endParaRPr sz="1800">
              <a:solidFill>
                <a:srgbClr val="000000"/>
              </a:solidFill>
              <a:latin typeface="Lexend"/>
              <a:ea typeface="Lexend"/>
              <a:cs typeface="Lexend"/>
              <a:sym typeface="Lexend"/>
            </a:endParaRPr>
          </a:p>
        </p:txBody>
      </p:sp>
      <p:sp>
        <p:nvSpPr>
          <p:cNvPr id="1680" name="Google Shape;1680;p102"/>
          <p:cNvSpPr/>
          <p:nvPr/>
        </p:nvSpPr>
        <p:spPr>
          <a:xfrm>
            <a:off x="3640900" y="38908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1" name="Google Shape;1681;p102"/>
          <p:cNvSpPr/>
          <p:nvPr/>
        </p:nvSpPr>
        <p:spPr>
          <a:xfrm rot="6362352">
            <a:off x="3913111" y="2993654"/>
            <a:ext cx="553756" cy="553756"/>
          </a:xfrm>
          <a:prstGeom prst="pie">
            <a:avLst>
              <a:gd fmla="val 17220421" name="adj1"/>
              <a:gd fmla="val 78476"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2" name="Google Shape;1682;p102"/>
          <p:cNvSpPr/>
          <p:nvPr/>
        </p:nvSpPr>
        <p:spPr>
          <a:xfrm rot="-6147283">
            <a:off x="5464040" y="4004786"/>
            <a:ext cx="553629" cy="553629"/>
          </a:xfrm>
          <a:prstGeom prst="pie">
            <a:avLst>
              <a:gd fmla="val 17154528" name="adj1"/>
              <a:gd fmla="val 18987112"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3" name="Google Shape;1683;p102"/>
          <p:cNvSpPr/>
          <p:nvPr/>
        </p:nvSpPr>
        <p:spPr>
          <a:xfrm>
            <a:off x="6733745" y="15131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684" name="Google Shape;1684;p102"/>
          <p:cNvCxnSpPr/>
          <p:nvPr/>
        </p:nvCxnSpPr>
        <p:spPr>
          <a:xfrm flipH="1">
            <a:off x="6618436" y="14625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685" name="Google Shape;1685;p102"/>
          <p:cNvCxnSpPr/>
          <p:nvPr/>
        </p:nvCxnSpPr>
        <p:spPr>
          <a:xfrm>
            <a:off x="7052220" y="1403851"/>
            <a:ext cx="1582200" cy="1054500"/>
          </a:xfrm>
          <a:prstGeom prst="straightConnector1">
            <a:avLst/>
          </a:prstGeom>
          <a:noFill/>
          <a:ln cap="flat" cmpd="sng" w="28575">
            <a:solidFill>
              <a:schemeClr val="dk1"/>
            </a:solidFill>
            <a:prstDash val="solid"/>
            <a:round/>
            <a:headEnd len="med" w="med" type="triangle"/>
            <a:tailEnd len="med" w="med" type="triangle"/>
          </a:ln>
        </p:spPr>
      </p:cxnSp>
      <p:sp>
        <p:nvSpPr>
          <p:cNvPr id="1686" name="Google Shape;1686;p102"/>
          <p:cNvSpPr txBox="1"/>
          <p:nvPr/>
        </p:nvSpPr>
        <p:spPr>
          <a:xfrm>
            <a:off x="6861180" y="11866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t>
            </a:r>
            <a:endParaRPr sz="1800">
              <a:solidFill>
                <a:srgbClr val="000000"/>
              </a:solidFill>
              <a:latin typeface="Lexend"/>
              <a:ea typeface="Lexend"/>
              <a:cs typeface="Lexend"/>
              <a:sym typeface="Lexend"/>
            </a:endParaRPr>
          </a:p>
        </p:txBody>
      </p:sp>
      <p:sp>
        <p:nvSpPr>
          <p:cNvPr id="1687" name="Google Shape;1687;p102"/>
          <p:cNvSpPr txBox="1"/>
          <p:nvPr/>
        </p:nvSpPr>
        <p:spPr>
          <a:xfrm>
            <a:off x="6557121" y="23952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E</a:t>
            </a:r>
            <a:endParaRPr sz="1800">
              <a:solidFill>
                <a:srgbClr val="000000"/>
              </a:solidFill>
              <a:latin typeface="Lexend"/>
              <a:ea typeface="Lexend"/>
              <a:cs typeface="Lexend"/>
              <a:sym typeface="Lexend"/>
            </a:endParaRPr>
          </a:p>
        </p:txBody>
      </p:sp>
      <p:sp>
        <p:nvSpPr>
          <p:cNvPr id="1688" name="Google Shape;1688;p102"/>
          <p:cNvSpPr txBox="1"/>
          <p:nvPr/>
        </p:nvSpPr>
        <p:spPr>
          <a:xfrm>
            <a:off x="8628799" y="24472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F</a:t>
            </a:r>
            <a:endParaRPr sz="1800">
              <a:solidFill>
                <a:srgbClr val="000000"/>
              </a:solidFill>
              <a:latin typeface="Lexend"/>
              <a:ea typeface="Lexend"/>
              <a:cs typeface="Lexend"/>
              <a:sym typeface="Lexend"/>
            </a:endParaRPr>
          </a:p>
        </p:txBody>
      </p:sp>
      <p:sp>
        <p:nvSpPr>
          <p:cNvPr id="1689" name="Google Shape;1689;p102"/>
          <p:cNvSpPr/>
          <p:nvPr/>
        </p:nvSpPr>
        <p:spPr>
          <a:xfrm>
            <a:off x="6460300" y="21382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0" name="Google Shape;1690;p102"/>
          <p:cNvSpPr/>
          <p:nvPr/>
        </p:nvSpPr>
        <p:spPr>
          <a:xfrm>
            <a:off x="6657545" y="3037130"/>
            <a:ext cx="1834370" cy="1018288"/>
          </a:xfrm>
          <a:custGeom>
            <a:rect b="b" l="l" r="r" t="t"/>
            <a:pathLst>
              <a:path extrusionOk="0" h="56548" w="101867">
                <a:moveTo>
                  <a:pt x="15240" y="0"/>
                </a:moveTo>
                <a:lnTo>
                  <a:pt x="0" y="50131"/>
                </a:lnTo>
                <a:lnTo>
                  <a:pt x="101867" y="56548"/>
                </a:lnTo>
                <a:close/>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691" name="Google Shape;1691;p102"/>
          <p:cNvCxnSpPr/>
          <p:nvPr/>
        </p:nvCxnSpPr>
        <p:spPr>
          <a:xfrm flipH="1">
            <a:off x="6542236" y="2986550"/>
            <a:ext cx="281400" cy="924300"/>
          </a:xfrm>
          <a:prstGeom prst="straightConnector1">
            <a:avLst/>
          </a:prstGeom>
          <a:noFill/>
          <a:ln cap="flat" cmpd="sng" w="28575">
            <a:solidFill>
              <a:schemeClr val="dk1"/>
            </a:solidFill>
            <a:prstDash val="solid"/>
            <a:round/>
            <a:headEnd len="med" w="med" type="triangle"/>
            <a:tailEnd len="med" w="med" type="triangle"/>
          </a:ln>
        </p:spPr>
      </p:cxnSp>
      <p:cxnSp>
        <p:nvCxnSpPr>
          <p:cNvPr id="1692" name="Google Shape;1692;p102"/>
          <p:cNvCxnSpPr/>
          <p:nvPr/>
        </p:nvCxnSpPr>
        <p:spPr>
          <a:xfrm>
            <a:off x="6657545" y="4055351"/>
            <a:ext cx="1827000" cy="101100"/>
          </a:xfrm>
          <a:prstGeom prst="straightConnector1">
            <a:avLst/>
          </a:prstGeom>
          <a:noFill/>
          <a:ln cap="flat" cmpd="sng" w="28575">
            <a:solidFill>
              <a:schemeClr val="dk1"/>
            </a:solidFill>
            <a:prstDash val="solid"/>
            <a:round/>
            <a:headEnd len="med" w="med" type="triangle"/>
            <a:tailEnd len="med" w="med" type="triangle"/>
          </a:ln>
        </p:spPr>
      </p:cxnSp>
      <p:sp>
        <p:nvSpPr>
          <p:cNvPr id="1693" name="Google Shape;1693;p102"/>
          <p:cNvSpPr txBox="1"/>
          <p:nvPr/>
        </p:nvSpPr>
        <p:spPr>
          <a:xfrm>
            <a:off x="6861180" y="2786897"/>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1694" name="Google Shape;1694;p102"/>
          <p:cNvSpPr txBox="1"/>
          <p:nvPr/>
        </p:nvSpPr>
        <p:spPr>
          <a:xfrm>
            <a:off x="6404721" y="391922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N</a:t>
            </a:r>
            <a:endParaRPr sz="1800">
              <a:solidFill>
                <a:srgbClr val="000000"/>
              </a:solidFill>
              <a:latin typeface="Lexend"/>
              <a:ea typeface="Lexend"/>
              <a:cs typeface="Lexend"/>
              <a:sym typeface="Lexend"/>
            </a:endParaRPr>
          </a:p>
        </p:txBody>
      </p:sp>
      <p:sp>
        <p:nvSpPr>
          <p:cNvPr id="1695" name="Google Shape;1695;p102"/>
          <p:cNvSpPr txBox="1"/>
          <p:nvPr/>
        </p:nvSpPr>
        <p:spPr>
          <a:xfrm>
            <a:off x="8552599" y="3971264"/>
            <a:ext cx="18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696" name="Google Shape;1696;p102"/>
          <p:cNvSpPr/>
          <p:nvPr/>
        </p:nvSpPr>
        <p:spPr>
          <a:xfrm>
            <a:off x="6384100" y="3662255"/>
            <a:ext cx="553800" cy="553800"/>
          </a:xfrm>
          <a:prstGeom prst="pie">
            <a:avLst>
              <a:gd fmla="val 17179210" name="adj1"/>
              <a:gd fmla="val 202337"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7" name="Google Shape;1697;p102"/>
          <p:cNvSpPr txBox="1"/>
          <p:nvPr/>
        </p:nvSpPr>
        <p:spPr>
          <a:xfrm>
            <a:off x="322101" y="1843013"/>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98" name="Google Shape;1698;p102"/>
          <p:cNvSpPr txBox="1"/>
          <p:nvPr/>
        </p:nvSpPr>
        <p:spPr>
          <a:xfrm>
            <a:off x="1281431" y="2267073"/>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699" name="Google Shape;1699;p102"/>
          <p:cNvSpPr txBox="1"/>
          <p:nvPr/>
        </p:nvSpPr>
        <p:spPr>
          <a:xfrm>
            <a:off x="1475287" y="2781575"/>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00" name="Google Shape;1700;p102"/>
          <p:cNvSpPr txBox="1"/>
          <p:nvPr/>
        </p:nvSpPr>
        <p:spPr>
          <a:xfrm>
            <a:off x="4156631" y="198113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01" name="Google Shape;1701;p102"/>
          <p:cNvSpPr txBox="1"/>
          <p:nvPr/>
        </p:nvSpPr>
        <p:spPr>
          <a:xfrm>
            <a:off x="4194706" y="169063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02" name="Google Shape;1702;p102"/>
          <p:cNvSpPr txBox="1"/>
          <p:nvPr/>
        </p:nvSpPr>
        <p:spPr>
          <a:xfrm>
            <a:off x="3180476" y="1565825"/>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03" name="Google Shape;1703;p102"/>
          <p:cNvSpPr txBox="1"/>
          <p:nvPr/>
        </p:nvSpPr>
        <p:spPr>
          <a:xfrm>
            <a:off x="4418450" y="2567388"/>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04" name="Google Shape;1704;p102"/>
          <p:cNvSpPr txBox="1"/>
          <p:nvPr/>
        </p:nvSpPr>
        <p:spPr>
          <a:xfrm>
            <a:off x="5992689" y="1698750"/>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05" name="Google Shape;1705;p102"/>
          <p:cNvSpPr txBox="1"/>
          <p:nvPr/>
        </p:nvSpPr>
        <p:spPr>
          <a:xfrm>
            <a:off x="7682475" y="1553088"/>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06" name="Google Shape;1706;p102"/>
          <p:cNvSpPr txBox="1"/>
          <p:nvPr/>
        </p:nvSpPr>
        <p:spPr>
          <a:xfrm>
            <a:off x="7006520" y="2047656"/>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07" name="Google Shape;1707;p102"/>
          <p:cNvSpPr txBox="1"/>
          <p:nvPr/>
        </p:nvSpPr>
        <p:spPr>
          <a:xfrm>
            <a:off x="1779437" y="4564775"/>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08" name="Google Shape;1708;p102"/>
          <p:cNvSpPr txBox="1"/>
          <p:nvPr/>
        </p:nvSpPr>
        <p:spPr>
          <a:xfrm>
            <a:off x="1642056" y="376201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09" name="Google Shape;1709;p102"/>
          <p:cNvSpPr txBox="1"/>
          <p:nvPr/>
        </p:nvSpPr>
        <p:spPr>
          <a:xfrm>
            <a:off x="2333106" y="4180210"/>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10" name="Google Shape;1710;p102"/>
          <p:cNvSpPr txBox="1"/>
          <p:nvPr/>
        </p:nvSpPr>
        <p:spPr>
          <a:xfrm>
            <a:off x="4224577" y="352255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11" name="Google Shape;1711;p102"/>
          <p:cNvSpPr txBox="1"/>
          <p:nvPr/>
        </p:nvSpPr>
        <p:spPr>
          <a:xfrm>
            <a:off x="4915627" y="394075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12" name="Google Shape;1712;p102"/>
          <p:cNvSpPr txBox="1"/>
          <p:nvPr/>
        </p:nvSpPr>
        <p:spPr>
          <a:xfrm>
            <a:off x="4193400" y="3832706"/>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81</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13" name="Google Shape;1713;p102"/>
          <p:cNvSpPr txBox="1"/>
          <p:nvPr/>
        </p:nvSpPr>
        <p:spPr>
          <a:xfrm>
            <a:off x="5918439" y="3244088"/>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14" name="Google Shape;1714;p102"/>
          <p:cNvSpPr txBox="1"/>
          <p:nvPr/>
        </p:nvSpPr>
        <p:spPr>
          <a:xfrm>
            <a:off x="7106550" y="4130713"/>
            <a:ext cx="92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15" name="Google Shape;1715;p102"/>
          <p:cNvSpPr txBox="1"/>
          <p:nvPr/>
        </p:nvSpPr>
        <p:spPr>
          <a:xfrm>
            <a:off x="6929671" y="3604105"/>
            <a:ext cx="63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68</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716" name="Google Shape;1716;p102"/>
          <p:cNvSpPr txBox="1"/>
          <p:nvPr/>
        </p:nvSpPr>
        <p:spPr>
          <a:xfrm>
            <a:off x="578126" y="3701938"/>
            <a:ext cx="711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3.4 cm</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717" name="Google Shape;1717;p102"/>
          <p:cNvPicPr preferRelativeResize="0"/>
          <p:nvPr/>
        </p:nvPicPr>
        <p:blipFill>
          <a:blip r:embed="rId3">
            <a:alphaModFix/>
          </a:blip>
          <a:stretch>
            <a:fillRect/>
          </a:stretch>
        </p:blipFill>
        <p:spPr>
          <a:xfrm>
            <a:off x="4907083" y="1402775"/>
            <a:ext cx="396000" cy="419100"/>
          </a:xfrm>
          <a:prstGeom prst="rect">
            <a:avLst/>
          </a:prstGeom>
          <a:noFill/>
          <a:ln>
            <a:noFill/>
          </a:ln>
        </p:spPr>
      </p:pic>
      <p:pic>
        <p:nvPicPr>
          <p:cNvPr id="1718" name="Google Shape;1718;p102"/>
          <p:cNvPicPr preferRelativeResize="0"/>
          <p:nvPr/>
        </p:nvPicPr>
        <p:blipFill>
          <a:blip r:embed="rId4">
            <a:alphaModFix/>
          </a:blip>
          <a:stretch>
            <a:fillRect/>
          </a:stretch>
        </p:blipFill>
        <p:spPr>
          <a:xfrm>
            <a:off x="7392563" y="2019617"/>
            <a:ext cx="396000" cy="419760"/>
          </a:xfrm>
          <a:prstGeom prst="rect">
            <a:avLst/>
          </a:prstGeom>
          <a:noFill/>
          <a:ln>
            <a:noFill/>
          </a:ln>
        </p:spPr>
      </p:pic>
      <p:pic>
        <p:nvPicPr>
          <p:cNvPr id="1719" name="Google Shape;1719;p102"/>
          <p:cNvPicPr preferRelativeResize="0"/>
          <p:nvPr/>
        </p:nvPicPr>
        <p:blipFill>
          <a:blip r:embed="rId3">
            <a:alphaModFix/>
          </a:blip>
          <a:stretch>
            <a:fillRect/>
          </a:stretch>
        </p:blipFill>
        <p:spPr>
          <a:xfrm>
            <a:off x="1800158" y="3936725"/>
            <a:ext cx="396000" cy="419100"/>
          </a:xfrm>
          <a:prstGeom prst="rect">
            <a:avLst/>
          </a:prstGeom>
          <a:noFill/>
          <a:ln>
            <a:noFill/>
          </a:ln>
        </p:spPr>
      </p:pic>
      <p:pic>
        <p:nvPicPr>
          <p:cNvPr id="1720" name="Google Shape;1720;p102"/>
          <p:cNvPicPr preferRelativeResize="0"/>
          <p:nvPr/>
        </p:nvPicPr>
        <p:blipFill>
          <a:blip r:embed="rId4">
            <a:alphaModFix/>
          </a:blip>
          <a:stretch>
            <a:fillRect/>
          </a:stretch>
        </p:blipFill>
        <p:spPr>
          <a:xfrm>
            <a:off x="5036288" y="3336392"/>
            <a:ext cx="396000" cy="419760"/>
          </a:xfrm>
          <a:prstGeom prst="rect">
            <a:avLst/>
          </a:prstGeom>
          <a:noFill/>
          <a:ln>
            <a:noFill/>
          </a:ln>
        </p:spPr>
      </p:pic>
      <p:pic>
        <p:nvPicPr>
          <p:cNvPr id="1721" name="Google Shape;1721;p102"/>
          <p:cNvPicPr preferRelativeResize="0"/>
          <p:nvPr/>
        </p:nvPicPr>
        <p:blipFill>
          <a:blip r:embed="rId4">
            <a:alphaModFix/>
          </a:blip>
          <a:stretch>
            <a:fillRect/>
          </a:stretch>
        </p:blipFill>
        <p:spPr>
          <a:xfrm>
            <a:off x="7340263" y="3545892"/>
            <a:ext cx="396000" cy="419760"/>
          </a:xfrm>
          <a:prstGeom prst="rect">
            <a:avLst/>
          </a:prstGeom>
          <a:noFill/>
          <a:ln>
            <a:noFill/>
          </a:ln>
        </p:spPr>
      </p:pic>
      <p:sp>
        <p:nvSpPr>
          <p:cNvPr id="1722" name="Google Shape;1722;p102"/>
          <p:cNvSpPr/>
          <p:nvPr/>
        </p:nvSpPr>
        <p:spPr>
          <a:xfrm>
            <a:off x="300150" y="1491650"/>
            <a:ext cx="2837700" cy="15963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6" name="Shape 1726"/>
        <p:cNvGrpSpPr/>
        <p:nvPr/>
      </p:nvGrpSpPr>
      <p:grpSpPr>
        <a:xfrm>
          <a:off x="0" y="0"/>
          <a:ext cx="0" cy="0"/>
          <a:chOff x="0" y="0"/>
          <a:chExt cx="0" cy="0"/>
        </a:xfrm>
      </p:grpSpPr>
      <p:sp>
        <p:nvSpPr>
          <p:cNvPr id="1727" name="Google Shape;1727;p103"/>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Labo saddexagal waxaa lagu caddayn karaa inay isku mid yihiin (congruent) haddii labada dherer oo dhinac iyo xagasha u dhaxaysa ay isku mid yihiin.</a:t>
            </a:r>
            <a:r>
              <a:rPr lang="en-GB" sz="1400">
                <a:latin typeface="Lexend"/>
              </a:rPr>
              <a:t/>
            </a:r>
            <a:endParaRPr/>
          </a:p>
          <a:p>
            <a:pPr indent="0" lvl="0" marL="0" rtl="0" algn="l">
              <a:spcBef>
                <a:spcPts val="1000"/>
              </a:spcBef>
              <a:spcAft>
                <a:spcPts val="0"/>
              </a:spcAft>
              <a:buNone/>
              <a:defRPr/>
            </a:pPr>
            <a:r>
              <a:rPr lang="en-GB" sz="1400">
                <a:latin typeface="Lexend"/>
              </a:rPr>
              <a:t>Haddii laba dherer oo dhinac iyo xagal, oo aan u dhaxayn, la yaqaan, tani ma caddayso isku midnimada (congruence). Waxaa jiri kara laba saddexagal oo leh faahfaahintan.</a:t>
            </a:r>
            <a:endParaRPr/>
          </a:p>
          <a:p>
            <a:pPr indent="0" lvl="0" marL="0" rtl="0" algn="l">
              <a:spcBef>
                <a:spcPts val="1000"/>
              </a:spcBef>
              <a:spcAft>
                <a:spcPts val="1000"/>
              </a:spcAft>
              <a:buNone/>
            </a:pPr>
            <a:r>
              <a:rPr>
                <a:latin typeface="Lexend"/>
              </a:rPr>
              <a:t/>
            </a:r>
            <a:endParaRPr/>
          </a:p>
        </p:txBody>
      </p:sp>
      <p:sp>
        <p:nvSpPr>
          <p:cNvPr id="1728" name="Google Shape;1728;p103"/>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Saddexagallo isku mid ah (SAS)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