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ee5be9ef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ee5be9ef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1ee5be9ef13_0_7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1ee5be9ef13_0_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ae1819e878_0_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2ae1819e878_0_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ae1819e878_0_7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2ae1819e878_0_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2b0122329f9_2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2b0122329f9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2b060f0d9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2b060f0d9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2ae1819e878_0_7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2ae1819e878_0_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2ae1819e878_0_8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2ae1819e878_0_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2af33ab9b6c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2af33ab9b6c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2ae1819e878_0_1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2ae1819e878_0_1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ae1819e878_0_1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ae1819e878_0_1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2af33ab9b6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2af33ab9b6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2af33ab9b6c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2af33ab9b6c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g2b0eda6459f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" name="Google Shape;1101;g2b0eda6459f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2af33ab9b6c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2af33ab9b6c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2af33ab9b6c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2af33ab9b6c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g1ee5be9ef13_0_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" name="Google Shape;1205;g1ee5be9ef13_0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2ae1819e878_0_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2ae1819e878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2b060f0d9a0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2b060f0d9a0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2b060f0d9a0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2b060f0d9a0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2b060f0d9a0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2b060f0d9a0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2b0eda6459f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2b0eda6459f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2b060f0d9a0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2b060f0d9a0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2b0eda6459f_2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2b0eda6459f_2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2b060f0d9a0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2b060f0d9a0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1ee5be9ef13_0_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" name="Google Shape;1387;g1ee5be9ef13_0_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g2af33ab9b6c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" name="Google Shape;1395;g2af33ab9b6c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2b060f0d9a0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2b060f0d9a0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2b060f0d9a0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2b060f0d9a0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2af33ab9b6c_1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2af33ab9b6c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2af33ab9b6c_1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1" name="Google Shape;1481;g2af33ab9b6c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g1ee5be9ef13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5" name="Google Shape;1505;g1ee5be9ef13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ae1819e878_0_10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ae1819e878_0_1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g2ae1819e878_0_10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9" name="Google Shape;1559;g2ae1819e878_0_1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g2ae1819e878_0_1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8" name="Google Shape;1578;g2ae1819e878_0_1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2ae1819e878_0_1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2ae1819e878_0_1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2ae1819e878_0_1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2ae1819e878_0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7" name="Google Shape;1657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5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4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3.png"/><Relationship Id="rId4" Type="http://schemas.openxmlformats.org/officeDocument/2006/relationships/image" Target="../media/image58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Relationship Id="rId7" Type="http://schemas.openxmlformats.org/officeDocument/2006/relationships/image" Target="../media/image1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58.png"/><Relationship Id="rId4" Type="http://schemas.openxmlformats.org/officeDocument/2006/relationships/image" Target="../media/image18.png"/><Relationship Id="rId5" Type="http://schemas.openxmlformats.org/officeDocument/2006/relationships/image" Target="../media/image23.png"/><Relationship Id="rId6" Type="http://schemas.openxmlformats.org/officeDocument/2006/relationships/image" Target="../media/image35.png"/><Relationship Id="rId7" Type="http://schemas.openxmlformats.org/officeDocument/2006/relationships/image" Target="../media/image32.png"/><Relationship Id="rId8" Type="http://schemas.openxmlformats.org/officeDocument/2006/relationships/image" Target="../media/image34.png"/><Relationship Id="rId9" Type="http://schemas.openxmlformats.org/officeDocument/2006/relationships/image" Target="../media/image1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58.png"/><Relationship Id="rId4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23.png"/><Relationship Id="rId7" Type="http://schemas.openxmlformats.org/officeDocument/2006/relationships/image" Target="../media/image35.png"/><Relationship Id="rId8" Type="http://schemas.openxmlformats.org/officeDocument/2006/relationships/image" Target="../media/image32.png"/><Relationship Id="rId9" Type="http://schemas.openxmlformats.org/officeDocument/2006/relationships/image" Target="../media/image34.png"/><Relationship Id="rId10" Type="http://schemas.openxmlformats.org/officeDocument/2006/relationships/image" Target="../media/image39.png"/><Relationship Id="rId11" Type="http://schemas.openxmlformats.org/officeDocument/2006/relationships/image" Target="../media/image16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3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3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5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5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5.png"/><Relationship Id="rId6" Type="http://schemas.openxmlformats.org/officeDocument/2006/relationships/image" Target="../media/image4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png"/><Relationship Id="rId4" Type="http://schemas.openxmlformats.org/officeDocument/2006/relationships/image" Target="../media/image55.png"/><Relationship Id="rId5" Type="http://schemas.openxmlformats.org/officeDocument/2006/relationships/image" Target="../media/image52.png"/><Relationship Id="rId6" Type="http://schemas.openxmlformats.org/officeDocument/2006/relationships/image" Target="../media/image59.png"/><Relationship Id="rId7" Type="http://schemas.openxmlformats.org/officeDocument/2006/relationships/image" Target="../media/image4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6.png"/><Relationship Id="rId4" Type="http://schemas.openxmlformats.org/officeDocument/2006/relationships/image" Target="../media/image53.png"/><Relationship Id="rId5" Type="http://schemas.openxmlformats.org/officeDocument/2006/relationships/image" Target="../media/image64.png"/><Relationship Id="rId6" Type="http://schemas.openxmlformats.org/officeDocument/2006/relationships/image" Target="../media/image4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3.png"/><Relationship Id="rId4" Type="http://schemas.openxmlformats.org/officeDocument/2006/relationships/image" Target="../media/image62.png"/><Relationship Id="rId5" Type="http://schemas.openxmlformats.org/officeDocument/2006/relationships/image" Target="../media/image60.png"/><Relationship Id="rId6" Type="http://schemas.openxmlformats.org/officeDocument/2006/relationships/image" Target="../media/image26.png"/><Relationship Id="rId7" Type="http://schemas.openxmlformats.org/officeDocument/2006/relationships/image" Target="../media/image28.png"/><Relationship Id="rId8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geogebra.org/m/h9ftqvgs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geogebra.org/m/wqpwd8ws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geogebra.org/m/wqpwd8ws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3.png"/><Relationship Id="rId4" Type="http://schemas.openxmlformats.org/officeDocument/2006/relationships/image" Target="../media/image62.png"/><Relationship Id="rId5" Type="http://schemas.openxmlformats.org/officeDocument/2006/relationships/image" Target="../media/image60.png"/><Relationship Id="rId6" Type="http://schemas.openxmlformats.org/officeDocument/2006/relationships/image" Target="../media/image26.png"/><Relationship Id="rId7" Type="http://schemas.openxmlformats.org/officeDocument/2006/relationships/image" Target="../media/image28.png"/><Relationship Id="rId8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2.png"/><Relationship Id="rId4" Type="http://schemas.openxmlformats.org/officeDocument/2006/relationships/image" Target="../media/image70.png"/><Relationship Id="rId5" Type="http://schemas.openxmlformats.org/officeDocument/2006/relationships/image" Target="../media/image6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5.png"/><Relationship Id="rId4" Type="http://schemas.openxmlformats.org/officeDocument/2006/relationships/image" Target="../media/image7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0.png"/><Relationship Id="rId4" Type="http://schemas.openxmlformats.org/officeDocument/2006/relationships/image" Target="../media/image69.png"/><Relationship Id="rId5" Type="http://schemas.openxmlformats.org/officeDocument/2006/relationships/image" Target="../media/image7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4.png"/><Relationship Id="rId4" Type="http://schemas.openxmlformats.org/officeDocument/2006/relationships/image" Target="../media/image8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3.png"/><Relationship Id="rId4" Type="http://schemas.openxmlformats.org/officeDocument/2006/relationships/image" Target="../media/image55.png"/><Relationship Id="rId5" Type="http://schemas.openxmlformats.org/officeDocument/2006/relationships/image" Target="../media/image78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3.png"/><Relationship Id="rId4" Type="http://schemas.openxmlformats.org/officeDocument/2006/relationships/image" Target="../media/image78.png"/><Relationship Id="rId5" Type="http://schemas.openxmlformats.org/officeDocument/2006/relationships/image" Target="../media/image55.png"/><Relationship Id="rId6" Type="http://schemas.openxmlformats.org/officeDocument/2006/relationships/image" Target="../media/image47.png"/><Relationship Id="rId7" Type="http://schemas.openxmlformats.org/officeDocument/2006/relationships/image" Target="../media/image4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9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2.png"/><Relationship Id="rId4" Type="http://schemas.openxmlformats.org/officeDocument/2006/relationships/image" Target="../media/image81.png"/><Relationship Id="rId5" Type="http://schemas.openxmlformats.org/officeDocument/2006/relationships/image" Target="../media/image85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2.png"/><Relationship Id="rId4" Type="http://schemas.openxmlformats.org/officeDocument/2006/relationships/image" Target="../media/image81.png"/><Relationship Id="rId5" Type="http://schemas.openxmlformats.org/officeDocument/2006/relationships/image" Target="../media/image85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6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Saddexagallo isku mid ah (SSS)</a:t>
            </a:r>
            <a:endParaRPr/>
          </a:p>
        </p:txBody>
      </p:sp>
      <p:sp>
        <p:nvSpPr>
          <p:cNvPr id="756" name="Google Shape;756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 joomatari: isku ekaansho iyo aragtida Pythagoras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qiimeyn (value) karaa oo isticmaali karaa shuruudaha saddexagallada isku midka ah (SSS).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6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772" name="Google Shape;772;p66"/>
          <p:cNvSpPr txBox="1"/>
          <p:nvPr>
            <p:ph idx="2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Haddii qaab uu si sax ah ugu habboonaado korka mid kale iyadoo la adeegsanayo wareeg, milicsi ama turjumaad, markaas qaababku waa isku mid (congruent).</a:t>
            </a:r>
            <a:endParaRPr sz="2200"/>
          </a:p>
        </p:txBody>
      </p:sp>
      <p:sp>
        <p:nvSpPr>
          <p:cNvPr id="773" name="Google Shape;773;p66"/>
          <p:cNvSpPr txBox="1"/>
          <p:nvPr>
            <p:ph idx="3" type="subTitle"/>
          </p:nvPr>
        </p:nvSpPr>
        <p:spPr>
          <a:xfrm>
            <a:off x="324000" y="28492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Daminta isku ekaanshaha</a:t>
            </a:r>
            <a:endParaRPr/>
          </a:p>
        </p:txBody>
      </p:sp>
      <p:sp>
        <p:nvSpPr>
          <p:cNvPr id="779" name="Google Shape;779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Cadeynta isku ekaanshaha iyadoo la adeegsanayo SSS</a:t>
            </a:r>
            <a:endParaRPr/>
          </a:p>
        </p:txBody>
      </p:sp>
      <p:sp>
        <p:nvSpPr>
          <p:cNvPr id="780" name="Google Shape;780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Saddexagallo isku mid ah (SSS)</a:t>
            </a:r>
            <a:endParaRPr/>
          </a:p>
        </p:txBody>
      </p:sp>
      <p:pic>
        <p:nvPicPr>
          <p:cNvPr id="781" name="Google Shape;78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3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8"/>
          <p:cNvPicPr preferRelativeResize="0"/>
          <p:nvPr/>
        </p:nvPicPr>
        <p:blipFill rotWithShape="1">
          <a:blip r:embed="rId3">
            <a:alphaModFix/>
          </a:blip>
          <a:srcRect b="0" l="58704" r="0" t="30357"/>
          <a:stretch/>
        </p:blipFill>
        <p:spPr>
          <a:xfrm>
            <a:off x="6739910" y="2116122"/>
            <a:ext cx="1746824" cy="21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8"/>
          <p:cNvSpPr txBox="1"/>
          <p:nvPr>
            <p:ph idx="1" type="body"/>
          </p:nvPr>
        </p:nvSpPr>
        <p:spPr>
          <a:xfrm>
            <a:off x="324000" y="759300"/>
            <a:ext cx="8237700" cy="110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Si ay isku mid u noqdaan, laba qaab waa inay awoodaan inay si sax ah isku dul habboonaadaan iyadoo la adeegsanayo wareeg, milicsi ama turjumaad.</a:t>
            </a:r>
            <a:r>
              <a:rPr lang="en-GB" sz="1400">
                <a:solidFill>
                  <a:srgbClr val="282828"/>
                </a:solidFill>
                <a:latin typeface="Lexend"/>
              </a:rPr>
              <a:t/>
            </a:r>
            <a:endParaRPr sz="1800">
              <a:solidFill>
                <a:srgbClr val="282828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</a:rPr>
              <a:t>Xaglaha iyo geesahoodu waxay noqon doonaan isla cabbir, iyo isla meel marka la eego qaabka.</a:t>
            </a:r>
            <a:endParaRPr sz="1800">
              <a:solidFill>
                <a:srgbClr val="282828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788" name="Google Shape;788;p68"/>
          <p:cNvSpPr txBox="1"/>
          <p:nvPr/>
        </p:nvSpPr>
        <p:spPr>
          <a:xfrm>
            <a:off x="5134450" y="3883725"/>
            <a:ext cx="773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8"/>
          <p:cNvSpPr txBox="1"/>
          <p:nvPr/>
        </p:nvSpPr>
        <p:spPr>
          <a:xfrm>
            <a:off x="7596525" y="2340425"/>
            <a:ext cx="773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0" name="Google Shape;790;p68"/>
          <p:cNvSpPr txBox="1"/>
          <p:nvPr/>
        </p:nvSpPr>
        <p:spPr>
          <a:xfrm>
            <a:off x="4619811" y="3101308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1" name="Google Shape;791;p68"/>
          <p:cNvSpPr txBox="1"/>
          <p:nvPr/>
        </p:nvSpPr>
        <p:spPr>
          <a:xfrm>
            <a:off x="6144300" y="24838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792" name="Google Shape;792;p68"/>
          <p:cNvCxnSpPr/>
          <p:nvPr/>
        </p:nvCxnSpPr>
        <p:spPr>
          <a:xfrm>
            <a:off x="3979200" y="3091600"/>
            <a:ext cx="1873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93" name="Google Shape;793;p68"/>
          <p:cNvCxnSpPr/>
          <p:nvPr/>
        </p:nvCxnSpPr>
        <p:spPr>
          <a:xfrm rot="10800000">
            <a:off x="6731150" y="2218775"/>
            <a:ext cx="0" cy="940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94" name="Google Shape;794;p68"/>
          <p:cNvCxnSpPr/>
          <p:nvPr/>
        </p:nvCxnSpPr>
        <p:spPr>
          <a:xfrm>
            <a:off x="6866400" y="2098625"/>
            <a:ext cx="1545900" cy="1044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795" name="Google Shape;795;p68"/>
          <p:cNvSpPr txBox="1"/>
          <p:nvPr/>
        </p:nvSpPr>
        <p:spPr>
          <a:xfrm>
            <a:off x="7596525" y="3199050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124°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68"/>
          <p:cNvSpPr txBox="1"/>
          <p:nvPr/>
        </p:nvSpPr>
        <p:spPr>
          <a:xfrm>
            <a:off x="7941569" y="3666850"/>
            <a:ext cx="448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56°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8"/>
          <p:cNvSpPr txBox="1"/>
          <p:nvPr/>
        </p:nvSpPr>
        <p:spPr>
          <a:xfrm>
            <a:off x="318350" y="2111825"/>
            <a:ext cx="30027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Labajibbaaranaha iyo leydigu waxay leeyihiin isla xaglaha laakiin waa qaabab kala duwan.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Leydiga iyo barbaroolaha waxay leeyihiin isla dhererka geesaha isku xigga laakiin waxay leeyihiin xaglo kala duwan.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798" name="Google Shape;798;p68"/>
          <p:cNvCxnSpPr/>
          <p:nvPr/>
        </p:nvCxnSpPr>
        <p:spPr>
          <a:xfrm rot="10800000">
            <a:off x="3893963" y="2069475"/>
            <a:ext cx="0" cy="940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799" name="Google Shape;799;p68"/>
          <p:cNvSpPr txBox="1"/>
          <p:nvPr/>
        </p:nvSpPr>
        <p:spPr>
          <a:xfrm>
            <a:off x="3326792" y="2382264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00" name="Google Shape;800;p68"/>
          <p:cNvCxnSpPr/>
          <p:nvPr/>
        </p:nvCxnSpPr>
        <p:spPr>
          <a:xfrm rot="10800000">
            <a:off x="5032618" y="3552083"/>
            <a:ext cx="0" cy="940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01" name="Google Shape;801;p68"/>
          <p:cNvSpPr txBox="1"/>
          <p:nvPr/>
        </p:nvSpPr>
        <p:spPr>
          <a:xfrm>
            <a:off x="5835650" y="3904350"/>
            <a:ext cx="1791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Midna kama mid aha kuwa isku midka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2" name="Google Shape;802;p68"/>
          <p:cNvPicPr preferRelativeResize="0"/>
          <p:nvPr/>
        </p:nvPicPr>
        <p:blipFill rotWithShape="1">
          <a:blip r:embed="rId3">
            <a:alphaModFix/>
          </a:blip>
          <a:srcRect b="63001" l="0" r="50340" t="0"/>
          <a:stretch/>
        </p:blipFill>
        <p:spPr>
          <a:xfrm>
            <a:off x="3849507" y="1928767"/>
            <a:ext cx="2100650" cy="116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68"/>
          <p:cNvPicPr preferRelativeResize="0"/>
          <p:nvPr/>
        </p:nvPicPr>
        <p:blipFill rotWithShape="1">
          <a:blip r:embed="rId3">
            <a:alphaModFix/>
          </a:blip>
          <a:srcRect b="15110" l="0" r="71756" t="49731"/>
          <a:stretch/>
        </p:blipFill>
        <p:spPr>
          <a:xfrm>
            <a:off x="3827426" y="3490625"/>
            <a:ext cx="1194750" cy="1106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Daminta isku ekaanshaha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370" y="1774644"/>
            <a:ext cx="4418536" cy="23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69"/>
          <p:cNvSpPr txBox="1"/>
          <p:nvPr/>
        </p:nvSpPr>
        <p:spPr>
          <a:xfrm>
            <a:off x="601200" y="3246600"/>
            <a:ext cx="773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8.1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1" name="Google Shape;811;p69"/>
          <p:cNvSpPr txBox="1"/>
          <p:nvPr/>
        </p:nvSpPr>
        <p:spPr>
          <a:xfrm>
            <a:off x="5049175" y="2238550"/>
            <a:ext cx="773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8.1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69"/>
          <p:cNvSpPr txBox="1"/>
          <p:nvPr/>
        </p:nvSpPr>
        <p:spPr>
          <a:xfrm>
            <a:off x="989550" y="173155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9"/>
          <p:cNvSpPr txBox="1"/>
          <p:nvPr/>
        </p:nvSpPr>
        <p:spPr>
          <a:xfrm>
            <a:off x="3570975" y="181092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14" name="Google Shape;814;p69"/>
          <p:cNvCxnSpPr/>
          <p:nvPr/>
        </p:nvCxnSpPr>
        <p:spPr>
          <a:xfrm flipH="1" rot="10800000">
            <a:off x="989550" y="1785100"/>
            <a:ext cx="819900" cy="607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15" name="Google Shape;815;p69"/>
          <p:cNvCxnSpPr/>
          <p:nvPr/>
        </p:nvCxnSpPr>
        <p:spPr>
          <a:xfrm flipH="1" rot="10800000">
            <a:off x="3647000" y="1810925"/>
            <a:ext cx="819900" cy="607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16" name="Google Shape;816;p69"/>
          <p:cNvCxnSpPr/>
          <p:nvPr/>
        </p:nvCxnSpPr>
        <p:spPr>
          <a:xfrm>
            <a:off x="947200" y="2546342"/>
            <a:ext cx="814800" cy="1434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17" name="Google Shape;817;p69"/>
          <p:cNvCxnSpPr/>
          <p:nvPr/>
        </p:nvCxnSpPr>
        <p:spPr>
          <a:xfrm>
            <a:off x="4613500" y="1810917"/>
            <a:ext cx="814800" cy="1434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18" name="Google Shape;818;p69"/>
          <p:cNvSpPr txBox="1"/>
          <p:nvPr/>
        </p:nvSpPr>
        <p:spPr>
          <a:xfrm>
            <a:off x="3939050" y="238932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97.1°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9"/>
          <p:cNvSpPr txBox="1"/>
          <p:nvPr/>
        </p:nvSpPr>
        <p:spPr>
          <a:xfrm>
            <a:off x="1262250" y="238932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97.1°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0" name="Google Shape;820;p69"/>
          <p:cNvSpPr txBox="1"/>
          <p:nvPr/>
        </p:nvSpPr>
        <p:spPr>
          <a:xfrm>
            <a:off x="342125" y="758300"/>
            <a:ext cx="739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Labadan afargeesle (quadrilateral) mid kasta wuxuu leeyahay laba gees (edge) oo 5 cm iyo 8.1 cm ah. Labadooduba waxay leeyihiin laba xagal (angle) oo 97.1° ah. Miyay isku qaab (congruent) yihiin?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69"/>
          <p:cNvSpPr txBox="1"/>
          <p:nvPr/>
        </p:nvSpPr>
        <p:spPr>
          <a:xfrm>
            <a:off x="6101300" y="1515900"/>
            <a:ext cx="2458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Maya, labada xagal (angle) ee kale isku mid ma aha, geesaha (edges)na waxay ku kala jiraan meelo kala duwan.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22" name="Google Shape;822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Daminta isku qaabnimo (Guaranteeing 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0"/>
          <p:cNvSpPr txBox="1"/>
          <p:nvPr/>
        </p:nvSpPr>
        <p:spPr>
          <a:xfrm>
            <a:off x="342125" y="758300"/>
            <a:ext cx="73902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loo hubiyo in laba afargeesle (quadrilateral) isku qaab (congruent) yihiin, waxaad u baahan tahay: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geesaha (edges) u dhigma (corresponding) inay isku mid yihiin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nidaamka (order) geesaha (edges) inuu isku mid yahay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xaglaha (angles) gudaha (interior) ee afargeeslaha (quadrilateral) inay isku mid yihiin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xaglaha (angles) inay ku jiraan isku meel (location)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ama laba ka mid ah kuwan oo keliya, kuma filna.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8" name="Google Shape;828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66650" y="3481979"/>
            <a:ext cx="680306" cy="8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70"/>
          <p:cNvPicPr preferRelativeResize="0"/>
          <p:nvPr/>
        </p:nvPicPr>
        <p:blipFill rotWithShape="1">
          <a:blip r:embed="rId4">
            <a:alphaModFix/>
          </a:blip>
          <a:srcRect b="0" l="0" r="69082" t="56280"/>
          <a:stretch/>
        </p:blipFill>
        <p:spPr>
          <a:xfrm flipH="1">
            <a:off x="1523451" y="2516775"/>
            <a:ext cx="1846149" cy="1233100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70"/>
          <p:cNvSpPr txBox="1"/>
          <p:nvPr/>
        </p:nvSpPr>
        <p:spPr>
          <a:xfrm>
            <a:off x="1684800" y="2700000"/>
            <a:ext cx="1684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Miyaan kulligood lagama maarmaan (necessary) u yihiin saddexagallada (triangles)?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1" name="Google Shape;831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40675" y="3597849"/>
            <a:ext cx="788350" cy="101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70"/>
          <p:cNvPicPr preferRelativeResize="0"/>
          <p:nvPr/>
        </p:nvPicPr>
        <p:blipFill rotWithShape="1">
          <a:blip r:embed="rId4">
            <a:alphaModFix/>
          </a:blip>
          <a:srcRect b="0" l="0" r="69082" t="56280"/>
          <a:stretch/>
        </p:blipFill>
        <p:spPr>
          <a:xfrm>
            <a:off x="4971075" y="2473475"/>
            <a:ext cx="2226949" cy="127639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70"/>
          <p:cNvSpPr txBox="1"/>
          <p:nvPr/>
        </p:nvSpPr>
        <p:spPr>
          <a:xfrm flipH="1">
            <a:off x="5101950" y="2650675"/>
            <a:ext cx="1952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Hagaag, nidaamka (order) geesaha (edges) had iyo jeer waa isku mid.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4" name="Google Shape;834;p70"/>
          <p:cNvGrpSpPr/>
          <p:nvPr/>
        </p:nvGrpSpPr>
        <p:grpSpPr>
          <a:xfrm rot="10800000">
            <a:off x="1523349" y="3931359"/>
            <a:ext cx="1664836" cy="684948"/>
            <a:chOff x="6224400" y="222577"/>
            <a:chExt cx="1664836" cy="769172"/>
          </a:xfrm>
        </p:grpSpPr>
        <p:pic>
          <p:nvPicPr>
            <p:cNvPr id="835" name="Google Shape;835;p70"/>
            <p:cNvPicPr preferRelativeResize="0"/>
            <p:nvPr/>
          </p:nvPicPr>
          <p:blipFill rotWithShape="1">
            <a:blip r:embed="rId4">
              <a:alphaModFix/>
            </a:blip>
            <a:srcRect b="0" l="16814" r="69081" t="89131"/>
            <a:stretch/>
          </p:blipFill>
          <p:spPr>
            <a:xfrm>
              <a:off x="6997260" y="664524"/>
              <a:ext cx="891976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6" name="Google Shape;836;p70"/>
            <p:cNvPicPr preferRelativeResize="0"/>
            <p:nvPr/>
          </p:nvPicPr>
          <p:blipFill rotWithShape="1">
            <a:blip r:embed="rId4">
              <a:alphaModFix/>
            </a:blip>
            <a:srcRect b="0" l="0" r="84914" t="89131"/>
            <a:stretch/>
          </p:blipFill>
          <p:spPr>
            <a:xfrm>
              <a:off x="6224400" y="662510"/>
              <a:ext cx="957501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7" name="Google Shape;837;p70"/>
            <p:cNvPicPr preferRelativeResize="0"/>
            <p:nvPr/>
          </p:nvPicPr>
          <p:blipFill rotWithShape="1">
            <a:blip r:embed="rId4">
              <a:alphaModFix/>
            </a:blip>
            <a:srcRect b="23662" l="0" r="84914" t="56280"/>
            <a:stretch/>
          </p:blipFill>
          <p:spPr>
            <a:xfrm>
              <a:off x="6227875" y="222577"/>
              <a:ext cx="957501" cy="482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8" name="Google Shape;838;p70"/>
            <p:cNvPicPr preferRelativeResize="0"/>
            <p:nvPr/>
          </p:nvPicPr>
          <p:blipFill rotWithShape="1">
            <a:blip r:embed="rId4">
              <a:alphaModFix/>
            </a:blip>
            <a:srcRect b="23662" l="16814" r="69081" t="56280"/>
            <a:stretch/>
          </p:blipFill>
          <p:spPr>
            <a:xfrm>
              <a:off x="6995525" y="224600"/>
              <a:ext cx="891976" cy="482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9" name="Google Shape;839;p70"/>
          <p:cNvSpPr txBox="1"/>
          <p:nvPr/>
        </p:nvSpPr>
        <p:spPr>
          <a:xfrm flipH="1">
            <a:off x="1684950" y="4142900"/>
            <a:ext cx="1418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Miyaa taasi run tahay?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0" name="Google Shape;840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Daminta isku qaabnimo (Guaranteeing 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5" name="Google Shape;845;p71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rot="10800000">
            <a:off x="1213301" y="1480900"/>
            <a:ext cx="2054774" cy="119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86050" y="756299"/>
            <a:ext cx="788350" cy="101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59475" y="845579"/>
            <a:ext cx="680306" cy="8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1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 rot="10800000">
            <a:off x="5009650" y="1253625"/>
            <a:ext cx="2662052" cy="18138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71"/>
          <p:cNvSpPr txBox="1"/>
          <p:nvPr/>
        </p:nvSpPr>
        <p:spPr>
          <a:xfrm flipH="1">
            <a:off x="5051700" y="1580325"/>
            <a:ext cx="24075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Haa! Haddii aad leedahay saddex gees (edge), a, b iyo c. Kadib isku beddel (swap) laba ka mid ah geesaha (edges), nidaamka (order) wali waa isku mid.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50" name="Google Shape;850;p71"/>
          <p:cNvGrpSpPr/>
          <p:nvPr/>
        </p:nvGrpSpPr>
        <p:grpSpPr>
          <a:xfrm>
            <a:off x="2380633" y="3450820"/>
            <a:ext cx="2737513" cy="1269551"/>
            <a:chOff x="2380633" y="2993620"/>
            <a:chExt cx="2737513" cy="1269551"/>
          </a:xfrm>
        </p:grpSpPr>
        <p:grpSp>
          <p:nvGrpSpPr>
            <p:cNvPr id="851" name="Google Shape;851;p71"/>
            <p:cNvGrpSpPr/>
            <p:nvPr/>
          </p:nvGrpSpPr>
          <p:grpSpPr>
            <a:xfrm rot="9465102">
              <a:off x="2343793" y="3348467"/>
              <a:ext cx="1910002" cy="180965"/>
              <a:chOff x="4531725" y="1818050"/>
              <a:chExt cx="1910109" cy="180975"/>
            </a:xfrm>
          </p:grpSpPr>
          <p:pic>
            <p:nvPicPr>
              <p:cNvPr id="852" name="Google Shape;852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484" t="0"/>
              <a:stretch/>
            </p:blipFill>
            <p:spPr>
              <a:xfrm>
                <a:off x="4531725" y="1818050"/>
                <a:ext cx="11568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3" name="Google Shape;853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78650" r="0" t="0"/>
              <a:stretch/>
            </p:blipFill>
            <p:spPr>
              <a:xfrm>
                <a:off x="5632484" y="1818050"/>
                <a:ext cx="8093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54" name="Google Shape;854;p71"/>
            <p:cNvGrpSpPr/>
            <p:nvPr/>
          </p:nvGrpSpPr>
          <p:grpSpPr>
            <a:xfrm>
              <a:off x="2436788" y="3858825"/>
              <a:ext cx="2595909" cy="182750"/>
              <a:chOff x="4379325" y="2273475"/>
              <a:chExt cx="2595909" cy="182750"/>
            </a:xfrm>
          </p:grpSpPr>
          <p:pic>
            <p:nvPicPr>
              <p:cNvPr id="855" name="Google Shape;855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484" t="0"/>
              <a:stretch/>
            </p:blipFill>
            <p:spPr>
              <a:xfrm>
                <a:off x="4379325" y="2275250"/>
                <a:ext cx="11568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6" name="Google Shape;856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78650" r="0" t="0"/>
              <a:stretch/>
            </p:blipFill>
            <p:spPr>
              <a:xfrm>
                <a:off x="6165884" y="2275250"/>
                <a:ext cx="8093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7" name="Google Shape;857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30514" r="33941" t="0"/>
              <a:stretch/>
            </p:blipFill>
            <p:spPr>
              <a:xfrm>
                <a:off x="5494025" y="2273475"/>
                <a:ext cx="7487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58" name="Google Shape;858;p71"/>
            <p:cNvGrpSpPr/>
            <p:nvPr/>
          </p:nvGrpSpPr>
          <p:grpSpPr>
            <a:xfrm rot="2529045">
              <a:off x="4057752" y="3363058"/>
              <a:ext cx="1148131" cy="180979"/>
              <a:chOff x="4379325" y="2275250"/>
              <a:chExt cx="1148103" cy="180975"/>
            </a:xfrm>
          </p:grpSpPr>
          <p:pic>
            <p:nvPicPr>
              <p:cNvPr id="859" name="Google Shape;859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82492" t="0"/>
              <a:stretch/>
            </p:blipFill>
            <p:spPr>
              <a:xfrm>
                <a:off x="4379325" y="2275250"/>
                <a:ext cx="66370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0" name="Google Shape;860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84473" r="0" t="0"/>
              <a:stretch/>
            </p:blipFill>
            <p:spPr>
              <a:xfrm>
                <a:off x="4938852" y="2275250"/>
                <a:ext cx="58857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61" name="Google Shape;861;p71"/>
            <p:cNvSpPr txBox="1"/>
            <p:nvPr/>
          </p:nvSpPr>
          <p:spPr>
            <a:xfrm>
              <a:off x="3618699" y="3955371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/>
            </a:p>
          </p:txBody>
        </p:sp>
        <p:sp>
          <p:nvSpPr>
            <p:cNvPr id="862" name="Google Shape;862;p71"/>
            <p:cNvSpPr txBox="1"/>
            <p:nvPr/>
          </p:nvSpPr>
          <p:spPr>
            <a:xfrm>
              <a:off x="3148649" y="3069323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</a:t>
              </a:r>
              <a:endParaRPr/>
            </a:p>
          </p:txBody>
        </p:sp>
        <p:sp>
          <p:nvSpPr>
            <p:cNvPr id="863" name="Google Shape;863;p71"/>
            <p:cNvSpPr txBox="1"/>
            <p:nvPr/>
          </p:nvSpPr>
          <p:spPr>
            <a:xfrm>
              <a:off x="4707249" y="3118521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/>
            </a:p>
          </p:txBody>
        </p:sp>
      </p:grpSp>
      <p:sp>
        <p:nvSpPr>
          <p:cNvPr id="864" name="Google Shape;864;p71"/>
          <p:cNvSpPr txBox="1"/>
          <p:nvPr/>
        </p:nvSpPr>
        <p:spPr>
          <a:xfrm>
            <a:off x="1366099" y="1742122"/>
            <a:ext cx="1905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 iyo jeer waxay ku xiga labada dhinac ee kale.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5" name="Google Shape;865;p71"/>
          <p:cNvGrpSpPr/>
          <p:nvPr/>
        </p:nvGrpSpPr>
        <p:grpSpPr>
          <a:xfrm>
            <a:off x="388412" y="2704745"/>
            <a:ext cx="2262327" cy="2091748"/>
            <a:chOff x="-736226" y="3027220"/>
            <a:chExt cx="2262327" cy="2091748"/>
          </a:xfrm>
        </p:grpSpPr>
        <p:grpSp>
          <p:nvGrpSpPr>
            <p:cNvPr id="866" name="Google Shape;866;p71"/>
            <p:cNvGrpSpPr/>
            <p:nvPr/>
          </p:nvGrpSpPr>
          <p:grpSpPr>
            <a:xfrm rot="9465102">
              <a:off x="-465557" y="3382067"/>
              <a:ext cx="1910002" cy="180965"/>
              <a:chOff x="4531725" y="1818050"/>
              <a:chExt cx="1910109" cy="180975"/>
            </a:xfrm>
          </p:grpSpPr>
          <p:pic>
            <p:nvPicPr>
              <p:cNvPr id="867" name="Google Shape;867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484" t="0"/>
              <a:stretch/>
            </p:blipFill>
            <p:spPr>
              <a:xfrm>
                <a:off x="4531725" y="1818050"/>
                <a:ext cx="11568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8" name="Google Shape;868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78650" r="0" t="0"/>
              <a:stretch/>
            </p:blipFill>
            <p:spPr>
              <a:xfrm>
                <a:off x="5632484" y="1818050"/>
                <a:ext cx="8093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69" name="Google Shape;869;p71"/>
            <p:cNvGrpSpPr/>
            <p:nvPr/>
          </p:nvGrpSpPr>
          <p:grpSpPr>
            <a:xfrm flipH="1" rot="-2727225">
              <a:off x="-747520" y="4038439"/>
              <a:ext cx="2595965" cy="182754"/>
              <a:chOff x="4379325" y="2273475"/>
              <a:chExt cx="2595909" cy="182750"/>
            </a:xfrm>
          </p:grpSpPr>
          <p:pic>
            <p:nvPicPr>
              <p:cNvPr id="870" name="Google Shape;870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484" t="0"/>
              <a:stretch/>
            </p:blipFill>
            <p:spPr>
              <a:xfrm>
                <a:off x="4379325" y="2275250"/>
                <a:ext cx="11568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1" name="Google Shape;871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78650" r="0" t="0"/>
              <a:stretch/>
            </p:blipFill>
            <p:spPr>
              <a:xfrm>
                <a:off x="6165884" y="2275250"/>
                <a:ext cx="8093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2" name="Google Shape;872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30514" r="33941" t="0"/>
              <a:stretch/>
            </p:blipFill>
            <p:spPr>
              <a:xfrm>
                <a:off x="5494025" y="2273475"/>
                <a:ext cx="7487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73" name="Google Shape;873;p71"/>
            <p:cNvGrpSpPr/>
            <p:nvPr/>
          </p:nvGrpSpPr>
          <p:grpSpPr>
            <a:xfrm flipH="1" rot="-5256257">
              <a:off x="-1006872" y="4330022"/>
              <a:ext cx="1148073" cy="180970"/>
              <a:chOff x="4379325" y="2275250"/>
              <a:chExt cx="1148103" cy="180975"/>
            </a:xfrm>
          </p:grpSpPr>
          <p:pic>
            <p:nvPicPr>
              <p:cNvPr id="874" name="Google Shape;874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82492" t="0"/>
              <a:stretch/>
            </p:blipFill>
            <p:spPr>
              <a:xfrm>
                <a:off x="4379325" y="2275250"/>
                <a:ext cx="66370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5" name="Google Shape;875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84473" r="0" t="0"/>
              <a:stretch/>
            </p:blipFill>
            <p:spPr>
              <a:xfrm>
                <a:off x="4938852" y="2275250"/>
                <a:ext cx="58857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76" name="Google Shape;876;p71"/>
            <p:cNvSpPr txBox="1"/>
            <p:nvPr/>
          </p:nvSpPr>
          <p:spPr>
            <a:xfrm>
              <a:off x="570474" y="4205721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/>
            </a:p>
          </p:txBody>
        </p:sp>
        <p:sp>
          <p:nvSpPr>
            <p:cNvPr id="877" name="Google Shape;877;p71"/>
            <p:cNvSpPr txBox="1"/>
            <p:nvPr/>
          </p:nvSpPr>
          <p:spPr>
            <a:xfrm>
              <a:off x="339299" y="3102923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</a:t>
              </a:r>
              <a:endParaRPr/>
            </a:p>
          </p:txBody>
        </p:sp>
        <p:sp>
          <p:nvSpPr>
            <p:cNvPr id="878" name="Google Shape;878;p71"/>
            <p:cNvSpPr txBox="1"/>
            <p:nvPr/>
          </p:nvSpPr>
          <p:spPr>
            <a:xfrm>
              <a:off x="-736226" y="4205721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/>
            </a:p>
          </p:txBody>
        </p:sp>
      </p:grpSp>
      <p:grpSp>
        <p:nvGrpSpPr>
          <p:cNvPr id="879" name="Google Shape;879;p71"/>
          <p:cNvGrpSpPr/>
          <p:nvPr/>
        </p:nvGrpSpPr>
        <p:grpSpPr>
          <a:xfrm>
            <a:off x="3558974" y="722352"/>
            <a:ext cx="1294921" cy="2715969"/>
            <a:chOff x="-1562976" y="1368865"/>
            <a:chExt cx="1294921" cy="2715969"/>
          </a:xfrm>
        </p:grpSpPr>
        <p:grpSp>
          <p:nvGrpSpPr>
            <p:cNvPr id="880" name="Google Shape;880;p71"/>
            <p:cNvGrpSpPr/>
            <p:nvPr/>
          </p:nvGrpSpPr>
          <p:grpSpPr>
            <a:xfrm flipH="1" rot="-4280967">
              <a:off x="-1642044" y="3060493"/>
              <a:ext cx="1910136" cy="180978"/>
              <a:chOff x="4531725" y="1818050"/>
              <a:chExt cx="1910109" cy="180975"/>
            </a:xfrm>
          </p:grpSpPr>
          <p:pic>
            <p:nvPicPr>
              <p:cNvPr id="881" name="Google Shape;881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484" t="0"/>
              <a:stretch/>
            </p:blipFill>
            <p:spPr>
              <a:xfrm>
                <a:off x="4531725" y="1818050"/>
                <a:ext cx="11568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2" name="Google Shape;882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78650" r="0" t="0"/>
              <a:stretch/>
            </p:blipFill>
            <p:spPr>
              <a:xfrm>
                <a:off x="5632484" y="1818050"/>
                <a:ext cx="8093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3" name="Google Shape;883;p71"/>
            <p:cNvGrpSpPr/>
            <p:nvPr/>
          </p:nvGrpSpPr>
          <p:grpSpPr>
            <a:xfrm flipH="1" rot="5184305">
              <a:off x="-2522431" y="2656301"/>
              <a:ext cx="2595825" cy="182744"/>
              <a:chOff x="4379325" y="2273475"/>
              <a:chExt cx="2595909" cy="182750"/>
            </a:xfrm>
          </p:grpSpPr>
          <p:pic>
            <p:nvPicPr>
              <p:cNvPr id="884" name="Google Shape;884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484" t="0"/>
              <a:stretch/>
            </p:blipFill>
            <p:spPr>
              <a:xfrm>
                <a:off x="4379325" y="2275250"/>
                <a:ext cx="11568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5" name="Google Shape;885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78650" r="0" t="0"/>
              <a:stretch/>
            </p:blipFill>
            <p:spPr>
              <a:xfrm>
                <a:off x="6165884" y="2275250"/>
                <a:ext cx="8093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6" name="Google Shape;886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30514" r="33941" t="0"/>
              <a:stretch/>
            </p:blipFill>
            <p:spPr>
              <a:xfrm>
                <a:off x="5494025" y="2273475"/>
                <a:ext cx="7487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7" name="Google Shape;887;p71"/>
            <p:cNvGrpSpPr/>
            <p:nvPr/>
          </p:nvGrpSpPr>
          <p:grpSpPr>
            <a:xfrm rot="2529045">
              <a:off x="-1328448" y="1730708"/>
              <a:ext cx="1148131" cy="180979"/>
              <a:chOff x="4379325" y="2275250"/>
              <a:chExt cx="1148103" cy="180975"/>
            </a:xfrm>
          </p:grpSpPr>
          <p:pic>
            <p:nvPicPr>
              <p:cNvPr id="888" name="Google Shape;888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82492" t="0"/>
              <a:stretch/>
            </p:blipFill>
            <p:spPr>
              <a:xfrm>
                <a:off x="4379325" y="2275250"/>
                <a:ext cx="66370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9" name="Google Shape;889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84473" r="0" t="0"/>
              <a:stretch/>
            </p:blipFill>
            <p:spPr>
              <a:xfrm>
                <a:off x="4938852" y="2275250"/>
                <a:ext cx="58857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90" name="Google Shape;890;p71"/>
            <p:cNvSpPr txBox="1"/>
            <p:nvPr/>
          </p:nvSpPr>
          <p:spPr>
            <a:xfrm>
              <a:off x="-1562976" y="2452321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/>
            </a:p>
          </p:txBody>
        </p:sp>
        <p:sp>
          <p:nvSpPr>
            <p:cNvPr id="891" name="Google Shape;891;p71"/>
            <p:cNvSpPr txBox="1"/>
            <p:nvPr/>
          </p:nvSpPr>
          <p:spPr>
            <a:xfrm>
              <a:off x="-535026" y="2932198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</a:t>
              </a:r>
              <a:endParaRPr/>
            </a:p>
          </p:txBody>
        </p:sp>
        <p:sp>
          <p:nvSpPr>
            <p:cNvPr id="892" name="Google Shape;892;p71"/>
            <p:cNvSpPr txBox="1"/>
            <p:nvPr/>
          </p:nvSpPr>
          <p:spPr>
            <a:xfrm>
              <a:off x="-678951" y="1486171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/>
            </a:p>
          </p:txBody>
        </p:sp>
      </p:grpSp>
      <p:sp>
        <p:nvSpPr>
          <p:cNvPr id="893" name="Google Shape;893;p71"/>
          <p:cNvSpPr txBox="1"/>
          <p:nvPr/>
        </p:nvSpPr>
        <p:spPr>
          <a:xfrm>
            <a:off x="6055300" y="3976925"/>
            <a:ext cx="161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isku beddel (swap) b iyo c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4" name="Google Shape;894;p71"/>
          <p:cNvSpPr txBox="1"/>
          <p:nvPr/>
        </p:nvSpPr>
        <p:spPr>
          <a:xfrm>
            <a:off x="1168450" y="4488700"/>
            <a:ext cx="1482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isku beddel (swap) a iyo c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5" name="Google Shape;895;p71"/>
          <p:cNvSpPr txBox="1"/>
          <p:nvPr/>
        </p:nvSpPr>
        <p:spPr>
          <a:xfrm>
            <a:off x="2171000" y="926088"/>
            <a:ext cx="167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isku beddel (swap) a iyo b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96" name="Google Shape;896;p71"/>
          <p:cNvGrpSpPr/>
          <p:nvPr/>
        </p:nvGrpSpPr>
        <p:grpSpPr>
          <a:xfrm>
            <a:off x="5529108" y="3450832"/>
            <a:ext cx="2737513" cy="1269551"/>
            <a:chOff x="5352433" y="3146020"/>
            <a:chExt cx="2737513" cy="1269551"/>
          </a:xfrm>
        </p:grpSpPr>
        <p:grpSp>
          <p:nvGrpSpPr>
            <p:cNvPr id="897" name="Google Shape;897;p71"/>
            <p:cNvGrpSpPr/>
            <p:nvPr/>
          </p:nvGrpSpPr>
          <p:grpSpPr>
            <a:xfrm flipH="1" rot="-9465102">
              <a:off x="6216783" y="3500867"/>
              <a:ext cx="1910002" cy="180965"/>
              <a:chOff x="4531725" y="1818050"/>
              <a:chExt cx="1910109" cy="180975"/>
            </a:xfrm>
          </p:grpSpPr>
          <p:pic>
            <p:nvPicPr>
              <p:cNvPr id="898" name="Google Shape;898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484" t="0"/>
              <a:stretch/>
            </p:blipFill>
            <p:spPr>
              <a:xfrm>
                <a:off x="4531725" y="1818050"/>
                <a:ext cx="11568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99" name="Google Shape;899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78650" r="0" t="0"/>
              <a:stretch/>
            </p:blipFill>
            <p:spPr>
              <a:xfrm>
                <a:off x="5632484" y="1818050"/>
                <a:ext cx="8093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00" name="Google Shape;900;p71"/>
            <p:cNvGrpSpPr/>
            <p:nvPr/>
          </p:nvGrpSpPr>
          <p:grpSpPr>
            <a:xfrm>
              <a:off x="5408588" y="4011225"/>
              <a:ext cx="2595909" cy="182750"/>
              <a:chOff x="4379325" y="2273475"/>
              <a:chExt cx="2595909" cy="182750"/>
            </a:xfrm>
          </p:grpSpPr>
          <p:pic>
            <p:nvPicPr>
              <p:cNvPr id="901" name="Google Shape;901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484" t="0"/>
              <a:stretch/>
            </p:blipFill>
            <p:spPr>
              <a:xfrm>
                <a:off x="4379325" y="2275250"/>
                <a:ext cx="11568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2" name="Google Shape;902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78650" r="0" t="0"/>
              <a:stretch/>
            </p:blipFill>
            <p:spPr>
              <a:xfrm>
                <a:off x="6165884" y="2275250"/>
                <a:ext cx="80935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3" name="Google Shape;903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30514" r="33941" t="0"/>
              <a:stretch/>
            </p:blipFill>
            <p:spPr>
              <a:xfrm>
                <a:off x="5494025" y="2273475"/>
                <a:ext cx="74872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04" name="Google Shape;904;p71"/>
            <p:cNvGrpSpPr/>
            <p:nvPr/>
          </p:nvGrpSpPr>
          <p:grpSpPr>
            <a:xfrm flipH="1" rot="-2529045">
              <a:off x="5264695" y="3515458"/>
              <a:ext cx="1148131" cy="180979"/>
              <a:chOff x="4379325" y="2275250"/>
              <a:chExt cx="1148103" cy="180975"/>
            </a:xfrm>
          </p:grpSpPr>
          <p:pic>
            <p:nvPicPr>
              <p:cNvPr id="905" name="Google Shape;905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82492" t="0"/>
              <a:stretch/>
            </p:blipFill>
            <p:spPr>
              <a:xfrm>
                <a:off x="4379325" y="2275250"/>
                <a:ext cx="663700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6" name="Google Shape;906;p71"/>
              <p:cNvPicPr preferRelativeResize="0"/>
              <p:nvPr/>
            </p:nvPicPr>
            <p:blipFill rotWithShape="1">
              <a:blip r:embed="rId6">
                <a:alphaModFix/>
              </a:blip>
              <a:srcRect b="0" l="84473" r="0" t="0"/>
              <a:stretch/>
            </p:blipFill>
            <p:spPr>
              <a:xfrm>
                <a:off x="4938852" y="2275250"/>
                <a:ext cx="588575" cy="1809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07" name="Google Shape;907;p71"/>
            <p:cNvSpPr txBox="1"/>
            <p:nvPr/>
          </p:nvSpPr>
          <p:spPr>
            <a:xfrm>
              <a:off x="6590499" y="4107771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/>
            </a:p>
          </p:txBody>
        </p:sp>
        <p:sp>
          <p:nvSpPr>
            <p:cNvPr id="908" name="Google Shape;908;p71"/>
            <p:cNvSpPr txBox="1"/>
            <p:nvPr/>
          </p:nvSpPr>
          <p:spPr>
            <a:xfrm>
              <a:off x="7212374" y="3270923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</a:t>
              </a:r>
              <a:endParaRPr/>
            </a:p>
          </p:txBody>
        </p:sp>
        <p:sp>
          <p:nvSpPr>
            <p:cNvPr id="909" name="Google Shape;909;p71"/>
            <p:cNvSpPr txBox="1"/>
            <p:nvPr/>
          </p:nvSpPr>
          <p:spPr>
            <a:xfrm>
              <a:off x="5591387" y="3301046"/>
              <a:ext cx="189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</a:t>
              </a:r>
              <a:endParaRPr/>
            </a:p>
          </p:txBody>
        </p:sp>
      </p:grpSp>
      <p:sp>
        <p:nvSpPr>
          <p:cNvPr id="910" name="Google Shape;910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Daminta isku qaabnimo (Guaranteeing 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5" name="Google Shape;91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7453" y="1866656"/>
            <a:ext cx="3922875" cy="214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200000">
            <a:off x="1353471" y="952587"/>
            <a:ext cx="3922875" cy="2148575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72"/>
          <p:cNvSpPr txBox="1"/>
          <p:nvPr/>
        </p:nvSpPr>
        <p:spPr>
          <a:xfrm>
            <a:off x="342125" y="758300"/>
            <a:ext cx="4033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Miyay labadan saddexagal (triangle) isku qaab (congruent) yihiin?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2"/>
          <p:cNvSpPr/>
          <p:nvPr/>
        </p:nvSpPr>
        <p:spPr>
          <a:xfrm>
            <a:off x="1273175" y="1587150"/>
            <a:ext cx="2573400" cy="2225700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2"/>
          <p:cNvSpPr/>
          <p:nvPr/>
        </p:nvSpPr>
        <p:spPr>
          <a:xfrm rot="1519743">
            <a:off x="5163703" y="1498715"/>
            <a:ext cx="2481674" cy="2146054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0" name="Google Shape;92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84300" y="1857225"/>
            <a:ext cx="3922875" cy="2148575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72"/>
          <p:cNvSpPr/>
          <p:nvPr/>
        </p:nvSpPr>
        <p:spPr>
          <a:xfrm rot="7234505">
            <a:off x="2159368" y="1180380"/>
            <a:ext cx="811533" cy="811533"/>
          </a:xfrm>
          <a:prstGeom prst="pie">
            <a:avLst>
              <a:gd fmla="val 17938092" name="adj1"/>
              <a:gd fmla="val 21561202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2"/>
          <p:cNvSpPr txBox="1"/>
          <p:nvPr/>
        </p:nvSpPr>
        <p:spPr>
          <a:xfrm>
            <a:off x="1692300" y="33554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2"/>
          <p:cNvSpPr/>
          <p:nvPr/>
        </p:nvSpPr>
        <p:spPr>
          <a:xfrm>
            <a:off x="880807" y="3402542"/>
            <a:ext cx="811500" cy="811500"/>
          </a:xfrm>
          <a:prstGeom prst="pie">
            <a:avLst>
              <a:gd fmla="val 17938092" name="adj1"/>
              <a:gd fmla="val 21561202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72"/>
          <p:cNvSpPr txBox="1"/>
          <p:nvPr/>
        </p:nvSpPr>
        <p:spPr>
          <a:xfrm>
            <a:off x="2402375" y="198065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72"/>
          <p:cNvSpPr/>
          <p:nvPr/>
        </p:nvSpPr>
        <p:spPr>
          <a:xfrm rot="-7090555">
            <a:off x="3430529" y="3412056"/>
            <a:ext cx="811342" cy="811342"/>
          </a:xfrm>
          <a:prstGeom prst="pie">
            <a:avLst>
              <a:gd fmla="val 17938092" name="adj1"/>
              <a:gd fmla="val 21561202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72"/>
          <p:cNvSpPr txBox="1"/>
          <p:nvPr/>
        </p:nvSpPr>
        <p:spPr>
          <a:xfrm>
            <a:off x="3063900" y="34316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7" name="Google Shape;92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13804">
            <a:off x="3242424" y="1150241"/>
            <a:ext cx="3922875" cy="214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688004">
            <a:off x="4030449" y="606260"/>
            <a:ext cx="3922876" cy="2148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13804">
            <a:off x="5480516" y="2207610"/>
            <a:ext cx="3922875" cy="2148574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72"/>
          <p:cNvSpPr/>
          <p:nvPr/>
        </p:nvSpPr>
        <p:spPr>
          <a:xfrm>
            <a:off x="4418240" y="2603219"/>
            <a:ext cx="811500" cy="811500"/>
          </a:xfrm>
          <a:prstGeom prst="pie">
            <a:avLst>
              <a:gd fmla="val 19517285" name="adj1"/>
              <a:gd fmla="val 1548824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2"/>
          <p:cNvSpPr/>
          <p:nvPr/>
        </p:nvSpPr>
        <p:spPr>
          <a:xfrm rot="-7222521">
            <a:off x="6663076" y="3663327"/>
            <a:ext cx="811608" cy="811608"/>
          </a:xfrm>
          <a:prstGeom prst="pie">
            <a:avLst>
              <a:gd fmla="val 19517285" name="adj1"/>
              <a:gd fmla="val 1548824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72"/>
          <p:cNvSpPr/>
          <p:nvPr/>
        </p:nvSpPr>
        <p:spPr>
          <a:xfrm rot="7146856">
            <a:off x="6452621" y="1202447"/>
            <a:ext cx="811422" cy="811422"/>
          </a:xfrm>
          <a:prstGeom prst="pie">
            <a:avLst>
              <a:gd fmla="val 19517285" name="adj1"/>
              <a:gd fmla="val 1548824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3" name="Google Shape;933;p72"/>
          <p:cNvSpPr txBox="1"/>
          <p:nvPr/>
        </p:nvSpPr>
        <p:spPr>
          <a:xfrm>
            <a:off x="5286900" y="287037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4" name="Google Shape;934;p72"/>
          <p:cNvSpPr txBox="1"/>
          <p:nvPr/>
        </p:nvSpPr>
        <p:spPr>
          <a:xfrm>
            <a:off x="6410650" y="198065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72"/>
          <p:cNvSpPr txBox="1"/>
          <p:nvPr/>
        </p:nvSpPr>
        <p:spPr>
          <a:xfrm>
            <a:off x="6543175" y="35078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6" name="Google Shape;936;p72"/>
          <p:cNvSpPr txBox="1"/>
          <p:nvPr/>
        </p:nvSpPr>
        <p:spPr>
          <a:xfrm>
            <a:off x="324000" y="4364500"/>
            <a:ext cx="6189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Hadda waxaan ognahay inay labadooduba yihiin saddexagallo siman (equilateral triangles).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7" name="Google Shape;937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isku-dhigmaanshaha (congruence)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73"/>
          <p:cNvSpPr txBox="1"/>
          <p:nvPr/>
        </p:nvSpPr>
        <p:spPr>
          <a:xfrm>
            <a:off x="342125" y="758300"/>
            <a:ext cx="4033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waa laba saddexagal oo isku-dhigma (congruent)?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73"/>
          <p:cNvSpPr/>
          <p:nvPr/>
        </p:nvSpPr>
        <p:spPr>
          <a:xfrm>
            <a:off x="1273175" y="1587150"/>
            <a:ext cx="2573400" cy="2225700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73"/>
          <p:cNvSpPr/>
          <p:nvPr/>
        </p:nvSpPr>
        <p:spPr>
          <a:xfrm rot="1519743">
            <a:off x="5163703" y="1498715"/>
            <a:ext cx="2481674" cy="2146054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45" name="Google Shape;94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022" y="3834072"/>
            <a:ext cx="6419656" cy="61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6" name="Google Shape;946;p73"/>
          <p:cNvCxnSpPr/>
          <p:nvPr/>
        </p:nvCxnSpPr>
        <p:spPr>
          <a:xfrm>
            <a:off x="1273175" y="4005800"/>
            <a:ext cx="2583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47" name="Google Shape;947;p73"/>
          <p:cNvSpPr txBox="1"/>
          <p:nvPr/>
        </p:nvSpPr>
        <p:spPr>
          <a:xfrm>
            <a:off x="2249976" y="4072500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6.5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73"/>
          <p:cNvSpPr/>
          <p:nvPr/>
        </p:nvSpPr>
        <p:spPr>
          <a:xfrm rot="7234505">
            <a:off x="2159368" y="1180380"/>
            <a:ext cx="811533" cy="811533"/>
          </a:xfrm>
          <a:prstGeom prst="pie">
            <a:avLst>
              <a:gd fmla="val 17938092" name="adj1"/>
              <a:gd fmla="val 21561202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73"/>
          <p:cNvSpPr txBox="1"/>
          <p:nvPr/>
        </p:nvSpPr>
        <p:spPr>
          <a:xfrm>
            <a:off x="1692300" y="33554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73"/>
          <p:cNvSpPr/>
          <p:nvPr/>
        </p:nvSpPr>
        <p:spPr>
          <a:xfrm>
            <a:off x="880807" y="3402542"/>
            <a:ext cx="811500" cy="811500"/>
          </a:xfrm>
          <a:prstGeom prst="pie">
            <a:avLst>
              <a:gd fmla="val 17938092" name="adj1"/>
              <a:gd fmla="val 21561202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73"/>
          <p:cNvSpPr txBox="1"/>
          <p:nvPr/>
        </p:nvSpPr>
        <p:spPr>
          <a:xfrm>
            <a:off x="2402375" y="198065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73"/>
          <p:cNvSpPr/>
          <p:nvPr/>
        </p:nvSpPr>
        <p:spPr>
          <a:xfrm rot="-7090555">
            <a:off x="3430529" y="3412056"/>
            <a:ext cx="811342" cy="811342"/>
          </a:xfrm>
          <a:prstGeom prst="pie">
            <a:avLst>
              <a:gd fmla="val 17938092" name="adj1"/>
              <a:gd fmla="val 21561202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3" name="Google Shape;953;p73"/>
          <p:cNvSpPr txBox="1"/>
          <p:nvPr/>
        </p:nvSpPr>
        <p:spPr>
          <a:xfrm>
            <a:off x="3063900" y="34316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73"/>
          <p:cNvSpPr/>
          <p:nvPr/>
        </p:nvSpPr>
        <p:spPr>
          <a:xfrm>
            <a:off x="4418240" y="2603219"/>
            <a:ext cx="811500" cy="811500"/>
          </a:xfrm>
          <a:prstGeom prst="pie">
            <a:avLst>
              <a:gd fmla="val 19517285" name="adj1"/>
              <a:gd fmla="val 1548824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73"/>
          <p:cNvSpPr/>
          <p:nvPr/>
        </p:nvSpPr>
        <p:spPr>
          <a:xfrm rot="-7222521">
            <a:off x="6663076" y="3663327"/>
            <a:ext cx="811608" cy="811608"/>
          </a:xfrm>
          <a:prstGeom prst="pie">
            <a:avLst>
              <a:gd fmla="val 19517285" name="adj1"/>
              <a:gd fmla="val 1548824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3"/>
          <p:cNvSpPr/>
          <p:nvPr/>
        </p:nvSpPr>
        <p:spPr>
          <a:xfrm rot="7146856">
            <a:off x="6452621" y="1202447"/>
            <a:ext cx="811422" cy="811422"/>
          </a:xfrm>
          <a:prstGeom prst="pie">
            <a:avLst>
              <a:gd fmla="val 19517285" name="adj1"/>
              <a:gd fmla="val 1548824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73"/>
          <p:cNvSpPr txBox="1"/>
          <p:nvPr/>
        </p:nvSpPr>
        <p:spPr>
          <a:xfrm>
            <a:off x="5286900" y="287037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73"/>
          <p:cNvSpPr txBox="1"/>
          <p:nvPr/>
        </p:nvSpPr>
        <p:spPr>
          <a:xfrm>
            <a:off x="6410650" y="198065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9" name="Google Shape;959;p73"/>
          <p:cNvSpPr txBox="1"/>
          <p:nvPr/>
        </p:nvSpPr>
        <p:spPr>
          <a:xfrm>
            <a:off x="6543175" y="35078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0" name="Google Shape;960;p73"/>
          <p:cNvSpPr txBox="1"/>
          <p:nvPr/>
        </p:nvSpPr>
        <p:spPr>
          <a:xfrm>
            <a:off x="324000" y="1172725"/>
            <a:ext cx="6189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leeyihiin xaglaha gudaha isku mid ah, marka waa isku-ekaansho (similar).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1" name="Google Shape;961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28986">
            <a:off x="4168743" y="4291234"/>
            <a:ext cx="6419659" cy="61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2" name="Google Shape;962;p73"/>
          <p:cNvCxnSpPr/>
          <p:nvPr/>
        </p:nvCxnSpPr>
        <p:spPr>
          <a:xfrm>
            <a:off x="4764050" y="3089538"/>
            <a:ext cx="2280600" cy="1078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63" name="Google Shape;963;p73"/>
          <p:cNvSpPr txBox="1"/>
          <p:nvPr/>
        </p:nvSpPr>
        <p:spPr>
          <a:xfrm>
            <a:off x="5344751" y="3641400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6.3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73"/>
          <p:cNvSpPr txBox="1"/>
          <p:nvPr/>
        </p:nvSpPr>
        <p:spPr>
          <a:xfrm>
            <a:off x="324000" y="4416400"/>
            <a:ext cx="7086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cidhifyadoodu waa kala duwan yihiin, marka ma aha isku-dhigma (congruent).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isku-dhigmaanshaha (congruence)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" name="Google Shape;97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967251" y="3140435"/>
            <a:ext cx="1786776" cy="105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0183" y="1235211"/>
            <a:ext cx="1786776" cy="1056375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74"/>
          <p:cNvSpPr txBox="1"/>
          <p:nvPr>
            <p:ph idx="1" type="body"/>
          </p:nvPr>
        </p:nvSpPr>
        <p:spPr>
          <a:xfrm>
            <a:off x="5216075" y="2160000"/>
            <a:ext cx="2292600" cy="34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sax buu yahay Cabdi?</a:t>
            </a:r>
            <a:endParaRPr sz="2000"/>
          </a:p>
        </p:txBody>
      </p:sp>
      <p:grpSp>
        <p:nvGrpSpPr>
          <p:cNvPr id="973" name="Google Shape;973;p74"/>
          <p:cNvGrpSpPr/>
          <p:nvPr/>
        </p:nvGrpSpPr>
        <p:grpSpPr>
          <a:xfrm>
            <a:off x="602199" y="994541"/>
            <a:ext cx="2525048" cy="1603672"/>
            <a:chOff x="559331" y="1303708"/>
            <a:chExt cx="3235581" cy="2054937"/>
          </a:xfrm>
        </p:grpSpPr>
        <p:sp>
          <p:nvSpPr>
            <p:cNvPr id="974" name="Google Shape;974;p74"/>
            <p:cNvSpPr txBox="1"/>
            <p:nvPr/>
          </p:nvSpPr>
          <p:spPr>
            <a:xfrm>
              <a:off x="559331" y="1882813"/>
              <a:ext cx="10230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4.5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75" name="Google Shape;975;p74"/>
            <p:cNvCxnSpPr/>
            <p:nvPr/>
          </p:nvCxnSpPr>
          <p:spPr>
            <a:xfrm flipH="1">
              <a:off x="1269626" y="1612599"/>
              <a:ext cx="589200" cy="11781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76" name="Google Shape;976;p74"/>
            <p:cNvCxnSpPr/>
            <p:nvPr/>
          </p:nvCxnSpPr>
          <p:spPr>
            <a:xfrm>
              <a:off x="2070544" y="1603373"/>
              <a:ext cx="1511400" cy="11799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77" name="Google Shape;977;p74"/>
            <p:cNvCxnSpPr/>
            <p:nvPr/>
          </p:nvCxnSpPr>
          <p:spPr>
            <a:xfrm flipH="1" rot="10800000">
              <a:off x="1380161" y="2994160"/>
              <a:ext cx="2111100" cy="84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78" name="Google Shape;978;p74"/>
            <p:cNvSpPr txBox="1"/>
            <p:nvPr/>
          </p:nvSpPr>
          <p:spPr>
            <a:xfrm>
              <a:off x="2792133" y="1825807"/>
              <a:ext cx="9273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6.4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9" name="Google Shape;979;p74"/>
            <p:cNvSpPr txBox="1"/>
            <p:nvPr/>
          </p:nvSpPr>
          <p:spPr>
            <a:xfrm>
              <a:off x="2080704" y="3003745"/>
              <a:ext cx="12159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7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0" name="Google Shape;980;p74"/>
            <p:cNvSpPr txBox="1"/>
            <p:nvPr/>
          </p:nvSpPr>
          <p:spPr>
            <a:xfrm>
              <a:off x="1605002" y="2542990"/>
              <a:ext cx="6303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63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1" name="Google Shape;981;p74"/>
            <p:cNvSpPr txBox="1"/>
            <p:nvPr/>
          </p:nvSpPr>
          <p:spPr>
            <a:xfrm>
              <a:off x="1872084" y="1889575"/>
              <a:ext cx="6303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78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2" name="Google Shape;982;p74"/>
            <p:cNvSpPr txBox="1"/>
            <p:nvPr/>
          </p:nvSpPr>
          <p:spPr>
            <a:xfrm>
              <a:off x="2739300" y="2561400"/>
              <a:ext cx="6303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39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3" name="Google Shape;983;p74"/>
            <p:cNvSpPr txBox="1"/>
            <p:nvPr/>
          </p:nvSpPr>
          <p:spPr>
            <a:xfrm>
              <a:off x="1872081" y="1303708"/>
              <a:ext cx="2547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4" name="Google Shape;984;p74"/>
            <p:cNvSpPr txBox="1"/>
            <p:nvPr/>
          </p:nvSpPr>
          <p:spPr>
            <a:xfrm>
              <a:off x="1125470" y="2782875"/>
              <a:ext cx="2547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5" name="Google Shape;985;p74"/>
            <p:cNvSpPr txBox="1"/>
            <p:nvPr/>
          </p:nvSpPr>
          <p:spPr>
            <a:xfrm>
              <a:off x="3540212" y="2782865"/>
              <a:ext cx="2547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86" name="Google Shape;986;p74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4243650" y="772350"/>
            <a:ext cx="2762250" cy="132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1071" y="2023338"/>
            <a:ext cx="798316" cy="896106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74"/>
          <p:cNvSpPr txBox="1"/>
          <p:nvPr>
            <p:ph idx="1" type="body"/>
          </p:nvPr>
        </p:nvSpPr>
        <p:spPr>
          <a:xfrm>
            <a:off x="4439400" y="810000"/>
            <a:ext cx="2566500" cy="144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Xagluhu waa isku mid. Saddexagalladu waa isku-dhigma (congruent).</a:t>
            </a:r>
            <a:endParaRPr sz="2000"/>
          </a:p>
        </p:txBody>
      </p:sp>
      <p:grpSp>
        <p:nvGrpSpPr>
          <p:cNvPr id="989" name="Google Shape;989;p74"/>
          <p:cNvGrpSpPr/>
          <p:nvPr/>
        </p:nvGrpSpPr>
        <p:grpSpPr>
          <a:xfrm rot="10800000">
            <a:off x="830847" y="2980257"/>
            <a:ext cx="2063942" cy="1446706"/>
            <a:chOff x="1094684" y="1283975"/>
            <a:chExt cx="2644723" cy="1853800"/>
          </a:xfrm>
        </p:grpSpPr>
        <p:sp>
          <p:nvSpPr>
            <p:cNvPr id="990" name="Google Shape;990;p74"/>
            <p:cNvSpPr txBox="1"/>
            <p:nvPr/>
          </p:nvSpPr>
          <p:spPr>
            <a:xfrm rot="10800000">
              <a:off x="1439101" y="2486877"/>
              <a:ext cx="6303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63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1" name="Google Shape;991;p74"/>
            <p:cNvSpPr txBox="1"/>
            <p:nvPr/>
          </p:nvSpPr>
          <p:spPr>
            <a:xfrm rot="10800000">
              <a:off x="1643593" y="1834344"/>
              <a:ext cx="6303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78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2" name="Google Shape;992;p74"/>
            <p:cNvSpPr txBox="1"/>
            <p:nvPr/>
          </p:nvSpPr>
          <p:spPr>
            <a:xfrm rot="10800000">
              <a:off x="2544016" y="2521742"/>
              <a:ext cx="6303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39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3" name="Google Shape;993;p74"/>
            <p:cNvSpPr txBox="1"/>
            <p:nvPr/>
          </p:nvSpPr>
          <p:spPr>
            <a:xfrm rot="10800000">
              <a:off x="1810783" y="1283975"/>
              <a:ext cx="2547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4" name="Google Shape;994;p74"/>
            <p:cNvSpPr txBox="1"/>
            <p:nvPr/>
          </p:nvSpPr>
          <p:spPr>
            <a:xfrm rot="10800000">
              <a:off x="1094684" y="2782875"/>
              <a:ext cx="2547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R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5" name="Google Shape;995;p74"/>
            <p:cNvSpPr txBox="1"/>
            <p:nvPr/>
          </p:nvSpPr>
          <p:spPr>
            <a:xfrm rot="10800000">
              <a:off x="3484708" y="2685233"/>
              <a:ext cx="2547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P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6" name="Google Shape;996;p74"/>
          <p:cNvSpPr txBox="1"/>
          <p:nvPr/>
        </p:nvSpPr>
        <p:spPr>
          <a:xfrm>
            <a:off x="4519375" y="3129850"/>
            <a:ext cx="4161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Marka xagluhu isku mid yihiin, saddexagalladu waa isku-ekaansho (similar).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Waxaan u baahanahay inaan ogaanno dhererka cidhifyada, si aan u ogaanno haddii ay isku-dhigma (congruent) yihiin.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7" name="Google Shape;997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isku-dhigmaanshaha (congruence)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2" name="Google Shape;1002;p7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000425" y="1038600"/>
            <a:ext cx="2568776" cy="169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7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572963" y="1158250"/>
            <a:ext cx="2857851" cy="1177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08100" y="1775237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75"/>
          <p:cNvSpPr txBox="1"/>
          <p:nvPr/>
        </p:nvSpPr>
        <p:spPr>
          <a:xfrm>
            <a:off x="236619" y="269999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75"/>
          <p:cNvSpPr txBox="1"/>
          <p:nvPr/>
        </p:nvSpPr>
        <p:spPr>
          <a:xfrm>
            <a:off x="6942316" y="308214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7" name="Google Shape;1007;p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82409" y="2344588"/>
            <a:ext cx="777007" cy="896096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75"/>
          <p:cNvSpPr txBox="1"/>
          <p:nvPr/>
        </p:nvSpPr>
        <p:spPr>
          <a:xfrm>
            <a:off x="1775828" y="1221150"/>
            <a:ext cx="2669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laba saddexagal ay leeyihiin xaglo isku mid ah, taasi waxay ka dhigan tahay inay yihiin isku-ekaansho (similar).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5"/>
          <p:cNvSpPr txBox="1"/>
          <p:nvPr/>
        </p:nvSpPr>
        <p:spPr>
          <a:xfrm>
            <a:off x="5059475" y="1051817"/>
            <a:ext cx="24039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dhinacyada iyo xaglaha u dhigma ay isku mid yihiin, labada saddexagal waa isku-dhigma (congruent).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5"/>
          <p:cNvSpPr txBox="1"/>
          <p:nvPr/>
        </p:nvSpPr>
        <p:spPr>
          <a:xfrm>
            <a:off x="1587090" y="2966269"/>
            <a:ext cx="266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waxaan u baahanahay inaan ogaanno dhammaan macluumaadkaas si aan u hubinno inay isku-dhigma (congruent) yihiin?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1" name="Google Shape;1011;p7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rot="10800000">
            <a:off x="1379502" y="2674201"/>
            <a:ext cx="2867948" cy="144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75"/>
          <p:cNvSpPr txBox="1"/>
          <p:nvPr/>
        </p:nvSpPr>
        <p:spPr>
          <a:xfrm>
            <a:off x="5059475" y="3159000"/>
            <a:ext cx="1954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eegno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3" name="Google Shape;1013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isku-dhigmaanshaha (congruence)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6"/>
          <p:cNvSpPr txBox="1"/>
          <p:nvPr/>
        </p:nvSpPr>
        <p:spPr>
          <a:xfrm>
            <a:off x="324002" y="798650"/>
            <a:ext cx="841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laba dherer oo dhinac ah isku xirmaan meel (vertex), xagal (angle) ayaa abuurmaya.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9" name="Google Shape;1019;p76"/>
          <p:cNvCxnSpPr/>
          <p:nvPr/>
        </p:nvCxnSpPr>
        <p:spPr>
          <a:xfrm flipH="1">
            <a:off x="893300" y="1491750"/>
            <a:ext cx="327300" cy="122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0" name="Google Shape;1020;p76"/>
          <p:cNvCxnSpPr/>
          <p:nvPr/>
        </p:nvCxnSpPr>
        <p:spPr>
          <a:xfrm flipH="1">
            <a:off x="893300" y="2686950"/>
            <a:ext cx="1945800" cy="26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1" name="Google Shape;1021;p76"/>
          <p:cNvCxnSpPr/>
          <p:nvPr/>
        </p:nvCxnSpPr>
        <p:spPr>
          <a:xfrm flipH="1">
            <a:off x="3740925" y="1491750"/>
            <a:ext cx="327300" cy="122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2" name="Google Shape;1022;p76"/>
          <p:cNvCxnSpPr/>
          <p:nvPr/>
        </p:nvCxnSpPr>
        <p:spPr>
          <a:xfrm flipH="1" rot="1440010">
            <a:off x="3662671" y="3081265"/>
            <a:ext cx="1945718" cy="2589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3" name="Google Shape;1023;p76"/>
          <p:cNvCxnSpPr/>
          <p:nvPr/>
        </p:nvCxnSpPr>
        <p:spPr>
          <a:xfrm flipH="1">
            <a:off x="6306325" y="1383100"/>
            <a:ext cx="327300" cy="122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4" name="Google Shape;1024;p76"/>
          <p:cNvCxnSpPr/>
          <p:nvPr/>
        </p:nvCxnSpPr>
        <p:spPr>
          <a:xfrm flipH="1" rot="-2571791">
            <a:off x="6054796" y="1919819"/>
            <a:ext cx="1945755" cy="2577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5" name="Google Shape;1025;p76"/>
          <p:cNvSpPr txBox="1"/>
          <p:nvPr/>
        </p:nvSpPr>
        <p:spPr>
          <a:xfrm>
            <a:off x="331057" y="1784017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6" name="Google Shape;1026;p76"/>
          <p:cNvSpPr txBox="1"/>
          <p:nvPr/>
        </p:nvSpPr>
        <p:spPr>
          <a:xfrm>
            <a:off x="3150457" y="1860217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7" name="Google Shape;1027;p76"/>
          <p:cNvSpPr txBox="1"/>
          <p:nvPr/>
        </p:nvSpPr>
        <p:spPr>
          <a:xfrm>
            <a:off x="5741257" y="1707817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76"/>
          <p:cNvSpPr txBox="1"/>
          <p:nvPr/>
        </p:nvSpPr>
        <p:spPr>
          <a:xfrm>
            <a:off x="4141049" y="3155625"/>
            <a:ext cx="80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4.8 cm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9" name="Google Shape;1029;p76"/>
          <p:cNvSpPr txBox="1"/>
          <p:nvPr/>
        </p:nvSpPr>
        <p:spPr>
          <a:xfrm>
            <a:off x="7036649" y="1936425"/>
            <a:ext cx="844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4.8 cm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0" name="Google Shape;1030;p76"/>
          <p:cNvSpPr txBox="1"/>
          <p:nvPr/>
        </p:nvSpPr>
        <p:spPr>
          <a:xfrm>
            <a:off x="1550249" y="2774625"/>
            <a:ext cx="771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4.8 cm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1" name="Google Shape;1031;p76"/>
          <p:cNvSpPr/>
          <p:nvPr/>
        </p:nvSpPr>
        <p:spPr>
          <a:xfrm>
            <a:off x="508000" y="2325635"/>
            <a:ext cx="771000" cy="771000"/>
          </a:xfrm>
          <a:prstGeom prst="pie">
            <a:avLst>
              <a:gd fmla="val 17160701" name="adj1"/>
              <a:gd fmla="val 2155379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76"/>
          <p:cNvSpPr/>
          <p:nvPr/>
        </p:nvSpPr>
        <p:spPr>
          <a:xfrm>
            <a:off x="3356208" y="2322287"/>
            <a:ext cx="771000" cy="771000"/>
          </a:xfrm>
          <a:prstGeom prst="pie">
            <a:avLst>
              <a:gd fmla="val 17108882" name="adj1"/>
              <a:gd fmla="val 1416512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76"/>
          <p:cNvSpPr/>
          <p:nvPr/>
        </p:nvSpPr>
        <p:spPr>
          <a:xfrm>
            <a:off x="5914732" y="2238235"/>
            <a:ext cx="771000" cy="771000"/>
          </a:xfrm>
          <a:prstGeom prst="pie">
            <a:avLst>
              <a:gd fmla="val 17108882" name="adj1"/>
              <a:gd fmla="val 19008986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76"/>
          <p:cNvSpPr txBox="1"/>
          <p:nvPr/>
        </p:nvSpPr>
        <p:spPr>
          <a:xfrm>
            <a:off x="1220600" y="223822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85°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76"/>
          <p:cNvSpPr txBox="1"/>
          <p:nvPr/>
        </p:nvSpPr>
        <p:spPr>
          <a:xfrm>
            <a:off x="4127200" y="237537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98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76"/>
          <p:cNvSpPr txBox="1"/>
          <p:nvPr/>
        </p:nvSpPr>
        <p:spPr>
          <a:xfrm>
            <a:off x="6498092" y="193642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31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76"/>
          <p:cNvSpPr txBox="1"/>
          <p:nvPr/>
        </p:nvSpPr>
        <p:spPr>
          <a:xfrm>
            <a:off x="324002" y="3780000"/>
            <a:ext cx="841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Adigoo isku xira cidhifyada qaybaha xariiqda (line segments), saddex xagal oo kala duwan ayaa la abuuraa.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38" name="Google Shape;1038;p76"/>
          <p:cNvCxnSpPr/>
          <p:nvPr/>
        </p:nvCxnSpPr>
        <p:spPr>
          <a:xfrm>
            <a:off x="1206500" y="1476375"/>
            <a:ext cx="1640400" cy="1217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9" name="Google Shape;1039;p76"/>
          <p:cNvCxnSpPr/>
          <p:nvPr/>
        </p:nvCxnSpPr>
        <p:spPr>
          <a:xfrm>
            <a:off x="4056075" y="1488275"/>
            <a:ext cx="1468500" cy="1996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0" name="Google Shape;1040;p76"/>
          <p:cNvCxnSpPr/>
          <p:nvPr/>
        </p:nvCxnSpPr>
        <p:spPr>
          <a:xfrm flipH="1" rot="10800000">
            <a:off x="6631775" y="1262225"/>
            <a:ext cx="1099500" cy="130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1" name="Google Shape;1041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isku-ekaanshaha (congruence)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77"/>
          <p:cNvSpPr txBox="1"/>
          <p:nvPr/>
        </p:nvSpPr>
        <p:spPr>
          <a:xfrm>
            <a:off x="324000" y="798650"/>
            <a:ext cx="862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laba xagal oo leh saddex dhinac oo isku mid ah ayaa yeelan kara xaglo gudaha oo kala duwan?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7"/>
          <p:cNvSpPr txBox="1"/>
          <p:nvPr/>
        </p:nvSpPr>
        <p:spPr>
          <a:xfrm>
            <a:off x="527900" y="42274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🖇 SSS</a:t>
            </a:r>
            <a:r>
              <a:rPr lang="en-GB" sz="14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3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77"/>
          <p:cNvSpPr/>
          <p:nvPr/>
        </p:nvSpPr>
        <p:spPr>
          <a:xfrm>
            <a:off x="3597400" y="2237050"/>
            <a:ext cx="1512000" cy="1512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77"/>
          <p:cNvSpPr/>
          <p:nvPr/>
        </p:nvSpPr>
        <p:spPr>
          <a:xfrm>
            <a:off x="628250" y="1921750"/>
            <a:ext cx="2304000" cy="2304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77"/>
          <p:cNvSpPr/>
          <p:nvPr/>
        </p:nvSpPr>
        <p:spPr>
          <a:xfrm>
            <a:off x="5567025" y="1921750"/>
            <a:ext cx="2808000" cy="2808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77"/>
          <p:cNvSpPr txBox="1"/>
          <p:nvPr/>
        </p:nvSpPr>
        <p:spPr>
          <a:xfrm>
            <a:off x="324002" y="1213050"/>
            <a:ext cx="841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kuwan saddex goobo (circles). Gacan-ku-dheere (radius) kasta waa dherer go'an oo dhinac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77"/>
          <p:cNvSpPr txBox="1"/>
          <p:nvPr/>
        </p:nvSpPr>
        <p:spPr>
          <a:xfrm>
            <a:off x="1684800" y="3086100"/>
            <a:ext cx="131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r1 = 3.2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77"/>
          <p:cNvSpPr txBox="1"/>
          <p:nvPr/>
        </p:nvSpPr>
        <p:spPr>
          <a:xfrm>
            <a:off x="3818927" y="3086100"/>
            <a:ext cx="138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r2 = 2.1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4" name="Google Shape;1054;p77"/>
          <p:cNvGrpSpPr/>
          <p:nvPr/>
        </p:nvGrpSpPr>
        <p:grpSpPr>
          <a:xfrm>
            <a:off x="1730900" y="3030550"/>
            <a:ext cx="86400" cy="86400"/>
            <a:chOff x="3207775" y="3158025"/>
            <a:chExt cx="86400" cy="86400"/>
          </a:xfrm>
        </p:grpSpPr>
        <p:cxnSp>
          <p:nvCxnSpPr>
            <p:cNvPr id="1055" name="Google Shape;1055;p77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6" name="Google Shape;1056;p77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57" name="Google Shape;1057;p77"/>
          <p:cNvGrpSpPr/>
          <p:nvPr/>
        </p:nvGrpSpPr>
        <p:grpSpPr>
          <a:xfrm>
            <a:off x="4310200" y="2949850"/>
            <a:ext cx="86400" cy="86400"/>
            <a:chOff x="3207775" y="3158025"/>
            <a:chExt cx="86400" cy="86400"/>
          </a:xfrm>
        </p:grpSpPr>
        <p:cxnSp>
          <p:nvCxnSpPr>
            <p:cNvPr id="1058" name="Google Shape;1058;p77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9" name="Google Shape;1059;p77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60" name="Google Shape;1060;p77"/>
          <p:cNvGrpSpPr/>
          <p:nvPr/>
        </p:nvGrpSpPr>
        <p:grpSpPr>
          <a:xfrm>
            <a:off x="6927825" y="3282550"/>
            <a:ext cx="86400" cy="86400"/>
            <a:chOff x="3207775" y="3158025"/>
            <a:chExt cx="86400" cy="86400"/>
          </a:xfrm>
        </p:grpSpPr>
        <p:cxnSp>
          <p:nvCxnSpPr>
            <p:cNvPr id="1061" name="Google Shape;1061;p77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2" name="Google Shape;1062;p77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63" name="Google Shape;1063;p77"/>
          <p:cNvCxnSpPr/>
          <p:nvPr/>
        </p:nvCxnSpPr>
        <p:spPr>
          <a:xfrm flipH="1" rot="10800000">
            <a:off x="1771830" y="2807077"/>
            <a:ext cx="1123800" cy="262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4" name="Google Shape;1064;p77"/>
          <p:cNvCxnSpPr/>
          <p:nvPr/>
        </p:nvCxnSpPr>
        <p:spPr>
          <a:xfrm flipH="1" rot="10800000">
            <a:off x="4359150" y="2307725"/>
            <a:ext cx="309300" cy="69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5" name="Google Shape;1065;p77"/>
          <p:cNvCxnSpPr/>
          <p:nvPr/>
        </p:nvCxnSpPr>
        <p:spPr>
          <a:xfrm flipH="1">
            <a:off x="5616082" y="3328020"/>
            <a:ext cx="1384500" cy="258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6" name="Google Shape;1066;p77"/>
          <p:cNvSpPr txBox="1"/>
          <p:nvPr/>
        </p:nvSpPr>
        <p:spPr>
          <a:xfrm>
            <a:off x="5912899" y="2932200"/>
            <a:ext cx="151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r3 = 3.9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7" name="Google Shape;1067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isku-ekaanshaha (congruence)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78"/>
          <p:cNvSpPr/>
          <p:nvPr/>
        </p:nvSpPr>
        <p:spPr>
          <a:xfrm>
            <a:off x="3591428" y="2237050"/>
            <a:ext cx="1512000" cy="1512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78"/>
          <p:cNvSpPr/>
          <p:nvPr/>
        </p:nvSpPr>
        <p:spPr>
          <a:xfrm>
            <a:off x="3201400" y="1841050"/>
            <a:ext cx="2304000" cy="2304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78"/>
          <p:cNvSpPr/>
          <p:nvPr/>
        </p:nvSpPr>
        <p:spPr>
          <a:xfrm>
            <a:off x="4015408" y="2643114"/>
            <a:ext cx="693900" cy="693900"/>
          </a:xfrm>
          <a:prstGeom prst="pie">
            <a:avLst>
              <a:gd fmla="val 17645979" name="adj1"/>
              <a:gd fmla="val 20849715" name="adj2"/>
            </a:avLst>
          </a:prstGeom>
          <a:solidFill>
            <a:schemeClr val="accent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78"/>
          <p:cNvSpPr/>
          <p:nvPr/>
        </p:nvSpPr>
        <p:spPr>
          <a:xfrm>
            <a:off x="4003464" y="2637811"/>
            <a:ext cx="693900" cy="693900"/>
          </a:xfrm>
          <a:prstGeom prst="pie">
            <a:avLst>
              <a:gd fmla="val 12774317" name="adj1"/>
              <a:gd fmla="val 17637033" name="adj2"/>
            </a:avLst>
          </a:prstGeom>
          <a:solidFill>
            <a:schemeClr val="accent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78"/>
          <p:cNvSpPr/>
          <p:nvPr/>
        </p:nvSpPr>
        <p:spPr>
          <a:xfrm>
            <a:off x="4006439" y="2643136"/>
            <a:ext cx="693900" cy="693900"/>
          </a:xfrm>
          <a:prstGeom prst="pie">
            <a:avLst>
              <a:gd fmla="val 8989768" name="adj1"/>
              <a:gd fmla="val 17637033" name="adj2"/>
            </a:avLst>
          </a:prstGeom>
          <a:solidFill>
            <a:schemeClr val="accent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78"/>
          <p:cNvSpPr txBox="1"/>
          <p:nvPr/>
        </p:nvSpPr>
        <p:spPr>
          <a:xfrm>
            <a:off x="324000" y="798650"/>
            <a:ext cx="857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laba xagal oo leh saddex dhinac oo isku mid ah ayaa yeelan kara xaglo gudaha oo kala duwan?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78"/>
          <p:cNvSpPr txBox="1"/>
          <p:nvPr/>
        </p:nvSpPr>
        <p:spPr>
          <a:xfrm>
            <a:off x="527900" y="42274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🖇 SSS</a:t>
            </a:r>
            <a:r>
              <a:rPr lang="en-GB" sz="11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3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78"/>
          <p:cNvSpPr/>
          <p:nvPr/>
        </p:nvSpPr>
        <p:spPr>
          <a:xfrm>
            <a:off x="5567025" y="1921750"/>
            <a:ext cx="2808000" cy="2808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78"/>
          <p:cNvSpPr txBox="1"/>
          <p:nvPr/>
        </p:nvSpPr>
        <p:spPr>
          <a:xfrm>
            <a:off x="324002" y="1136850"/>
            <a:ext cx="841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laba goobo (circles) laga dhigo xarun isku mid ah, xagal (angle) ayaa la sameeyaa labada dhinac.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78"/>
          <p:cNvSpPr txBox="1"/>
          <p:nvPr/>
        </p:nvSpPr>
        <p:spPr>
          <a:xfrm>
            <a:off x="3766350" y="4191050"/>
            <a:ext cx="1337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r2 = 3.2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78"/>
          <p:cNvSpPr txBox="1"/>
          <p:nvPr/>
        </p:nvSpPr>
        <p:spPr>
          <a:xfrm>
            <a:off x="3856675" y="3780000"/>
            <a:ext cx="118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r1 = 2.1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78"/>
          <p:cNvSpPr/>
          <p:nvPr/>
        </p:nvSpPr>
        <p:spPr>
          <a:xfrm>
            <a:off x="4015408" y="2643114"/>
            <a:ext cx="693900" cy="693900"/>
          </a:xfrm>
          <a:prstGeom prst="pie">
            <a:avLst>
              <a:gd fmla="val 17645979" name="adj1"/>
              <a:gd fmla="val 2042817" name="adj2"/>
            </a:avLst>
          </a:prstGeom>
          <a:solidFill>
            <a:schemeClr val="accent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84" name="Google Shape;1084;p78"/>
          <p:cNvCxnSpPr/>
          <p:nvPr/>
        </p:nvCxnSpPr>
        <p:spPr>
          <a:xfrm flipH="1" rot="10800000">
            <a:off x="4359150" y="2730250"/>
            <a:ext cx="1123800" cy="262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5" name="Google Shape;1085;p78"/>
          <p:cNvCxnSpPr/>
          <p:nvPr/>
        </p:nvCxnSpPr>
        <p:spPr>
          <a:xfrm flipH="1" rot="10800000">
            <a:off x="4359150" y="2307725"/>
            <a:ext cx="309300" cy="69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6" name="Google Shape;1086;p78"/>
          <p:cNvCxnSpPr/>
          <p:nvPr/>
        </p:nvCxnSpPr>
        <p:spPr>
          <a:xfrm>
            <a:off x="4359150" y="2980400"/>
            <a:ext cx="957900" cy="647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7" name="Google Shape;1087;p78"/>
          <p:cNvCxnSpPr/>
          <p:nvPr/>
        </p:nvCxnSpPr>
        <p:spPr>
          <a:xfrm rot="10800000">
            <a:off x="3393750" y="2383300"/>
            <a:ext cx="965400" cy="610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8" name="Google Shape;1088;p78"/>
          <p:cNvCxnSpPr/>
          <p:nvPr/>
        </p:nvCxnSpPr>
        <p:spPr>
          <a:xfrm flipH="1">
            <a:off x="3356138" y="2993050"/>
            <a:ext cx="991500" cy="57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89" name="Google Shape;1089;p78"/>
          <p:cNvGrpSpPr/>
          <p:nvPr/>
        </p:nvGrpSpPr>
        <p:grpSpPr>
          <a:xfrm>
            <a:off x="6927825" y="3282550"/>
            <a:ext cx="86400" cy="86400"/>
            <a:chOff x="3207775" y="3158025"/>
            <a:chExt cx="86400" cy="86400"/>
          </a:xfrm>
        </p:grpSpPr>
        <p:cxnSp>
          <p:nvCxnSpPr>
            <p:cNvPr id="1090" name="Google Shape;1090;p78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1" name="Google Shape;1091;p78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2" name="Google Shape;1092;p78"/>
          <p:cNvGrpSpPr/>
          <p:nvPr/>
        </p:nvGrpSpPr>
        <p:grpSpPr>
          <a:xfrm>
            <a:off x="4304050" y="2949850"/>
            <a:ext cx="86400" cy="86400"/>
            <a:chOff x="3207775" y="3158025"/>
            <a:chExt cx="86400" cy="86400"/>
          </a:xfrm>
        </p:grpSpPr>
        <p:cxnSp>
          <p:nvCxnSpPr>
            <p:cNvPr id="1093" name="Google Shape;1093;p78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4" name="Google Shape;1094;p78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95" name="Google Shape;1095;p78"/>
          <p:cNvSpPr txBox="1"/>
          <p:nvPr/>
        </p:nvSpPr>
        <p:spPr>
          <a:xfrm>
            <a:off x="324000" y="3405425"/>
            <a:ext cx="25053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xagalku (angle) isbeddelo, dhererka saddexaadna wuu isbeddelaa.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6" name="Google Shape;1096;p78"/>
          <p:cNvCxnSpPr/>
          <p:nvPr/>
        </p:nvCxnSpPr>
        <p:spPr>
          <a:xfrm flipH="1">
            <a:off x="5616082" y="3318057"/>
            <a:ext cx="1384500" cy="258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7" name="Google Shape;1097;p78"/>
          <p:cNvSpPr txBox="1"/>
          <p:nvPr/>
        </p:nvSpPr>
        <p:spPr>
          <a:xfrm>
            <a:off x="5912899" y="2932200"/>
            <a:ext cx="151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r3 = 3.9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isku ekaanshaha (Guaranteeing 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79"/>
          <p:cNvSpPr/>
          <p:nvPr/>
        </p:nvSpPr>
        <p:spPr>
          <a:xfrm>
            <a:off x="3201400" y="1841050"/>
            <a:ext cx="2304000" cy="2304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79"/>
          <p:cNvSpPr/>
          <p:nvPr/>
        </p:nvSpPr>
        <p:spPr>
          <a:xfrm>
            <a:off x="3591428" y="2237050"/>
            <a:ext cx="1512000" cy="1512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79"/>
          <p:cNvSpPr/>
          <p:nvPr/>
        </p:nvSpPr>
        <p:spPr>
          <a:xfrm>
            <a:off x="3591428" y="2237050"/>
            <a:ext cx="1512000" cy="1512000"/>
          </a:xfrm>
          <a:prstGeom prst="ellipse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79"/>
          <p:cNvSpPr/>
          <p:nvPr/>
        </p:nvSpPr>
        <p:spPr>
          <a:xfrm>
            <a:off x="3261925" y="906650"/>
            <a:ext cx="2808000" cy="2808000"/>
          </a:xfrm>
          <a:prstGeom prst="arc">
            <a:avLst>
              <a:gd fmla="val 20148145" name="adj1"/>
              <a:gd fmla="val 12154947" name="adj2"/>
            </a:avLst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79"/>
          <p:cNvSpPr/>
          <p:nvPr/>
        </p:nvSpPr>
        <p:spPr>
          <a:xfrm rot="5573971">
            <a:off x="4006458" y="2637794"/>
            <a:ext cx="693888" cy="693888"/>
          </a:xfrm>
          <a:prstGeom prst="pie">
            <a:avLst>
              <a:gd fmla="val 12173996" name="adj1"/>
              <a:gd fmla="val 17637033" name="adj2"/>
            </a:avLst>
          </a:prstGeom>
          <a:solidFill>
            <a:schemeClr val="accent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8" name="Google Shape;1108;p79"/>
          <p:cNvCxnSpPr/>
          <p:nvPr/>
        </p:nvCxnSpPr>
        <p:spPr>
          <a:xfrm rot="10800000">
            <a:off x="3393750" y="2383300"/>
            <a:ext cx="965400" cy="610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9" name="Google Shape;1109;p79"/>
          <p:cNvSpPr/>
          <p:nvPr/>
        </p:nvSpPr>
        <p:spPr>
          <a:xfrm>
            <a:off x="4003464" y="2637811"/>
            <a:ext cx="693900" cy="693900"/>
          </a:xfrm>
          <a:prstGeom prst="pie">
            <a:avLst>
              <a:gd fmla="val 12774317" name="adj1"/>
              <a:gd fmla="val 17637033" name="adj2"/>
            </a:avLst>
          </a:prstGeom>
          <a:solidFill>
            <a:schemeClr val="accent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10" name="Google Shape;1110;p79"/>
          <p:cNvCxnSpPr/>
          <p:nvPr/>
        </p:nvCxnSpPr>
        <p:spPr>
          <a:xfrm rot="10800000">
            <a:off x="4359025" y="2993050"/>
            <a:ext cx="1016700" cy="51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1" name="Google Shape;1111;p79"/>
          <p:cNvSpPr/>
          <p:nvPr/>
        </p:nvSpPr>
        <p:spPr>
          <a:xfrm>
            <a:off x="4006439" y="2653161"/>
            <a:ext cx="693900" cy="693900"/>
          </a:xfrm>
          <a:prstGeom prst="pie">
            <a:avLst>
              <a:gd fmla="val 12173996" name="adj1"/>
              <a:gd fmla="val 17637033" name="adj2"/>
            </a:avLst>
          </a:prstGeom>
          <a:solidFill>
            <a:schemeClr val="accent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12" name="Google Shape;1112;p79"/>
          <p:cNvCxnSpPr/>
          <p:nvPr/>
        </p:nvCxnSpPr>
        <p:spPr>
          <a:xfrm rot="10800000">
            <a:off x="3285800" y="2572875"/>
            <a:ext cx="1083600" cy="42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3" name="Google Shape;1113;p79"/>
          <p:cNvSpPr/>
          <p:nvPr/>
        </p:nvSpPr>
        <p:spPr>
          <a:xfrm>
            <a:off x="5567025" y="1921750"/>
            <a:ext cx="2808000" cy="2808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4" name="Google Shape;1114;p79"/>
          <p:cNvSpPr txBox="1"/>
          <p:nvPr/>
        </p:nvSpPr>
        <p:spPr>
          <a:xfrm>
            <a:off x="324000" y="798650"/>
            <a:ext cx="866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laba saddexagal oo leh saddexda dhinac oo isku mid ah ayaa yeelan kara xaglaha gudaha oo kala duwan?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79"/>
          <p:cNvSpPr txBox="1"/>
          <p:nvPr/>
        </p:nvSpPr>
        <p:spPr>
          <a:xfrm>
            <a:off x="527900" y="42274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🖇 SSS</a:t>
            </a:r>
            <a:r>
              <a:rPr lang="en-GB" sz="11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3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79"/>
          <p:cNvSpPr txBox="1"/>
          <p:nvPr/>
        </p:nvSpPr>
        <p:spPr>
          <a:xfrm>
            <a:off x="324002" y="1136850"/>
            <a:ext cx="8410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loo abuuro saddexagal leh cidhifka saddexaad ee goobada ugu dambeysa, waa in lagu xuddunaa daraf ka mid ah radius-ka (radius) iyo radius-ka kale waa inuu ku yaallaa wareegga (circumference) goobada.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79"/>
          <p:cNvSpPr txBox="1"/>
          <p:nvPr/>
        </p:nvSpPr>
        <p:spPr>
          <a:xfrm>
            <a:off x="3766350" y="4191050"/>
            <a:ext cx="1337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r2 = 3.2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79"/>
          <p:cNvSpPr txBox="1"/>
          <p:nvPr/>
        </p:nvSpPr>
        <p:spPr>
          <a:xfrm>
            <a:off x="3856675" y="3780000"/>
            <a:ext cx="1246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r1 = 2.1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9" name="Google Shape;1119;p79"/>
          <p:cNvSpPr txBox="1"/>
          <p:nvPr/>
        </p:nvSpPr>
        <p:spPr>
          <a:xfrm>
            <a:off x="5912899" y="2932200"/>
            <a:ext cx="151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r3 = 3.9 cm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0" name="Google Shape;1120;p79"/>
          <p:cNvCxnSpPr/>
          <p:nvPr/>
        </p:nvCxnSpPr>
        <p:spPr>
          <a:xfrm flipH="1" rot="10800000">
            <a:off x="4359150" y="2307725"/>
            <a:ext cx="309300" cy="69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1" name="Google Shape;1121;p79"/>
          <p:cNvCxnSpPr/>
          <p:nvPr/>
        </p:nvCxnSpPr>
        <p:spPr>
          <a:xfrm flipH="1">
            <a:off x="3285925" y="2314700"/>
            <a:ext cx="1384500" cy="258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2" name="Google Shape;1122;p79"/>
          <p:cNvCxnSpPr/>
          <p:nvPr/>
        </p:nvCxnSpPr>
        <p:spPr>
          <a:xfrm>
            <a:off x="4670425" y="2314700"/>
            <a:ext cx="722400" cy="121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3" name="Google Shape;1123;p79"/>
          <p:cNvSpPr txBox="1"/>
          <p:nvPr/>
        </p:nvSpPr>
        <p:spPr>
          <a:xfrm>
            <a:off x="324001" y="2156100"/>
            <a:ext cx="2763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Labadan saddexagal waa isku mid (congruent), waa is-daba-reex (reflections) midba midka kale.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4" name="Google Shape;1124;p79"/>
          <p:cNvGrpSpPr/>
          <p:nvPr/>
        </p:nvGrpSpPr>
        <p:grpSpPr>
          <a:xfrm>
            <a:off x="6927825" y="3282550"/>
            <a:ext cx="86400" cy="86400"/>
            <a:chOff x="3207775" y="3158025"/>
            <a:chExt cx="86400" cy="86400"/>
          </a:xfrm>
        </p:grpSpPr>
        <p:cxnSp>
          <p:nvCxnSpPr>
            <p:cNvPr id="1125" name="Google Shape;1125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6" name="Google Shape;1126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27" name="Google Shape;1127;p79"/>
          <p:cNvGrpSpPr/>
          <p:nvPr/>
        </p:nvGrpSpPr>
        <p:grpSpPr>
          <a:xfrm>
            <a:off x="4304228" y="2949850"/>
            <a:ext cx="86400" cy="86400"/>
            <a:chOff x="3207775" y="3158025"/>
            <a:chExt cx="86400" cy="86400"/>
          </a:xfrm>
        </p:grpSpPr>
        <p:cxnSp>
          <p:nvCxnSpPr>
            <p:cNvPr id="1128" name="Google Shape;1128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9" name="Google Shape;1129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30" name="Google Shape;1130;p79"/>
          <p:cNvGrpSpPr/>
          <p:nvPr/>
        </p:nvGrpSpPr>
        <p:grpSpPr>
          <a:xfrm>
            <a:off x="4622728" y="2266154"/>
            <a:ext cx="86400" cy="86400"/>
            <a:chOff x="3207775" y="3158025"/>
            <a:chExt cx="86400" cy="86400"/>
          </a:xfrm>
        </p:grpSpPr>
        <p:cxnSp>
          <p:nvCxnSpPr>
            <p:cNvPr id="1131" name="Google Shape;1131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2" name="Google Shape;1132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33" name="Google Shape;1133;p79"/>
          <p:cNvGrpSpPr/>
          <p:nvPr/>
        </p:nvGrpSpPr>
        <p:grpSpPr>
          <a:xfrm rot="2700243">
            <a:off x="5345265" y="3477281"/>
            <a:ext cx="86405" cy="86405"/>
            <a:chOff x="3207775" y="3158025"/>
            <a:chExt cx="86400" cy="86400"/>
          </a:xfrm>
        </p:grpSpPr>
        <p:cxnSp>
          <p:nvCxnSpPr>
            <p:cNvPr id="1134" name="Google Shape;1134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5" name="Google Shape;1135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36" name="Google Shape;1136;p79"/>
          <p:cNvGrpSpPr/>
          <p:nvPr/>
        </p:nvGrpSpPr>
        <p:grpSpPr>
          <a:xfrm rot="2700243">
            <a:off x="3240040" y="2528556"/>
            <a:ext cx="86405" cy="86405"/>
            <a:chOff x="3207775" y="3158025"/>
            <a:chExt cx="86400" cy="86400"/>
          </a:xfrm>
        </p:grpSpPr>
        <p:cxnSp>
          <p:nvCxnSpPr>
            <p:cNvPr id="1137" name="Google Shape;1137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8" name="Google Shape;1138;p79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39" name="Google Shape;1139;p79"/>
          <p:cNvCxnSpPr/>
          <p:nvPr/>
        </p:nvCxnSpPr>
        <p:spPr>
          <a:xfrm flipH="1">
            <a:off x="5604374" y="3326446"/>
            <a:ext cx="1384500" cy="258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40" name="Google Shape;1140;p79"/>
          <p:cNvGrpSpPr/>
          <p:nvPr/>
        </p:nvGrpSpPr>
        <p:grpSpPr>
          <a:xfrm>
            <a:off x="3393750" y="2131913"/>
            <a:ext cx="2421250" cy="983920"/>
            <a:chOff x="3393750" y="2131913"/>
            <a:chExt cx="2421250" cy="983920"/>
          </a:xfrm>
        </p:grpSpPr>
        <p:sp>
          <p:nvSpPr>
            <p:cNvPr id="1141" name="Google Shape;1141;p79"/>
            <p:cNvSpPr txBox="1"/>
            <p:nvPr/>
          </p:nvSpPr>
          <p:spPr>
            <a:xfrm>
              <a:off x="4568200" y="2644425"/>
              <a:ext cx="1246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2.1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2" name="Google Shape;1142;p79"/>
            <p:cNvSpPr txBox="1"/>
            <p:nvPr/>
          </p:nvSpPr>
          <p:spPr>
            <a:xfrm>
              <a:off x="3393750" y="2838633"/>
              <a:ext cx="13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3.2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3" name="Google Shape;1143;p79"/>
            <p:cNvSpPr txBox="1"/>
            <p:nvPr/>
          </p:nvSpPr>
          <p:spPr>
            <a:xfrm>
              <a:off x="3591425" y="2131913"/>
              <a:ext cx="72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3.9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4" name="Google Shape;1144;p79"/>
          <p:cNvGrpSpPr/>
          <p:nvPr/>
        </p:nvGrpSpPr>
        <p:grpSpPr>
          <a:xfrm flipH="1">
            <a:off x="3774750" y="2492025"/>
            <a:ext cx="2071175" cy="1081008"/>
            <a:chOff x="3743825" y="2644425"/>
            <a:chExt cx="2071175" cy="1081008"/>
          </a:xfrm>
        </p:grpSpPr>
        <p:sp>
          <p:nvSpPr>
            <p:cNvPr id="1145" name="Google Shape;1145;p79"/>
            <p:cNvSpPr txBox="1"/>
            <p:nvPr/>
          </p:nvSpPr>
          <p:spPr>
            <a:xfrm>
              <a:off x="4568200" y="2644425"/>
              <a:ext cx="1246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2.1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6" name="Google Shape;1146;p79"/>
            <p:cNvSpPr txBox="1"/>
            <p:nvPr/>
          </p:nvSpPr>
          <p:spPr>
            <a:xfrm>
              <a:off x="3927150" y="3448233"/>
              <a:ext cx="13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3.2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7" name="Google Shape;1147;p79"/>
            <p:cNvSpPr txBox="1"/>
            <p:nvPr/>
          </p:nvSpPr>
          <p:spPr>
            <a:xfrm>
              <a:off x="3743825" y="2817713"/>
              <a:ext cx="72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3.9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8" name="Google Shape;1148;p79"/>
          <p:cNvGrpSpPr/>
          <p:nvPr/>
        </p:nvGrpSpPr>
        <p:grpSpPr>
          <a:xfrm>
            <a:off x="3393750" y="2131913"/>
            <a:ext cx="2452175" cy="1441120"/>
            <a:chOff x="3393750" y="2131913"/>
            <a:chExt cx="2452175" cy="1441120"/>
          </a:xfrm>
        </p:grpSpPr>
        <p:sp>
          <p:nvSpPr>
            <p:cNvPr id="1149" name="Google Shape;1149;p79"/>
            <p:cNvSpPr txBox="1"/>
            <p:nvPr/>
          </p:nvSpPr>
          <p:spPr>
            <a:xfrm>
              <a:off x="3591425" y="2131913"/>
              <a:ext cx="72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3.9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0" name="Google Shape;1150;p79"/>
            <p:cNvSpPr txBox="1"/>
            <p:nvPr/>
          </p:nvSpPr>
          <p:spPr>
            <a:xfrm flipH="1">
              <a:off x="5117825" y="2665313"/>
              <a:ext cx="72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3.9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1" name="Google Shape;1151;p79"/>
            <p:cNvSpPr txBox="1"/>
            <p:nvPr/>
          </p:nvSpPr>
          <p:spPr>
            <a:xfrm>
              <a:off x="3393750" y="2838633"/>
              <a:ext cx="13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3.2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2" name="Google Shape;1152;p79"/>
            <p:cNvSpPr txBox="1"/>
            <p:nvPr/>
          </p:nvSpPr>
          <p:spPr>
            <a:xfrm flipH="1">
              <a:off x="4325500" y="3295833"/>
              <a:ext cx="1337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3.2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3" name="Google Shape;1153;p79"/>
            <p:cNvSpPr txBox="1"/>
            <p:nvPr/>
          </p:nvSpPr>
          <p:spPr>
            <a:xfrm flipH="1">
              <a:off x="3850950" y="2415825"/>
              <a:ext cx="1246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2.1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4" name="Google Shape;1154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isku ekaanshaha (Guaranteeing 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9" name="Google Shape;1159;p80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774400" y="1809325"/>
            <a:ext cx="2675702" cy="1815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80"/>
          <p:cNvSpPr/>
          <p:nvPr/>
        </p:nvSpPr>
        <p:spPr>
          <a:xfrm>
            <a:off x="4006439" y="2653161"/>
            <a:ext cx="693900" cy="693900"/>
          </a:xfrm>
          <a:prstGeom prst="pie">
            <a:avLst>
              <a:gd fmla="val 12173996" name="adj1"/>
              <a:gd fmla="val 17637033" name="adj2"/>
            </a:avLst>
          </a:prstGeom>
          <a:solidFill>
            <a:schemeClr val="accent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61" name="Google Shape;1161;p80"/>
          <p:cNvCxnSpPr/>
          <p:nvPr/>
        </p:nvCxnSpPr>
        <p:spPr>
          <a:xfrm rot="10800000">
            <a:off x="3285800" y="2572875"/>
            <a:ext cx="1083600" cy="42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2" name="Google Shape;1162;p80"/>
          <p:cNvSpPr txBox="1"/>
          <p:nvPr/>
        </p:nvSpPr>
        <p:spPr>
          <a:xfrm>
            <a:off x="324000" y="798650"/>
            <a:ext cx="871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laba saddexagal oo leh saddexda dhinac oo isku mid ah ayaa yeelan kara xaglaha gudaha oo kala duwan?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3" name="Google Shape;1163;p80"/>
          <p:cNvSpPr txBox="1"/>
          <p:nvPr/>
        </p:nvSpPr>
        <p:spPr>
          <a:xfrm>
            <a:off x="3369601" y="2861500"/>
            <a:ext cx="76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3.2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80"/>
          <p:cNvSpPr txBox="1"/>
          <p:nvPr/>
        </p:nvSpPr>
        <p:spPr>
          <a:xfrm>
            <a:off x="4572001" y="2610300"/>
            <a:ext cx="76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65" name="Google Shape;1165;p80"/>
          <p:cNvCxnSpPr/>
          <p:nvPr/>
        </p:nvCxnSpPr>
        <p:spPr>
          <a:xfrm flipH="1" rot="10800000">
            <a:off x="4359150" y="2307725"/>
            <a:ext cx="309300" cy="69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6" name="Google Shape;1166;p80"/>
          <p:cNvCxnSpPr/>
          <p:nvPr/>
        </p:nvCxnSpPr>
        <p:spPr>
          <a:xfrm flipH="1">
            <a:off x="3285925" y="2314700"/>
            <a:ext cx="1384500" cy="258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7" name="Google Shape;1167;p80"/>
          <p:cNvSpPr txBox="1"/>
          <p:nvPr/>
        </p:nvSpPr>
        <p:spPr>
          <a:xfrm>
            <a:off x="3538326" y="2075350"/>
            <a:ext cx="76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3.9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68" name="Google Shape;1168;p80"/>
          <p:cNvGrpSpPr/>
          <p:nvPr/>
        </p:nvGrpSpPr>
        <p:grpSpPr>
          <a:xfrm>
            <a:off x="4304228" y="2949850"/>
            <a:ext cx="86400" cy="86400"/>
            <a:chOff x="3207775" y="3158025"/>
            <a:chExt cx="86400" cy="86400"/>
          </a:xfrm>
        </p:grpSpPr>
        <p:cxnSp>
          <p:nvCxnSpPr>
            <p:cNvPr id="1169" name="Google Shape;1169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0" name="Google Shape;1170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71" name="Google Shape;1171;p80"/>
          <p:cNvGrpSpPr/>
          <p:nvPr/>
        </p:nvGrpSpPr>
        <p:grpSpPr>
          <a:xfrm>
            <a:off x="4622728" y="2266154"/>
            <a:ext cx="86400" cy="86400"/>
            <a:chOff x="3207775" y="3158025"/>
            <a:chExt cx="86400" cy="86400"/>
          </a:xfrm>
        </p:grpSpPr>
        <p:cxnSp>
          <p:nvCxnSpPr>
            <p:cNvPr id="1172" name="Google Shape;1172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3" name="Google Shape;1173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74" name="Google Shape;1174;p80"/>
          <p:cNvGrpSpPr/>
          <p:nvPr/>
        </p:nvGrpSpPr>
        <p:grpSpPr>
          <a:xfrm rot="2700243">
            <a:off x="3240040" y="2528556"/>
            <a:ext cx="86405" cy="86405"/>
            <a:chOff x="3207775" y="3158025"/>
            <a:chExt cx="86400" cy="86400"/>
          </a:xfrm>
        </p:grpSpPr>
        <p:cxnSp>
          <p:nvCxnSpPr>
            <p:cNvPr id="1175" name="Google Shape;1175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6" name="Google Shape;1176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77" name="Google Shape;1177;p80"/>
          <p:cNvGrpSpPr/>
          <p:nvPr/>
        </p:nvGrpSpPr>
        <p:grpSpPr>
          <a:xfrm rot="2700243">
            <a:off x="3240040" y="2528556"/>
            <a:ext cx="86405" cy="86405"/>
            <a:chOff x="3207775" y="3158025"/>
            <a:chExt cx="86400" cy="86400"/>
          </a:xfrm>
        </p:grpSpPr>
        <p:cxnSp>
          <p:nvCxnSpPr>
            <p:cNvPr id="1178" name="Google Shape;1178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9" name="Google Shape;1179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80" name="Google Shape;1180;p80"/>
          <p:cNvGrpSpPr/>
          <p:nvPr/>
        </p:nvGrpSpPr>
        <p:grpSpPr>
          <a:xfrm>
            <a:off x="4622728" y="2266154"/>
            <a:ext cx="86400" cy="86400"/>
            <a:chOff x="3207775" y="3158025"/>
            <a:chExt cx="86400" cy="86400"/>
          </a:xfrm>
        </p:grpSpPr>
        <p:cxnSp>
          <p:nvCxnSpPr>
            <p:cNvPr id="1181" name="Google Shape;1181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2" name="Google Shape;1182;p80"/>
            <p:cNvCxnSpPr/>
            <p:nvPr/>
          </p:nvCxnSpPr>
          <p:spPr>
            <a:xfrm>
              <a:off x="3250975" y="3158025"/>
              <a:ext cx="0" cy="86400"/>
            </a:xfrm>
            <a:prstGeom prst="straightConnector1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83" name="Google Shape;1183;p80"/>
          <p:cNvSpPr txBox="1"/>
          <p:nvPr/>
        </p:nvSpPr>
        <p:spPr>
          <a:xfrm>
            <a:off x="427200" y="1170250"/>
            <a:ext cx="534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Maya, dhererka dhinacyada (side lengths) ayaa gooya cabbirka xaglaha (angles).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84" name="Google Shape;1184;p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08100" y="3299237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80"/>
          <p:cNvSpPr txBox="1"/>
          <p:nvPr/>
        </p:nvSpPr>
        <p:spPr>
          <a:xfrm>
            <a:off x="236619" y="422399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6" name="Google Shape;1186;p80"/>
          <p:cNvSpPr txBox="1"/>
          <p:nvPr/>
        </p:nvSpPr>
        <p:spPr>
          <a:xfrm>
            <a:off x="6942316" y="437754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7" name="Google Shape;1187;p8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82409" y="3639988"/>
            <a:ext cx="777007" cy="896096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80"/>
          <p:cNvSpPr txBox="1"/>
          <p:nvPr/>
        </p:nvSpPr>
        <p:spPr>
          <a:xfrm>
            <a:off x="616700" y="1858675"/>
            <a:ext cx="233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Marka, laba saddex-xagal oo leh saddex geesood (edges) isku mid ah, ma isku qaab (congruent) bay noqonayaan?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9" name="Google Shape;1189;p80"/>
          <p:cNvSpPr txBox="1"/>
          <p:nvPr/>
        </p:nvSpPr>
        <p:spPr>
          <a:xfrm>
            <a:off x="5882750" y="1879042"/>
            <a:ext cx="2403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Haa, haddii aan ognahay in dhinacyadu (edges) isku mid yihiin, markaas waxaan ognahay inay isku qaab (congruent) yihiin.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90" name="Google Shape;1190;p80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407498" y="1765025"/>
            <a:ext cx="2675702" cy="1499426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80"/>
          <p:cNvSpPr txBox="1"/>
          <p:nvPr/>
        </p:nvSpPr>
        <p:spPr>
          <a:xfrm>
            <a:off x="1726100" y="3647650"/>
            <a:ext cx="5581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Shardigan (condition) ee isku qaabnaanta (congruence) saddex-xagalka waxaa loo yaqaan dhinac-dhinac-dhinac (side-side-side) ama SSS oo la soo gaabiyo.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Daminnada isku qaabnaanta (Guaranteeing 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81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Saddex-xagal ABC, halka AB = 9 cm, BC = 3 cm iyo AC = 10 cm</a:t>
            </a:r>
            <a:endParaRPr sz="2000"/>
          </a:p>
        </p:txBody>
      </p:sp>
      <p:sp>
        <p:nvSpPr>
          <p:cNvPr id="1198" name="Google Shape;1198;p8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ka mid ah kuma isku qaab (congruent) labada kale?</a:t>
            </a:r>
            <a:endParaRPr/>
          </a:p>
        </p:txBody>
      </p:sp>
      <p:sp>
        <p:nvSpPr>
          <p:cNvPr id="1199" name="Google Shape;1199;p8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Saddex-xagal DEF, halka DE = 10 cm, DF = 9 cm iyo EF = 3 cm</a:t>
            </a:r>
            <a:endParaRPr/>
          </a:p>
        </p:txBody>
      </p:sp>
      <p:sp>
        <p:nvSpPr>
          <p:cNvPr id="1200" name="Google Shape;1200;p8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Saddex-xagal GHI, halka GH = 10 cm, GI = 3 cm iyo HI = 10 cm</a:t>
            </a:r>
            <a:endParaRPr/>
          </a:p>
        </p:txBody>
      </p:sp>
      <p:pic>
        <p:nvPicPr>
          <p:cNvPr id="1201" name="Google Shape;120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2783" y="37197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p8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Daminnada isku qaabnaanta (Guaranteeing congruence)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7" name="Google Shape;1207;p82"/>
          <p:cNvPicPr preferRelativeResize="0"/>
          <p:nvPr/>
        </p:nvPicPr>
        <p:blipFill rotWithShape="1">
          <a:blip r:embed="rId3">
            <a:alphaModFix/>
          </a:blip>
          <a:srcRect b="12402" l="3903" r="63483" t="5623"/>
          <a:stretch/>
        </p:blipFill>
        <p:spPr>
          <a:xfrm>
            <a:off x="1336174" y="1493200"/>
            <a:ext cx="1855276" cy="294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82"/>
          <p:cNvPicPr preferRelativeResize="0"/>
          <p:nvPr/>
        </p:nvPicPr>
        <p:blipFill rotWithShape="1">
          <a:blip r:embed="rId3">
            <a:alphaModFix/>
          </a:blip>
          <a:srcRect b="0" l="45402" r="0" t="42541"/>
          <a:stretch/>
        </p:blipFill>
        <p:spPr>
          <a:xfrm>
            <a:off x="4760376" y="1782000"/>
            <a:ext cx="3106000" cy="20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82"/>
          <p:cNvSpPr txBox="1"/>
          <p:nvPr>
            <p:ph idx="1" type="body"/>
          </p:nvPr>
        </p:nvSpPr>
        <p:spPr>
          <a:xfrm>
            <a:off x="324000" y="759300"/>
            <a:ext cx="8237700" cy="79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1) Labadan afar-geesood (quadrilaterals) waa isku qaab (congruent). Buuxi meelaha bannaan.</a:t>
            </a:r>
            <a:endParaRPr/>
          </a:p>
        </p:txBody>
      </p:sp>
      <p:sp>
        <p:nvSpPr>
          <p:cNvPr id="1210" name="Google Shape;1210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Daminnada isku qaabnaanta (Guaranteeing congruence)</a:t>
            </a:r>
            <a:endParaRPr/>
          </a:p>
        </p:txBody>
      </p:sp>
      <p:sp>
        <p:nvSpPr>
          <p:cNvPr id="1211" name="Google Shape;1211;p82"/>
          <p:cNvSpPr txBox="1"/>
          <p:nvPr/>
        </p:nvSpPr>
        <p:spPr>
          <a:xfrm>
            <a:off x="2557950" y="1450650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2" name="Google Shape;1212;p82"/>
          <p:cNvSpPr txBox="1"/>
          <p:nvPr/>
        </p:nvSpPr>
        <p:spPr>
          <a:xfrm>
            <a:off x="4228200" y="3070650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82"/>
          <p:cNvSpPr txBox="1"/>
          <p:nvPr/>
        </p:nvSpPr>
        <p:spPr>
          <a:xfrm>
            <a:off x="6318850" y="3714825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6.1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82"/>
          <p:cNvSpPr txBox="1"/>
          <p:nvPr/>
        </p:nvSpPr>
        <p:spPr>
          <a:xfrm>
            <a:off x="1185750" y="3654500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5.7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82"/>
          <p:cNvSpPr txBox="1"/>
          <p:nvPr/>
        </p:nvSpPr>
        <p:spPr>
          <a:xfrm>
            <a:off x="4841825" y="1672725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82"/>
          <p:cNvSpPr txBox="1"/>
          <p:nvPr/>
        </p:nvSpPr>
        <p:spPr>
          <a:xfrm>
            <a:off x="5343150" y="2530650"/>
            <a:ext cx="51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83°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82"/>
          <p:cNvSpPr txBox="1"/>
          <p:nvPr/>
        </p:nvSpPr>
        <p:spPr>
          <a:xfrm>
            <a:off x="6722050" y="2939025"/>
            <a:ext cx="51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55°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82"/>
          <p:cNvSpPr txBox="1"/>
          <p:nvPr/>
        </p:nvSpPr>
        <p:spPr>
          <a:xfrm>
            <a:off x="1875550" y="2700000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108°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82"/>
          <p:cNvSpPr txBox="1"/>
          <p:nvPr/>
        </p:nvSpPr>
        <p:spPr>
          <a:xfrm>
            <a:off x="2034400" y="2010600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83°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0" name="Google Shape;1220;p82"/>
          <p:cNvSpPr txBox="1"/>
          <p:nvPr/>
        </p:nvSpPr>
        <p:spPr>
          <a:xfrm>
            <a:off x="2156925" y="2355300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114°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1" name="Google Shape;1221;p82"/>
          <p:cNvCxnSpPr/>
          <p:nvPr/>
        </p:nvCxnSpPr>
        <p:spPr>
          <a:xfrm>
            <a:off x="710200" y="2179950"/>
            <a:ext cx="799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2" name="Google Shape;1222;p82"/>
          <p:cNvCxnSpPr/>
          <p:nvPr/>
        </p:nvCxnSpPr>
        <p:spPr>
          <a:xfrm>
            <a:off x="3079900" y="3861400"/>
            <a:ext cx="799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3" name="Google Shape;1223;p82"/>
          <p:cNvCxnSpPr/>
          <p:nvPr/>
        </p:nvCxnSpPr>
        <p:spPr>
          <a:xfrm>
            <a:off x="7146750" y="2401400"/>
            <a:ext cx="799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4" name="Google Shape;1224;p82"/>
          <p:cNvCxnSpPr/>
          <p:nvPr/>
        </p:nvCxnSpPr>
        <p:spPr>
          <a:xfrm>
            <a:off x="6075800" y="2654325"/>
            <a:ext cx="5913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5" name="Google Shape;1225;p82"/>
          <p:cNvCxnSpPr/>
          <p:nvPr/>
        </p:nvCxnSpPr>
        <p:spPr>
          <a:xfrm>
            <a:off x="5892125" y="3240000"/>
            <a:ext cx="5913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6" name="Google Shape;1226;p82"/>
          <p:cNvCxnSpPr/>
          <p:nvPr/>
        </p:nvCxnSpPr>
        <p:spPr>
          <a:xfrm>
            <a:off x="2247425" y="3654500"/>
            <a:ext cx="5913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7" name="Google Shape;1227;p82"/>
          <p:cNvCxnSpPr/>
          <p:nvPr/>
        </p:nvCxnSpPr>
        <p:spPr>
          <a:xfrm flipH="1" rot="10800000">
            <a:off x="1336175" y="1534100"/>
            <a:ext cx="658500" cy="1316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28" name="Google Shape;1228;p82"/>
          <p:cNvCxnSpPr/>
          <p:nvPr/>
        </p:nvCxnSpPr>
        <p:spPr>
          <a:xfrm rot="10800000">
            <a:off x="2181050" y="1493192"/>
            <a:ext cx="1010400" cy="633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29" name="Google Shape;1229;p82"/>
          <p:cNvCxnSpPr/>
          <p:nvPr/>
        </p:nvCxnSpPr>
        <p:spPr>
          <a:xfrm rot="10800000">
            <a:off x="1336100" y="3044725"/>
            <a:ext cx="1395300" cy="1397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0" name="Google Shape;1230;p82"/>
          <p:cNvCxnSpPr/>
          <p:nvPr/>
        </p:nvCxnSpPr>
        <p:spPr>
          <a:xfrm flipH="1" rot="10800000">
            <a:off x="2942575" y="2307250"/>
            <a:ext cx="336900" cy="2067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1" name="Google Shape;1231;p82"/>
          <p:cNvCxnSpPr/>
          <p:nvPr/>
        </p:nvCxnSpPr>
        <p:spPr>
          <a:xfrm flipH="1" rot="10800000">
            <a:off x="4841825" y="1789375"/>
            <a:ext cx="1355100" cy="676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2" name="Google Shape;1232;p82"/>
          <p:cNvCxnSpPr/>
          <p:nvPr/>
        </p:nvCxnSpPr>
        <p:spPr>
          <a:xfrm rot="10800000">
            <a:off x="6410675" y="1870500"/>
            <a:ext cx="1380000" cy="1380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3" name="Google Shape;1233;p82"/>
          <p:cNvCxnSpPr/>
          <p:nvPr/>
        </p:nvCxnSpPr>
        <p:spPr>
          <a:xfrm flipH="1">
            <a:off x="5621925" y="3439050"/>
            <a:ext cx="2108400" cy="324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4" name="Google Shape;1234;p82"/>
          <p:cNvCxnSpPr/>
          <p:nvPr/>
        </p:nvCxnSpPr>
        <p:spPr>
          <a:xfrm rot="10800000">
            <a:off x="4758725" y="2637450"/>
            <a:ext cx="678900" cy="1073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83"/>
          <p:cNvSpPr txBox="1"/>
          <p:nvPr>
            <p:ph idx="1" type="body"/>
          </p:nvPr>
        </p:nvSpPr>
        <p:spPr>
          <a:xfrm>
            <a:off x="324000" y="759300"/>
            <a:ext cx="8237700" cy="79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2) Bixi tusaale afar geesood oo muujinaya in shuruudahan aysan ku filnayn in lagu caddeeyo isku ekaanshaha (congruence).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a) xagluhu waa isku mid (angles are the same)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b) xagluhu waa isku mid oo isku hagaag (angles are the same and in the same order)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c) geesuhu waa isku dherer (edges are the same length)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d) geesuhu waa isku dherer oo isku hagaag (edges are the same length and in the same order)</a:t>
            </a:r>
            <a:endParaRPr/>
          </a:p>
        </p:txBody>
      </p:sp>
      <p:sp>
        <p:nvSpPr>
          <p:cNvPr id="1240" name="Google Shape;1240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isku ekaanshaha (Guaranteeing congruence)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84"/>
          <p:cNvSpPr txBox="1"/>
          <p:nvPr>
            <p:ph idx="1" type="body"/>
          </p:nvPr>
        </p:nvSpPr>
        <p:spPr>
          <a:xfrm>
            <a:off x="324000" y="759300"/>
            <a:ext cx="8237700" cy="6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3) Saddexagalka ABC, halkaasoo AB = x cm, AC = x cm iyo BC = x cm, waxaa la dhisay saddex jeer.</a:t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246" name="Google Shape;1246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isku ekaanshaha (Guaranteeing congruence)</a:t>
            </a:r>
            <a:endParaRPr/>
          </a:p>
        </p:txBody>
      </p:sp>
      <p:pic>
        <p:nvPicPr>
          <p:cNvPr id="1247" name="Google Shape;1247;p84"/>
          <p:cNvPicPr preferRelativeResize="0"/>
          <p:nvPr/>
        </p:nvPicPr>
        <p:blipFill rotWithShape="1">
          <a:blip r:embed="rId3">
            <a:alphaModFix/>
          </a:blip>
          <a:srcRect b="58242" l="10167" r="59133" t="1813"/>
          <a:stretch/>
        </p:blipFill>
        <p:spPr>
          <a:xfrm>
            <a:off x="1105123" y="1696888"/>
            <a:ext cx="1580400" cy="205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84"/>
          <p:cNvPicPr preferRelativeResize="0"/>
          <p:nvPr/>
        </p:nvPicPr>
        <p:blipFill rotWithShape="1">
          <a:blip r:embed="rId3">
            <a:alphaModFix/>
          </a:blip>
          <a:srcRect b="57989" l="58141" r="0" t="8629"/>
          <a:stretch/>
        </p:blipFill>
        <p:spPr>
          <a:xfrm>
            <a:off x="3452951" y="2044525"/>
            <a:ext cx="2154899" cy="171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84"/>
          <p:cNvPicPr preferRelativeResize="0"/>
          <p:nvPr/>
        </p:nvPicPr>
        <p:blipFill rotWithShape="1">
          <a:blip r:embed="rId3">
            <a:alphaModFix/>
          </a:blip>
          <a:srcRect b="897" l="17225" r="34075" t="69381"/>
          <a:stretch/>
        </p:blipFill>
        <p:spPr>
          <a:xfrm>
            <a:off x="6052101" y="2199680"/>
            <a:ext cx="2507101" cy="1528726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84"/>
          <p:cNvSpPr txBox="1"/>
          <p:nvPr>
            <p:ph idx="1" type="body"/>
          </p:nvPr>
        </p:nvSpPr>
        <p:spPr>
          <a:xfrm>
            <a:off x="324000" y="3953475"/>
            <a:ext cx="8237700" cy="8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a) cabbir xaglaha ABC, BAC iyo BCA ee saddexda saddexagal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maxaad dareemiysaa?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4}{3}&quot;&gt;&lt;mfrac&gt;&lt;mn&gt;4&lt;/mn&gt;&lt;mn&gt;3&lt;/mn&gt;&lt;/mfrac&gt;&lt;/math&gt;" id="1251" name="Google Shape;1251;p84" title="four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1002" y="693521"/>
            <a:ext cx="148199" cy="48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}&quot;&gt;&lt;mfrac&gt;&lt;mn&gt;3&lt;/mn&gt;&lt;mn&gt;2&lt;/mn&gt;&lt;/mfrac&gt;&lt;/math&gt;" id="1252" name="Google Shape;1252;p84" title="three halve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3856" y="697590"/>
            <a:ext cx="146630" cy="480758"/>
          </a:xfrm>
          <a:prstGeom prst="rect">
            <a:avLst/>
          </a:prstGeom>
          <a:noFill/>
          <a:ln>
            <a:noFill/>
          </a:ln>
        </p:spPr>
      </p:pic>
      <p:sp>
        <p:nvSpPr>
          <p:cNvPr id="1253" name="Google Shape;1253;p84"/>
          <p:cNvSpPr txBox="1"/>
          <p:nvPr/>
        </p:nvSpPr>
        <p:spPr>
          <a:xfrm>
            <a:off x="997610" y="3528510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84"/>
          <p:cNvSpPr txBox="1"/>
          <p:nvPr/>
        </p:nvSpPr>
        <p:spPr>
          <a:xfrm>
            <a:off x="2610009" y="35359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5" name="Google Shape;1255;p84"/>
          <p:cNvSpPr txBox="1"/>
          <p:nvPr/>
        </p:nvSpPr>
        <p:spPr>
          <a:xfrm>
            <a:off x="5442926" y="3528492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84"/>
          <p:cNvSpPr txBox="1"/>
          <p:nvPr/>
        </p:nvSpPr>
        <p:spPr>
          <a:xfrm>
            <a:off x="3369610" y="3535910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84"/>
          <p:cNvSpPr txBox="1"/>
          <p:nvPr/>
        </p:nvSpPr>
        <p:spPr>
          <a:xfrm>
            <a:off x="3730509" y="192248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84"/>
          <p:cNvSpPr txBox="1"/>
          <p:nvPr/>
        </p:nvSpPr>
        <p:spPr>
          <a:xfrm>
            <a:off x="6052109" y="348423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84"/>
          <p:cNvSpPr txBox="1"/>
          <p:nvPr/>
        </p:nvSpPr>
        <p:spPr>
          <a:xfrm>
            <a:off x="8334601" y="3535892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84"/>
          <p:cNvSpPr txBox="1"/>
          <p:nvPr/>
        </p:nvSpPr>
        <p:spPr>
          <a:xfrm>
            <a:off x="6758860" y="2044535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84"/>
          <p:cNvSpPr txBox="1"/>
          <p:nvPr/>
        </p:nvSpPr>
        <p:spPr>
          <a:xfrm>
            <a:off x="1467052" y="1519492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84"/>
          <p:cNvSpPr txBox="1"/>
          <p:nvPr/>
        </p:nvSpPr>
        <p:spPr>
          <a:xfrm>
            <a:off x="3670025" y="1314300"/>
            <a:ext cx="548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7" name="Google Shape;1267;p85"/>
          <p:cNvPicPr preferRelativeResize="0"/>
          <p:nvPr/>
        </p:nvPicPr>
        <p:blipFill rotWithShape="1">
          <a:blip r:embed="rId3">
            <a:alphaModFix/>
          </a:blip>
          <a:srcRect b="12402" l="3903" r="63483" t="5623"/>
          <a:stretch/>
        </p:blipFill>
        <p:spPr>
          <a:xfrm>
            <a:off x="1336174" y="1493200"/>
            <a:ext cx="1855276" cy="294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85"/>
          <p:cNvPicPr preferRelativeResize="0"/>
          <p:nvPr/>
        </p:nvPicPr>
        <p:blipFill rotWithShape="1">
          <a:blip r:embed="rId3">
            <a:alphaModFix/>
          </a:blip>
          <a:srcRect b="0" l="45402" r="0" t="42541"/>
          <a:stretch/>
        </p:blipFill>
        <p:spPr>
          <a:xfrm>
            <a:off x="4760376" y="1782000"/>
            <a:ext cx="3106000" cy="20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Labadan afar geesood waa isku mid (congruent). Buuxi meelaha bannaan.</a:t>
            </a:r>
            <a:endParaRPr/>
          </a:p>
        </p:txBody>
      </p:sp>
      <p:sp>
        <p:nvSpPr>
          <p:cNvPr id="1270" name="Google Shape;1270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isku ekaanshaha (Guaranteeing congruence)</a:t>
            </a:r>
            <a:endParaRPr/>
          </a:p>
        </p:txBody>
      </p:sp>
      <p:sp>
        <p:nvSpPr>
          <p:cNvPr id="1271" name="Google Shape;1271;p85"/>
          <p:cNvSpPr txBox="1"/>
          <p:nvPr/>
        </p:nvSpPr>
        <p:spPr>
          <a:xfrm>
            <a:off x="2557950" y="1450650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2" name="Google Shape;1272;p85"/>
          <p:cNvSpPr txBox="1"/>
          <p:nvPr/>
        </p:nvSpPr>
        <p:spPr>
          <a:xfrm>
            <a:off x="4228200" y="3070650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3" name="Google Shape;1273;p85"/>
          <p:cNvSpPr txBox="1"/>
          <p:nvPr/>
        </p:nvSpPr>
        <p:spPr>
          <a:xfrm>
            <a:off x="6318850" y="3714825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6.1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4" name="Google Shape;1274;p85"/>
          <p:cNvSpPr txBox="1"/>
          <p:nvPr/>
        </p:nvSpPr>
        <p:spPr>
          <a:xfrm>
            <a:off x="1185750" y="3654500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5.7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85"/>
          <p:cNvSpPr txBox="1"/>
          <p:nvPr/>
        </p:nvSpPr>
        <p:spPr>
          <a:xfrm>
            <a:off x="4841825" y="1672725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85"/>
          <p:cNvSpPr txBox="1"/>
          <p:nvPr/>
        </p:nvSpPr>
        <p:spPr>
          <a:xfrm>
            <a:off x="5343150" y="2530650"/>
            <a:ext cx="51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83°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85"/>
          <p:cNvSpPr txBox="1"/>
          <p:nvPr/>
        </p:nvSpPr>
        <p:spPr>
          <a:xfrm>
            <a:off x="6722050" y="2939025"/>
            <a:ext cx="51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55°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85"/>
          <p:cNvSpPr txBox="1"/>
          <p:nvPr/>
        </p:nvSpPr>
        <p:spPr>
          <a:xfrm>
            <a:off x="1875550" y="2700000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108°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9" name="Google Shape;1279;p85"/>
          <p:cNvSpPr txBox="1"/>
          <p:nvPr/>
        </p:nvSpPr>
        <p:spPr>
          <a:xfrm>
            <a:off x="2034400" y="2010600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83°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85"/>
          <p:cNvSpPr txBox="1"/>
          <p:nvPr/>
        </p:nvSpPr>
        <p:spPr>
          <a:xfrm>
            <a:off x="2156925" y="2355300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114°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81" name="Google Shape;1281;p85"/>
          <p:cNvCxnSpPr/>
          <p:nvPr/>
        </p:nvCxnSpPr>
        <p:spPr>
          <a:xfrm flipH="1" rot="10800000">
            <a:off x="1336175" y="1534100"/>
            <a:ext cx="658500" cy="1316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82" name="Google Shape;1282;p85"/>
          <p:cNvCxnSpPr/>
          <p:nvPr/>
        </p:nvCxnSpPr>
        <p:spPr>
          <a:xfrm rot="10800000">
            <a:off x="2181050" y="1493192"/>
            <a:ext cx="1010400" cy="633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83" name="Google Shape;1283;p85"/>
          <p:cNvCxnSpPr/>
          <p:nvPr/>
        </p:nvCxnSpPr>
        <p:spPr>
          <a:xfrm rot="10800000">
            <a:off x="1336100" y="3044725"/>
            <a:ext cx="1395300" cy="1397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84" name="Google Shape;1284;p85"/>
          <p:cNvCxnSpPr/>
          <p:nvPr/>
        </p:nvCxnSpPr>
        <p:spPr>
          <a:xfrm flipH="1" rot="10800000">
            <a:off x="2942575" y="2307250"/>
            <a:ext cx="336900" cy="2067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85" name="Google Shape;1285;p85"/>
          <p:cNvCxnSpPr/>
          <p:nvPr/>
        </p:nvCxnSpPr>
        <p:spPr>
          <a:xfrm flipH="1" rot="10800000">
            <a:off x="4841825" y="1789375"/>
            <a:ext cx="1355100" cy="676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86" name="Google Shape;1286;p85"/>
          <p:cNvCxnSpPr/>
          <p:nvPr/>
        </p:nvCxnSpPr>
        <p:spPr>
          <a:xfrm rot="10800000">
            <a:off x="6410675" y="1870500"/>
            <a:ext cx="1380000" cy="1380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87" name="Google Shape;1287;p85"/>
          <p:cNvCxnSpPr/>
          <p:nvPr/>
        </p:nvCxnSpPr>
        <p:spPr>
          <a:xfrm flipH="1">
            <a:off x="5621925" y="3439050"/>
            <a:ext cx="2108400" cy="324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88" name="Google Shape;1288;p85"/>
          <p:cNvCxnSpPr/>
          <p:nvPr/>
        </p:nvCxnSpPr>
        <p:spPr>
          <a:xfrm rot="10800000">
            <a:off x="4758725" y="2637450"/>
            <a:ext cx="678900" cy="1073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89" name="Google Shape;1289;p85"/>
          <p:cNvSpPr txBox="1"/>
          <p:nvPr/>
        </p:nvSpPr>
        <p:spPr>
          <a:xfrm>
            <a:off x="710200" y="1870500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4.5 cm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0" name="Google Shape;1290;p85"/>
          <p:cNvSpPr txBox="1"/>
          <p:nvPr/>
        </p:nvSpPr>
        <p:spPr>
          <a:xfrm>
            <a:off x="2376875" y="3448050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55°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1" name="Google Shape;1291;p85"/>
          <p:cNvSpPr txBox="1"/>
          <p:nvPr/>
        </p:nvSpPr>
        <p:spPr>
          <a:xfrm>
            <a:off x="5892125" y="3015225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114°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2" name="Google Shape;1292;p85"/>
          <p:cNvSpPr txBox="1"/>
          <p:nvPr/>
        </p:nvSpPr>
        <p:spPr>
          <a:xfrm>
            <a:off x="6075800" y="2388766"/>
            <a:ext cx="6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108°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3" name="Google Shape;1293;p85"/>
          <p:cNvSpPr txBox="1"/>
          <p:nvPr/>
        </p:nvSpPr>
        <p:spPr>
          <a:xfrm>
            <a:off x="7086450" y="2126800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5.7 cm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4" name="Google Shape;1294;p85"/>
          <p:cNvSpPr txBox="1"/>
          <p:nvPr/>
        </p:nvSpPr>
        <p:spPr>
          <a:xfrm>
            <a:off x="3079900" y="3574075"/>
            <a:ext cx="92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6.1 cm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9" name="Google Shape;1299;p86"/>
          <p:cNvPicPr preferRelativeResize="0"/>
          <p:nvPr/>
        </p:nvPicPr>
        <p:blipFill rotWithShape="1">
          <a:blip r:embed="rId3">
            <a:alphaModFix/>
          </a:blip>
          <a:srcRect b="29995" l="1111" r="36819" t="37336"/>
          <a:stretch/>
        </p:blipFill>
        <p:spPr>
          <a:xfrm>
            <a:off x="4677850" y="2815828"/>
            <a:ext cx="3522450" cy="147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86"/>
          <p:cNvPicPr preferRelativeResize="0"/>
          <p:nvPr/>
        </p:nvPicPr>
        <p:blipFill rotWithShape="1">
          <a:blip r:embed="rId3">
            <a:alphaModFix/>
          </a:blip>
          <a:srcRect b="68465" l="0" r="47908" t="0"/>
          <a:stretch/>
        </p:blipFill>
        <p:spPr>
          <a:xfrm>
            <a:off x="1020250" y="2815813"/>
            <a:ext cx="2956151" cy="141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p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Bixi tusaale afar geesood oo muujinaya in shuruudahan aysan ku filnayn in lagu caddeeyo isku ekaanshaha (congruence).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xagluhu waa isku mid (angles are the same)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02" name="Google Shape;1302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isku-dhigmaanta (Guaranteeing congruence)</a:t>
            </a:r>
            <a:endParaRPr/>
          </a:p>
        </p:txBody>
      </p:sp>
      <p:sp>
        <p:nvSpPr>
          <p:cNvPr id="1303" name="Google Shape;1303;p86"/>
          <p:cNvSpPr txBox="1"/>
          <p:nvPr>
            <p:ph idx="1" type="body"/>
          </p:nvPr>
        </p:nvSpPr>
        <p:spPr>
          <a:xfrm>
            <a:off x="497950" y="2061075"/>
            <a:ext cx="8237700" cy="82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Trapezium isosceles (isosceles trapezium) iyo barbar-dhac (parallelogram) waxay yeelan karaan xaglo isku mid ah laakiin isku-dhigma (congruent) ma aha.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4" name="Google Shape;1304;p86"/>
          <p:cNvSpPr txBox="1"/>
          <p:nvPr>
            <p:ph idx="1" type="body"/>
          </p:nvPr>
        </p:nvSpPr>
        <p:spPr>
          <a:xfrm>
            <a:off x="1453299" y="3725754"/>
            <a:ext cx="643800" cy="62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5" name="Google Shape;1305;p86"/>
          <p:cNvSpPr txBox="1"/>
          <p:nvPr>
            <p:ph idx="1" type="body"/>
          </p:nvPr>
        </p:nvSpPr>
        <p:spPr>
          <a:xfrm>
            <a:off x="1998821" y="3109614"/>
            <a:ext cx="865500" cy="62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0°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6" name="Google Shape;1306;p86"/>
          <p:cNvSpPr txBox="1"/>
          <p:nvPr>
            <p:ph idx="1" type="body"/>
          </p:nvPr>
        </p:nvSpPr>
        <p:spPr>
          <a:xfrm>
            <a:off x="5619899" y="3121889"/>
            <a:ext cx="902100" cy="6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120°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7" name="Google Shape;1307;p86"/>
          <p:cNvSpPr txBox="1"/>
          <p:nvPr>
            <p:ph idx="1" type="body"/>
          </p:nvPr>
        </p:nvSpPr>
        <p:spPr>
          <a:xfrm>
            <a:off x="5028384" y="3761807"/>
            <a:ext cx="671100" cy="6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Tusaale u soo qaad afargeesle (quadrilaterals) oo muujinaya in shuruudahani aan ku filnayn caddaynta isku-dhigmaanta (congruence).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xaglo (angles) isku mid ah oo isku nidaam (same order) ah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3" name="Google Shape;1313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isku-dhigmaanta (Guaranteeing congruence)</a:t>
            </a:r>
            <a:endParaRPr/>
          </a:p>
        </p:txBody>
      </p:sp>
      <p:sp>
        <p:nvSpPr>
          <p:cNvPr id="1314" name="Google Shape;1314;p87"/>
          <p:cNvSpPr txBox="1"/>
          <p:nvPr>
            <p:ph idx="1" type="body"/>
          </p:nvPr>
        </p:nvSpPr>
        <p:spPr>
          <a:xfrm>
            <a:off x="582300" y="2202425"/>
            <a:ext cx="8237700" cy="82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Labajibbaaranayaal (Squares) iyo leydi (rectangles) waxay leeyihiin afar xagal qumman (right angles) laakiin isku-dhigma (congruent) ma aha.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>Barbar-dhacyo (Parallelograms) iyo rhombi (rhombi) waxay yeelan karaan xaglo isku mid ah oo isku nidaam (same order) ah laakiin isku-dhigma (congruent) ma aha.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5" name="Google Shape;1315;p87"/>
          <p:cNvSpPr txBox="1"/>
          <p:nvPr>
            <p:ph idx="1" type="body"/>
          </p:nvPr>
        </p:nvSpPr>
        <p:spPr>
          <a:xfrm>
            <a:off x="6945532" y="4034984"/>
            <a:ext cx="593400" cy="4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120°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6" name="Google Shape;1316;p87"/>
          <p:cNvSpPr txBox="1"/>
          <p:nvPr>
            <p:ph idx="1" type="body"/>
          </p:nvPr>
        </p:nvSpPr>
        <p:spPr>
          <a:xfrm>
            <a:off x="6606706" y="4405637"/>
            <a:ext cx="441300" cy="4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7" name="Google Shape;1317;p87"/>
          <p:cNvSpPr txBox="1"/>
          <p:nvPr>
            <p:ph idx="1" type="body"/>
          </p:nvPr>
        </p:nvSpPr>
        <p:spPr>
          <a:xfrm>
            <a:off x="5650132" y="4034984"/>
            <a:ext cx="593400" cy="4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120°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8" name="Google Shape;1318;p87"/>
          <p:cNvSpPr txBox="1"/>
          <p:nvPr>
            <p:ph idx="1" type="body"/>
          </p:nvPr>
        </p:nvSpPr>
        <p:spPr>
          <a:xfrm>
            <a:off x="5302320" y="4360708"/>
            <a:ext cx="441300" cy="4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19" name="Google Shape;1319;p87"/>
          <p:cNvPicPr preferRelativeResize="0"/>
          <p:nvPr/>
        </p:nvPicPr>
        <p:blipFill rotWithShape="1">
          <a:blip r:embed="rId3">
            <a:alphaModFix/>
          </a:blip>
          <a:srcRect b="68414" l="59940" r="0" t="0"/>
          <a:stretch/>
        </p:blipFill>
        <p:spPr>
          <a:xfrm>
            <a:off x="5076279" y="3910625"/>
            <a:ext cx="1347976" cy="843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87"/>
          <p:cNvPicPr preferRelativeResize="0"/>
          <p:nvPr/>
        </p:nvPicPr>
        <p:blipFill rotWithShape="1">
          <a:blip r:embed="rId3">
            <a:alphaModFix/>
          </a:blip>
          <a:srcRect b="0" l="0" r="47597" t="71764"/>
          <a:stretch/>
        </p:blipFill>
        <p:spPr>
          <a:xfrm>
            <a:off x="4169250" y="2571750"/>
            <a:ext cx="2183724" cy="9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1" name="Google Shape;1321;p87"/>
          <p:cNvPicPr preferRelativeResize="0"/>
          <p:nvPr/>
        </p:nvPicPr>
        <p:blipFill rotWithShape="1">
          <a:blip r:embed="rId3">
            <a:alphaModFix/>
          </a:blip>
          <a:srcRect b="28041" l="0" r="35102" t="36989"/>
          <a:stretch/>
        </p:blipFill>
        <p:spPr>
          <a:xfrm>
            <a:off x="6338972" y="3896500"/>
            <a:ext cx="2183724" cy="9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8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Tusaale u soo qaad afargeesle (quadrilaterals) oo muujinaya in shuruudahani aan ku filnayn caddaynta isku-dhigmaanta (congruence).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c) geeso (edges) isku dherer (same length) ah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27" name="Google Shape;1327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isku-dhigmaanta (Guaranteeing congruence)</a:t>
            </a:r>
            <a:endParaRPr/>
          </a:p>
        </p:txBody>
      </p:sp>
      <p:sp>
        <p:nvSpPr>
          <p:cNvPr id="1328" name="Google Shape;1328;p88"/>
          <p:cNvSpPr txBox="1"/>
          <p:nvPr>
            <p:ph idx="1" type="body"/>
          </p:nvPr>
        </p:nvSpPr>
        <p:spPr>
          <a:xfrm>
            <a:off x="497950" y="2061075"/>
            <a:ext cx="8410500" cy="82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Labajibbaaranayaal (Squares) iyo rhombi (rhombi) waxay yeelan karaan dhererka geesaha (edge lengths) isku mid ah laakiin isku-dhigma (congruent) ma aha.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Qaanso-rogrog (Kites) iyo barbar-dhac (parallelograms) waxay yeelan karaan dherer (lengths) isku mid ah laakiin isku-dhigma (congruent) ma aha.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29" name="Google Shape;1329;p88"/>
          <p:cNvPicPr preferRelativeResize="0"/>
          <p:nvPr/>
        </p:nvPicPr>
        <p:blipFill rotWithShape="1">
          <a:blip r:embed="rId3">
            <a:alphaModFix/>
          </a:blip>
          <a:srcRect b="0" l="3245" r="69456" t="67093"/>
          <a:stretch/>
        </p:blipFill>
        <p:spPr>
          <a:xfrm>
            <a:off x="1684798" y="2422923"/>
            <a:ext cx="936490" cy="893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88"/>
          <p:cNvPicPr preferRelativeResize="0"/>
          <p:nvPr/>
        </p:nvPicPr>
        <p:blipFill rotWithShape="1">
          <a:blip r:embed="rId3">
            <a:alphaModFix/>
          </a:blip>
          <a:srcRect b="68492" l="62640" r="0" t="1402"/>
          <a:stretch/>
        </p:blipFill>
        <p:spPr>
          <a:xfrm>
            <a:off x="2959098" y="2460945"/>
            <a:ext cx="1281681" cy="81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88"/>
          <p:cNvPicPr preferRelativeResize="0"/>
          <p:nvPr/>
        </p:nvPicPr>
        <p:blipFill rotWithShape="1">
          <a:blip r:embed="rId4">
            <a:alphaModFix/>
          </a:blip>
          <a:srcRect b="63310" l="7886" r="41294" t="0"/>
          <a:stretch/>
        </p:blipFill>
        <p:spPr>
          <a:xfrm>
            <a:off x="1594375" y="3818595"/>
            <a:ext cx="1733189" cy="715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88"/>
          <p:cNvPicPr preferRelativeResize="0"/>
          <p:nvPr/>
        </p:nvPicPr>
        <p:blipFill rotWithShape="1">
          <a:blip r:embed="rId4">
            <a:alphaModFix/>
          </a:blip>
          <a:srcRect b="0" l="63275" r="1631" t="8113"/>
          <a:stretch/>
        </p:blipFill>
        <p:spPr>
          <a:xfrm rot="5400000">
            <a:off x="4280412" y="3280633"/>
            <a:ext cx="1196922" cy="1791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8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Tusaale u soo qaad afargeesle (quadrilaterals) oo muujinaya in shuruudahani aan ku filnayn caddaynta isku-dhigmaanta (congruence).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d) geeso (edges) isku dherer (same length) ah oo isku nidaam (same order) ah</a:t>
            </a:r>
            <a:endParaRPr/>
          </a:p>
        </p:txBody>
      </p:sp>
      <p:sp>
        <p:nvSpPr>
          <p:cNvPr id="1338" name="Google Shape;1338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isku-dhigmaanta (Guaranteeing congruence)</a:t>
            </a:r>
            <a:endParaRPr/>
          </a:p>
        </p:txBody>
      </p:sp>
      <p:sp>
        <p:nvSpPr>
          <p:cNvPr id="1339" name="Google Shape;1339;p89"/>
          <p:cNvSpPr txBox="1"/>
          <p:nvPr>
            <p:ph idx="1" type="body"/>
          </p:nvPr>
        </p:nvSpPr>
        <p:spPr>
          <a:xfrm>
            <a:off x="529350" y="2083375"/>
            <a:ext cx="8237700" cy="82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Leydi (Rectangles) iyo barbar-dhac (parallelograms) waxay yeelan karaan dhererka geesaha (edge lengths) isku mid ah oo isku nidaam (same order) ah laakiin isku-dhigma (congruent) ma aha.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40" name="Google Shape;1340;p89"/>
          <p:cNvPicPr preferRelativeResize="0"/>
          <p:nvPr/>
        </p:nvPicPr>
        <p:blipFill rotWithShape="1">
          <a:blip r:embed="rId3">
            <a:alphaModFix/>
          </a:blip>
          <a:srcRect b="66619" l="0" r="19126" t="0"/>
          <a:stretch/>
        </p:blipFill>
        <p:spPr>
          <a:xfrm>
            <a:off x="1044201" y="3224138"/>
            <a:ext cx="2622025" cy="111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89"/>
          <p:cNvPicPr preferRelativeResize="0"/>
          <p:nvPr/>
        </p:nvPicPr>
        <p:blipFill rotWithShape="1">
          <a:blip r:embed="rId3">
            <a:alphaModFix/>
          </a:blip>
          <a:srcRect b="0" l="30123" r="0" t="61383"/>
          <a:stretch/>
        </p:blipFill>
        <p:spPr>
          <a:xfrm>
            <a:off x="4824001" y="3179225"/>
            <a:ext cx="2265474" cy="128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9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3) Saddex-xagalka (triangle) ABC, halkaas oo AB = x cm, AC = x cm iyo BC = x cm ah, ayaa saddex jeer la dhisay,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347" name="Google Shape;1347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isku-dhigmaanta (Guaranteeing congruence)</a:t>
            </a:r>
            <a:endParaRPr/>
          </a:p>
        </p:txBody>
      </p:sp>
      <p:sp>
        <p:nvSpPr>
          <p:cNvPr id="1348" name="Google Shape;1348;p90"/>
          <p:cNvSpPr txBox="1"/>
          <p:nvPr>
            <p:ph idx="1" type="body"/>
          </p:nvPr>
        </p:nvSpPr>
        <p:spPr>
          <a:xfrm>
            <a:off x="324000" y="3953475"/>
            <a:ext cx="8237700" cy="8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cabbir xaglaha (angles) ABC, BAC iyo BCA ee mid kasta oo ka mid ah saddexda saddex-xagal (triangles)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maxaad u ogaatay?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4}{3}&quot;&gt;&lt;mfrac&gt;&lt;mn&gt;4&lt;/mn&gt;&lt;mn&gt;3&lt;/mn&gt;&lt;/mfrac&gt;&lt;/math&gt;" id="1349" name="Google Shape;1349;p90" title="four third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1002" y="693521"/>
            <a:ext cx="148199" cy="48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}&quot;&gt;&lt;mfrac&gt;&lt;mn&gt;3&lt;/mn&gt;&lt;mn&gt;2&lt;/mn&gt;&lt;/mfrac&gt;&lt;/math&gt;" id="1350" name="Google Shape;1350;p90" title="three halv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3856" y="697590"/>
            <a:ext cx="146630" cy="480758"/>
          </a:xfrm>
          <a:prstGeom prst="rect">
            <a:avLst/>
          </a:prstGeom>
          <a:noFill/>
          <a:ln>
            <a:noFill/>
          </a:ln>
        </p:spPr>
      </p:pic>
      <p:sp>
        <p:nvSpPr>
          <p:cNvPr id="1351" name="Google Shape;1351;p90"/>
          <p:cNvSpPr txBox="1"/>
          <p:nvPr/>
        </p:nvSpPr>
        <p:spPr>
          <a:xfrm>
            <a:off x="997610" y="3528510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2" name="Google Shape;1352;p90"/>
          <p:cNvSpPr txBox="1"/>
          <p:nvPr/>
        </p:nvSpPr>
        <p:spPr>
          <a:xfrm>
            <a:off x="2610009" y="35359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3" name="Google Shape;1353;p90"/>
          <p:cNvSpPr txBox="1"/>
          <p:nvPr/>
        </p:nvSpPr>
        <p:spPr>
          <a:xfrm>
            <a:off x="5442926" y="3528492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90"/>
          <p:cNvSpPr txBox="1"/>
          <p:nvPr/>
        </p:nvSpPr>
        <p:spPr>
          <a:xfrm>
            <a:off x="3369610" y="3535910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90"/>
          <p:cNvSpPr txBox="1"/>
          <p:nvPr/>
        </p:nvSpPr>
        <p:spPr>
          <a:xfrm>
            <a:off x="3730509" y="192248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90"/>
          <p:cNvSpPr txBox="1"/>
          <p:nvPr/>
        </p:nvSpPr>
        <p:spPr>
          <a:xfrm>
            <a:off x="6052109" y="348423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90"/>
          <p:cNvSpPr txBox="1"/>
          <p:nvPr/>
        </p:nvSpPr>
        <p:spPr>
          <a:xfrm>
            <a:off x="8334601" y="3535892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90"/>
          <p:cNvSpPr txBox="1"/>
          <p:nvPr/>
        </p:nvSpPr>
        <p:spPr>
          <a:xfrm>
            <a:off x="6758860" y="2044535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9" name="Google Shape;1359;p90"/>
          <p:cNvSpPr txBox="1"/>
          <p:nvPr/>
        </p:nvSpPr>
        <p:spPr>
          <a:xfrm>
            <a:off x="1467052" y="1519492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0" name="Google Shape;1360;p90"/>
          <p:cNvSpPr/>
          <p:nvPr/>
        </p:nvSpPr>
        <p:spPr>
          <a:xfrm>
            <a:off x="937140" y="3338881"/>
            <a:ext cx="544500" cy="544500"/>
          </a:xfrm>
          <a:prstGeom prst="pie">
            <a:avLst>
              <a:gd fmla="val 16913810" name="adj1"/>
              <a:gd fmla="val 21599409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1" name="Google Shape;1361;p90"/>
          <p:cNvSpPr/>
          <p:nvPr/>
        </p:nvSpPr>
        <p:spPr>
          <a:xfrm>
            <a:off x="2308836" y="3334501"/>
            <a:ext cx="544500" cy="544500"/>
          </a:xfrm>
          <a:prstGeom prst="pie">
            <a:avLst>
              <a:gd fmla="val 10782550" name="adj1"/>
              <a:gd fmla="val 14478983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90"/>
          <p:cNvSpPr/>
          <p:nvPr/>
        </p:nvSpPr>
        <p:spPr>
          <a:xfrm>
            <a:off x="1302786" y="1544451"/>
            <a:ext cx="544500" cy="544500"/>
          </a:xfrm>
          <a:prstGeom prst="pie">
            <a:avLst>
              <a:gd fmla="val 3676009" name="adj1"/>
              <a:gd fmla="val 6064100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90"/>
          <p:cNvSpPr/>
          <p:nvPr/>
        </p:nvSpPr>
        <p:spPr>
          <a:xfrm rot="7118441">
            <a:off x="5153098" y="3334472"/>
            <a:ext cx="544527" cy="544527"/>
          </a:xfrm>
          <a:prstGeom prst="pie">
            <a:avLst>
              <a:gd fmla="val 3676009" name="adj1"/>
              <a:gd fmla="val 6064100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90"/>
          <p:cNvSpPr/>
          <p:nvPr/>
        </p:nvSpPr>
        <p:spPr>
          <a:xfrm rot="7118441">
            <a:off x="8017648" y="3334472"/>
            <a:ext cx="544527" cy="544527"/>
          </a:xfrm>
          <a:prstGeom prst="pie">
            <a:avLst>
              <a:gd fmla="val 3676009" name="adj1"/>
              <a:gd fmla="val 6064100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5" name="Google Shape;1365;p90"/>
          <p:cNvSpPr/>
          <p:nvPr/>
        </p:nvSpPr>
        <p:spPr>
          <a:xfrm>
            <a:off x="3336140" y="3334481"/>
            <a:ext cx="544500" cy="544500"/>
          </a:xfrm>
          <a:prstGeom prst="pie">
            <a:avLst>
              <a:gd fmla="val 16913810" name="adj1"/>
              <a:gd fmla="val 21599409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6" name="Google Shape;1366;p90"/>
          <p:cNvSpPr/>
          <p:nvPr/>
        </p:nvSpPr>
        <p:spPr>
          <a:xfrm rot="7129477">
            <a:off x="6651517" y="2146330"/>
            <a:ext cx="544459" cy="544459"/>
          </a:xfrm>
          <a:prstGeom prst="pie">
            <a:avLst>
              <a:gd fmla="val 16913810" name="adj1"/>
              <a:gd fmla="val 21599409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7" name="Google Shape;1367;p90"/>
          <p:cNvSpPr/>
          <p:nvPr/>
        </p:nvSpPr>
        <p:spPr>
          <a:xfrm rot="-8247395">
            <a:off x="3624440" y="1997510"/>
            <a:ext cx="544407" cy="544407"/>
          </a:xfrm>
          <a:prstGeom prst="pie">
            <a:avLst>
              <a:gd fmla="val 10782550" name="adj1"/>
              <a:gd fmla="val 14478983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90"/>
          <p:cNvSpPr/>
          <p:nvPr/>
        </p:nvSpPr>
        <p:spPr>
          <a:xfrm rot="7197383">
            <a:off x="5984679" y="3338876"/>
            <a:ext cx="544318" cy="544318"/>
          </a:xfrm>
          <a:prstGeom prst="pie">
            <a:avLst>
              <a:gd fmla="val 10782550" name="adj1"/>
              <a:gd fmla="val 14478983" name="adj2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9" name="Google Shape;1369;p90"/>
          <p:cNvSpPr txBox="1"/>
          <p:nvPr/>
        </p:nvSpPr>
        <p:spPr>
          <a:xfrm>
            <a:off x="1794650" y="3252625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60.6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0" name="Google Shape;1370;p90"/>
          <p:cNvSpPr txBox="1"/>
          <p:nvPr/>
        </p:nvSpPr>
        <p:spPr>
          <a:xfrm>
            <a:off x="3801950" y="2691110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60.6°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1" name="Google Shape;1371;p90"/>
          <p:cNvSpPr txBox="1"/>
          <p:nvPr/>
        </p:nvSpPr>
        <p:spPr>
          <a:xfrm>
            <a:off x="6498510" y="3246680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60.6°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2" name="Google Shape;1372;p90"/>
          <p:cNvSpPr txBox="1"/>
          <p:nvPr/>
        </p:nvSpPr>
        <p:spPr>
          <a:xfrm>
            <a:off x="7412910" y="3308100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40.8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3" name="Google Shape;1373;p90"/>
          <p:cNvSpPr txBox="1"/>
          <p:nvPr/>
        </p:nvSpPr>
        <p:spPr>
          <a:xfrm>
            <a:off x="4571585" y="3308100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40.8°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4" name="Google Shape;1374;p90"/>
          <p:cNvSpPr txBox="1"/>
          <p:nvPr/>
        </p:nvSpPr>
        <p:spPr>
          <a:xfrm>
            <a:off x="1828385" y="1882470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40.8°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5" name="Google Shape;1375;p90"/>
          <p:cNvSpPr txBox="1"/>
          <p:nvPr/>
        </p:nvSpPr>
        <p:spPr>
          <a:xfrm>
            <a:off x="685385" y="3025470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78.6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6" name="Google Shape;1376;p90"/>
          <p:cNvSpPr txBox="1"/>
          <p:nvPr/>
        </p:nvSpPr>
        <p:spPr>
          <a:xfrm>
            <a:off x="3839910" y="3149995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78.6°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7" name="Google Shape;1377;p90"/>
          <p:cNvSpPr txBox="1"/>
          <p:nvPr/>
        </p:nvSpPr>
        <p:spPr>
          <a:xfrm>
            <a:off x="6751470" y="2726543"/>
            <a:ext cx="63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78.6°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78" name="Google Shape;1378;p90"/>
          <p:cNvPicPr preferRelativeResize="0"/>
          <p:nvPr/>
        </p:nvPicPr>
        <p:blipFill rotWithShape="1">
          <a:blip r:embed="rId5">
            <a:alphaModFix/>
          </a:blip>
          <a:srcRect b="58242" l="10167" r="59133" t="1813"/>
          <a:stretch/>
        </p:blipFill>
        <p:spPr>
          <a:xfrm>
            <a:off x="1105123" y="1696888"/>
            <a:ext cx="1580400" cy="205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90"/>
          <p:cNvPicPr preferRelativeResize="0"/>
          <p:nvPr/>
        </p:nvPicPr>
        <p:blipFill rotWithShape="1">
          <a:blip r:embed="rId5">
            <a:alphaModFix/>
          </a:blip>
          <a:srcRect b="57989" l="58141" r="0" t="8629"/>
          <a:stretch/>
        </p:blipFill>
        <p:spPr>
          <a:xfrm>
            <a:off x="3452951" y="2044525"/>
            <a:ext cx="2154899" cy="171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0" name="Google Shape;1380;p90"/>
          <p:cNvPicPr preferRelativeResize="0"/>
          <p:nvPr/>
        </p:nvPicPr>
        <p:blipFill rotWithShape="1">
          <a:blip r:embed="rId5">
            <a:alphaModFix/>
          </a:blip>
          <a:srcRect b="897" l="17225" r="34075" t="69381"/>
          <a:stretch/>
        </p:blipFill>
        <p:spPr>
          <a:xfrm>
            <a:off x="6052101" y="2199680"/>
            <a:ext cx="2507101" cy="1528726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90"/>
          <p:cNvSpPr txBox="1"/>
          <p:nvPr>
            <p:ph idx="1" type="body"/>
          </p:nvPr>
        </p:nvSpPr>
        <p:spPr>
          <a:xfrm>
            <a:off x="2933375" y="4379123"/>
            <a:ext cx="5170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Xagluhu (Angles) waa isku mid dhismid kasta.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82" name="Google Shape;1382;p90"/>
          <p:cNvCxnSpPr/>
          <p:nvPr/>
        </p:nvCxnSpPr>
        <p:spPr>
          <a:xfrm>
            <a:off x="1071550" y="3362500"/>
            <a:ext cx="236400" cy="140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3" name="Google Shape;1383;p90"/>
          <p:cNvCxnSpPr/>
          <p:nvPr/>
        </p:nvCxnSpPr>
        <p:spPr>
          <a:xfrm>
            <a:off x="1610875" y="1990875"/>
            <a:ext cx="199800" cy="19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4" name="Google Shape;1384;p90"/>
          <p:cNvSpPr txBox="1"/>
          <p:nvPr>
            <p:ph idx="1" type="body"/>
          </p:nvPr>
        </p:nvSpPr>
        <p:spPr>
          <a:xfrm>
            <a:off x="2578925" y="1331125"/>
            <a:ext cx="5677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Protractor-yadu (Protractors) waxay sax yihiin ilaa darajada ugu dhow (nearest degree), markaa jawaabtaadu waa inay ku dhowaataa qiimahan (value) la siiyay.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9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Sidee ayay isku mid yihiin (congruent)?</a:t>
            </a:r>
            <a:endParaRPr/>
          </a:p>
        </p:txBody>
      </p:sp>
      <p:sp>
        <p:nvSpPr>
          <p:cNvPr id="1390" name="Google Shape;1390;p91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Caddaynta isku midnimada (congruence) iyadoo la adeegsanayo SSS</a:t>
            </a:r>
            <a:endParaRPr/>
          </a:p>
        </p:txBody>
      </p:sp>
      <p:sp>
        <p:nvSpPr>
          <p:cNvPr id="1391" name="Google Shape;1391;p91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Saddexagallo isku mid ah (congruent triangles) (SSS)</a:t>
            </a:r>
            <a:endParaRPr/>
          </a:p>
        </p:txBody>
      </p:sp>
      <p:pic>
        <p:nvPicPr>
          <p:cNvPr id="1392" name="Google Shape;139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350" y="299531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Caddaynta isku midnimada (congruence) iyadoo la adeegsanayo SSS</a:t>
            </a:r>
            <a:endParaRPr/>
          </a:p>
        </p:txBody>
      </p:sp>
      <p:sp>
        <p:nvSpPr>
          <p:cNvPr id="1398" name="Google Shape;1398;p92"/>
          <p:cNvSpPr txBox="1"/>
          <p:nvPr/>
        </p:nvSpPr>
        <p:spPr>
          <a:xfrm>
            <a:off x="324002" y="798650"/>
            <a:ext cx="841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hubsan karnaa in laba saddexagal ay isku mid yihiin (congruent) haddii aan ognahay in saddexda gees (edges) ay isku mid yihiin labada saddexagal.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92"/>
          <p:cNvSpPr/>
          <p:nvPr/>
        </p:nvSpPr>
        <p:spPr>
          <a:xfrm>
            <a:off x="1455850" y="1814275"/>
            <a:ext cx="2320475" cy="1514950"/>
          </a:xfrm>
          <a:custGeom>
            <a:rect b="b" l="l" r="r" t="t"/>
            <a:pathLst>
              <a:path extrusionOk="0" h="60598" w="92819">
                <a:moveTo>
                  <a:pt x="10937" y="0"/>
                </a:moveTo>
                <a:lnTo>
                  <a:pt x="0" y="60303"/>
                </a:lnTo>
                <a:lnTo>
                  <a:pt x="92819" y="60598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400" name="Google Shape;1400;p92"/>
          <p:cNvSpPr/>
          <p:nvPr/>
        </p:nvSpPr>
        <p:spPr>
          <a:xfrm flipH="1" rot="6029514">
            <a:off x="4670821" y="1942504"/>
            <a:ext cx="2320521" cy="1514980"/>
          </a:xfrm>
          <a:custGeom>
            <a:rect b="b" l="l" r="r" t="t"/>
            <a:pathLst>
              <a:path extrusionOk="0" h="60598" w="92819">
                <a:moveTo>
                  <a:pt x="10937" y="0"/>
                </a:moveTo>
                <a:lnTo>
                  <a:pt x="0" y="60303"/>
                </a:lnTo>
                <a:lnTo>
                  <a:pt x="92819" y="60598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1401" name="Google Shape;1401;p92"/>
          <p:cNvCxnSpPr/>
          <p:nvPr/>
        </p:nvCxnSpPr>
        <p:spPr>
          <a:xfrm flipH="1">
            <a:off x="1332845" y="1825350"/>
            <a:ext cx="273600" cy="1485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2" name="Google Shape;1402;p92"/>
          <p:cNvCxnSpPr/>
          <p:nvPr/>
        </p:nvCxnSpPr>
        <p:spPr>
          <a:xfrm>
            <a:off x="1805485" y="1702500"/>
            <a:ext cx="2039700" cy="1507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3" name="Google Shape;1403;p92"/>
          <p:cNvCxnSpPr/>
          <p:nvPr/>
        </p:nvCxnSpPr>
        <p:spPr>
          <a:xfrm>
            <a:off x="1463225" y="3441000"/>
            <a:ext cx="2305800" cy="7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4" name="Google Shape;1404;p92"/>
          <p:cNvCxnSpPr/>
          <p:nvPr/>
        </p:nvCxnSpPr>
        <p:spPr>
          <a:xfrm flipH="1">
            <a:off x="4732475" y="1426275"/>
            <a:ext cx="421200" cy="2276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5" name="Google Shape;1405;p92"/>
          <p:cNvCxnSpPr/>
          <p:nvPr/>
        </p:nvCxnSpPr>
        <p:spPr>
          <a:xfrm>
            <a:off x="5443705" y="1389344"/>
            <a:ext cx="1093800" cy="2261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6" name="Google Shape;1406;p92"/>
          <p:cNvCxnSpPr/>
          <p:nvPr/>
        </p:nvCxnSpPr>
        <p:spPr>
          <a:xfrm>
            <a:off x="4892225" y="3840055"/>
            <a:ext cx="1522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07" name="Google Shape;1407;p92"/>
          <p:cNvSpPr txBox="1"/>
          <p:nvPr/>
        </p:nvSpPr>
        <p:spPr>
          <a:xfrm>
            <a:off x="664175" y="227675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92"/>
          <p:cNvSpPr txBox="1"/>
          <p:nvPr/>
        </p:nvSpPr>
        <p:spPr>
          <a:xfrm>
            <a:off x="2683545" y="2034991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6.5 cm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92"/>
          <p:cNvSpPr txBox="1"/>
          <p:nvPr/>
        </p:nvSpPr>
        <p:spPr>
          <a:xfrm>
            <a:off x="4118101" y="2406069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4.9 cm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0" name="Google Shape;1410;p92"/>
          <p:cNvSpPr txBox="1"/>
          <p:nvPr/>
        </p:nvSpPr>
        <p:spPr>
          <a:xfrm>
            <a:off x="5246025" y="388040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1" name="Google Shape;1411;p92"/>
          <p:cNvSpPr txBox="1"/>
          <p:nvPr/>
        </p:nvSpPr>
        <p:spPr>
          <a:xfrm>
            <a:off x="6109820" y="2317641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6.5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92"/>
          <p:cNvSpPr txBox="1"/>
          <p:nvPr/>
        </p:nvSpPr>
        <p:spPr>
          <a:xfrm>
            <a:off x="2156075" y="350280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4.9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3" name="Google Shape;1413;p92"/>
          <p:cNvSpPr txBox="1"/>
          <p:nvPr/>
        </p:nvSpPr>
        <p:spPr>
          <a:xfrm>
            <a:off x="324002" y="4180511"/>
            <a:ext cx="841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Jihada (orientation) iyo dareenka (sense) labada saddexagal uma baahna inay isku mid yihiin.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Caddaynta isku midnimada (congruence) iyadoo la adeegsanayo SSS</a:t>
            </a:r>
            <a:endParaRPr/>
          </a:p>
        </p:txBody>
      </p:sp>
      <p:sp>
        <p:nvSpPr>
          <p:cNvPr id="1419" name="Google Shape;1419;p93"/>
          <p:cNvSpPr txBox="1"/>
          <p:nvPr/>
        </p:nvSpPr>
        <p:spPr>
          <a:xfrm>
            <a:off x="324002" y="798650"/>
            <a:ext cx="841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Adigoo adeegsanaya xaqiiqda ah in labadan saddexagal ay isku mid yihiin (congruent), buuxi meelaha bannaan.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0" name="Google Shape;1420;p93"/>
          <p:cNvSpPr txBox="1"/>
          <p:nvPr/>
        </p:nvSpPr>
        <p:spPr>
          <a:xfrm>
            <a:off x="3730838" y="212870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1" name="Google Shape;1421;p93"/>
          <p:cNvSpPr txBox="1"/>
          <p:nvPr/>
        </p:nvSpPr>
        <p:spPr>
          <a:xfrm>
            <a:off x="1941745" y="3125216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8.1 cm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93"/>
          <p:cNvSpPr txBox="1"/>
          <p:nvPr/>
        </p:nvSpPr>
        <p:spPr>
          <a:xfrm>
            <a:off x="6138250" y="127400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93"/>
          <p:cNvSpPr txBox="1"/>
          <p:nvPr/>
        </p:nvSpPr>
        <p:spPr>
          <a:xfrm>
            <a:off x="6758125" y="325380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 cm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24" name="Google Shape;1424;p93"/>
          <p:cNvCxnSpPr/>
          <p:nvPr/>
        </p:nvCxnSpPr>
        <p:spPr>
          <a:xfrm>
            <a:off x="1522350" y="1899245"/>
            <a:ext cx="702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5" name="Google Shape;1425;p93"/>
          <p:cNvCxnSpPr/>
          <p:nvPr/>
        </p:nvCxnSpPr>
        <p:spPr>
          <a:xfrm>
            <a:off x="4894025" y="3240000"/>
            <a:ext cx="702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6" name="Google Shape;1426;p93"/>
          <p:cNvSpPr txBox="1"/>
          <p:nvPr/>
        </p:nvSpPr>
        <p:spPr>
          <a:xfrm>
            <a:off x="4922590" y="2977571"/>
            <a:ext cx="92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8.1 cm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27" name="Google Shape;1427;p93"/>
          <p:cNvSpPr txBox="1"/>
          <p:nvPr/>
        </p:nvSpPr>
        <p:spPr>
          <a:xfrm>
            <a:off x="1587886" y="1671741"/>
            <a:ext cx="92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 cm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428" name="Google Shape;1428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50" y="1545263"/>
            <a:ext cx="3086175" cy="19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7264" y="1396850"/>
            <a:ext cx="2152086" cy="324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" name="Google Shape;1434;p94"/>
          <p:cNvPicPr preferRelativeResize="0"/>
          <p:nvPr/>
        </p:nvPicPr>
        <p:blipFill rotWithShape="1">
          <a:blip r:embed="rId3">
            <a:alphaModFix/>
          </a:blip>
          <a:srcRect b="0" l="0" r="69082" t="56280"/>
          <a:stretch/>
        </p:blipFill>
        <p:spPr>
          <a:xfrm flipH="1">
            <a:off x="4389401" y="1452600"/>
            <a:ext cx="2456899" cy="1209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5" name="Google Shape;1435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Caddaynta isku midnimada (congruence) iyadoo la adeegsanayo SSS</a:t>
            </a:r>
            <a:endParaRPr/>
          </a:p>
        </p:txBody>
      </p:sp>
      <p:sp>
        <p:nvSpPr>
          <p:cNvPr id="1436" name="Google Shape;1436;p94"/>
          <p:cNvSpPr txBox="1"/>
          <p:nvPr/>
        </p:nvSpPr>
        <p:spPr>
          <a:xfrm>
            <a:off x="324002" y="798650"/>
            <a:ext cx="841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laydi (rectangle) oo leh mid ka mid ah jaantusyada (diagonals) oo la calaamadeeyay.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94"/>
          <p:cNvSpPr/>
          <p:nvPr/>
        </p:nvSpPr>
        <p:spPr>
          <a:xfrm>
            <a:off x="1040775" y="1463100"/>
            <a:ext cx="2021100" cy="1018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8" name="Google Shape;1438;p94"/>
          <p:cNvCxnSpPr/>
          <p:nvPr/>
        </p:nvCxnSpPr>
        <p:spPr>
          <a:xfrm>
            <a:off x="1041175" y="1465700"/>
            <a:ext cx="2024700" cy="1012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9" name="Google Shape;1439;p94"/>
          <p:cNvSpPr txBox="1"/>
          <p:nvPr/>
        </p:nvSpPr>
        <p:spPr>
          <a:xfrm>
            <a:off x="3500300" y="1190400"/>
            <a:ext cx="5364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Miyey labada saddex-xagal ee ABC iyo ADC isku mid yihiin (congruent)?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0" name="Google Shape;1440;p9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500312" y="2063474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94"/>
          <p:cNvSpPr txBox="1"/>
          <p:nvPr/>
        </p:nvSpPr>
        <p:spPr>
          <a:xfrm>
            <a:off x="3065884" y="2947660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94"/>
          <p:cNvSpPr txBox="1"/>
          <p:nvPr/>
        </p:nvSpPr>
        <p:spPr>
          <a:xfrm>
            <a:off x="4609200" y="1610100"/>
            <a:ext cx="2181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ku qiyaasi karnaa saddexda gees (edges) iyadoo la isticmaalayo bir-miqyaas (ruler).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3" name="Google Shape;1443;p9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502352" y="3398702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94"/>
          <p:cNvSpPr txBox="1"/>
          <p:nvPr/>
        </p:nvSpPr>
        <p:spPr>
          <a:xfrm>
            <a:off x="7463575" y="438042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5" name="Google Shape;1445;p94"/>
          <p:cNvPicPr preferRelativeResize="0"/>
          <p:nvPr/>
        </p:nvPicPr>
        <p:blipFill rotWithShape="1">
          <a:blip r:embed="rId3">
            <a:alphaModFix/>
          </a:blip>
          <a:srcRect b="0" l="0" r="69082" t="56280"/>
          <a:stretch/>
        </p:blipFill>
        <p:spPr>
          <a:xfrm>
            <a:off x="4389400" y="2486450"/>
            <a:ext cx="3223526" cy="21022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6" name="Google Shape;1446;p94"/>
          <p:cNvSpPr txBox="1"/>
          <p:nvPr/>
        </p:nvSpPr>
        <p:spPr>
          <a:xfrm flipH="1">
            <a:off x="4571924" y="2784650"/>
            <a:ext cx="27849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Bir-miqyaas (ruler) ma haysto, xitaa haddii aan haysto kuma qummana (accurate) buuxda. Laakiin waxaan u malaynayaa inaan tusi karo inay yihiin…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94"/>
          <p:cNvSpPr txBox="1"/>
          <p:nvPr/>
        </p:nvSpPr>
        <p:spPr>
          <a:xfrm>
            <a:off x="786075" y="12366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94"/>
          <p:cNvSpPr txBox="1"/>
          <p:nvPr/>
        </p:nvSpPr>
        <p:spPr>
          <a:xfrm>
            <a:off x="756025" y="23925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94"/>
          <p:cNvSpPr txBox="1"/>
          <p:nvPr/>
        </p:nvSpPr>
        <p:spPr>
          <a:xfrm>
            <a:off x="3114900" y="23925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94"/>
          <p:cNvSpPr txBox="1"/>
          <p:nvPr/>
        </p:nvSpPr>
        <p:spPr>
          <a:xfrm>
            <a:off x="3114900" y="13074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5" name="Google Shape;1455;p95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 rot="10800000">
            <a:off x="3351824" y="1894175"/>
            <a:ext cx="4379126" cy="264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6" name="Google Shape;1456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Cadaynta isku midnimada (congruence) iyadoo la isticmaalayo SSS</a:t>
            </a:r>
            <a:endParaRPr/>
          </a:p>
        </p:txBody>
      </p:sp>
      <p:sp>
        <p:nvSpPr>
          <p:cNvPr id="1457" name="Google Shape;1457;p95"/>
          <p:cNvSpPr txBox="1"/>
          <p:nvPr/>
        </p:nvSpPr>
        <p:spPr>
          <a:xfrm>
            <a:off x="324002" y="798650"/>
            <a:ext cx="841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Halkan waxaa ah leydi (rectangle) oo lagu calaamadeeyay mid ka mid ah xariijimaha geesaha (diagonals).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8" name="Google Shape;1458;p95"/>
          <p:cNvSpPr/>
          <p:nvPr/>
        </p:nvSpPr>
        <p:spPr>
          <a:xfrm>
            <a:off x="1040775" y="1463100"/>
            <a:ext cx="2021100" cy="1018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9" name="Google Shape;1459;p95"/>
          <p:cNvCxnSpPr/>
          <p:nvPr/>
        </p:nvCxnSpPr>
        <p:spPr>
          <a:xfrm>
            <a:off x="1041175" y="1465700"/>
            <a:ext cx="2024700" cy="1012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60" name="Google Shape;1460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580202" y="1554840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1461" name="Google Shape;1461;p95"/>
          <p:cNvSpPr txBox="1"/>
          <p:nvPr/>
        </p:nvSpPr>
        <p:spPr>
          <a:xfrm flipH="1">
            <a:off x="3415312" y="2392500"/>
            <a:ext cx="4059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Maadaama ay tahay leydi (rectangle), AD = BC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95"/>
          <p:cNvSpPr txBox="1"/>
          <p:nvPr/>
        </p:nvSpPr>
        <p:spPr>
          <a:xfrm>
            <a:off x="786075" y="12366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95"/>
          <p:cNvSpPr txBox="1"/>
          <p:nvPr/>
        </p:nvSpPr>
        <p:spPr>
          <a:xfrm>
            <a:off x="756025" y="23925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4" name="Google Shape;1464;p95"/>
          <p:cNvSpPr txBox="1"/>
          <p:nvPr/>
        </p:nvSpPr>
        <p:spPr>
          <a:xfrm>
            <a:off x="3114900" y="23925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95"/>
          <p:cNvSpPr txBox="1"/>
          <p:nvPr/>
        </p:nvSpPr>
        <p:spPr>
          <a:xfrm>
            <a:off x="3114900" y="13074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66" name="Google Shape;1466;p95"/>
          <p:cNvCxnSpPr/>
          <p:nvPr/>
        </p:nvCxnSpPr>
        <p:spPr>
          <a:xfrm>
            <a:off x="2058325" y="2392500"/>
            <a:ext cx="0" cy="187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7" name="Google Shape;1467;p95"/>
          <p:cNvCxnSpPr/>
          <p:nvPr/>
        </p:nvCxnSpPr>
        <p:spPr>
          <a:xfrm>
            <a:off x="2058325" y="1367250"/>
            <a:ext cx="0" cy="187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8" name="Google Shape;1468;p95"/>
          <p:cNvSpPr txBox="1"/>
          <p:nvPr/>
        </p:nvSpPr>
        <p:spPr>
          <a:xfrm>
            <a:off x="3500300" y="1190400"/>
            <a:ext cx="5364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Miyey labada saddex-xagal ee ABC iyo ADC isku mid yihiin (congruent)?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69" name="Google Shape;1469;p95"/>
          <p:cNvCxnSpPr/>
          <p:nvPr/>
        </p:nvCxnSpPr>
        <p:spPr>
          <a:xfrm>
            <a:off x="3058225" y="1864125"/>
            <a:ext cx="0" cy="187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0" name="Google Shape;1470;p95"/>
          <p:cNvCxnSpPr/>
          <p:nvPr/>
        </p:nvCxnSpPr>
        <p:spPr>
          <a:xfrm>
            <a:off x="3058225" y="1925475"/>
            <a:ext cx="0" cy="187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1" name="Google Shape;1471;p95"/>
          <p:cNvCxnSpPr/>
          <p:nvPr/>
        </p:nvCxnSpPr>
        <p:spPr>
          <a:xfrm>
            <a:off x="1043125" y="1864800"/>
            <a:ext cx="0" cy="187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2" name="Google Shape;1472;p95"/>
          <p:cNvCxnSpPr/>
          <p:nvPr/>
        </p:nvCxnSpPr>
        <p:spPr>
          <a:xfrm>
            <a:off x="1043125" y="1926150"/>
            <a:ext cx="0" cy="187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3" name="Google Shape;1473;p95"/>
          <p:cNvSpPr txBox="1"/>
          <p:nvPr/>
        </p:nvSpPr>
        <p:spPr>
          <a:xfrm>
            <a:off x="3415200" y="2700000"/>
            <a:ext cx="427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iyo AB = DC.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74" name="Google Shape;1474;p95"/>
          <p:cNvSpPr txBox="1"/>
          <p:nvPr/>
        </p:nvSpPr>
        <p:spPr>
          <a:xfrm>
            <a:off x="3415200" y="3009750"/>
            <a:ext cx="4007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AC waa gees (edge) labada saddex-xagal.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75" name="Google Shape;1475;p95"/>
          <p:cNvSpPr txBox="1"/>
          <p:nvPr/>
        </p:nvSpPr>
        <p:spPr>
          <a:xfrm>
            <a:off x="3415200" y="3596400"/>
            <a:ext cx="4007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Sidaa darteed saddex-xagalka ABC iyo ADC waxay leeyihiin saddexda gees (edges) oo isku mid ah, marka waxay isku mid yihiin (congruent) iyadoo la isticmaalayo SSS.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76" name="Google Shape;1476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489212" y="3548349"/>
            <a:ext cx="788350" cy="101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95"/>
          <p:cNvPicPr preferRelativeResize="0"/>
          <p:nvPr/>
        </p:nvPicPr>
        <p:blipFill rotWithShape="1">
          <a:blip r:embed="rId3">
            <a:alphaModFix/>
          </a:blip>
          <a:srcRect b="0" l="0" r="69082" t="56280"/>
          <a:stretch/>
        </p:blipFill>
        <p:spPr>
          <a:xfrm flipH="1">
            <a:off x="1110650" y="2571738"/>
            <a:ext cx="2141251" cy="1209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95"/>
          <p:cNvSpPr txBox="1"/>
          <p:nvPr/>
        </p:nvSpPr>
        <p:spPr>
          <a:xfrm>
            <a:off x="1279710" y="2736738"/>
            <a:ext cx="1901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Oh, adoo isticmaalaya sifooyinka (properties) qaabka (shape).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Cadaynta isku midnimada (congruence) iyadoo la isticmaalayo SSS</a:t>
            </a:r>
            <a:endParaRPr/>
          </a:p>
        </p:txBody>
      </p:sp>
      <p:sp>
        <p:nvSpPr>
          <p:cNvPr id="1484" name="Google Shape;1484;p96"/>
          <p:cNvSpPr txBox="1"/>
          <p:nvPr/>
        </p:nvSpPr>
        <p:spPr>
          <a:xfrm>
            <a:off x="330000" y="847500"/>
            <a:ext cx="8490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Caddee in saddex-xagalka ABC iyo saddex-xagalka ACD ay isku mid yihiin (congruent) gogol-xaadhkan (kite).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5" name="Google Shape;148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2902" y="1524900"/>
            <a:ext cx="1218775" cy="2947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6" name="Google Shape;1486;p96"/>
          <p:cNvCxnSpPr/>
          <p:nvPr/>
        </p:nvCxnSpPr>
        <p:spPr>
          <a:xfrm>
            <a:off x="2112300" y="1560700"/>
            <a:ext cx="0" cy="280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7" name="Google Shape;1487;p96"/>
          <p:cNvSpPr txBox="1"/>
          <p:nvPr/>
        </p:nvSpPr>
        <p:spPr>
          <a:xfrm>
            <a:off x="2043863" y="12477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96"/>
          <p:cNvSpPr txBox="1"/>
          <p:nvPr/>
        </p:nvSpPr>
        <p:spPr>
          <a:xfrm>
            <a:off x="1324400" y="2115300"/>
            <a:ext cx="32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96"/>
          <p:cNvSpPr txBox="1"/>
          <p:nvPr/>
        </p:nvSpPr>
        <p:spPr>
          <a:xfrm>
            <a:off x="2024988" y="4472400"/>
            <a:ext cx="174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96"/>
          <p:cNvSpPr txBox="1"/>
          <p:nvPr/>
        </p:nvSpPr>
        <p:spPr>
          <a:xfrm>
            <a:off x="2759850" y="21153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96"/>
          <p:cNvSpPr txBox="1"/>
          <p:nvPr/>
        </p:nvSpPr>
        <p:spPr>
          <a:xfrm flipH="1">
            <a:off x="3720112" y="1630500"/>
            <a:ext cx="4059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Maadaama ay tahay gogol-xaadh (kite), AB = AD.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92" name="Google Shape;1492;p96"/>
          <p:cNvSpPr txBox="1"/>
          <p:nvPr/>
        </p:nvSpPr>
        <p:spPr>
          <a:xfrm>
            <a:off x="3720100" y="2043900"/>
            <a:ext cx="4272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Sidoo kale waa run in BC = DC.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93" name="Google Shape;1493;p96"/>
          <p:cNvSpPr txBox="1"/>
          <p:nvPr/>
        </p:nvSpPr>
        <p:spPr>
          <a:xfrm>
            <a:off x="3720100" y="2507400"/>
            <a:ext cx="4007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AC waa gees (edge) labada saddex-xagal.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94" name="Google Shape;1494;p96"/>
          <p:cNvSpPr txBox="1"/>
          <p:nvPr/>
        </p:nvSpPr>
        <p:spPr>
          <a:xfrm>
            <a:off x="3720100" y="3278700"/>
            <a:ext cx="400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 darteed saddex-xagalka ABC iyo ACD waxay leeyihiin saddexda gees (edges) oo isku mid ah, marka waxay isku mid yihiin (congruent) iyadoo la isticmaalayo SSS.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495" name="Google Shape;1495;p96"/>
          <p:cNvCxnSpPr/>
          <p:nvPr/>
        </p:nvCxnSpPr>
        <p:spPr>
          <a:xfrm flipH="1" rot="-5400000">
            <a:off x="1762250" y="1886231"/>
            <a:ext cx="79500" cy="9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6" name="Google Shape;1496;p96"/>
          <p:cNvCxnSpPr/>
          <p:nvPr/>
        </p:nvCxnSpPr>
        <p:spPr>
          <a:xfrm rot="5400000">
            <a:off x="2382850" y="1886231"/>
            <a:ext cx="79500" cy="9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97" name="Google Shape;1497;p96"/>
          <p:cNvGrpSpPr/>
          <p:nvPr/>
        </p:nvGrpSpPr>
        <p:grpSpPr>
          <a:xfrm>
            <a:off x="1656575" y="2961150"/>
            <a:ext cx="140100" cy="75000"/>
            <a:chOff x="1607850" y="2805950"/>
            <a:chExt cx="140100" cy="75000"/>
          </a:xfrm>
        </p:grpSpPr>
        <p:cxnSp>
          <p:nvCxnSpPr>
            <p:cNvPr id="1498" name="Google Shape;1498;p96"/>
            <p:cNvCxnSpPr/>
            <p:nvPr/>
          </p:nvCxnSpPr>
          <p:spPr>
            <a:xfrm rot="5400000">
              <a:off x="1652250" y="2761550"/>
              <a:ext cx="37500" cy="126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9" name="Google Shape;1499;p96"/>
            <p:cNvCxnSpPr/>
            <p:nvPr/>
          </p:nvCxnSpPr>
          <p:spPr>
            <a:xfrm rot="5400000">
              <a:off x="1666050" y="2799050"/>
              <a:ext cx="37500" cy="126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00" name="Google Shape;1500;p96"/>
          <p:cNvGrpSpPr/>
          <p:nvPr/>
        </p:nvGrpSpPr>
        <p:grpSpPr>
          <a:xfrm flipH="1">
            <a:off x="2433829" y="2961150"/>
            <a:ext cx="140100" cy="75000"/>
            <a:chOff x="1607850" y="2805950"/>
            <a:chExt cx="140100" cy="75000"/>
          </a:xfrm>
        </p:grpSpPr>
        <p:cxnSp>
          <p:nvCxnSpPr>
            <p:cNvPr id="1501" name="Google Shape;1501;p96"/>
            <p:cNvCxnSpPr/>
            <p:nvPr/>
          </p:nvCxnSpPr>
          <p:spPr>
            <a:xfrm rot="5400000">
              <a:off x="1652250" y="2761550"/>
              <a:ext cx="37500" cy="126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2" name="Google Shape;1502;p96"/>
            <p:cNvCxnSpPr/>
            <p:nvPr/>
          </p:nvCxnSpPr>
          <p:spPr>
            <a:xfrm rot="5400000">
              <a:off x="1666050" y="2799050"/>
              <a:ext cx="37500" cy="126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p97"/>
          <p:cNvSpPr txBox="1"/>
          <p:nvPr>
            <p:ph idx="1" type="body"/>
          </p:nvPr>
        </p:nvSpPr>
        <p:spPr>
          <a:xfrm>
            <a:off x="324000" y="759300"/>
            <a:ext cx="8237700" cy="58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Adoo ku qiyaasaya dhinacyada (sides) labadan saddex-xagal oo lammaane ah, go'aami inay isku mid yihiin (congruent) iyo in kale.</a:t>
            </a:r>
            <a:endParaRPr sz="1800"/>
          </a:p>
        </p:txBody>
      </p:sp>
      <p:sp>
        <p:nvSpPr>
          <p:cNvPr id="1508" name="Google Shape;1508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Cadaynta isku midnimada (congruence) iyadoo la isticmaalayo SSS</a:t>
            </a:r>
            <a:endParaRPr/>
          </a:p>
        </p:txBody>
      </p:sp>
      <p:sp>
        <p:nvSpPr>
          <p:cNvPr id="1509" name="Google Shape;1509;p97"/>
          <p:cNvSpPr/>
          <p:nvPr/>
        </p:nvSpPr>
        <p:spPr>
          <a:xfrm>
            <a:off x="1947325" y="1704108"/>
            <a:ext cx="2102575" cy="973650"/>
          </a:xfrm>
          <a:custGeom>
            <a:rect b="b" l="l" r="r" t="t"/>
            <a:pathLst>
              <a:path extrusionOk="0" h="38946" w="84103">
                <a:moveTo>
                  <a:pt x="0" y="0"/>
                </a:moveTo>
                <a:lnTo>
                  <a:pt x="15523" y="38946"/>
                </a:lnTo>
                <a:lnTo>
                  <a:pt x="84103" y="31609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10" name="Google Shape;1510;p97"/>
          <p:cNvSpPr/>
          <p:nvPr/>
        </p:nvSpPr>
        <p:spPr>
          <a:xfrm flipH="1" rot="-1033367">
            <a:off x="5225338" y="1780288"/>
            <a:ext cx="2102661" cy="973690"/>
          </a:xfrm>
          <a:custGeom>
            <a:rect b="b" l="l" r="r" t="t"/>
            <a:pathLst>
              <a:path extrusionOk="0" h="38946" w="84103">
                <a:moveTo>
                  <a:pt x="0" y="0"/>
                </a:moveTo>
                <a:lnTo>
                  <a:pt x="15523" y="38946"/>
                </a:lnTo>
                <a:lnTo>
                  <a:pt x="84103" y="31609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11" name="Google Shape;1511;p97"/>
          <p:cNvSpPr txBox="1"/>
          <p:nvPr/>
        </p:nvSpPr>
        <p:spPr>
          <a:xfrm>
            <a:off x="1735750" y="15095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2" name="Google Shape;1512;p97"/>
          <p:cNvSpPr txBox="1"/>
          <p:nvPr/>
        </p:nvSpPr>
        <p:spPr>
          <a:xfrm>
            <a:off x="2128525" y="26175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97"/>
          <p:cNvSpPr txBox="1"/>
          <p:nvPr/>
        </p:nvSpPr>
        <p:spPr>
          <a:xfrm>
            <a:off x="4049900" y="23403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4" name="Google Shape;1514;p97"/>
          <p:cNvSpPr txBox="1"/>
          <p:nvPr/>
        </p:nvSpPr>
        <p:spPr>
          <a:xfrm>
            <a:off x="5128325" y="27600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5" name="Google Shape;1515;p97"/>
          <p:cNvSpPr txBox="1"/>
          <p:nvPr/>
        </p:nvSpPr>
        <p:spPr>
          <a:xfrm>
            <a:off x="7101050" y="24868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6" name="Google Shape;1516;p97"/>
          <p:cNvSpPr txBox="1"/>
          <p:nvPr/>
        </p:nvSpPr>
        <p:spPr>
          <a:xfrm>
            <a:off x="7170300" y="13085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7" name="Google Shape;1517;p97"/>
          <p:cNvSpPr txBox="1"/>
          <p:nvPr>
            <p:ph idx="1" type="body"/>
          </p:nvPr>
        </p:nvSpPr>
        <p:spPr>
          <a:xfrm>
            <a:off x="442375" y="1786750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</a:t>
            </a:r>
            <a:endParaRPr sz="1800"/>
          </a:p>
        </p:txBody>
      </p:sp>
      <p:sp>
        <p:nvSpPr>
          <p:cNvPr id="1518" name="Google Shape;1518;p97"/>
          <p:cNvSpPr txBox="1"/>
          <p:nvPr>
            <p:ph idx="1" type="body"/>
          </p:nvPr>
        </p:nvSpPr>
        <p:spPr>
          <a:xfrm>
            <a:off x="442375" y="3469500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</a:t>
            </a:r>
            <a:endParaRPr sz="1800"/>
          </a:p>
        </p:txBody>
      </p:sp>
      <p:sp>
        <p:nvSpPr>
          <p:cNvPr id="1519" name="Google Shape;1519;p97"/>
          <p:cNvSpPr/>
          <p:nvPr/>
        </p:nvSpPr>
        <p:spPr>
          <a:xfrm>
            <a:off x="1735750" y="3515450"/>
            <a:ext cx="1366075" cy="977575"/>
          </a:xfrm>
          <a:custGeom>
            <a:rect b="b" l="l" r="r" t="t"/>
            <a:pathLst>
              <a:path extrusionOk="0" h="39103" w="54643">
                <a:moveTo>
                  <a:pt x="0" y="0"/>
                </a:moveTo>
                <a:lnTo>
                  <a:pt x="0" y="39103"/>
                </a:lnTo>
                <a:lnTo>
                  <a:pt x="54643" y="18048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20" name="Google Shape;1520;p97"/>
          <p:cNvSpPr/>
          <p:nvPr/>
        </p:nvSpPr>
        <p:spPr>
          <a:xfrm flipH="1">
            <a:off x="4626713" y="3471600"/>
            <a:ext cx="1488612" cy="1065263"/>
          </a:xfrm>
          <a:custGeom>
            <a:rect b="b" l="l" r="r" t="t"/>
            <a:pathLst>
              <a:path extrusionOk="0" h="39103" w="54643">
                <a:moveTo>
                  <a:pt x="0" y="0"/>
                </a:moveTo>
                <a:lnTo>
                  <a:pt x="0" y="39103"/>
                </a:lnTo>
                <a:lnTo>
                  <a:pt x="54643" y="18048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21" name="Google Shape;1521;p97"/>
          <p:cNvSpPr txBox="1"/>
          <p:nvPr/>
        </p:nvSpPr>
        <p:spPr>
          <a:xfrm>
            <a:off x="1479300" y="3299145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2" name="Google Shape;1522;p97"/>
          <p:cNvSpPr txBox="1"/>
          <p:nvPr/>
        </p:nvSpPr>
        <p:spPr>
          <a:xfrm>
            <a:off x="1479300" y="4493020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3" name="Google Shape;1523;p97"/>
          <p:cNvSpPr txBox="1"/>
          <p:nvPr/>
        </p:nvSpPr>
        <p:spPr>
          <a:xfrm>
            <a:off x="3174600" y="386563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4" name="Google Shape;1524;p97"/>
          <p:cNvSpPr txBox="1"/>
          <p:nvPr/>
        </p:nvSpPr>
        <p:spPr>
          <a:xfrm>
            <a:off x="4415763" y="3805074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5" name="Google Shape;1525;p97"/>
          <p:cNvSpPr txBox="1"/>
          <p:nvPr/>
        </p:nvSpPr>
        <p:spPr>
          <a:xfrm>
            <a:off x="6244563" y="4414674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6" name="Google Shape;1526;p97"/>
          <p:cNvSpPr txBox="1"/>
          <p:nvPr/>
        </p:nvSpPr>
        <p:spPr>
          <a:xfrm>
            <a:off x="6244563" y="3296739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Cadaynta isku midnimada (congruence) iyadoo la isticmaalayo SSS</a:t>
            </a:r>
            <a:endParaRPr/>
          </a:p>
        </p:txBody>
      </p:sp>
      <p:sp>
        <p:nvSpPr>
          <p:cNvPr id="1532" name="Google Shape;1532;p98"/>
          <p:cNvSpPr txBox="1"/>
          <p:nvPr>
            <p:ph idx="1" type="body"/>
          </p:nvPr>
        </p:nvSpPr>
        <p:spPr>
          <a:xfrm>
            <a:off x="324000" y="785850"/>
            <a:ext cx="8237700" cy="58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Adigoo isticmaalaya astaamaha (properties) ee qaababka, aqoonso saddexagallada (triangles) isku midka ah (congruent) SSS.</a:t>
            </a:r>
            <a:endParaRPr sz="1800"/>
          </a:p>
        </p:txBody>
      </p:sp>
      <p:pic>
        <p:nvPicPr>
          <p:cNvPr id="1533" name="Google Shape;1533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363" y="1626100"/>
            <a:ext cx="1631175" cy="161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98"/>
          <p:cNvSpPr txBox="1"/>
          <p:nvPr>
            <p:ph idx="1" type="body"/>
          </p:nvPr>
        </p:nvSpPr>
        <p:spPr>
          <a:xfrm>
            <a:off x="554000" y="1480125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endParaRPr sz="1800"/>
          </a:p>
        </p:txBody>
      </p:sp>
      <p:sp>
        <p:nvSpPr>
          <p:cNvPr id="1535" name="Google Shape;1535;p98"/>
          <p:cNvSpPr txBox="1"/>
          <p:nvPr>
            <p:ph idx="1" type="body"/>
          </p:nvPr>
        </p:nvSpPr>
        <p:spPr>
          <a:xfrm>
            <a:off x="4396425" y="3411675"/>
            <a:ext cx="15090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shangees (pentagon) summetri ah (symmetrical)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36" name="Google Shape;1536;p98"/>
          <p:cNvSpPr txBox="1"/>
          <p:nvPr>
            <p:ph idx="1" type="body"/>
          </p:nvPr>
        </p:nvSpPr>
        <p:spPr>
          <a:xfrm>
            <a:off x="3475700" y="1480125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r>
              <a:rPr lang="en-GB" sz="1100">
                <a:latin typeface="Lexend"/>
              </a:rPr>
              <a:t>)</a:t>
            </a:r>
            <a:endParaRPr sz="1800"/>
          </a:p>
        </p:txBody>
      </p:sp>
      <p:sp>
        <p:nvSpPr>
          <p:cNvPr id="1537" name="Google Shape;1537;p98"/>
          <p:cNvSpPr txBox="1"/>
          <p:nvPr>
            <p:ph idx="1" type="body"/>
          </p:nvPr>
        </p:nvSpPr>
        <p:spPr>
          <a:xfrm>
            <a:off x="6397400" y="1480125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r>
              <a:rPr lang="en-GB" sz="1100">
                <a:latin typeface="Lexend"/>
              </a:rPr>
              <a:t>)</a:t>
            </a:r>
            <a:endParaRPr sz="1800"/>
          </a:p>
        </p:txBody>
      </p:sp>
      <p:pic>
        <p:nvPicPr>
          <p:cNvPr id="1538" name="Google Shape;1538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100" y="1626100"/>
            <a:ext cx="1746750" cy="20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98"/>
          <p:cNvSpPr txBox="1"/>
          <p:nvPr>
            <p:ph idx="1" type="body"/>
          </p:nvPr>
        </p:nvSpPr>
        <p:spPr>
          <a:xfrm>
            <a:off x="1085925" y="3722175"/>
            <a:ext cx="1631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barbaroodle (parallelogram)</a:t>
            </a:r>
            <a:endParaRPr sz="1800"/>
          </a:p>
        </p:txBody>
      </p:sp>
      <p:pic>
        <p:nvPicPr>
          <p:cNvPr id="1540" name="Google Shape;1540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09725" y="1501775"/>
            <a:ext cx="1887800" cy="1866687"/>
          </a:xfrm>
          <a:prstGeom prst="rect">
            <a:avLst/>
          </a:prstGeom>
          <a:noFill/>
          <a:ln>
            <a:noFill/>
          </a:ln>
        </p:spPr>
      </p:pic>
      <p:sp>
        <p:nvSpPr>
          <p:cNvPr id="1541" name="Google Shape;1541;p98"/>
          <p:cNvSpPr txBox="1"/>
          <p:nvPr>
            <p:ph idx="1" type="body"/>
          </p:nvPr>
        </p:nvSpPr>
        <p:spPr>
          <a:xfrm>
            <a:off x="6917550" y="3475200"/>
            <a:ext cx="15090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shagees (hexagon) summetri ah (symmetrical)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42" name="Google Shape;1542;p98"/>
          <p:cNvSpPr txBox="1"/>
          <p:nvPr/>
        </p:nvSpPr>
        <p:spPr>
          <a:xfrm>
            <a:off x="1291225" y="14327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3" name="Google Shape;1543;p98"/>
          <p:cNvSpPr txBox="1"/>
          <p:nvPr/>
        </p:nvSpPr>
        <p:spPr>
          <a:xfrm>
            <a:off x="831225" y="26580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4" name="Google Shape;1544;p98"/>
          <p:cNvSpPr txBox="1"/>
          <p:nvPr/>
        </p:nvSpPr>
        <p:spPr>
          <a:xfrm>
            <a:off x="2105950" y="35085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5" name="Google Shape;1545;p98"/>
          <p:cNvSpPr txBox="1"/>
          <p:nvPr/>
        </p:nvSpPr>
        <p:spPr>
          <a:xfrm>
            <a:off x="2540075" y="22571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6" name="Google Shape;1546;p98"/>
          <p:cNvSpPr txBox="1"/>
          <p:nvPr/>
        </p:nvSpPr>
        <p:spPr>
          <a:xfrm>
            <a:off x="3983625" y="202148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7" name="Google Shape;1547;p98"/>
          <p:cNvSpPr txBox="1"/>
          <p:nvPr/>
        </p:nvSpPr>
        <p:spPr>
          <a:xfrm>
            <a:off x="4364875" y="30912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8" name="Google Shape;1548;p98"/>
          <p:cNvSpPr txBox="1"/>
          <p:nvPr/>
        </p:nvSpPr>
        <p:spPr>
          <a:xfrm>
            <a:off x="5258100" y="30912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9" name="Google Shape;1549;p98"/>
          <p:cNvSpPr txBox="1"/>
          <p:nvPr/>
        </p:nvSpPr>
        <p:spPr>
          <a:xfrm>
            <a:off x="5647050" y="202148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0" name="Google Shape;1550;p98"/>
          <p:cNvSpPr txBox="1"/>
          <p:nvPr/>
        </p:nvSpPr>
        <p:spPr>
          <a:xfrm>
            <a:off x="4823988" y="14327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1" name="Google Shape;1551;p98"/>
          <p:cNvSpPr txBox="1"/>
          <p:nvPr/>
        </p:nvSpPr>
        <p:spPr>
          <a:xfrm>
            <a:off x="6609725" y="22014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2" name="Google Shape;1552;p98"/>
          <p:cNvSpPr txBox="1"/>
          <p:nvPr/>
        </p:nvSpPr>
        <p:spPr>
          <a:xfrm>
            <a:off x="6574450" y="30912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3" name="Google Shape;1553;p98"/>
          <p:cNvSpPr txBox="1"/>
          <p:nvPr/>
        </p:nvSpPr>
        <p:spPr>
          <a:xfrm>
            <a:off x="8334600" y="313448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4" name="Google Shape;1554;p98"/>
          <p:cNvSpPr txBox="1"/>
          <p:nvPr/>
        </p:nvSpPr>
        <p:spPr>
          <a:xfrm>
            <a:off x="8356800" y="13489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5" name="Google Shape;1555;p98"/>
          <p:cNvSpPr txBox="1"/>
          <p:nvPr/>
        </p:nvSpPr>
        <p:spPr>
          <a:xfrm>
            <a:off x="7417288" y="13489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6" name="Google Shape;1556;p98"/>
          <p:cNvSpPr txBox="1"/>
          <p:nvPr/>
        </p:nvSpPr>
        <p:spPr>
          <a:xfrm>
            <a:off x="7310463" y="21180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1" name="Google Shape;1561;p99"/>
          <p:cNvPicPr preferRelativeResize="0"/>
          <p:nvPr/>
        </p:nvPicPr>
        <p:blipFill rotWithShape="1">
          <a:blip r:embed="rId3">
            <a:alphaModFix/>
          </a:blip>
          <a:srcRect b="0" l="60323" r="0" t="0"/>
          <a:stretch/>
        </p:blipFill>
        <p:spPr>
          <a:xfrm>
            <a:off x="4976463" y="1539775"/>
            <a:ext cx="3627977" cy="257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2" name="Google Shape;1562;p99"/>
          <p:cNvPicPr preferRelativeResize="0"/>
          <p:nvPr/>
        </p:nvPicPr>
        <p:blipFill rotWithShape="1">
          <a:blip r:embed="rId3">
            <a:alphaModFix/>
          </a:blip>
          <a:srcRect b="0" l="0" r="59991" t="0"/>
          <a:stretch/>
        </p:blipFill>
        <p:spPr>
          <a:xfrm flipH="1" rot="-1296122">
            <a:off x="534598" y="1539775"/>
            <a:ext cx="3658402" cy="2578952"/>
          </a:xfrm>
          <a:prstGeom prst="rect">
            <a:avLst/>
          </a:prstGeom>
          <a:noFill/>
          <a:ln>
            <a:noFill/>
          </a:ln>
        </p:spPr>
      </p:pic>
      <p:sp>
        <p:nvSpPr>
          <p:cNvPr id="1563" name="Google Shape;1563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Caddaynta isku midnimada (congruence) SSS</a:t>
            </a:r>
            <a:endParaRPr/>
          </a:p>
        </p:txBody>
      </p:sp>
      <p:sp>
        <p:nvSpPr>
          <p:cNvPr id="1564" name="Google Shape;1564;p99"/>
          <p:cNvSpPr txBox="1"/>
          <p:nvPr>
            <p:ph idx="1" type="body"/>
          </p:nvPr>
        </p:nvSpPr>
        <p:spPr>
          <a:xfrm>
            <a:off x="324000" y="785850"/>
            <a:ext cx="8237700" cy="58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3) Saddexagalladani waa isku mid (congruent). Adigoo isticmaalaya xaqiiqdan, ku dar dhererka geeska (edge) lagu calaamadeeyay x.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565" name="Google Shape;1565;p99"/>
          <p:cNvSpPr txBox="1"/>
          <p:nvPr/>
        </p:nvSpPr>
        <p:spPr>
          <a:xfrm>
            <a:off x="2256900" y="20214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6" name="Google Shape;1566;p99"/>
          <p:cNvSpPr txBox="1"/>
          <p:nvPr/>
        </p:nvSpPr>
        <p:spPr>
          <a:xfrm>
            <a:off x="5515700" y="344127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54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99"/>
          <p:cNvSpPr txBox="1"/>
          <p:nvPr/>
        </p:nvSpPr>
        <p:spPr>
          <a:xfrm>
            <a:off x="7643650" y="31014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46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8" name="Google Shape;1568;p99"/>
          <p:cNvSpPr txBox="1"/>
          <p:nvPr/>
        </p:nvSpPr>
        <p:spPr>
          <a:xfrm>
            <a:off x="4891800" y="2437200"/>
            <a:ext cx="91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9" name="Google Shape;1569;p99"/>
          <p:cNvSpPr txBox="1"/>
          <p:nvPr/>
        </p:nvSpPr>
        <p:spPr>
          <a:xfrm>
            <a:off x="6665551" y="3841513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99"/>
          <p:cNvSpPr txBox="1"/>
          <p:nvPr/>
        </p:nvSpPr>
        <p:spPr>
          <a:xfrm>
            <a:off x="7304051" y="2099163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71" name="Google Shape;1571;p99"/>
          <p:cNvCxnSpPr/>
          <p:nvPr/>
        </p:nvCxnSpPr>
        <p:spPr>
          <a:xfrm flipH="1">
            <a:off x="5058806" y="1689806"/>
            <a:ext cx="1087200" cy="217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72" name="Google Shape;1572;p99"/>
          <p:cNvCxnSpPr/>
          <p:nvPr/>
        </p:nvCxnSpPr>
        <p:spPr>
          <a:xfrm>
            <a:off x="6321750" y="1648225"/>
            <a:ext cx="2187300" cy="1629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73" name="Google Shape;1573;p99"/>
          <p:cNvCxnSpPr/>
          <p:nvPr/>
        </p:nvCxnSpPr>
        <p:spPr>
          <a:xfrm flipH="1" rot="10800000">
            <a:off x="5192900" y="3499700"/>
            <a:ext cx="3280800" cy="550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74" name="Google Shape;1574;p99"/>
          <p:cNvCxnSpPr/>
          <p:nvPr/>
        </p:nvCxnSpPr>
        <p:spPr>
          <a:xfrm flipH="1" rot="10800000">
            <a:off x="984975" y="3400925"/>
            <a:ext cx="3276600" cy="688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75" name="Google Shape;1575;p99"/>
          <p:cNvSpPr txBox="1"/>
          <p:nvPr/>
        </p:nvSpPr>
        <p:spPr>
          <a:xfrm>
            <a:off x="2531551" y="3779988"/>
            <a:ext cx="71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10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Adigoo cabbiraya dhinacyada lamaanahan saddexagal, go'aanso inay isku mid yihiin (congruent) iyo in kale.</a:t>
            </a:r>
            <a:endParaRPr sz="1800"/>
          </a:p>
        </p:txBody>
      </p:sp>
      <p:sp>
        <p:nvSpPr>
          <p:cNvPr id="1581" name="Google Shape;1581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Caddaynta isku midnimada (congruence) SSS</a:t>
            </a:r>
            <a:endParaRPr/>
          </a:p>
        </p:txBody>
      </p:sp>
      <p:sp>
        <p:nvSpPr>
          <p:cNvPr id="1582" name="Google Shape;1582;p100"/>
          <p:cNvSpPr/>
          <p:nvPr/>
        </p:nvSpPr>
        <p:spPr>
          <a:xfrm>
            <a:off x="1947325" y="1704108"/>
            <a:ext cx="2102575" cy="973650"/>
          </a:xfrm>
          <a:custGeom>
            <a:rect b="b" l="l" r="r" t="t"/>
            <a:pathLst>
              <a:path extrusionOk="0" h="38946" w="84103">
                <a:moveTo>
                  <a:pt x="0" y="0"/>
                </a:moveTo>
                <a:lnTo>
                  <a:pt x="15523" y="38946"/>
                </a:lnTo>
                <a:lnTo>
                  <a:pt x="84103" y="31609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83" name="Google Shape;1583;p100"/>
          <p:cNvSpPr/>
          <p:nvPr/>
        </p:nvSpPr>
        <p:spPr>
          <a:xfrm flipH="1" rot="-1033367">
            <a:off x="5225338" y="1780288"/>
            <a:ext cx="2102661" cy="973690"/>
          </a:xfrm>
          <a:custGeom>
            <a:rect b="b" l="l" r="r" t="t"/>
            <a:pathLst>
              <a:path extrusionOk="0" h="38946" w="84103">
                <a:moveTo>
                  <a:pt x="0" y="0"/>
                </a:moveTo>
                <a:lnTo>
                  <a:pt x="15523" y="38946"/>
                </a:lnTo>
                <a:lnTo>
                  <a:pt x="84103" y="31609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84" name="Google Shape;1584;p100"/>
          <p:cNvSpPr txBox="1"/>
          <p:nvPr/>
        </p:nvSpPr>
        <p:spPr>
          <a:xfrm>
            <a:off x="1735750" y="15095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5" name="Google Shape;1585;p100"/>
          <p:cNvSpPr txBox="1"/>
          <p:nvPr/>
        </p:nvSpPr>
        <p:spPr>
          <a:xfrm>
            <a:off x="2128525" y="26175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100"/>
          <p:cNvSpPr txBox="1"/>
          <p:nvPr/>
        </p:nvSpPr>
        <p:spPr>
          <a:xfrm>
            <a:off x="4126100" y="23403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100"/>
          <p:cNvSpPr txBox="1"/>
          <p:nvPr/>
        </p:nvSpPr>
        <p:spPr>
          <a:xfrm>
            <a:off x="5128325" y="27600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100"/>
          <p:cNvSpPr txBox="1"/>
          <p:nvPr/>
        </p:nvSpPr>
        <p:spPr>
          <a:xfrm>
            <a:off x="7101050" y="24868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100"/>
          <p:cNvSpPr txBox="1"/>
          <p:nvPr/>
        </p:nvSpPr>
        <p:spPr>
          <a:xfrm>
            <a:off x="7170300" y="13085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100"/>
          <p:cNvSpPr txBox="1"/>
          <p:nvPr>
            <p:ph idx="1" type="body"/>
          </p:nvPr>
        </p:nvSpPr>
        <p:spPr>
          <a:xfrm>
            <a:off x="442375" y="1786750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</a:t>
            </a:r>
            <a:endParaRPr sz="1800"/>
          </a:p>
        </p:txBody>
      </p:sp>
      <p:sp>
        <p:nvSpPr>
          <p:cNvPr id="1591" name="Google Shape;1591;p100"/>
          <p:cNvSpPr txBox="1"/>
          <p:nvPr>
            <p:ph idx="1" type="body"/>
          </p:nvPr>
        </p:nvSpPr>
        <p:spPr>
          <a:xfrm>
            <a:off x="442375" y="3469500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</a:t>
            </a:r>
            <a:endParaRPr sz="1800"/>
          </a:p>
        </p:txBody>
      </p:sp>
      <p:sp>
        <p:nvSpPr>
          <p:cNvPr id="1592" name="Google Shape;1592;p100"/>
          <p:cNvSpPr/>
          <p:nvPr/>
        </p:nvSpPr>
        <p:spPr>
          <a:xfrm>
            <a:off x="1735750" y="3515450"/>
            <a:ext cx="1366075" cy="977575"/>
          </a:xfrm>
          <a:custGeom>
            <a:rect b="b" l="l" r="r" t="t"/>
            <a:pathLst>
              <a:path extrusionOk="0" h="39103" w="54643">
                <a:moveTo>
                  <a:pt x="0" y="0"/>
                </a:moveTo>
                <a:lnTo>
                  <a:pt x="0" y="39103"/>
                </a:lnTo>
                <a:lnTo>
                  <a:pt x="54643" y="18048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93" name="Google Shape;1593;p100"/>
          <p:cNvSpPr/>
          <p:nvPr/>
        </p:nvSpPr>
        <p:spPr>
          <a:xfrm flipH="1">
            <a:off x="4626713" y="3471600"/>
            <a:ext cx="1488612" cy="1065263"/>
          </a:xfrm>
          <a:custGeom>
            <a:rect b="b" l="l" r="r" t="t"/>
            <a:pathLst>
              <a:path extrusionOk="0" h="39103" w="54643">
                <a:moveTo>
                  <a:pt x="0" y="0"/>
                </a:moveTo>
                <a:lnTo>
                  <a:pt x="0" y="39103"/>
                </a:lnTo>
                <a:lnTo>
                  <a:pt x="54643" y="18048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94" name="Google Shape;1594;p100"/>
          <p:cNvSpPr txBox="1"/>
          <p:nvPr/>
        </p:nvSpPr>
        <p:spPr>
          <a:xfrm>
            <a:off x="1479300" y="3299145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5" name="Google Shape;1595;p100"/>
          <p:cNvSpPr txBox="1"/>
          <p:nvPr/>
        </p:nvSpPr>
        <p:spPr>
          <a:xfrm>
            <a:off x="1479300" y="4493020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100"/>
          <p:cNvSpPr txBox="1"/>
          <p:nvPr/>
        </p:nvSpPr>
        <p:spPr>
          <a:xfrm>
            <a:off x="3174600" y="386563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7" name="Google Shape;1597;p100"/>
          <p:cNvSpPr txBox="1"/>
          <p:nvPr/>
        </p:nvSpPr>
        <p:spPr>
          <a:xfrm>
            <a:off x="4415763" y="3805074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100"/>
          <p:cNvSpPr txBox="1"/>
          <p:nvPr/>
        </p:nvSpPr>
        <p:spPr>
          <a:xfrm>
            <a:off x="6168363" y="4414674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9" name="Google Shape;1599;p100"/>
          <p:cNvSpPr txBox="1"/>
          <p:nvPr/>
        </p:nvSpPr>
        <p:spPr>
          <a:xfrm>
            <a:off x="6244563" y="3296739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0" name="Google Shape;1600;p100"/>
          <p:cNvSpPr txBox="1"/>
          <p:nvPr/>
        </p:nvSpPr>
        <p:spPr>
          <a:xfrm>
            <a:off x="3690050" y="1721550"/>
            <a:ext cx="2296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Waa isku mid (congruent).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1" name="Google Shape;1601;p100"/>
          <p:cNvSpPr txBox="1"/>
          <p:nvPr/>
        </p:nvSpPr>
        <p:spPr>
          <a:xfrm>
            <a:off x="2738525" y="4399375"/>
            <a:ext cx="264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 aha isku mid (congruent).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Caddaynta isku midnimada (congruence) SSS</a:t>
            </a:r>
            <a:endParaRPr/>
          </a:p>
        </p:txBody>
      </p:sp>
      <p:sp>
        <p:nvSpPr>
          <p:cNvPr id="1607" name="Google Shape;1607;p10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Adigoo isticmaalaya astaamaha (properties) ee qaababka, aqoonso saddexagallada (triangles) isku midka ah (congruent) SSS.</a:t>
            </a:r>
            <a:endParaRPr sz="1800"/>
          </a:p>
        </p:txBody>
      </p:sp>
      <p:pic>
        <p:nvPicPr>
          <p:cNvPr id="1608" name="Google Shape;1608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363" y="1626100"/>
            <a:ext cx="1631175" cy="161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9" name="Google Shape;1609;p101"/>
          <p:cNvSpPr txBox="1"/>
          <p:nvPr>
            <p:ph idx="1" type="body"/>
          </p:nvPr>
        </p:nvSpPr>
        <p:spPr>
          <a:xfrm>
            <a:off x="554000" y="1480125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endParaRPr sz="1800"/>
          </a:p>
        </p:txBody>
      </p:sp>
      <p:sp>
        <p:nvSpPr>
          <p:cNvPr id="1610" name="Google Shape;1610;p101"/>
          <p:cNvSpPr txBox="1"/>
          <p:nvPr>
            <p:ph idx="1" type="body"/>
          </p:nvPr>
        </p:nvSpPr>
        <p:spPr>
          <a:xfrm>
            <a:off x="4396425" y="3411675"/>
            <a:ext cx="15090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shangees (pentagon) summetri ah (symmetrical)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611" name="Google Shape;1611;p101"/>
          <p:cNvSpPr txBox="1"/>
          <p:nvPr>
            <p:ph idx="1" type="body"/>
          </p:nvPr>
        </p:nvSpPr>
        <p:spPr>
          <a:xfrm>
            <a:off x="3475700" y="1480125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</a:t>
            </a:r>
            <a:endParaRPr sz="1800"/>
          </a:p>
        </p:txBody>
      </p:sp>
      <p:sp>
        <p:nvSpPr>
          <p:cNvPr id="1612" name="Google Shape;1612;p101"/>
          <p:cNvSpPr txBox="1"/>
          <p:nvPr>
            <p:ph idx="1" type="body"/>
          </p:nvPr>
        </p:nvSpPr>
        <p:spPr>
          <a:xfrm>
            <a:off x="6397400" y="1480125"/>
            <a:ext cx="335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</a:t>
            </a:r>
            <a:endParaRPr sz="1800"/>
          </a:p>
        </p:txBody>
      </p:sp>
      <p:pic>
        <p:nvPicPr>
          <p:cNvPr id="1613" name="Google Shape;161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100" y="1626100"/>
            <a:ext cx="1746750" cy="20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4" name="Google Shape;1614;p101"/>
          <p:cNvSpPr txBox="1"/>
          <p:nvPr>
            <p:ph idx="1" type="body"/>
          </p:nvPr>
        </p:nvSpPr>
        <p:spPr>
          <a:xfrm>
            <a:off x="1085925" y="3722175"/>
            <a:ext cx="16311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barbaroodle (parallelogram)</a:t>
            </a:r>
            <a:endParaRPr sz="1800"/>
          </a:p>
        </p:txBody>
      </p:sp>
      <p:pic>
        <p:nvPicPr>
          <p:cNvPr id="1615" name="Google Shape;1615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09725" y="1501775"/>
            <a:ext cx="1887800" cy="1866687"/>
          </a:xfrm>
          <a:prstGeom prst="rect">
            <a:avLst/>
          </a:prstGeom>
          <a:noFill/>
          <a:ln>
            <a:noFill/>
          </a:ln>
        </p:spPr>
      </p:pic>
      <p:sp>
        <p:nvSpPr>
          <p:cNvPr id="1616" name="Google Shape;1616;p101"/>
          <p:cNvSpPr txBox="1"/>
          <p:nvPr>
            <p:ph idx="1" type="body"/>
          </p:nvPr>
        </p:nvSpPr>
        <p:spPr>
          <a:xfrm>
            <a:off x="6917550" y="3475200"/>
            <a:ext cx="1509000" cy="3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shagees (hexagon) summetri ah (symmetrical)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617" name="Google Shape;1617;p101"/>
          <p:cNvSpPr txBox="1"/>
          <p:nvPr/>
        </p:nvSpPr>
        <p:spPr>
          <a:xfrm>
            <a:off x="1291225" y="14327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8" name="Google Shape;1618;p101"/>
          <p:cNvSpPr txBox="1"/>
          <p:nvPr/>
        </p:nvSpPr>
        <p:spPr>
          <a:xfrm>
            <a:off x="831225" y="26580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101"/>
          <p:cNvSpPr txBox="1"/>
          <p:nvPr/>
        </p:nvSpPr>
        <p:spPr>
          <a:xfrm>
            <a:off x="2098400" y="35085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101"/>
          <p:cNvSpPr txBox="1"/>
          <p:nvPr/>
        </p:nvSpPr>
        <p:spPr>
          <a:xfrm>
            <a:off x="2540075" y="22571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101"/>
          <p:cNvSpPr txBox="1"/>
          <p:nvPr/>
        </p:nvSpPr>
        <p:spPr>
          <a:xfrm>
            <a:off x="3983625" y="202148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101"/>
          <p:cNvSpPr txBox="1"/>
          <p:nvPr/>
        </p:nvSpPr>
        <p:spPr>
          <a:xfrm>
            <a:off x="4364875" y="30912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3" name="Google Shape;1623;p101"/>
          <p:cNvSpPr txBox="1"/>
          <p:nvPr/>
        </p:nvSpPr>
        <p:spPr>
          <a:xfrm>
            <a:off x="5258100" y="30912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4" name="Google Shape;1624;p101"/>
          <p:cNvSpPr txBox="1"/>
          <p:nvPr/>
        </p:nvSpPr>
        <p:spPr>
          <a:xfrm>
            <a:off x="5647050" y="202148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101"/>
          <p:cNvSpPr txBox="1"/>
          <p:nvPr/>
        </p:nvSpPr>
        <p:spPr>
          <a:xfrm>
            <a:off x="4823988" y="14327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6" name="Google Shape;1626;p101"/>
          <p:cNvSpPr txBox="1"/>
          <p:nvPr/>
        </p:nvSpPr>
        <p:spPr>
          <a:xfrm>
            <a:off x="6609725" y="22014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7" name="Google Shape;1627;p101"/>
          <p:cNvSpPr txBox="1"/>
          <p:nvPr/>
        </p:nvSpPr>
        <p:spPr>
          <a:xfrm>
            <a:off x="6574450" y="309125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101"/>
          <p:cNvSpPr txBox="1"/>
          <p:nvPr/>
        </p:nvSpPr>
        <p:spPr>
          <a:xfrm>
            <a:off x="8334600" y="3134483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9" name="Google Shape;1629;p101"/>
          <p:cNvSpPr txBox="1"/>
          <p:nvPr/>
        </p:nvSpPr>
        <p:spPr>
          <a:xfrm>
            <a:off x="8356800" y="13489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0" name="Google Shape;1630;p101"/>
          <p:cNvSpPr txBox="1"/>
          <p:nvPr/>
        </p:nvSpPr>
        <p:spPr>
          <a:xfrm>
            <a:off x="7417288" y="13489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1" name="Google Shape;1631;p101"/>
          <p:cNvSpPr txBox="1"/>
          <p:nvPr/>
        </p:nvSpPr>
        <p:spPr>
          <a:xfrm>
            <a:off x="7310463" y="2118008"/>
            <a:ext cx="25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101"/>
          <p:cNvSpPr txBox="1"/>
          <p:nvPr/>
        </p:nvSpPr>
        <p:spPr>
          <a:xfrm>
            <a:off x="1085925" y="4191600"/>
            <a:ext cx="264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⃤ ABC ≅ ⃤ ADC</a:t>
            </a:r>
            <a:endParaRPr/>
          </a:p>
        </p:txBody>
      </p:sp>
      <p:sp>
        <p:nvSpPr>
          <p:cNvPr id="1633" name="Google Shape;1633;p101"/>
          <p:cNvSpPr txBox="1"/>
          <p:nvPr/>
        </p:nvSpPr>
        <p:spPr>
          <a:xfrm>
            <a:off x="4273050" y="4163375"/>
            <a:ext cx="264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⃤ TPQ ≅ ⃤ TSR</a:t>
            </a:r>
            <a:endParaRPr/>
          </a:p>
        </p:txBody>
      </p:sp>
      <p:sp>
        <p:nvSpPr>
          <p:cNvPr id="1634" name="Google Shape;1634;p101"/>
          <p:cNvSpPr txBox="1"/>
          <p:nvPr/>
        </p:nvSpPr>
        <p:spPr>
          <a:xfrm>
            <a:off x="6693725" y="4163375"/>
            <a:ext cx="17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⃤ IJK ≅ ⃤ MLK</a:t>
            </a:r>
            <a:endParaRPr/>
          </a:p>
        </p:txBody>
      </p:sp>
      <p:sp>
        <p:nvSpPr>
          <p:cNvPr id="1635" name="Google Shape;1635;p101"/>
          <p:cNvSpPr txBox="1"/>
          <p:nvPr/>
        </p:nvSpPr>
        <p:spPr>
          <a:xfrm>
            <a:off x="6638111" y="4471750"/>
            <a:ext cx="17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⃤ INK ≅ ⃤ MNK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" name="Google Shape;1640;p102"/>
          <p:cNvPicPr preferRelativeResize="0"/>
          <p:nvPr/>
        </p:nvPicPr>
        <p:blipFill rotWithShape="1">
          <a:blip r:embed="rId3">
            <a:alphaModFix/>
          </a:blip>
          <a:srcRect b="0" l="60323" r="0" t="0"/>
          <a:stretch/>
        </p:blipFill>
        <p:spPr>
          <a:xfrm>
            <a:off x="4976463" y="1539775"/>
            <a:ext cx="3627977" cy="257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1" name="Google Shape;1641;p102"/>
          <p:cNvPicPr preferRelativeResize="0"/>
          <p:nvPr/>
        </p:nvPicPr>
        <p:blipFill rotWithShape="1">
          <a:blip r:embed="rId3">
            <a:alphaModFix/>
          </a:blip>
          <a:srcRect b="0" l="0" r="59991" t="0"/>
          <a:stretch/>
        </p:blipFill>
        <p:spPr>
          <a:xfrm flipH="1" rot="-1296122">
            <a:off x="534598" y="1539775"/>
            <a:ext cx="3658402" cy="2578952"/>
          </a:xfrm>
          <a:prstGeom prst="rect">
            <a:avLst/>
          </a:prstGeom>
          <a:noFill/>
          <a:ln>
            <a:noFill/>
          </a:ln>
        </p:spPr>
      </p:pic>
      <p:sp>
        <p:nvSpPr>
          <p:cNvPr id="1642" name="Google Shape;1642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Cadaynta isku-ekaanshaha (congruence) iyadoo la isticmaalayo SSS</a:t>
            </a:r>
            <a:endParaRPr/>
          </a:p>
        </p:txBody>
      </p:sp>
      <p:sp>
        <p:nvSpPr>
          <p:cNvPr id="1643" name="Google Shape;1643;p102"/>
          <p:cNvSpPr txBox="1"/>
          <p:nvPr>
            <p:ph idx="1" type="body"/>
          </p:nvPr>
        </p:nvSpPr>
        <p:spPr>
          <a:xfrm>
            <a:off x="324000" y="759300"/>
            <a:ext cx="8237700" cy="7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3) Lamaanahan saddex-xagalka (triangles) waa isku-ekaansho (congruent). Adigoo isticmaalaya xaqiiqdan, ku dar dhererka geeska (edge length) lagu calaamadeeyay x.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644" name="Google Shape;1644;p102"/>
          <p:cNvSpPr txBox="1"/>
          <p:nvPr/>
        </p:nvSpPr>
        <p:spPr>
          <a:xfrm>
            <a:off x="2256900" y="20214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5" name="Google Shape;1645;p102"/>
          <p:cNvSpPr txBox="1"/>
          <p:nvPr/>
        </p:nvSpPr>
        <p:spPr>
          <a:xfrm>
            <a:off x="5515700" y="3441275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54°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6" name="Google Shape;1646;p102"/>
          <p:cNvSpPr txBox="1"/>
          <p:nvPr/>
        </p:nvSpPr>
        <p:spPr>
          <a:xfrm>
            <a:off x="7643650" y="310140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46°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102"/>
          <p:cNvSpPr txBox="1"/>
          <p:nvPr/>
        </p:nvSpPr>
        <p:spPr>
          <a:xfrm>
            <a:off x="4891800" y="2437200"/>
            <a:ext cx="91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8" name="Google Shape;1648;p102"/>
          <p:cNvSpPr txBox="1"/>
          <p:nvPr/>
        </p:nvSpPr>
        <p:spPr>
          <a:xfrm>
            <a:off x="6665551" y="3841513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9" name="Google Shape;1649;p102"/>
          <p:cNvSpPr txBox="1"/>
          <p:nvPr/>
        </p:nvSpPr>
        <p:spPr>
          <a:xfrm>
            <a:off x="7304051" y="2099163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50" name="Google Shape;1650;p102"/>
          <p:cNvCxnSpPr/>
          <p:nvPr/>
        </p:nvCxnSpPr>
        <p:spPr>
          <a:xfrm flipH="1">
            <a:off x="5058806" y="1689806"/>
            <a:ext cx="1087200" cy="217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51" name="Google Shape;1651;p102"/>
          <p:cNvCxnSpPr/>
          <p:nvPr/>
        </p:nvCxnSpPr>
        <p:spPr>
          <a:xfrm>
            <a:off x="6321750" y="1648225"/>
            <a:ext cx="2187300" cy="1629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52" name="Google Shape;1652;p102"/>
          <p:cNvCxnSpPr/>
          <p:nvPr/>
        </p:nvCxnSpPr>
        <p:spPr>
          <a:xfrm flipH="1" rot="10800000">
            <a:off x="5192900" y="3499700"/>
            <a:ext cx="3280800" cy="550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53" name="Google Shape;1653;p102"/>
          <p:cNvCxnSpPr/>
          <p:nvPr/>
        </p:nvCxnSpPr>
        <p:spPr>
          <a:xfrm flipH="1" rot="10800000">
            <a:off x="984975" y="3400925"/>
            <a:ext cx="3276600" cy="688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54" name="Google Shape;1654;p102"/>
          <p:cNvSpPr txBox="1"/>
          <p:nvPr/>
        </p:nvSpPr>
        <p:spPr>
          <a:xfrm>
            <a:off x="2531551" y="3779988"/>
            <a:ext cx="71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6.1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103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Labo saddex-xagal (triangles) waxaa loo caddayn karaa inay yihiin isku-ekaansho (congruent), haddii aad ogtahay in dhererada saddexda gees (side lengths) ay isku mid yihiin.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Lamaanaha xaglaha u dhigma (corresponding angle pairs) waa isku mid yihiin qaababka isku-ekaanshaha (congruent shapes).</a:t>
            </a:r>
            <a:endParaRPr/>
          </a:p>
        </p:txBody>
      </p:sp>
      <p:sp>
        <p:nvSpPr>
          <p:cNvPr id="1660" name="Google Shape;1660;p103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Saddex-xagalka isku-ekaanshaha (Congruent triangles) (SSS)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