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0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CD03FD8-EA1D-438E-8BCE-506EE1D697D3}">
  <a:tblStyle styleId="{9CD03FD8-EA1D-438E-8BCE-506EE1D697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4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f3fb2e82e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f3fb2e82e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eff7bdca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eff7bdca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f20c71068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f20c71068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f20c710688_0_9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f20c710688_0_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f20c710688_0_9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f20c710688_0_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2f20c710688_0_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2f20c710688_0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f20c710688_0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f20c710688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2f20c710688_0_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2f20c710688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f20c710688_0_10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f20c710688_0_1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2f2636d31f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2f2636d31f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2f2636d31f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2f2636d31f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2f20c710688_0_9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2f20c710688_0_9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2f2636d31f9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2f2636d31f9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2f2636d31f9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2f2636d31f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f2636d31f9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f2636d31f9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2f20c710688_0_9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2f20c710688_0_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2f20c710688_0_9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2f20c710688_0_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2f20c710688_0_9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2f20c710688_0_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f20c710688_0_1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f20c710688_0_1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2f20c710688_0_1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2f20c710688_0_1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g2f2636d31f9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2f2636d31f9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2f2636d31f9_1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2f2636d31f9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2f20c710688_0_1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" name="Google Shape;1146;g2f20c710688_0_1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2f20c710688_0_1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2f20c710688_0_1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2f20c710688_0_1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2f20c710688_0_1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2f2636d31f9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2f2636d31f9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2f2636d31f9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2f2636d31f9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2f2636d31f9_1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2f2636d31f9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3056305298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3056305298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g2f2636d31f9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" name="Google Shape;1214;g2f2636d31f9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2f2636d31f9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2f2636d31f9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2f2636d31f9_1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2f2636d31f9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3056305298f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3056305298f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2f2636d31f9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2f2636d31f9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2f20c710688_0_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2f20c710688_0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2f20c710688_0_1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2f20c710688_0_1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2f20c710688_0_1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2f20c710688_0_1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2f20c710688_0_1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2f20c710688_0_1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g2f20c710688_0_1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8" name="Google Shape;1318;g2f20c710688_0_1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2f20c710688_0_1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2f20c710688_0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3056305298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3056305298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2f20c710688_0_1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2f20c710688_0_1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3056305298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" name="Google Shape;1353;g3056305298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2f2636d31f9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2f2636d31f9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2f3fb2e82e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" name="Google Shape;1372;g2f3fb2e82e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3056305298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3056305298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3056305298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3056305298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3056305298f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3056305298f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g3056305298f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" name="Google Shape;1400;g3056305298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" name="Google Shape;1407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6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8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4.png"/><Relationship Id="rId4" Type="http://schemas.openxmlformats.org/officeDocument/2006/relationships/image" Target="../media/image32.png"/><Relationship Id="rId5" Type="http://schemas.openxmlformats.org/officeDocument/2006/relationships/image" Target="../media/image37.png"/><Relationship Id="rId6" Type="http://schemas.openxmlformats.org/officeDocument/2006/relationships/image" Target="../media/image39.png"/><Relationship Id="rId7" Type="http://schemas.openxmlformats.org/officeDocument/2006/relationships/image" Target="../media/image4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2.png"/><Relationship Id="rId4" Type="http://schemas.openxmlformats.org/officeDocument/2006/relationships/image" Target="../media/image82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82.png"/><Relationship Id="rId4" Type="http://schemas.openxmlformats.org/officeDocument/2006/relationships/image" Target="../media/image33.png"/><Relationship Id="rId5" Type="http://schemas.openxmlformats.org/officeDocument/2006/relationships/image" Target="../media/image42.png"/><Relationship Id="rId6" Type="http://schemas.openxmlformats.org/officeDocument/2006/relationships/image" Target="../media/image50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82.png"/><Relationship Id="rId4" Type="http://schemas.openxmlformats.org/officeDocument/2006/relationships/image" Target="../media/image45.png"/><Relationship Id="rId5" Type="http://schemas.openxmlformats.org/officeDocument/2006/relationships/image" Target="../media/image33.png"/><Relationship Id="rId6" Type="http://schemas.openxmlformats.org/officeDocument/2006/relationships/image" Target="../media/image42.png"/><Relationship Id="rId7" Type="http://schemas.openxmlformats.org/officeDocument/2006/relationships/image" Target="../media/image50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8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9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9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9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9.png"/><Relationship Id="rId4" Type="http://schemas.openxmlformats.org/officeDocument/2006/relationships/image" Target="../media/image55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9.png"/><Relationship Id="rId4" Type="http://schemas.openxmlformats.org/officeDocument/2006/relationships/image" Target="../media/image55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9.png"/><Relationship Id="rId4" Type="http://schemas.openxmlformats.org/officeDocument/2006/relationships/image" Target="../media/image55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7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7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7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7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70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70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7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70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8" name="Google Shape;838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2.png"/><Relationship Id="rId4" Type="http://schemas.openxmlformats.org/officeDocument/2006/relationships/image" Target="../media/image78.png"/><Relationship Id="rId5" Type="http://schemas.openxmlformats.org/officeDocument/2006/relationships/image" Target="../media/image7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9.png"/><Relationship Id="rId4" Type="http://schemas.openxmlformats.org/officeDocument/2006/relationships/image" Target="../media/image7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9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Dhismaha (Construction)</a:t>
            </a:r>
            <a:endParaRPr/>
          </a:p>
        </p:txBody>
      </p:sp>
      <p:sp>
        <p:nvSpPr>
          <p:cNvPr id="844" name="Google Shape;844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goobta shaqada (Xisaab in the workplace)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fahmi karaa sida xisaabta loogu isticmaalo warshadaha dhismaha (construction industry).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7"/>
          <p:cNvSpPr txBox="1"/>
          <p:nvPr/>
        </p:nvSpPr>
        <p:spPr>
          <a:xfrm>
            <a:off x="383150" y="836400"/>
            <a:ext cx="84369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Jaleecaanka hore (front elevation) ee adkaha (solid) waa muuqaalkiisa xagga hore.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Jaleecaanka dhinaca (side elevation) ee adkaha (solid) waa muuqaalkiisa xagga dhinaca.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Bedka (area) waa cabbirka dusha (surface) wuxuuna sheegaa tirada labajibbaaranayaasha (unit squares) ee loo baahan yahay si buuxda u dahaadhan dushaas.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 (construction industry)</a:t>
            </a:r>
            <a:endParaRPr/>
          </a:p>
        </p:txBody>
      </p:sp>
      <p:sp>
        <p:nvSpPr>
          <p:cNvPr id="865" name="Google Shape;865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Qiimaynta (Costing) warshadaha dhismaha (construction industry)</a:t>
            </a:r>
            <a:endParaRPr/>
          </a:p>
        </p:txBody>
      </p:sp>
      <p:sp>
        <p:nvSpPr>
          <p:cNvPr id="866" name="Google Shape;866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Dhismaha (Construction)</a:t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7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 (construction industry)</a:t>
            </a:r>
            <a:endParaRPr/>
          </a:p>
        </p:txBody>
      </p:sp>
      <p:sp>
        <p:nvSpPr>
          <p:cNvPr id="873" name="Google Shape;873;p79"/>
          <p:cNvSpPr txBox="1"/>
          <p:nvPr>
            <p:ph idx="1" type="body"/>
          </p:nvPr>
        </p:nvSpPr>
        <p:spPr>
          <a:xfrm>
            <a:off x="324000" y="683100"/>
            <a:ext cx="8237700" cy="70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maxay qaybaha xisaabta (maths) aad u qiyaasi lahayd in shaqaalaha dhismuhu (construction worker) isticmaalaan?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4" name="Google Shape;874;p79"/>
          <p:cNvSpPr txBox="1"/>
          <p:nvPr>
            <p:ph idx="1" type="body"/>
          </p:nvPr>
        </p:nvSpPr>
        <p:spPr>
          <a:xfrm>
            <a:off x="324000" y="1385819"/>
            <a:ext cx="32421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&amp; mug (Area &amp; volume)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Qorshayaal &amp; jaleecooyin (Plans &amp; elevations)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Saami (Ratio)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Boqolleyda (Percentages)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Lacag (Money)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Cabbiraadyo (Measures)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Muuqasho (Proportion)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Qaaciidooyin (Formulae)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Qaabka caadiga ah (Standard form)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5" name="Google Shape;875;p79"/>
          <p:cNvSpPr txBox="1"/>
          <p:nvPr/>
        </p:nvSpPr>
        <p:spPr>
          <a:xfrm>
            <a:off x="324000" y="4297200"/>
            <a:ext cx="800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Inta lagu jiro darsigan (lesson) waxaan eegi doonnaa qaar ka mid ah kuwan.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6" name="Google Shape;87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300170">
            <a:off x="7493199" y="986407"/>
            <a:ext cx="362600" cy="107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3454" y="1288325"/>
            <a:ext cx="738171" cy="10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81038">
            <a:off x="5628500" y="1775158"/>
            <a:ext cx="2720433" cy="3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884" name="Google Shape;884;p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 laga yaabaa inay adkaato inaad rumaysato in qaaciidooyin (formulae) badan loo isticmaalo warshadaha dhismaha. Ma ka fikiri kartaa qaaciidooyin (formulae) laga yaabo in la isticmaalo?</a:t>
            </a:r>
            <a:br>
              <a:rPr lang="en-GB" sz="1900"/>
            </a:br>
            <a:r>
              <a:rPr lang="en-GB" sz="1400">
                <a:latin typeface="Lexend"/>
              </a:rPr>
              <a:t/>
            </a:r>
            <a:endParaRPr sz="1900"/>
          </a:p>
        </p:txBody>
      </p:sp>
      <p:sp>
        <p:nvSpPr>
          <p:cNvPr id="885" name="Google Shape;885;p80"/>
          <p:cNvSpPr txBox="1"/>
          <p:nvPr>
            <p:ph idx="1" type="body"/>
          </p:nvPr>
        </p:nvSpPr>
        <p:spPr>
          <a:xfrm>
            <a:off x="324000" y="17499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Halkan waxaa ah tusaalooyin qaaciidooyin (formulae) ah oo warshadaha dhismahu isticmaalaan:</a:t>
            </a:r>
            <a:br>
              <a:rPr lang="en-GB" sz="1900"/>
            </a:br>
            <a:r>
              <a:rPr lang="en-GB" sz="1400">
                <a:latin typeface="Lexend"/>
              </a:rPr>
              <a:t/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Wadarta tirada shubka (concrete) = mugga (volume) shubka × 1.54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Jiirada (Slope) (boqolkiiba) = (fogaanta toosan (vertical distance) ÷ fogaanta jiifka (horizontal distance)) × 100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Tirada lebenka (bricks) = (mugga (volume) derbiga × 1000) ÷ (mugga lebenka + mugga jaajuuska (mortar))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Joogga (Height) = 2.304 × cadaadiska (pressure)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Sharciga Ohm (Ohm’s Law)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Sharciga Joule (Joule’s Law)</a:t>
            </a:r>
            <a:endParaRPr sz="1900"/>
          </a:p>
        </p:txBody>
      </p:sp>
      <p:sp>
        <p:nvSpPr>
          <p:cNvPr id="886" name="Google Shape;886;p80"/>
          <p:cNvSpPr txBox="1"/>
          <p:nvPr/>
        </p:nvSpPr>
        <p:spPr>
          <a:xfrm>
            <a:off x="4040725" y="4000890"/>
            <a:ext cx="449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Noocee ka mid ah shaqaalaha dhismaha ayaa qaaciidooyinkan (formulae) isticmaala?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80"/>
          <p:cNvSpPr/>
          <p:nvPr/>
        </p:nvSpPr>
        <p:spPr>
          <a:xfrm>
            <a:off x="344550" y="2549025"/>
            <a:ext cx="8389800" cy="1412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80"/>
          <p:cNvSpPr txBox="1"/>
          <p:nvPr/>
        </p:nvSpPr>
        <p:spPr>
          <a:xfrm>
            <a:off x="4040725" y="4512600"/>
            <a:ext cx="1197000" cy="3078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Dhisaha (builder)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894" name="Google Shape;894;p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Waxaa laga yaabaa inay adkaato inaad rumaysato in qaaciidooyin (formulae) badan loo isticmaalo warshadaha dhismaha.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ka fikiri kartaa qaaciidooyin (formulae) laga yaabo in la isticmaalo?</a:t>
            </a:r>
            <a:endParaRPr sz="1900"/>
          </a:p>
        </p:txBody>
      </p:sp>
      <p:sp>
        <p:nvSpPr>
          <p:cNvPr id="895" name="Google Shape;895;p81"/>
          <p:cNvSpPr txBox="1"/>
          <p:nvPr>
            <p:ph idx="1" type="body"/>
          </p:nvPr>
        </p:nvSpPr>
        <p:spPr>
          <a:xfrm>
            <a:off x="324000" y="17499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Halkan waxaa ah tusaalooyin qaaciidooyin (formulae) ah oo warshadaha dhismahu isticmaalaan: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Wadarta tirada shubka (concrete) = mugga (volume) shubka × 1.54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Jiirada (Slope) (boqolkiiba) = (fogaanta toosan (vertical distance) ÷ fogaanta jiifka (horizontal distance)) × 100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Tirada lebenka (bricks) = (mugga (volume) derbiga × 1000) ÷ (mugga lebenka + mugga jaajuuska (mortar))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Joogga (Height) = 2.304 × cadaadiska (pressure)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Sharciga Ohm (Ohm’s Law)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Sharciga Joule (Joule’s Law)</a:t>
            </a:r>
            <a:endParaRPr sz="1900"/>
          </a:p>
        </p:txBody>
      </p:sp>
      <p:sp>
        <p:nvSpPr>
          <p:cNvPr id="896" name="Google Shape;896;p81"/>
          <p:cNvSpPr txBox="1"/>
          <p:nvPr/>
        </p:nvSpPr>
        <p:spPr>
          <a:xfrm>
            <a:off x="4040725" y="3924690"/>
            <a:ext cx="449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Noocee ka mid ah shaqaalaha dhismaha ayaa qaaciidooyinkan (formulae) isticmaala?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81"/>
          <p:cNvSpPr/>
          <p:nvPr/>
        </p:nvSpPr>
        <p:spPr>
          <a:xfrm>
            <a:off x="344550" y="3987650"/>
            <a:ext cx="34194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81"/>
          <p:cNvSpPr txBox="1"/>
          <p:nvPr/>
        </p:nvSpPr>
        <p:spPr>
          <a:xfrm>
            <a:off x="4040725" y="4512600"/>
            <a:ext cx="1351200" cy="3078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Tuubistare (plumber)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904" name="Google Shape;904;p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Waxaa laga yaabaa inay adag tahay inaad rumaysato in qaaciidooyin (formulae) badan loo isticmaalo warshadaha dhismaha.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ka fikiri kartaa qaaciidooyin (formulae) laga yaabo in la isticmaalo?</a:t>
            </a:r>
            <a:endParaRPr sz="1900"/>
          </a:p>
        </p:txBody>
      </p:sp>
      <p:sp>
        <p:nvSpPr>
          <p:cNvPr id="905" name="Google Shape;905;p82"/>
          <p:cNvSpPr txBox="1"/>
          <p:nvPr>
            <p:ph idx="1" type="body"/>
          </p:nvPr>
        </p:nvSpPr>
        <p:spPr>
          <a:xfrm>
            <a:off x="324000" y="17499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 kuwan tusaalooyin qaaciidooyin (formulae) ah oo warshadaha dhismahu isticmaalaan: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Wadarta tirada shubka (concrete) = mugga shubka × 1.54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Jiirada (boqolkiiba) = (fogaanta tooska ah ÷ fogaanta jiifka ah) × 100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Tirada lebenka = (mugga gidaarka × 1000) ÷ (mugga lebenka + mugga xabagta (mortar))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Joogga = 2.304 × cadaadiska (pressure)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Sharciga Ohm (Ohm’s Law)</a:t>
            </a:r>
            <a:endParaRPr sz="1900"/>
          </a:p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Sharciga Joule (Joule’s Law)</a:t>
            </a:r>
            <a:endParaRPr sz="1900"/>
          </a:p>
        </p:txBody>
      </p:sp>
      <p:sp>
        <p:nvSpPr>
          <p:cNvPr id="906" name="Google Shape;906;p82"/>
          <p:cNvSpPr txBox="1"/>
          <p:nvPr/>
        </p:nvSpPr>
        <p:spPr>
          <a:xfrm>
            <a:off x="4040725" y="3924690"/>
            <a:ext cx="449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noocee shaqaale dhisme (construction worker) ayaad u malaynaysaa inuu isticmaalo qaaciidooyinkan?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82"/>
          <p:cNvSpPr/>
          <p:nvPr/>
        </p:nvSpPr>
        <p:spPr>
          <a:xfrm>
            <a:off x="344550" y="4263625"/>
            <a:ext cx="1931700" cy="556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82"/>
          <p:cNvSpPr txBox="1"/>
          <p:nvPr/>
        </p:nvSpPr>
        <p:spPr>
          <a:xfrm>
            <a:off x="4040725" y="4512600"/>
            <a:ext cx="1810500" cy="3078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Koronto-yaqaan (electrician)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83"/>
          <p:cNvSpPr txBox="1"/>
          <p:nvPr/>
        </p:nvSpPr>
        <p:spPr>
          <a:xfrm>
            <a:off x="2216480" y="3181400"/>
            <a:ext cx="4707300" cy="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baseline="30000"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  =                 +    </a:t>
            </a:r>
            <a:endParaRPr sz="22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4" name="Google Shape;914;p83"/>
          <p:cNvSpPr txBox="1"/>
          <p:nvPr>
            <p:ph idx="1" type="body"/>
          </p:nvPr>
        </p:nvSpPr>
        <p:spPr>
          <a:xfrm>
            <a:off x="324000" y="759300"/>
            <a:ext cx="8237700" cy="24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kan tusaale kale oo qaaciido (formula) ah oo ay isticmaalaan dhismayaasha.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Dhererka rafter-ka2 = kor u kaca rafter-ka2 + jiifka rafter-ka2</a:t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30000" lang="en-GB" sz="1400">
                <a:latin typeface="Lexend"/>
              </a:rPr>
              <a:t/>
            </a:r>
            <a:endParaRPr/>
          </a:p>
        </p:txBody>
      </p:sp>
      <p:sp>
        <p:nvSpPr>
          <p:cNvPr id="915" name="Google Shape;915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916" name="Google Shape;916;p83"/>
          <p:cNvSpPr/>
          <p:nvPr/>
        </p:nvSpPr>
        <p:spPr>
          <a:xfrm flipH="1">
            <a:off x="2028425" y="1193950"/>
            <a:ext cx="2542800" cy="1199400"/>
          </a:xfrm>
          <a:prstGeom prst="rtTriangl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17" name="Google Shape;917;p83"/>
          <p:cNvCxnSpPr/>
          <p:nvPr/>
        </p:nvCxnSpPr>
        <p:spPr>
          <a:xfrm>
            <a:off x="4571225" y="2393350"/>
            <a:ext cx="2542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918" name="Google Shape;918;p83"/>
          <p:cNvCxnSpPr>
            <a:stCxn id="916" idx="0"/>
          </p:cNvCxnSpPr>
          <p:nvPr/>
        </p:nvCxnSpPr>
        <p:spPr>
          <a:xfrm>
            <a:off x="4571225" y="1193950"/>
            <a:ext cx="3258000" cy="1528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9" name="Google Shape;919;p83"/>
          <p:cNvCxnSpPr>
            <a:stCxn id="916" idx="0"/>
          </p:cNvCxnSpPr>
          <p:nvPr/>
        </p:nvCxnSpPr>
        <p:spPr>
          <a:xfrm flipH="1">
            <a:off x="1584425" y="1193950"/>
            <a:ext cx="2986800" cy="1407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0" name="Google Shape;920;p83"/>
          <p:cNvCxnSpPr>
            <a:stCxn id="916" idx="0"/>
            <a:endCxn id="916" idx="4"/>
          </p:cNvCxnSpPr>
          <p:nvPr/>
        </p:nvCxnSpPr>
        <p:spPr>
          <a:xfrm flipH="1">
            <a:off x="2028425" y="1193950"/>
            <a:ext cx="2542800" cy="1199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1" name="Google Shape;921;p83"/>
          <p:cNvSpPr/>
          <p:nvPr/>
        </p:nvSpPr>
        <p:spPr>
          <a:xfrm>
            <a:off x="4325766" y="2136341"/>
            <a:ext cx="251100" cy="2511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83"/>
          <p:cNvSpPr txBox="1"/>
          <p:nvPr/>
        </p:nvSpPr>
        <p:spPr>
          <a:xfrm>
            <a:off x="1331825" y="1531725"/>
            <a:ext cx="201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rafter-ka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83"/>
          <p:cNvSpPr txBox="1"/>
          <p:nvPr/>
        </p:nvSpPr>
        <p:spPr>
          <a:xfrm>
            <a:off x="2469052" y="2423050"/>
            <a:ext cx="1636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Jiifka rafter-ka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83"/>
          <p:cNvSpPr txBox="1"/>
          <p:nvPr/>
        </p:nvSpPr>
        <p:spPr>
          <a:xfrm>
            <a:off x="4605707" y="1657736"/>
            <a:ext cx="1089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 u kaca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rafter-ka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83"/>
          <p:cNvSpPr txBox="1"/>
          <p:nvPr/>
        </p:nvSpPr>
        <p:spPr>
          <a:xfrm>
            <a:off x="324003" y="3454400"/>
            <a:ext cx="59328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u eg tahay wax aad taqaan?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aragtida Pythagoras (Pythagoras’ theorem).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83"/>
          <p:cNvSpPr txBox="1"/>
          <p:nvPr/>
        </p:nvSpPr>
        <p:spPr>
          <a:xfrm>
            <a:off x="3369601" y="2126450"/>
            <a:ext cx="208500" cy="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i="1" sz="22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7" name="Google Shape;927;p83"/>
          <p:cNvSpPr txBox="1"/>
          <p:nvPr/>
        </p:nvSpPr>
        <p:spPr>
          <a:xfrm>
            <a:off x="5046400" y="3194550"/>
            <a:ext cx="320700" cy="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22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8" name="Google Shape;928;p83"/>
          <p:cNvSpPr txBox="1"/>
          <p:nvPr/>
        </p:nvSpPr>
        <p:spPr>
          <a:xfrm>
            <a:off x="4347076" y="1715425"/>
            <a:ext cx="208500" cy="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i="1" sz="22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9" name="Google Shape;929;p83"/>
          <p:cNvSpPr txBox="1"/>
          <p:nvPr/>
        </p:nvSpPr>
        <p:spPr>
          <a:xfrm>
            <a:off x="2917475" y="3181400"/>
            <a:ext cx="320700" cy="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22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0" name="Google Shape;930;p83"/>
          <p:cNvSpPr txBox="1"/>
          <p:nvPr/>
        </p:nvSpPr>
        <p:spPr>
          <a:xfrm>
            <a:off x="3395126" y="1715425"/>
            <a:ext cx="208500" cy="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2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5" name="Google Shape;935;p84"/>
          <p:cNvCxnSpPr/>
          <p:nvPr/>
        </p:nvCxnSpPr>
        <p:spPr>
          <a:xfrm>
            <a:off x="5338125" y="2064650"/>
            <a:ext cx="0" cy="645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6" name="Google Shape;936;p84"/>
          <p:cNvSpPr txBox="1"/>
          <p:nvPr>
            <p:ph idx="1" type="body"/>
          </p:nvPr>
        </p:nvSpPr>
        <p:spPr>
          <a:xfrm>
            <a:off x="324000" y="606900"/>
            <a:ext cx="8237700" cy="12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kuwan muuqaalka hore iyo dhinaca ee daasadda.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Nijaarku wuxuu u baahan yahay inuu beddelo rafter-yada daasadda.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Rafter-yadu dhererkoodu waa imisa?</a:t>
            </a:r>
            <a:endParaRPr/>
          </a:p>
        </p:txBody>
      </p:sp>
      <p:sp>
        <p:nvSpPr>
          <p:cNvPr id="937" name="Google Shape;93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Using formulae in the construction industry</a:t>
            </a:r>
            <a:endParaRPr/>
          </a:p>
        </p:txBody>
      </p:sp>
      <p:sp>
        <p:nvSpPr>
          <p:cNvPr id="938" name="Google Shape;938;p84"/>
          <p:cNvSpPr/>
          <p:nvPr/>
        </p:nvSpPr>
        <p:spPr>
          <a:xfrm>
            <a:off x="416610" y="2060550"/>
            <a:ext cx="2396400" cy="2352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39" name="Google Shape;939;p84"/>
          <p:cNvCxnSpPr/>
          <p:nvPr/>
        </p:nvCxnSpPr>
        <p:spPr>
          <a:xfrm>
            <a:off x="410835" y="2694850"/>
            <a:ext cx="2398800" cy="1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0" name="Google Shape;940;p84"/>
          <p:cNvCxnSpPr/>
          <p:nvPr/>
        </p:nvCxnSpPr>
        <p:spPr>
          <a:xfrm>
            <a:off x="3903960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1" name="Google Shape;941;p84"/>
          <p:cNvCxnSpPr/>
          <p:nvPr/>
        </p:nvCxnSpPr>
        <p:spPr>
          <a:xfrm>
            <a:off x="6783785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84"/>
          <p:cNvCxnSpPr/>
          <p:nvPr/>
        </p:nvCxnSpPr>
        <p:spPr>
          <a:xfrm>
            <a:off x="3903960" y="4413150"/>
            <a:ext cx="2894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3" name="Google Shape;943;p84"/>
          <p:cNvCxnSpPr/>
          <p:nvPr/>
        </p:nvCxnSpPr>
        <p:spPr>
          <a:xfrm flipH="1" rot="10800000">
            <a:off x="3898185" y="2077200"/>
            <a:ext cx="1447500" cy="646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4" name="Google Shape;944;p84"/>
          <p:cNvCxnSpPr/>
          <p:nvPr/>
        </p:nvCxnSpPr>
        <p:spPr>
          <a:xfrm>
            <a:off x="5332375" y="2076200"/>
            <a:ext cx="1460400" cy="64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5" name="Google Shape;945;p84"/>
          <p:cNvCxnSpPr/>
          <p:nvPr/>
        </p:nvCxnSpPr>
        <p:spPr>
          <a:xfrm>
            <a:off x="2924135" y="2067950"/>
            <a:ext cx="0" cy="2341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46" name="Google Shape;946;p84"/>
          <p:cNvCxnSpPr/>
          <p:nvPr/>
        </p:nvCxnSpPr>
        <p:spPr>
          <a:xfrm>
            <a:off x="401792" y="4561550"/>
            <a:ext cx="2418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47" name="Google Shape;947;p84"/>
          <p:cNvCxnSpPr/>
          <p:nvPr/>
        </p:nvCxnSpPr>
        <p:spPr>
          <a:xfrm>
            <a:off x="3903967" y="4561550"/>
            <a:ext cx="2893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48" name="Google Shape;948;p84"/>
          <p:cNvCxnSpPr/>
          <p:nvPr/>
        </p:nvCxnSpPr>
        <p:spPr>
          <a:xfrm>
            <a:off x="6904935" y="2717950"/>
            <a:ext cx="0" cy="1695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49" name="Google Shape;949;p84"/>
          <p:cNvSpPr txBox="1"/>
          <p:nvPr/>
        </p:nvSpPr>
        <p:spPr>
          <a:xfrm>
            <a:off x="1352330" y="45830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1.3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84"/>
          <p:cNvSpPr txBox="1"/>
          <p:nvPr/>
        </p:nvSpPr>
        <p:spPr>
          <a:xfrm>
            <a:off x="2952525" y="3135225"/>
            <a:ext cx="80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2.31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84"/>
          <p:cNvSpPr txBox="1"/>
          <p:nvPr/>
        </p:nvSpPr>
        <p:spPr>
          <a:xfrm>
            <a:off x="5020219" y="4583025"/>
            <a:ext cx="851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2.38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84"/>
          <p:cNvSpPr txBox="1"/>
          <p:nvPr/>
        </p:nvSpPr>
        <p:spPr>
          <a:xfrm>
            <a:off x="7067330" y="33638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1.8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3" name="Google Shape;953;p84"/>
          <p:cNvCxnSpPr/>
          <p:nvPr/>
        </p:nvCxnSpPr>
        <p:spPr>
          <a:xfrm rot="10800000">
            <a:off x="5324571" y="2711878"/>
            <a:ext cx="1448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4" name="Google Shape;954;p84"/>
          <p:cNvSpPr/>
          <p:nvPr/>
        </p:nvSpPr>
        <p:spPr>
          <a:xfrm>
            <a:off x="5338150" y="2571750"/>
            <a:ext cx="144000" cy="134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5" name="Google Shape;955;p84"/>
          <p:cNvCxnSpPr/>
          <p:nvPr/>
        </p:nvCxnSpPr>
        <p:spPr>
          <a:xfrm>
            <a:off x="5332375" y="2064650"/>
            <a:ext cx="1458900" cy="651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6" name="Google Shape;956;p84"/>
          <p:cNvSpPr txBox="1"/>
          <p:nvPr/>
        </p:nvSpPr>
        <p:spPr>
          <a:xfrm>
            <a:off x="5406775" y="2932000"/>
            <a:ext cx="12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 2.38 ÷ 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7" name="Google Shape;957;p84"/>
          <p:cNvGrpSpPr/>
          <p:nvPr/>
        </p:nvGrpSpPr>
        <p:grpSpPr>
          <a:xfrm>
            <a:off x="5123876" y="2063117"/>
            <a:ext cx="1266788" cy="931483"/>
            <a:chOff x="5123876" y="2063117"/>
            <a:chExt cx="1266788" cy="931483"/>
          </a:xfrm>
        </p:grpSpPr>
        <p:sp>
          <p:nvSpPr>
            <p:cNvPr id="958" name="Google Shape;958;p84"/>
            <p:cNvSpPr txBox="1"/>
            <p:nvPr/>
          </p:nvSpPr>
          <p:spPr>
            <a:xfrm>
              <a:off x="5871926" y="272370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9" name="Google Shape;959;p84"/>
            <p:cNvSpPr txBox="1"/>
            <p:nvPr/>
          </p:nvSpPr>
          <p:spPr>
            <a:xfrm>
              <a:off x="5123876" y="230085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0" name="Google Shape;960;p84"/>
            <p:cNvSpPr txBox="1"/>
            <p:nvPr/>
          </p:nvSpPr>
          <p:spPr>
            <a:xfrm>
              <a:off x="6182164" y="2063117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961" name="Google Shape;961;p84"/>
          <p:cNvSpPr txBox="1"/>
          <p:nvPr/>
        </p:nvSpPr>
        <p:spPr>
          <a:xfrm>
            <a:off x="5406775" y="2932000"/>
            <a:ext cx="80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 1.19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84"/>
          <p:cNvSpPr txBox="1"/>
          <p:nvPr/>
        </p:nvSpPr>
        <p:spPr>
          <a:xfrm>
            <a:off x="3961546" y="2655815"/>
            <a:ext cx="145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 2.31 − 1.8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84"/>
          <p:cNvSpPr txBox="1"/>
          <p:nvPr/>
        </p:nvSpPr>
        <p:spPr>
          <a:xfrm>
            <a:off x="3961546" y="2655815"/>
            <a:ext cx="95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 0.51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64" name="Google Shape;964;p84"/>
          <p:cNvCxnSpPr/>
          <p:nvPr/>
        </p:nvCxnSpPr>
        <p:spPr>
          <a:xfrm>
            <a:off x="5339575" y="2760525"/>
            <a:ext cx="14406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65" name="Google Shape;965;p84"/>
          <p:cNvCxnSpPr/>
          <p:nvPr/>
        </p:nvCxnSpPr>
        <p:spPr>
          <a:xfrm>
            <a:off x="5292525" y="2119250"/>
            <a:ext cx="0" cy="5988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66" name="Google Shape;966;p84"/>
          <p:cNvCxnSpPr/>
          <p:nvPr/>
        </p:nvCxnSpPr>
        <p:spPr>
          <a:xfrm>
            <a:off x="5347125" y="1991025"/>
            <a:ext cx="1493400" cy="6711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1" name="Google Shape;971;p85"/>
          <p:cNvCxnSpPr/>
          <p:nvPr/>
        </p:nvCxnSpPr>
        <p:spPr>
          <a:xfrm>
            <a:off x="1075516" y="2438650"/>
            <a:ext cx="0" cy="1459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2" name="Google Shape;972;p85"/>
          <p:cNvSpPr txBox="1"/>
          <p:nvPr>
            <p:ph idx="1" type="body"/>
          </p:nvPr>
        </p:nvSpPr>
        <p:spPr>
          <a:xfrm>
            <a:off x="324000" y="606900"/>
            <a:ext cx="8237700" cy="12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Nijaarku wuxuu rabaa inuu ogaado dhererka rafter-yada si uu u dalbado alwaaxda.</a:t>
            </a:r>
            <a:endParaRPr/>
          </a:p>
        </p:txBody>
      </p:sp>
      <p:sp>
        <p:nvSpPr>
          <p:cNvPr id="973" name="Google Shape;973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Using formulae in the construction industry</a:t>
            </a:r>
            <a:endParaRPr/>
          </a:p>
        </p:txBody>
      </p:sp>
      <p:cxnSp>
        <p:nvCxnSpPr>
          <p:cNvPr id="974" name="Google Shape;974;p85"/>
          <p:cNvCxnSpPr/>
          <p:nvPr/>
        </p:nvCxnSpPr>
        <p:spPr>
          <a:xfrm rot="10800000">
            <a:off x="1075225" y="3888400"/>
            <a:ext cx="2612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5" name="Google Shape;975;p85"/>
          <p:cNvSpPr/>
          <p:nvPr/>
        </p:nvSpPr>
        <p:spPr>
          <a:xfrm>
            <a:off x="1075550" y="3646826"/>
            <a:ext cx="258900" cy="246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6" name="Google Shape;976;p85"/>
          <p:cNvCxnSpPr/>
          <p:nvPr/>
        </p:nvCxnSpPr>
        <p:spPr>
          <a:xfrm>
            <a:off x="1065175" y="2438650"/>
            <a:ext cx="2607600" cy="1437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77" name="Google Shape;977;p85"/>
          <p:cNvGrpSpPr/>
          <p:nvPr/>
        </p:nvGrpSpPr>
        <p:grpSpPr>
          <a:xfrm>
            <a:off x="780476" y="2868142"/>
            <a:ext cx="1813500" cy="1343958"/>
            <a:chOff x="5123876" y="2029942"/>
            <a:chExt cx="1813500" cy="1343958"/>
          </a:xfrm>
        </p:grpSpPr>
        <p:sp>
          <p:nvSpPr>
            <p:cNvPr id="978" name="Google Shape;978;p85"/>
            <p:cNvSpPr txBox="1"/>
            <p:nvPr/>
          </p:nvSpPr>
          <p:spPr>
            <a:xfrm>
              <a:off x="6444176" y="310300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9" name="Google Shape;979;p85"/>
            <p:cNvSpPr txBox="1"/>
            <p:nvPr/>
          </p:nvSpPr>
          <p:spPr>
            <a:xfrm>
              <a:off x="5123876" y="230085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0" name="Google Shape;980;p85"/>
            <p:cNvSpPr txBox="1"/>
            <p:nvPr/>
          </p:nvSpPr>
          <p:spPr>
            <a:xfrm>
              <a:off x="6728876" y="2029942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981" name="Google Shape;981;p85"/>
          <p:cNvSpPr txBox="1"/>
          <p:nvPr/>
        </p:nvSpPr>
        <p:spPr>
          <a:xfrm>
            <a:off x="4320007" y="1625100"/>
            <a:ext cx="119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1.19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2" name="Google Shape;982;p85"/>
          <p:cNvSpPr txBox="1"/>
          <p:nvPr/>
        </p:nvSpPr>
        <p:spPr>
          <a:xfrm>
            <a:off x="4320002" y="2054440"/>
            <a:ext cx="1413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0.51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3" name="Google Shape;983;p85"/>
          <p:cNvSpPr txBox="1"/>
          <p:nvPr/>
        </p:nvSpPr>
        <p:spPr>
          <a:xfrm>
            <a:off x="4320007" y="2539500"/>
            <a:ext cx="2949900" cy="13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a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b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1.19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+ 0.51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1.6762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4" name="Google Shape;984;p85"/>
          <p:cNvSpPr txBox="1"/>
          <p:nvPr/>
        </p:nvSpPr>
        <p:spPr>
          <a:xfrm>
            <a:off x="4396200" y="4444500"/>
            <a:ext cx="232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1.295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m (3 d.p.)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5" name="Google Shape;985;p85"/>
          <p:cNvCxnSpPr/>
          <p:nvPr/>
        </p:nvCxnSpPr>
        <p:spPr>
          <a:xfrm>
            <a:off x="1069911" y="3957091"/>
            <a:ext cx="26106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86" name="Google Shape;986;p85"/>
          <p:cNvCxnSpPr/>
          <p:nvPr/>
        </p:nvCxnSpPr>
        <p:spPr>
          <a:xfrm>
            <a:off x="993700" y="2425548"/>
            <a:ext cx="0" cy="14586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87" name="Google Shape;987;p85"/>
          <p:cNvCxnSpPr/>
          <p:nvPr/>
        </p:nvCxnSpPr>
        <p:spPr>
          <a:xfrm>
            <a:off x="1065173" y="2362991"/>
            <a:ext cx="2698200" cy="14757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descr="&lt;math xmlns=&quot;http://www.w3.org/1998/Math/MathML&quot; display=&quot;block&quot; data-is-equatio=&quot;1&quot; data-latex=&quot;\begin{array}{l}c=\sqrt{1.6762}\end{array}&quot;&gt;&lt;mtable columnalign=&quot;left&quot; columnspacing=&quot;1em&quot; rowspacing=&quot;4pt&quot;&gt;&lt;mtr&gt;&lt;mtd&gt;&lt;mi&gt;c&lt;/mi&gt;&lt;mo&gt;=&lt;/mo&gt;&lt;msqrt&gt;&lt;mn&gt;1.6762&lt;/mn&gt;&lt;/msqrt&gt;&lt;/mtd&gt;&lt;/mtr&gt;&lt;/mtable&gt;&lt;/math&gt;" id="988" name="Google Shape;988;p85" title="1 lines Line 1: c equals the square root of 1.67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6968" y="4022149"/>
            <a:ext cx="1329875" cy="312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3" name="Google Shape;993;p86"/>
          <p:cNvCxnSpPr/>
          <p:nvPr/>
        </p:nvCxnSpPr>
        <p:spPr>
          <a:xfrm>
            <a:off x="5338125" y="2064650"/>
            <a:ext cx="0" cy="645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4" name="Google Shape;994;p86"/>
          <p:cNvSpPr txBox="1"/>
          <p:nvPr>
            <p:ph idx="1" type="body"/>
          </p:nvPr>
        </p:nvSpPr>
        <p:spPr>
          <a:xfrm>
            <a:off x="324000" y="606900"/>
            <a:ext cx="8237700" cy="146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kuwan muuqaalka hore iyo dhinaca ee daasadda.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Nijaarku wuxuu u baahan yahay inuu beddelo rafter-yada daasadda.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Rafter-yadu dhererkoodu waa imisa?</a:t>
            </a:r>
            <a:endParaRPr/>
          </a:p>
        </p:txBody>
      </p:sp>
      <p:sp>
        <p:nvSpPr>
          <p:cNvPr id="995" name="Google Shape;995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Using formulae in the construction industry</a:t>
            </a:r>
            <a:endParaRPr/>
          </a:p>
        </p:txBody>
      </p:sp>
      <p:sp>
        <p:nvSpPr>
          <p:cNvPr id="996" name="Google Shape;996;p86"/>
          <p:cNvSpPr/>
          <p:nvPr/>
        </p:nvSpPr>
        <p:spPr>
          <a:xfrm>
            <a:off x="416610" y="2060550"/>
            <a:ext cx="2396400" cy="2352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7" name="Google Shape;997;p86"/>
          <p:cNvCxnSpPr/>
          <p:nvPr/>
        </p:nvCxnSpPr>
        <p:spPr>
          <a:xfrm>
            <a:off x="410835" y="2694850"/>
            <a:ext cx="2398800" cy="1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8" name="Google Shape;998;p86"/>
          <p:cNvCxnSpPr/>
          <p:nvPr/>
        </p:nvCxnSpPr>
        <p:spPr>
          <a:xfrm>
            <a:off x="3903960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9" name="Google Shape;999;p86"/>
          <p:cNvCxnSpPr/>
          <p:nvPr/>
        </p:nvCxnSpPr>
        <p:spPr>
          <a:xfrm>
            <a:off x="6783785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0" name="Google Shape;1000;p86"/>
          <p:cNvCxnSpPr/>
          <p:nvPr/>
        </p:nvCxnSpPr>
        <p:spPr>
          <a:xfrm>
            <a:off x="3903960" y="4413150"/>
            <a:ext cx="2894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1" name="Google Shape;1001;p86"/>
          <p:cNvCxnSpPr/>
          <p:nvPr/>
        </p:nvCxnSpPr>
        <p:spPr>
          <a:xfrm flipH="1" rot="10800000">
            <a:off x="3898185" y="2077200"/>
            <a:ext cx="1447500" cy="646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2" name="Google Shape;1002;p86"/>
          <p:cNvCxnSpPr/>
          <p:nvPr/>
        </p:nvCxnSpPr>
        <p:spPr>
          <a:xfrm>
            <a:off x="5332375" y="2076200"/>
            <a:ext cx="1460400" cy="64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3" name="Google Shape;1003;p86"/>
          <p:cNvCxnSpPr/>
          <p:nvPr/>
        </p:nvCxnSpPr>
        <p:spPr>
          <a:xfrm>
            <a:off x="2924135" y="2067950"/>
            <a:ext cx="0" cy="2341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04" name="Google Shape;1004;p86"/>
          <p:cNvCxnSpPr/>
          <p:nvPr/>
        </p:nvCxnSpPr>
        <p:spPr>
          <a:xfrm>
            <a:off x="401792" y="4561550"/>
            <a:ext cx="2418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05" name="Google Shape;1005;p86"/>
          <p:cNvCxnSpPr/>
          <p:nvPr/>
        </p:nvCxnSpPr>
        <p:spPr>
          <a:xfrm>
            <a:off x="3903967" y="4561550"/>
            <a:ext cx="2893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06" name="Google Shape;1006;p86"/>
          <p:cNvCxnSpPr/>
          <p:nvPr/>
        </p:nvCxnSpPr>
        <p:spPr>
          <a:xfrm>
            <a:off x="6904935" y="2717950"/>
            <a:ext cx="0" cy="1695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07" name="Google Shape;1007;p86"/>
          <p:cNvSpPr txBox="1"/>
          <p:nvPr/>
        </p:nvSpPr>
        <p:spPr>
          <a:xfrm>
            <a:off x="1352330" y="45830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.3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86"/>
          <p:cNvSpPr txBox="1"/>
          <p:nvPr/>
        </p:nvSpPr>
        <p:spPr>
          <a:xfrm>
            <a:off x="2952525" y="3135225"/>
            <a:ext cx="80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86"/>
          <p:cNvSpPr txBox="1"/>
          <p:nvPr/>
        </p:nvSpPr>
        <p:spPr>
          <a:xfrm>
            <a:off x="5020219" y="4583025"/>
            <a:ext cx="851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86"/>
          <p:cNvSpPr txBox="1"/>
          <p:nvPr/>
        </p:nvSpPr>
        <p:spPr>
          <a:xfrm>
            <a:off x="7067330" y="33638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86"/>
          <p:cNvSpPr/>
          <p:nvPr/>
        </p:nvSpPr>
        <p:spPr>
          <a:xfrm>
            <a:off x="5338150" y="2571750"/>
            <a:ext cx="144000" cy="134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2" name="Google Shape;1012;p86"/>
          <p:cNvCxnSpPr/>
          <p:nvPr/>
        </p:nvCxnSpPr>
        <p:spPr>
          <a:xfrm>
            <a:off x="5332375" y="2064650"/>
            <a:ext cx="1458900" cy="651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3" name="Google Shape;1013;p86"/>
          <p:cNvSpPr txBox="1"/>
          <p:nvPr/>
        </p:nvSpPr>
        <p:spPr>
          <a:xfrm>
            <a:off x="5406775" y="2932000"/>
            <a:ext cx="157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3.2 ÷ 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14" name="Google Shape;1014;p86"/>
          <p:cNvGrpSpPr/>
          <p:nvPr/>
        </p:nvGrpSpPr>
        <p:grpSpPr>
          <a:xfrm>
            <a:off x="5123876" y="2063117"/>
            <a:ext cx="1266788" cy="931483"/>
            <a:chOff x="5123876" y="2063117"/>
            <a:chExt cx="1266788" cy="931483"/>
          </a:xfrm>
        </p:grpSpPr>
        <p:sp>
          <p:nvSpPr>
            <p:cNvPr id="1015" name="Google Shape;1015;p86"/>
            <p:cNvSpPr txBox="1"/>
            <p:nvPr/>
          </p:nvSpPr>
          <p:spPr>
            <a:xfrm>
              <a:off x="5871926" y="272370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6" name="Google Shape;1016;p86"/>
            <p:cNvSpPr txBox="1"/>
            <p:nvPr/>
          </p:nvSpPr>
          <p:spPr>
            <a:xfrm>
              <a:off x="5123876" y="230085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7" name="Google Shape;1017;p86"/>
            <p:cNvSpPr txBox="1"/>
            <p:nvPr/>
          </p:nvSpPr>
          <p:spPr>
            <a:xfrm>
              <a:off x="6182164" y="2063117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018" name="Google Shape;1018;p86"/>
          <p:cNvSpPr txBox="1"/>
          <p:nvPr/>
        </p:nvSpPr>
        <p:spPr>
          <a:xfrm>
            <a:off x="5406775" y="2932000"/>
            <a:ext cx="80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1.6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9" name="Google Shape;1019;p86"/>
          <p:cNvSpPr txBox="1"/>
          <p:nvPr/>
        </p:nvSpPr>
        <p:spPr>
          <a:xfrm>
            <a:off x="3961550" y="2655825"/>
            <a:ext cx="152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2.4 − 2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0" name="Google Shape;1020;p86"/>
          <p:cNvSpPr txBox="1"/>
          <p:nvPr/>
        </p:nvSpPr>
        <p:spPr>
          <a:xfrm>
            <a:off x="3961546" y="2655815"/>
            <a:ext cx="95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0.4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21" name="Google Shape;1021;p86"/>
          <p:cNvGrpSpPr/>
          <p:nvPr/>
        </p:nvGrpSpPr>
        <p:grpSpPr>
          <a:xfrm>
            <a:off x="5292525" y="1991025"/>
            <a:ext cx="1548000" cy="769500"/>
            <a:chOff x="5292525" y="1991025"/>
            <a:chExt cx="1548000" cy="769500"/>
          </a:xfrm>
        </p:grpSpPr>
        <p:cxnSp>
          <p:nvCxnSpPr>
            <p:cNvPr id="1022" name="Google Shape;1022;p86"/>
            <p:cNvCxnSpPr/>
            <p:nvPr/>
          </p:nvCxnSpPr>
          <p:spPr>
            <a:xfrm rot="10800000">
              <a:off x="5324571" y="2711878"/>
              <a:ext cx="14487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3" name="Google Shape;1023;p86"/>
            <p:cNvCxnSpPr/>
            <p:nvPr/>
          </p:nvCxnSpPr>
          <p:spPr>
            <a:xfrm>
              <a:off x="5339575" y="2760525"/>
              <a:ext cx="1440600" cy="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24" name="Google Shape;1024;p86"/>
            <p:cNvCxnSpPr/>
            <p:nvPr/>
          </p:nvCxnSpPr>
          <p:spPr>
            <a:xfrm>
              <a:off x="5292525" y="2119250"/>
              <a:ext cx="0" cy="5988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25" name="Google Shape;1025;p86"/>
            <p:cNvCxnSpPr/>
            <p:nvPr/>
          </p:nvCxnSpPr>
          <p:spPr>
            <a:xfrm>
              <a:off x="5347125" y="1991025"/>
              <a:ext cx="1493400" cy="671100"/>
            </a:xfrm>
            <a:prstGeom prst="straightConnector1">
              <a:avLst/>
            </a:prstGeom>
            <a:noFill/>
            <a:ln cap="flat" cmpd="sng" w="952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Nijaarku wuxuu rabaa inuu ogaado dhererka rafter-yada si uu u dalbado alwaaxda.</a:t>
            </a:r>
            <a:endParaRPr/>
          </a:p>
        </p:txBody>
      </p:sp>
      <p:sp>
        <p:nvSpPr>
          <p:cNvPr id="1031" name="Google Shape;1031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Using formulae in the construction industry</a:t>
            </a:r>
            <a:endParaRPr/>
          </a:p>
        </p:txBody>
      </p:sp>
      <p:sp>
        <p:nvSpPr>
          <p:cNvPr id="1032" name="Google Shape;1032;p87"/>
          <p:cNvSpPr txBox="1"/>
          <p:nvPr/>
        </p:nvSpPr>
        <p:spPr>
          <a:xfrm>
            <a:off x="4320007" y="1625100"/>
            <a:ext cx="119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1.6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3" name="Google Shape;1033;p87"/>
          <p:cNvSpPr txBox="1"/>
          <p:nvPr/>
        </p:nvSpPr>
        <p:spPr>
          <a:xfrm>
            <a:off x="4320002" y="2054440"/>
            <a:ext cx="1413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0.4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4" name="Google Shape;1034;p87"/>
          <p:cNvSpPr txBox="1"/>
          <p:nvPr/>
        </p:nvSpPr>
        <p:spPr>
          <a:xfrm>
            <a:off x="4320007" y="2539500"/>
            <a:ext cx="2949900" cy="13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a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b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1.6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+ 0.4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2.72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5" name="Google Shape;1035;p87"/>
          <p:cNvSpPr txBox="1"/>
          <p:nvPr/>
        </p:nvSpPr>
        <p:spPr>
          <a:xfrm>
            <a:off x="4396201" y="4444500"/>
            <a:ext cx="2164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1.65 m (2 d.p.)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36" name="Google Shape;1036;p87"/>
          <p:cNvCxnSpPr/>
          <p:nvPr/>
        </p:nvCxnSpPr>
        <p:spPr>
          <a:xfrm>
            <a:off x="1075516" y="2438650"/>
            <a:ext cx="0" cy="1459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7" name="Google Shape;1037;p87"/>
          <p:cNvCxnSpPr/>
          <p:nvPr/>
        </p:nvCxnSpPr>
        <p:spPr>
          <a:xfrm rot="10800000">
            <a:off x="1075225" y="3888400"/>
            <a:ext cx="2612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8" name="Google Shape;1038;p87"/>
          <p:cNvSpPr/>
          <p:nvPr/>
        </p:nvSpPr>
        <p:spPr>
          <a:xfrm>
            <a:off x="1075550" y="3646826"/>
            <a:ext cx="258900" cy="246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39" name="Google Shape;1039;p87"/>
          <p:cNvCxnSpPr/>
          <p:nvPr/>
        </p:nvCxnSpPr>
        <p:spPr>
          <a:xfrm>
            <a:off x="1065175" y="2438650"/>
            <a:ext cx="2607600" cy="1437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40" name="Google Shape;1040;p87"/>
          <p:cNvGrpSpPr/>
          <p:nvPr/>
        </p:nvGrpSpPr>
        <p:grpSpPr>
          <a:xfrm>
            <a:off x="780476" y="2868142"/>
            <a:ext cx="1813500" cy="1343958"/>
            <a:chOff x="5123876" y="2029942"/>
            <a:chExt cx="1813500" cy="1343958"/>
          </a:xfrm>
        </p:grpSpPr>
        <p:sp>
          <p:nvSpPr>
            <p:cNvPr id="1041" name="Google Shape;1041;p87"/>
            <p:cNvSpPr txBox="1"/>
            <p:nvPr/>
          </p:nvSpPr>
          <p:spPr>
            <a:xfrm>
              <a:off x="6444176" y="310300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2" name="Google Shape;1042;p87"/>
            <p:cNvSpPr txBox="1"/>
            <p:nvPr/>
          </p:nvSpPr>
          <p:spPr>
            <a:xfrm>
              <a:off x="5123876" y="2300850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3" name="Google Shape;1043;p87"/>
            <p:cNvSpPr txBox="1"/>
            <p:nvPr/>
          </p:nvSpPr>
          <p:spPr>
            <a:xfrm>
              <a:off x="6728876" y="2029942"/>
              <a:ext cx="2085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i="1" sz="22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cxnSp>
        <p:nvCxnSpPr>
          <p:cNvPr id="1044" name="Google Shape;1044;p87"/>
          <p:cNvCxnSpPr/>
          <p:nvPr/>
        </p:nvCxnSpPr>
        <p:spPr>
          <a:xfrm>
            <a:off x="1069911" y="3957091"/>
            <a:ext cx="26106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45" name="Google Shape;1045;p87"/>
          <p:cNvCxnSpPr/>
          <p:nvPr/>
        </p:nvCxnSpPr>
        <p:spPr>
          <a:xfrm>
            <a:off x="993700" y="2425548"/>
            <a:ext cx="0" cy="14586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46" name="Google Shape;1046;p87"/>
          <p:cNvCxnSpPr/>
          <p:nvPr/>
        </p:nvCxnSpPr>
        <p:spPr>
          <a:xfrm>
            <a:off x="1065173" y="2362991"/>
            <a:ext cx="2698200" cy="14757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descr="&lt;math xmlns=&quot;http://www.w3.org/1998/Math/MathML&quot; display=&quot;block&quot; data-is-equatio=&quot;1&quot; data-latex=&quot;\begin{array}{l}c=\sqrt{2.72}\end{array}&quot;&gt;&lt;mtable columnalign=&quot;left&quot; columnspacing=&quot;1em&quot; rowspacing=&quot;4pt&quot;&gt;&lt;mtr&gt;&lt;mtd&gt;&lt;mi&gt;c&lt;/mi&gt;&lt;mo&gt;=&lt;/mo&gt;&lt;msqrt&gt;&lt;mn&gt;2.72&lt;/mn&gt;&lt;/msqrt&gt;&lt;/mtd&gt;&lt;/mtr&gt;&lt;/mtable&gt;&lt;/math&gt;" id="1047" name="Google Shape;1047;p87" title="1 lines Line 1: c equals the square root of 2.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8323" y="4059850"/>
            <a:ext cx="982523" cy="2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Using formulae in the construction industry</a:t>
            </a:r>
            <a:endParaRPr/>
          </a:p>
        </p:txBody>
      </p:sp>
      <p:sp>
        <p:nvSpPr>
          <p:cNvPr id="1053" name="Google Shape;1053;p88"/>
          <p:cNvSpPr txBox="1"/>
          <p:nvPr>
            <p:ph idx="1" type="body"/>
          </p:nvPr>
        </p:nvSpPr>
        <p:spPr>
          <a:xfrm>
            <a:off x="324000" y="22071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Biyuhu waxay ku socdaan tuubo wareegsan xawli 10 m/s.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Dhexroorka tuubadu waa 25 mm.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What is the flow rate </a:t>
            </a:r>
            <a:r>
              <a:rPr lang="en-GB">
                <a:latin typeface="Lexend"/>
              </a:rPr>
              <a:t>in m</a:t>
            </a:r>
            <a:r>
              <a:rPr baseline="30000" lang="en-GB">
                <a:latin typeface="Lexend"/>
              </a:rPr>
              <a:t>3</a:t>
            </a:r>
            <a:r>
              <a:rPr lang="en-GB">
                <a:latin typeface="Lexend"/>
              </a:rPr>
              <a:t> per hour</a:t>
            </a:r>
            <a:r>
              <a:rPr lang="en-GB">
                <a:latin typeface="Lexend"/>
              </a:rPr>
              <a:t>?</a:t>
            </a:r>
            <a:endParaRPr/>
          </a:p>
        </p:txBody>
      </p:sp>
      <p:sp>
        <p:nvSpPr>
          <p:cNvPr id="1054" name="Google Shape;1054;p88"/>
          <p:cNvSpPr txBox="1"/>
          <p:nvPr>
            <p:ph idx="1" type="body"/>
          </p:nvPr>
        </p:nvSpPr>
        <p:spPr>
          <a:xfrm>
            <a:off x="324000" y="36549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qulqulku waa maxay?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 circle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5" name="Google Shape;1055;p88"/>
          <p:cNvSpPr txBox="1"/>
          <p:nvPr>
            <p:ph idx="1" type="body"/>
          </p:nvPr>
        </p:nvSpPr>
        <p:spPr>
          <a:xfrm>
            <a:off x="324000" y="7593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Tuubo-yaqaannadu waxay isticmaalaan qaacidada hoose si ay u xisaabiyaan heerka qulqulka.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Q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056" name="Google Shape;1056;p88"/>
          <p:cNvSpPr txBox="1"/>
          <p:nvPr/>
        </p:nvSpPr>
        <p:spPr>
          <a:xfrm>
            <a:off x="1684800" y="1169200"/>
            <a:ext cx="69228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 Q ay tahay heerka socodka, A waa bedka socodka iyo v waa xawaaraha (velocity)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begin{array}{l}A\ =\ \pi\times\left(\frac{0.025}{2}\right)^2\\&amp;#13;&amp;#10;A=4.9\times10^{-4}\text{ m}^2\end{array}&quot;&gt;&lt;mtable columnalign=&quot;left&quot; columnspacing=&quot;1em&quot; rowspacing=&quot;4pt&quot;&gt;&lt;mtr&gt;&lt;mtd&gt;&lt;mi&gt;A&lt;/mi&gt;&lt;mtext&gt;&lt;/mtext&gt;&lt;mo&gt;=&lt;/mo&gt;&lt;mtext&gt;&lt;/mtext&gt;&lt;mi&gt;π&lt;/mi&gt;&lt;mo&gt;×&lt;/mo&gt;&lt;msup&gt;&lt;mrow data-mjx-texclass=&quot;INNER&quot;&gt;&lt;mo data-mjx-texclass=&quot;OPEN&quot;&gt;(&lt;/mo&gt;&lt;mfrac&gt;&lt;mn&gt;0.025&lt;/mn&gt;&lt;mn&gt;2&lt;/mn&gt;&lt;/mfrac&gt;&lt;mo data-mjx-texclass=&quot;CLOSE&quot;&gt;)&lt;/mo&gt;&lt;/mrow&gt;&lt;mn&gt;2&lt;/mn&gt;&lt;/msup&gt;&lt;/mtd&gt;&lt;/mtr&gt;&lt;mtr&gt;&lt;mtd&gt;&lt;mi&gt;A&lt;/mi&gt;&lt;mo&gt;=&lt;/mo&gt;&lt;mn&gt;4.9&lt;/mn&gt;&lt;mo&gt;×&lt;/mo&gt;&lt;msup&gt;&lt;mn&gt;10&lt;/mn&gt;&lt;mrow data-mjx-texclass=&quot;ORD&quot;&gt;&lt;mo&gt;−&lt;/mo&gt;&lt;mn&gt;4&lt;/mn&gt;&lt;/mrow&gt;&lt;/msup&gt;&lt;msup&gt;&lt;mtext&gt; m&lt;/mtext&gt;&lt;mn&gt;2&lt;/mn&gt;&lt;/msup&gt;&lt;/mtd&gt;&lt;/mtr&gt;&lt;/mtable&gt;&lt;/math&gt;" id="1061" name="Google Shape;1061;p89" title="2 lines Line 1: A equals pi times open paren 0.025 over 2 close paren squared Line 2: A equals 4.9 times 10 to the negative 4 power m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459" y="3967496"/>
            <a:ext cx="2236344" cy="8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Using formulae in the construction industry</a:t>
            </a:r>
            <a:endParaRPr/>
          </a:p>
        </p:txBody>
      </p:sp>
      <p:sp>
        <p:nvSpPr>
          <p:cNvPr id="1063" name="Google Shape;1063;p89"/>
          <p:cNvSpPr txBox="1"/>
          <p:nvPr>
            <p:ph idx="1" type="body"/>
          </p:nvPr>
        </p:nvSpPr>
        <p:spPr>
          <a:xfrm>
            <a:off x="324000" y="22071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Biyuhu waxay ku socdaan tuubo wareegsan xawaarihiisu yahay 10 m/s.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Dhexroorka (diameter) tuubada waa 25 mm.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heerka qulqulka (flow rate) m3 saacaddii?</a:t>
            </a:r>
            <a:r>
              <a:rPr lang="en-GB" sz="1100">
                <a:latin typeface="Lexend"/>
              </a:rPr>
              <a:t/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64" name="Google Shape;1064;p89"/>
          <p:cNvSpPr txBox="1"/>
          <p:nvPr>
            <p:ph idx="1" type="body"/>
          </p:nvPr>
        </p:nvSpPr>
        <p:spPr>
          <a:xfrm>
            <a:off x="324000" y="3654900"/>
            <a:ext cx="8496000" cy="31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 bedka (area) isgoyska tuubada ilaa 2 s.f.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65" name="Google Shape;1065;p89"/>
          <p:cNvSpPr txBox="1"/>
          <p:nvPr>
            <p:ph idx="1" type="body"/>
          </p:nvPr>
        </p:nvSpPr>
        <p:spPr>
          <a:xfrm>
            <a:off x="324000" y="7593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Tuubooleyaashu waxay isticmaalaan qaacidada (formula) hoose si ay u xisaabiyaan heerka qulqulka (flow rate).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Q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066" name="Google Shape;1066;p89"/>
          <p:cNvSpPr txBox="1"/>
          <p:nvPr/>
        </p:nvSpPr>
        <p:spPr>
          <a:xfrm>
            <a:off x="1684800" y="1169200"/>
            <a:ext cx="69228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halkaas Q waa heerka qulqulka (flow rate), A waa bedka qulqulka (flow area) iyo v waa xawaaraha (velocity)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90"/>
          <p:cNvSpPr txBox="1"/>
          <p:nvPr>
            <p:ph idx="1" type="body"/>
          </p:nvPr>
        </p:nvSpPr>
        <p:spPr>
          <a:xfrm>
            <a:off x="324000" y="7593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Tuubooleyaashu waxay isticmaalaan qaacidada (formula) hoose si ay u xisaabiyaan heerka qulqulka (flow rate).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Q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072" name="Google Shape;1072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qaacidooyinka (formulae) warshadaha dhismaha</a:t>
            </a:r>
            <a:endParaRPr/>
          </a:p>
        </p:txBody>
      </p:sp>
      <p:sp>
        <p:nvSpPr>
          <p:cNvPr id="1073" name="Google Shape;1073;p90"/>
          <p:cNvSpPr txBox="1"/>
          <p:nvPr>
            <p:ph idx="1" type="body"/>
          </p:nvPr>
        </p:nvSpPr>
        <p:spPr>
          <a:xfrm>
            <a:off x="324000" y="22071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Biyo (water) waxay ku socdaan tuubo wareegsan (cylindrical) xawaarihiisu yahay 10 m/s.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 = 4.9 × 10</a:t>
            </a:r>
            <a:r>
              <a:rPr baseline="30000" lang="en-GB" sz="1100">
                <a:latin typeface="Lexend"/>
              </a:rPr>
              <a:t>−4</a:t>
            </a:r>
            <a:r>
              <a:rPr lang="en-GB" sz="1100">
                <a:latin typeface="Lexend"/>
              </a:rPr>
              <a:t> m</a:t>
            </a:r>
            <a:r>
              <a:rPr baseline="30000" lang="en-GB" sz="1100">
                <a:latin typeface="Lexend"/>
              </a:rPr>
              <a:t>2</a:t>
            </a:r>
            <a:endParaRPr baseline="30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heerka qulqulka (flow rate) (ilaa 2 d.p.) m3 saacaddii?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74" name="Google Shape;1074;p90"/>
          <p:cNvSpPr txBox="1"/>
          <p:nvPr/>
        </p:nvSpPr>
        <p:spPr>
          <a:xfrm>
            <a:off x="1684800" y="1169200"/>
            <a:ext cx="6922800" cy="9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halkaas Q waa heerka qulqulka (flow rate), A waa bedka qulqulka (flow area) iyo v waa xawaaraha (velocity)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begin{array}{l}Q=4.9\times10^{-4}\times10\times3600\\&amp;#13;&amp;#10;Q=17.67\ \text{m}^{3\ }\text{per hour}\end{array}&quot;&gt;&lt;mtable columnalign=&quot;left&quot; columnspacing=&quot;1em&quot; rowspacing=&quot;4pt&quot;&gt;&lt;mtr&gt;&lt;mtd&gt;&lt;mi&gt;Q&lt;/mi&gt;&lt;mo&gt;=&lt;/mo&gt;&lt;mn&gt;4.9&lt;/mn&gt;&lt;mo&gt;×&lt;/mo&gt;&lt;msup&gt;&lt;mn&gt;10&lt;/mn&gt;&lt;mrow data-mjx-texclass=&quot;ORD&quot;&gt;&lt;mo&gt;−&lt;/mo&gt;&lt;mn&gt;4&lt;/mn&gt;&lt;/mrow&gt;&lt;/msup&gt;&lt;mo&gt;×&lt;/mo&gt;&lt;mn&gt;10&lt;/mn&gt;&lt;mo&gt;×&lt;/mo&gt;&lt;mn&gt;3600&lt;/mn&gt;&lt;/mtd&gt;&lt;/mtr&gt;&lt;mtr&gt;&lt;mtd&gt;&lt;mi&gt;Q&lt;/mi&gt;&lt;mo&gt;=&lt;/mo&gt;&lt;mn&gt;17.67&lt;/mn&gt;&lt;mtext&gt;&lt;/mtext&gt;&lt;msup&gt;&lt;mtext&gt;m&lt;/mtext&gt;&lt;mrow data-mjx-texclass=&quot;ORD&quot;&gt;&lt;mn&gt;3&lt;/mn&gt;&lt;mtext&gt;&lt;/mtext&gt;&lt;/mrow&gt;&lt;/msup&gt;&lt;mtext&gt;per hour&lt;/mtext&gt;&lt;/mtd&gt;&lt;/mtr&gt;&lt;/mtable&gt;&lt;/math&gt;" id="1075" name="Google Shape;1075;p90" title="2 lines Line 1: Q equals 4.9 times 10 to the negative 4 power times 10 times 3600 Line 2: Q equals 17.67 m raised to the 3 power per hou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99" y="3793924"/>
            <a:ext cx="4143425" cy="9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9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qaacidooyinka (formulae) warshadaha dhismaha</a:t>
            </a:r>
            <a:endParaRPr/>
          </a:p>
        </p:txBody>
      </p:sp>
      <p:sp>
        <p:nvSpPr>
          <p:cNvPr id="1081" name="Google Shape;1081;p91"/>
          <p:cNvSpPr txBox="1"/>
          <p:nvPr>
            <p:ph idx="4294967295" type="body"/>
          </p:nvPr>
        </p:nvSpPr>
        <p:spPr>
          <a:xfrm>
            <a:off x="324000" y="6069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Tuubooleyaashu waxay isticmaalaan qaacidada (formula) hoose si ay u xisaabiyaan heerka qulqulka (flow rate).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Q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 sz="2000"/>
          </a:p>
        </p:txBody>
      </p:sp>
      <p:sp>
        <p:nvSpPr>
          <p:cNvPr id="1082" name="Google Shape;1082;p91"/>
          <p:cNvSpPr txBox="1"/>
          <p:nvPr/>
        </p:nvSpPr>
        <p:spPr>
          <a:xfrm>
            <a:off x="1434375" y="959137"/>
            <a:ext cx="7173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halkaas Q waa heerka qulqulka (flow rate), A waa bedka qulqulka (flow area) iyo v waa xawaaraha (velocity)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91"/>
          <p:cNvSpPr txBox="1"/>
          <p:nvPr>
            <p:ph idx="4294967295" type="body"/>
          </p:nvPr>
        </p:nvSpPr>
        <p:spPr>
          <a:xfrm>
            <a:off x="324000" y="1749900"/>
            <a:ext cx="82836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Biyo (water) waxay ku socdaan tuubo wareegsan (cylindrical) dhexroorkeedu (diameter) yahay 32 mm xawaarihiisu yahay 10 m/s.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Kee ka mid ah kuwan soo socda ayaa ah xisaabta saxda ah ee heerka qulqulka (flow rate) m3 saacaddii?</a:t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Q=0.032^2\times\pi\times10\times3600\\&amp;#13;&amp;#10;Q=0.016^2\times\pi\times10\times3600\\&amp;#13;&amp;#10;Q=16^2\times\pi\times10\times3600\end{array}&quot;&gt;&lt;mtable columnalign=&quot;left&quot; columnspacing=&quot;1em&quot; rowspacing=&quot;4pt&quot;&gt;&lt;mtr&gt;&lt;mtd&gt;&lt;mi&gt;Q&lt;/mi&gt;&lt;mo&gt;=&lt;/mo&gt;&lt;msup&gt;&lt;mn&gt;0.032&lt;/mn&gt;&lt;mn&gt;2&lt;/mn&gt;&lt;/msup&gt;&lt;mo&gt;×&lt;/mo&gt;&lt;mi&gt;π&lt;/mi&gt;&lt;mo&gt;×&lt;/mo&gt;&lt;mn&gt;10&lt;/mn&gt;&lt;mo&gt;×&lt;/mo&gt;&lt;mn&gt;3600&lt;/mn&gt;&lt;/mtd&gt;&lt;/mtr&gt;&lt;mtr&gt;&lt;mtd&gt;&lt;mi&gt;Q&lt;/mi&gt;&lt;mo&gt;=&lt;/mo&gt;&lt;msup&gt;&lt;mn&gt;0.016&lt;/mn&gt;&lt;mn&gt;2&lt;/mn&gt;&lt;/msup&gt;&lt;mo&gt;×&lt;/mo&gt;&lt;mi&gt;π&lt;/mi&gt;&lt;mo&gt;×&lt;/mo&gt;&lt;mn&gt;10&lt;/mn&gt;&lt;mo&gt;×&lt;/mo&gt;&lt;mn&gt;3600&lt;/mn&gt;&lt;/mtd&gt;&lt;/mtr&gt;&lt;mtr&gt;&lt;mtd&gt;&lt;mi&gt;Q&lt;/mi&gt;&lt;mo&gt;=&lt;/mo&gt;&lt;msup&gt;&lt;mn&gt;16&lt;/mn&gt;&lt;mn&gt;2&lt;/mn&gt;&lt;/msup&gt;&lt;mo&gt;×&lt;/mo&gt;&lt;mi&gt;π&lt;/mi&gt;&lt;mo&gt;×&lt;/mo&gt;&lt;mn&gt;10&lt;/mn&gt;&lt;mo&gt;×&lt;/mo&gt;&lt;mn&gt;3600&lt;/mn&gt;&lt;/mtd&gt;&lt;/mtr&gt;&lt;/mtable&gt;&lt;/math&gt;" id="1084" name="Google Shape;1084;p91" title="3 lines Line 1: Q equals 0.032 squared times pi times 10 times 3600 Line 2: Q equals 0.016 squared times pi times 10 times 3600 Line 3: Q equals 16 squared times pi times 10 times 3600"/>
          <p:cNvPicPr preferRelativeResize="0"/>
          <p:nvPr/>
        </p:nvPicPr>
        <p:blipFill rotWithShape="1">
          <a:blip r:embed="rId3">
            <a:alphaModFix/>
          </a:blip>
          <a:srcRect b="31970" l="0" r="0" t="31391"/>
          <a:stretch/>
        </p:blipFill>
        <p:spPr>
          <a:xfrm>
            <a:off x="3307163" y="3614548"/>
            <a:ext cx="2573425" cy="330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Q=0.032^2\times\pi\times10\times3600\\&amp;#13;&amp;#10;Q=0.016^2\times\pi\times10\times3600\\&amp;#13;&amp;#10;Q=16^2\times\pi\times10\times3600\end{array}&quot;&gt;&lt;mtable columnalign=&quot;left&quot; columnspacing=&quot;1em&quot; rowspacing=&quot;4pt&quot;&gt;&lt;mtr&gt;&lt;mtd&gt;&lt;mi&gt;Q&lt;/mi&gt;&lt;mo&gt;=&lt;/mo&gt;&lt;msup&gt;&lt;mn&gt;0.032&lt;/mn&gt;&lt;mn&gt;2&lt;/mn&gt;&lt;/msup&gt;&lt;mo&gt;×&lt;/mo&gt;&lt;mi&gt;π&lt;/mi&gt;&lt;mo&gt;×&lt;/mo&gt;&lt;mn&gt;10&lt;/mn&gt;&lt;mo&gt;×&lt;/mo&gt;&lt;mn&gt;3600&lt;/mn&gt;&lt;/mtd&gt;&lt;/mtr&gt;&lt;mtr&gt;&lt;mtd&gt;&lt;mi&gt;Q&lt;/mi&gt;&lt;mo&gt;=&lt;/mo&gt;&lt;msup&gt;&lt;mn&gt;0.016&lt;/mn&gt;&lt;mn&gt;2&lt;/mn&gt;&lt;/msup&gt;&lt;mo&gt;×&lt;/mo&gt;&lt;mi&gt;π&lt;/mi&gt;&lt;mo&gt;×&lt;/mo&gt;&lt;mn&gt;10&lt;/mn&gt;&lt;mo&gt;×&lt;/mo&gt;&lt;mn&gt;3600&lt;/mn&gt;&lt;/mtd&gt;&lt;/mtr&gt;&lt;mtr&gt;&lt;mtd&gt;&lt;mi&gt;Q&lt;/mi&gt;&lt;mo&gt;=&lt;/mo&gt;&lt;msup&gt;&lt;mn&gt;16&lt;/mn&gt;&lt;mn&gt;2&lt;/mn&gt;&lt;/msup&gt;&lt;mo&gt;×&lt;/mo&gt;&lt;mi&gt;π&lt;/mi&gt;&lt;mo&gt;×&lt;/mo&gt;&lt;mn&gt;10&lt;/mn&gt;&lt;mo&gt;×&lt;/mo&gt;&lt;mn&gt;3600&lt;/mn&gt;&lt;/mtd&gt;&lt;/mtr&gt;&lt;/mtable&gt;&lt;/math&gt;" id="1085" name="Google Shape;1085;p91" title="3 lines Line 1: Q equals 0.032 squared times pi times 10 times 3600 Line 2: Q equals 0.016 squared times pi times 10 times 3600 Line 3: Q equals 16 squared times pi times 10 times 3600"/>
          <p:cNvPicPr preferRelativeResize="0"/>
          <p:nvPr/>
        </p:nvPicPr>
        <p:blipFill rotWithShape="1">
          <a:blip r:embed="rId3">
            <a:alphaModFix/>
          </a:blip>
          <a:srcRect b="0" l="0" r="0" t="65283"/>
          <a:stretch/>
        </p:blipFill>
        <p:spPr>
          <a:xfrm>
            <a:off x="6290325" y="3623211"/>
            <a:ext cx="2573425" cy="31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Q=0.032^2\times\pi\times10\times3600\\&amp;#13;&amp;#10;Q=0.016^2\times\pi\times10\times3600\\&amp;#13;&amp;#10;Q=16^2\times\pi\times10\times3600\end{array}&quot;&gt;&lt;mtable columnalign=&quot;left&quot; columnspacing=&quot;1em&quot; rowspacing=&quot;4pt&quot;&gt;&lt;mtr&gt;&lt;mtd&gt;&lt;mi&gt;Q&lt;/mi&gt;&lt;mo&gt;=&lt;/mo&gt;&lt;msup&gt;&lt;mn&gt;0.032&lt;/mn&gt;&lt;mn&gt;2&lt;/mn&gt;&lt;/msup&gt;&lt;mo&gt;×&lt;/mo&gt;&lt;mi&gt;π&lt;/mi&gt;&lt;mo&gt;×&lt;/mo&gt;&lt;mn&gt;10&lt;/mn&gt;&lt;mo&gt;×&lt;/mo&gt;&lt;mn&gt;3600&lt;/mn&gt;&lt;/mtd&gt;&lt;/mtr&gt;&lt;mtr&gt;&lt;mtd&gt;&lt;mi&gt;Q&lt;/mi&gt;&lt;mo&gt;=&lt;/mo&gt;&lt;msup&gt;&lt;mn&gt;0.016&lt;/mn&gt;&lt;mn&gt;2&lt;/mn&gt;&lt;/msup&gt;&lt;mo&gt;×&lt;/mo&gt;&lt;mi&gt;π&lt;/mi&gt;&lt;mo&gt;×&lt;/mo&gt;&lt;mn&gt;10&lt;/mn&gt;&lt;mo&gt;×&lt;/mo&gt;&lt;mn&gt;3600&lt;/mn&gt;&lt;/mtd&gt;&lt;/mtr&gt;&lt;mtr&gt;&lt;mtd&gt;&lt;mi&gt;Q&lt;/mi&gt;&lt;mo&gt;=&lt;/mo&gt;&lt;msup&gt;&lt;mn&gt;16&lt;/mn&gt;&lt;mn&gt;2&lt;/mn&gt;&lt;/msup&gt;&lt;mo&gt;×&lt;/mo&gt;&lt;mi&gt;π&lt;/mi&gt;&lt;mo&gt;×&lt;/mo&gt;&lt;mn&gt;10&lt;/mn&gt;&lt;mo&gt;×&lt;/mo&gt;&lt;mn&gt;3600&lt;/mn&gt;&lt;/mtd&gt;&lt;/mtr&gt;&lt;/mtable&gt;&lt;/math&gt;" id="1086" name="Google Shape;1086;p91" title="3 lines Line 1: Q equals 0.032 squared times pi times 10 times 3600 Line 2: Q equals 0.016 squared times pi times 10 times 3600 Line 3: Q equals 16 squared times pi times 10 times 3600"/>
          <p:cNvPicPr preferRelativeResize="0"/>
          <p:nvPr/>
        </p:nvPicPr>
        <p:blipFill rotWithShape="1">
          <a:blip r:embed="rId3">
            <a:alphaModFix/>
          </a:blip>
          <a:srcRect b="68606" l="0" r="0" t="0"/>
          <a:stretch/>
        </p:blipFill>
        <p:spPr>
          <a:xfrm>
            <a:off x="324000" y="3638199"/>
            <a:ext cx="2573425" cy="2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3158" y="4166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9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Koronto-yaashu waxay isticmaalaan sharciga Ohm si ay u go'aamiyaan danabka (voltage), iska caabbinta (resistance) ama hadda (current) ee wareegga korantada (electric circuit).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>
                <a:latin typeface="Lexend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>
                <a:latin typeface="Lexend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Waxay sidoo kale isticmaalaan qaacidadan (formula) si ay u xisaabiyaan awoodda (power).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>
                <a:latin typeface="Lexend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>
                <a:latin typeface="Lexend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093" name="Google Shape;1093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qaacidooyinka (formulae) warshadaha dhismaha</a:t>
            </a:r>
            <a:endParaRPr/>
          </a:p>
        </p:txBody>
      </p:sp>
      <p:sp>
        <p:nvSpPr>
          <p:cNvPr id="1094" name="Google Shape;1094;p92"/>
          <p:cNvSpPr txBox="1"/>
          <p:nvPr/>
        </p:nvSpPr>
        <p:spPr>
          <a:xfrm>
            <a:off x="2061900" y="1550202"/>
            <a:ext cx="65457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halkaas V waa danabka (voltage) (volts), I waa hadda (current) (amps) iyo R waa iska caabbinta (resistance) (ohms)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92"/>
          <p:cNvSpPr txBox="1"/>
          <p:nvPr/>
        </p:nvSpPr>
        <p:spPr>
          <a:xfrm>
            <a:off x="2061900" y="3150402"/>
            <a:ext cx="65457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halkaas P waa awoodda (power) (watts), I waa hadda (current) (amps) iyo V waa danabka (voltage) (volts)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3"/>
          <p:cNvSpPr txBox="1"/>
          <p:nvPr>
            <p:ph idx="1" type="body"/>
          </p:nvPr>
        </p:nvSpPr>
        <p:spPr>
          <a:xfrm>
            <a:off x="324000" y="759300"/>
            <a:ext cx="8237700" cy="16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 120 volt, 20 amp ayaa loo isticmaalaa in lagu siiyo koronto tiirarka nalka ee garoonka baabuurta.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Imisa tiir oo nalka ah ayaa si badbaado leh loo rakibi karaa haddii nalka (bulbs) uu yahay 400 watts?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01" name="Google Shape;1101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02" name="Google Shape;1102;p93"/>
          <p:cNvSpPr txBox="1"/>
          <p:nvPr>
            <p:ph idx="1" type="body"/>
          </p:nvPr>
        </p:nvSpPr>
        <p:spPr>
          <a:xfrm>
            <a:off x="324000" y="2511900"/>
            <a:ext cx="3150600" cy="13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 = I × V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>
                <a:latin typeface="Lexend"/>
              </a:rPr>
              <a:t>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20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 = 2400 watts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03" name="Google Shape;1103;p93"/>
          <p:cNvSpPr txBox="1"/>
          <p:nvPr>
            <p:ph idx="1" type="body"/>
          </p:nvPr>
        </p:nvSpPr>
        <p:spPr>
          <a:xfrm>
            <a:off x="3445800" y="4422025"/>
            <a:ext cx="2088600" cy="3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= 6 tiirar nal</a:t>
            </a:r>
            <a:endParaRPr/>
          </a:p>
        </p:txBody>
      </p:sp>
      <p:sp>
        <p:nvSpPr>
          <p:cNvPr id="1104" name="Google Shape;1104;p93"/>
          <p:cNvSpPr txBox="1"/>
          <p:nvPr>
            <p:ph idx="1" type="body"/>
          </p:nvPr>
        </p:nvSpPr>
        <p:spPr>
          <a:xfrm>
            <a:off x="3425325" y="4035900"/>
            <a:ext cx="4450500" cy="3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= 2400 ÷ 400</a:t>
            </a:r>
            <a:endParaRPr/>
          </a:p>
        </p:txBody>
      </p:sp>
      <p:sp>
        <p:nvSpPr>
          <p:cNvPr id="1105" name="Google Shape;1105;p93"/>
          <p:cNvSpPr txBox="1"/>
          <p:nvPr>
            <p:ph idx="1" type="body"/>
          </p:nvPr>
        </p:nvSpPr>
        <p:spPr>
          <a:xfrm>
            <a:off x="324000" y="4035900"/>
            <a:ext cx="3150600" cy="46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Tirada tiirarka nalka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4"/>
          <p:cNvSpPr txBox="1"/>
          <p:nvPr>
            <p:ph idx="1" type="body"/>
          </p:nvPr>
        </p:nvSpPr>
        <p:spPr>
          <a:xfrm>
            <a:off x="324000" y="759300"/>
            <a:ext cx="8237700" cy="137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Guud ahaan, awoodda (power) waxaa lagu bixiyaa kiilowatts (kW).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Awoodda (power) kettledu waa 2 kW.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Intee bay watts tahay?</a:t>
            </a:r>
            <a:endParaRPr/>
          </a:p>
        </p:txBody>
      </p:sp>
      <p:sp>
        <p:nvSpPr>
          <p:cNvPr id="1111" name="Google Shape;111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12" name="Google Shape;1112;p94"/>
          <p:cNvSpPr txBox="1"/>
          <p:nvPr>
            <p:ph idx="1" type="body"/>
          </p:nvPr>
        </p:nvSpPr>
        <p:spPr>
          <a:xfrm>
            <a:off x="324000" y="2359500"/>
            <a:ext cx="8237700" cy="137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Imisa watts ayaa ku jira kiilowatt?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Horgalaha (prefix) kilo wuxuu matalaa 1000.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awoodda (power) kettleda?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Awoodda (power) kettledu waa 2000 watts.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5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 awoodda (power) qalabka guriga ee soo socda ee watts.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Shower = 8 kW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Kulayliyaha biyaha (water tank heater) = 3 kW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Nalka (light bulb) = 60 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Nadiifiyaha (vacuum cleaner) = 0.9 kW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Kulayliyaha marawaxada (fan heater) = 2.4 kW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Timajilifaha (hairdryer) = 2.2 kW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Microwave = 1.5 kW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18" name="Google Shape;1118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19" name="Google Shape;1119;p95"/>
          <p:cNvSpPr txBox="1"/>
          <p:nvPr>
            <p:ph idx="1" type="body"/>
          </p:nvPr>
        </p:nvSpPr>
        <p:spPr>
          <a:xfrm>
            <a:off x="4548600" y="1597500"/>
            <a:ext cx="265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8000 W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3000 W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 W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 W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2400 W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2200 W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1500 W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96"/>
          <p:cNvSpPr txBox="1"/>
          <p:nvPr>
            <p:ph idx="1" type="body"/>
          </p:nvPr>
        </p:nvSpPr>
        <p:spPr>
          <a:xfrm>
            <a:off x="324000" y="759300"/>
            <a:ext cx="8237700" cy="137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Korantada (voltage) guryaha UK waa 230 volts.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Koronto-yaqaan ayaa u baahan inuu ku rakibo qubays 8 kW.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(Circuits) waxaa laga heli karaa 6, 10, 16, 20, 32, 40, 50 iyo 63 amps.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Kee wareeg (circuit) waa in la rakibaa?</a:t>
            </a:r>
            <a:endParaRPr/>
          </a:p>
        </p:txBody>
      </p:sp>
      <p:sp>
        <p:nvSpPr>
          <p:cNvPr id="1125" name="Google Shape;1125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26" name="Google Shape;1126;p96"/>
          <p:cNvSpPr txBox="1"/>
          <p:nvPr>
            <p:ph idx="1" type="body"/>
          </p:nvPr>
        </p:nvSpPr>
        <p:spPr>
          <a:xfrm>
            <a:off x="324000" y="2588100"/>
            <a:ext cx="8237700" cy="137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    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8000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230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   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8000 ÷ 230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 = 34.8 amps (1 d.p.)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Waa in la rakibaa wareeg (circuit) 40 amp.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97"/>
          <p:cNvSpPr txBox="1"/>
          <p:nvPr>
            <p:ph idx="1" type="body"/>
          </p:nvPr>
        </p:nvSpPr>
        <p:spPr>
          <a:xfrm>
            <a:off x="324000" y="613500"/>
            <a:ext cx="8496000" cy="137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Korantada (voltage) guryaha UK waa 230 volts.</a:t>
            </a:r>
            <a:endParaRPr sz="2000"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Koronto-yaqaan ayaa tijaabinaya kettel (kettle) 2 kW oo cillad ah.</a:t>
            </a:r>
            <a:endParaRPr sz="2000"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Macluumaadka soo saaraha (manufacturer) ayaa muujinaya iska caabinta (resistance) kettel-ka oo ah 25 ohms.</a:t>
            </a:r>
            <a:endParaRPr sz="2000"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Kettel-ku ma cilladaysan yahay?</a:t>
            </a:r>
            <a:endParaRPr sz="2000"/>
          </a:p>
        </p:txBody>
      </p:sp>
      <p:sp>
        <p:nvSpPr>
          <p:cNvPr id="1132" name="Google Shape;1132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33" name="Google Shape;1133;p97"/>
          <p:cNvSpPr txBox="1"/>
          <p:nvPr>
            <p:ph idx="1" type="body"/>
          </p:nvPr>
        </p:nvSpPr>
        <p:spPr>
          <a:xfrm>
            <a:off x="324000" y="2541975"/>
            <a:ext cx="3145200" cy="137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2000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× 230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I = (2000 ÷ 230) amps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4" name="Google Shape;1134;p97"/>
          <p:cNvSpPr txBox="1"/>
          <p:nvPr>
            <p:ph idx="1" type="body"/>
          </p:nvPr>
        </p:nvSpPr>
        <p:spPr>
          <a:xfrm>
            <a:off x="3642675" y="2176933"/>
            <a:ext cx="5011200" cy="137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  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230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(2000 ÷ 230)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  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230 ÷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(2000 ÷ 230)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 = 26.45 ohms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Tani waxay ku dhowdahay qiimaha (value) la filayo. Sidaa darteed waxay u badan tahay in kettel-ku aanu cilladaysnayn.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98"/>
          <p:cNvSpPr txBox="1"/>
          <p:nvPr>
            <p:ph idx="1" type="subTitle"/>
          </p:nvPr>
        </p:nvSpPr>
        <p:spPr>
          <a:xfrm>
            <a:off x="324000" y="3114750"/>
            <a:ext cx="8109300" cy="9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i="1" lang="en-GB" sz="1400">
                <a:latin typeface="Lexend"/>
              </a:rPr>
              <a:t>I</a:t>
            </a:r>
            <a:r>
              <a:rPr lang="en-GB" sz="1400">
                <a:latin typeface="Lexend"/>
              </a:rPr>
              <a:t> = 1500 ÷ 230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i="1" lang="en-GB" sz="1400">
                <a:latin typeface="Lexend"/>
              </a:rPr>
              <a:t>I = 6.52 amps (2 d.p.)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Qulqulka (current) ayaa ka sarreeya 6 amps. Sidaa darteed, wareeg (circuit) 6 amp kuma filna.</a:t>
            </a:r>
            <a:endParaRPr/>
          </a:p>
        </p:txBody>
      </p:sp>
      <p:sp>
        <p:nvSpPr>
          <p:cNvPr id="1140" name="Google Shape;1140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41" name="Google Shape;1141;p98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Korantada (voltage) guryaha UK waa 230 volts, sidaa darteed waa in la rakibaa wareeg (circuit) 6 amp oo loogu talagalay microwave 1.5 kW.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142" name="Google Shape;1142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20847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98"/>
          <p:cNvSpPr txBox="1"/>
          <p:nvPr/>
        </p:nvSpPr>
        <p:spPr>
          <a:xfrm>
            <a:off x="7459200" y="613500"/>
            <a:ext cx="13500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99"/>
          <p:cNvSpPr txBox="1"/>
          <p:nvPr>
            <p:ph idx="1" type="body"/>
          </p:nvPr>
        </p:nvSpPr>
        <p:spPr>
          <a:xfrm>
            <a:off x="324000" y="606900"/>
            <a:ext cx="8496000" cy="22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Tubiye (plumber) ayaa isticmaali doona qaaciido (formula) si uu u xisaabiyo cabbirka ugu habboon ee raadiyatorrada (radiators) loo baahan yahay qolka.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Tani waxay ku salaysan tahay cabbirka qolka, heerkulka (temperature) qolka loo baahan yahay in lagu kululeeyo iyo meelaha kulaylka (heat) lagu lumiyo, tusaale ahaan daaqadaha.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Hoos waxaa ku qoran qaaciidada (formula) lagu xisaabiyo BTU (British Thermal Units).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BTU = mugga (volume) qolka × ogolaanshaha luminta kulaylka (heat loss)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49" name="Google Shape;1149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</p:txBody>
      </p:sp>
      <p:graphicFrame>
        <p:nvGraphicFramePr>
          <p:cNvPr id="1150" name="Google Shape;1150;p99"/>
          <p:cNvGraphicFramePr/>
          <p:nvPr/>
        </p:nvGraphicFramePr>
        <p:xfrm>
          <a:off x="419100" y="2838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412325"/>
                <a:gridCol w="1178375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 (Room)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 (Allowance)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Musqul (Bathroom)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121.5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jiifka (Bedroom)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cuntada (Dining 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Marinka (Hallway)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Jiko (Kitchen)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fadhiga (Living 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100"/>
          <p:cNvSpPr txBox="1"/>
          <p:nvPr>
            <p:ph idx="1" type="body"/>
          </p:nvPr>
        </p:nvSpPr>
        <p:spPr>
          <a:xfrm>
            <a:off x="324000" y="3197700"/>
            <a:ext cx="8496000" cy="30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BTU = mugga qolka × qiimaha (allowance) luminta kulaylka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BTU = 7.6 × 6.3 × 2.3 × 135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BTU = 15 000 (2 s.f.)</a:t>
            </a:r>
            <a:endParaRPr/>
          </a:p>
        </p:txBody>
      </p:sp>
      <p:sp>
        <p:nvSpPr>
          <p:cNvPr id="1156" name="Google Shape;1156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</p:txBody>
      </p:sp>
      <p:graphicFrame>
        <p:nvGraphicFramePr>
          <p:cNvPr id="1157" name="Google Shape;1157;p100"/>
          <p:cNvGraphicFramePr/>
          <p:nvPr/>
        </p:nvGraphicFramePr>
        <p:xfrm>
          <a:off x="6134100" y="70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412325"/>
                <a:gridCol w="1178375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 (Room)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 (Allowance)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Musqul (Bathroom)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121.5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jiifka (Bedroom)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cuntada (Dining 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Marinka (Hallway)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Jiko (Kitchen)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fadhiga (Living room)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58" name="Google Shape;1158;p100"/>
          <p:cNvSpPr txBox="1"/>
          <p:nvPr>
            <p:ph idx="1" type="body"/>
          </p:nvPr>
        </p:nvSpPr>
        <p:spPr>
          <a:xfrm>
            <a:off x="324000" y="835500"/>
            <a:ext cx="5810100" cy="17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Hoos waxaa ku qoran cabbirrada qolka fadhiga.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Dherer (Length) = 7.6 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Ballac (Width) = 6.3 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Joog (Height) = 2.3 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Xisaabi BTU-ga.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01"/>
          <p:cNvSpPr txBox="1"/>
          <p:nvPr>
            <p:ph idx="1" type="body"/>
          </p:nvPr>
        </p:nvSpPr>
        <p:spPr>
          <a:xfrm>
            <a:off x="324000" y="759300"/>
            <a:ext cx="5754600" cy="12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BTU-ga loo baahan yahay qolka fadhiga waa 15 000.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Kuwaas raadiyator (radiator) ee ugu habboon qolkan?</a:t>
            </a:r>
            <a:endParaRPr sz="2000"/>
          </a:p>
        </p:txBody>
      </p:sp>
      <p:sp>
        <p:nvSpPr>
          <p:cNvPr id="1164" name="Google Shape;1164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graphicFrame>
        <p:nvGraphicFramePr>
          <p:cNvPr id="1165" name="Google Shape;1165;p101"/>
          <p:cNvGraphicFramePr/>
          <p:nvPr/>
        </p:nvGraphicFramePr>
        <p:xfrm>
          <a:off x="6078500" y="693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914025"/>
                <a:gridCol w="914025"/>
                <a:gridCol w="762625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 (Height)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Ballac (Width)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BTU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2184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4372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5464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6556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7649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8744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66" name="Google Shape;1166;p101"/>
          <p:cNvSpPr txBox="1"/>
          <p:nvPr>
            <p:ph idx="1" type="body"/>
          </p:nvPr>
        </p:nvSpPr>
        <p:spPr>
          <a:xfrm>
            <a:off x="324000" y="2207100"/>
            <a:ext cx="8496000" cy="12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U qaad in qolku yeelan doono 2 raadiyator (radiator).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15 000 ÷ 2 = 7500 BTU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 ka mid ah 600 × 1400 ayaa ah kuwa ugu habboon cabbirka qolka fadhiga.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(Sidan waxaan u isticmaalnaa raadiyator (radiator) isku cabbir ah.)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72" name="Google Shape;1172;p102"/>
          <p:cNvSpPr txBox="1"/>
          <p:nvPr>
            <p:ph idx="1" type="body"/>
          </p:nvPr>
        </p:nvSpPr>
        <p:spPr>
          <a:xfrm>
            <a:off x="324000" y="759300"/>
            <a:ext cx="5754600" cy="12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BTU-ga loo baahan yahay jikada waa 3208.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Cabbirkee raadiyator (radiator) ee la isticmaali karaa?</a:t>
            </a:r>
            <a:endParaRPr sz="2000"/>
          </a:p>
        </p:txBody>
      </p:sp>
      <p:graphicFrame>
        <p:nvGraphicFramePr>
          <p:cNvPr id="1173" name="Google Shape;1173;p102"/>
          <p:cNvGraphicFramePr/>
          <p:nvPr/>
        </p:nvGraphicFramePr>
        <p:xfrm>
          <a:off x="6078500" y="693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914025"/>
                <a:gridCol w="914025"/>
                <a:gridCol w="762625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 (Height)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Ballac (Width)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BTU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2184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4372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5464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6556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7649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8744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174" name="Google Shape;1174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7502" y="1369800"/>
            <a:ext cx="282350" cy="2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180" name="Google Shape;1180;p103"/>
          <p:cNvSpPr txBox="1"/>
          <p:nvPr>
            <p:ph idx="4294967295" type="body"/>
          </p:nvPr>
        </p:nvSpPr>
        <p:spPr>
          <a:xfrm>
            <a:off x="324000" y="606900"/>
            <a:ext cx="8237700" cy="12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Waa kuwan muuqaalka hore iyo muuqaalka dhinaca ee daasad (shed).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Dhisuhu wuxuu u baahan yahay inuu beddelo rafter-yada (rafters) ee daashka.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Imisa ayay dheer yihiin rafter-yada (rafters)?</a:t>
            </a:r>
            <a:endParaRPr/>
          </a:p>
        </p:txBody>
      </p:sp>
      <p:sp>
        <p:nvSpPr>
          <p:cNvPr id="1181" name="Google Shape;1181;p103"/>
          <p:cNvSpPr/>
          <p:nvPr/>
        </p:nvSpPr>
        <p:spPr>
          <a:xfrm>
            <a:off x="416610" y="2060550"/>
            <a:ext cx="2396400" cy="2352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2" name="Google Shape;1182;p103"/>
          <p:cNvCxnSpPr/>
          <p:nvPr/>
        </p:nvCxnSpPr>
        <p:spPr>
          <a:xfrm>
            <a:off x="410835" y="2694850"/>
            <a:ext cx="2398800" cy="1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3" name="Google Shape;1183;p103"/>
          <p:cNvCxnSpPr/>
          <p:nvPr/>
        </p:nvCxnSpPr>
        <p:spPr>
          <a:xfrm>
            <a:off x="3903960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4" name="Google Shape;1184;p103"/>
          <p:cNvCxnSpPr/>
          <p:nvPr/>
        </p:nvCxnSpPr>
        <p:spPr>
          <a:xfrm>
            <a:off x="6783785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5" name="Google Shape;1185;p103"/>
          <p:cNvCxnSpPr/>
          <p:nvPr/>
        </p:nvCxnSpPr>
        <p:spPr>
          <a:xfrm>
            <a:off x="3903960" y="4413150"/>
            <a:ext cx="2894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6" name="Google Shape;1186;p103"/>
          <p:cNvCxnSpPr/>
          <p:nvPr/>
        </p:nvCxnSpPr>
        <p:spPr>
          <a:xfrm flipH="1" rot="10800000">
            <a:off x="3898185" y="2077200"/>
            <a:ext cx="1447500" cy="646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7" name="Google Shape;1187;p103"/>
          <p:cNvCxnSpPr/>
          <p:nvPr/>
        </p:nvCxnSpPr>
        <p:spPr>
          <a:xfrm>
            <a:off x="5332375" y="2076200"/>
            <a:ext cx="1460400" cy="64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8" name="Google Shape;1188;p103"/>
          <p:cNvCxnSpPr/>
          <p:nvPr/>
        </p:nvCxnSpPr>
        <p:spPr>
          <a:xfrm>
            <a:off x="2924135" y="2067950"/>
            <a:ext cx="0" cy="2341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89" name="Google Shape;1189;p103"/>
          <p:cNvCxnSpPr/>
          <p:nvPr/>
        </p:nvCxnSpPr>
        <p:spPr>
          <a:xfrm>
            <a:off x="401792" y="4561550"/>
            <a:ext cx="2418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90" name="Google Shape;1190;p103"/>
          <p:cNvCxnSpPr/>
          <p:nvPr/>
        </p:nvCxnSpPr>
        <p:spPr>
          <a:xfrm>
            <a:off x="3903967" y="4561550"/>
            <a:ext cx="2893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91" name="Google Shape;1191;p103"/>
          <p:cNvCxnSpPr/>
          <p:nvPr/>
        </p:nvCxnSpPr>
        <p:spPr>
          <a:xfrm>
            <a:off x="6904935" y="2717950"/>
            <a:ext cx="0" cy="1695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92" name="Google Shape;1192;p103"/>
          <p:cNvSpPr txBox="1"/>
          <p:nvPr/>
        </p:nvSpPr>
        <p:spPr>
          <a:xfrm>
            <a:off x="1352330" y="45830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2.8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103"/>
          <p:cNvSpPr txBox="1"/>
          <p:nvPr/>
        </p:nvSpPr>
        <p:spPr>
          <a:xfrm>
            <a:off x="2952525" y="3135225"/>
            <a:ext cx="80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103"/>
          <p:cNvSpPr txBox="1"/>
          <p:nvPr/>
        </p:nvSpPr>
        <p:spPr>
          <a:xfrm>
            <a:off x="5172622" y="4583025"/>
            <a:ext cx="490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3"/>
          <p:cNvSpPr txBox="1"/>
          <p:nvPr/>
        </p:nvSpPr>
        <p:spPr>
          <a:xfrm>
            <a:off x="7067330" y="33638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2.5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201" name="Google Shape;1201;p104"/>
          <p:cNvSpPr txBox="1"/>
          <p:nvPr>
            <p:ph idx="4294967295" type="body"/>
          </p:nvPr>
        </p:nvSpPr>
        <p:spPr>
          <a:xfrm>
            <a:off x="324000" y="15975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Biyo (water) waxay ku maraan tuubo wareegsan (cylindrical pipe) xawaare (velocity) ah 10 m/s.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Dhexroorka (diameter) tuubadu waa 40 mm.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heerka socodka (flow rate) m3 saacaddii?</a:t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02" name="Google Shape;1202;p104"/>
          <p:cNvSpPr txBox="1"/>
          <p:nvPr>
            <p:ph idx="4294967295" type="body"/>
          </p:nvPr>
        </p:nvSpPr>
        <p:spPr>
          <a:xfrm>
            <a:off x="324000" y="7593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2)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Q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203" name="Google Shape;1203;p104"/>
          <p:cNvSpPr txBox="1"/>
          <p:nvPr/>
        </p:nvSpPr>
        <p:spPr>
          <a:xfrm>
            <a:off x="2253175" y="665870"/>
            <a:ext cx="6354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 Q uu yahay heerka socodka (flow rate), A uu yahay bedka socodka (flow area), v-na uu yahay xawaaraha (velocity)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209" name="Google Shape;1209;p105"/>
          <p:cNvSpPr txBox="1"/>
          <p:nvPr>
            <p:ph idx="4294967295" type="body"/>
          </p:nvPr>
        </p:nvSpPr>
        <p:spPr>
          <a:xfrm>
            <a:off x="324000" y="15975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Korantada (voltage) guryaha UK waa 230 volts.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Koronto-yaqaan (electrician) wuxuu u baahan yahay inuu rakibo foornada korontada (electric oven) 2.15 kW.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Wareegyada (circuits) waxaa laga heli karaa 6, 10, 16, 20, 32, 40, 50 iyo 63 amps.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Kee wareeg (circuit) waa in la rakibaa?</a:t>
            </a:r>
            <a:endParaRPr/>
          </a:p>
        </p:txBody>
      </p:sp>
      <p:sp>
        <p:nvSpPr>
          <p:cNvPr id="1210" name="Google Shape;1210;p105"/>
          <p:cNvSpPr txBox="1"/>
          <p:nvPr>
            <p:ph idx="4294967295" type="body"/>
          </p:nvPr>
        </p:nvSpPr>
        <p:spPr>
          <a:xfrm>
            <a:off x="324000" y="7593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3)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211" name="Google Shape;1211;p105"/>
          <p:cNvSpPr txBox="1"/>
          <p:nvPr/>
        </p:nvSpPr>
        <p:spPr>
          <a:xfrm>
            <a:off x="2253175" y="665870"/>
            <a:ext cx="6354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 P uu yahay awoodda (power) (watts), I uu yahay hadda (current) (amps), V-na uu yahay korantada (voltage) (volts)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106"/>
          <p:cNvSpPr txBox="1"/>
          <p:nvPr>
            <p:ph idx="4294967295" type="body"/>
          </p:nvPr>
        </p:nvSpPr>
        <p:spPr>
          <a:xfrm>
            <a:off x="324000" y="606900"/>
            <a:ext cx="6191100" cy="17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4) BTU = mugga qolka (volume of the room) × ogolaanshaha luminta kulaylka (allowance for heat loss)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Hoos waxaa ku qoran cabbirrada (dimensions) qolka jiifka (bedroom).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Dhererka (Length) = 4.6 m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Ballaca (Width) = 2.6 m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Joogga (Height) = 2.4 m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Xisaabi BTU-ga.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Qolka jiifka (bedroom) wuxuu yeelan doonaa hal radiator (radiator).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cabbirka (size) la rakibi karo?</a:t>
            </a:r>
            <a:endParaRPr sz="1800"/>
          </a:p>
        </p:txBody>
      </p:sp>
      <p:sp>
        <p:nvSpPr>
          <p:cNvPr id="1217" name="Google Shape;1217;p10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</p:txBody>
      </p:sp>
      <p:graphicFrame>
        <p:nvGraphicFramePr>
          <p:cNvPr id="1218" name="Google Shape;1218;p106"/>
          <p:cNvGraphicFramePr/>
          <p:nvPr/>
        </p:nvGraphicFramePr>
        <p:xfrm>
          <a:off x="6515100" y="70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262400"/>
                <a:gridCol w="1045750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 (Room)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Qiyaasta (Allowance)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Musqul (Bathroom)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121.5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jiifka (Bedroom)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cuntada (Dining 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Marinka (Hallway)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Jiko (Kitchen)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fadhiga (Living 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19" name="Google Shape;1219;p106"/>
          <p:cNvGraphicFramePr/>
          <p:nvPr/>
        </p:nvGraphicFramePr>
        <p:xfrm>
          <a:off x="5773700" y="2598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914025"/>
                <a:gridCol w="914025"/>
                <a:gridCol w="762625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(Height)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Ballaca (Width)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BTU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2184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4372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5464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6556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7649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8744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225" name="Google Shape;1225;p107"/>
          <p:cNvSpPr txBox="1"/>
          <p:nvPr>
            <p:ph idx="4294967295" type="body"/>
          </p:nvPr>
        </p:nvSpPr>
        <p:spPr>
          <a:xfrm>
            <a:off x="324000" y="606900"/>
            <a:ext cx="8237700" cy="12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Waa kuwan hore iyo dhinacyada (elevations) ee daasadda (shed).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Nijaar (builder) wuxuu u baahan yahay inuu beddelo rafter-yada daasadda.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Imisa ayay dherer yihiin rafter-yada?</a:t>
            </a:r>
            <a:endParaRPr/>
          </a:p>
        </p:txBody>
      </p:sp>
      <p:sp>
        <p:nvSpPr>
          <p:cNvPr id="1226" name="Google Shape;1226;p107"/>
          <p:cNvSpPr/>
          <p:nvPr/>
        </p:nvSpPr>
        <p:spPr>
          <a:xfrm>
            <a:off x="416610" y="2060550"/>
            <a:ext cx="2396400" cy="2352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7" name="Google Shape;1227;p107"/>
          <p:cNvCxnSpPr/>
          <p:nvPr/>
        </p:nvCxnSpPr>
        <p:spPr>
          <a:xfrm>
            <a:off x="410835" y="2694850"/>
            <a:ext cx="2398800" cy="1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8" name="Google Shape;1228;p107"/>
          <p:cNvCxnSpPr/>
          <p:nvPr/>
        </p:nvCxnSpPr>
        <p:spPr>
          <a:xfrm>
            <a:off x="3903960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9" name="Google Shape;1229;p107"/>
          <p:cNvCxnSpPr/>
          <p:nvPr/>
        </p:nvCxnSpPr>
        <p:spPr>
          <a:xfrm>
            <a:off x="6783785" y="2712250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0" name="Google Shape;1230;p107"/>
          <p:cNvCxnSpPr/>
          <p:nvPr/>
        </p:nvCxnSpPr>
        <p:spPr>
          <a:xfrm>
            <a:off x="3903960" y="4413150"/>
            <a:ext cx="2894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1" name="Google Shape;1231;p107"/>
          <p:cNvCxnSpPr/>
          <p:nvPr/>
        </p:nvCxnSpPr>
        <p:spPr>
          <a:xfrm flipH="1" rot="10800000">
            <a:off x="3898185" y="2077200"/>
            <a:ext cx="1447500" cy="646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2" name="Google Shape;1232;p107"/>
          <p:cNvCxnSpPr/>
          <p:nvPr/>
        </p:nvCxnSpPr>
        <p:spPr>
          <a:xfrm>
            <a:off x="5332375" y="2076200"/>
            <a:ext cx="1460400" cy="64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3" name="Google Shape;1233;p107"/>
          <p:cNvCxnSpPr/>
          <p:nvPr/>
        </p:nvCxnSpPr>
        <p:spPr>
          <a:xfrm>
            <a:off x="2924135" y="2067950"/>
            <a:ext cx="0" cy="2341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34" name="Google Shape;1234;p107"/>
          <p:cNvCxnSpPr/>
          <p:nvPr/>
        </p:nvCxnSpPr>
        <p:spPr>
          <a:xfrm>
            <a:off x="401792" y="4561550"/>
            <a:ext cx="2418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35" name="Google Shape;1235;p107"/>
          <p:cNvCxnSpPr/>
          <p:nvPr/>
        </p:nvCxnSpPr>
        <p:spPr>
          <a:xfrm>
            <a:off x="3903967" y="4561550"/>
            <a:ext cx="2893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36" name="Google Shape;1236;p107"/>
          <p:cNvCxnSpPr/>
          <p:nvPr/>
        </p:nvCxnSpPr>
        <p:spPr>
          <a:xfrm>
            <a:off x="6904935" y="2717950"/>
            <a:ext cx="0" cy="1695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37" name="Google Shape;1237;p107"/>
          <p:cNvSpPr txBox="1"/>
          <p:nvPr/>
        </p:nvSpPr>
        <p:spPr>
          <a:xfrm>
            <a:off x="1352330" y="45830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2.8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107"/>
          <p:cNvSpPr txBox="1"/>
          <p:nvPr/>
        </p:nvSpPr>
        <p:spPr>
          <a:xfrm>
            <a:off x="2952525" y="3135225"/>
            <a:ext cx="80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107"/>
          <p:cNvSpPr txBox="1"/>
          <p:nvPr/>
        </p:nvSpPr>
        <p:spPr>
          <a:xfrm>
            <a:off x="5172622" y="4583025"/>
            <a:ext cx="490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107"/>
          <p:cNvSpPr txBox="1"/>
          <p:nvPr/>
        </p:nvSpPr>
        <p:spPr>
          <a:xfrm>
            <a:off x="7067330" y="3363814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2.5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107"/>
          <p:cNvSpPr txBox="1"/>
          <p:nvPr/>
        </p:nvSpPr>
        <p:spPr>
          <a:xfrm>
            <a:off x="6044975" y="2001300"/>
            <a:ext cx="2396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2.062 m (3 d.p.)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begin{array}{l}Q=0.02^2\times\pi\times10\times3600\\&amp;#13;&amp;#10;Q=45.24\ \text{m}^3\ \text{per hour (2 d.p.)}\end{array}&quot;&gt;&lt;mtable columnalign=&quot;left&quot; columnspacing=&quot;1em&quot; rowspacing=&quot;4pt&quot;&gt;&lt;mtr&gt;&lt;mtd&gt;&lt;mi&gt;Q&lt;/mi&gt;&lt;mo&gt;=&lt;/mo&gt;&lt;msup&gt;&lt;mn&gt;0.02&lt;/mn&gt;&lt;mn&gt;2&lt;/mn&gt;&lt;/msup&gt;&lt;mo&gt;×&lt;/mo&gt;&lt;mi&gt;π&lt;/mi&gt;&lt;mo&gt;×&lt;/mo&gt;&lt;mn&gt;10&lt;/mn&gt;&lt;mo&gt;×&lt;/mo&gt;&lt;mn&gt;3600&lt;/mn&gt;&lt;/mtd&gt;&lt;/mtr&gt;&lt;mtr&gt;&lt;mtd&gt;&lt;mi&gt;Q&lt;/mi&gt;&lt;mo&gt;=&lt;/mo&gt;&lt;mn&gt;45.24&lt;/mn&gt;&lt;mtext&gt;&lt;/mtext&gt;&lt;msup&gt;&lt;mtext&gt;m&lt;/mtext&gt;&lt;mn&gt;3&lt;/mn&gt;&lt;/msup&gt;&lt;mtext&gt;&lt;/mtext&gt;&lt;mtext&gt;per hour (2 d.p.)&lt;/mtext&gt;&lt;/mtd&gt;&lt;/mtr&gt;&lt;/mtable&gt;&lt;/math&gt;" id="1246" name="Google Shape;1246;p108" title="2 lines Line 1: Q equals 0.02 squared times pi times 10 times 3600 Line 2: Q equals 45.24 m cubed per hour open paren 2 d period p period close pare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246" y="2947225"/>
            <a:ext cx="3804713" cy="7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10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248" name="Google Shape;1248;p108"/>
          <p:cNvSpPr txBox="1"/>
          <p:nvPr>
            <p:ph idx="4294967295" type="body"/>
          </p:nvPr>
        </p:nvSpPr>
        <p:spPr>
          <a:xfrm>
            <a:off x="324000" y="15975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Biyo (water) waxay ku socdaan tuubo wareegsan (cylindrical pipe) xawaarihiisu yahay 10 m/s.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Dhexroorka (diameter) tuubadu waa 40 mm.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heerka socodka (flow rate) m3 saacaddii?</a:t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49" name="Google Shape;1249;p108"/>
          <p:cNvSpPr txBox="1"/>
          <p:nvPr>
            <p:ph idx="4294967295" type="body"/>
          </p:nvPr>
        </p:nvSpPr>
        <p:spPr>
          <a:xfrm>
            <a:off x="324000" y="7593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2)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Q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250" name="Google Shape;1250;p108"/>
          <p:cNvSpPr txBox="1"/>
          <p:nvPr/>
        </p:nvSpPr>
        <p:spPr>
          <a:xfrm>
            <a:off x="2253175" y="665870"/>
            <a:ext cx="6354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 Q uu yahay heerka socodka (flow rate), A waa bedka socodka (flow area) iyo v waa xawaaraha (velocity)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10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</p:txBody>
      </p:sp>
      <p:sp>
        <p:nvSpPr>
          <p:cNvPr id="1256" name="Google Shape;1256;p109"/>
          <p:cNvSpPr txBox="1"/>
          <p:nvPr>
            <p:ph idx="4294967295" type="body"/>
          </p:nvPr>
        </p:nvSpPr>
        <p:spPr>
          <a:xfrm>
            <a:off x="324000" y="15975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Korantada (voltage) guryaha UK waa 230 volts.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Koronto-yaqaan (electrician) wuxuu u baahan yahay inuu rakibo foornada korontada (electric oven) 2.15 kW.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Wareegyada (circuits) waxaa laga heli karaa 6, 10, 16, 20, 32, 40, 50 iyo 63 amps.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Kee (circuit) waa in la rakibaa?</a:t>
            </a:r>
            <a:endParaRPr/>
          </a:p>
        </p:txBody>
      </p:sp>
      <p:sp>
        <p:nvSpPr>
          <p:cNvPr id="1257" name="Google Shape;1257;p109"/>
          <p:cNvSpPr txBox="1"/>
          <p:nvPr>
            <p:ph idx="4294967295" type="body"/>
          </p:nvPr>
        </p:nvSpPr>
        <p:spPr>
          <a:xfrm>
            <a:off x="324000" y="759300"/>
            <a:ext cx="84960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3)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I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/>
          </a:p>
        </p:txBody>
      </p:sp>
      <p:sp>
        <p:nvSpPr>
          <p:cNvPr id="1258" name="Google Shape;1258;p109"/>
          <p:cNvSpPr txBox="1"/>
          <p:nvPr/>
        </p:nvSpPr>
        <p:spPr>
          <a:xfrm>
            <a:off x="2253175" y="665870"/>
            <a:ext cx="63543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 P uu yahay awoodda (power) (watts), I waa hadda (current) (amps) iyo V waa korantada (voltage) (volts)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109"/>
          <p:cNvSpPr txBox="1"/>
          <p:nvPr>
            <p:ph idx="4294967295" type="subTitle"/>
          </p:nvPr>
        </p:nvSpPr>
        <p:spPr>
          <a:xfrm>
            <a:off x="324000" y="34247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>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2150 ÷ 230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>I = 9.35 amps (2 d.p.)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in la rakibaa wareeg (circuit) 10 amp.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110"/>
          <p:cNvSpPr txBox="1"/>
          <p:nvPr>
            <p:ph idx="4294967295" type="body"/>
          </p:nvPr>
        </p:nvSpPr>
        <p:spPr>
          <a:xfrm>
            <a:off x="324000" y="606900"/>
            <a:ext cx="6191100" cy="17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4) BTU = mugga qolka (volume of the room) × ogolaanshaha luminta kulaylka (allowance for heat loss)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Hoos waxaa ku qoran cabbirrada qolka jiifka (bedroom).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Dhererka (Length) = 4.6 m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Ballaca (Width) = 2.6 m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Joogga (Height) = 2.4 m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100">
                <a:latin typeface="Lexend"/>
              </a:rPr>
              <a:t>Xisaabi BTU.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4.6 × 2.6 × 2.4 × 108 = 3100.032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 startAt="2"/>
            </a:pPr>
            <a:r>
              <a:rPr lang="en-GB" sz="1100">
                <a:latin typeface="Lexend"/>
              </a:rPr>
              <a:t>Qolka jiifka (bedroom) wuxuu yeelan doonaa hal radiator.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Cabbirkee (size) waa in la rakibaa?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600 × 600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5" name="Google Shape;1265;p11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(formulae) warshadaha dhismaha</a:t>
            </a:r>
            <a:endParaRPr/>
          </a:p>
        </p:txBody>
      </p:sp>
      <p:graphicFrame>
        <p:nvGraphicFramePr>
          <p:cNvPr id="1266" name="Google Shape;1266;p110"/>
          <p:cNvGraphicFramePr/>
          <p:nvPr/>
        </p:nvGraphicFramePr>
        <p:xfrm>
          <a:off x="6515100" y="70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262400"/>
                <a:gridCol w="1045750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 (Room)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Gunnada (Allowance)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Suuli (Bathroom)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121.5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jiifka (Bedroom)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cuntada (Dining 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Marinka (Hallway)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Jiko (Kitchen)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Qolka fadhiga (Living room)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67" name="Google Shape;1267;p110"/>
          <p:cNvGraphicFramePr/>
          <p:nvPr/>
        </p:nvGraphicFramePr>
        <p:xfrm>
          <a:off x="5773700" y="2598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914025"/>
                <a:gridCol w="914025"/>
                <a:gridCol w="762625"/>
              </a:tblGrid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 (Height (mm))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Ballaca (mm) (Width (mm))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BTU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2184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4372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5464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6556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7649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8744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18000" marL="18000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11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qaaciidooyinka warshadaha dhismaha (Using formulae in the construction industry)</a:t>
            </a:r>
            <a:endParaRPr/>
          </a:p>
        </p:txBody>
      </p:sp>
      <p:sp>
        <p:nvSpPr>
          <p:cNvPr id="1273" name="Google Shape;1273;p111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Qiimeynta warshadaha dhismaha (Costing in the construction industry)</a:t>
            </a:r>
            <a:endParaRPr/>
          </a:p>
        </p:txBody>
      </p:sp>
      <p:sp>
        <p:nvSpPr>
          <p:cNvPr id="1274" name="Google Shape;1274;p111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Dhismaha (Construction)</a:t>
            </a:r>
            <a:endParaRPr/>
          </a:p>
        </p:txBody>
      </p:sp>
      <p:pic>
        <p:nvPicPr>
          <p:cNvPr id="1275" name="Google Shape;1275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925" y="299356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12"/>
          <p:cNvSpPr txBox="1"/>
          <p:nvPr>
            <p:ph idx="1" type="body"/>
          </p:nvPr>
        </p:nvSpPr>
        <p:spPr>
          <a:xfrm>
            <a:off x="324000" y="613547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Aynu ku noqonno dhibaatadii hore halkaas oo dhiseku ku beddelayay rafter-yada (rafters) ee daarta.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81" name="Google Shape;1281;p112"/>
          <p:cNvSpPr/>
          <p:nvPr/>
        </p:nvSpPr>
        <p:spPr>
          <a:xfrm>
            <a:off x="416610" y="1416197"/>
            <a:ext cx="2396400" cy="2352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82" name="Google Shape;1282;p112"/>
          <p:cNvCxnSpPr/>
          <p:nvPr/>
        </p:nvCxnSpPr>
        <p:spPr>
          <a:xfrm>
            <a:off x="410835" y="2050497"/>
            <a:ext cx="2398800" cy="1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3" name="Google Shape;1283;p112"/>
          <p:cNvCxnSpPr/>
          <p:nvPr/>
        </p:nvCxnSpPr>
        <p:spPr>
          <a:xfrm>
            <a:off x="3903960" y="2067897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4" name="Google Shape;1284;p112"/>
          <p:cNvCxnSpPr/>
          <p:nvPr/>
        </p:nvCxnSpPr>
        <p:spPr>
          <a:xfrm>
            <a:off x="6783785" y="2067897"/>
            <a:ext cx="5700" cy="170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5" name="Google Shape;1285;p112"/>
          <p:cNvCxnSpPr/>
          <p:nvPr/>
        </p:nvCxnSpPr>
        <p:spPr>
          <a:xfrm>
            <a:off x="3903960" y="3768797"/>
            <a:ext cx="2894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6" name="Google Shape;1286;p112"/>
          <p:cNvCxnSpPr/>
          <p:nvPr/>
        </p:nvCxnSpPr>
        <p:spPr>
          <a:xfrm flipH="1" rot="10800000">
            <a:off x="3898185" y="1432847"/>
            <a:ext cx="1447500" cy="646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7" name="Google Shape;1287;p112"/>
          <p:cNvCxnSpPr/>
          <p:nvPr/>
        </p:nvCxnSpPr>
        <p:spPr>
          <a:xfrm>
            <a:off x="5332375" y="1431847"/>
            <a:ext cx="1460400" cy="647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8" name="Google Shape;1288;p112"/>
          <p:cNvCxnSpPr/>
          <p:nvPr/>
        </p:nvCxnSpPr>
        <p:spPr>
          <a:xfrm>
            <a:off x="2924135" y="1423597"/>
            <a:ext cx="0" cy="2341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89" name="Google Shape;1289;p112"/>
          <p:cNvCxnSpPr/>
          <p:nvPr/>
        </p:nvCxnSpPr>
        <p:spPr>
          <a:xfrm>
            <a:off x="401792" y="3917197"/>
            <a:ext cx="2418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90" name="Google Shape;1290;p112"/>
          <p:cNvCxnSpPr/>
          <p:nvPr/>
        </p:nvCxnSpPr>
        <p:spPr>
          <a:xfrm>
            <a:off x="3903967" y="3917197"/>
            <a:ext cx="2893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91" name="Google Shape;1291;p112"/>
          <p:cNvCxnSpPr/>
          <p:nvPr/>
        </p:nvCxnSpPr>
        <p:spPr>
          <a:xfrm>
            <a:off x="6904935" y="2073597"/>
            <a:ext cx="0" cy="1695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92" name="Google Shape;1292;p112"/>
          <p:cNvSpPr txBox="1"/>
          <p:nvPr/>
        </p:nvSpPr>
        <p:spPr>
          <a:xfrm>
            <a:off x="1352330" y="3938660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1.3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112"/>
          <p:cNvSpPr txBox="1"/>
          <p:nvPr/>
        </p:nvSpPr>
        <p:spPr>
          <a:xfrm>
            <a:off x="2952525" y="2490872"/>
            <a:ext cx="80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2.31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112"/>
          <p:cNvSpPr txBox="1"/>
          <p:nvPr/>
        </p:nvSpPr>
        <p:spPr>
          <a:xfrm>
            <a:off x="5020219" y="3938672"/>
            <a:ext cx="851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2.38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112"/>
          <p:cNvSpPr txBox="1"/>
          <p:nvPr/>
        </p:nvSpPr>
        <p:spPr>
          <a:xfrm>
            <a:off x="7067330" y="2719460"/>
            <a:ext cx="66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1.8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96" name="Google Shape;1296;p112"/>
          <p:cNvCxnSpPr/>
          <p:nvPr/>
        </p:nvCxnSpPr>
        <p:spPr>
          <a:xfrm>
            <a:off x="5446085" y="1356647"/>
            <a:ext cx="1379100" cy="596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97" name="Google Shape;1297;p112"/>
          <p:cNvSpPr txBox="1"/>
          <p:nvPr/>
        </p:nvSpPr>
        <p:spPr>
          <a:xfrm>
            <a:off x="6152923" y="1424072"/>
            <a:ext cx="91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1.295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112"/>
          <p:cNvSpPr txBox="1"/>
          <p:nvPr>
            <p:ph idx="1" type="body"/>
          </p:nvPr>
        </p:nvSpPr>
        <p:spPr>
          <a:xfrm>
            <a:off x="324000" y="4358928"/>
            <a:ext cx="82377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Waxay u baahan yihiin inay beddelaan 8 rafter (rafter).</a:t>
            </a:r>
            <a:endParaRPr/>
          </a:p>
        </p:txBody>
      </p:sp>
      <p:sp>
        <p:nvSpPr>
          <p:cNvPr id="1299" name="Google Shape;1299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Qiimeynta warshadaha dhismaha (Costing in the construction industry)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13"/>
          <p:cNvSpPr txBox="1"/>
          <p:nvPr>
            <p:ph idx="1" type="body"/>
          </p:nvPr>
        </p:nvSpPr>
        <p:spPr>
          <a:xfrm>
            <a:off x="324000" y="759300"/>
            <a:ext cx="5879700" cy="20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Jadwalkan wuxuu muujinayaa dhererka iyo qiimaha alwaaxa loo iibiyo.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Rafter kasta wuxuu dhererkiisu yahay 1.295 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Immisa ayay ku kacaysaa iibsashada alwaaxa?</a:t>
            </a:r>
            <a:endParaRPr/>
          </a:p>
        </p:txBody>
      </p:sp>
      <p:sp>
        <p:nvSpPr>
          <p:cNvPr id="1305" name="Google Shape;1305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Qiimeynta warshadaha dhismaha (Costing in the construction industry)</a:t>
            </a:r>
            <a:endParaRPr/>
          </a:p>
        </p:txBody>
      </p:sp>
      <p:graphicFrame>
        <p:nvGraphicFramePr>
          <p:cNvPr id="1306" name="Google Shape;1306;p113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 (Length (mm))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7" name="Google Shape;1307;p113"/>
          <p:cNvSpPr txBox="1"/>
          <p:nvPr>
            <p:ph idx="1" type="body"/>
          </p:nvPr>
        </p:nvSpPr>
        <p:spPr>
          <a:xfrm>
            <a:off x="324000" y="2892900"/>
            <a:ext cx="8496000" cy="20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 heli karnaa wadarta dhererka 8-ta rafter (rafter) oo isticmaali karnaa dhererkan?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Maya, dhererka buuxa ee rafter (rafter) kasta waa inuu yahay hal qayb.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Aynu xisaabino tirada rafter (rafter) ee aan ka samayn karno dherer kasta oo alwaax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114"/>
          <p:cNvSpPr txBox="1"/>
          <p:nvPr>
            <p:ph idx="1" type="body"/>
          </p:nvPr>
        </p:nvSpPr>
        <p:spPr>
          <a:xfrm>
            <a:off x="324000" y="759300"/>
            <a:ext cx="5879700" cy="20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Jadwalkani wuxuu muujinayaa dhererka iyo qiimaha (price) alwaaxa lagu iibiyo.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Rafter (rafter) kasta waa 1.295 m dherer.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Immisa ayay ku kacaysaa iibsashada alwaaxa?</a:t>
            </a:r>
            <a:endParaRPr/>
          </a:p>
        </p:txBody>
      </p:sp>
      <p:sp>
        <p:nvSpPr>
          <p:cNvPr id="1313" name="Google Shape;1313;p1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(costing) warshadaha dhismaha</a:t>
            </a:r>
            <a:endParaRPr/>
          </a:p>
        </p:txBody>
      </p:sp>
      <p:graphicFrame>
        <p:nvGraphicFramePr>
          <p:cNvPr id="1314" name="Google Shape;1314;p114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15" name="Google Shape;1315;p114"/>
          <p:cNvSpPr txBox="1"/>
          <p:nvPr>
            <p:ph idx="1" type="body"/>
          </p:nvPr>
        </p:nvSpPr>
        <p:spPr>
          <a:xfrm>
            <a:off x="324000" y="2892900"/>
            <a:ext cx="84960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Marka hore, waa inaan hubinaa in cabbirada oo dhami isku halbeeg yihiin.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Aynu dhammaan u beddelno millimitir.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115"/>
          <p:cNvSpPr txBox="1"/>
          <p:nvPr>
            <p:ph idx="1" type="body"/>
          </p:nvPr>
        </p:nvSpPr>
        <p:spPr>
          <a:xfrm>
            <a:off x="324000" y="759300"/>
            <a:ext cx="5879700" cy="20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Jadwalkani wuxuu muujinayaa dhererka iyo qiimaha (price) alwaaxa lagu iibiyo.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Rafter (rafter) kasta waa 1295 mm dherer.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Immisa ayay ku kacaysaa iibsashada alwaaxa?</a:t>
            </a:r>
            <a:endParaRPr/>
          </a:p>
        </p:txBody>
      </p:sp>
      <p:sp>
        <p:nvSpPr>
          <p:cNvPr id="1321" name="Google Shape;1321;p11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(costing) warshadaha dhismaha</a:t>
            </a:r>
            <a:endParaRPr/>
          </a:p>
        </p:txBody>
      </p:sp>
      <p:sp>
        <p:nvSpPr>
          <p:cNvPr id="1322" name="Google Shape;1322;p115"/>
          <p:cNvSpPr txBox="1"/>
          <p:nvPr>
            <p:ph idx="1" type="body"/>
          </p:nvPr>
        </p:nvSpPr>
        <p:spPr>
          <a:xfrm>
            <a:off x="324000" y="2892900"/>
            <a:ext cx="84960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2400 ÷ 1295 = 1.85… → 1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3000 ÷ 1295 = 2.31… → 2 rafter (rafter)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3600 ÷ 1295 = 2.77… → 2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4200 ÷ 1295 = 3.24… → 3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4800 ÷ 1295 = 3.70… → 3 rafter (rafter)</a:t>
            </a:r>
            <a:endParaRPr/>
          </a:p>
        </p:txBody>
      </p:sp>
      <p:graphicFrame>
        <p:nvGraphicFramePr>
          <p:cNvPr id="1323" name="Google Shape;1323;p115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1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warshadaha dhismaha (Costing in the construction industry)</a:t>
            </a:r>
            <a:endParaRPr/>
          </a:p>
        </p:txBody>
      </p:sp>
      <p:sp>
        <p:nvSpPr>
          <p:cNvPr id="1329" name="Google Shape;1329;p116"/>
          <p:cNvSpPr txBox="1"/>
          <p:nvPr>
            <p:ph idx="1" type="body"/>
          </p:nvPr>
        </p:nvSpPr>
        <p:spPr>
          <a:xfrm>
            <a:off x="324000" y="683100"/>
            <a:ext cx="54504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2400 ÷ 1295 = 1.85… → 1 rafter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3000 ÷ 1295 = 2.31… → 2 rafters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3600 ÷ 1295 = 2.77… → 2 rafters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4200 ÷ 1295 = 3.24… → 3 rafters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4800 ÷ 1295 = 3.70… → 3 rafters</a:t>
            </a:r>
            <a:endParaRPr/>
          </a:p>
        </p:txBody>
      </p:sp>
      <p:sp>
        <p:nvSpPr>
          <p:cNvPr id="1330" name="Google Shape;1330;p116"/>
          <p:cNvSpPr txBox="1"/>
          <p:nvPr>
            <p:ph idx="1" type="body"/>
          </p:nvPr>
        </p:nvSpPr>
        <p:spPr>
          <a:xfrm>
            <a:off x="324000" y="2878400"/>
            <a:ext cx="8496000" cy="74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Haddii aan iibsanayo 2 rafters, kee baa ka fiican qiime (value) lacagta, dhererka 3000 mm ama dhererka 3600 mm?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31" name="Google Shape;1331;p116"/>
          <p:cNvSpPr txBox="1"/>
          <p:nvPr>
            <p:ph idx="1" type="body"/>
          </p:nvPr>
        </p:nvSpPr>
        <p:spPr>
          <a:xfrm>
            <a:off x="324000" y="3780001"/>
            <a:ext cx="8496000" cy="66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Dhererka 3000 mm.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32" name="Google Shape;1332;p116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1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warshadaha dhismaha (Costing in the construction industry)</a:t>
            </a:r>
            <a:endParaRPr/>
          </a:p>
        </p:txBody>
      </p:sp>
      <p:sp>
        <p:nvSpPr>
          <p:cNvPr id="1338" name="Google Shape;1338;p117"/>
          <p:cNvSpPr txBox="1"/>
          <p:nvPr>
            <p:ph idx="1" type="body"/>
          </p:nvPr>
        </p:nvSpPr>
        <p:spPr>
          <a:xfrm>
            <a:off x="324000" y="683100"/>
            <a:ext cx="54504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2400 ÷ 1295 = 1.85… → 1 rafter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3000 ÷ 1295 = 2.31… → 2 rafters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trike="sngStrike">
                <a:latin typeface="Lexend"/>
              </a:rPr>
              <a:t>3600 ÷ 1295 = 2.77… → 2 rafters</a:t>
            </a:r>
            <a:endParaRPr strike="sngStrike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4200 ÷ 1295 = 3.24… → 3 rafters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4800 ÷ 1295 = 3.70… → 3 rafters</a:t>
            </a:r>
            <a:endParaRPr/>
          </a:p>
        </p:txBody>
      </p:sp>
      <p:sp>
        <p:nvSpPr>
          <p:cNvPr id="1339" name="Google Shape;1339;p117"/>
          <p:cNvSpPr txBox="1"/>
          <p:nvPr>
            <p:ph idx="1" type="body"/>
          </p:nvPr>
        </p:nvSpPr>
        <p:spPr>
          <a:xfrm>
            <a:off x="324000" y="2878397"/>
            <a:ext cx="8496000" cy="79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aan iibsanayo 3 rafters, kee baa ka fiican qiime (value) lacagta, dhererka 4200 mm ama dhererka 4800 mm?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40" name="Google Shape;1340;p117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41" name="Google Shape;1341;p117"/>
          <p:cNvSpPr txBox="1"/>
          <p:nvPr/>
        </p:nvSpPr>
        <p:spPr>
          <a:xfrm>
            <a:off x="324000" y="3780000"/>
            <a:ext cx="30000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Dhererka 4200 mm.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warshadaha dhismaha (Costing in the construction industry)</a:t>
            </a:r>
            <a:endParaRPr/>
          </a:p>
        </p:txBody>
      </p:sp>
      <p:sp>
        <p:nvSpPr>
          <p:cNvPr id="1347" name="Google Shape;1347;p118"/>
          <p:cNvSpPr txBox="1"/>
          <p:nvPr>
            <p:ph idx="1" type="body"/>
          </p:nvPr>
        </p:nvSpPr>
        <p:spPr>
          <a:xfrm>
            <a:off x="324000" y="683100"/>
            <a:ext cx="54504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2400 ÷ 1295 = 1.85… → 1 rafter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3000 ÷ 1295 = 2.31… → 2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trike="sngStrike">
                <a:latin typeface="Lexend"/>
              </a:rPr>
              <a:t>3600 ÷ 1295 = 2.77… → 2 rafter (rafter)</a:t>
            </a:r>
            <a:endParaRPr strike="sngStrike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4200 ÷ 1295 = 3.24… → 3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trike="sngStrike">
                <a:latin typeface="Lexend"/>
              </a:rPr>
              <a:t>4800 ÷ 1295 = 3.70… → 3 rafter (rafter)</a:t>
            </a:r>
            <a:endParaRPr strike="sngStrike"/>
          </a:p>
        </p:txBody>
      </p:sp>
      <p:sp>
        <p:nvSpPr>
          <p:cNvPr id="1348" name="Google Shape;1348;p118"/>
          <p:cNvSpPr txBox="1"/>
          <p:nvPr>
            <p:ph idx="1" type="body"/>
          </p:nvPr>
        </p:nvSpPr>
        <p:spPr>
          <a:xfrm>
            <a:off x="324000" y="2892900"/>
            <a:ext cx="84960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ikhtiyaarrada aan u haysto iibsashada 8 rafter (rafter)?</a:t>
            </a:r>
            <a:endParaRPr/>
          </a:p>
        </p:txBody>
      </p:sp>
      <p:sp>
        <p:nvSpPr>
          <p:cNvPr id="1349" name="Google Shape;1349;p118"/>
          <p:cNvSpPr txBox="1"/>
          <p:nvPr>
            <p:ph idx="1" type="body"/>
          </p:nvPr>
        </p:nvSpPr>
        <p:spPr>
          <a:xfrm>
            <a:off x="324000" y="3347000"/>
            <a:ext cx="8496000" cy="116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 × 3 rafter (rafter) (1 spare)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× 3 rafter (rafter) + 1 × 2 rafter (rafter)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ikhtiyaarro kale laakiin mid ka mid ah kuwan ayaa noqon doona kan ugu qiime (value) badan. Ma garan kartaa sababta?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50" name="Google Shape;1350;p118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 (mm)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(Costing) warshadaha dhismaha (construction industry)</a:t>
            </a:r>
            <a:endParaRPr/>
          </a:p>
        </p:txBody>
      </p:sp>
      <p:sp>
        <p:nvSpPr>
          <p:cNvPr id="1356" name="Google Shape;1356;p119"/>
          <p:cNvSpPr txBox="1"/>
          <p:nvPr>
            <p:ph idx="1" type="body"/>
          </p:nvPr>
        </p:nvSpPr>
        <p:spPr>
          <a:xfrm>
            <a:off x="324000" y="683100"/>
            <a:ext cx="54504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2400 ÷ 1295 = 1.85… → 1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3000 ÷ 1295 = 2.31… → 2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trike="sngStrike">
                <a:latin typeface="Lexend"/>
              </a:rPr>
              <a:t>3600 ÷ 1295 = 2.77… → 2 rafter (rafter)</a:t>
            </a:r>
            <a:endParaRPr strike="sngStrike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4200 ÷ 1295 = 3.24… → 3 rafter (rafter)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trike="sngStrike">
                <a:latin typeface="Lexend"/>
              </a:rPr>
              <a:t>4800 ÷ 1295 = 3.70… → 3 rafter (rafter)</a:t>
            </a:r>
            <a:endParaRPr strike="sngStrike"/>
          </a:p>
        </p:txBody>
      </p:sp>
      <p:sp>
        <p:nvSpPr>
          <p:cNvPr id="1357" name="Google Shape;1357;p119"/>
          <p:cNvSpPr txBox="1"/>
          <p:nvPr>
            <p:ph idx="1" type="body"/>
          </p:nvPr>
        </p:nvSpPr>
        <p:spPr>
          <a:xfrm>
            <a:off x="324000" y="2892900"/>
            <a:ext cx="84960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ikhtiyaarrada aan u haysto iibsashada 8 rafter (rafter)?</a:t>
            </a:r>
            <a:endParaRPr/>
          </a:p>
        </p:txBody>
      </p:sp>
      <p:sp>
        <p:nvSpPr>
          <p:cNvPr id="1358" name="Google Shape;1358;p119"/>
          <p:cNvSpPr txBox="1"/>
          <p:nvPr>
            <p:ph idx="1" type="body"/>
          </p:nvPr>
        </p:nvSpPr>
        <p:spPr>
          <a:xfrm>
            <a:off x="324000" y="3347000"/>
            <a:ext cx="8496000" cy="116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 × 3 rafter (rafter) (1 spare) Qiimaha (Cost) = £22.05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 × 3 rafter (rafter) + 1 × 2 rafter (rafter) Qiimaha (Cost) = £19.95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59" name="Google Shape;1359;p119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 (mm)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strike="sngStrike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800" strike="sng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0" name="Google Shape;1360;p119"/>
          <p:cNvSpPr/>
          <p:nvPr/>
        </p:nvSpPr>
        <p:spPr>
          <a:xfrm>
            <a:off x="324300" y="3733175"/>
            <a:ext cx="5932500" cy="3318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12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2 rafter (rafter) ayaa laga gooyn karaa dhererka (length) 3000 mm iyada oo aan wax laga lumin (wastage).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Waxaad u baahan tahay inaad iibsato 4 kuwan. 4 × 5.25 = £21</a:t>
            </a:r>
            <a:endParaRPr/>
          </a:p>
        </p:txBody>
      </p:sp>
      <p:sp>
        <p:nvSpPr>
          <p:cNvPr id="1366" name="Google Shape;1366;p1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Qiimaynta warshadaha dhismaha</a:t>
            </a:r>
            <a:endParaRPr/>
          </a:p>
        </p:txBody>
      </p:sp>
      <p:sp>
        <p:nvSpPr>
          <p:cNvPr id="1367" name="Google Shape;1367;p120"/>
          <p:cNvSpPr txBox="1"/>
          <p:nvPr>
            <p:ph idx="2" type="subTitle"/>
          </p:nvPr>
        </p:nvSpPr>
        <p:spPr>
          <a:xfrm>
            <a:off x="324000" y="1080000"/>
            <a:ext cx="6014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Habka ugu jaban ee lagu sameeyo 8 rafters oo mid kasta dhererkiisu yahay 1.5 m waa £21.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graphicFrame>
        <p:nvGraphicFramePr>
          <p:cNvPr id="1368" name="Google Shape;1368;p120"/>
          <p:cNvGraphicFramePr/>
          <p:nvPr/>
        </p:nvGraphicFramePr>
        <p:xfrm>
          <a:off x="64322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352400"/>
                <a:gridCol w="8773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369" name="Google Shape;1369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3183" y="2081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12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warshadaha dhismaha</a:t>
            </a:r>
            <a:endParaRPr/>
          </a:p>
        </p:txBody>
      </p:sp>
      <p:sp>
        <p:nvSpPr>
          <p:cNvPr id="1375" name="Google Shape;1375;p121"/>
          <p:cNvSpPr txBox="1"/>
          <p:nvPr>
            <p:ph idx="1" type="body"/>
          </p:nvPr>
        </p:nvSpPr>
        <p:spPr>
          <a:xfrm>
            <a:off x="324000" y="759300"/>
            <a:ext cx="60936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Jadwalkan wuxuu muujinayaa qiimaha iyo dhererka alwaaxda lagu iibiyo.</a:t>
            </a:r>
            <a:r>
              <a:rPr lang="en-GB" sz="1400"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Xisaabi qiimaha ugu jaban ee iibsashada kuwan soo socda: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Labaatan 1 m dherer</a:t>
            </a:r>
            <a:r>
              <a:rPr lang="en-GB" sz="1400"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Shan iyo toban 1.8 m dherer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3 siyaabood oo kala duwan oo loo iibsado 600 1.2 m dherer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Maxay 3 siyaabood oo kala duwan u jiraan qaybta (c)?</a:t>
            </a:r>
            <a:endParaRPr sz="2100"/>
          </a:p>
        </p:txBody>
      </p:sp>
      <p:graphicFrame>
        <p:nvGraphicFramePr>
          <p:cNvPr id="1376" name="Google Shape;1376;p121"/>
          <p:cNvGraphicFramePr/>
          <p:nvPr/>
        </p:nvGraphicFramePr>
        <p:xfrm>
          <a:off x="65084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352400"/>
                <a:gridCol w="8773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12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Qiimaynta warshadaha dhismaha</a:t>
            </a:r>
            <a:endParaRPr/>
          </a:p>
        </p:txBody>
      </p:sp>
      <p:sp>
        <p:nvSpPr>
          <p:cNvPr id="1382" name="Google Shape;1382;p122"/>
          <p:cNvSpPr txBox="1"/>
          <p:nvPr>
            <p:ph idx="1" type="body"/>
          </p:nvPr>
        </p:nvSpPr>
        <p:spPr>
          <a:xfrm>
            <a:off x="324000" y="759300"/>
            <a:ext cx="59328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Jadwalkan wuxuu muujinayaa qiimaha iyo dhererka alwaaxda lagu iibiyo.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Xisaabi qiimaha ugu jaban ee iibsashada kuwan soo socda: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 Labaatan 1 m dherer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Dhererka 3000 mm wuxuu soo saaraa saddex 1 m dherer.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 × 3000 mm dherer + 1 × 2400 mm dherer waxay siinayaan labaatan 1 m dherer qiimaha £35.70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83" name="Google Shape;1383;p122"/>
          <p:cNvGraphicFramePr/>
          <p:nvPr/>
        </p:nvGraphicFramePr>
        <p:xfrm>
          <a:off x="65084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352400"/>
                <a:gridCol w="8773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2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Qiimaynta (Costing) warshadaha dhismaha (construction industry)</a:t>
            </a:r>
            <a:endParaRPr/>
          </a:p>
        </p:txBody>
      </p:sp>
      <p:sp>
        <p:nvSpPr>
          <p:cNvPr id="1389" name="Google Shape;1389;p123"/>
          <p:cNvSpPr txBox="1"/>
          <p:nvPr>
            <p:ph idx="1" type="body"/>
          </p:nvPr>
        </p:nvSpPr>
        <p:spPr>
          <a:xfrm>
            <a:off x="324000" y="759300"/>
            <a:ext cx="59328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Jadwalkan (table) wuxuu muujinayaa qiimaha (prices) iyo dhererka (lengths) alwaaxda (wood) la iibiyo.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Xisaabi qiimaha (price) ugu jaban (cheapest) ee iibsashada (purchasing) kuwan soo socda: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Shan iyo toban (Fifteen) 1.8 m dherer (lengths)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3600 mm dhererku (length) wuxuu soo saaraa (produces) laba 1.8 m dherer (lengths).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 × 3600 mm dherer (lengths) + 1 × 2400 mm dherer (length) waxay bixin doonaan (will give) shan iyo toban (fifteen) 1.8 m dherer (lengths) qiimo (cost) £48.30 ah.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90" name="Google Shape;1390;p123"/>
          <p:cNvGraphicFramePr/>
          <p:nvPr/>
        </p:nvGraphicFramePr>
        <p:xfrm>
          <a:off x="65084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352400"/>
                <a:gridCol w="8773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Qiimo (Price)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12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Qiimaynta (Costing) warshadaha dhismaha (construction industry)</a:t>
            </a:r>
            <a:endParaRPr/>
          </a:p>
        </p:txBody>
      </p:sp>
      <p:sp>
        <p:nvSpPr>
          <p:cNvPr id="1396" name="Google Shape;1396;p124"/>
          <p:cNvSpPr txBox="1"/>
          <p:nvPr>
            <p:ph idx="1" type="body"/>
          </p:nvPr>
        </p:nvSpPr>
        <p:spPr>
          <a:xfrm>
            <a:off x="324000" y="759300"/>
            <a:ext cx="59328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Jadwalkan (table) wuxuu muujinayaa qiimaha (prices) iyo dhererka (lengths) alwaaxda (wood) la iibiyo.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Xisaabi qiimaha (price) ugu jaban (cheapest) ee iibsashada (purchasing) kuwan soo socda: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c) 3 siyaabood oo kala duwan (different ways) oo loo iibsado (to buy) 600 1.2 m dherer (lengths)</a:t>
            </a:r>
            <a:endParaRPr sz="21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300 × 2400 mm dherer (length) = £1260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200 × 3600 mm dherer (length) = £1260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150 × 4800 mm dherer (length) = £1260</a:t>
            </a:r>
            <a:endParaRPr sz="2100"/>
          </a:p>
        </p:txBody>
      </p:sp>
      <p:graphicFrame>
        <p:nvGraphicFramePr>
          <p:cNvPr id="1397" name="Google Shape;1397;p124"/>
          <p:cNvGraphicFramePr/>
          <p:nvPr/>
        </p:nvGraphicFramePr>
        <p:xfrm>
          <a:off x="65084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352400"/>
                <a:gridCol w="8773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Qiimo (Price)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2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Qiimaynta (Costing) warshadaha dhismaha (construction industry)</a:t>
            </a:r>
            <a:endParaRPr/>
          </a:p>
        </p:txBody>
      </p:sp>
      <p:sp>
        <p:nvSpPr>
          <p:cNvPr id="1403" name="Google Shape;1403;p125"/>
          <p:cNvSpPr txBox="1"/>
          <p:nvPr>
            <p:ph idx="1" type="body"/>
          </p:nvPr>
        </p:nvSpPr>
        <p:spPr>
          <a:xfrm>
            <a:off x="324000" y="759300"/>
            <a:ext cx="61056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Jadwalkan (table) wuxuu muujinayaa qiimaha (prices) iyo dhererka (lengths) alwaaxda (wood) la iibiyo.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Xisaabi qiimaha (price) ugu jaban (cheapest) ee iibsashada (purchasing) kuwan soo socda: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d) Sababta (Why) 3 siyaabood oo kala duwan (different ways) u jiraan qaybta (part) (c)?</a:t>
            </a:r>
            <a:endParaRPr sz="21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Sababtoo ah (Because) dhererka (lengths) 2400 mm, 3600 mm &amp; 4800 mm mid kasta (each) wuxuu soo saaraa (produces) qashin la'aan (no wastage) qiimaha (cost) mitirkiiba (per metre) alwaaxda (wood) waa isku mid (the same) dhammaantood (for all three).</a:t>
            </a:r>
            <a:endParaRPr/>
          </a:p>
        </p:txBody>
      </p:sp>
      <p:graphicFrame>
        <p:nvGraphicFramePr>
          <p:cNvPr id="1404" name="Google Shape;1404;p125"/>
          <p:cNvGraphicFramePr/>
          <p:nvPr/>
        </p:nvGraphicFramePr>
        <p:xfrm>
          <a:off x="65084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{9CD03FD8-EA1D-438E-8BCE-506EE1D697D3}</a:tableStyleId>
              </a:tblPr>
              <a:tblGrid>
                <a:gridCol w="1352400"/>
                <a:gridCol w="8773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Qiimo (Price)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£4.20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£6.30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£7.35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£8.40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12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Meelo badan oo ka mid ah warshadaha dhismaha ayaa adeegsada qaaciidooyin (formulae).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Halbeegyada (Units) iyo qiyaasaha saxda ah ayaa lama huraan u ah hubinta waxyaabaha sida badbaadada.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Qiimaynta (Costing) ayaa sidoo kale qodob aad muhiim u ah warshadaha dhismaha.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Qashinka (Wastage) ayaa sidoo kale la tixgeliyaa marka la iibsanayo agabka shaqada.</a:t>
            </a:r>
            <a:endParaRPr/>
          </a:p>
        </p:txBody>
      </p:sp>
      <p:sp>
        <p:nvSpPr>
          <p:cNvPr id="1410" name="Google Shape;1410;p12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Dhismaha (Construction)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