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7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44DC99-7545-4DC2-A5C9-C06272A6A6FE}">
  <a:tblStyle styleId="{0344DC99-7545-4DC2-A5C9-C06272A6A6F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76" orient="horz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ae2a78ab9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ae2a78ab9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ae2a78ab9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ae2a78ab9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ae2a78ab9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ae2a78ab9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2b1b31a16a8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b1b31a16a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ae2a78ab91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ae2a78ab91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ae2a78ab91_0_3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2ae2a78ab91_0_3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b1b31a16a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b1b31a16a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2ae2a78ab91_0_1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2ae2a78ab91_0_1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b1b31a16a8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b1b31a16a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2b1b31a16a8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2b1b31a16a8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2ae2a78ab91_0_3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2ae2a78ab91_0_3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ae2a78ab91_0_3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ae2a78ab91_0_3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ae2a78ab91_0_15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ae2a78ab91_0_1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2ae2a78ab91_0_1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2ae2a78ab91_0_1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2ae2a78ab91_0_3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2ae2a78ab91_0_3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ae2a78ab91_0_1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ae2a78ab91_0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ae2a78ab91_0_1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ae2a78ab91_0_1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2ae2a78ab91_0_1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2ae2a78ab91_0_1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2ae2a78ab91_0_1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2ae2a78ab91_0_1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2ae2a78ab91_0_3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2ae2a78ab91_0_3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2ae2a78ab9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2ae2a78ab9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2ae2a78ab91_0_2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2ae2a78ab91_0_2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2ae2a78ab91_0_2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ae2a78ab91_0_2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g372da731f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4" name="Google Shape;1474;g372da731f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2ae2a78ab91_0_2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2ae2a78ab91_0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2ae2a78ab91_0_2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2ae2a78ab91_0_2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2ae2a78ab91_0_2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7" name="Google Shape;1507;g2ae2a78ab91_0_2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2ae2a78ab91_0_2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2ae2a78ab91_0_2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2ae2a78ab91_0_3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2ae2a78ab91_0_3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26.png"/><Relationship Id="rId6" Type="http://schemas.openxmlformats.org/officeDocument/2006/relationships/image" Target="../media/image23.png"/><Relationship Id="rId7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0.png"/><Relationship Id="rId5" Type="http://schemas.openxmlformats.org/officeDocument/2006/relationships/image" Target="../media/image24.png"/><Relationship Id="rId6" Type="http://schemas.openxmlformats.org/officeDocument/2006/relationships/image" Target="../media/image36.png"/><Relationship Id="rId7" Type="http://schemas.openxmlformats.org/officeDocument/2006/relationships/image" Target="../media/image1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6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33.png"/><Relationship Id="rId7" Type="http://schemas.openxmlformats.org/officeDocument/2006/relationships/image" Target="../media/image24.png"/><Relationship Id="rId8" Type="http://schemas.openxmlformats.org/officeDocument/2006/relationships/image" Target="../media/image36.png"/><Relationship Id="rId9" Type="http://schemas.openxmlformats.org/officeDocument/2006/relationships/image" Target="../media/image1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60.png"/><Relationship Id="rId4" Type="http://schemas.openxmlformats.org/officeDocument/2006/relationships/image" Target="../media/image31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33.png"/><Relationship Id="rId8" Type="http://schemas.openxmlformats.org/officeDocument/2006/relationships/image" Target="../media/image24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1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6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6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png"/><Relationship Id="rId4" Type="http://schemas.openxmlformats.org/officeDocument/2006/relationships/image" Target="../media/image59.jpg"/><Relationship Id="rId5" Type="http://schemas.openxmlformats.org/officeDocument/2006/relationships/image" Target="../media/image56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7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joogto ah: maaraynta iyo falanqaynta xogta</a:t>
            </a:r>
            <a:endParaRPr/>
          </a:p>
        </p:txBody>
      </p:sp>
      <p:sp>
        <p:nvSpPr>
          <p:cNvPr id="752" name="Google Shape;752;p6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Kala duwanaansho (farqiga u dhexeeya noocyada)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ku sawiri karaa xogta kala duwanaanshaha joogtada ah ee histogram-ka waxaanan soo jeedin karaa sababaha suurtagalka ah ee kala duwanaanshaha.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 duwanaansho joogto ah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68" name="Google Shape;768;p66"/>
          <p:cNvSpPr txBox="1"/>
          <p:nvPr>
            <p:ph idx="2" type="subTitle"/>
          </p:nvPr>
        </p:nvSpPr>
        <p:spPr>
          <a:xfrm>
            <a:off x="2699325" y="810000"/>
            <a:ext cx="44181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 duwanaansho qaadan kara mid ka mid ah qiimayaal badan oo ku kala duwan xad joogto ah.</a:t>
            </a:r>
            <a:endParaRPr/>
          </a:p>
        </p:txBody>
      </p:sp>
      <p:sp>
        <p:nvSpPr>
          <p:cNvPr id="769" name="Google Shape;769;p6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histogram</a:t>
            </a:r>
            <a:endParaRPr/>
          </a:p>
        </p:txBody>
      </p:sp>
      <p:sp>
        <p:nvSpPr>
          <p:cNvPr id="770" name="Google Shape;770;p66"/>
          <p:cNvSpPr txBox="1"/>
          <p:nvPr>
            <p:ph idx="4" type="subTitle"/>
          </p:nvPr>
        </p:nvSpPr>
        <p:spPr>
          <a:xfrm>
            <a:off x="2699325" y="2486400"/>
            <a:ext cx="535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Garaaf muujinaya xog joogto ah oo loo kala saaray xaddiyo oo loo sawiray tiirar taabanaya.</a:t>
            </a:r>
            <a:endParaRPr/>
          </a:p>
        </p:txBody>
      </p:sp>
      <p:sp>
        <p:nvSpPr>
          <p:cNvPr id="771" name="Google Shape;771;p6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hidde (genetic)</a:t>
            </a:r>
            <a:endParaRPr/>
          </a:p>
        </p:txBody>
      </p:sp>
      <p:sp>
        <p:nvSpPr>
          <p:cNvPr id="772" name="Google Shape;772;p66"/>
          <p:cNvSpPr txBox="1"/>
          <p:nvPr>
            <p:ph idx="6" type="subTitle"/>
          </p:nvPr>
        </p:nvSpPr>
        <p:spPr>
          <a:xfrm>
            <a:off x="2699325" y="4162800"/>
            <a:ext cx="4962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 xidhiidha maaddada hidde-sidaha (DNA) iyo hiddo-wadaha uu qofku leeyahay.</a:t>
            </a:r>
            <a:endParaRPr/>
          </a:p>
        </p:txBody>
      </p:sp>
      <p:sp>
        <p:nvSpPr>
          <p:cNvPr id="773" name="Google Shape;773;p6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garaaf xariiq (line graph)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74" name="Google Shape;774;p66"/>
          <p:cNvSpPr txBox="1"/>
          <p:nvPr>
            <p:ph idx="8" type="subTitle"/>
          </p:nvPr>
        </p:nvSpPr>
        <p:spPr>
          <a:xfrm>
            <a:off x="2699325" y="1648200"/>
            <a:ext cx="4962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Garaaf muujinaya xog joogto ah oo loo sawiray dhibco isku xiran xariiq.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75" name="Google Shape;775;p6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deegaanka (environment)</a:t>
            </a:r>
            <a:endParaRPr/>
          </a:p>
        </p:txBody>
      </p:sp>
      <p:sp>
        <p:nvSpPr>
          <p:cNvPr id="776" name="Google Shape;776;p66"/>
          <p:cNvSpPr txBox="1"/>
          <p:nvPr>
            <p:ph idx="13" type="subTitle"/>
          </p:nvPr>
        </p:nvSpPr>
        <p:spPr>
          <a:xfrm>
            <a:off x="2699325" y="3324600"/>
            <a:ext cx="4962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Qodobo ku xeeran noolaha (organism) saameeya astaamihiisa.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Sawirista xogta joogtada ah</a:t>
            </a:r>
            <a:endParaRPr/>
          </a:p>
        </p:txBody>
      </p:sp>
      <p:sp>
        <p:nvSpPr>
          <p:cNvPr id="782" name="Google Shape;782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xogta iyo gabagabada</a:t>
            </a:r>
            <a:endParaRPr/>
          </a:p>
        </p:txBody>
      </p:sp>
      <p:sp>
        <p:nvSpPr>
          <p:cNvPr id="783" name="Google Shape;783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joogto ah: maaraynta iyo falanqaynta xogta</a:t>
            </a:r>
            <a:endParaRPr/>
          </a:p>
        </p:txBody>
      </p:sp>
      <p:pic>
        <p:nvPicPr>
          <p:cNvPr id="784" name="Google Shape;78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00" y="205772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Sawirista xogta joogtada ah</a:t>
            </a:r>
            <a:endParaRPr/>
          </a:p>
        </p:txBody>
      </p:sp>
      <p:sp>
        <p:nvSpPr>
          <p:cNvPr id="790" name="Google Shape;790;p68"/>
          <p:cNvSpPr txBox="1"/>
          <p:nvPr>
            <p:ph idx="1" type="body"/>
          </p:nvPr>
        </p:nvSpPr>
        <p:spPr>
          <a:xfrm>
            <a:off x="324000" y="759300"/>
            <a:ext cx="7026600" cy="40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kala duwanaansho u dhexeeya shakhsiyaadka gudaha noocyada.</a:t>
            </a:r>
            <a:endParaRPr sz="1800"/>
          </a:p>
        </p:txBody>
      </p:sp>
      <p:sp>
        <p:nvSpPr>
          <p:cNvPr id="791" name="Google Shape;791;p68"/>
          <p:cNvSpPr txBox="1"/>
          <p:nvPr/>
        </p:nvSpPr>
        <p:spPr>
          <a:xfrm>
            <a:off x="228600" y="1143000"/>
            <a:ext cx="4498200" cy="3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Qaar ka mid ah astaamaha waxay leeyihiin kala duwanaansho joogto ah.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Astaamaha leh kala duwanaansho joogto ah waxaa lagu qiyaasaa qiimayaal tiro.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iyo cufka waa tusaalayaal.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qaadan karaan qiyam badan (laga yaabee qiyam aan xad lahayn) oo ku dhex jira kala duwanaansho joogto ah (continuous range).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2" name="Google Shape;792;p68"/>
          <p:cNvPicPr preferRelativeResize="0"/>
          <p:nvPr/>
        </p:nvPicPr>
        <p:blipFill rotWithShape="1">
          <a:blip r:embed="rId3">
            <a:alphaModFix/>
          </a:blip>
          <a:srcRect b="33033" l="29535" r="15971" t="12473"/>
          <a:stretch/>
        </p:blipFill>
        <p:spPr>
          <a:xfrm>
            <a:off x="4963400" y="1315825"/>
            <a:ext cx="3737101" cy="2802826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8"/>
          <p:cNvSpPr txBox="1"/>
          <p:nvPr/>
        </p:nvSpPr>
        <p:spPr>
          <a:xfrm>
            <a:off x="4952825" y="4089050"/>
            <a:ext cx="374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tufaaxa way ku kala duwan yihiin cufkooda (mass)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kala duwanaanshaha joogtada ah (continuous variation)?</a:t>
            </a:r>
            <a:endParaRPr/>
          </a:p>
        </p:txBody>
      </p:sp>
      <p:sp>
        <p:nvSpPr>
          <p:cNvPr id="799" name="Google Shape;799;p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Qorsheynta xogta joogtada ah (continuous data)</a:t>
            </a:r>
            <a:endParaRPr/>
          </a:p>
        </p:txBody>
      </p:sp>
      <p:sp>
        <p:nvSpPr>
          <p:cNvPr id="800" name="Google Shape;800;p69"/>
          <p:cNvSpPr txBox="1"/>
          <p:nvPr>
            <p:ph idx="1" type="subTitle"/>
          </p:nvPr>
        </p:nvSpPr>
        <p:spPr>
          <a:xfrm>
            <a:off x="1034425" y="1761575"/>
            <a:ext cx="7785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Kala duwanaansho qaybsan (categorical) (loo qaybiyey qaybo gaar ah).</a:t>
            </a:r>
            <a:endParaRPr sz="2000"/>
          </a:p>
        </p:txBody>
      </p:sp>
      <p:sp>
        <p:nvSpPr>
          <p:cNvPr id="801" name="Google Shape;801;p69"/>
          <p:cNvSpPr txBox="1"/>
          <p:nvPr>
            <p:ph idx="3" type="subTitle"/>
          </p:nvPr>
        </p:nvSpPr>
        <p:spPr>
          <a:xfrm>
            <a:off x="1034425" y="2794251"/>
            <a:ext cx="60954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Kala duwanaansho dhacda wakhti kasta.</a:t>
            </a:r>
            <a:endParaRPr sz="2000"/>
          </a:p>
        </p:txBody>
      </p:sp>
      <p:sp>
        <p:nvSpPr>
          <p:cNvPr id="802" name="Google Shape;802;p69"/>
          <p:cNvSpPr txBox="1"/>
          <p:nvPr>
            <p:ph idx="4" type="subTitle"/>
          </p:nvPr>
        </p:nvSpPr>
        <p:spPr>
          <a:xfrm>
            <a:off x="1034425" y="3690775"/>
            <a:ext cx="708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Kala duwanaansho qaadan karta mid ka mid ah qiyam badan oo ku dhex jira kala duwanaansho joogto ah (continuous range).</a:t>
            </a:r>
            <a:endParaRPr sz="2000"/>
          </a:p>
        </p:txBody>
      </p:sp>
      <p:pic>
        <p:nvPicPr>
          <p:cNvPr id="803" name="Google Shape;80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4008" y="36907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Qorsheynta xogta joogtada ah (continuous data)</a:t>
            </a:r>
            <a:endParaRPr/>
          </a:p>
        </p:txBody>
      </p:sp>
      <p:graphicFrame>
        <p:nvGraphicFramePr>
          <p:cNvPr id="809" name="Google Shape;809;p70"/>
          <p:cNvGraphicFramePr/>
          <p:nvPr/>
        </p:nvGraphicFramePr>
        <p:xfrm>
          <a:off x="323989" y="197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268300"/>
                <a:gridCol w="1710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Arday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144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136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810" name="Google Shape;810;p70"/>
          <p:cNvSpPr txBox="1"/>
          <p:nvPr>
            <p:ph idx="1" type="body"/>
          </p:nvPr>
        </p:nvSpPr>
        <p:spPr>
          <a:xfrm>
            <a:off x="324000" y="759300"/>
            <a:ext cx="6620400" cy="4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Indho-indhaynta kala duwanaanshaha joogtada ah (continuous variation) waxay ina siinaysaa faafin cabbiro ah oo ku dhex jira kala duwanaansho joogto ah (continuous range).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811" name="Google Shape;811;p70"/>
          <p:cNvSpPr txBox="1"/>
          <p:nvPr/>
        </p:nvSpPr>
        <p:spPr>
          <a:xfrm>
            <a:off x="228600" y="1447800"/>
            <a:ext cx="5780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Tixgeli dhererka shan arday oo Sannadka 8 ah: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70"/>
          <p:cNvSpPr txBox="1"/>
          <p:nvPr/>
        </p:nvSpPr>
        <p:spPr>
          <a:xfrm>
            <a:off x="3649750" y="1981800"/>
            <a:ext cx="4969800" cy="26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aan cabbirno 100 arday oo Sannadka 8 ah, waxaan heli lahayn qiyam aad u badan oo ku dhex jira kala duwanaanshaha 136 – 161 cm, iyo laga yaabee qaar ka baxsan kala duwanaanshahan.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aan ku cabbirno saxnaan (precision) weyn, waxaan diiwaangelin karnaa dhererka ilaa mm-ka ugu dhow, taasoo soo saari karta qiyam badan oo suurtagal ah.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Qorsheynta xogta joogtada ah (continuous data)</a:t>
            </a:r>
            <a:endParaRPr/>
          </a:p>
        </p:txBody>
      </p:sp>
      <p:sp>
        <p:nvSpPr>
          <p:cNvPr id="818" name="Google Shape;818;p71"/>
          <p:cNvSpPr txBox="1"/>
          <p:nvPr>
            <p:ph idx="1" type="body"/>
          </p:nvPr>
        </p:nvSpPr>
        <p:spPr>
          <a:xfrm>
            <a:off x="324000" y="1216500"/>
            <a:ext cx="7713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Kooxaynta xogta (data) ee kala duwanaanshaha (ranges) waxay naga caawisaa inaan aragno qaababka (patterns).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aphicFrame>
        <p:nvGraphicFramePr>
          <p:cNvPr id="819" name="Google Shape;819;p71"/>
          <p:cNvGraphicFramePr/>
          <p:nvPr/>
        </p:nvGraphicFramePr>
        <p:xfrm>
          <a:off x="323989" y="185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268300"/>
                <a:gridCol w="1710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Arday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144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136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graphicFrame>
        <p:nvGraphicFramePr>
          <p:cNvPr id="820" name="Google Shape;820;p71"/>
          <p:cNvGraphicFramePr/>
          <p:nvPr/>
        </p:nvGraphicFramePr>
        <p:xfrm>
          <a:off x="4865339" y="1851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775650"/>
                <a:gridCol w="17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130 – 139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140 – 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 – 159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160 – 169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170 – 179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821" name="Google Shape;821;p71"/>
          <p:cNvSpPr/>
          <p:nvPr/>
        </p:nvSpPr>
        <p:spPr>
          <a:xfrm>
            <a:off x="3372000" y="3094350"/>
            <a:ext cx="1370400" cy="693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1"/>
          <p:cNvSpPr txBox="1"/>
          <p:nvPr/>
        </p:nvSpPr>
        <p:spPr>
          <a:xfrm>
            <a:off x="3372000" y="2150700"/>
            <a:ext cx="1536300" cy="9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waxaa loo kooxeeyay kala duwanaansho (ranges).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1"/>
          <p:cNvSpPr txBox="1"/>
          <p:nvPr>
            <p:ph idx="1" type="body"/>
          </p:nvPr>
        </p:nvSpPr>
        <p:spPr>
          <a:xfrm>
            <a:off x="324000" y="759300"/>
            <a:ext cx="6893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Way adag tahay in la arko qaababka (patterns) xogta (data) ku jira.</a:t>
            </a:r>
            <a:endParaRPr sz="2000"/>
          </a:p>
        </p:txBody>
      </p:sp>
      <p:grpSp>
        <p:nvGrpSpPr>
          <p:cNvPr id="824" name="Google Shape;824;p71"/>
          <p:cNvGrpSpPr/>
          <p:nvPr/>
        </p:nvGrpSpPr>
        <p:grpSpPr>
          <a:xfrm>
            <a:off x="1592300" y="2329350"/>
            <a:ext cx="5537600" cy="1742900"/>
            <a:chOff x="1592300" y="2329350"/>
            <a:chExt cx="5537600" cy="1742900"/>
          </a:xfrm>
        </p:grpSpPr>
        <p:sp>
          <p:nvSpPr>
            <p:cNvPr id="825" name="Google Shape;825;p71"/>
            <p:cNvSpPr/>
            <p:nvPr/>
          </p:nvSpPr>
          <p:spPr>
            <a:xfrm>
              <a:off x="1592300" y="2329350"/>
              <a:ext cx="710100" cy="400200"/>
            </a:xfrm>
            <a:prstGeom prst="ellipse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6" name="Google Shape;826;p71"/>
            <p:cNvSpPr/>
            <p:nvPr/>
          </p:nvSpPr>
          <p:spPr>
            <a:xfrm>
              <a:off x="1592300" y="3672050"/>
              <a:ext cx="710100" cy="400200"/>
            </a:xfrm>
            <a:prstGeom prst="ellipse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7" name="Google Shape;827;p71"/>
            <p:cNvSpPr txBox="1"/>
            <p:nvPr/>
          </p:nvSpPr>
          <p:spPr>
            <a:xfrm>
              <a:off x="6759700" y="2378100"/>
              <a:ext cx="37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8" name="Google Shape;828;p71"/>
          <p:cNvGrpSpPr/>
          <p:nvPr/>
        </p:nvGrpSpPr>
        <p:grpSpPr>
          <a:xfrm>
            <a:off x="1592300" y="2790000"/>
            <a:ext cx="5537600" cy="1762650"/>
            <a:chOff x="1592300" y="2790000"/>
            <a:chExt cx="5537600" cy="1762650"/>
          </a:xfrm>
        </p:grpSpPr>
        <p:sp>
          <p:nvSpPr>
            <p:cNvPr id="829" name="Google Shape;829;p71"/>
            <p:cNvSpPr/>
            <p:nvPr/>
          </p:nvSpPr>
          <p:spPr>
            <a:xfrm>
              <a:off x="1592300" y="2790000"/>
              <a:ext cx="710100" cy="400200"/>
            </a:xfrm>
            <a:prstGeom prst="ellipse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0" name="Google Shape;830;p71"/>
            <p:cNvSpPr/>
            <p:nvPr/>
          </p:nvSpPr>
          <p:spPr>
            <a:xfrm>
              <a:off x="1592300" y="4152450"/>
              <a:ext cx="710100" cy="400200"/>
            </a:xfrm>
            <a:prstGeom prst="ellipse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1" name="Google Shape;831;p71"/>
            <p:cNvSpPr txBox="1"/>
            <p:nvPr/>
          </p:nvSpPr>
          <p:spPr>
            <a:xfrm>
              <a:off x="6759700" y="2835300"/>
              <a:ext cx="37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2" name="Google Shape;832;p71"/>
          <p:cNvSpPr txBox="1"/>
          <p:nvPr/>
        </p:nvSpPr>
        <p:spPr>
          <a:xfrm>
            <a:off x="411480" y="4389120"/>
            <a:ext cx="37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3" name="Google Shape;833;p71"/>
          <p:cNvGrpSpPr/>
          <p:nvPr/>
        </p:nvGrpSpPr>
        <p:grpSpPr>
          <a:xfrm>
            <a:off x="1592300" y="3281400"/>
            <a:ext cx="5537600" cy="745500"/>
            <a:chOff x="1592300" y="3281400"/>
            <a:chExt cx="5537600" cy="745500"/>
          </a:xfrm>
        </p:grpSpPr>
        <p:sp>
          <p:nvSpPr>
            <p:cNvPr id="834" name="Google Shape;834;p71"/>
            <p:cNvSpPr/>
            <p:nvPr/>
          </p:nvSpPr>
          <p:spPr>
            <a:xfrm>
              <a:off x="1592300" y="3281400"/>
              <a:ext cx="710100" cy="400200"/>
            </a:xfrm>
            <a:prstGeom prst="ellipse">
              <a:avLst/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5" name="Google Shape;835;p71"/>
            <p:cNvSpPr txBox="1"/>
            <p:nvPr/>
          </p:nvSpPr>
          <p:spPr>
            <a:xfrm>
              <a:off x="6759700" y="3749700"/>
              <a:ext cx="37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6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chemeClr val="accent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6" name="Google Shape;836;p71"/>
          <p:cNvSpPr txBox="1"/>
          <p:nvPr/>
        </p:nvSpPr>
        <p:spPr>
          <a:xfrm>
            <a:off x="1037712" y="4389120"/>
            <a:ext cx="37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TextBox 836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2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Kooxay xogta (data) u kala qaybi (ranges).</a:t>
            </a:r>
            <a:endParaRPr/>
          </a:p>
        </p:txBody>
      </p:sp>
      <p:sp>
        <p:nvSpPr>
          <p:cNvPr id="842" name="Google Shape;84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Qorsheynta xogta (data) joogtada ah (continuous data)</a:t>
            </a:r>
            <a:endParaRPr/>
          </a:p>
        </p:txBody>
      </p:sp>
      <p:graphicFrame>
        <p:nvGraphicFramePr>
          <p:cNvPr id="843" name="Google Shape;843;p72"/>
          <p:cNvGraphicFramePr/>
          <p:nvPr/>
        </p:nvGraphicFramePr>
        <p:xfrm>
          <a:off x="322014" y="1163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268300"/>
                <a:gridCol w="1710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Arday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167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152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165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156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178 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844" name="Google Shape;844;p72"/>
          <p:cNvSpPr txBox="1"/>
          <p:nvPr/>
        </p:nvSpPr>
        <p:spPr>
          <a:xfrm>
            <a:off x="411480" y="4389120"/>
            <a:ext cx="37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45" name="Google Shape;845;p72"/>
          <p:cNvSpPr txBox="1"/>
          <p:nvPr/>
        </p:nvSpPr>
        <p:spPr>
          <a:xfrm>
            <a:off x="1037712" y="4389120"/>
            <a:ext cx="37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46" name="Google Shape;846;p72"/>
          <p:cNvSpPr txBox="1"/>
          <p:nvPr/>
        </p:nvSpPr>
        <p:spPr>
          <a:xfrm>
            <a:off x="1663944" y="4389120"/>
            <a:ext cx="37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47" name="Google Shape;847;p72"/>
          <p:cNvSpPr txBox="1"/>
          <p:nvPr/>
        </p:nvSpPr>
        <p:spPr>
          <a:xfrm>
            <a:off x="2290176" y="4389120"/>
            <a:ext cx="37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48" name="Google Shape;848;p72"/>
          <p:cNvSpPr txBox="1"/>
          <p:nvPr/>
        </p:nvSpPr>
        <p:spPr>
          <a:xfrm>
            <a:off x="2916408" y="4389120"/>
            <a:ext cx="37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49" name="Google Shape;849;p72"/>
          <p:cNvSpPr/>
          <p:nvPr/>
        </p:nvSpPr>
        <p:spPr>
          <a:xfrm>
            <a:off x="3372000" y="2332350"/>
            <a:ext cx="1041300" cy="693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50" name="Google Shape;850;p72"/>
          <p:cNvGraphicFramePr/>
          <p:nvPr/>
        </p:nvGraphicFramePr>
        <p:xfrm>
          <a:off x="4484339" y="131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775650"/>
                <a:gridCol w="17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(Frequency)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130 – 139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140 – 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 – 159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160 – 169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170 – 179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851" name="TextBox 850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73"/>
          <p:cNvSpPr txBox="1"/>
          <p:nvPr>
            <p:ph idx="1" type="body"/>
          </p:nvPr>
        </p:nvSpPr>
        <p:spPr>
          <a:xfrm>
            <a:off x="324000" y="759300"/>
            <a:ext cx="68721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haysano xog (data) badan, waxaan ku sawiri karnaa qaybaha (ranges) iyo inta jeer (frequencies) jaantus (graph) si ay u fududaato in la arko isbeddellada (trends) iyo qaababka (patterns).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56" name="Google Shape;85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Qorsheynta xogta (data) joogtada ah (continuous data)</a:t>
            </a:r>
            <a:endParaRPr/>
          </a:p>
        </p:txBody>
      </p:sp>
      <p:sp>
        <p:nvSpPr>
          <p:cNvPr id="857" name="Google Shape;857;p73"/>
          <p:cNvSpPr txBox="1"/>
          <p:nvPr>
            <p:ph idx="1" type="body"/>
          </p:nvPr>
        </p:nvSpPr>
        <p:spPr>
          <a:xfrm>
            <a:off x="324000" y="2231700"/>
            <a:ext cx="36948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Noocan xogta (data) waxaa loo sawiraa jaantus (histogram).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58" name="Google Shape;858;p73"/>
          <p:cNvSpPr txBox="1"/>
          <p:nvPr>
            <p:ph idx="1" type="body"/>
          </p:nvPr>
        </p:nvSpPr>
        <p:spPr>
          <a:xfrm>
            <a:off x="324000" y="3350100"/>
            <a:ext cx="38049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 (histogram) wuxuu muujiyaa qaybaha xogta (data ranges), iyadoo inta jeer (frequencies) loo sawiray tiirar (columns) taabanaya.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pSp>
        <p:nvGrpSpPr>
          <p:cNvPr id="859" name="Google Shape;859;p73"/>
          <p:cNvGrpSpPr/>
          <p:nvPr/>
        </p:nvGrpSpPr>
        <p:grpSpPr>
          <a:xfrm>
            <a:off x="4534680" y="1632488"/>
            <a:ext cx="4406204" cy="2976063"/>
            <a:chOff x="4534680" y="1632488"/>
            <a:chExt cx="4406204" cy="2976063"/>
          </a:xfrm>
        </p:grpSpPr>
        <p:cxnSp>
          <p:nvCxnSpPr>
            <p:cNvPr id="860" name="Google Shape;860;p73"/>
            <p:cNvCxnSpPr/>
            <p:nvPr/>
          </p:nvCxnSpPr>
          <p:spPr>
            <a:xfrm>
              <a:off x="5252773" y="1766642"/>
              <a:ext cx="16013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861" name="Google Shape;861;p73"/>
            <p:cNvGrpSpPr/>
            <p:nvPr/>
          </p:nvGrpSpPr>
          <p:grpSpPr>
            <a:xfrm>
              <a:off x="4534680" y="1632488"/>
              <a:ext cx="4406204" cy="2976063"/>
              <a:chOff x="4534680" y="1632488"/>
              <a:chExt cx="4406204" cy="2976063"/>
            </a:xfrm>
          </p:grpSpPr>
          <p:sp>
            <p:nvSpPr>
              <p:cNvPr id="862" name="Google Shape;862;p73"/>
              <p:cNvSpPr/>
              <p:nvPr/>
            </p:nvSpPr>
            <p:spPr>
              <a:xfrm>
                <a:off x="5820525" y="3438053"/>
                <a:ext cx="410700" cy="3615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3" name="Google Shape;863;p73"/>
              <p:cNvSpPr/>
              <p:nvPr/>
            </p:nvSpPr>
            <p:spPr>
              <a:xfrm>
                <a:off x="6231350" y="3102025"/>
                <a:ext cx="410700" cy="7002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4" name="Google Shape;864;p73"/>
              <p:cNvSpPr/>
              <p:nvPr/>
            </p:nvSpPr>
            <p:spPr>
              <a:xfrm>
                <a:off x="6642175" y="2395125"/>
                <a:ext cx="410700" cy="14073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5" name="Google Shape;865;p73"/>
              <p:cNvSpPr/>
              <p:nvPr/>
            </p:nvSpPr>
            <p:spPr>
              <a:xfrm>
                <a:off x="7053000" y="1792475"/>
                <a:ext cx="411000" cy="20100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6" name="Google Shape;866;p73"/>
              <p:cNvSpPr/>
              <p:nvPr/>
            </p:nvSpPr>
            <p:spPr>
              <a:xfrm>
                <a:off x="7463850" y="2100500"/>
                <a:ext cx="410700" cy="17022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7" name="Google Shape;867;p73"/>
              <p:cNvSpPr/>
              <p:nvPr/>
            </p:nvSpPr>
            <p:spPr>
              <a:xfrm>
                <a:off x="7874675" y="2786851"/>
                <a:ext cx="410700" cy="1015800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68" name="Google Shape;868;p73"/>
              <p:cNvSpPr/>
              <p:nvPr/>
            </p:nvSpPr>
            <p:spPr>
              <a:xfrm>
                <a:off x="8285502" y="3441198"/>
                <a:ext cx="410831" cy="361449"/>
              </a:xfrm>
              <a:prstGeom prst="rect">
                <a:avLst/>
              </a:prstGeom>
              <a:solidFill>
                <a:schemeClr val="accent4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869" name="Google Shape;869;p73"/>
              <p:cNvCxnSpPr/>
              <p:nvPr/>
            </p:nvCxnSpPr>
            <p:spPr>
              <a:xfrm>
                <a:off x="5404520" y="1737069"/>
                <a:ext cx="1800" cy="20730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0" name="Google Shape;870;p73"/>
              <p:cNvCxnSpPr/>
              <p:nvPr/>
            </p:nvCxnSpPr>
            <p:spPr>
              <a:xfrm>
                <a:off x="5404520" y="3800942"/>
                <a:ext cx="3354028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1" name="Google Shape;871;p73"/>
              <p:cNvCxnSpPr/>
              <p:nvPr/>
            </p:nvCxnSpPr>
            <p:spPr>
              <a:xfrm>
                <a:off x="5252773" y="3435879"/>
                <a:ext cx="160132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2" name="Google Shape;872;p73"/>
              <p:cNvCxnSpPr/>
              <p:nvPr/>
            </p:nvCxnSpPr>
            <p:spPr>
              <a:xfrm>
                <a:off x="5252773" y="3102031"/>
                <a:ext cx="160132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3" name="Google Shape;873;p73"/>
              <p:cNvCxnSpPr/>
              <p:nvPr/>
            </p:nvCxnSpPr>
            <p:spPr>
              <a:xfrm>
                <a:off x="5252773" y="2768184"/>
                <a:ext cx="160132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4" name="Google Shape;874;p73"/>
              <p:cNvCxnSpPr/>
              <p:nvPr/>
            </p:nvCxnSpPr>
            <p:spPr>
              <a:xfrm>
                <a:off x="5252773" y="2434337"/>
                <a:ext cx="160132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5" name="Google Shape;875;p73"/>
              <p:cNvCxnSpPr/>
              <p:nvPr/>
            </p:nvCxnSpPr>
            <p:spPr>
              <a:xfrm>
                <a:off x="5252773" y="2100489"/>
                <a:ext cx="160132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76" name="Google Shape;876;p73"/>
              <p:cNvSpPr txBox="1"/>
              <p:nvPr/>
            </p:nvSpPr>
            <p:spPr>
              <a:xfrm rot="-5400000">
                <a:off x="3724380" y="2538204"/>
                <a:ext cx="20823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Inta jeer (Frequency)</a:t>
                </a: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77" name="Google Shape;877;p73"/>
              <p:cNvSpPr txBox="1"/>
              <p:nvPr/>
            </p:nvSpPr>
            <p:spPr>
              <a:xfrm>
                <a:off x="5404525" y="4331350"/>
                <a:ext cx="3354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Dhererka (cm)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78" name="Google Shape;878;p73"/>
              <p:cNvSpPr txBox="1"/>
              <p:nvPr/>
            </p:nvSpPr>
            <p:spPr>
              <a:xfrm>
                <a:off x="5067850" y="3662350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0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879" name="Google Shape;879;p73"/>
              <p:cNvCxnSpPr/>
              <p:nvPr/>
            </p:nvCxnSpPr>
            <p:spPr>
              <a:xfrm>
                <a:off x="5252148" y="3800954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0" name="Google Shape;880;p73"/>
              <p:cNvCxnSpPr/>
              <p:nvPr/>
            </p:nvCxnSpPr>
            <p:spPr>
              <a:xfrm rot="5400000">
                <a:off x="5739096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1" name="Google Shape;881;p73"/>
              <p:cNvCxnSpPr/>
              <p:nvPr/>
            </p:nvCxnSpPr>
            <p:spPr>
              <a:xfrm rot="5400000">
                <a:off x="6150192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2" name="Google Shape;882;p73"/>
              <p:cNvCxnSpPr/>
              <p:nvPr/>
            </p:nvCxnSpPr>
            <p:spPr>
              <a:xfrm rot="5400000">
                <a:off x="6561288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3" name="Google Shape;883;p73"/>
              <p:cNvCxnSpPr/>
              <p:nvPr/>
            </p:nvCxnSpPr>
            <p:spPr>
              <a:xfrm rot="5400000">
                <a:off x="6972383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4" name="Google Shape;884;p73"/>
              <p:cNvCxnSpPr/>
              <p:nvPr/>
            </p:nvCxnSpPr>
            <p:spPr>
              <a:xfrm rot="5400000">
                <a:off x="7383479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5" name="Google Shape;885;p73"/>
              <p:cNvCxnSpPr/>
              <p:nvPr/>
            </p:nvCxnSpPr>
            <p:spPr>
              <a:xfrm rot="5400000">
                <a:off x="7794575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6" name="Google Shape;886;p73"/>
              <p:cNvCxnSpPr/>
              <p:nvPr/>
            </p:nvCxnSpPr>
            <p:spPr>
              <a:xfrm rot="5400000">
                <a:off x="5328000" y="3878775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7" name="Google Shape;887;p73"/>
              <p:cNvCxnSpPr/>
              <p:nvPr/>
            </p:nvCxnSpPr>
            <p:spPr>
              <a:xfrm rot="5400000">
                <a:off x="8204229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8" name="Google Shape;888;p73"/>
              <p:cNvCxnSpPr/>
              <p:nvPr/>
            </p:nvCxnSpPr>
            <p:spPr>
              <a:xfrm rot="5400000">
                <a:off x="8615325" y="3879400"/>
                <a:ext cx="160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889" name="Google Shape;889;p73"/>
              <p:cNvSpPr txBox="1"/>
              <p:nvPr/>
            </p:nvSpPr>
            <p:spPr>
              <a:xfrm>
                <a:off x="5067850" y="3292400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0" name="Google Shape;890;p73"/>
              <p:cNvSpPr txBox="1"/>
              <p:nvPr/>
            </p:nvSpPr>
            <p:spPr>
              <a:xfrm>
                <a:off x="5067850" y="2968275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1" name="Google Shape;891;p73"/>
              <p:cNvSpPr txBox="1"/>
              <p:nvPr/>
            </p:nvSpPr>
            <p:spPr>
              <a:xfrm>
                <a:off x="5067850" y="2636600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2" name="Google Shape;892;p73"/>
              <p:cNvSpPr txBox="1"/>
              <p:nvPr/>
            </p:nvSpPr>
            <p:spPr>
              <a:xfrm>
                <a:off x="5067850" y="2294250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3" name="Google Shape;893;p73"/>
              <p:cNvSpPr txBox="1"/>
              <p:nvPr/>
            </p:nvSpPr>
            <p:spPr>
              <a:xfrm>
                <a:off x="5067850" y="1966113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4" name="Google Shape;894;p73"/>
              <p:cNvSpPr txBox="1"/>
              <p:nvPr/>
            </p:nvSpPr>
            <p:spPr>
              <a:xfrm>
                <a:off x="5067850" y="1632488"/>
                <a:ext cx="2958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5" name="Google Shape;895;p73"/>
              <p:cNvSpPr txBox="1"/>
              <p:nvPr/>
            </p:nvSpPr>
            <p:spPr>
              <a:xfrm>
                <a:off x="5216900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110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6" name="Google Shape;896;p73"/>
              <p:cNvSpPr txBox="1"/>
              <p:nvPr/>
            </p:nvSpPr>
            <p:spPr>
              <a:xfrm>
                <a:off x="6048221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130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7" name="Google Shape;897;p73"/>
              <p:cNvSpPr txBox="1"/>
              <p:nvPr/>
            </p:nvSpPr>
            <p:spPr>
              <a:xfrm>
                <a:off x="6463881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140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8" name="Google Shape;898;p73"/>
              <p:cNvSpPr txBox="1"/>
              <p:nvPr/>
            </p:nvSpPr>
            <p:spPr>
              <a:xfrm>
                <a:off x="6879542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150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99" name="Google Shape;899;p73"/>
              <p:cNvSpPr txBox="1"/>
              <p:nvPr/>
            </p:nvSpPr>
            <p:spPr>
              <a:xfrm>
                <a:off x="7295202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160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0" name="Google Shape;900;p73"/>
              <p:cNvSpPr txBox="1"/>
              <p:nvPr/>
            </p:nvSpPr>
            <p:spPr>
              <a:xfrm>
                <a:off x="7710863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170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1" name="Google Shape;901;p73"/>
              <p:cNvSpPr txBox="1"/>
              <p:nvPr/>
            </p:nvSpPr>
            <p:spPr>
              <a:xfrm>
                <a:off x="8126523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180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2" name="Google Shape;902;p73"/>
              <p:cNvSpPr txBox="1"/>
              <p:nvPr/>
            </p:nvSpPr>
            <p:spPr>
              <a:xfrm>
                <a:off x="8542184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190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3" name="Google Shape;903;p73"/>
              <p:cNvSpPr txBox="1"/>
              <p:nvPr/>
            </p:nvSpPr>
            <p:spPr>
              <a:xfrm>
                <a:off x="5632561" y="3967150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120</a:t>
                </a:r>
                <a:endParaRPr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74"/>
          <p:cNvSpPr txBox="1"/>
          <p:nvPr>
            <p:ph idx="1" type="body"/>
          </p:nvPr>
        </p:nvSpPr>
        <p:spPr>
          <a:xfrm>
            <a:off x="324000" y="759300"/>
            <a:ext cx="82377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 (histogram) wuu ka duwan yahay jaantuska (bar chart).</a:t>
            </a:r>
            <a:endParaRPr sz="1800"/>
          </a:p>
        </p:txBody>
      </p:sp>
      <p:sp>
        <p:nvSpPr>
          <p:cNvPr id="909" name="Google Shape;909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Qorsheynta xogta (data) joogtada ah (continuous data)</a:t>
            </a:r>
            <a:endParaRPr/>
          </a:p>
        </p:txBody>
      </p:sp>
      <p:grpSp>
        <p:nvGrpSpPr>
          <p:cNvPr id="910" name="Google Shape;910;p74"/>
          <p:cNvGrpSpPr/>
          <p:nvPr/>
        </p:nvGrpSpPr>
        <p:grpSpPr>
          <a:xfrm>
            <a:off x="201975" y="1161638"/>
            <a:ext cx="3491809" cy="2566238"/>
            <a:chOff x="201975" y="1161638"/>
            <a:chExt cx="3491809" cy="2566238"/>
          </a:xfrm>
        </p:grpSpPr>
        <p:sp>
          <p:nvSpPr>
            <p:cNvPr id="911" name="Google Shape;911;p74"/>
            <p:cNvSpPr/>
            <p:nvPr/>
          </p:nvSpPr>
          <p:spPr>
            <a:xfrm>
              <a:off x="999125" y="2633578"/>
              <a:ext cx="410700" cy="361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2" name="Google Shape;912;p74"/>
            <p:cNvSpPr/>
            <p:nvPr/>
          </p:nvSpPr>
          <p:spPr>
            <a:xfrm>
              <a:off x="1409950" y="2297550"/>
              <a:ext cx="410700" cy="7002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3" name="Google Shape;913;p74"/>
            <p:cNvSpPr/>
            <p:nvPr/>
          </p:nvSpPr>
          <p:spPr>
            <a:xfrm>
              <a:off x="1820775" y="1953675"/>
              <a:ext cx="410700" cy="104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4" name="Google Shape;914;p74"/>
            <p:cNvSpPr/>
            <p:nvPr/>
          </p:nvSpPr>
          <p:spPr>
            <a:xfrm>
              <a:off x="2231600" y="1296025"/>
              <a:ext cx="411000" cy="17019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5" name="Google Shape;915;p74"/>
            <p:cNvSpPr/>
            <p:nvPr/>
          </p:nvSpPr>
          <p:spPr>
            <a:xfrm>
              <a:off x="2642450" y="1629850"/>
              <a:ext cx="410700" cy="1368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6" name="Google Shape;916;p74"/>
            <p:cNvSpPr/>
            <p:nvPr/>
          </p:nvSpPr>
          <p:spPr>
            <a:xfrm>
              <a:off x="3053275" y="2334676"/>
              <a:ext cx="410700" cy="6636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7" name="Google Shape;917;p74"/>
            <p:cNvCxnSpPr/>
            <p:nvPr/>
          </p:nvCxnSpPr>
          <p:spPr>
            <a:xfrm flipH="1">
              <a:off x="997375" y="1226550"/>
              <a:ext cx="6600" cy="17790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8" name="Google Shape;918;p74"/>
            <p:cNvCxnSpPr/>
            <p:nvPr/>
          </p:nvCxnSpPr>
          <p:spPr>
            <a:xfrm>
              <a:off x="995620" y="2996467"/>
              <a:ext cx="24681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9" name="Google Shape;919;p74"/>
            <p:cNvCxnSpPr/>
            <p:nvPr/>
          </p:nvCxnSpPr>
          <p:spPr>
            <a:xfrm>
              <a:off x="843873" y="263140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0" name="Google Shape;920;p74"/>
            <p:cNvCxnSpPr/>
            <p:nvPr/>
          </p:nvCxnSpPr>
          <p:spPr>
            <a:xfrm>
              <a:off x="843873" y="2297556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1" name="Google Shape;921;p74"/>
            <p:cNvCxnSpPr/>
            <p:nvPr/>
          </p:nvCxnSpPr>
          <p:spPr>
            <a:xfrm>
              <a:off x="843873" y="196370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2" name="Google Shape;922;p74"/>
            <p:cNvCxnSpPr/>
            <p:nvPr/>
          </p:nvCxnSpPr>
          <p:spPr>
            <a:xfrm>
              <a:off x="843873" y="1629862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3" name="Google Shape;923;p74"/>
            <p:cNvCxnSpPr/>
            <p:nvPr/>
          </p:nvCxnSpPr>
          <p:spPr>
            <a:xfrm>
              <a:off x="843873" y="12960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24" name="Google Shape;924;p74"/>
            <p:cNvSpPr txBox="1"/>
            <p:nvPr/>
          </p:nvSpPr>
          <p:spPr>
            <a:xfrm rot="-5400000">
              <a:off x="-441825" y="1900226"/>
              <a:ext cx="1749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Inta jeer (Frequency)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5" name="Google Shape;925;p74"/>
            <p:cNvSpPr txBox="1"/>
            <p:nvPr/>
          </p:nvSpPr>
          <p:spPr>
            <a:xfrm>
              <a:off x="995625" y="3450675"/>
              <a:ext cx="2468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Dhererka (cm)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6" name="Google Shape;926;p74"/>
            <p:cNvSpPr txBox="1"/>
            <p:nvPr/>
          </p:nvSpPr>
          <p:spPr>
            <a:xfrm>
              <a:off x="658950" y="28578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7" name="Google Shape;927;p74"/>
            <p:cNvCxnSpPr/>
            <p:nvPr/>
          </p:nvCxnSpPr>
          <p:spPr>
            <a:xfrm>
              <a:off x="843248" y="299647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8" name="Google Shape;928;p74"/>
            <p:cNvCxnSpPr/>
            <p:nvPr/>
          </p:nvCxnSpPr>
          <p:spPr>
            <a:xfrm rot="5400000">
              <a:off x="1330196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9" name="Google Shape;929;p74"/>
            <p:cNvCxnSpPr/>
            <p:nvPr/>
          </p:nvCxnSpPr>
          <p:spPr>
            <a:xfrm rot="5400000">
              <a:off x="1741292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0" name="Google Shape;930;p74"/>
            <p:cNvCxnSpPr/>
            <p:nvPr/>
          </p:nvCxnSpPr>
          <p:spPr>
            <a:xfrm rot="5400000">
              <a:off x="2152388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1" name="Google Shape;931;p74"/>
            <p:cNvCxnSpPr/>
            <p:nvPr/>
          </p:nvCxnSpPr>
          <p:spPr>
            <a:xfrm rot="5400000">
              <a:off x="2563483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2" name="Google Shape;932;p74"/>
            <p:cNvCxnSpPr/>
            <p:nvPr/>
          </p:nvCxnSpPr>
          <p:spPr>
            <a:xfrm rot="5400000">
              <a:off x="2974579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3" name="Google Shape;933;p74"/>
            <p:cNvCxnSpPr/>
            <p:nvPr/>
          </p:nvCxnSpPr>
          <p:spPr>
            <a:xfrm rot="5400000">
              <a:off x="3385675" y="30749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4" name="Google Shape;934;p74"/>
            <p:cNvCxnSpPr/>
            <p:nvPr/>
          </p:nvCxnSpPr>
          <p:spPr>
            <a:xfrm rot="5400000">
              <a:off x="919100" y="30743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35" name="Google Shape;935;p74"/>
            <p:cNvSpPr txBox="1"/>
            <p:nvPr/>
          </p:nvSpPr>
          <p:spPr>
            <a:xfrm>
              <a:off x="658950" y="24879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6" name="Google Shape;936;p74"/>
            <p:cNvSpPr txBox="1"/>
            <p:nvPr/>
          </p:nvSpPr>
          <p:spPr>
            <a:xfrm>
              <a:off x="658950" y="2163800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7" name="Google Shape;937;p74"/>
            <p:cNvSpPr txBox="1"/>
            <p:nvPr/>
          </p:nvSpPr>
          <p:spPr>
            <a:xfrm>
              <a:off x="658950" y="18321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8" name="Google Shape;938;p74"/>
            <p:cNvSpPr txBox="1"/>
            <p:nvPr/>
          </p:nvSpPr>
          <p:spPr>
            <a:xfrm>
              <a:off x="658950" y="14897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9" name="Google Shape;939;p74"/>
            <p:cNvSpPr txBox="1"/>
            <p:nvPr/>
          </p:nvSpPr>
          <p:spPr>
            <a:xfrm>
              <a:off x="658950" y="11616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0" name="Google Shape;940;p74"/>
            <p:cNvSpPr txBox="1"/>
            <p:nvPr/>
          </p:nvSpPr>
          <p:spPr>
            <a:xfrm>
              <a:off x="801121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130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1" name="Google Shape;941;p74"/>
            <p:cNvSpPr txBox="1"/>
            <p:nvPr/>
          </p:nvSpPr>
          <p:spPr>
            <a:xfrm>
              <a:off x="1216781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2" name="Google Shape;942;p74"/>
            <p:cNvSpPr txBox="1"/>
            <p:nvPr/>
          </p:nvSpPr>
          <p:spPr>
            <a:xfrm>
              <a:off x="1632442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150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3" name="Google Shape;943;p74"/>
            <p:cNvSpPr txBox="1"/>
            <p:nvPr/>
          </p:nvSpPr>
          <p:spPr>
            <a:xfrm>
              <a:off x="2048102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160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4" name="Google Shape;944;p74"/>
            <p:cNvSpPr txBox="1"/>
            <p:nvPr/>
          </p:nvSpPr>
          <p:spPr>
            <a:xfrm>
              <a:off x="2463763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170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5" name="Google Shape;945;p74"/>
            <p:cNvSpPr txBox="1"/>
            <p:nvPr/>
          </p:nvSpPr>
          <p:spPr>
            <a:xfrm>
              <a:off x="2879423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6" name="Google Shape;946;p74"/>
            <p:cNvSpPr txBox="1"/>
            <p:nvPr/>
          </p:nvSpPr>
          <p:spPr>
            <a:xfrm>
              <a:off x="3295084" y="31626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190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7" name="Google Shape;947;p74"/>
          <p:cNvSpPr txBox="1"/>
          <p:nvPr>
            <p:ph idx="1" type="body"/>
          </p:nvPr>
        </p:nvSpPr>
        <p:spPr>
          <a:xfrm>
            <a:off x="324000" y="3883500"/>
            <a:ext cx="35097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 (histogram) wuxuu muujiyaa xog (data) joogto ah (continuous) oo ku qaybsan tiirar (columns) taabanaya.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48" name="Google Shape;948;p74"/>
          <p:cNvSpPr txBox="1"/>
          <p:nvPr>
            <p:ph idx="1" type="body"/>
          </p:nvPr>
        </p:nvSpPr>
        <p:spPr>
          <a:xfrm>
            <a:off x="4515000" y="3883500"/>
            <a:ext cx="40578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 (bar chart) wuxuu muujiyaa xog (data) aan joogto ahayn (discontinuous) oo ku qaybsan qaybo (categories) tiirar (columns) aan taabanayn.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949" name="Google Shape;949;p74"/>
          <p:cNvGrpSpPr/>
          <p:nvPr/>
        </p:nvGrpSpPr>
        <p:grpSpPr>
          <a:xfrm>
            <a:off x="4405075" y="1238925"/>
            <a:ext cx="3191450" cy="2488950"/>
            <a:chOff x="4405075" y="1238925"/>
            <a:chExt cx="3191450" cy="2488950"/>
          </a:xfrm>
        </p:grpSpPr>
        <p:sp>
          <p:nvSpPr>
            <p:cNvPr id="950" name="Google Shape;950;p74"/>
            <p:cNvSpPr txBox="1"/>
            <p:nvPr/>
          </p:nvSpPr>
          <p:spPr>
            <a:xfrm>
              <a:off x="5099325" y="3052800"/>
              <a:ext cx="2497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Buluug Cagaar Bunni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1" name="Google Shape;951;p74"/>
            <p:cNvSpPr/>
            <p:nvPr/>
          </p:nvSpPr>
          <p:spPr>
            <a:xfrm>
              <a:off x="6754500" y="1885825"/>
              <a:ext cx="311700" cy="1242900"/>
            </a:xfrm>
            <a:prstGeom prst="rect">
              <a:avLst/>
            </a:prstGeom>
            <a:solidFill>
              <a:srgbClr val="1D4ED8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2" name="Google Shape;952;p74"/>
            <p:cNvSpPr/>
            <p:nvPr/>
          </p:nvSpPr>
          <p:spPr>
            <a:xfrm>
              <a:off x="6038725" y="2300975"/>
              <a:ext cx="311700" cy="827700"/>
            </a:xfrm>
            <a:prstGeom prst="rect">
              <a:avLst/>
            </a:prstGeom>
            <a:solidFill>
              <a:srgbClr val="0B5FA5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3" name="Google Shape;953;p74"/>
            <p:cNvSpPr/>
            <p:nvPr/>
          </p:nvSpPr>
          <p:spPr>
            <a:xfrm>
              <a:off x="5322925" y="1466825"/>
              <a:ext cx="311700" cy="1662000"/>
            </a:xfrm>
            <a:prstGeom prst="rect">
              <a:avLst/>
            </a:prstGeom>
            <a:solidFill>
              <a:srgbClr val="374CF1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54" name="Google Shape;954;p74"/>
            <p:cNvGrpSpPr/>
            <p:nvPr/>
          </p:nvGrpSpPr>
          <p:grpSpPr>
            <a:xfrm>
              <a:off x="5213145" y="1330257"/>
              <a:ext cx="1972121" cy="1798433"/>
              <a:chOff x="457875" y="1831425"/>
              <a:chExt cx="1754400" cy="2230200"/>
            </a:xfrm>
          </p:grpSpPr>
          <p:cxnSp>
            <p:nvCxnSpPr>
              <p:cNvPr id="955" name="Google Shape;955;p74"/>
              <p:cNvCxnSpPr/>
              <p:nvPr/>
            </p:nvCxnSpPr>
            <p:spPr>
              <a:xfrm flipH="1">
                <a:off x="457875" y="1831425"/>
                <a:ext cx="5400" cy="2230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6" name="Google Shape;956;p74"/>
              <p:cNvCxnSpPr/>
              <p:nvPr/>
            </p:nvCxnSpPr>
            <p:spPr>
              <a:xfrm>
                <a:off x="463275" y="4061550"/>
                <a:ext cx="17490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957" name="Google Shape;957;p74"/>
            <p:cNvSpPr txBox="1"/>
            <p:nvPr/>
          </p:nvSpPr>
          <p:spPr>
            <a:xfrm>
              <a:off x="4797650" y="2900400"/>
              <a:ext cx="396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8" name="Google Shape;958;p74"/>
            <p:cNvSpPr txBox="1"/>
            <p:nvPr/>
          </p:nvSpPr>
          <p:spPr>
            <a:xfrm>
              <a:off x="4797650" y="1238925"/>
              <a:ext cx="396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9" name="Google Shape;959;p74"/>
            <p:cNvSpPr txBox="1"/>
            <p:nvPr/>
          </p:nvSpPr>
          <p:spPr>
            <a:xfrm>
              <a:off x="4797650" y="1661250"/>
              <a:ext cx="396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0" name="Google Shape;960;p74"/>
            <p:cNvSpPr txBox="1"/>
            <p:nvPr/>
          </p:nvSpPr>
          <p:spPr>
            <a:xfrm>
              <a:off x="4797650" y="2072450"/>
              <a:ext cx="396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1" name="Google Shape;961;p74"/>
            <p:cNvSpPr txBox="1"/>
            <p:nvPr/>
          </p:nvSpPr>
          <p:spPr>
            <a:xfrm>
              <a:off x="4797650" y="2489200"/>
              <a:ext cx="396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2" name="Google Shape;962;p74"/>
            <p:cNvSpPr txBox="1"/>
            <p:nvPr/>
          </p:nvSpPr>
          <p:spPr>
            <a:xfrm rot="-5400000">
              <a:off x="3750325" y="1961475"/>
              <a:ext cx="1771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Inta jeer (Frequency)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3" name="Google Shape;963;p74"/>
            <p:cNvSpPr txBox="1"/>
            <p:nvPr/>
          </p:nvSpPr>
          <p:spPr>
            <a:xfrm>
              <a:off x="5241000" y="3450675"/>
              <a:ext cx="1994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Midabka indhaha (Eye colour)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64" name="Google Shape;964;p74"/>
            <p:cNvCxnSpPr/>
            <p:nvPr/>
          </p:nvCxnSpPr>
          <p:spPr>
            <a:xfrm>
              <a:off x="5064073" y="313125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5" name="Google Shape;965;p74"/>
            <p:cNvCxnSpPr/>
            <p:nvPr/>
          </p:nvCxnSpPr>
          <p:spPr>
            <a:xfrm>
              <a:off x="5064073" y="271611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6" name="Google Shape;966;p74"/>
            <p:cNvCxnSpPr/>
            <p:nvPr/>
          </p:nvCxnSpPr>
          <p:spPr>
            <a:xfrm>
              <a:off x="5064073" y="2300966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7" name="Google Shape;967;p74"/>
            <p:cNvCxnSpPr/>
            <p:nvPr/>
          </p:nvCxnSpPr>
          <p:spPr>
            <a:xfrm>
              <a:off x="5064073" y="1885823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8" name="Google Shape;968;p74"/>
            <p:cNvCxnSpPr/>
            <p:nvPr/>
          </p:nvCxnSpPr>
          <p:spPr>
            <a:xfrm>
              <a:off x="5064073" y="147067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Qorsheynta xogta (data) joogtada ah (continuous data)</a:t>
            </a:r>
            <a:endParaRPr/>
          </a:p>
        </p:txBody>
      </p:sp>
      <p:sp>
        <p:nvSpPr>
          <p:cNvPr id="974" name="Google Shape;974;p75"/>
          <p:cNvSpPr txBox="1"/>
          <p:nvPr/>
        </p:nvSpPr>
        <p:spPr>
          <a:xfrm>
            <a:off x="324000" y="759300"/>
            <a:ext cx="8237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Isticmaal ereyada sanduuqa ku qor si aad u dhamaystirto jumladaha.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5"/>
          <p:cNvSpPr txBox="1"/>
          <p:nvPr/>
        </p:nvSpPr>
        <p:spPr>
          <a:xfrm>
            <a:off x="324000" y="2283300"/>
            <a:ext cx="8237700" cy="23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'histogram' wuxuu muujiyaa xogta __________</a:t>
            </a:r>
            <a:r>
              <a:rPr lang="en-GB" sz="11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oo lagu sawiray __________ sida tiirar istaaban.</a:t>
            </a:r>
            <a:r>
              <a:rPr lang="en-GB" sz="11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'bar chart' wuxuu muujiyaa xogta __________</a:t>
            </a:r>
            <a:r>
              <a:rPr lang="en-GB" sz="11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oo lagu sawiray __________ sida tiirar aan istaaban.</a:t>
            </a:r>
            <a:r>
              <a:rPr lang="en-GB" sz="11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5"/>
          <p:cNvSpPr txBox="1"/>
          <p:nvPr/>
        </p:nvSpPr>
        <p:spPr>
          <a:xfrm>
            <a:off x="324000" y="1368900"/>
            <a:ext cx="7524300" cy="522000"/>
          </a:xfrm>
          <a:prstGeom prst="rect">
            <a:avLst/>
          </a:prstGeom>
          <a:noFill/>
          <a:ln cap="flat" cmpd="sng" w="1905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(categories) joogtada ah (continuous) kala go'a (discontinuous) kala duwanaanshaha (ranges)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5"/>
          <p:cNvSpPr txBox="1"/>
          <p:nvPr/>
        </p:nvSpPr>
        <p:spPr>
          <a:xfrm>
            <a:off x="411480" y="4389120"/>
            <a:ext cx="2024700" cy="522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joogtada ah (continuous)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8" name="Google Shape;978;p75"/>
          <p:cNvSpPr txBox="1"/>
          <p:nvPr/>
        </p:nvSpPr>
        <p:spPr>
          <a:xfrm>
            <a:off x="4972944" y="4389120"/>
            <a:ext cx="2024700" cy="522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 go'a (discontinuous)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9" name="Google Shape;979;p75"/>
          <p:cNvSpPr txBox="1"/>
          <p:nvPr/>
        </p:nvSpPr>
        <p:spPr>
          <a:xfrm>
            <a:off x="2692212" y="4389120"/>
            <a:ext cx="2024700" cy="522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kala duwanaanshaha (ranges)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0" name="Google Shape;980;p75"/>
          <p:cNvSpPr txBox="1"/>
          <p:nvPr/>
        </p:nvSpPr>
        <p:spPr>
          <a:xfrm>
            <a:off x="411480" y="4663440"/>
            <a:ext cx="2024700" cy="5220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t" bIns="91425" lIns="91425" spcFirstLastPara="1" rIns="91425" wrap="square" tIns="900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qaybaha (categories)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1" name="TextBox 980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Sawiridda xogta joogtada ah (continuous data)</a:t>
            </a:r>
            <a:endParaRPr/>
          </a:p>
        </p:txBody>
      </p:sp>
      <p:graphicFrame>
        <p:nvGraphicFramePr>
          <p:cNvPr id="986" name="Google Shape;986;p76"/>
          <p:cNvGraphicFramePr/>
          <p:nvPr/>
        </p:nvGraphicFramePr>
        <p:xfrm>
          <a:off x="323989" y="1255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268300"/>
                <a:gridCol w="1710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Arday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144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136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987" name="Google Shape;987;p76"/>
          <p:cNvSpPr txBox="1"/>
          <p:nvPr/>
        </p:nvSpPr>
        <p:spPr>
          <a:xfrm>
            <a:off x="324000" y="4141200"/>
            <a:ext cx="8089500" cy="7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Sawiridda xogtan sidan oo kale ma caawinayso marka ay jiraan dhibco xog oo yar.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6"/>
          <p:cNvSpPr txBox="1"/>
          <p:nvPr>
            <p:ph idx="1" type="body"/>
          </p:nvPr>
        </p:nvSpPr>
        <p:spPr>
          <a:xfrm>
            <a:off x="324000" y="759300"/>
            <a:ext cx="70185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Xogta joogtada ah (continuous data) waxaa sidoo kale loo soo bandhigi karaa jaantus xariiq (line graph).</a:t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89" name="Google Shape;989;p76"/>
          <p:cNvSpPr/>
          <p:nvPr/>
        </p:nvSpPr>
        <p:spPr>
          <a:xfrm>
            <a:off x="3753000" y="2256150"/>
            <a:ext cx="1041300" cy="6933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0" name="Google Shape;990;p76"/>
          <p:cNvGrpSpPr/>
          <p:nvPr/>
        </p:nvGrpSpPr>
        <p:grpSpPr>
          <a:xfrm>
            <a:off x="5000125" y="1441900"/>
            <a:ext cx="3355200" cy="2620700"/>
            <a:chOff x="5000125" y="1441900"/>
            <a:chExt cx="3355200" cy="2620700"/>
          </a:xfrm>
        </p:grpSpPr>
        <p:grpSp>
          <p:nvGrpSpPr>
            <p:cNvPr id="991" name="Google Shape;991;p76"/>
            <p:cNvGrpSpPr/>
            <p:nvPr/>
          </p:nvGrpSpPr>
          <p:grpSpPr>
            <a:xfrm>
              <a:off x="5000125" y="1441900"/>
              <a:ext cx="3355200" cy="2620700"/>
              <a:chOff x="1723525" y="2203900"/>
              <a:chExt cx="3355200" cy="2620700"/>
            </a:xfrm>
          </p:grpSpPr>
          <p:grpSp>
            <p:nvGrpSpPr>
              <p:cNvPr id="992" name="Google Shape;992;p76"/>
              <p:cNvGrpSpPr/>
              <p:nvPr/>
            </p:nvGrpSpPr>
            <p:grpSpPr>
              <a:xfrm>
                <a:off x="2120100" y="2304775"/>
                <a:ext cx="2958625" cy="2173525"/>
                <a:chOff x="85475" y="2310400"/>
                <a:chExt cx="2958625" cy="2173525"/>
              </a:xfrm>
            </p:grpSpPr>
            <p:grpSp>
              <p:nvGrpSpPr>
                <p:cNvPr id="993" name="Google Shape;993;p76"/>
                <p:cNvGrpSpPr/>
                <p:nvPr/>
              </p:nvGrpSpPr>
              <p:grpSpPr>
                <a:xfrm>
                  <a:off x="405975" y="2496600"/>
                  <a:ext cx="2403850" cy="1413225"/>
                  <a:chOff x="253575" y="2496600"/>
                  <a:chExt cx="2403850" cy="1413225"/>
                </a:xfrm>
              </p:grpSpPr>
              <p:grpSp>
                <p:nvGrpSpPr>
                  <p:cNvPr id="994" name="Google Shape;994;p76"/>
                  <p:cNvGrpSpPr/>
                  <p:nvPr/>
                </p:nvGrpSpPr>
                <p:grpSpPr>
                  <a:xfrm>
                    <a:off x="357625" y="2496600"/>
                    <a:ext cx="2299800" cy="1413225"/>
                    <a:chOff x="357625" y="2496600"/>
                    <a:chExt cx="2299800" cy="1413225"/>
                  </a:xfrm>
                </p:grpSpPr>
                <p:cxnSp>
                  <p:nvCxnSpPr>
                    <p:cNvPr id="995" name="Google Shape;995;p76"/>
                    <p:cNvCxnSpPr/>
                    <p:nvPr/>
                  </p:nvCxnSpPr>
                  <p:spPr>
                    <a:xfrm>
                      <a:off x="357625" y="2496600"/>
                      <a:ext cx="0" cy="1401900"/>
                    </a:xfrm>
                    <a:prstGeom prst="straightConnector1">
                      <a:avLst/>
                    </a:prstGeom>
                    <a:noFill/>
                    <a:ln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996" name="Google Shape;996;p76"/>
                    <p:cNvCxnSpPr/>
                    <p:nvPr/>
                  </p:nvCxnSpPr>
                  <p:spPr>
                    <a:xfrm>
                      <a:off x="357625" y="3909825"/>
                      <a:ext cx="2299800" cy="0"/>
                    </a:xfrm>
                    <a:prstGeom prst="straightConnector1">
                      <a:avLst/>
                    </a:prstGeom>
                    <a:noFill/>
                    <a:ln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  <p:cxnSp>
                <p:nvCxnSpPr>
                  <p:cNvPr id="997" name="Google Shape;997;p76"/>
                  <p:cNvCxnSpPr/>
                  <p:nvPr/>
                </p:nvCxnSpPr>
                <p:spPr>
                  <a:xfrm>
                    <a:off x="253575" y="36598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998" name="Google Shape;998;p76"/>
                  <p:cNvCxnSpPr/>
                  <p:nvPr/>
                </p:nvCxnSpPr>
                <p:spPr>
                  <a:xfrm>
                    <a:off x="253575" y="34312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999" name="Google Shape;999;p76"/>
                  <p:cNvCxnSpPr/>
                  <p:nvPr/>
                </p:nvCxnSpPr>
                <p:spPr>
                  <a:xfrm>
                    <a:off x="253575" y="32026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000" name="Google Shape;1000;p76"/>
                  <p:cNvCxnSpPr/>
                  <p:nvPr/>
                </p:nvCxnSpPr>
                <p:spPr>
                  <a:xfrm>
                    <a:off x="253575" y="29740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001" name="Google Shape;1001;p76"/>
                  <p:cNvCxnSpPr/>
                  <p:nvPr/>
                </p:nvCxnSpPr>
                <p:spPr>
                  <a:xfrm>
                    <a:off x="253575" y="27454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002" name="Google Shape;1002;p76"/>
                  <p:cNvCxnSpPr/>
                  <p:nvPr/>
                </p:nvCxnSpPr>
                <p:spPr>
                  <a:xfrm>
                    <a:off x="253575" y="2516850"/>
                    <a:ext cx="109800" cy="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sp>
              <p:nvSpPr>
                <p:cNvPr id="1003" name="Google Shape;1003;p76"/>
                <p:cNvSpPr/>
                <p:nvPr/>
              </p:nvSpPr>
              <p:spPr>
                <a:xfrm>
                  <a:off x="649450" y="3627192"/>
                  <a:ext cx="90300" cy="90300"/>
                </a:xfrm>
                <a:prstGeom prst="ellipse">
                  <a:avLst/>
                </a:prstGeom>
                <a:solidFill>
                  <a:schemeClr val="accent4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4" name="Google Shape;1004;p76"/>
                <p:cNvSpPr/>
                <p:nvPr/>
              </p:nvSpPr>
              <p:spPr>
                <a:xfrm>
                  <a:off x="801850" y="3627192"/>
                  <a:ext cx="90300" cy="90300"/>
                </a:xfrm>
                <a:prstGeom prst="ellipse">
                  <a:avLst/>
                </a:prstGeom>
                <a:solidFill>
                  <a:schemeClr val="accent4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5" name="Google Shape;1005;p76"/>
                <p:cNvSpPr/>
                <p:nvPr/>
              </p:nvSpPr>
              <p:spPr>
                <a:xfrm>
                  <a:off x="1182850" y="3627192"/>
                  <a:ext cx="90300" cy="90300"/>
                </a:xfrm>
                <a:prstGeom prst="ellipse">
                  <a:avLst/>
                </a:prstGeom>
                <a:solidFill>
                  <a:schemeClr val="accent4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6" name="Google Shape;1006;p76"/>
                <p:cNvSpPr/>
                <p:nvPr/>
              </p:nvSpPr>
              <p:spPr>
                <a:xfrm>
                  <a:off x="1487650" y="3627192"/>
                  <a:ext cx="90300" cy="90300"/>
                </a:xfrm>
                <a:prstGeom prst="ellipse">
                  <a:avLst/>
                </a:prstGeom>
                <a:solidFill>
                  <a:schemeClr val="accent4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7" name="Google Shape;1007;p76"/>
                <p:cNvSpPr/>
                <p:nvPr/>
              </p:nvSpPr>
              <p:spPr>
                <a:xfrm>
                  <a:off x="2554450" y="3627192"/>
                  <a:ext cx="90300" cy="90300"/>
                </a:xfrm>
                <a:prstGeom prst="ellipse">
                  <a:avLst/>
                </a:prstGeom>
                <a:solidFill>
                  <a:schemeClr val="accent4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8" name="Google Shape;1008;p76"/>
                <p:cNvSpPr txBox="1"/>
                <p:nvPr/>
              </p:nvSpPr>
              <p:spPr>
                <a:xfrm rot="-5400000">
                  <a:off x="253425" y="3945353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135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09" name="Google Shape;1009;p76"/>
                <p:cNvSpPr txBox="1"/>
                <p:nvPr/>
              </p:nvSpPr>
              <p:spPr>
                <a:xfrm rot="-5400000">
                  <a:off x="632289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140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0" name="Google Shape;1010;p76"/>
                <p:cNvSpPr txBox="1"/>
                <p:nvPr/>
              </p:nvSpPr>
              <p:spPr>
                <a:xfrm rot="-5400000">
                  <a:off x="1018250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145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1" name="Google Shape;1011;p76"/>
                <p:cNvSpPr txBox="1"/>
                <p:nvPr/>
              </p:nvSpPr>
              <p:spPr>
                <a:xfrm rot="-5400000">
                  <a:off x="1412775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150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2" name="Google Shape;1012;p76"/>
                <p:cNvSpPr txBox="1"/>
                <p:nvPr/>
              </p:nvSpPr>
              <p:spPr>
                <a:xfrm rot="-5400000">
                  <a:off x="1829850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155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3" name="Google Shape;1013;p76"/>
                <p:cNvSpPr txBox="1"/>
                <p:nvPr/>
              </p:nvSpPr>
              <p:spPr>
                <a:xfrm rot="-5400000">
                  <a:off x="2181975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160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4" name="Google Shape;1014;p76"/>
                <p:cNvSpPr txBox="1"/>
                <p:nvPr/>
              </p:nvSpPr>
              <p:spPr>
                <a:xfrm rot="-5400000">
                  <a:off x="2506050" y="3945875"/>
                  <a:ext cx="6144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165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5" name="Google Shape;1015;p76"/>
                <p:cNvSpPr txBox="1"/>
                <p:nvPr/>
              </p:nvSpPr>
              <p:spPr>
                <a:xfrm>
                  <a:off x="85475" y="2310400"/>
                  <a:ext cx="4155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6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6" name="Google Shape;1016;p76"/>
                <p:cNvSpPr txBox="1"/>
                <p:nvPr/>
              </p:nvSpPr>
              <p:spPr>
                <a:xfrm>
                  <a:off x="85475" y="2532925"/>
                  <a:ext cx="4155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5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7" name="Google Shape;1017;p76"/>
                <p:cNvSpPr txBox="1"/>
                <p:nvPr/>
              </p:nvSpPr>
              <p:spPr>
                <a:xfrm>
                  <a:off x="85475" y="2742800"/>
                  <a:ext cx="4155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4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8" name="Google Shape;1018;p76"/>
                <p:cNvSpPr txBox="1"/>
                <p:nvPr/>
              </p:nvSpPr>
              <p:spPr>
                <a:xfrm>
                  <a:off x="85475" y="2971400"/>
                  <a:ext cx="4155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3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19" name="Google Shape;1019;p76"/>
                <p:cNvSpPr txBox="1"/>
                <p:nvPr/>
              </p:nvSpPr>
              <p:spPr>
                <a:xfrm>
                  <a:off x="95650" y="3200963"/>
                  <a:ext cx="4155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2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0" name="Google Shape;1020;p76"/>
                <p:cNvSpPr txBox="1"/>
                <p:nvPr/>
              </p:nvSpPr>
              <p:spPr>
                <a:xfrm>
                  <a:off x="95650" y="3448600"/>
                  <a:ext cx="310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2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1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021" name="Google Shape;1021;p76"/>
              <p:cNvSpPr txBox="1"/>
              <p:nvPr/>
            </p:nvSpPr>
            <p:spPr>
              <a:xfrm rot="-5400000">
                <a:off x="1125925" y="2801500"/>
                <a:ext cx="16569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Inta jeer (Frequency)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22" name="Google Shape;1022;p76"/>
              <p:cNvSpPr txBox="1"/>
              <p:nvPr/>
            </p:nvSpPr>
            <p:spPr>
              <a:xfrm>
                <a:off x="3028100" y="4362900"/>
                <a:ext cx="16569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Dhererka (cm)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1023" name="Google Shape;1023;p76"/>
            <p:cNvCxnSpPr/>
            <p:nvPr/>
          </p:nvCxnSpPr>
          <p:spPr>
            <a:xfrm>
              <a:off x="6008075" y="2902600"/>
              <a:ext cx="1908900" cy="0"/>
            </a:xfrm>
            <a:prstGeom prst="straightConnector1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1024" name="Google Shape;1024;p76"/>
            <p:cNvGrpSpPr/>
            <p:nvPr/>
          </p:nvGrpSpPr>
          <p:grpSpPr>
            <a:xfrm>
              <a:off x="5406875" y="2922100"/>
              <a:ext cx="420125" cy="461700"/>
              <a:chOff x="95650" y="3448600"/>
              <a:chExt cx="420125" cy="461700"/>
            </a:xfrm>
          </p:grpSpPr>
          <p:cxnSp>
            <p:nvCxnSpPr>
              <p:cNvPr id="1025" name="Google Shape;1025;p76"/>
              <p:cNvCxnSpPr/>
              <p:nvPr/>
            </p:nvCxnSpPr>
            <p:spPr>
              <a:xfrm>
                <a:off x="405975" y="3668200"/>
                <a:ext cx="1098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26" name="Google Shape;1026;p76"/>
              <p:cNvSpPr txBox="1"/>
              <p:nvPr/>
            </p:nvSpPr>
            <p:spPr>
              <a:xfrm>
                <a:off x="95650" y="3448600"/>
                <a:ext cx="310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0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Sawiridda xogta joogtada ah (continuous data)</a:t>
            </a:r>
            <a:endParaRPr/>
          </a:p>
        </p:txBody>
      </p:sp>
      <p:cxnSp>
        <p:nvCxnSpPr>
          <p:cNvPr id="1032" name="Google Shape;1032;p77"/>
          <p:cNvCxnSpPr/>
          <p:nvPr/>
        </p:nvCxnSpPr>
        <p:spPr>
          <a:xfrm flipH="1">
            <a:off x="661825" y="1429800"/>
            <a:ext cx="600" cy="1421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3" name="Google Shape;1033;p77"/>
          <p:cNvCxnSpPr/>
          <p:nvPr/>
        </p:nvCxnSpPr>
        <p:spPr>
          <a:xfrm>
            <a:off x="662425" y="2843025"/>
            <a:ext cx="2299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4" name="Google Shape;1034;p77"/>
          <p:cNvCxnSpPr/>
          <p:nvPr/>
        </p:nvCxnSpPr>
        <p:spPr>
          <a:xfrm>
            <a:off x="558375" y="25930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5" name="Google Shape;1035;p77"/>
          <p:cNvCxnSpPr/>
          <p:nvPr/>
        </p:nvCxnSpPr>
        <p:spPr>
          <a:xfrm>
            <a:off x="558375" y="23644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6" name="Google Shape;1036;p77"/>
          <p:cNvCxnSpPr/>
          <p:nvPr/>
        </p:nvCxnSpPr>
        <p:spPr>
          <a:xfrm>
            <a:off x="558375" y="21358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7" name="Google Shape;1037;p77"/>
          <p:cNvCxnSpPr/>
          <p:nvPr/>
        </p:nvCxnSpPr>
        <p:spPr>
          <a:xfrm>
            <a:off x="558375" y="19072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8" name="Google Shape;1038;p77"/>
          <p:cNvCxnSpPr/>
          <p:nvPr/>
        </p:nvCxnSpPr>
        <p:spPr>
          <a:xfrm>
            <a:off x="558375" y="16786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9" name="Google Shape;1039;p77"/>
          <p:cNvCxnSpPr/>
          <p:nvPr/>
        </p:nvCxnSpPr>
        <p:spPr>
          <a:xfrm>
            <a:off x="558375" y="1450050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0" name="Google Shape;1040;p77"/>
          <p:cNvSpPr/>
          <p:nvPr/>
        </p:nvSpPr>
        <p:spPr>
          <a:xfrm>
            <a:off x="742196" y="25603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7"/>
          <p:cNvSpPr/>
          <p:nvPr/>
        </p:nvSpPr>
        <p:spPr>
          <a:xfrm>
            <a:off x="998063" y="23317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7"/>
          <p:cNvSpPr/>
          <p:nvPr/>
        </p:nvSpPr>
        <p:spPr>
          <a:xfrm>
            <a:off x="1253929" y="18620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7"/>
          <p:cNvSpPr/>
          <p:nvPr/>
        </p:nvSpPr>
        <p:spPr>
          <a:xfrm>
            <a:off x="1509796" y="14173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7"/>
          <p:cNvSpPr/>
          <p:nvPr/>
        </p:nvSpPr>
        <p:spPr>
          <a:xfrm>
            <a:off x="1765663" y="14173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7"/>
          <p:cNvSpPr/>
          <p:nvPr/>
        </p:nvSpPr>
        <p:spPr>
          <a:xfrm>
            <a:off x="2021529" y="16459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7"/>
          <p:cNvSpPr/>
          <p:nvPr/>
        </p:nvSpPr>
        <p:spPr>
          <a:xfrm>
            <a:off x="2277396" y="21031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7"/>
          <p:cNvSpPr/>
          <p:nvPr/>
        </p:nvSpPr>
        <p:spPr>
          <a:xfrm>
            <a:off x="2533263" y="23317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7"/>
          <p:cNvSpPr/>
          <p:nvPr/>
        </p:nvSpPr>
        <p:spPr>
          <a:xfrm>
            <a:off x="2789129" y="2560392"/>
            <a:ext cx="90300" cy="903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7"/>
          <p:cNvSpPr txBox="1"/>
          <p:nvPr/>
        </p:nvSpPr>
        <p:spPr>
          <a:xfrm rot="-5400000">
            <a:off x="-356175" y="1891350"/>
            <a:ext cx="142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Inta jeer (Frequency)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7"/>
          <p:cNvSpPr txBox="1"/>
          <p:nvPr/>
        </p:nvSpPr>
        <p:spPr>
          <a:xfrm>
            <a:off x="668175" y="2911350"/>
            <a:ext cx="229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(Height)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7"/>
          <p:cNvSpPr/>
          <p:nvPr/>
        </p:nvSpPr>
        <p:spPr>
          <a:xfrm>
            <a:off x="777070" y="1408161"/>
            <a:ext cx="2087500" cy="1226125"/>
          </a:xfrm>
          <a:custGeom>
            <a:rect b="b" l="l" r="r" t="t"/>
            <a:pathLst>
              <a:path extrusionOk="0" h="49045" w="83500">
                <a:moveTo>
                  <a:pt x="559" y="48029"/>
                </a:moveTo>
                <a:cubicBezTo>
                  <a:pt x="602" y="48008"/>
                  <a:pt x="-882" y="49471"/>
                  <a:pt x="818" y="47900"/>
                </a:cubicBezTo>
                <a:cubicBezTo>
                  <a:pt x="2519" y="46329"/>
                  <a:pt x="7383" y="43186"/>
                  <a:pt x="10762" y="38601"/>
                </a:cubicBezTo>
                <a:cubicBezTo>
                  <a:pt x="14142" y="34016"/>
                  <a:pt x="17716" y="26461"/>
                  <a:pt x="21095" y="20391"/>
                </a:cubicBezTo>
                <a:cubicBezTo>
                  <a:pt x="24475" y="14321"/>
                  <a:pt x="27574" y="5344"/>
                  <a:pt x="31039" y="2180"/>
                </a:cubicBezTo>
                <a:cubicBezTo>
                  <a:pt x="34505" y="-984"/>
                  <a:pt x="38422" y="-209"/>
                  <a:pt x="41888" y="1405"/>
                </a:cubicBezTo>
                <a:cubicBezTo>
                  <a:pt x="45354" y="3020"/>
                  <a:pt x="48497" y="7175"/>
                  <a:pt x="51833" y="11867"/>
                </a:cubicBezTo>
                <a:cubicBezTo>
                  <a:pt x="55170" y="16560"/>
                  <a:pt x="58592" y="24695"/>
                  <a:pt x="61907" y="29560"/>
                </a:cubicBezTo>
                <a:cubicBezTo>
                  <a:pt x="65222" y="34425"/>
                  <a:pt x="68278" y="37912"/>
                  <a:pt x="71722" y="41055"/>
                </a:cubicBezTo>
                <a:cubicBezTo>
                  <a:pt x="75166" y="44198"/>
                  <a:pt x="80698" y="47147"/>
                  <a:pt x="82571" y="48417"/>
                </a:cubicBezTo>
                <a:cubicBezTo>
                  <a:pt x="84444" y="49687"/>
                  <a:pt x="82894" y="48632"/>
                  <a:pt x="82959" y="48675"/>
                </a:cubicBezTo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52" name="Google Shape;1052;p77"/>
          <p:cNvSpPr txBox="1"/>
          <p:nvPr>
            <p:ph idx="1" type="body"/>
          </p:nvPr>
        </p:nvSpPr>
        <p:spPr>
          <a:xfrm>
            <a:off x="324000" y="759300"/>
            <a:ext cx="6872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haysanno xog badan, jaantus xariiq (line graph) wuxuu noqon karaa mid waxtar leh.</a:t>
            </a:r>
            <a:endParaRPr sz="2000"/>
          </a:p>
        </p:txBody>
      </p:sp>
      <p:sp>
        <p:nvSpPr>
          <p:cNvPr id="1053" name="Google Shape;1053;p77"/>
          <p:cNvSpPr txBox="1"/>
          <p:nvPr>
            <p:ph idx="1" type="body"/>
          </p:nvPr>
        </p:nvSpPr>
        <p:spPr>
          <a:xfrm>
            <a:off x="3518750" y="1445100"/>
            <a:ext cx="52014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daridda xariiqda ugu habboon (line of best fit) dhex maraysa dhibcaha sawiran waxay fududaynaysaa in la arko isbeddellada iyo qaababka.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cxnSp>
        <p:nvCxnSpPr>
          <p:cNvPr id="1054" name="Google Shape;1054;p77"/>
          <p:cNvCxnSpPr/>
          <p:nvPr/>
        </p:nvCxnSpPr>
        <p:spPr>
          <a:xfrm>
            <a:off x="558375" y="2843025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5" name="Google Shape;1055;p77"/>
          <p:cNvCxnSpPr/>
          <p:nvPr/>
        </p:nvCxnSpPr>
        <p:spPr>
          <a:xfrm rot="5400000">
            <a:off x="1883846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6" name="Google Shape;1056;p77"/>
          <p:cNvCxnSpPr/>
          <p:nvPr/>
        </p:nvCxnSpPr>
        <p:spPr>
          <a:xfrm rot="5400000">
            <a:off x="1627979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7" name="Google Shape;1057;p77"/>
          <p:cNvCxnSpPr/>
          <p:nvPr/>
        </p:nvCxnSpPr>
        <p:spPr>
          <a:xfrm rot="5400000">
            <a:off x="1372113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8" name="Google Shape;1058;p77"/>
          <p:cNvCxnSpPr/>
          <p:nvPr/>
        </p:nvCxnSpPr>
        <p:spPr>
          <a:xfrm rot="5400000">
            <a:off x="1116246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9" name="Google Shape;1059;p77"/>
          <p:cNvCxnSpPr/>
          <p:nvPr/>
        </p:nvCxnSpPr>
        <p:spPr>
          <a:xfrm rot="5400000">
            <a:off x="860379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0" name="Google Shape;1060;p77"/>
          <p:cNvCxnSpPr/>
          <p:nvPr/>
        </p:nvCxnSpPr>
        <p:spPr>
          <a:xfrm rot="5400000">
            <a:off x="604513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1" name="Google Shape;1061;p77"/>
          <p:cNvCxnSpPr/>
          <p:nvPr/>
        </p:nvCxnSpPr>
        <p:spPr>
          <a:xfrm rot="5400000">
            <a:off x="2139713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77"/>
          <p:cNvCxnSpPr/>
          <p:nvPr/>
        </p:nvCxnSpPr>
        <p:spPr>
          <a:xfrm rot="5400000">
            <a:off x="2395579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77"/>
          <p:cNvCxnSpPr/>
          <p:nvPr/>
        </p:nvCxnSpPr>
        <p:spPr>
          <a:xfrm rot="5400000">
            <a:off x="2651446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77"/>
          <p:cNvCxnSpPr/>
          <p:nvPr/>
        </p:nvCxnSpPr>
        <p:spPr>
          <a:xfrm rot="5400000">
            <a:off x="2907313" y="2908538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5" name="Google Shape;1065;p77"/>
          <p:cNvSpPr txBox="1"/>
          <p:nvPr>
            <p:ph idx="1" type="body"/>
          </p:nvPr>
        </p:nvSpPr>
        <p:spPr>
          <a:xfrm>
            <a:off x="324000" y="3578700"/>
            <a:ext cx="8056500" cy="11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Tusaalahan: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Dhererka dhexda ee kala duwan ayaa ah kuwa ugu badan.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100">
                <a:latin typeface="Lexend"/>
              </a:rPr>
              <a:t>Dad aad u gaaban ama aad u dheer ayaa aad u yar.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78"/>
          <p:cNvSpPr txBox="1"/>
          <p:nvPr>
            <p:ph type="title"/>
          </p:nvPr>
        </p:nvSpPr>
        <p:spPr>
          <a:xfrm>
            <a:off x="324000" y="748782"/>
            <a:ext cx="8179200" cy="7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Garaafkee ama garaafyadaas ayaa ku habboon in lagu sawiro xogta joogtada ah (continuous data)?</a:t>
            </a:r>
            <a:endParaRPr/>
          </a:p>
        </p:txBody>
      </p:sp>
      <p:sp>
        <p:nvSpPr>
          <p:cNvPr id="1071" name="Google Shape;1071;p7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Sawirista xogta joogtada ah (continuous data)</a:t>
            </a:r>
            <a:endParaRPr/>
          </a:p>
        </p:txBody>
      </p:sp>
      <p:pic>
        <p:nvPicPr>
          <p:cNvPr id="1072" name="Google Shape;107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508" y="4168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3058" y="416800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78"/>
          <p:cNvSpPr txBox="1"/>
          <p:nvPr/>
        </p:nvSpPr>
        <p:spPr>
          <a:xfrm>
            <a:off x="6470925" y="3586200"/>
            <a:ext cx="249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Buluug Cagaar Bunni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78"/>
          <p:cNvSpPr/>
          <p:nvPr/>
        </p:nvSpPr>
        <p:spPr>
          <a:xfrm>
            <a:off x="8126100" y="2372250"/>
            <a:ext cx="311700" cy="1213800"/>
          </a:xfrm>
          <a:prstGeom prst="rect">
            <a:avLst/>
          </a:prstGeom>
          <a:solidFill>
            <a:srgbClr val="1D4ED8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78"/>
          <p:cNvSpPr/>
          <p:nvPr/>
        </p:nvSpPr>
        <p:spPr>
          <a:xfrm>
            <a:off x="7410325" y="2791875"/>
            <a:ext cx="311700" cy="794100"/>
          </a:xfrm>
          <a:prstGeom prst="rect">
            <a:avLst/>
          </a:prstGeom>
          <a:solidFill>
            <a:srgbClr val="0B5FA5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78"/>
          <p:cNvSpPr/>
          <p:nvPr/>
        </p:nvSpPr>
        <p:spPr>
          <a:xfrm>
            <a:off x="6694525" y="1924025"/>
            <a:ext cx="311700" cy="1662000"/>
          </a:xfrm>
          <a:prstGeom prst="rect">
            <a:avLst/>
          </a:prstGeom>
          <a:solidFill>
            <a:srgbClr val="374CF1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8"/>
          <p:cNvSpPr/>
          <p:nvPr/>
        </p:nvSpPr>
        <p:spPr>
          <a:xfrm>
            <a:off x="4642450" y="2375475"/>
            <a:ext cx="396000" cy="1213800"/>
          </a:xfrm>
          <a:prstGeom prst="rect">
            <a:avLst/>
          </a:prstGeom>
          <a:solidFill>
            <a:srgbClr val="1D4ED8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8"/>
          <p:cNvSpPr/>
          <p:nvPr/>
        </p:nvSpPr>
        <p:spPr>
          <a:xfrm>
            <a:off x="4236550" y="2795050"/>
            <a:ext cx="396000" cy="794100"/>
          </a:xfrm>
          <a:prstGeom prst="rect">
            <a:avLst/>
          </a:prstGeom>
          <a:solidFill>
            <a:srgbClr val="0B5FA5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78"/>
          <p:cNvSpPr/>
          <p:nvPr/>
        </p:nvSpPr>
        <p:spPr>
          <a:xfrm>
            <a:off x="3828575" y="1927250"/>
            <a:ext cx="396000" cy="1662000"/>
          </a:xfrm>
          <a:prstGeom prst="rect">
            <a:avLst/>
          </a:prstGeom>
          <a:solidFill>
            <a:srgbClr val="374CF1"/>
          </a:solidFill>
          <a:ln cap="flat" cmpd="sng" w="9525">
            <a:solidFill>
              <a:srgbClr val="8080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8"/>
          <p:cNvSpPr txBox="1"/>
          <p:nvPr/>
        </p:nvSpPr>
        <p:spPr>
          <a:xfrm>
            <a:off x="1061700" y="1542363"/>
            <a:ext cx="162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garaaf xariiq (line graph)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2" name="Google Shape;1082;p78"/>
          <p:cNvGrpSpPr/>
          <p:nvPr/>
        </p:nvGrpSpPr>
        <p:grpSpPr>
          <a:xfrm>
            <a:off x="922415" y="1787768"/>
            <a:ext cx="1748961" cy="1798433"/>
            <a:chOff x="457875" y="1831425"/>
            <a:chExt cx="1754400" cy="2230200"/>
          </a:xfrm>
        </p:grpSpPr>
        <p:cxnSp>
          <p:nvCxnSpPr>
            <p:cNvPr id="1083" name="Google Shape;1083;p78"/>
            <p:cNvCxnSpPr/>
            <p:nvPr/>
          </p:nvCxnSpPr>
          <p:spPr>
            <a:xfrm flipH="1">
              <a:off x="457875" y="1831425"/>
              <a:ext cx="5400" cy="2230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4" name="Google Shape;1084;p78"/>
            <p:cNvCxnSpPr/>
            <p:nvPr/>
          </p:nvCxnSpPr>
          <p:spPr>
            <a:xfrm>
              <a:off x="463275" y="4061550"/>
              <a:ext cx="17490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85" name="Google Shape;1085;p78"/>
          <p:cNvGrpSpPr/>
          <p:nvPr/>
        </p:nvGrpSpPr>
        <p:grpSpPr>
          <a:xfrm>
            <a:off x="1121425" y="1975925"/>
            <a:ext cx="1218025" cy="906725"/>
            <a:chOff x="1197625" y="1975925"/>
            <a:chExt cx="1218025" cy="906725"/>
          </a:xfrm>
        </p:grpSpPr>
        <p:cxnSp>
          <p:nvCxnSpPr>
            <p:cNvPr id="1086" name="Google Shape;1086;p78"/>
            <p:cNvCxnSpPr>
              <a:endCxn id="1087" idx="1"/>
            </p:cNvCxnSpPr>
            <p:nvPr/>
          </p:nvCxnSpPr>
          <p:spPr>
            <a:xfrm>
              <a:off x="1236194" y="2042879"/>
              <a:ext cx="577800" cy="765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88" name="Google Shape;1088;p78"/>
            <p:cNvSpPr/>
            <p:nvPr/>
          </p:nvSpPr>
          <p:spPr>
            <a:xfrm>
              <a:off x="1197625" y="1975925"/>
              <a:ext cx="81900" cy="87600"/>
            </a:xfrm>
            <a:prstGeom prst="ellipse">
              <a:avLst/>
            </a:prstGeom>
            <a:solidFill>
              <a:srgbClr val="4F7BE8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7" name="Google Shape;1087;p78"/>
            <p:cNvSpPr/>
            <p:nvPr/>
          </p:nvSpPr>
          <p:spPr>
            <a:xfrm>
              <a:off x="1802000" y="2795050"/>
              <a:ext cx="81900" cy="87600"/>
            </a:xfrm>
            <a:prstGeom prst="ellipse">
              <a:avLst/>
            </a:prstGeom>
            <a:solidFill>
              <a:srgbClr val="4F7BE8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9" name="Google Shape;1089;p78"/>
            <p:cNvSpPr/>
            <p:nvPr/>
          </p:nvSpPr>
          <p:spPr>
            <a:xfrm>
              <a:off x="2333750" y="2339750"/>
              <a:ext cx="81900" cy="87600"/>
            </a:xfrm>
            <a:prstGeom prst="ellipse">
              <a:avLst/>
            </a:prstGeom>
            <a:solidFill>
              <a:srgbClr val="4F7BE8"/>
            </a:solidFill>
            <a:ln cap="flat" cmpd="sng" w="9525">
              <a:solidFill>
                <a:srgbClr val="8080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0" name="Google Shape;1090;p78"/>
            <p:cNvCxnSpPr>
              <a:stCxn id="1087" idx="7"/>
              <a:endCxn id="1089" idx="3"/>
            </p:cNvCxnSpPr>
            <p:nvPr/>
          </p:nvCxnSpPr>
          <p:spPr>
            <a:xfrm flipH="1" rot="10800000">
              <a:off x="1871906" y="2414579"/>
              <a:ext cx="473700" cy="3933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1" name="Google Shape;1091;p78"/>
          <p:cNvSpPr txBox="1"/>
          <p:nvPr/>
        </p:nvSpPr>
        <p:spPr>
          <a:xfrm>
            <a:off x="759050" y="3586200"/>
            <a:ext cx="207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0       1       2       3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2" name="Google Shape;1092;p78"/>
          <p:cNvGrpSpPr/>
          <p:nvPr/>
        </p:nvGrpSpPr>
        <p:grpSpPr>
          <a:xfrm>
            <a:off x="6584745" y="1787457"/>
            <a:ext cx="1972121" cy="1798433"/>
            <a:chOff x="457875" y="1831425"/>
            <a:chExt cx="1754400" cy="2230200"/>
          </a:xfrm>
        </p:grpSpPr>
        <p:cxnSp>
          <p:nvCxnSpPr>
            <p:cNvPr id="1093" name="Google Shape;1093;p78"/>
            <p:cNvCxnSpPr/>
            <p:nvPr/>
          </p:nvCxnSpPr>
          <p:spPr>
            <a:xfrm flipH="1">
              <a:off x="457875" y="1831425"/>
              <a:ext cx="5400" cy="2230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4" name="Google Shape;1094;p78"/>
            <p:cNvCxnSpPr/>
            <p:nvPr/>
          </p:nvCxnSpPr>
          <p:spPr>
            <a:xfrm>
              <a:off x="463275" y="4061550"/>
              <a:ext cx="17490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5" name="Google Shape;1095;p78"/>
          <p:cNvGrpSpPr/>
          <p:nvPr/>
        </p:nvGrpSpPr>
        <p:grpSpPr>
          <a:xfrm>
            <a:off x="3805283" y="1798532"/>
            <a:ext cx="1431590" cy="1798433"/>
            <a:chOff x="457875" y="1831425"/>
            <a:chExt cx="1754400" cy="2230200"/>
          </a:xfrm>
        </p:grpSpPr>
        <p:cxnSp>
          <p:nvCxnSpPr>
            <p:cNvPr id="1096" name="Google Shape;1096;p78"/>
            <p:cNvCxnSpPr/>
            <p:nvPr/>
          </p:nvCxnSpPr>
          <p:spPr>
            <a:xfrm flipH="1">
              <a:off x="457875" y="1831425"/>
              <a:ext cx="5400" cy="2230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7" name="Google Shape;1097;p78"/>
            <p:cNvCxnSpPr/>
            <p:nvPr/>
          </p:nvCxnSpPr>
          <p:spPr>
            <a:xfrm>
              <a:off x="463275" y="4061550"/>
              <a:ext cx="17490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8" name="Google Shape;1098;p78"/>
          <p:cNvSpPr txBox="1"/>
          <p:nvPr/>
        </p:nvSpPr>
        <p:spPr>
          <a:xfrm>
            <a:off x="3920100" y="1473425"/>
            <a:ext cx="162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histogram (histogram)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78"/>
          <p:cNvSpPr txBox="1"/>
          <p:nvPr/>
        </p:nvSpPr>
        <p:spPr>
          <a:xfrm>
            <a:off x="6778500" y="1465350"/>
            <a:ext cx="158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jaantuska (bar chart)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78"/>
          <p:cNvSpPr txBox="1"/>
          <p:nvPr/>
        </p:nvSpPr>
        <p:spPr>
          <a:xfrm>
            <a:off x="3654650" y="3586200"/>
            <a:ext cx="207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0    1     2     3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8"/>
          <p:cNvSpPr txBox="1"/>
          <p:nvPr/>
        </p:nvSpPr>
        <p:spPr>
          <a:xfrm>
            <a:off x="530450" y="33576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8"/>
          <p:cNvSpPr txBox="1"/>
          <p:nvPr/>
        </p:nvSpPr>
        <p:spPr>
          <a:xfrm>
            <a:off x="530450" y="17574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8"/>
          <p:cNvSpPr txBox="1"/>
          <p:nvPr/>
        </p:nvSpPr>
        <p:spPr>
          <a:xfrm>
            <a:off x="530450" y="21574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8"/>
          <p:cNvSpPr txBox="1"/>
          <p:nvPr/>
        </p:nvSpPr>
        <p:spPr>
          <a:xfrm>
            <a:off x="530450" y="25575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8"/>
          <p:cNvSpPr txBox="1"/>
          <p:nvPr/>
        </p:nvSpPr>
        <p:spPr>
          <a:xfrm>
            <a:off x="530450" y="29575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8"/>
          <p:cNvSpPr txBox="1"/>
          <p:nvPr/>
        </p:nvSpPr>
        <p:spPr>
          <a:xfrm>
            <a:off x="3426050" y="33576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8"/>
          <p:cNvSpPr txBox="1"/>
          <p:nvPr/>
        </p:nvSpPr>
        <p:spPr>
          <a:xfrm>
            <a:off x="3426050" y="17574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8"/>
          <p:cNvSpPr txBox="1"/>
          <p:nvPr/>
        </p:nvSpPr>
        <p:spPr>
          <a:xfrm>
            <a:off x="3426050" y="21574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78"/>
          <p:cNvSpPr txBox="1"/>
          <p:nvPr/>
        </p:nvSpPr>
        <p:spPr>
          <a:xfrm>
            <a:off x="3426050" y="25575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78"/>
          <p:cNvSpPr txBox="1"/>
          <p:nvPr/>
        </p:nvSpPr>
        <p:spPr>
          <a:xfrm>
            <a:off x="3426050" y="29575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1" name="Google Shape;1111;p78"/>
          <p:cNvSpPr txBox="1"/>
          <p:nvPr/>
        </p:nvSpPr>
        <p:spPr>
          <a:xfrm>
            <a:off x="6169250" y="33576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2" name="Google Shape;1112;p78"/>
          <p:cNvSpPr txBox="1"/>
          <p:nvPr/>
        </p:nvSpPr>
        <p:spPr>
          <a:xfrm>
            <a:off x="6169250" y="17574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78"/>
          <p:cNvSpPr txBox="1"/>
          <p:nvPr/>
        </p:nvSpPr>
        <p:spPr>
          <a:xfrm>
            <a:off x="6169250" y="21574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78"/>
          <p:cNvSpPr txBox="1"/>
          <p:nvPr/>
        </p:nvSpPr>
        <p:spPr>
          <a:xfrm>
            <a:off x="6169250" y="255750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8"/>
          <p:cNvSpPr txBox="1"/>
          <p:nvPr/>
        </p:nvSpPr>
        <p:spPr>
          <a:xfrm>
            <a:off x="6169250" y="2957550"/>
            <a:ext cx="3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79"/>
          <p:cNvSpPr txBox="1"/>
          <p:nvPr>
            <p:ph idx="1" type="body"/>
          </p:nvPr>
        </p:nvSpPr>
        <p:spPr>
          <a:xfrm>
            <a:off x="324000" y="759300"/>
            <a:ext cx="7135200" cy="8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u soconaa inaan sawirno histogram (histogram) ee xogta joogtada ah (continuous data).</a:t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21" name="Google Shape;1121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Sawirista xogta joogtada ah (continuous data)</a:t>
            </a:r>
            <a:endParaRPr/>
          </a:p>
        </p:txBody>
      </p:sp>
      <p:graphicFrame>
        <p:nvGraphicFramePr>
          <p:cNvPr id="1122" name="Google Shape;1122;p79"/>
          <p:cNvGraphicFramePr/>
          <p:nvPr/>
        </p:nvGraphicFramePr>
        <p:xfrm>
          <a:off x="445739" y="177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775650"/>
                <a:gridCol w="1721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130 – 139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140 – 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 – 159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160 – 169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170 – 179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1123" name="Google Shape;1123;p79"/>
          <p:cNvSpPr/>
          <p:nvPr/>
        </p:nvSpPr>
        <p:spPr>
          <a:xfrm>
            <a:off x="4336075" y="2990350"/>
            <a:ext cx="522900" cy="53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4" name="Google Shape;1124;p79"/>
          <p:cNvGrpSpPr/>
          <p:nvPr/>
        </p:nvGrpSpPr>
        <p:grpSpPr>
          <a:xfrm>
            <a:off x="5154975" y="1739838"/>
            <a:ext cx="3076148" cy="2902438"/>
            <a:chOff x="5154975" y="1739838"/>
            <a:chExt cx="3076148" cy="2902438"/>
          </a:xfrm>
        </p:grpSpPr>
        <p:sp>
          <p:nvSpPr>
            <p:cNvPr id="1125" name="Google Shape;1125;p79"/>
            <p:cNvSpPr/>
            <p:nvPr/>
          </p:nvSpPr>
          <p:spPr>
            <a:xfrm>
              <a:off x="5952125" y="3547978"/>
              <a:ext cx="410700" cy="361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6" name="Google Shape;1126;p79"/>
            <p:cNvSpPr/>
            <p:nvPr/>
          </p:nvSpPr>
          <p:spPr>
            <a:xfrm>
              <a:off x="6362950" y="2543850"/>
              <a:ext cx="410700" cy="1368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7" name="Google Shape;1127;p79"/>
            <p:cNvSpPr/>
            <p:nvPr/>
          </p:nvSpPr>
          <p:spPr>
            <a:xfrm>
              <a:off x="6773775" y="1878125"/>
              <a:ext cx="4107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8" name="Google Shape;1128;p79"/>
            <p:cNvSpPr/>
            <p:nvPr/>
          </p:nvSpPr>
          <p:spPr>
            <a:xfrm>
              <a:off x="7184600" y="1878025"/>
              <a:ext cx="4110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9" name="Google Shape;1129;p79"/>
            <p:cNvSpPr/>
            <p:nvPr/>
          </p:nvSpPr>
          <p:spPr>
            <a:xfrm>
              <a:off x="7595450" y="3211950"/>
              <a:ext cx="410700" cy="700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30" name="Google Shape;1130;p79"/>
            <p:cNvCxnSpPr/>
            <p:nvPr/>
          </p:nvCxnSpPr>
          <p:spPr>
            <a:xfrm flipH="1">
              <a:off x="5950375" y="1863325"/>
              <a:ext cx="8100" cy="2056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1" name="Google Shape;1131;p79"/>
            <p:cNvCxnSpPr/>
            <p:nvPr/>
          </p:nvCxnSpPr>
          <p:spPr>
            <a:xfrm>
              <a:off x="5948620" y="3910867"/>
              <a:ext cx="20649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2" name="Google Shape;1132;p79"/>
            <p:cNvCxnSpPr/>
            <p:nvPr/>
          </p:nvCxnSpPr>
          <p:spPr>
            <a:xfrm>
              <a:off x="5796873" y="354580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3" name="Google Shape;1133;p79"/>
            <p:cNvCxnSpPr/>
            <p:nvPr/>
          </p:nvCxnSpPr>
          <p:spPr>
            <a:xfrm>
              <a:off x="5796873" y="3211956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4" name="Google Shape;1134;p79"/>
            <p:cNvCxnSpPr/>
            <p:nvPr/>
          </p:nvCxnSpPr>
          <p:spPr>
            <a:xfrm>
              <a:off x="5796873" y="287810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5" name="Google Shape;1135;p79"/>
            <p:cNvCxnSpPr/>
            <p:nvPr/>
          </p:nvCxnSpPr>
          <p:spPr>
            <a:xfrm>
              <a:off x="5796873" y="2544262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6" name="Google Shape;1136;p79"/>
            <p:cNvCxnSpPr/>
            <p:nvPr/>
          </p:nvCxnSpPr>
          <p:spPr>
            <a:xfrm>
              <a:off x="5796873" y="22104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7" name="Google Shape;1137;p79"/>
            <p:cNvSpPr txBox="1"/>
            <p:nvPr/>
          </p:nvSpPr>
          <p:spPr>
            <a:xfrm rot="-5400000">
              <a:off x="4347075" y="2650525"/>
              <a:ext cx="2077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Soo noqnoqoshada (Frequency)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8" name="Google Shape;1138;p79"/>
            <p:cNvSpPr txBox="1"/>
            <p:nvPr/>
          </p:nvSpPr>
          <p:spPr>
            <a:xfrm>
              <a:off x="5948625" y="4365075"/>
              <a:ext cx="2064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Dhererka (cm)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9" name="Google Shape;1139;p79"/>
            <p:cNvSpPr txBox="1"/>
            <p:nvPr/>
          </p:nvSpPr>
          <p:spPr>
            <a:xfrm>
              <a:off x="5611950" y="37722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40" name="Google Shape;1140;p79"/>
            <p:cNvCxnSpPr/>
            <p:nvPr/>
          </p:nvCxnSpPr>
          <p:spPr>
            <a:xfrm>
              <a:off x="5796248" y="391087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1" name="Google Shape;1141;p79"/>
            <p:cNvCxnSpPr/>
            <p:nvPr/>
          </p:nvCxnSpPr>
          <p:spPr>
            <a:xfrm rot="5400000">
              <a:off x="6283196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2" name="Google Shape;1142;p79"/>
            <p:cNvCxnSpPr/>
            <p:nvPr/>
          </p:nvCxnSpPr>
          <p:spPr>
            <a:xfrm rot="5400000">
              <a:off x="6694292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3" name="Google Shape;1143;p79"/>
            <p:cNvCxnSpPr/>
            <p:nvPr/>
          </p:nvCxnSpPr>
          <p:spPr>
            <a:xfrm rot="5400000">
              <a:off x="7105388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4" name="Google Shape;1144;p79"/>
            <p:cNvCxnSpPr/>
            <p:nvPr/>
          </p:nvCxnSpPr>
          <p:spPr>
            <a:xfrm rot="5400000">
              <a:off x="7516483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5" name="Google Shape;1145;p79"/>
            <p:cNvCxnSpPr/>
            <p:nvPr/>
          </p:nvCxnSpPr>
          <p:spPr>
            <a:xfrm rot="5400000">
              <a:off x="7927579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6" name="Google Shape;1146;p79"/>
            <p:cNvCxnSpPr/>
            <p:nvPr/>
          </p:nvCxnSpPr>
          <p:spPr>
            <a:xfrm rot="5400000">
              <a:off x="5872100" y="39887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47" name="Google Shape;1147;p79"/>
            <p:cNvSpPr txBox="1"/>
            <p:nvPr/>
          </p:nvSpPr>
          <p:spPr>
            <a:xfrm>
              <a:off x="5611950" y="34023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8" name="Google Shape;1148;p79"/>
            <p:cNvSpPr txBox="1"/>
            <p:nvPr/>
          </p:nvSpPr>
          <p:spPr>
            <a:xfrm>
              <a:off x="5611950" y="3078200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9" name="Google Shape;1149;p79"/>
            <p:cNvSpPr txBox="1"/>
            <p:nvPr/>
          </p:nvSpPr>
          <p:spPr>
            <a:xfrm>
              <a:off x="5611950" y="27465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0" name="Google Shape;1150;p79"/>
            <p:cNvSpPr txBox="1"/>
            <p:nvPr/>
          </p:nvSpPr>
          <p:spPr>
            <a:xfrm>
              <a:off x="5611950" y="24041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1" name="Google Shape;1151;p79"/>
            <p:cNvSpPr txBox="1"/>
            <p:nvPr/>
          </p:nvSpPr>
          <p:spPr>
            <a:xfrm>
              <a:off x="5611950" y="20760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2" name="Google Shape;1152;p79"/>
            <p:cNvSpPr txBox="1"/>
            <p:nvPr/>
          </p:nvSpPr>
          <p:spPr>
            <a:xfrm>
              <a:off x="575412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130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3" name="Google Shape;1153;p79"/>
            <p:cNvSpPr txBox="1"/>
            <p:nvPr/>
          </p:nvSpPr>
          <p:spPr>
            <a:xfrm>
              <a:off x="616978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4" name="Google Shape;1154;p79"/>
            <p:cNvSpPr txBox="1"/>
            <p:nvPr/>
          </p:nvSpPr>
          <p:spPr>
            <a:xfrm>
              <a:off x="658544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150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5" name="Google Shape;1155;p79"/>
            <p:cNvSpPr txBox="1"/>
            <p:nvPr/>
          </p:nvSpPr>
          <p:spPr>
            <a:xfrm>
              <a:off x="700110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160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6" name="Google Shape;1156;p79"/>
            <p:cNvSpPr txBox="1"/>
            <p:nvPr/>
          </p:nvSpPr>
          <p:spPr>
            <a:xfrm>
              <a:off x="741676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170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7" name="Google Shape;1157;p79"/>
            <p:cNvSpPr txBox="1"/>
            <p:nvPr/>
          </p:nvSpPr>
          <p:spPr>
            <a:xfrm>
              <a:off x="783242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58" name="Google Shape;1158;p79"/>
            <p:cNvCxnSpPr/>
            <p:nvPr/>
          </p:nvCxnSpPr>
          <p:spPr>
            <a:xfrm>
              <a:off x="5796873" y="18781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59" name="Google Shape;1159;p79"/>
            <p:cNvSpPr txBox="1"/>
            <p:nvPr/>
          </p:nvSpPr>
          <p:spPr>
            <a:xfrm>
              <a:off x="5613900" y="17398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80"/>
          <p:cNvSpPr txBox="1"/>
          <p:nvPr>
            <p:ph idx="1" type="body"/>
          </p:nvPr>
        </p:nvSpPr>
        <p:spPr>
          <a:xfrm>
            <a:off x="324000" y="759300"/>
            <a:ext cx="8496000" cy="145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 loo habeeyo xogta loogu talagalay sawirista:</a:t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800">
                <a:latin typeface="Lexend"/>
              </a:rPr>
              <a:t>Samee jaantus (table) oo ah kala duwanaanshaha xogta, tusaale ahaan:</a:t>
            </a:r>
            <a:endParaRPr sz="1800"/>
          </a:p>
          <a:p>
            <a:pPr indent="-342899" lvl="0" marL="89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>
                <a:latin typeface="Lexend"/>
              </a:rPr>
              <a:t>dhererka oo loo qaybiyay 10 cm oo kala duwan.</a:t>
            </a:r>
            <a:endParaRPr sz="1800"/>
          </a:p>
        </p:txBody>
      </p:sp>
      <p:sp>
        <p:nvSpPr>
          <p:cNvPr id="1165" name="Google Shape;1165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Sawirista xogta joogtada ah (continuous data)</a:t>
            </a:r>
            <a:endParaRPr/>
          </a:p>
        </p:txBody>
      </p:sp>
      <p:graphicFrame>
        <p:nvGraphicFramePr>
          <p:cNvPr id="1166" name="Google Shape;1166;p80"/>
          <p:cNvGraphicFramePr/>
          <p:nvPr/>
        </p:nvGraphicFramePr>
        <p:xfrm>
          <a:off x="323989" y="293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133025"/>
                <a:gridCol w="15246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Arday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144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161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graphicFrame>
        <p:nvGraphicFramePr>
          <p:cNvPr id="1167" name="Google Shape;1167;p80"/>
          <p:cNvGraphicFramePr/>
          <p:nvPr/>
        </p:nvGraphicFramePr>
        <p:xfrm>
          <a:off x="3124081" y="293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501650"/>
                <a:gridCol w="765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Tiri (Tally)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130 – 139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140 – 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 – 159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graphicFrame>
        <p:nvGraphicFramePr>
          <p:cNvPr id="1168" name="Google Shape;1168;p80"/>
          <p:cNvGraphicFramePr/>
          <p:nvPr/>
        </p:nvGraphicFramePr>
        <p:xfrm>
          <a:off x="5545789" y="293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532675"/>
                <a:gridCol w="1399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(Height) (cm)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(Frequency)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130 – 139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140 – 149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150 – 159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1169" name="Google Shape;1169;p80"/>
          <p:cNvSpPr txBox="1"/>
          <p:nvPr/>
        </p:nvSpPr>
        <p:spPr>
          <a:xfrm>
            <a:off x="228600" y="1780780"/>
            <a:ext cx="83961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50000" lvl="0" marL="495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 Xog kasta oo shakhsi ah u gudub oo ku tiri (tally) qaybta saxda ah.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80"/>
          <p:cNvSpPr txBox="1"/>
          <p:nvPr/>
        </p:nvSpPr>
        <p:spPr>
          <a:xfrm>
            <a:off x="411480" y="4753195"/>
            <a:ext cx="597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50000" lvl="0" marL="495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 U beddel tiriyada (tallies) tirooyin.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80"/>
          <p:cNvSpPr txBox="1"/>
          <p:nvPr/>
        </p:nvSpPr>
        <p:spPr>
          <a:xfrm>
            <a:off x="6645612" y="4753195"/>
            <a:ext cx="462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//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//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80"/>
          <p:cNvSpPr/>
          <p:nvPr/>
        </p:nvSpPr>
        <p:spPr>
          <a:xfrm>
            <a:off x="2683950" y="3713275"/>
            <a:ext cx="522900" cy="53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80"/>
          <p:cNvSpPr/>
          <p:nvPr/>
        </p:nvSpPr>
        <p:spPr>
          <a:xfrm>
            <a:off x="5159125" y="3713275"/>
            <a:ext cx="522900" cy="53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TextBox 1173"/>
          <p:cNvSpPr txBox="1"/>
          <p:nvPr/>
        </p:nvSpPr>
        <p:spPr>
          <a:xfrm>
            <a:off x="411480" y="447887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81"/>
          <p:cNvSpPr txBox="1"/>
          <p:nvPr>
            <p:ph idx="1" type="body"/>
          </p:nvPr>
        </p:nvSpPr>
        <p:spPr>
          <a:xfrm>
            <a:off x="313250" y="880800"/>
            <a:ext cx="5535300" cy="39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Sawir dhidibka x (x–axis) (dherer (height)):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809999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U qoondee tiir (column) qayb kasta. Waa inaysan jirin farqi (gap) u dhexeeya tiirarka.</a:t>
            </a:r>
            <a:endParaRPr sz="1800"/>
          </a:p>
          <a:p>
            <a:pPr indent="-342900" lvl="0" marL="80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Ku dar calaamado (labels) tiir kasta, iyo calaamad (label) dhidibka.</a:t>
            </a:r>
            <a:endParaRPr sz="1800"/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Sawir dhidibka y (y–axis) (inta jeer (frequency)):</a:t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809999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Hubi in tirooyinku kor u kacayaan kordhin isle'eg (evenly–spaced increments).</a:t>
            </a:r>
            <a:endParaRPr sz="1800"/>
          </a:p>
          <a:p>
            <a:pPr indent="-342900" lvl="0" marL="80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Sawir tiirarka (columns) ilaa dhererka (height) saxda ah.</a:t>
            </a:r>
            <a:endParaRPr sz="1800"/>
          </a:p>
          <a:p>
            <a:pPr indent="-342900" lvl="0" marL="80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Midabee ama hoos ka hadh (shade) tiirarka.</a:t>
            </a:r>
            <a:endParaRPr sz="1800"/>
          </a:p>
          <a:p>
            <a:pPr indent="-342900" lvl="0" marL="80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Calaamadee (Label) dhidibka.</a:t>
            </a:r>
            <a:endParaRPr sz="1800"/>
          </a:p>
          <a:p>
            <a:pPr indent="0" lvl="0" marL="0" rtl="0" algn="l">
              <a:spcBef>
                <a:spcPts val="5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3) Ku dar cinwaan (title) garaafka (graph).</a:t>
            </a:r>
            <a:endParaRPr sz="1800"/>
          </a:p>
        </p:txBody>
      </p:sp>
      <p:sp>
        <p:nvSpPr>
          <p:cNvPr id="1179" name="Google Shape;117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Sawiridda xogta joogtada ah (continuous data)</a:t>
            </a:r>
            <a:endParaRPr/>
          </a:p>
        </p:txBody>
      </p:sp>
      <p:sp>
        <p:nvSpPr>
          <p:cNvPr id="1180" name="Google Shape;1180;p81"/>
          <p:cNvSpPr txBox="1"/>
          <p:nvPr/>
        </p:nvSpPr>
        <p:spPr>
          <a:xfrm>
            <a:off x="313239" y="539993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sameeyo histogram (histogram):</a:t>
            </a:r>
            <a:endParaRPr sz="1600"/>
          </a:p>
        </p:txBody>
      </p:sp>
      <p:sp>
        <p:nvSpPr>
          <p:cNvPr id="1181" name="Google Shape;1181;p81"/>
          <p:cNvSpPr txBox="1"/>
          <p:nvPr/>
        </p:nvSpPr>
        <p:spPr>
          <a:xfrm>
            <a:off x="6366300" y="1055575"/>
            <a:ext cx="245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(Heights) ardayda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82" name="Google Shape;1182;p81"/>
          <p:cNvGrpSpPr/>
          <p:nvPr/>
        </p:nvGrpSpPr>
        <p:grpSpPr>
          <a:xfrm>
            <a:off x="5774400" y="1348263"/>
            <a:ext cx="3076148" cy="2902438"/>
            <a:chOff x="5154975" y="1739838"/>
            <a:chExt cx="3076148" cy="2902438"/>
          </a:xfrm>
        </p:grpSpPr>
        <p:sp>
          <p:nvSpPr>
            <p:cNvPr id="1183" name="Google Shape;1183;p81"/>
            <p:cNvSpPr/>
            <p:nvPr/>
          </p:nvSpPr>
          <p:spPr>
            <a:xfrm>
              <a:off x="5952125" y="3547978"/>
              <a:ext cx="410700" cy="361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4" name="Google Shape;1184;p81"/>
            <p:cNvSpPr/>
            <p:nvPr/>
          </p:nvSpPr>
          <p:spPr>
            <a:xfrm>
              <a:off x="6362950" y="2543850"/>
              <a:ext cx="410700" cy="1368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5" name="Google Shape;1185;p81"/>
            <p:cNvSpPr/>
            <p:nvPr/>
          </p:nvSpPr>
          <p:spPr>
            <a:xfrm>
              <a:off x="6773775" y="1878125"/>
              <a:ext cx="4107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6" name="Google Shape;1186;p81"/>
            <p:cNvSpPr/>
            <p:nvPr/>
          </p:nvSpPr>
          <p:spPr>
            <a:xfrm>
              <a:off x="7184600" y="1878025"/>
              <a:ext cx="4110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7" name="Google Shape;1187;p81"/>
            <p:cNvSpPr/>
            <p:nvPr/>
          </p:nvSpPr>
          <p:spPr>
            <a:xfrm>
              <a:off x="7595450" y="3211950"/>
              <a:ext cx="410700" cy="700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88" name="Google Shape;1188;p81"/>
            <p:cNvCxnSpPr/>
            <p:nvPr/>
          </p:nvCxnSpPr>
          <p:spPr>
            <a:xfrm flipH="1">
              <a:off x="5950375" y="1863325"/>
              <a:ext cx="8100" cy="2056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9" name="Google Shape;1189;p81"/>
            <p:cNvCxnSpPr/>
            <p:nvPr/>
          </p:nvCxnSpPr>
          <p:spPr>
            <a:xfrm>
              <a:off x="5948620" y="3910867"/>
              <a:ext cx="20649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0" name="Google Shape;1190;p81"/>
            <p:cNvCxnSpPr/>
            <p:nvPr/>
          </p:nvCxnSpPr>
          <p:spPr>
            <a:xfrm>
              <a:off x="5796873" y="354580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1" name="Google Shape;1191;p81"/>
            <p:cNvCxnSpPr/>
            <p:nvPr/>
          </p:nvCxnSpPr>
          <p:spPr>
            <a:xfrm>
              <a:off x="5796873" y="3211956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2" name="Google Shape;1192;p81"/>
            <p:cNvCxnSpPr/>
            <p:nvPr/>
          </p:nvCxnSpPr>
          <p:spPr>
            <a:xfrm>
              <a:off x="5796873" y="287810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3" name="Google Shape;1193;p81"/>
            <p:cNvCxnSpPr/>
            <p:nvPr/>
          </p:nvCxnSpPr>
          <p:spPr>
            <a:xfrm>
              <a:off x="5796873" y="2544262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4" name="Google Shape;1194;p81"/>
            <p:cNvCxnSpPr/>
            <p:nvPr/>
          </p:nvCxnSpPr>
          <p:spPr>
            <a:xfrm>
              <a:off x="5796873" y="22104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5" name="Google Shape;1195;p81"/>
            <p:cNvSpPr txBox="1"/>
            <p:nvPr/>
          </p:nvSpPr>
          <p:spPr>
            <a:xfrm rot="-5400000">
              <a:off x="4347075" y="2650525"/>
              <a:ext cx="2077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Inta jeer (Frequency)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81"/>
            <p:cNvSpPr txBox="1"/>
            <p:nvPr/>
          </p:nvSpPr>
          <p:spPr>
            <a:xfrm>
              <a:off x="5948625" y="4365075"/>
              <a:ext cx="2064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Dherer (Height) (cm)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7" name="Google Shape;1197;p81"/>
            <p:cNvSpPr txBox="1"/>
            <p:nvPr/>
          </p:nvSpPr>
          <p:spPr>
            <a:xfrm>
              <a:off x="5611950" y="37722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98" name="Google Shape;1198;p81"/>
            <p:cNvCxnSpPr/>
            <p:nvPr/>
          </p:nvCxnSpPr>
          <p:spPr>
            <a:xfrm>
              <a:off x="5796248" y="391087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9" name="Google Shape;1199;p81"/>
            <p:cNvCxnSpPr/>
            <p:nvPr/>
          </p:nvCxnSpPr>
          <p:spPr>
            <a:xfrm rot="5400000">
              <a:off x="6283196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0" name="Google Shape;1200;p81"/>
            <p:cNvCxnSpPr/>
            <p:nvPr/>
          </p:nvCxnSpPr>
          <p:spPr>
            <a:xfrm rot="5400000">
              <a:off x="6694292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1" name="Google Shape;1201;p81"/>
            <p:cNvCxnSpPr/>
            <p:nvPr/>
          </p:nvCxnSpPr>
          <p:spPr>
            <a:xfrm rot="5400000">
              <a:off x="7105388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2" name="Google Shape;1202;p81"/>
            <p:cNvCxnSpPr/>
            <p:nvPr/>
          </p:nvCxnSpPr>
          <p:spPr>
            <a:xfrm rot="5400000">
              <a:off x="7516483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3" name="Google Shape;1203;p81"/>
            <p:cNvCxnSpPr/>
            <p:nvPr/>
          </p:nvCxnSpPr>
          <p:spPr>
            <a:xfrm rot="5400000">
              <a:off x="7927579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4" name="Google Shape;1204;p81"/>
            <p:cNvCxnSpPr/>
            <p:nvPr/>
          </p:nvCxnSpPr>
          <p:spPr>
            <a:xfrm rot="5400000">
              <a:off x="5872100" y="39887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05" name="Google Shape;1205;p81"/>
            <p:cNvSpPr txBox="1"/>
            <p:nvPr/>
          </p:nvSpPr>
          <p:spPr>
            <a:xfrm>
              <a:off x="5611950" y="34023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6" name="Google Shape;1206;p81"/>
            <p:cNvSpPr txBox="1"/>
            <p:nvPr/>
          </p:nvSpPr>
          <p:spPr>
            <a:xfrm>
              <a:off x="5611950" y="3078200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7" name="Google Shape;1207;p81"/>
            <p:cNvSpPr txBox="1"/>
            <p:nvPr/>
          </p:nvSpPr>
          <p:spPr>
            <a:xfrm>
              <a:off x="5611950" y="27465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8" name="Google Shape;1208;p81"/>
            <p:cNvSpPr txBox="1"/>
            <p:nvPr/>
          </p:nvSpPr>
          <p:spPr>
            <a:xfrm>
              <a:off x="5611950" y="24041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9" name="Google Shape;1209;p81"/>
            <p:cNvSpPr txBox="1"/>
            <p:nvPr/>
          </p:nvSpPr>
          <p:spPr>
            <a:xfrm>
              <a:off x="5611950" y="20760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0" name="Google Shape;1210;p81"/>
            <p:cNvSpPr txBox="1"/>
            <p:nvPr/>
          </p:nvSpPr>
          <p:spPr>
            <a:xfrm>
              <a:off x="575412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130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1" name="Google Shape;1211;p81"/>
            <p:cNvSpPr txBox="1"/>
            <p:nvPr/>
          </p:nvSpPr>
          <p:spPr>
            <a:xfrm>
              <a:off x="616978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2" name="Google Shape;1212;p81"/>
            <p:cNvSpPr txBox="1"/>
            <p:nvPr/>
          </p:nvSpPr>
          <p:spPr>
            <a:xfrm>
              <a:off x="658544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150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81"/>
            <p:cNvSpPr txBox="1"/>
            <p:nvPr/>
          </p:nvSpPr>
          <p:spPr>
            <a:xfrm>
              <a:off x="700110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160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4" name="Google Shape;1214;p81"/>
            <p:cNvSpPr txBox="1"/>
            <p:nvPr/>
          </p:nvSpPr>
          <p:spPr>
            <a:xfrm>
              <a:off x="741676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170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5" name="Google Shape;1215;p81"/>
            <p:cNvSpPr txBox="1"/>
            <p:nvPr/>
          </p:nvSpPr>
          <p:spPr>
            <a:xfrm>
              <a:off x="783242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6" name="Google Shape;1216;p81"/>
            <p:cNvCxnSpPr/>
            <p:nvPr/>
          </p:nvCxnSpPr>
          <p:spPr>
            <a:xfrm>
              <a:off x="5796873" y="18781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17" name="Google Shape;1217;p81"/>
            <p:cNvSpPr txBox="1"/>
            <p:nvPr/>
          </p:nvSpPr>
          <p:spPr>
            <a:xfrm>
              <a:off x="5613900" y="17398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8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Calaamadee (label) kee baa dhigi doona dhidibka y (y–axis)?</a:t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23" name="Google Shape;1223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Sawiridda xogta joogtada ah (continuous data)</a:t>
            </a:r>
            <a:endParaRPr/>
          </a:p>
        </p:txBody>
      </p:sp>
      <p:sp>
        <p:nvSpPr>
          <p:cNvPr id="1224" name="Google Shape;1224;p82"/>
          <p:cNvSpPr txBox="1"/>
          <p:nvPr>
            <p:ph idx="1" type="subTitle"/>
          </p:nvPr>
        </p:nvSpPr>
        <p:spPr>
          <a:xfrm>
            <a:off x="1034425" y="1837775"/>
            <a:ext cx="2414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Inta jeer (Frequency)</a:t>
            </a:r>
            <a:endParaRPr/>
          </a:p>
        </p:txBody>
      </p:sp>
      <p:sp>
        <p:nvSpPr>
          <p:cNvPr id="1225" name="Google Shape;1225;p82"/>
          <p:cNvSpPr txBox="1"/>
          <p:nvPr>
            <p:ph idx="3" type="subTitle"/>
          </p:nvPr>
        </p:nvSpPr>
        <p:spPr>
          <a:xfrm>
            <a:off x="1034425" y="2794251"/>
            <a:ext cx="24144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Dherer (Height)</a:t>
            </a:r>
            <a:endParaRPr/>
          </a:p>
        </p:txBody>
      </p:sp>
      <p:sp>
        <p:nvSpPr>
          <p:cNvPr id="1226" name="Google Shape;1226;p82"/>
          <p:cNvSpPr txBox="1"/>
          <p:nvPr>
            <p:ph idx="4" type="subTitle"/>
          </p:nvPr>
        </p:nvSpPr>
        <p:spPr>
          <a:xfrm>
            <a:off x="1034425" y="3766974"/>
            <a:ext cx="2400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 duwanaansho (Range)</a:t>
            </a:r>
            <a:endParaRPr/>
          </a:p>
        </p:txBody>
      </p:sp>
      <p:pic>
        <p:nvPicPr>
          <p:cNvPr id="1227" name="Google Shape;122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8" name="Google Shape;1228;p82"/>
          <p:cNvGrpSpPr/>
          <p:nvPr/>
        </p:nvGrpSpPr>
        <p:grpSpPr>
          <a:xfrm>
            <a:off x="5459550" y="1511238"/>
            <a:ext cx="2619174" cy="2598838"/>
            <a:chOff x="5611950" y="1739838"/>
            <a:chExt cx="2619174" cy="2598838"/>
          </a:xfrm>
        </p:grpSpPr>
        <p:sp>
          <p:nvSpPr>
            <p:cNvPr id="1229" name="Google Shape;1229;p82"/>
            <p:cNvSpPr/>
            <p:nvPr/>
          </p:nvSpPr>
          <p:spPr>
            <a:xfrm>
              <a:off x="5952125" y="3547978"/>
              <a:ext cx="410700" cy="361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0" name="Google Shape;1230;p82"/>
            <p:cNvSpPr/>
            <p:nvPr/>
          </p:nvSpPr>
          <p:spPr>
            <a:xfrm>
              <a:off x="6362950" y="2543850"/>
              <a:ext cx="410700" cy="1368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1" name="Google Shape;1231;p82"/>
            <p:cNvSpPr/>
            <p:nvPr/>
          </p:nvSpPr>
          <p:spPr>
            <a:xfrm>
              <a:off x="6773775" y="1878125"/>
              <a:ext cx="4107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2" name="Google Shape;1232;p82"/>
            <p:cNvSpPr/>
            <p:nvPr/>
          </p:nvSpPr>
          <p:spPr>
            <a:xfrm>
              <a:off x="7184600" y="1878025"/>
              <a:ext cx="411000" cy="203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3" name="Google Shape;1233;p82"/>
            <p:cNvSpPr/>
            <p:nvPr/>
          </p:nvSpPr>
          <p:spPr>
            <a:xfrm>
              <a:off x="7595450" y="3211950"/>
              <a:ext cx="410700" cy="700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34" name="Google Shape;1234;p82"/>
            <p:cNvCxnSpPr/>
            <p:nvPr/>
          </p:nvCxnSpPr>
          <p:spPr>
            <a:xfrm flipH="1">
              <a:off x="5950375" y="1863325"/>
              <a:ext cx="8100" cy="2056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5" name="Google Shape;1235;p82"/>
            <p:cNvCxnSpPr/>
            <p:nvPr/>
          </p:nvCxnSpPr>
          <p:spPr>
            <a:xfrm>
              <a:off x="5948620" y="3910867"/>
              <a:ext cx="20649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6" name="Google Shape;1236;p82"/>
            <p:cNvCxnSpPr/>
            <p:nvPr/>
          </p:nvCxnSpPr>
          <p:spPr>
            <a:xfrm>
              <a:off x="5796873" y="354580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7" name="Google Shape;1237;p82"/>
            <p:cNvCxnSpPr/>
            <p:nvPr/>
          </p:nvCxnSpPr>
          <p:spPr>
            <a:xfrm>
              <a:off x="5796873" y="3211956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8" name="Google Shape;1238;p82"/>
            <p:cNvCxnSpPr/>
            <p:nvPr/>
          </p:nvCxnSpPr>
          <p:spPr>
            <a:xfrm>
              <a:off x="5796873" y="287810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9" name="Google Shape;1239;p82"/>
            <p:cNvCxnSpPr/>
            <p:nvPr/>
          </p:nvCxnSpPr>
          <p:spPr>
            <a:xfrm>
              <a:off x="5796873" y="2544262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0" name="Google Shape;1240;p82"/>
            <p:cNvCxnSpPr/>
            <p:nvPr/>
          </p:nvCxnSpPr>
          <p:spPr>
            <a:xfrm>
              <a:off x="5796873" y="22104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41" name="Google Shape;1241;p82"/>
            <p:cNvSpPr txBox="1"/>
            <p:nvPr/>
          </p:nvSpPr>
          <p:spPr>
            <a:xfrm>
              <a:off x="5611950" y="37722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42" name="Google Shape;1242;p82"/>
            <p:cNvCxnSpPr/>
            <p:nvPr/>
          </p:nvCxnSpPr>
          <p:spPr>
            <a:xfrm>
              <a:off x="5796248" y="3910879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3" name="Google Shape;1243;p82"/>
            <p:cNvCxnSpPr/>
            <p:nvPr/>
          </p:nvCxnSpPr>
          <p:spPr>
            <a:xfrm rot="5400000">
              <a:off x="6283196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4" name="Google Shape;1244;p82"/>
            <p:cNvCxnSpPr/>
            <p:nvPr/>
          </p:nvCxnSpPr>
          <p:spPr>
            <a:xfrm rot="5400000">
              <a:off x="6694292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5" name="Google Shape;1245;p82"/>
            <p:cNvCxnSpPr/>
            <p:nvPr/>
          </p:nvCxnSpPr>
          <p:spPr>
            <a:xfrm rot="5400000">
              <a:off x="7105388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6" name="Google Shape;1246;p82"/>
            <p:cNvCxnSpPr/>
            <p:nvPr/>
          </p:nvCxnSpPr>
          <p:spPr>
            <a:xfrm rot="5400000">
              <a:off x="7516483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7" name="Google Shape;1247;p82"/>
            <p:cNvCxnSpPr/>
            <p:nvPr/>
          </p:nvCxnSpPr>
          <p:spPr>
            <a:xfrm rot="5400000">
              <a:off x="7927579" y="3989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8" name="Google Shape;1248;p82"/>
            <p:cNvCxnSpPr/>
            <p:nvPr/>
          </p:nvCxnSpPr>
          <p:spPr>
            <a:xfrm rot="5400000">
              <a:off x="5872100" y="39887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49" name="Google Shape;1249;p82"/>
            <p:cNvSpPr txBox="1"/>
            <p:nvPr/>
          </p:nvSpPr>
          <p:spPr>
            <a:xfrm>
              <a:off x="5611950" y="34023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0" name="Google Shape;1250;p82"/>
            <p:cNvSpPr txBox="1"/>
            <p:nvPr/>
          </p:nvSpPr>
          <p:spPr>
            <a:xfrm>
              <a:off x="5611950" y="3078200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1" name="Google Shape;1251;p82"/>
            <p:cNvSpPr txBox="1"/>
            <p:nvPr/>
          </p:nvSpPr>
          <p:spPr>
            <a:xfrm>
              <a:off x="5611950" y="274652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2" name="Google Shape;1252;p82"/>
            <p:cNvSpPr txBox="1"/>
            <p:nvPr/>
          </p:nvSpPr>
          <p:spPr>
            <a:xfrm>
              <a:off x="5611950" y="2404175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3" name="Google Shape;1253;p82"/>
            <p:cNvSpPr txBox="1"/>
            <p:nvPr/>
          </p:nvSpPr>
          <p:spPr>
            <a:xfrm>
              <a:off x="5611950" y="20760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4" name="Google Shape;1254;p82"/>
            <p:cNvSpPr txBox="1"/>
            <p:nvPr/>
          </p:nvSpPr>
          <p:spPr>
            <a:xfrm>
              <a:off x="575412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130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5" name="Google Shape;1255;p82"/>
            <p:cNvSpPr txBox="1"/>
            <p:nvPr/>
          </p:nvSpPr>
          <p:spPr>
            <a:xfrm>
              <a:off x="6169781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140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6" name="Google Shape;1256;p82"/>
            <p:cNvSpPr txBox="1"/>
            <p:nvPr/>
          </p:nvSpPr>
          <p:spPr>
            <a:xfrm>
              <a:off x="658544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150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7" name="Google Shape;1257;p82"/>
            <p:cNvSpPr txBox="1"/>
            <p:nvPr/>
          </p:nvSpPr>
          <p:spPr>
            <a:xfrm>
              <a:off x="7001102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160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8" name="Google Shape;1258;p82"/>
            <p:cNvSpPr txBox="1"/>
            <p:nvPr/>
          </p:nvSpPr>
          <p:spPr>
            <a:xfrm>
              <a:off x="741676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170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9" name="Google Shape;1259;p82"/>
            <p:cNvSpPr txBox="1"/>
            <p:nvPr/>
          </p:nvSpPr>
          <p:spPr>
            <a:xfrm>
              <a:off x="7832423" y="4077075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180</a:t>
              </a:r>
              <a:endParaRPr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60" name="Google Shape;1260;p82"/>
            <p:cNvCxnSpPr/>
            <p:nvPr/>
          </p:nvCxnSpPr>
          <p:spPr>
            <a:xfrm>
              <a:off x="5796873" y="1878114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61" name="Google Shape;1261;p82"/>
            <p:cNvSpPr txBox="1"/>
            <p:nvPr/>
          </p:nvSpPr>
          <p:spPr>
            <a:xfrm>
              <a:off x="5613900" y="1739838"/>
              <a:ext cx="29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83"/>
          <p:cNvSpPr txBox="1"/>
          <p:nvPr>
            <p:ph idx="1" type="body"/>
          </p:nvPr>
        </p:nvSpPr>
        <p:spPr>
          <a:xfrm>
            <a:off x="324000" y="1843250"/>
            <a:ext cx="8496000" cy="276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U beddel xogtaada ceyriinka ah xog soo noqnoqota (frequency data) iyadoo la adeegsanayo kala duwanaansho (ranges) ku habboon, adigoo isticmaalaya tirid (tally).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Sawir histogram (histogram) si aad u muujiso xogta. Hubi in garaafkaagu uu leeyahay:</a:t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dhidibyo calaamadsan (labelled axes);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miisaan ku habboon (appropriate scale);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xariijimo toos ah oo lagu sawiray xisaabiyaha (ruler) iyo qalin (pencil);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cinwaan (title).</a:t>
            </a:r>
            <a:endParaRPr sz="1800"/>
          </a:p>
        </p:txBody>
      </p:sp>
      <p:sp>
        <p:nvSpPr>
          <p:cNvPr id="1267" name="Google Shape;1267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Qorsheynta xogta joogtada ah (Plotting continuous data)</a:t>
            </a:r>
            <a:endParaRPr/>
          </a:p>
        </p:txBody>
      </p:sp>
      <p:sp>
        <p:nvSpPr>
          <p:cNvPr id="1268" name="Google Shape;1268;p83"/>
          <p:cNvSpPr txBox="1"/>
          <p:nvPr/>
        </p:nvSpPr>
        <p:spPr>
          <a:xfrm>
            <a:off x="324000" y="759300"/>
            <a:ext cx="767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Waxaa laga yaabaa inaad urursatay xogtaada joogtada ah (continuous data) oo aad qorsheyn karto.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809999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Haddii kale, isticmaal xogta ceyriinka ah (raw data) ee ku qoran warqadda shaqada (worksheet).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9" name="Google Shape;1269;p83"/>
          <p:cNvGrpSpPr/>
          <p:nvPr/>
        </p:nvGrpSpPr>
        <p:grpSpPr>
          <a:xfrm>
            <a:off x="413555" y="1153767"/>
            <a:ext cx="716114" cy="475263"/>
            <a:chOff x="6700947" y="3542562"/>
            <a:chExt cx="920928" cy="601675"/>
          </a:xfrm>
        </p:grpSpPr>
        <p:pic>
          <p:nvPicPr>
            <p:cNvPr id="1270" name="Google Shape;1270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00947" y="3542562"/>
              <a:ext cx="920928" cy="60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1" name="Google Shape;1271;p83"/>
            <p:cNvSpPr txBox="1"/>
            <p:nvPr/>
          </p:nvSpPr>
          <p:spPr>
            <a:xfrm>
              <a:off x="6784225" y="3609600"/>
              <a:ext cx="7479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Qorsheynta xogta joogtada ah (Plotting continuous data)</a:t>
            </a:r>
            <a:endParaRPr/>
          </a:p>
        </p:txBody>
      </p:sp>
      <p:sp>
        <p:nvSpPr>
          <p:cNvPr id="1277" name="Google Shape;1277;p84"/>
          <p:cNvSpPr txBox="1"/>
          <p:nvPr/>
        </p:nvSpPr>
        <p:spPr>
          <a:xfrm>
            <a:off x="324000" y="759300"/>
            <a:ext cx="7384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Lexend"/>
              <a:buAutoNum type="arabicParenR"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Xogtaada soo noqnoqota (frequency data) waxay u ekaan kartaa tusaalooyinkan: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278" name="Google Shape;1278;p84"/>
          <p:cNvGraphicFramePr/>
          <p:nvPr/>
        </p:nvGraphicFramePr>
        <p:xfrm>
          <a:off x="852389" y="1622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568900"/>
                <a:gridCol w="1521325"/>
              </a:tblGrid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Dherer (cm)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Soo noqnoqosho (Frequency)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solidFill>
                      <a:srgbClr val="4F7BE8"/>
                    </a:solidFill>
                  </a:tcPr>
                </a:tc>
              </a:tr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130 – 139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140 – 149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150 – 159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160 – 169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8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170 – 179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graphicFrame>
        <p:nvGraphicFramePr>
          <p:cNvPr id="1279" name="Google Shape;1279;p84"/>
          <p:cNvGraphicFramePr/>
          <p:nvPr/>
        </p:nvGraphicFramePr>
        <p:xfrm>
          <a:off x="5062375" y="16224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{0344DC99-7545-4DC2-A5C9-C06272A6A6FE}</a:tableStyleId>
              </a:tblPr>
              <a:tblGrid>
                <a:gridCol w="1461875"/>
                <a:gridCol w="14891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Cufis (g)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Soo noqnoqosho (Frequency)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100 – 104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105 – 109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110 – 114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3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115 – 119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1280" name="Google Shape;1280;p84"/>
          <p:cNvSpPr txBox="1"/>
          <p:nvPr/>
        </p:nvSpPr>
        <p:spPr>
          <a:xfrm>
            <a:off x="852400" y="1158300"/>
            <a:ext cx="290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Dhererka ardayda (Heights of students)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1" name="Google Shape;1281;p84"/>
          <p:cNvSpPr txBox="1"/>
          <p:nvPr/>
        </p:nvSpPr>
        <p:spPr>
          <a:xfrm>
            <a:off x="5062375" y="1158300"/>
            <a:ext cx="2832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Cufisyada tufaaxyada (Masses of apples)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85"/>
          <p:cNvSpPr txBox="1"/>
          <p:nvPr>
            <p:ph idx="1" type="body"/>
          </p:nvPr>
        </p:nvSpPr>
        <p:spPr>
          <a:xfrm>
            <a:off x="324000" y="759300"/>
            <a:ext cx="8237700" cy="44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2) Histogram-kaagu (histogram) wuxuu u ekaan karaa tusaalooyinkan: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7" name="Google Shape;1287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Qorsheynta xogta joogtada ah (Plotting continuous data)</a:t>
            </a:r>
            <a:endParaRPr/>
          </a:p>
        </p:txBody>
      </p:sp>
      <p:grpSp>
        <p:nvGrpSpPr>
          <p:cNvPr id="1288" name="Google Shape;1288;p85"/>
          <p:cNvGrpSpPr/>
          <p:nvPr/>
        </p:nvGrpSpPr>
        <p:grpSpPr>
          <a:xfrm>
            <a:off x="695000" y="1102125"/>
            <a:ext cx="3116523" cy="3854025"/>
            <a:chOff x="695000" y="1102125"/>
            <a:chExt cx="3116523" cy="3854025"/>
          </a:xfrm>
        </p:grpSpPr>
        <p:cxnSp>
          <p:nvCxnSpPr>
            <p:cNvPr id="1289" name="Google Shape;1289;p85"/>
            <p:cNvCxnSpPr/>
            <p:nvPr/>
          </p:nvCxnSpPr>
          <p:spPr>
            <a:xfrm rot="5400000">
              <a:off x="1836704" y="419105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0" name="Google Shape;1290;p85"/>
            <p:cNvCxnSpPr/>
            <p:nvPr/>
          </p:nvCxnSpPr>
          <p:spPr>
            <a:xfrm rot="5400000">
              <a:off x="2231603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1" name="Google Shape;1291;p85"/>
            <p:cNvCxnSpPr/>
            <p:nvPr/>
          </p:nvCxnSpPr>
          <p:spPr>
            <a:xfrm rot="5400000">
              <a:off x="2623052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2" name="Google Shape;1292;p85"/>
            <p:cNvCxnSpPr/>
            <p:nvPr/>
          </p:nvCxnSpPr>
          <p:spPr>
            <a:xfrm rot="5400000">
              <a:off x="3011050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3" name="Google Shape;1293;p85"/>
            <p:cNvCxnSpPr/>
            <p:nvPr/>
          </p:nvCxnSpPr>
          <p:spPr>
            <a:xfrm rot="5400000">
              <a:off x="3405949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4" name="Google Shape;1294;p85"/>
            <p:cNvCxnSpPr/>
            <p:nvPr/>
          </p:nvCxnSpPr>
          <p:spPr>
            <a:xfrm rot="5400000">
              <a:off x="1431456" y="41869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95" name="Google Shape;1295;p85"/>
            <p:cNvSpPr/>
            <p:nvPr/>
          </p:nvSpPr>
          <p:spPr>
            <a:xfrm>
              <a:off x="1534850" y="3433881"/>
              <a:ext cx="382200" cy="6879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6" name="Google Shape;1296;p85"/>
            <p:cNvSpPr/>
            <p:nvPr/>
          </p:nvSpPr>
          <p:spPr>
            <a:xfrm>
              <a:off x="1925825" y="2778453"/>
              <a:ext cx="382200" cy="1342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7" name="Google Shape;1297;p85"/>
            <p:cNvSpPr/>
            <p:nvPr/>
          </p:nvSpPr>
          <p:spPr>
            <a:xfrm>
              <a:off x="2710950" y="2310804"/>
              <a:ext cx="382200" cy="18027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8" name="Google Shape;1298;p85"/>
            <p:cNvSpPr/>
            <p:nvPr/>
          </p:nvSpPr>
          <p:spPr>
            <a:xfrm>
              <a:off x="2316800" y="1631073"/>
              <a:ext cx="382200" cy="2484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9" name="Google Shape;1299;p85"/>
            <p:cNvSpPr/>
            <p:nvPr/>
          </p:nvSpPr>
          <p:spPr>
            <a:xfrm>
              <a:off x="3098750" y="3675550"/>
              <a:ext cx="382200" cy="4293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00" name="Google Shape;1300;p85"/>
            <p:cNvCxnSpPr/>
            <p:nvPr/>
          </p:nvCxnSpPr>
          <p:spPr>
            <a:xfrm>
              <a:off x="1517525" y="1624025"/>
              <a:ext cx="0" cy="2525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1" name="Google Shape;1301;p85"/>
            <p:cNvCxnSpPr/>
            <p:nvPr/>
          </p:nvCxnSpPr>
          <p:spPr>
            <a:xfrm flipH="1" rot="10800000">
              <a:off x="1528814" y="4113971"/>
              <a:ext cx="1957500" cy="24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2" name="Google Shape;1302;p85"/>
            <p:cNvCxnSpPr/>
            <p:nvPr/>
          </p:nvCxnSpPr>
          <p:spPr>
            <a:xfrm>
              <a:off x="1413483" y="3910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3" name="Google Shape;1303;p85"/>
            <p:cNvCxnSpPr/>
            <p:nvPr/>
          </p:nvCxnSpPr>
          <p:spPr>
            <a:xfrm>
              <a:off x="1413483" y="36823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4" name="Google Shape;1304;p85"/>
            <p:cNvCxnSpPr/>
            <p:nvPr/>
          </p:nvCxnSpPr>
          <p:spPr>
            <a:xfrm>
              <a:off x="1413483" y="34537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5" name="Google Shape;1305;p85"/>
            <p:cNvCxnSpPr/>
            <p:nvPr/>
          </p:nvCxnSpPr>
          <p:spPr>
            <a:xfrm>
              <a:off x="1413483" y="32251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6" name="Google Shape;1306;p85"/>
            <p:cNvCxnSpPr/>
            <p:nvPr/>
          </p:nvCxnSpPr>
          <p:spPr>
            <a:xfrm>
              <a:off x="1413483" y="29965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7" name="Google Shape;1307;p85"/>
            <p:cNvCxnSpPr/>
            <p:nvPr/>
          </p:nvCxnSpPr>
          <p:spPr>
            <a:xfrm>
              <a:off x="1413483" y="2767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08" name="Google Shape;1308;p85"/>
            <p:cNvSpPr txBox="1"/>
            <p:nvPr/>
          </p:nvSpPr>
          <p:spPr>
            <a:xfrm rot="-5400000">
              <a:off x="-339850" y="2632825"/>
              <a:ext cx="25623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Soo noqnoqosho (Frequency)</a:t>
              </a: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09" name="Google Shape;1309;p85"/>
            <p:cNvSpPr txBox="1"/>
            <p:nvPr/>
          </p:nvSpPr>
          <p:spPr>
            <a:xfrm>
              <a:off x="1511550" y="4463550"/>
              <a:ext cx="1957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Dherer (cm)</a:t>
              </a: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0" name="Google Shape;1310;p85"/>
            <p:cNvSpPr txBox="1"/>
            <p:nvPr/>
          </p:nvSpPr>
          <p:spPr>
            <a:xfrm>
              <a:off x="1123125" y="255591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6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1" name="Google Shape;1311;p85"/>
            <p:cNvSpPr txBox="1"/>
            <p:nvPr/>
          </p:nvSpPr>
          <p:spPr>
            <a:xfrm>
              <a:off x="1123125" y="2778444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2" name="Google Shape;1312;p85"/>
            <p:cNvSpPr txBox="1"/>
            <p:nvPr/>
          </p:nvSpPr>
          <p:spPr>
            <a:xfrm>
              <a:off x="1123125" y="321691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3" name="Google Shape;1313;p85"/>
            <p:cNvSpPr txBox="1"/>
            <p:nvPr/>
          </p:nvSpPr>
          <p:spPr>
            <a:xfrm>
              <a:off x="1123125" y="3446482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4" name="Google Shape;1314;p85"/>
            <p:cNvSpPr txBox="1"/>
            <p:nvPr/>
          </p:nvSpPr>
          <p:spPr>
            <a:xfrm>
              <a:off x="1149950" y="3694107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15" name="Google Shape;1315;p85"/>
            <p:cNvSpPr txBox="1"/>
            <p:nvPr/>
          </p:nvSpPr>
          <p:spPr>
            <a:xfrm>
              <a:off x="1123125" y="2983790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316" name="Google Shape;1316;p85"/>
            <p:cNvCxnSpPr/>
            <p:nvPr/>
          </p:nvCxnSpPr>
          <p:spPr>
            <a:xfrm>
              <a:off x="1413483" y="25393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7" name="Google Shape;1317;p85"/>
            <p:cNvCxnSpPr/>
            <p:nvPr/>
          </p:nvCxnSpPr>
          <p:spPr>
            <a:xfrm>
              <a:off x="1413483" y="23107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8" name="Google Shape;1318;p85"/>
            <p:cNvCxnSpPr/>
            <p:nvPr/>
          </p:nvCxnSpPr>
          <p:spPr>
            <a:xfrm>
              <a:off x="1413483" y="20821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9" name="Google Shape;1319;p85"/>
            <p:cNvCxnSpPr/>
            <p:nvPr/>
          </p:nvCxnSpPr>
          <p:spPr>
            <a:xfrm>
              <a:off x="1413483" y="18535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0" name="Google Shape;1320;p85"/>
            <p:cNvCxnSpPr/>
            <p:nvPr/>
          </p:nvCxnSpPr>
          <p:spPr>
            <a:xfrm>
              <a:off x="1413483" y="1624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21" name="Google Shape;1321;p85"/>
            <p:cNvSpPr txBox="1"/>
            <p:nvPr/>
          </p:nvSpPr>
          <p:spPr>
            <a:xfrm>
              <a:off x="1123125" y="2335014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7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22" name="Google Shape;1322;p85"/>
            <p:cNvSpPr txBox="1"/>
            <p:nvPr/>
          </p:nvSpPr>
          <p:spPr>
            <a:xfrm>
              <a:off x="1123125" y="209099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8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23" name="Google Shape;1323;p85"/>
            <p:cNvSpPr txBox="1"/>
            <p:nvPr/>
          </p:nvSpPr>
          <p:spPr>
            <a:xfrm>
              <a:off x="1123125" y="1859611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9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24" name="Google Shape;1324;p85"/>
            <p:cNvSpPr txBox="1"/>
            <p:nvPr/>
          </p:nvSpPr>
          <p:spPr>
            <a:xfrm>
              <a:off x="1123125" y="1631075"/>
              <a:ext cx="54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25" name="Google Shape;1325;p85"/>
            <p:cNvSpPr txBox="1"/>
            <p:nvPr/>
          </p:nvSpPr>
          <p:spPr>
            <a:xfrm>
              <a:off x="1123125" y="1389289"/>
              <a:ext cx="54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26" name="Google Shape;1326;p85"/>
            <p:cNvSpPr txBox="1"/>
            <p:nvPr/>
          </p:nvSpPr>
          <p:spPr>
            <a:xfrm>
              <a:off x="1185800" y="1102125"/>
              <a:ext cx="2453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Dhererka ardayda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1327" name="Google Shape;1327;p85"/>
            <p:cNvGrpSpPr/>
            <p:nvPr/>
          </p:nvGrpSpPr>
          <p:grpSpPr>
            <a:xfrm>
              <a:off x="1334521" y="4229475"/>
              <a:ext cx="2477002" cy="261600"/>
              <a:chOff x="5754121" y="4077075"/>
              <a:chExt cx="2477002" cy="261600"/>
            </a:xfrm>
          </p:grpSpPr>
          <p:sp>
            <p:nvSpPr>
              <p:cNvPr id="1328" name="Google Shape;1328;p85"/>
              <p:cNvSpPr txBox="1"/>
              <p:nvPr/>
            </p:nvSpPr>
            <p:spPr>
              <a:xfrm>
                <a:off x="5754121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130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329" name="Google Shape;1329;p85"/>
              <p:cNvSpPr txBox="1"/>
              <p:nvPr/>
            </p:nvSpPr>
            <p:spPr>
              <a:xfrm>
                <a:off x="6169781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140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330" name="Google Shape;1330;p85"/>
              <p:cNvSpPr txBox="1"/>
              <p:nvPr/>
            </p:nvSpPr>
            <p:spPr>
              <a:xfrm>
                <a:off x="6585442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150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331" name="Google Shape;1331;p85"/>
              <p:cNvSpPr txBox="1"/>
              <p:nvPr/>
            </p:nvSpPr>
            <p:spPr>
              <a:xfrm>
                <a:off x="7001102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160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332" name="Google Shape;1332;p85"/>
              <p:cNvSpPr txBox="1"/>
              <p:nvPr/>
            </p:nvSpPr>
            <p:spPr>
              <a:xfrm>
                <a:off x="7416763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170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333" name="Google Shape;1333;p85"/>
              <p:cNvSpPr txBox="1"/>
              <p:nvPr/>
            </p:nvSpPr>
            <p:spPr>
              <a:xfrm>
                <a:off x="7832423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180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grpSp>
        <p:nvGrpSpPr>
          <p:cNvPr id="1334" name="Google Shape;1334;p85"/>
          <p:cNvGrpSpPr/>
          <p:nvPr/>
        </p:nvGrpSpPr>
        <p:grpSpPr>
          <a:xfrm>
            <a:off x="4998700" y="1617750"/>
            <a:ext cx="2677838" cy="3262200"/>
            <a:chOff x="4998700" y="1617750"/>
            <a:chExt cx="2677838" cy="3262200"/>
          </a:xfrm>
        </p:grpSpPr>
        <p:cxnSp>
          <p:nvCxnSpPr>
            <p:cNvPr id="1335" name="Google Shape;1335;p85"/>
            <p:cNvCxnSpPr/>
            <p:nvPr/>
          </p:nvCxnSpPr>
          <p:spPr>
            <a:xfrm>
              <a:off x="5784719" y="2166121"/>
              <a:ext cx="0" cy="1854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6" name="Google Shape;1336;p85"/>
            <p:cNvCxnSpPr/>
            <p:nvPr/>
          </p:nvCxnSpPr>
          <p:spPr>
            <a:xfrm>
              <a:off x="5680678" y="364004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7" name="Google Shape;1337;p85"/>
            <p:cNvCxnSpPr/>
            <p:nvPr/>
          </p:nvCxnSpPr>
          <p:spPr>
            <a:xfrm>
              <a:off x="5680679" y="3273540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8" name="Google Shape;1338;p85"/>
            <p:cNvCxnSpPr/>
            <p:nvPr/>
          </p:nvCxnSpPr>
          <p:spPr>
            <a:xfrm>
              <a:off x="5680680" y="290703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9" name="Google Shape;1339;p85"/>
            <p:cNvCxnSpPr/>
            <p:nvPr/>
          </p:nvCxnSpPr>
          <p:spPr>
            <a:xfrm>
              <a:off x="5680681" y="254052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0" name="Google Shape;1340;p85"/>
            <p:cNvCxnSpPr/>
            <p:nvPr/>
          </p:nvCxnSpPr>
          <p:spPr>
            <a:xfrm>
              <a:off x="5680683" y="2174019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41" name="Google Shape;1341;p85"/>
            <p:cNvSpPr/>
            <p:nvPr/>
          </p:nvSpPr>
          <p:spPr>
            <a:xfrm>
              <a:off x="5802044" y="3276897"/>
              <a:ext cx="382200" cy="7191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2" name="Google Shape;1342;p85"/>
            <p:cNvSpPr/>
            <p:nvPr/>
          </p:nvSpPr>
          <p:spPr>
            <a:xfrm>
              <a:off x="6193020" y="2518197"/>
              <a:ext cx="382200" cy="14778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3" name="Google Shape;1343;p85"/>
            <p:cNvSpPr/>
            <p:nvPr/>
          </p:nvSpPr>
          <p:spPr>
            <a:xfrm>
              <a:off x="6978145" y="3661797"/>
              <a:ext cx="382200" cy="3342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4" name="Google Shape;1344;p85"/>
            <p:cNvSpPr txBox="1"/>
            <p:nvPr/>
          </p:nvSpPr>
          <p:spPr>
            <a:xfrm rot="-5400000">
              <a:off x="4334050" y="2800700"/>
              <a:ext cx="1821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Joogista (Frequency)</a:t>
              </a: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45" name="Google Shape;1345;p85"/>
            <p:cNvSpPr txBox="1"/>
            <p:nvPr/>
          </p:nvSpPr>
          <p:spPr>
            <a:xfrm>
              <a:off x="5802050" y="4387350"/>
              <a:ext cx="1575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Cufka (g)</a:t>
              </a: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46" name="Google Shape;1346;p85"/>
            <p:cNvSpPr txBox="1"/>
            <p:nvPr/>
          </p:nvSpPr>
          <p:spPr>
            <a:xfrm>
              <a:off x="5511347" y="2032075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47" name="Google Shape;1347;p85"/>
            <p:cNvSpPr txBox="1"/>
            <p:nvPr/>
          </p:nvSpPr>
          <p:spPr>
            <a:xfrm>
              <a:off x="5511347" y="2761728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48" name="Google Shape;1348;p85"/>
            <p:cNvSpPr txBox="1"/>
            <p:nvPr/>
          </p:nvSpPr>
          <p:spPr>
            <a:xfrm>
              <a:off x="5511347" y="3139469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49" name="Google Shape;1349;p85"/>
            <p:cNvSpPr txBox="1"/>
            <p:nvPr/>
          </p:nvSpPr>
          <p:spPr>
            <a:xfrm>
              <a:off x="5511347" y="35076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50" name="Google Shape;1350;p85"/>
            <p:cNvSpPr txBox="1"/>
            <p:nvPr/>
          </p:nvSpPr>
          <p:spPr>
            <a:xfrm>
              <a:off x="5511347" y="2397704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51" name="Google Shape;1351;p85"/>
            <p:cNvSpPr/>
            <p:nvPr/>
          </p:nvSpPr>
          <p:spPr>
            <a:xfrm>
              <a:off x="6583995" y="2911497"/>
              <a:ext cx="382200" cy="1084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2" name="Google Shape;1352;p85"/>
            <p:cNvSpPr txBox="1"/>
            <p:nvPr/>
          </p:nvSpPr>
          <p:spPr>
            <a:xfrm>
              <a:off x="5657950" y="1617750"/>
              <a:ext cx="1910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Cufka tufaaxyada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353" name="Google Shape;1353;p85"/>
            <p:cNvCxnSpPr/>
            <p:nvPr/>
          </p:nvCxnSpPr>
          <p:spPr>
            <a:xfrm rot="5400000">
              <a:off x="6117379" y="4084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4" name="Google Shape;1354;p85"/>
            <p:cNvCxnSpPr/>
            <p:nvPr/>
          </p:nvCxnSpPr>
          <p:spPr>
            <a:xfrm rot="5400000">
              <a:off x="6512278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5" name="Google Shape;1355;p85"/>
            <p:cNvCxnSpPr/>
            <p:nvPr/>
          </p:nvCxnSpPr>
          <p:spPr>
            <a:xfrm rot="5400000">
              <a:off x="6903727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6" name="Google Shape;1356;p85"/>
            <p:cNvCxnSpPr/>
            <p:nvPr/>
          </p:nvCxnSpPr>
          <p:spPr>
            <a:xfrm rot="5400000">
              <a:off x="7291725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7" name="Google Shape;1357;p85"/>
            <p:cNvCxnSpPr/>
            <p:nvPr/>
          </p:nvCxnSpPr>
          <p:spPr>
            <a:xfrm rot="5400000">
              <a:off x="5712131" y="408025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58" name="Google Shape;1358;p85"/>
            <p:cNvSpPr txBox="1"/>
            <p:nvPr/>
          </p:nvSpPr>
          <p:spPr>
            <a:xfrm>
              <a:off x="561519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59" name="Google Shape;1359;p85"/>
            <p:cNvSpPr txBox="1"/>
            <p:nvPr/>
          </p:nvSpPr>
          <p:spPr>
            <a:xfrm>
              <a:off x="603085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105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60" name="Google Shape;1360;p85"/>
            <p:cNvSpPr txBox="1"/>
            <p:nvPr/>
          </p:nvSpPr>
          <p:spPr>
            <a:xfrm>
              <a:off x="644651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61" name="Google Shape;1361;p85"/>
            <p:cNvSpPr txBox="1"/>
            <p:nvPr/>
          </p:nvSpPr>
          <p:spPr>
            <a:xfrm>
              <a:off x="686217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115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62" name="Google Shape;1362;p85"/>
            <p:cNvSpPr txBox="1"/>
            <p:nvPr/>
          </p:nvSpPr>
          <p:spPr>
            <a:xfrm>
              <a:off x="7277838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120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363" name="Google Shape;1363;p85"/>
            <p:cNvCxnSpPr/>
            <p:nvPr/>
          </p:nvCxnSpPr>
          <p:spPr>
            <a:xfrm>
              <a:off x="5795900" y="4002811"/>
              <a:ext cx="1575600" cy="7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4" name="Google Shape;1364;p85"/>
            <p:cNvCxnSpPr/>
            <p:nvPr/>
          </p:nvCxnSpPr>
          <p:spPr>
            <a:xfrm>
              <a:off x="5680682" y="400655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65" name="Google Shape;1365;p85"/>
            <p:cNvSpPr txBox="1"/>
            <p:nvPr/>
          </p:nvSpPr>
          <p:spPr>
            <a:xfrm>
              <a:off x="5511347" y="38630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0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cxnSp>
        <p:nvCxnSpPr>
          <p:cNvPr id="1366" name="Google Shape;1366;p85"/>
          <p:cNvCxnSpPr/>
          <p:nvPr/>
        </p:nvCxnSpPr>
        <p:spPr>
          <a:xfrm>
            <a:off x="1413483" y="4139594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7" name="Google Shape;1367;p85"/>
          <p:cNvSpPr txBox="1"/>
          <p:nvPr/>
        </p:nvSpPr>
        <p:spPr>
          <a:xfrm>
            <a:off x="894525" y="3922532"/>
            <a:ext cx="41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8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Qorista xogta joogtada ah (Plotting continuous data)</a:t>
            </a:r>
            <a:endParaRPr/>
          </a:p>
        </p:txBody>
      </p:sp>
      <p:sp>
        <p:nvSpPr>
          <p:cNvPr id="1373" name="Google Shape;1373;p8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xogta iyo gabagabada</a:t>
            </a:r>
            <a:endParaRPr/>
          </a:p>
        </p:txBody>
      </p:sp>
      <p:sp>
        <p:nvSpPr>
          <p:cNvPr id="1374" name="Google Shape;1374;p8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duwanaanshaha joogtada ah: maaraynta iyo falanqaynta xogta</a:t>
            </a:r>
            <a:endParaRPr/>
          </a:p>
        </p:txBody>
      </p:sp>
      <p:pic>
        <p:nvPicPr>
          <p:cNvPr id="1375" name="Google Shape;137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07" y="298838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87"/>
          <p:cNvSpPr txBox="1"/>
          <p:nvPr>
            <p:ph idx="1" type="body"/>
          </p:nvPr>
        </p:nvSpPr>
        <p:spPr>
          <a:xfrm>
            <a:off x="324000" y="759300"/>
            <a:ext cx="4960200" cy="427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Waxaan ku qeexi karnaa xogta histogram-ka anagoo ka bilaabayna kala-dhaca ugu joogista badan (most frequent range) annagoo dibadda uga shaqaynayna: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>11 arday oo fasalka ku jira ayaa dhexeeyay 150 iyo 159 cm dherer, taas oo ahayd tan ugu badan.</a:t>
            </a: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i="1"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>Dhererka labada dhinacba wuu ka yaraa, iyadoo 130–139 cm (3 arday) iyo 170–179 cm (2 arday) ay ahaayeen kuwa ugu yar.</a:t>
            </a:r>
            <a:endParaRPr i="1"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81" name="Google Shape;1381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xogta iyo gabagabada</a:t>
            </a:r>
            <a:endParaRPr/>
          </a:p>
        </p:txBody>
      </p:sp>
      <p:grpSp>
        <p:nvGrpSpPr>
          <p:cNvPr id="1382" name="Google Shape;1382;p87"/>
          <p:cNvGrpSpPr/>
          <p:nvPr/>
        </p:nvGrpSpPr>
        <p:grpSpPr>
          <a:xfrm>
            <a:off x="5419400" y="1102125"/>
            <a:ext cx="3116523" cy="3854025"/>
            <a:chOff x="695000" y="1102125"/>
            <a:chExt cx="3116523" cy="3854025"/>
          </a:xfrm>
        </p:grpSpPr>
        <p:cxnSp>
          <p:nvCxnSpPr>
            <p:cNvPr id="1383" name="Google Shape;1383;p87"/>
            <p:cNvCxnSpPr/>
            <p:nvPr/>
          </p:nvCxnSpPr>
          <p:spPr>
            <a:xfrm rot="5400000">
              <a:off x="1836704" y="419105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4" name="Google Shape;1384;p87"/>
            <p:cNvCxnSpPr/>
            <p:nvPr/>
          </p:nvCxnSpPr>
          <p:spPr>
            <a:xfrm rot="5400000">
              <a:off x="2231603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5" name="Google Shape;1385;p87"/>
            <p:cNvCxnSpPr/>
            <p:nvPr/>
          </p:nvCxnSpPr>
          <p:spPr>
            <a:xfrm rot="5400000">
              <a:off x="2623052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6" name="Google Shape;1386;p87"/>
            <p:cNvCxnSpPr/>
            <p:nvPr/>
          </p:nvCxnSpPr>
          <p:spPr>
            <a:xfrm rot="5400000">
              <a:off x="3011050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7" name="Google Shape;1387;p87"/>
            <p:cNvCxnSpPr/>
            <p:nvPr/>
          </p:nvCxnSpPr>
          <p:spPr>
            <a:xfrm rot="5400000">
              <a:off x="3405949" y="418760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8" name="Google Shape;1388;p87"/>
            <p:cNvCxnSpPr/>
            <p:nvPr/>
          </p:nvCxnSpPr>
          <p:spPr>
            <a:xfrm rot="5400000">
              <a:off x="1431456" y="41869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89" name="Google Shape;1389;p87"/>
            <p:cNvSpPr/>
            <p:nvPr/>
          </p:nvSpPr>
          <p:spPr>
            <a:xfrm>
              <a:off x="1534850" y="3433881"/>
              <a:ext cx="382200" cy="6879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0" name="Google Shape;1390;p87"/>
            <p:cNvSpPr/>
            <p:nvPr/>
          </p:nvSpPr>
          <p:spPr>
            <a:xfrm>
              <a:off x="1925825" y="2778453"/>
              <a:ext cx="382200" cy="13425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1" name="Google Shape;1391;p87"/>
            <p:cNvSpPr/>
            <p:nvPr/>
          </p:nvSpPr>
          <p:spPr>
            <a:xfrm>
              <a:off x="2710950" y="2310804"/>
              <a:ext cx="382200" cy="18027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2" name="Google Shape;1392;p87"/>
            <p:cNvSpPr/>
            <p:nvPr/>
          </p:nvSpPr>
          <p:spPr>
            <a:xfrm>
              <a:off x="2316800" y="1631073"/>
              <a:ext cx="382200" cy="24843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3" name="Google Shape;1393;p87"/>
            <p:cNvSpPr/>
            <p:nvPr/>
          </p:nvSpPr>
          <p:spPr>
            <a:xfrm>
              <a:off x="3098750" y="3675550"/>
              <a:ext cx="382200" cy="4293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94" name="Google Shape;1394;p87"/>
            <p:cNvCxnSpPr/>
            <p:nvPr/>
          </p:nvCxnSpPr>
          <p:spPr>
            <a:xfrm>
              <a:off x="1517525" y="1624025"/>
              <a:ext cx="0" cy="2525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5" name="Google Shape;1395;p87"/>
            <p:cNvCxnSpPr/>
            <p:nvPr/>
          </p:nvCxnSpPr>
          <p:spPr>
            <a:xfrm flipH="1" rot="10800000">
              <a:off x="1528814" y="4113971"/>
              <a:ext cx="1957500" cy="24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6" name="Google Shape;1396;p87"/>
            <p:cNvCxnSpPr/>
            <p:nvPr/>
          </p:nvCxnSpPr>
          <p:spPr>
            <a:xfrm>
              <a:off x="1413483" y="3910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7" name="Google Shape;1397;p87"/>
            <p:cNvCxnSpPr/>
            <p:nvPr/>
          </p:nvCxnSpPr>
          <p:spPr>
            <a:xfrm>
              <a:off x="1413483" y="36823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8" name="Google Shape;1398;p87"/>
            <p:cNvCxnSpPr/>
            <p:nvPr/>
          </p:nvCxnSpPr>
          <p:spPr>
            <a:xfrm>
              <a:off x="1413483" y="34537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9" name="Google Shape;1399;p87"/>
            <p:cNvCxnSpPr/>
            <p:nvPr/>
          </p:nvCxnSpPr>
          <p:spPr>
            <a:xfrm>
              <a:off x="1413483" y="32251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0" name="Google Shape;1400;p87"/>
            <p:cNvCxnSpPr/>
            <p:nvPr/>
          </p:nvCxnSpPr>
          <p:spPr>
            <a:xfrm>
              <a:off x="1413483" y="29965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1" name="Google Shape;1401;p87"/>
            <p:cNvCxnSpPr/>
            <p:nvPr/>
          </p:nvCxnSpPr>
          <p:spPr>
            <a:xfrm>
              <a:off x="1413483" y="2767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02" name="Google Shape;1402;p87"/>
            <p:cNvSpPr txBox="1"/>
            <p:nvPr/>
          </p:nvSpPr>
          <p:spPr>
            <a:xfrm rot="-5400000">
              <a:off x="-339850" y="2632825"/>
              <a:ext cx="25623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Joogista (Frequency)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3" name="Google Shape;1403;p87"/>
            <p:cNvSpPr txBox="1"/>
            <p:nvPr/>
          </p:nvSpPr>
          <p:spPr>
            <a:xfrm>
              <a:off x="1511550" y="4463550"/>
              <a:ext cx="1957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Dherer (cm)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4" name="Google Shape;1404;p87"/>
            <p:cNvSpPr txBox="1"/>
            <p:nvPr/>
          </p:nvSpPr>
          <p:spPr>
            <a:xfrm>
              <a:off x="1123125" y="255591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6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5" name="Google Shape;1405;p87"/>
            <p:cNvSpPr txBox="1"/>
            <p:nvPr/>
          </p:nvSpPr>
          <p:spPr>
            <a:xfrm>
              <a:off x="1123125" y="2778444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6" name="Google Shape;1406;p87"/>
            <p:cNvSpPr txBox="1"/>
            <p:nvPr/>
          </p:nvSpPr>
          <p:spPr>
            <a:xfrm>
              <a:off x="1123125" y="321691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7" name="Google Shape;1407;p87"/>
            <p:cNvSpPr txBox="1"/>
            <p:nvPr/>
          </p:nvSpPr>
          <p:spPr>
            <a:xfrm>
              <a:off x="1123125" y="3446482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8" name="Google Shape;1408;p87"/>
            <p:cNvSpPr txBox="1"/>
            <p:nvPr/>
          </p:nvSpPr>
          <p:spPr>
            <a:xfrm>
              <a:off x="1136600" y="3691532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09" name="Google Shape;1409;p87"/>
            <p:cNvSpPr txBox="1"/>
            <p:nvPr/>
          </p:nvSpPr>
          <p:spPr>
            <a:xfrm>
              <a:off x="1123125" y="2983790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410" name="Google Shape;1410;p87"/>
            <p:cNvCxnSpPr/>
            <p:nvPr/>
          </p:nvCxnSpPr>
          <p:spPr>
            <a:xfrm>
              <a:off x="1413483" y="25393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1" name="Google Shape;1411;p87"/>
            <p:cNvCxnSpPr/>
            <p:nvPr/>
          </p:nvCxnSpPr>
          <p:spPr>
            <a:xfrm>
              <a:off x="1413483" y="23107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2" name="Google Shape;1412;p87"/>
            <p:cNvCxnSpPr/>
            <p:nvPr/>
          </p:nvCxnSpPr>
          <p:spPr>
            <a:xfrm>
              <a:off x="1413483" y="20821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3" name="Google Shape;1413;p87"/>
            <p:cNvCxnSpPr/>
            <p:nvPr/>
          </p:nvCxnSpPr>
          <p:spPr>
            <a:xfrm>
              <a:off x="1413483" y="18535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4" name="Google Shape;1414;p87"/>
            <p:cNvCxnSpPr/>
            <p:nvPr/>
          </p:nvCxnSpPr>
          <p:spPr>
            <a:xfrm>
              <a:off x="1413483" y="1624994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15" name="Google Shape;1415;p87"/>
            <p:cNvSpPr txBox="1"/>
            <p:nvPr/>
          </p:nvSpPr>
          <p:spPr>
            <a:xfrm>
              <a:off x="1123125" y="2335014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7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16" name="Google Shape;1416;p87"/>
            <p:cNvSpPr txBox="1"/>
            <p:nvPr/>
          </p:nvSpPr>
          <p:spPr>
            <a:xfrm>
              <a:off x="1123125" y="2090999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8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17" name="Google Shape;1417;p87"/>
            <p:cNvSpPr txBox="1"/>
            <p:nvPr/>
          </p:nvSpPr>
          <p:spPr>
            <a:xfrm>
              <a:off x="1123125" y="1859611"/>
              <a:ext cx="415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9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18" name="Google Shape;1418;p87"/>
            <p:cNvSpPr txBox="1"/>
            <p:nvPr/>
          </p:nvSpPr>
          <p:spPr>
            <a:xfrm>
              <a:off x="1123125" y="1631075"/>
              <a:ext cx="54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19" name="Google Shape;1419;p87"/>
            <p:cNvSpPr txBox="1"/>
            <p:nvPr/>
          </p:nvSpPr>
          <p:spPr>
            <a:xfrm>
              <a:off x="1123125" y="1389289"/>
              <a:ext cx="546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20" name="Google Shape;1420;p87"/>
            <p:cNvSpPr txBox="1"/>
            <p:nvPr/>
          </p:nvSpPr>
          <p:spPr>
            <a:xfrm>
              <a:off x="1185800" y="1102125"/>
              <a:ext cx="2453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Dhererka ardayda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1421" name="Google Shape;1421;p87"/>
            <p:cNvGrpSpPr/>
            <p:nvPr/>
          </p:nvGrpSpPr>
          <p:grpSpPr>
            <a:xfrm>
              <a:off x="1334521" y="4229475"/>
              <a:ext cx="2477002" cy="261600"/>
              <a:chOff x="5754121" y="4077075"/>
              <a:chExt cx="2477002" cy="261600"/>
            </a:xfrm>
          </p:grpSpPr>
          <p:sp>
            <p:nvSpPr>
              <p:cNvPr id="1422" name="Google Shape;1422;p87"/>
              <p:cNvSpPr txBox="1"/>
              <p:nvPr/>
            </p:nvSpPr>
            <p:spPr>
              <a:xfrm>
                <a:off x="5754121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130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423" name="Google Shape;1423;p87"/>
              <p:cNvSpPr txBox="1"/>
              <p:nvPr/>
            </p:nvSpPr>
            <p:spPr>
              <a:xfrm>
                <a:off x="6169781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140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424" name="Google Shape;1424;p87"/>
              <p:cNvSpPr txBox="1"/>
              <p:nvPr/>
            </p:nvSpPr>
            <p:spPr>
              <a:xfrm>
                <a:off x="6585442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150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425" name="Google Shape;1425;p87"/>
              <p:cNvSpPr txBox="1"/>
              <p:nvPr/>
            </p:nvSpPr>
            <p:spPr>
              <a:xfrm>
                <a:off x="7001102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160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426" name="Google Shape;1426;p87"/>
              <p:cNvSpPr txBox="1"/>
              <p:nvPr/>
            </p:nvSpPr>
            <p:spPr>
              <a:xfrm>
                <a:off x="7416763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170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427" name="Google Shape;1427;p87"/>
              <p:cNvSpPr txBox="1"/>
              <p:nvPr/>
            </p:nvSpPr>
            <p:spPr>
              <a:xfrm>
                <a:off x="7832423" y="4077075"/>
                <a:ext cx="398700" cy="26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180</a:t>
                </a:r>
                <a:endParaRPr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cxnSp>
        <p:nvCxnSpPr>
          <p:cNvPr id="1428" name="Google Shape;1428;p87"/>
          <p:cNvCxnSpPr/>
          <p:nvPr/>
        </p:nvCxnSpPr>
        <p:spPr>
          <a:xfrm>
            <a:off x="6137883" y="4139594"/>
            <a:ext cx="109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9" name="Google Shape;1429;p87"/>
          <p:cNvSpPr txBox="1"/>
          <p:nvPr/>
        </p:nvSpPr>
        <p:spPr>
          <a:xfrm>
            <a:off x="5847525" y="3922532"/>
            <a:ext cx="41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88"/>
          <p:cNvSpPr txBox="1"/>
          <p:nvPr>
            <p:ph idx="1" type="subTitle"/>
          </p:nvPr>
        </p:nvSpPr>
        <p:spPr>
          <a:xfrm>
            <a:off x="1034425" y="1837775"/>
            <a:ext cx="37896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Kala-duwanaanta cufka (range) ee la diiwaangeliyay waxay ahayd 19 g.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35" name="Google Shape;1435;p8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Falanqaynta xogta iyo gabagabada</a:t>
            </a:r>
            <a:endParaRPr/>
          </a:p>
        </p:txBody>
      </p:sp>
      <p:sp>
        <p:nvSpPr>
          <p:cNvPr id="1436" name="Google Shape;1436;p88"/>
          <p:cNvSpPr txBox="1"/>
          <p:nvPr>
            <p:ph type="title"/>
          </p:nvPr>
        </p:nvSpPr>
        <p:spPr>
          <a:xfrm>
            <a:off x="324000" y="748775"/>
            <a:ext cx="4500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Laga soo bilaabo histogram-ka, soo koobiddee ayaa ugu habboon?</a:t>
            </a:r>
            <a:endParaRPr/>
          </a:p>
        </p:txBody>
      </p:sp>
      <p:sp>
        <p:nvSpPr>
          <p:cNvPr id="1437" name="Google Shape;1437;p88"/>
          <p:cNvSpPr txBox="1"/>
          <p:nvPr>
            <p:ph idx="3" type="subTitle"/>
          </p:nvPr>
        </p:nvSpPr>
        <p:spPr>
          <a:xfrm>
            <a:off x="1034425" y="2794249"/>
            <a:ext cx="37896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Tufaaxyada badankood waxay miisaankoodu ahaa inta u dhaxaysa 106 g iyo 110 g.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38" name="Google Shape;1438;p88"/>
          <p:cNvSpPr txBox="1"/>
          <p:nvPr>
            <p:ph idx="4" type="subTitle"/>
          </p:nvPr>
        </p:nvSpPr>
        <p:spPr>
          <a:xfrm>
            <a:off x="1034425" y="3766977"/>
            <a:ext cx="37683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 tufaax ayaa ahaa kuwa ugu fudud ama ugu culus.</a:t>
            </a:r>
            <a:endParaRPr/>
          </a:p>
        </p:txBody>
      </p:sp>
      <p:pic>
        <p:nvPicPr>
          <p:cNvPr id="1439" name="Google Shape;143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3008" y="298742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0" name="Google Shape;1440;p88"/>
          <p:cNvGrpSpPr/>
          <p:nvPr/>
        </p:nvGrpSpPr>
        <p:grpSpPr>
          <a:xfrm>
            <a:off x="5836900" y="1160550"/>
            <a:ext cx="2677838" cy="3262200"/>
            <a:chOff x="4998700" y="1617750"/>
            <a:chExt cx="2677838" cy="3262200"/>
          </a:xfrm>
        </p:grpSpPr>
        <p:cxnSp>
          <p:nvCxnSpPr>
            <p:cNvPr id="1441" name="Google Shape;1441;p88"/>
            <p:cNvCxnSpPr/>
            <p:nvPr/>
          </p:nvCxnSpPr>
          <p:spPr>
            <a:xfrm>
              <a:off x="5784719" y="2166121"/>
              <a:ext cx="0" cy="1854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2" name="Google Shape;1442;p88"/>
            <p:cNvCxnSpPr/>
            <p:nvPr/>
          </p:nvCxnSpPr>
          <p:spPr>
            <a:xfrm>
              <a:off x="5680678" y="364004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3" name="Google Shape;1443;p88"/>
            <p:cNvCxnSpPr/>
            <p:nvPr/>
          </p:nvCxnSpPr>
          <p:spPr>
            <a:xfrm>
              <a:off x="5680679" y="3273540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4" name="Google Shape;1444;p88"/>
            <p:cNvCxnSpPr/>
            <p:nvPr/>
          </p:nvCxnSpPr>
          <p:spPr>
            <a:xfrm>
              <a:off x="5680680" y="290703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5" name="Google Shape;1445;p88"/>
            <p:cNvCxnSpPr/>
            <p:nvPr/>
          </p:nvCxnSpPr>
          <p:spPr>
            <a:xfrm>
              <a:off x="5680681" y="254052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6" name="Google Shape;1446;p88"/>
            <p:cNvCxnSpPr/>
            <p:nvPr/>
          </p:nvCxnSpPr>
          <p:spPr>
            <a:xfrm>
              <a:off x="5680683" y="2174019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7" name="Google Shape;1447;p88"/>
            <p:cNvSpPr/>
            <p:nvPr/>
          </p:nvSpPr>
          <p:spPr>
            <a:xfrm>
              <a:off x="5802044" y="3276897"/>
              <a:ext cx="382200" cy="7191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8" name="Google Shape;1448;p88"/>
            <p:cNvSpPr/>
            <p:nvPr/>
          </p:nvSpPr>
          <p:spPr>
            <a:xfrm>
              <a:off x="6193020" y="2518197"/>
              <a:ext cx="382200" cy="14778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9" name="Google Shape;1449;p88"/>
            <p:cNvSpPr/>
            <p:nvPr/>
          </p:nvSpPr>
          <p:spPr>
            <a:xfrm>
              <a:off x="6978145" y="3661797"/>
              <a:ext cx="382200" cy="3342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0" name="Google Shape;1450;p88"/>
            <p:cNvSpPr txBox="1"/>
            <p:nvPr/>
          </p:nvSpPr>
          <p:spPr>
            <a:xfrm rot="-5400000">
              <a:off x="4334050" y="2800700"/>
              <a:ext cx="1821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Joogista (Frequency)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1" name="Google Shape;1451;p88"/>
            <p:cNvSpPr txBox="1"/>
            <p:nvPr/>
          </p:nvSpPr>
          <p:spPr>
            <a:xfrm>
              <a:off x="5802050" y="4387350"/>
              <a:ext cx="1575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Cufka (g)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2" name="Google Shape;1452;p88"/>
            <p:cNvSpPr txBox="1"/>
            <p:nvPr/>
          </p:nvSpPr>
          <p:spPr>
            <a:xfrm>
              <a:off x="5511347" y="2032075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3" name="Google Shape;1453;p88"/>
            <p:cNvSpPr txBox="1"/>
            <p:nvPr/>
          </p:nvSpPr>
          <p:spPr>
            <a:xfrm>
              <a:off x="5511347" y="2761728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4" name="Google Shape;1454;p88"/>
            <p:cNvSpPr txBox="1"/>
            <p:nvPr/>
          </p:nvSpPr>
          <p:spPr>
            <a:xfrm>
              <a:off x="5511347" y="3139469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5" name="Google Shape;1455;p88"/>
            <p:cNvSpPr txBox="1"/>
            <p:nvPr/>
          </p:nvSpPr>
          <p:spPr>
            <a:xfrm>
              <a:off x="5511347" y="35076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6" name="Google Shape;1456;p88"/>
            <p:cNvSpPr txBox="1"/>
            <p:nvPr/>
          </p:nvSpPr>
          <p:spPr>
            <a:xfrm>
              <a:off x="5511347" y="2397704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57" name="Google Shape;1457;p88"/>
            <p:cNvSpPr/>
            <p:nvPr/>
          </p:nvSpPr>
          <p:spPr>
            <a:xfrm>
              <a:off x="6583995" y="2911497"/>
              <a:ext cx="382200" cy="1084500"/>
            </a:xfrm>
            <a:prstGeom prst="rect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8" name="Google Shape;1458;p88"/>
            <p:cNvSpPr txBox="1"/>
            <p:nvPr/>
          </p:nvSpPr>
          <p:spPr>
            <a:xfrm>
              <a:off x="5657950" y="1617750"/>
              <a:ext cx="1910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Cufka tufaaxa (Mass of apples)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459" name="Google Shape;1459;p88"/>
            <p:cNvCxnSpPr/>
            <p:nvPr/>
          </p:nvCxnSpPr>
          <p:spPr>
            <a:xfrm rot="5400000">
              <a:off x="6117379" y="4084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0" name="Google Shape;1460;p88"/>
            <p:cNvCxnSpPr/>
            <p:nvPr/>
          </p:nvCxnSpPr>
          <p:spPr>
            <a:xfrm rot="5400000">
              <a:off x="6512278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1" name="Google Shape;1461;p88"/>
            <p:cNvCxnSpPr/>
            <p:nvPr/>
          </p:nvCxnSpPr>
          <p:spPr>
            <a:xfrm rot="5400000">
              <a:off x="6903727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2" name="Google Shape;1462;p88"/>
            <p:cNvCxnSpPr/>
            <p:nvPr/>
          </p:nvCxnSpPr>
          <p:spPr>
            <a:xfrm rot="5400000">
              <a:off x="7291725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3" name="Google Shape;1463;p88"/>
            <p:cNvCxnSpPr/>
            <p:nvPr/>
          </p:nvCxnSpPr>
          <p:spPr>
            <a:xfrm rot="5400000">
              <a:off x="5712131" y="408025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64" name="Google Shape;1464;p88"/>
            <p:cNvSpPr txBox="1"/>
            <p:nvPr/>
          </p:nvSpPr>
          <p:spPr>
            <a:xfrm>
              <a:off x="561519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65" name="Google Shape;1465;p88"/>
            <p:cNvSpPr txBox="1"/>
            <p:nvPr/>
          </p:nvSpPr>
          <p:spPr>
            <a:xfrm>
              <a:off x="603085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105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66" name="Google Shape;1466;p88"/>
            <p:cNvSpPr txBox="1"/>
            <p:nvPr/>
          </p:nvSpPr>
          <p:spPr>
            <a:xfrm>
              <a:off x="644651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67" name="Google Shape;1467;p88"/>
            <p:cNvSpPr txBox="1"/>
            <p:nvPr/>
          </p:nvSpPr>
          <p:spPr>
            <a:xfrm>
              <a:off x="686217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115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468" name="Google Shape;1468;p88"/>
            <p:cNvSpPr txBox="1"/>
            <p:nvPr/>
          </p:nvSpPr>
          <p:spPr>
            <a:xfrm>
              <a:off x="7277838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120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469" name="Google Shape;1469;p88"/>
            <p:cNvCxnSpPr/>
            <p:nvPr/>
          </p:nvCxnSpPr>
          <p:spPr>
            <a:xfrm>
              <a:off x="5795900" y="4002811"/>
              <a:ext cx="1575600" cy="7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0" name="Google Shape;1470;p88"/>
            <p:cNvCxnSpPr/>
            <p:nvPr/>
          </p:nvCxnSpPr>
          <p:spPr>
            <a:xfrm>
              <a:off x="5680682" y="400655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71" name="Google Shape;1471;p88"/>
            <p:cNvSpPr txBox="1"/>
            <p:nvPr/>
          </p:nvSpPr>
          <p:spPr>
            <a:xfrm>
              <a:off x="5511347" y="38630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0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Falanqaynta xogta iyo gabagabada (Data analysis and conclusion)</a:t>
            </a:r>
            <a:endParaRPr/>
          </a:p>
        </p:txBody>
      </p:sp>
      <p:sp>
        <p:nvSpPr>
          <p:cNvPr id="1477" name="Google Shape;1477;p89"/>
          <p:cNvSpPr txBox="1"/>
          <p:nvPr>
            <p:ph idx="1" type="body"/>
          </p:nvPr>
        </p:nvSpPr>
        <p:spPr>
          <a:xfrm>
            <a:off x="324000" y="759300"/>
            <a:ext cx="6993600" cy="79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arrimo badan oo saameeya astaamaha noole (organism):</a:t>
            </a:r>
            <a:endParaRPr/>
          </a:p>
        </p:txBody>
      </p:sp>
      <p:grpSp>
        <p:nvGrpSpPr>
          <p:cNvPr id="1478" name="Google Shape;1478;p89"/>
          <p:cNvGrpSpPr/>
          <p:nvPr/>
        </p:nvGrpSpPr>
        <p:grpSpPr>
          <a:xfrm>
            <a:off x="37949" y="1574950"/>
            <a:ext cx="2821353" cy="2529650"/>
            <a:chOff x="37949" y="1574950"/>
            <a:chExt cx="2821353" cy="2529650"/>
          </a:xfrm>
        </p:grpSpPr>
        <p:pic>
          <p:nvPicPr>
            <p:cNvPr id="1479" name="Google Shape;1479;p89"/>
            <p:cNvPicPr preferRelativeResize="0"/>
            <p:nvPr/>
          </p:nvPicPr>
          <p:blipFill rotWithShape="1">
            <a:blip r:embed="rId3">
              <a:alphaModFix/>
            </a:blip>
            <a:srcRect b="0" l="0" r="0" t="2210"/>
            <a:stretch/>
          </p:blipFill>
          <p:spPr>
            <a:xfrm rot="2174911">
              <a:off x="88812" y="2276198"/>
              <a:ext cx="2719626" cy="1062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0" name="Google Shape;1480;p89"/>
            <p:cNvSpPr txBox="1"/>
            <p:nvPr/>
          </p:nvSpPr>
          <p:spPr>
            <a:xfrm>
              <a:off x="324000" y="3581400"/>
              <a:ext cx="1392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hidh-sidaha (genetics)</a:t>
              </a:r>
              <a:endParaRPr/>
            </a:p>
          </p:txBody>
        </p:sp>
      </p:grpSp>
      <p:grpSp>
        <p:nvGrpSpPr>
          <p:cNvPr id="1481" name="Google Shape;1481;p89"/>
          <p:cNvGrpSpPr/>
          <p:nvPr/>
        </p:nvGrpSpPr>
        <p:grpSpPr>
          <a:xfrm>
            <a:off x="3369600" y="1939200"/>
            <a:ext cx="2404801" cy="2165400"/>
            <a:chOff x="3369600" y="1786800"/>
            <a:chExt cx="2404801" cy="2165400"/>
          </a:xfrm>
        </p:grpSpPr>
        <p:pic>
          <p:nvPicPr>
            <p:cNvPr id="1482" name="Google Shape;1482;p8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369601" y="1786800"/>
              <a:ext cx="2404800" cy="1602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3" name="Google Shape;1483;p89"/>
            <p:cNvSpPr txBox="1"/>
            <p:nvPr/>
          </p:nvSpPr>
          <p:spPr>
            <a:xfrm>
              <a:off x="3369600" y="3429000"/>
              <a:ext cx="24048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deegaanka (environment)</a:t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484" name="Google Shape;1484;p89"/>
          <p:cNvGrpSpPr/>
          <p:nvPr/>
        </p:nvGrpSpPr>
        <p:grpSpPr>
          <a:xfrm>
            <a:off x="6142275" y="1944447"/>
            <a:ext cx="2404801" cy="2160153"/>
            <a:chOff x="6142275" y="1792047"/>
            <a:chExt cx="2404801" cy="2160153"/>
          </a:xfrm>
        </p:grpSpPr>
        <p:pic>
          <p:nvPicPr>
            <p:cNvPr id="1485" name="Google Shape;1485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42276" y="1792047"/>
              <a:ext cx="2404800" cy="16025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6" name="Google Shape;1486;p89"/>
            <p:cNvSpPr txBox="1"/>
            <p:nvPr/>
          </p:nvSpPr>
          <p:spPr>
            <a:xfrm>
              <a:off x="6142275" y="3429000"/>
              <a:ext cx="23514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doorashada hab-nololeedka (lifestyle choices)</a:t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90"/>
          <p:cNvSpPr txBox="1"/>
          <p:nvPr>
            <p:ph idx="1" type="body"/>
          </p:nvPr>
        </p:nvSpPr>
        <p:spPr>
          <a:xfrm>
            <a:off x="289100" y="759300"/>
            <a:ext cx="71700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Kala-duwanaanshaha joogtada ah (Continuous variation) waxaa badanaa saameeya arrimo badan, oo ay ku jiraan hidh-sidaha (genetics) iyo deegaanka (environment) / hab-nololeedka (lifestyle).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92" name="Google Shape;1492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Falanqaynta xogta iyo gabagabada (Data analysis and conclusion)</a:t>
            </a:r>
            <a:endParaRPr/>
          </a:p>
        </p:txBody>
      </p:sp>
      <p:sp>
        <p:nvSpPr>
          <p:cNvPr id="1493" name="Google Shape;1493;p90"/>
          <p:cNvSpPr txBox="1"/>
          <p:nvPr/>
        </p:nvSpPr>
        <p:spPr>
          <a:xfrm>
            <a:off x="228600" y="1627400"/>
            <a:ext cx="85914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Dhererku waa tusaale kala-duwanaanshaha joogtada ah (continuous variation):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Dhererkaaga ugu sarreeya wuxuu ku xiran yahay hidde-yadaada (genes).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sidoo kale saameeya hab-nololeedkaaga (lifestyle), gaar ahaan cuntadaada.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Uma badna inaad gaadho dhererkaaga ugu sarreeya haddii aad ku noolaan lahayd aag cuntadu liidato oo cuntada xaddidan tahay.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4" name="Google Shape;1494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0600" y="1777800"/>
            <a:ext cx="2639402" cy="193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xogta iyo gabagabada (Data analysis and conclusion)</a:t>
            </a:r>
            <a:endParaRPr/>
          </a:p>
        </p:txBody>
      </p:sp>
      <p:sp>
        <p:nvSpPr>
          <p:cNvPr id="1500" name="Google Shape;1500;p91"/>
          <p:cNvSpPr txBox="1"/>
          <p:nvPr>
            <p:ph idx="2" type="subTitle"/>
          </p:nvPr>
        </p:nvSpPr>
        <p:spPr>
          <a:xfrm>
            <a:off x="980575" y="3119925"/>
            <a:ext cx="64785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Astaamaha leh kala-duwanaanshaha joogtada ah (continuous variation) waxaa badanaa saameeya arrimo deegaanka (environmental factors).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01" name="Google Shape;1501;p91"/>
          <p:cNvSpPr txBox="1"/>
          <p:nvPr>
            <p:ph idx="3" type="subTitle"/>
          </p:nvPr>
        </p:nvSpPr>
        <p:spPr>
          <a:xfrm>
            <a:off x="980575" y="3964150"/>
            <a:ext cx="7002900" cy="46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Astaamaha leh kala-duwanaanshaha joogtada ah (continuous variation) waxaa keena oo kaliya hidh-sidaha (genetics).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id="1502" name="Google Shape;150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683" y="17604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908" y="31199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91"/>
          <p:cNvSpPr txBox="1"/>
          <p:nvPr>
            <p:ph idx="1" type="subTitle"/>
          </p:nvPr>
        </p:nvSpPr>
        <p:spPr>
          <a:xfrm>
            <a:off x="324000" y="1080000"/>
            <a:ext cx="7911900" cy="68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Wareegga jirridda geedka waa inuu saameeyaa oo kaliya hidde-yada geedka (genes).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Falanqee xogtaada oo qor gabagabo.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Gabagabadaadu waa inay:</a:t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Sharaxdo isbeddellada xogta (trends).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Soo jeediso nooca kala-duwanaanshaha (variation) ee xogtu muujinayso.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Soo jeediso sababta kala-duwanaanshaha (variation).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Soo jeediso waxa laga yaabo inaanu sabab u ahayn kala-duwanaanshaha (variation).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10" name="Google Shape;1510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Falanqaynta xogta (Data analysis) iyo gunaanad (conclusion)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93"/>
          <p:cNvSpPr txBox="1"/>
          <p:nvPr>
            <p:ph idx="1" type="body"/>
          </p:nvPr>
        </p:nvSpPr>
        <p:spPr>
          <a:xfrm>
            <a:off x="324000" y="759300"/>
            <a:ext cx="8237700" cy="52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Falanqee xogtaada (data) oo qor gunaanad (conclusion).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6" name="Google Shape;1516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Falanqaynta xogta (Data analysis) iyo gunaanad (conclusion)</a:t>
            </a:r>
            <a:endParaRPr/>
          </a:p>
        </p:txBody>
      </p:sp>
      <p:sp>
        <p:nvSpPr>
          <p:cNvPr id="1517" name="Google Shape;1517;p93"/>
          <p:cNvSpPr txBox="1"/>
          <p:nvPr/>
        </p:nvSpPr>
        <p:spPr>
          <a:xfrm>
            <a:off x="256050" y="1140850"/>
            <a:ext cx="8564100" cy="3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Gunaanadkaagu (conclusion) waxaa laga yaabaa inuu u ekaado tan: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11 arday oo fasalka ku jira ayaa dhexyaacay 150 iyo 159 cm, taas oo ahayd tan ugu badan.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Dhererka labada dhinacba wuxuu ahaa mid aan caadi ahayn, iyadoo 130–139 cm (3 arday) iyo 170–179 cm (2 arday) ay ahaayeen kuwa ugu yar.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Ardayga ugu dheer wuxuu ahaa 173 cm, kan ugu gaabanna wuxuu ahaa 136 cm; kala duwanaansho (range) ah 37 cm.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Tani waa tusaale kala duwanaansho joogto ah (continuous variation).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Kala duwanaanshaha dhererka waxaa sababi kara hiddo-wadaha (genetics) shakhsiyaadka iyo qaab nololeedkooda, oo ay ku jiraan cuntada (diet).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Falanqaynta xogta (Data analysis) iyo gunaanad (conclusion)</a:t>
            </a:r>
            <a:endParaRPr/>
          </a:p>
        </p:txBody>
      </p:sp>
      <p:sp>
        <p:nvSpPr>
          <p:cNvPr id="1523" name="Google Shape;1523;p94"/>
          <p:cNvSpPr txBox="1"/>
          <p:nvPr>
            <p:ph idx="1" type="body"/>
          </p:nvPr>
        </p:nvSpPr>
        <p:spPr>
          <a:xfrm>
            <a:off x="324000" y="759300"/>
            <a:ext cx="8237700" cy="52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Falanqee xogtaada (data) oo qor gunaanad (conclusion).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4" name="Google Shape;1524;p94"/>
          <p:cNvSpPr txBox="1"/>
          <p:nvPr/>
        </p:nvSpPr>
        <p:spPr>
          <a:xfrm>
            <a:off x="304800" y="1219200"/>
            <a:ext cx="8323200" cy="34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Gunaanadkaagu (conclusion) waxaa laga yaabaa inuu u ekaado tan: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tufaax ayaa culeyskoodu ahaa inta u dhaxaysa 106 iyo 110 g, taas oo ahayd tan ugu badan.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Hal tufaax oo kaliya ayaa culeyskiisu ahaa inta u dhaxaysa 116 iyo 120 g, labana inta u dhaxaysa 101 iyo 105 g.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Tufaaxa ugu culus wuxuu ahaa 117 g, kan ugu fududna wuxuu ahaa 101 g; kala duwanaansho (range) ah 16 g.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Tani waa tusaale kala duwanaansho joogto ah (continuous variation).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Kala duwanaanshaha culeyska waxaa sababi kara hiddo-wadaha (genetics) geedka tufaaxa iyo deegaanka (environment), oo ay ku jiraan cimilada (weather) iyo helitaanka biyaha (water).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95"/>
          <p:cNvSpPr txBox="1"/>
          <p:nvPr>
            <p:ph type="title"/>
          </p:nvPr>
        </p:nvSpPr>
        <p:spPr>
          <a:xfrm>
            <a:off x="1684800" y="120025"/>
            <a:ext cx="5741400" cy="27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Kala duwanaansho joogto ah (Continuous variation): maaraynta xogta (data handling) iyo falanqaynta (analysis)</a:t>
            </a:r>
            <a:endParaRPr sz="1800"/>
          </a:p>
        </p:txBody>
      </p:sp>
      <p:sp>
        <p:nvSpPr>
          <p:cNvPr id="1530" name="Google Shape;1530;p95"/>
          <p:cNvSpPr txBox="1"/>
          <p:nvPr>
            <p:ph idx="1" type="body"/>
          </p:nvPr>
        </p:nvSpPr>
        <p:spPr>
          <a:xfrm>
            <a:off x="324000" y="775200"/>
            <a:ext cx="54504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 sz="1100">
                <a:latin typeface="Lexend"/>
              </a:rPr>
              <a:t>Kala duwanaanshaha joogtada ah (Continuous variation) ee sifada (feature) waa la qiyaasi karaa oo loo sawiri karaa sida histogram (histogram) ama garaaf xariiq (line graph).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Histogram (Histogram) wuxuu soo bandhigaa xog joogto ah (continuous data) oo ku qaybsan xaddiyo (ranges) oo loo sawiray tiirar (columns) taabanaya.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Xog-yaraha (small data sets), histogram (histogram) oo muujinaya joogteynta (frequency) xaddiyada (ranges) xogta ayaa ku habboon garaaf xariiq (line graph).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en-GB" sz="1100">
                <a:latin typeface="Lexend"/>
              </a:rPr>
              <a:t>Kala duwanaanshaha joogtada ah (Continuous variation) wuxuu leeyahay arrimo saameeya oo dhowr ah, oo ay ku jiraan hiddo-wadaha (genetics), deegaanka (environment) iyo qaab nololeedka (lifestyle).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531" name="Google Shape;1531;p95"/>
          <p:cNvGrpSpPr/>
          <p:nvPr/>
        </p:nvGrpSpPr>
        <p:grpSpPr>
          <a:xfrm>
            <a:off x="6256800" y="1498675"/>
            <a:ext cx="2677838" cy="2847875"/>
            <a:chOff x="4998700" y="2032075"/>
            <a:chExt cx="2677838" cy="2847875"/>
          </a:xfrm>
        </p:grpSpPr>
        <p:cxnSp>
          <p:nvCxnSpPr>
            <p:cNvPr id="1532" name="Google Shape;1532;p95"/>
            <p:cNvCxnSpPr/>
            <p:nvPr/>
          </p:nvCxnSpPr>
          <p:spPr>
            <a:xfrm>
              <a:off x="5784719" y="2166121"/>
              <a:ext cx="0" cy="18546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3" name="Google Shape;1533;p95"/>
            <p:cNvCxnSpPr/>
            <p:nvPr/>
          </p:nvCxnSpPr>
          <p:spPr>
            <a:xfrm>
              <a:off x="5680678" y="364004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4" name="Google Shape;1534;p95"/>
            <p:cNvCxnSpPr/>
            <p:nvPr/>
          </p:nvCxnSpPr>
          <p:spPr>
            <a:xfrm>
              <a:off x="5680679" y="3273540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5" name="Google Shape;1535;p95"/>
            <p:cNvCxnSpPr/>
            <p:nvPr/>
          </p:nvCxnSpPr>
          <p:spPr>
            <a:xfrm>
              <a:off x="5680680" y="290703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6" name="Google Shape;1536;p95"/>
            <p:cNvCxnSpPr/>
            <p:nvPr/>
          </p:nvCxnSpPr>
          <p:spPr>
            <a:xfrm>
              <a:off x="5680681" y="2540526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7" name="Google Shape;1537;p95"/>
            <p:cNvCxnSpPr/>
            <p:nvPr/>
          </p:nvCxnSpPr>
          <p:spPr>
            <a:xfrm>
              <a:off x="5680683" y="2174019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38" name="Google Shape;1538;p95"/>
            <p:cNvSpPr/>
            <p:nvPr/>
          </p:nvSpPr>
          <p:spPr>
            <a:xfrm>
              <a:off x="5802044" y="3276897"/>
              <a:ext cx="382200" cy="7191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9" name="Google Shape;1539;p95"/>
            <p:cNvSpPr/>
            <p:nvPr/>
          </p:nvSpPr>
          <p:spPr>
            <a:xfrm>
              <a:off x="6193020" y="2518197"/>
              <a:ext cx="382200" cy="14778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0" name="Google Shape;1540;p95"/>
            <p:cNvSpPr/>
            <p:nvPr/>
          </p:nvSpPr>
          <p:spPr>
            <a:xfrm>
              <a:off x="6978145" y="3661797"/>
              <a:ext cx="382200" cy="3342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1" name="Google Shape;1541;p95"/>
            <p:cNvSpPr txBox="1"/>
            <p:nvPr/>
          </p:nvSpPr>
          <p:spPr>
            <a:xfrm rot="-5400000">
              <a:off x="4334050" y="2800700"/>
              <a:ext cx="18219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Soo noqnoqosho (Frequency)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2" name="Google Shape;1542;p95"/>
            <p:cNvSpPr txBox="1"/>
            <p:nvPr/>
          </p:nvSpPr>
          <p:spPr>
            <a:xfrm>
              <a:off x="5802050" y="4387350"/>
              <a:ext cx="15756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Cuf (Mass) (g)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3" name="Google Shape;1543;p95"/>
            <p:cNvSpPr txBox="1"/>
            <p:nvPr/>
          </p:nvSpPr>
          <p:spPr>
            <a:xfrm>
              <a:off x="5511347" y="2032075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5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4" name="Google Shape;1544;p95"/>
            <p:cNvSpPr txBox="1"/>
            <p:nvPr/>
          </p:nvSpPr>
          <p:spPr>
            <a:xfrm>
              <a:off x="5511347" y="2761728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5" name="Google Shape;1545;p95"/>
            <p:cNvSpPr txBox="1"/>
            <p:nvPr/>
          </p:nvSpPr>
          <p:spPr>
            <a:xfrm>
              <a:off x="5511347" y="3139469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6" name="Google Shape;1546;p95"/>
            <p:cNvSpPr txBox="1"/>
            <p:nvPr/>
          </p:nvSpPr>
          <p:spPr>
            <a:xfrm>
              <a:off x="5511347" y="35076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7" name="Google Shape;1547;p95"/>
            <p:cNvSpPr txBox="1"/>
            <p:nvPr/>
          </p:nvSpPr>
          <p:spPr>
            <a:xfrm>
              <a:off x="5511347" y="2397704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48" name="Google Shape;1548;p95"/>
            <p:cNvSpPr/>
            <p:nvPr/>
          </p:nvSpPr>
          <p:spPr>
            <a:xfrm>
              <a:off x="6583995" y="2911497"/>
              <a:ext cx="382200" cy="1084500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49" name="Google Shape;1549;p95"/>
            <p:cNvCxnSpPr/>
            <p:nvPr/>
          </p:nvCxnSpPr>
          <p:spPr>
            <a:xfrm rot="5400000">
              <a:off x="6117379" y="408432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0" name="Google Shape;1550;p95"/>
            <p:cNvCxnSpPr/>
            <p:nvPr/>
          </p:nvCxnSpPr>
          <p:spPr>
            <a:xfrm rot="5400000">
              <a:off x="6512278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1" name="Google Shape;1551;p95"/>
            <p:cNvCxnSpPr/>
            <p:nvPr/>
          </p:nvCxnSpPr>
          <p:spPr>
            <a:xfrm rot="5400000">
              <a:off x="6903727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2" name="Google Shape;1552;p95"/>
            <p:cNvCxnSpPr/>
            <p:nvPr/>
          </p:nvCxnSpPr>
          <p:spPr>
            <a:xfrm rot="5400000">
              <a:off x="7291725" y="4080875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3" name="Google Shape;1553;p95"/>
            <p:cNvCxnSpPr/>
            <p:nvPr/>
          </p:nvCxnSpPr>
          <p:spPr>
            <a:xfrm rot="5400000">
              <a:off x="5712131" y="4080250"/>
              <a:ext cx="1602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54" name="Google Shape;1554;p95"/>
            <p:cNvSpPr txBox="1"/>
            <p:nvPr/>
          </p:nvSpPr>
          <p:spPr>
            <a:xfrm>
              <a:off x="561519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130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55" name="Google Shape;1555;p95"/>
            <p:cNvSpPr txBox="1"/>
            <p:nvPr/>
          </p:nvSpPr>
          <p:spPr>
            <a:xfrm>
              <a:off x="6030856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140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56" name="Google Shape;1556;p95"/>
            <p:cNvSpPr txBox="1"/>
            <p:nvPr/>
          </p:nvSpPr>
          <p:spPr>
            <a:xfrm>
              <a:off x="644651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150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57" name="Google Shape;1557;p95"/>
            <p:cNvSpPr txBox="1"/>
            <p:nvPr/>
          </p:nvSpPr>
          <p:spPr>
            <a:xfrm>
              <a:off x="6862177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160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558" name="Google Shape;1558;p95"/>
            <p:cNvSpPr txBox="1"/>
            <p:nvPr/>
          </p:nvSpPr>
          <p:spPr>
            <a:xfrm>
              <a:off x="7277838" y="4122750"/>
              <a:ext cx="3987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170</a:t>
              </a:r>
              <a:endParaRPr sz="17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cxnSp>
          <p:nvCxnSpPr>
            <p:cNvPr id="1559" name="Google Shape;1559;p95"/>
            <p:cNvCxnSpPr/>
            <p:nvPr/>
          </p:nvCxnSpPr>
          <p:spPr>
            <a:xfrm>
              <a:off x="5795900" y="4002811"/>
              <a:ext cx="1575600" cy="7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0" name="Google Shape;1560;p95"/>
            <p:cNvCxnSpPr/>
            <p:nvPr/>
          </p:nvCxnSpPr>
          <p:spPr>
            <a:xfrm>
              <a:off x="5680682" y="4006553"/>
              <a:ext cx="1098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61" name="Google Shape;1561;p95"/>
            <p:cNvSpPr txBox="1"/>
            <p:nvPr/>
          </p:nvSpPr>
          <p:spPr>
            <a:xfrm>
              <a:off x="5511347" y="3863000"/>
              <a:ext cx="235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0</a:t>
              </a:r>
              <a:endPara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