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3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C9DD4BB-E4BB-4889-9043-3959839E53C8}">
  <a:tblStyle styleId="{AC9DD4BB-E4BB-4889-9043-3959839E53C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A7CFE9C-5E44-4DA9-A8AB-1AADAF20EFE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2a4ed24094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" name="Google Shape;1086;g2a4ed24094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2a4ed24094f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2a4ed24094f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2a4ed24094f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2a4ed24094f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2a4ed24094f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2a4ed24094f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2a4ed24094f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2a4ed24094f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2a4ed24094f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2a4ed24094f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2a4ed24094f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g2a4ed24094f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g2a4ed24094f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2a4ed24094f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2d78b49f48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2d78b49f48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2a4ed24094f_1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2a4ed24094f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g2a4ed24094f_1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" name="Google Shape;1227;g2a4ed24094f_1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2a4ed24094f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2a4ed24094f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g2a4ed24094f_1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8" name="Google Shape;1248;g2a4ed24094f_1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2d78b49f48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2d78b49f4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2a4ed24094f_1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2a4ed24094f_1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g2a4ed24094f_1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6" name="Google Shape;1276;g2a4ed24094f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2a4ed24094f_1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" name="Google Shape;1282;g2a4ed24094f_1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2a4ed24094f_1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2a4ed24094f_1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2a4ed24094f_1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2a4ed24094f_1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g2a4ed24094f_1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" name="Google Shape;1305;g2a4ed24094f_1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2a4ed24094f_1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" name="Google Shape;1312;g2a4ed24094f_1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2a4ed24094f_1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2a4ed24094f_1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2a4ed24094f_1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2a4ed24094f_1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2a4ed24094f_1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2a4ed24094f_1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6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g2d78b49f481_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8" name="Google Shape;1368;g2d78b49f481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g2a4ed24094f_1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4" name="Google Shape;1384;g2a4ed24094f_1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5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g2a4ed24094f_1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7" name="Google Shape;1397;g2a4ed24094f_1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2d78b49f481_9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2d78b49f481_9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a4ed24094f_1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a4ed24094f_1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g2a4ed24094f_1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4" name="Google Shape;1434;g2a4ed24094f_1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2a4ed24094f_1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2a4ed24094f_1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g2a4ed24094f_1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0" name="Google Shape;1450;g2a4ed24094f_1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g2a4ed24094f_1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9" name="Google Shape;1459;g2a4ed24094f_1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g2a4ed24094f_1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8" name="Google Shape;1468;g2a4ed24094f_1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g2a4ed24094f_1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4" name="Google Shape;1474;g2a4ed24094f_1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g2a4ed24094f_1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4" name="Google Shape;1484;g2a4ed24094f_1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2a4ed24094f_1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2a4ed24094f_1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2a4ed24094f_1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5" name="Google Shape;1515;g2a4ed24094f_1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2a4ed24094f_1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2a4ed24094f_1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g2a4ed24094f_1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3" name="Google Shape;1533;g2a4ed24094f_1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2d78b49f481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2d78b49f48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9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g2a4ed24094f_1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Google Shape;1551;g2a4ed24094f_1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5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6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9.png"/><Relationship Id="rId5" Type="http://schemas.openxmlformats.org/officeDocument/2006/relationships/image" Target="../media/image16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7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9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24.png"/><Relationship Id="rId5" Type="http://schemas.openxmlformats.org/officeDocument/2006/relationships/image" Target="../media/image2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3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32.png"/><Relationship Id="rId4" Type="http://schemas.openxmlformats.org/officeDocument/2006/relationships/image" Target="../media/image36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Relationship Id="rId4" Type="http://schemas.openxmlformats.org/officeDocument/2006/relationships/image" Target="../media/image66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Relationship Id="rId7" Type="http://schemas.openxmlformats.org/officeDocument/2006/relationships/image" Target="../media/image34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66.png"/><Relationship Id="rId4" Type="http://schemas.openxmlformats.org/officeDocument/2006/relationships/image" Target="../media/image38.png"/><Relationship Id="rId5" Type="http://schemas.openxmlformats.org/officeDocument/2006/relationships/image" Target="../media/image35.png"/><Relationship Id="rId6" Type="http://schemas.openxmlformats.org/officeDocument/2006/relationships/image" Target="../media/image44.png"/><Relationship Id="rId7" Type="http://schemas.openxmlformats.org/officeDocument/2006/relationships/image" Target="../media/image41.png"/><Relationship Id="rId8" Type="http://schemas.openxmlformats.org/officeDocument/2006/relationships/image" Target="../media/image40.png"/><Relationship Id="rId9" Type="http://schemas.openxmlformats.org/officeDocument/2006/relationships/image" Target="../media/image34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66.png"/><Relationship Id="rId4" Type="http://schemas.openxmlformats.org/officeDocument/2006/relationships/image" Target="../media/image43.png"/><Relationship Id="rId5" Type="http://schemas.openxmlformats.org/officeDocument/2006/relationships/image" Target="../media/image38.png"/><Relationship Id="rId6" Type="http://schemas.openxmlformats.org/officeDocument/2006/relationships/image" Target="../media/image35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9" Type="http://schemas.openxmlformats.org/officeDocument/2006/relationships/image" Target="../media/image40.png"/><Relationship Id="rId10" Type="http://schemas.openxmlformats.org/officeDocument/2006/relationships/image" Target="../media/image51.png"/><Relationship Id="rId11" Type="http://schemas.openxmlformats.org/officeDocument/2006/relationships/image" Target="../media/image34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2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2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2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2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7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7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7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7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4.png"/><Relationship Id="rId3" Type="http://schemas.openxmlformats.org/officeDocument/2006/relationships/image" Target="../media/image71.png"/><Relationship Id="rId4" Type="http://schemas.openxmlformats.org/officeDocument/2006/relationships/image" Target="../media/image69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0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2.png"/><Relationship Id="rId3" Type="http://schemas.openxmlformats.org/officeDocument/2006/relationships/image" Target="../media/image66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81.png"/><Relationship Id="rId7" Type="http://schemas.openxmlformats.org/officeDocument/2006/relationships/image" Target="../media/image76.png"/><Relationship Id="rId8" Type="http://schemas.openxmlformats.org/officeDocument/2006/relationships/image" Target="../media/image82.png"/><Relationship Id="rId9" Type="http://schemas.openxmlformats.org/officeDocument/2006/relationships/image" Target="../media/image70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9.png"/><Relationship Id="rId3" Type="http://schemas.openxmlformats.org/officeDocument/2006/relationships/image" Target="../media/image78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9.png"/><Relationship Id="rId3" Type="http://schemas.openxmlformats.org/officeDocument/2006/relationships/image" Target="../media/image78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4.png"/><Relationship Id="rId3" Type="http://schemas.openxmlformats.org/officeDocument/2006/relationships/image" Target="../media/image79.png"/><Relationship Id="rId4" Type="http://schemas.openxmlformats.org/officeDocument/2006/relationships/image" Target="../media/image86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9.png"/><Relationship Id="rId3" Type="http://schemas.openxmlformats.org/officeDocument/2006/relationships/image" Target="../media/image86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9.png"/><Relationship Id="rId3" Type="http://schemas.openxmlformats.org/officeDocument/2006/relationships/image" Target="../media/image85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9.png"/><Relationship Id="rId3" Type="http://schemas.openxmlformats.org/officeDocument/2006/relationships/image" Target="../media/image89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1.png"/><Relationship Id="rId3" Type="http://schemas.openxmlformats.org/officeDocument/2006/relationships/image" Target="../media/image78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1.png"/><Relationship Id="rId3" Type="http://schemas.openxmlformats.org/officeDocument/2006/relationships/image" Target="../media/image86.png"/><Relationship Id="rId4" Type="http://schemas.openxmlformats.org/officeDocument/2006/relationships/image" Target="../media/image88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1.png"/><Relationship Id="rId3" Type="http://schemas.openxmlformats.org/officeDocument/2006/relationships/image" Target="../media/image85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1.png"/><Relationship Id="rId3" Type="http://schemas.openxmlformats.org/officeDocument/2006/relationships/image" Target="../media/image89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0.png"/><Relationship Id="rId3" Type="http://schemas.openxmlformats.org/officeDocument/2006/relationships/image" Target="../media/image78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0.png"/><Relationship Id="rId3" Type="http://schemas.openxmlformats.org/officeDocument/2006/relationships/image" Target="../media/image86.png"/><Relationship Id="rId4" Type="http://schemas.openxmlformats.org/officeDocument/2006/relationships/image" Target="../media/image88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0.png"/><Relationship Id="rId3" Type="http://schemas.openxmlformats.org/officeDocument/2006/relationships/image" Target="../media/image86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0.png"/><Relationship Id="rId3" Type="http://schemas.openxmlformats.org/officeDocument/2006/relationships/image" Target="../media/image89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Lexend"/>
              <a:buNone/>
              <a:defRPr sz="3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grpSp>
        <p:nvGrpSpPr>
          <p:cNvPr id="15" name="Google Shape;15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" name="Google Shape;16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7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" name="Google Shape;1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5" name="Google Shape;55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" name="Google Shape;56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0">
            <a:off x="6567499" y="723791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oking and nutrition" showMasterSp="0">
  <p:cSld name="Title Slide 2_1_1_1_1_1_1_1_1_1_1_3_1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563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350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Cooking and nutrition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6" name="Google Shape;66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" name="Google Shape;67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95">
            <a:off x="6646318" y="1007366"/>
            <a:ext cx="2202009" cy="1796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4" name="Google Shape;74;p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5" name="Google Shape;75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77" name="Google Shape;77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" name="Google Shape;79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9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5" name="Google Shape;8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" name="Google Shape;93;p1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4" name="Google Shape;94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" name="Google Shape;96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98" name="Google Shape;98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0">
            <a:off x="6657352" y="759276"/>
            <a:ext cx="2315647" cy="2315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5" name="Google Shape;115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17" name="Google Shape;117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9998">
            <a:off x="6679063" y="775065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3" name="Google Shape;123;p1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4" name="Google Shape;124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3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6" name="Google Shape;12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" name="Google Shape;127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" name="Google Shape;128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4" name="Google Shape;134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" name="Google Shape;136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3" name="Google Shape;153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" name="Google Shape;154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5" name="Google Shape;15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" name="Google Shape;161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2" name="Google Shape;162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7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4" name="Google Shape;164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2" name="Google Shape;172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3" name="Google Shape;17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5" name="Google Shape;17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2" name="Google Shape;192;p20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7" name="Google Shape;19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2" name="Google Shape;202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4" name="Google Shape;204;p21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8" name="Google Shape;208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4" name="Google Shape;214;p2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6" name="Google Shape;216;p2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17" name="Google Shape;217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9" name="Google Shape;219;p2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21" name="Google Shape;22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1">
            <a:off x="6638540" y="856133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" name="Google Shape;225;p23"/>
          <p:cNvSpPr txBox="1"/>
          <p:nvPr>
            <p:ph idx="1" type="subTitle"/>
          </p:nvPr>
        </p:nvSpPr>
        <p:spPr>
          <a:xfrm>
            <a:off x="666000" y="1620000"/>
            <a:ext cx="72708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bg>
      <p:bgPr>
        <a:solidFill>
          <a:srgbClr val="FFF7CC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/>
          <p:nvPr/>
        </p:nvSpPr>
        <p:spPr>
          <a:xfrm>
            <a:off x="4683800" y="810000"/>
            <a:ext cx="4134600" cy="1163400"/>
          </a:xfrm>
          <a:prstGeom prst="roundRect">
            <a:avLst>
              <a:gd fmla="val 10151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4"/>
          <p:cNvSpPr/>
          <p:nvPr/>
        </p:nvSpPr>
        <p:spPr>
          <a:xfrm>
            <a:off x="185250" y="810000"/>
            <a:ext cx="4134600" cy="3850200"/>
          </a:xfrm>
          <a:prstGeom prst="roundRect">
            <a:avLst>
              <a:gd fmla="val 2796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4"/>
          <p:cNvSpPr txBox="1"/>
          <p:nvPr/>
        </p:nvSpPr>
        <p:spPr>
          <a:xfrm>
            <a:off x="325475" y="1245050"/>
            <a:ext cx="399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32547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4"/>
          <p:cNvSpPr txBox="1"/>
          <p:nvPr/>
        </p:nvSpPr>
        <p:spPr>
          <a:xfrm>
            <a:off x="482412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" name="Google Shape;232;p24"/>
          <p:cNvSpPr txBox="1"/>
          <p:nvPr/>
        </p:nvSpPr>
        <p:spPr>
          <a:xfrm>
            <a:off x="325475" y="3407125"/>
            <a:ext cx="39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3" name="Google Shape;233;p24"/>
          <p:cNvPicPr preferRelativeResize="0"/>
          <p:nvPr/>
        </p:nvPicPr>
        <p:blipFill rotWithShape="1">
          <a:blip r:embed="rId2">
            <a:alphaModFix/>
          </a:blip>
          <a:srcRect b="71084" l="3912" r="56768" t="0"/>
          <a:stretch/>
        </p:blipFill>
        <p:spPr>
          <a:xfrm>
            <a:off x="382600" y="3725750"/>
            <a:ext cx="841850" cy="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4"/>
          <p:cNvPicPr preferRelativeResize="0"/>
          <p:nvPr/>
        </p:nvPicPr>
        <p:blipFill rotWithShape="1">
          <a:blip r:embed="rId2">
            <a:alphaModFix/>
          </a:blip>
          <a:srcRect b="71902" l="62493" r="7303" t="2791"/>
          <a:stretch/>
        </p:blipFill>
        <p:spPr>
          <a:xfrm>
            <a:off x="1322300" y="3754900"/>
            <a:ext cx="688050" cy="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4"/>
          <p:cNvPicPr preferRelativeResize="0"/>
          <p:nvPr/>
        </p:nvPicPr>
        <p:blipFill rotWithShape="1">
          <a:blip r:embed="rId2">
            <a:alphaModFix/>
          </a:blip>
          <a:srcRect b="19543" l="6196" r="59088" t="51182"/>
          <a:stretch/>
        </p:blipFill>
        <p:spPr>
          <a:xfrm>
            <a:off x="2108188" y="3710946"/>
            <a:ext cx="743275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4"/>
          <p:cNvPicPr preferRelativeResize="0"/>
          <p:nvPr/>
        </p:nvPicPr>
        <p:blipFill rotWithShape="1">
          <a:blip r:embed="rId2">
            <a:alphaModFix/>
          </a:blip>
          <a:srcRect b="19543" l="58433" r="3864" t="51182"/>
          <a:stretch/>
        </p:blipFill>
        <p:spPr>
          <a:xfrm>
            <a:off x="2989750" y="3725750"/>
            <a:ext cx="8072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24000" y="264675"/>
            <a:ext cx="6746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325475" y="4122125"/>
            <a:ext cx="393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      Check      Practice      Feedback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9" name="Google Shape;2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13" y="1948533"/>
            <a:ext cx="2067960" cy="12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5125" y="1828475"/>
            <a:ext cx="1738025" cy="14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5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43" name="Google Shape;243;p25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4" name="Google Shape;244;p25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" name="Google Shape;245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0" name="Google Shape;250;p25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1" name="Google Shape;251;p25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2" name="Google Shape;252;p25"/>
          <p:cNvSpPr txBox="1"/>
          <p:nvPr>
            <p:ph idx="7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2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55" name="Google Shape;255;p2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56" name="Google Shape;256;p26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" name="Google Shape;257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4" name="Google Shape;264;p2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5" name="Google Shape;265;p26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6" name="Google Shape;266;p26"/>
          <p:cNvSpPr txBox="1"/>
          <p:nvPr>
            <p:ph idx="9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27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69" name="Google Shape;269;p27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70" name="Google Shape;270;p27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1" name="Google Shape;271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3" name="Google Shape;273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4" name="Google Shape;274;p27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5" name="Google Shape;275;p27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6" name="Google Shape;276;p27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7" name="Google Shape;277;p27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8" name="Google Shape;278;p27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9" name="Google Shape;279;p27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0" name="Google Shape;280;p27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1" name="Google Shape;281;p27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2" name="Google Shape;282;p27"/>
          <p:cNvSpPr txBox="1"/>
          <p:nvPr>
            <p:ph idx="14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28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85" name="Google Shape;285;p28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6" name="Google Shape;286;p2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2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9" name="Google Shape;289;p2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0" name="Google Shape;290;p28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1" name="Google Shape;291;p28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2" name="Google Shape;292;p28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_2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7" name="Google Shape;297;p29"/>
          <p:cNvCxnSpPr>
            <a:endCxn id="29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9" name="Google Shape;29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9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1" name="Google Shape;301;p29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02" name="Google Shape;302;p29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3" name="Google Shape;303;p29"/>
            <p:cNvPicPr preferRelativeResize="0"/>
            <p:nvPr/>
          </p:nvPicPr>
          <p:blipFill rotWithShape="1">
            <a:blip r:embed="rId7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" name="Google Shape;304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" name="Google Shape;305;p29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06" name="Google Shape;306;p29"/>
          <p:cNvSpPr txBox="1"/>
          <p:nvPr>
            <p:ph idx="3" type="title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_1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4" name="Google Shape;314;p30"/>
          <p:cNvCxnSpPr>
            <a:endCxn id="315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5" name="Google Shape;31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p30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19" name="Google Shape;319;p30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20" name="Google Shape;320;p30"/>
            <p:cNvPicPr preferRelativeResize="0"/>
            <p:nvPr/>
          </p:nvPicPr>
          <p:blipFill rotWithShape="1">
            <a:blip r:embed="rId9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1" name="Google Shape;321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" name="Google Shape;322;p30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23" name="Google Shape;323;p30"/>
          <p:cNvSpPr txBox="1"/>
          <p:nvPr>
            <p:ph idx="2" type="title"/>
          </p:nvPr>
        </p:nvSpPr>
        <p:spPr>
          <a:xfrm>
            <a:off x="1225225" y="28412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4" name="Google Shape;324;p30"/>
          <p:cNvSpPr txBox="1"/>
          <p:nvPr>
            <p:ph idx="3" type="title"/>
          </p:nvPr>
        </p:nvSpPr>
        <p:spPr>
          <a:xfrm>
            <a:off x="1225200" y="37819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5" name="Google Shape;325;p30"/>
          <p:cNvSpPr txBox="1"/>
          <p:nvPr>
            <p:ph idx="4" type="title"/>
          </p:nvPr>
        </p:nvSpPr>
        <p:spPr>
          <a:xfrm>
            <a:off x="1225200" y="18224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3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36" name="Google Shape;33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31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41" name="Google Shape;341;p31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42" name="Google Shape;342;p31"/>
            <p:cNvPicPr preferRelativeResize="0"/>
            <p:nvPr/>
          </p:nvPicPr>
          <p:blipFill rotWithShape="1">
            <a:blip r:embed="rId11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3" name="Google Shape;343;p3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1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45" name="Google Shape;345;p31"/>
          <p:cNvSpPr txBox="1"/>
          <p:nvPr>
            <p:ph idx="2" type="title"/>
          </p:nvPr>
        </p:nvSpPr>
        <p:spPr>
          <a:xfrm>
            <a:off x="1224600" y="160210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6" name="Google Shape;346;p31"/>
          <p:cNvSpPr txBox="1"/>
          <p:nvPr>
            <p:ph idx="3" type="title"/>
          </p:nvPr>
        </p:nvSpPr>
        <p:spPr>
          <a:xfrm>
            <a:off x="1224600" y="24317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7" name="Google Shape;347;p31"/>
          <p:cNvSpPr txBox="1"/>
          <p:nvPr>
            <p:ph idx="4" type="title"/>
          </p:nvPr>
        </p:nvSpPr>
        <p:spPr>
          <a:xfrm>
            <a:off x="1224600" y="3286637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8" name="Google Shape;348;p31"/>
          <p:cNvSpPr txBox="1"/>
          <p:nvPr>
            <p:ph idx="5" type="title"/>
          </p:nvPr>
        </p:nvSpPr>
        <p:spPr>
          <a:xfrm>
            <a:off x="1224600" y="41081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32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351" name="Google Shape;351;p3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2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3" name="Google Shape;353;p3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354" name="Google Shape;35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2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7" name="Google Shape;357;p3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33"/>
          <p:cNvGrpSpPr/>
          <p:nvPr/>
        </p:nvGrpSpPr>
        <p:grpSpPr>
          <a:xfrm>
            <a:off x="-1" y="-2"/>
            <a:ext cx="9151203" cy="649236"/>
            <a:chOff x="-1" y="-2"/>
            <a:chExt cx="9151203" cy="649236"/>
          </a:xfrm>
        </p:grpSpPr>
        <p:pic>
          <p:nvPicPr>
            <p:cNvPr id="360" name="Google Shape;360;p33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33"/>
            <p:cNvSpPr/>
            <p:nvPr/>
          </p:nvSpPr>
          <p:spPr>
            <a:xfrm>
              <a:off x="-1" y="-2"/>
              <a:ext cx="9144300" cy="54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2" name="Google Shape;362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3" name="Google Shape;36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3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66" name="Google Shape;366;p3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1" name="Google Shape;37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3" name="Google Shape;373;p3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74" name="Google Shape;374;p3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9" name="Google Shape;37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5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1" name="Google Shape;381;p3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82" name="Google Shape;382;p3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85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6"/>
          <p:cNvSpPr txBox="1"/>
          <p:nvPr>
            <p:ph idx="1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8" name="Google Shape;388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9" name="Google Shape;389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90" name="Google Shape;390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3" name="Google Shape;393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95" name="Google Shape;395;p36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6" name="Google Shape;396;p36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97" name="Google Shape;397;p36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7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3" name="Google Shape;403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4" name="Google Shape;404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Google Shape;405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6" name="Google Shape;406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7" name="Google Shape;407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09" name="Google Shape;409;p37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0" name="Google Shape;410;p37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1" name="Google Shape;411;p37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2" name="Google Shape;412;p37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8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18" name="Google Shape;418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19" name="Google Shape;419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" name="Google Shape;420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1" name="Google Shape;421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22" name="Google Shape;422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3" name="Google Shape;423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24" name="Google Shape;424;p38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38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6" name="Google Shape;426;p38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27" name="Google Shape;427;p38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0" name="Google Shape;430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9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33" name="Google Shape;433;p3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34" name="Google Shape;434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5" name="Google Shape;435;p3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6" name="Google Shape;436;p3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37" name="Google Shape;437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8" name="Google Shape;438;p3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39" name="Google Shape;439;p39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9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9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2" name="Google Shape;442;p39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1" name="Google Shape;451;p40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2" name="Google Shape;45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53" name="Google Shape;45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4" name="Google Shape;45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55" name="Google Shape;45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0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8" name="Google Shape;458;p40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2" name="Google Shape;46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64" name="Google Shape;46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7" name="Google Shape;467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8" name="Google Shape;468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9" name="Google Shape;469;p41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0" name="Google Shape;470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71" name="Google Shape;471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2" name="Google Shape;472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4" name="Google Shape;474;p41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8" name="Google Shape;47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80" name="Google Shape;48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3" name="Google Shape;483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87" name="Google Shape;487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8" name="Google Shape;488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9" name="Google Shape;489;p4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0" name="Google Shape;490;p42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4" name="Google Shape;49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96" name="Google Shape;49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3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9" name="Google Shape;499;p43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0" name="Google Shape;500;p43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1" name="Google Shape;501;p43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2" name="Google Shape;502;p4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03" name="Google Shape;503;p43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43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4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4"/>
          <p:cNvSpPr txBox="1"/>
          <p:nvPr>
            <p:ph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11" name="Google Shape;51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3" name="Google Shape;51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4" name="Google Shape;514;p44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5" name="Google Shape;515;p44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6" name="Google Shape;51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7" name="Google Shape;51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20" name="Google Shape;52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2" name="Google Shape;52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3" name="Google Shape;52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25" name="Google Shape;525;p44"/>
          <p:cNvSpPr txBox="1"/>
          <p:nvPr>
            <p:ph idx="4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6" name="Google Shape;526;p44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0" name="Google Shape;53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2" name="Google Shape;53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3" name="Google Shape;533;p45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4" name="Google Shape;534;p45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5" name="Google Shape;53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6" name="Google Shape;53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9" name="Google Shape;53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42" name="Google Shape;54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44" name="Google Shape;544;p4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5" name="Google Shape;545;p45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6" name="Google Shape;546;p45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0" name="Google Shape;55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2" name="Google Shape;552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3" name="Google Shape;553;p46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4" name="Google Shape;554;p46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5" name="Google Shape;555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56" name="Google Shape;55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59" name="Google Shape;55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62" name="Google Shape;562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64" name="Google Shape;564;p4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5" name="Google Shape;565;p46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6" name="Google Shape;566;p46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0" name="Google Shape;57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2" name="Google Shape;572;p4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7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7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76" name="Google Shape;57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79" name="Google Shape;57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82" name="Google Shape;58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84" name="Google Shape;584;p4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5" name="Google Shape;585;p47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6" name="Google Shape;586;p47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0" name="Google Shape;59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3" name="Google Shape;593;p48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4" name="Google Shape;594;p48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8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6" name="Google Shape;596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7" name="Google Shape;59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0" name="Google Shape;600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2" name="Google Shape;602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3" name="Google Shape;603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5" name="Google Shape;605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6" name="Google Shape;60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7" name="Google Shape;60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08" name="Google Shape;608;p4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8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0" name="Google Shape;610;p48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4" name="Google Shape;61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7" name="Google Shape;617;p49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49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49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0" name="Google Shape;62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1" name="Google Shape;62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2" name="Google Shape;62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3" name="Google Shape;62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4" name="Google Shape;62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5" name="Google Shape;62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6" name="Google Shape;62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7" name="Google Shape;62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8" name="Google Shape;62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9" name="Google Shape;62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0" name="Google Shape;63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1" name="Google Shape;63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32" name="Google Shape;632;p4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3" name="Google Shape;633;p49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4" name="Google Shape;634;p49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9" name="Google Shape;63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2" name="Google Shape;642;p50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3" name="Google Shape;643;p50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4" name="Google Shape;644;p50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45" name="Google Shape;645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46" name="Google Shape;646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7" name="Google Shape;647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8" name="Google Shape;648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49" name="Google Shape;649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1" name="Google Shape;651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52" name="Google Shape;65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3" name="Google Shape;65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4" name="Google Shape;654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55" name="Google Shape;65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6" name="Google Shape;65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57" name="Google Shape;657;p50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8" name="Google Shape;658;p50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3" name="Google Shape;66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5" name="Google Shape;665;p5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6" name="Google Shape;666;p51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7" name="Google Shape;667;p51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8" name="Google Shape;668;p51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69" name="Google Shape;669;p5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70" name="Google Shape;67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1" name="Google Shape;67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2" name="Google Shape;672;p5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73" name="Google Shape;673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4" name="Google Shape;674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5" name="Google Shape;675;p5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81" name="Google Shape;681;p51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2" name="Google Shape;682;p51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6" name="Google Shape;68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8" name="Google Shape;688;p52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9" name="Google Shape;689;p52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0" name="Google Shape;690;p52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1" name="Google Shape;691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2" name="Google Shape;692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3" name="Google Shape;693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4" name="Google Shape;694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00" name="Google Shape;700;p5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1" name="Google Shape;701;p52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2" name="Google Shape;702;p5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6" name="Google Shape;70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8" name="Google Shape;708;p53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09" name="Google Shape;709;p53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0" name="Google Shape;710;p53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1" name="Google Shape;71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2" name="Google Shape;71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3" name="Google Shape;71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4" name="Google Shape;71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5" name="Google Shape;71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6" name="Google Shape;71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7" name="Google Shape;71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18" name="Google Shape;71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9" name="Google Shape;71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20" name="Google Shape;720;p5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1" name="Google Shape;721;p53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2" name="Google Shape;722;p53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1" name="Google Shape;731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2" name="Google Shape;732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3" name="Google Shape;733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4" name="Google Shape;734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5" name="Google Shape;735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7" name="Google Shape;737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8" name="Google Shape;738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9" name="Google Shape;739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40" name="Google Shape;740;p54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1" name="Google Shape;741;p54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2" name="Google Shape;742;p54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" name="Google Shape;744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6" name="Google Shape;74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8" name="Google Shape;748;p55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49" name="Google Shape;749;p55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50" name="Google Shape;750;p55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51" name="Google Shape;751;p5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52" name="Google Shape;752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3" name="Google Shape;753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4" name="Google Shape;754;p5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55" name="Google Shape;755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6" name="Google Shape;756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7" name="Google Shape;757;p5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58" name="Google Shape;758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9" name="Google Shape;759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60" name="Google Shape;760;p5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1" name="Google Shape;761;p55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2" name="Google Shape;762;p55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_3">
    <p:bg>
      <p:bgPr>
        <a:solidFill>
          <a:srgbClr val="EBEDFE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6" name="Google Shape;76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9" name="Google Shape;769;p5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0" name="Google Shape;770;p5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4" name="Google Shape;774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6" name="Google Shape;776;p5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7" name="Google Shape;777;p5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8" name="Google Shape;778;p5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5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2" name="Google Shape;78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4" name="Google Shape;784;p5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5" name="Google Shape;785;p5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6" name="Google Shape;786;p5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Google Shape;788;p5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5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5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91" name="Google Shape;79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5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4" name="Google Shape;794;p5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" name="Google Shape;796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8" name="Google Shape;79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0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2" name="Google Shape;802;p60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03" name="Google Shape;803;p60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8" name="Google Shape;80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1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1" name="Google Shape;811;p61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1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Google Shape;81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7" name="Google Shape;81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2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20" name="Google Shape;820;p6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6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6" name="Google Shape;82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3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9" name="Google Shape;829;p6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0" name="Google Shape;830;p6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_2">
    <p:bg>
      <p:bgPr>
        <a:solidFill>
          <a:srgbClr val="EBEDFE"/>
        </a:solidFill>
      </p:bgPr>
    </p:bg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Google Shape;832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64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8" name="Google Shape;838;p6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9" name="Google Shape;839;p6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44" name="Google Shape;84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6" name="Google Shape;846;p65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7" name="Google Shape;847;p6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8" name="Google Shape;848;p6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6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53" name="Google Shape;853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66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6" name="Google Shape;856;p6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7" name="Google Shape;857;p6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6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62" name="Google Shape;86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7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5" name="Google Shape;865;p6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6" name="Google Shape;866;p6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Google Shape;868;p68"/>
          <p:cNvGrpSpPr/>
          <p:nvPr/>
        </p:nvGrpSpPr>
        <p:grpSpPr>
          <a:xfrm>
            <a:off x="0" y="0"/>
            <a:ext cx="9151202" cy="652534"/>
            <a:chOff x="0" y="0"/>
            <a:chExt cx="9151202" cy="652534"/>
          </a:xfrm>
        </p:grpSpPr>
        <p:sp>
          <p:nvSpPr>
            <p:cNvPr id="869" name="Google Shape;869;p68"/>
            <p:cNvSpPr/>
            <p:nvPr/>
          </p:nvSpPr>
          <p:spPr>
            <a:xfrm>
              <a:off x="0" y="0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0" name="Google Shape;870;p6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58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1" name="Google Shape;871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68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0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3" name="Google Shape;873;p6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4" name="Google Shape;874;p6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6" name="Google Shape;876;p69"/>
          <p:cNvGrpSpPr/>
          <p:nvPr/>
        </p:nvGrpSpPr>
        <p:grpSpPr>
          <a:xfrm>
            <a:off x="0" y="0"/>
            <a:ext cx="9151202" cy="886259"/>
            <a:chOff x="0" y="0"/>
            <a:chExt cx="9151202" cy="886259"/>
          </a:xfrm>
        </p:grpSpPr>
        <p:sp>
          <p:nvSpPr>
            <p:cNvPr id="877" name="Google Shape;877;p69"/>
            <p:cNvSpPr/>
            <p:nvPr/>
          </p:nvSpPr>
          <p:spPr>
            <a:xfrm>
              <a:off x="0" y="0"/>
              <a:ext cx="91443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8" name="Google Shape;878;p69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7695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9" name="Google Shape;879;p6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6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6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2" name="Google Shape;882;p6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9" name="Google Shape;889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Audio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2" name="Google Shape;892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Google Shape;894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71"/>
          <p:cNvSpPr txBox="1"/>
          <p:nvPr>
            <p:ph idx="1" type="subTitle"/>
          </p:nvPr>
        </p:nvSpPr>
        <p:spPr>
          <a:xfrm>
            <a:off x="661775" y="1266500"/>
            <a:ext cx="7351200" cy="262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2"/>
          <p:cNvSpPr txBox="1"/>
          <p:nvPr>
            <p:ph type="title"/>
          </p:nvPr>
        </p:nvSpPr>
        <p:spPr>
          <a:xfrm>
            <a:off x="459000" y="2262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8" name="Google Shape;898;p7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 1">
  <p:cSld name="CUSTOM_1_2">
    <p:bg>
      <p:bgPr>
        <a:solidFill>
          <a:srgbClr val="FFF7CC"/>
        </a:solidFill>
      </p:bgPr>
    </p:bg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73"/>
          <p:cNvSpPr/>
          <p:nvPr/>
        </p:nvSpPr>
        <p:spPr>
          <a:xfrm>
            <a:off x="4683800" y="810000"/>
            <a:ext cx="4134600" cy="1163400"/>
          </a:xfrm>
          <a:prstGeom prst="roundRect">
            <a:avLst>
              <a:gd fmla="val 10151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73"/>
          <p:cNvSpPr/>
          <p:nvPr/>
        </p:nvSpPr>
        <p:spPr>
          <a:xfrm>
            <a:off x="185250" y="810000"/>
            <a:ext cx="4134600" cy="3850200"/>
          </a:xfrm>
          <a:prstGeom prst="roundRect">
            <a:avLst>
              <a:gd fmla="val 2796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2" name="Google Shape;902;p73"/>
          <p:cNvSpPr txBox="1"/>
          <p:nvPr/>
        </p:nvSpPr>
        <p:spPr>
          <a:xfrm>
            <a:off x="325475" y="1245050"/>
            <a:ext cx="399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3" name="Google Shape;903;p73"/>
          <p:cNvSpPr txBox="1"/>
          <p:nvPr/>
        </p:nvSpPr>
        <p:spPr>
          <a:xfrm>
            <a:off x="32547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73"/>
          <p:cNvSpPr txBox="1"/>
          <p:nvPr/>
        </p:nvSpPr>
        <p:spPr>
          <a:xfrm>
            <a:off x="482412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73"/>
          <p:cNvSpPr txBox="1"/>
          <p:nvPr/>
        </p:nvSpPr>
        <p:spPr>
          <a:xfrm>
            <a:off x="325475" y="3407125"/>
            <a:ext cx="39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06" name="Google Shape;906;p73"/>
          <p:cNvPicPr preferRelativeResize="0"/>
          <p:nvPr/>
        </p:nvPicPr>
        <p:blipFill rotWithShape="1">
          <a:blip r:embed="rId2">
            <a:alphaModFix/>
          </a:blip>
          <a:srcRect b="71084" l="3912" r="56768" t="0"/>
          <a:stretch/>
        </p:blipFill>
        <p:spPr>
          <a:xfrm>
            <a:off x="382600" y="3725750"/>
            <a:ext cx="841850" cy="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73"/>
          <p:cNvPicPr preferRelativeResize="0"/>
          <p:nvPr/>
        </p:nvPicPr>
        <p:blipFill rotWithShape="1">
          <a:blip r:embed="rId2">
            <a:alphaModFix/>
          </a:blip>
          <a:srcRect b="71902" l="62493" r="7303" t="2791"/>
          <a:stretch/>
        </p:blipFill>
        <p:spPr>
          <a:xfrm>
            <a:off x="1322300" y="3754900"/>
            <a:ext cx="688050" cy="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3"/>
          <p:cNvPicPr preferRelativeResize="0"/>
          <p:nvPr/>
        </p:nvPicPr>
        <p:blipFill rotWithShape="1">
          <a:blip r:embed="rId2">
            <a:alphaModFix/>
          </a:blip>
          <a:srcRect b="19543" l="6196" r="59088" t="51182"/>
          <a:stretch/>
        </p:blipFill>
        <p:spPr>
          <a:xfrm>
            <a:off x="2108188" y="3710946"/>
            <a:ext cx="743275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73"/>
          <p:cNvPicPr preferRelativeResize="0"/>
          <p:nvPr/>
        </p:nvPicPr>
        <p:blipFill rotWithShape="1">
          <a:blip r:embed="rId2">
            <a:alphaModFix/>
          </a:blip>
          <a:srcRect b="19543" l="58433" r="3864" t="51182"/>
          <a:stretch/>
        </p:blipFill>
        <p:spPr>
          <a:xfrm>
            <a:off x="2989750" y="3725750"/>
            <a:ext cx="8072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73"/>
          <p:cNvSpPr/>
          <p:nvPr/>
        </p:nvSpPr>
        <p:spPr>
          <a:xfrm>
            <a:off x="324000" y="264675"/>
            <a:ext cx="6746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73"/>
          <p:cNvSpPr txBox="1"/>
          <p:nvPr/>
        </p:nvSpPr>
        <p:spPr>
          <a:xfrm>
            <a:off x="325475" y="4122125"/>
            <a:ext cx="393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      Check      Practice      Feedback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12" name="Google Shape;912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13" y="1948533"/>
            <a:ext cx="2067960" cy="12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5125" y="1828475"/>
            <a:ext cx="1738025" cy="14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7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6" name="Google Shape;916;p7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7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7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19" name="Google Shape;919;p7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20" name="Google Shape;920;p7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21" name="Google Shape;921;p7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22" name="Google Shape;922;p7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23" name="Google Shape;923;p7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 1">
  <p:cSld name="CUSTOM_3_2_2"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" name="Google Shape;925;p75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75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75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75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75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75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1" name="Google Shape;931;p75"/>
          <p:cNvCxnSpPr>
            <a:endCxn id="93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32" name="Google Shape;932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75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35" name="Google Shape;935;p75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36" name="Google Shape;936;p75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937" name="Google Shape;937;p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75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9" name="Google Shape;939;p75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75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1" name="Google Shape;941;p75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 1">
  <p:cSld name="TITLE_AND_TWO_COLUMNS_1_1_6_2_1_4_1"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3" name="Google Shape;943;p76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944" name="Google Shape;944;p7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5" name="Google Shape;945;p76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6" name="Google Shape;946;p7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947" name="Google Shape;947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7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9" name="Google Shape;949;p76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 2">
  <p:cSld name="TITLE_AND_TWO_COLUMNS_1_1_6_2_1_4_2"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1" name="Google Shape;951;p7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77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7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54" name="Google Shape;954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955" name="Google Shape;955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77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 1">
  <p:cSld name="TITLE_AND_TWO_COLUMNS_1_1_9_1_3_1_1">
    <p:bg>
      <p:bgPr>
        <a:solidFill>
          <a:srgbClr val="EBEDFE"/>
        </a:solidFill>
      </p:bgPr>
    </p:bg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Google Shape;958;p7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7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7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78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78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78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65" name="Google Shape;965;p7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66" name="Google Shape;966;p7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967" name="Google Shape;967;p78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78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69" name="Google Shape;969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7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1" name="Google Shape;971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 1">
  <p:cSld name="TITLE_AND_TWO_COLUMNS_1_1_6_2_4">
    <p:bg>
      <p:bgPr>
        <a:solidFill>
          <a:srgbClr val="EBEDFE"/>
        </a:solidFill>
      </p:bgPr>
    </p:bg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3" name="Google Shape;973;p7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7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7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976" name="Google Shape;976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p7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 1">
  <p:cSld name="TITLE_AND_TWO_COLUMNS_1_1_5_1_3_1_1_1"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0" name="Google Shape;980;p8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81" name="Google Shape;981;p8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8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983" name="Google Shape;983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8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5" name="Google Shape;985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986" name="Google Shape;986;p8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 1">
  <p:cSld name="TITLE_AND_TWO_COLUMNS_1_1_5_1_3_1_1_1_3">
    <p:bg>
      <p:bgPr>
        <a:solidFill>
          <a:srgbClr val="EBEDFE"/>
        </a:solidFill>
      </p:bgPr>
    </p:bg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8" name="Google Shape;988;p8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8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8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991" name="Google Shape;991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2" name="Google Shape;992;p8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3" name="Google Shape;993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994" name="Google Shape;994;p8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 1">
  <p:cSld name="TITLE_AND_TWO_COLUMNS_1_1_6_2_1_2_1"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6" name="Google Shape;996;p8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8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8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9" name="Google Shape;999;p8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0" name="Google Shape;1000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01" name="Google Shape;1001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 1">
  <p:cSld name="TITLE_AND_TWO_COLUMNS_1_1_7_1_1_1_3">
    <p:bg>
      <p:bgPr>
        <a:solidFill>
          <a:srgbClr val="EBEDFE"/>
        </a:solidFill>
      </p:bgPr>
    </p:bg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" name="Google Shape;1003;p8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8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5" name="Google Shape;1005;p8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06" name="Google Shape;1006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8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8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009" name="Google Shape;1009;p8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010" name="Google Shape;1010;p8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011" name="Google Shape;1011;p8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012" name="Google Shape;1012;p8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013" name="Google Shape;1013;p8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4" name="Google Shape;1014;p8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5" name="Google Shape;1015;p8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016" name="Google Shape;1016;p8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7" name="Google Shape;1017;p8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8" name="Google Shape;1018;p8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019" name="Google Shape;1019;p8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0" name="Google Shape;1020;p8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 1">
  <p:cSld name="TITLE_AND_TWO_COLUMNS_1_1_5_1_3_1_1_1_1_3"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2" name="Google Shape;1022;p8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8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025" name="Google Shape;1025;p8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6" name="Google Shape;1026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028" name="Google Shape;1028;p8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 1">
  <p:cSld name="TITLE_AND_TWO_COLUMNS_1_1_5_1_3_1_1_1_1_2_1">
    <p:bg>
      <p:bgPr>
        <a:solidFill>
          <a:srgbClr val="EBEDFE"/>
        </a:solidFill>
      </p:bgPr>
    </p:bg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Google Shape;1030;p8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8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033" name="Google Shape;1033;p8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4" name="Google Shape;1034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036" name="Google Shape;1036;p8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 1">
  <p:cSld name="TITLE_AND_TWO_COLUMNS_1_1_6_2_2_1"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Google Shape;1038;p8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8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p8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041" name="Google Shape;1041;p8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43" name="Google Shape;1043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 1">
  <p:cSld name="TITLE_AND_TWO_COLUMNS_1_1_7_2_2">
    <p:bg>
      <p:bgPr>
        <a:solidFill>
          <a:srgbClr val="EBEDFE"/>
        </a:solidFill>
      </p:bgPr>
    </p:bg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Google Shape;1045;p8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7" name="Google Shape;1047;p8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48" name="Google Shape;1048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8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8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051" name="Google Shape;1051;p8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052" name="Google Shape;1052;p8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053" name="Google Shape;1053;p8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054" name="Google Shape;1054;p8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055" name="Google Shape;1055;p8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6" name="Google Shape;1056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57" name="Google Shape;1057;p8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058" name="Google Shape;1058;p8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9" name="Google Shape;1059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0" name="Google Shape;1060;p8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061" name="Google Shape;1061;p8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2" name="Google Shape;1062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 1">
  <p:cSld name="TITLE_AND_TWO_COLUMNS_1_1_6_3_1">
    <p:bg>
      <p:bgPr>
        <a:solidFill>
          <a:srgbClr val="EBEDFE"/>
        </a:solidFill>
      </p:bgPr>
    </p:bg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8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8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8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067" name="Google Shape;1067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8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9" name="Google Shape;1069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 1">
  <p:cSld name="TITLE_AND_TWO_COLUMNS_1_1_5_1_3_1_2_1_1">
    <p:bg>
      <p:bgPr>
        <a:solidFill>
          <a:srgbClr val="EBEDFE"/>
        </a:solidFill>
      </p:bgPr>
    </p:bg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1" name="Google Shape;1071;p8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8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74" name="Google Shape;1074;p8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75" name="Google Shape;1075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6" name="Google Shape;1076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077" name="Google Shape;1077;p8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 1">
  <p:cSld name="TITLE_AND_TWO_COLUMNS_1_1_5_1_2_1_1_1"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90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0" name="Google Shape;1080;p9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90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082" name="Google Shape;1082;p9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3" name="Google Shape;1083;p90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slideLayout" Target="../slideLayouts/slideLayout73.xml"/><Relationship Id="rId75" Type="http://schemas.openxmlformats.org/officeDocument/2006/relationships/slideLayout" Target="../slideLayouts/slideLayout74.xml"/><Relationship Id="rId76" Type="http://schemas.openxmlformats.org/officeDocument/2006/relationships/slideLayout" Target="../slideLayouts/slideLayout75.xml"/><Relationship Id="rId77" Type="http://schemas.openxmlformats.org/officeDocument/2006/relationships/slideLayout" Target="../slideLayouts/slideLayout76.xml"/><Relationship Id="rId78" Type="http://schemas.openxmlformats.org/officeDocument/2006/relationships/slideLayout" Target="../slideLayouts/slideLayout77.xml"/><Relationship Id="rId79" Type="http://schemas.openxmlformats.org/officeDocument/2006/relationships/slideLayout" Target="../slideLayouts/slideLayout78.xml"/><Relationship Id="rId80" Type="http://schemas.openxmlformats.org/officeDocument/2006/relationships/slideLayout" Target="../slideLayouts/slideLayout79.xml"/><Relationship Id="rId81" Type="http://schemas.openxmlformats.org/officeDocument/2006/relationships/slideLayout" Target="../slideLayouts/slideLayout80.xml"/><Relationship Id="rId82" Type="http://schemas.openxmlformats.org/officeDocument/2006/relationships/slideLayout" Target="../slideLayouts/slideLayout81.xml"/><Relationship Id="rId83" Type="http://schemas.openxmlformats.org/officeDocument/2006/relationships/slideLayout" Target="../slideLayouts/slideLayout82.xml"/><Relationship Id="rId84" Type="http://schemas.openxmlformats.org/officeDocument/2006/relationships/slideLayout" Target="../slideLayouts/slideLayout83.xml"/><Relationship Id="rId85" Type="http://schemas.openxmlformats.org/officeDocument/2006/relationships/slideLayout" Target="../slideLayouts/slideLayout84.xml"/><Relationship Id="rId86" Type="http://schemas.openxmlformats.org/officeDocument/2006/relationships/slideLayout" Target="../slideLayouts/slideLayout85.xml"/><Relationship Id="rId87" Type="http://schemas.openxmlformats.org/officeDocument/2006/relationships/slideLayout" Target="../slideLayouts/slideLayout86.xml"/><Relationship Id="rId88" Type="http://schemas.openxmlformats.org/officeDocument/2006/relationships/slideLayout" Target="../slideLayouts/slideLayout87.xml"/><Relationship Id="rId89" Type="http://schemas.openxmlformats.org/officeDocument/2006/relationships/slideLayout" Target="../slideLayouts/slideLayout88.xml"/><Relationship Id="rId90" Type="http://schemas.openxmlformats.org/officeDocument/2006/relationships/slideLayout" Target="../slideLayouts/slideLayout89.xml"/><Relationship Id="rId9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000" y="167475"/>
            <a:ext cx="69819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24000" y="8100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  <p:sldLayoutId id="2147483720" r:id="rId74"/>
    <p:sldLayoutId id="2147483721" r:id="rId75"/>
    <p:sldLayoutId id="2147483722" r:id="rId76"/>
    <p:sldLayoutId id="2147483723" r:id="rId77"/>
    <p:sldLayoutId id="2147483724" r:id="rId78"/>
    <p:sldLayoutId id="2147483725" r:id="rId79"/>
    <p:sldLayoutId id="2147483726" r:id="rId80"/>
    <p:sldLayoutId id="2147483727" r:id="rId81"/>
    <p:sldLayoutId id="2147483728" r:id="rId82"/>
    <p:sldLayoutId id="2147483729" r:id="rId83"/>
    <p:sldLayoutId id="2147483730" r:id="rId84"/>
    <p:sldLayoutId id="2147483731" r:id="rId85"/>
    <p:sldLayoutId id="2147483732" r:id="rId86"/>
    <p:sldLayoutId id="2147483733" r:id="rId87"/>
    <p:sldLayoutId id="2147483734" r:id="rId88"/>
    <p:sldLayoutId id="2147483735" r:id="rId89"/>
    <p:sldLayoutId id="2147483736" r:id="rId9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2991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  <p15:guide id="23" pos="420">
          <p15:clr>
            <a:srgbClr val="6D9EEB"/>
          </p15:clr>
        </p15:guide>
        <p15:guide id="24" pos="363">
          <p15:clr>
            <a:srgbClr val="FF9900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5" Type="http://schemas.openxmlformats.org/officeDocument/2006/relationships/image" Target="../media/image2.png"/><Relationship Id="rId6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8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oak.link/days-of-week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oak.link/days-of-week-solution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7.png"/><Relationship Id="rId4" Type="http://schemas.openxmlformats.org/officeDocument/2006/relationships/image" Target="../media/image96.png"/><Relationship Id="rId5" Type="http://schemas.openxmlformats.org/officeDocument/2006/relationships/image" Target="../media/image7.png"/><Relationship Id="rId6" Type="http://schemas.openxmlformats.org/officeDocument/2006/relationships/image" Target="../media/image1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6.png"/><Relationship Id="rId4" Type="http://schemas.openxmlformats.org/officeDocument/2006/relationships/image" Target="../media/image95.png"/><Relationship Id="rId5" Type="http://schemas.openxmlformats.org/officeDocument/2006/relationships/image" Target="../media/image97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6.png"/><Relationship Id="rId4" Type="http://schemas.openxmlformats.org/officeDocument/2006/relationships/image" Target="../media/image95.png"/><Relationship Id="rId5" Type="http://schemas.openxmlformats.org/officeDocument/2006/relationships/image" Target="../media/image97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oak.link/seasons" TargetMode="Externa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://oak.link/months" TargetMode="Externa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oak.link/seasons-solution" TargetMode="Externa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oak.link/months-solution" TargetMode="Externa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5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7.png"/><Relationship Id="rId4" Type="http://schemas.openxmlformats.org/officeDocument/2006/relationships/image" Target="../media/image96.png"/><Relationship Id="rId5" Type="http://schemas.openxmlformats.org/officeDocument/2006/relationships/image" Target="../media/image7.png"/><Relationship Id="rId6" Type="http://schemas.openxmlformats.org/officeDocument/2006/relationships/image" Target="../media/image12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4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8.png"/><Relationship Id="rId4" Type="http://schemas.openxmlformats.org/officeDocument/2006/relationships/image" Target="../media/image94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://oak.link/season-selection" TargetMode="Externa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://oak.link/season-selection-solution" TargetMode="Externa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9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BEDFE"/>
        </a:solidFill>
      </p:bgPr>
    </p:bg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9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Abuurista liisaska Python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89" name="Google Shape;1089;p9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Barnaamijyada Python ee xogta taxan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92"/>
          <p:cNvSpPr txBox="1"/>
          <p:nvPr/>
        </p:nvSpPr>
        <p:spPr>
          <a:xfrm>
            <a:off x="4824000" y="1184625"/>
            <a:ext cx="39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5" name="Google Shape;1095;p92"/>
          <p:cNvSpPr/>
          <p:nvPr/>
        </p:nvSpPr>
        <p:spPr>
          <a:xfrm>
            <a:off x="4685475" y="2308650"/>
            <a:ext cx="4134600" cy="782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7C9A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Darsigan wuxuu ku darayaa agab dheeri ah oo laga soo dejin karo bogga darsiga.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93"/>
          <p:cNvSpPr txBox="1"/>
          <p:nvPr>
            <p:ph idx="1" type="subTitle"/>
          </p:nvPr>
        </p:nvSpPr>
        <p:spPr>
          <a:xfrm>
            <a:off x="666000" y="1620000"/>
            <a:ext cx="72708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abuuri karaa liis (list) Python waxaanan u isticmaali karaa xulasho (selection) si aan u helo oo u muujiyo walxaha liiska.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94"/>
          <p:cNvSpPr txBox="1"/>
          <p:nvPr>
            <p:ph idx="3" type="subTitle"/>
          </p:nvPr>
        </p:nvSpPr>
        <p:spPr>
          <a:xfrm>
            <a:off x="324000" y="2212116"/>
            <a:ext cx="2203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liis (list)</a:t>
            </a:r>
            <a:endParaRPr/>
          </a:p>
        </p:txBody>
      </p:sp>
      <p:sp>
        <p:nvSpPr>
          <p:cNvPr id="1106" name="Google Shape;1106;p94"/>
          <p:cNvSpPr txBox="1"/>
          <p:nvPr>
            <p:ph idx="1" type="subTitle"/>
          </p:nvPr>
        </p:nvSpPr>
        <p:spPr>
          <a:xfrm>
            <a:off x="324000" y="1267200"/>
            <a:ext cx="2203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xulasho (selection)</a:t>
            </a:r>
            <a:endParaRPr/>
          </a:p>
        </p:txBody>
      </p:sp>
      <p:sp>
        <p:nvSpPr>
          <p:cNvPr id="1107" name="Google Shape;1107;p94"/>
          <p:cNvSpPr txBox="1"/>
          <p:nvPr>
            <p:ph idx="2" type="subTitle"/>
          </p:nvPr>
        </p:nvSpPr>
        <p:spPr>
          <a:xfrm>
            <a:off x="2851725" y="1267200"/>
            <a:ext cx="55965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loo isticmaalo marka ay jiraan wax ka badan hal waddo oo barnaamijku raaci karo</a:t>
            </a:r>
            <a:endParaRPr/>
          </a:p>
        </p:txBody>
      </p:sp>
      <p:sp>
        <p:nvSpPr>
          <p:cNvPr id="1108" name="Google Shape;1108;p94"/>
          <p:cNvSpPr txBox="1"/>
          <p:nvPr>
            <p:ph idx="4" type="subTitle"/>
          </p:nvPr>
        </p:nvSpPr>
        <p:spPr>
          <a:xfrm>
            <a:off x="2851725" y="2212116"/>
            <a:ext cx="55965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qaab-dhismeed xogeed firfircoon oo ka koobnaan kara walxo noocyo kala duwan</a:t>
            </a:r>
            <a:endParaRPr/>
          </a:p>
        </p:txBody>
      </p:sp>
      <p:sp>
        <p:nvSpPr>
          <p:cNvPr id="1109" name="Google Shape;1109;p94"/>
          <p:cNvSpPr txBox="1"/>
          <p:nvPr>
            <p:ph idx="5" type="subTitle"/>
          </p:nvPr>
        </p:nvSpPr>
        <p:spPr>
          <a:xfrm>
            <a:off x="324000" y="3934200"/>
            <a:ext cx="2203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tixraac (index)</a:t>
            </a:r>
            <a:endParaRPr/>
          </a:p>
        </p:txBody>
      </p:sp>
      <p:sp>
        <p:nvSpPr>
          <p:cNvPr id="1110" name="Google Shape;1110;p94"/>
          <p:cNvSpPr txBox="1"/>
          <p:nvPr>
            <p:ph idx="6" type="subTitle"/>
          </p:nvPr>
        </p:nvSpPr>
        <p:spPr>
          <a:xfrm>
            <a:off x="2851725" y="3934200"/>
            <a:ext cx="55965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goobta walxaha ama curiyeyaasha (elements) ee liiska, safka, ama xarigga</a:t>
            </a:r>
            <a:endParaRPr/>
          </a:p>
        </p:txBody>
      </p:sp>
      <p:sp>
        <p:nvSpPr>
          <p:cNvPr id="1111" name="Google Shape;1111;p94"/>
          <p:cNvSpPr txBox="1"/>
          <p:nvPr>
            <p:ph idx="3" type="subTitle"/>
          </p:nvPr>
        </p:nvSpPr>
        <p:spPr>
          <a:xfrm>
            <a:off x="324000" y="3096000"/>
            <a:ext cx="2203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qaab-dhismeed xogeed (data structure)</a:t>
            </a:r>
            <a:endParaRPr/>
          </a:p>
        </p:txBody>
      </p:sp>
      <p:sp>
        <p:nvSpPr>
          <p:cNvPr id="1112" name="Google Shape;1112;p94"/>
          <p:cNvSpPr txBox="1"/>
          <p:nvPr>
            <p:ph idx="4" type="subTitle"/>
          </p:nvPr>
        </p:nvSpPr>
        <p:spPr>
          <a:xfrm>
            <a:off x="2851725" y="3096000"/>
            <a:ext cx="55965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hab lagu abaabulo oo lagu kaydiyo xogta kombuyuutarka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5"/>
          <p:cNvSpPr txBox="1"/>
          <p:nvPr>
            <p:ph type="title"/>
          </p:nvPr>
        </p:nvSpPr>
        <p:spPr>
          <a:xfrm>
            <a:off x="1225200" y="1779713"/>
            <a:ext cx="68508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weedho xulasho (selection) si aad u xakamayso socodka barnaamijka</a:t>
            </a:r>
            <a:endParaRPr/>
          </a:p>
        </p:txBody>
      </p:sp>
      <p:sp>
        <p:nvSpPr>
          <p:cNvPr id="1118" name="Google Shape;1118;p95"/>
          <p:cNvSpPr txBox="1"/>
          <p:nvPr>
            <p:ph idx="2" type="title"/>
          </p:nvPr>
        </p:nvSpPr>
        <p:spPr>
          <a:xfrm>
            <a:off x="1225200" y="2804800"/>
            <a:ext cx="68508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Kaydi oo hel walxaha ku jira liiska</a:t>
            </a:r>
            <a:endParaRPr/>
          </a:p>
        </p:txBody>
      </p:sp>
      <p:sp>
        <p:nvSpPr>
          <p:cNvPr id="1119" name="Google Shape;1119;p95"/>
          <p:cNvSpPr txBox="1"/>
          <p:nvPr>
            <p:ph idx="3" type="title"/>
          </p:nvPr>
        </p:nvSpPr>
        <p:spPr>
          <a:xfrm>
            <a:off x="1225200" y="3739189"/>
            <a:ext cx="68508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xulasho (selection) si aad u muujiso walxaha liiska</a:t>
            </a:r>
            <a:endParaRPr/>
          </a:p>
        </p:txBody>
      </p:sp>
      <p:sp>
        <p:nvSpPr>
          <p:cNvPr id="1120" name="Google Shape;1120;p95"/>
          <p:cNvSpPr txBox="1"/>
          <p:nvPr>
            <p:ph idx="4" type="title"/>
          </p:nvPr>
        </p:nvSpPr>
        <p:spPr>
          <a:xfrm>
            <a:off x="324000" y="657600"/>
            <a:ext cx="57414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Abuurista liisaska Python</a:t>
            </a:r>
            <a:endParaRPr sz="2200"/>
          </a:p>
        </p:txBody>
      </p:sp>
      <p:pic>
        <p:nvPicPr>
          <p:cNvPr id="1121" name="Google Shape;112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250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96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weedho xulasho (selection) si aad u xakamayso socodka barnaamijka</a:t>
            </a:r>
            <a:endParaRPr/>
          </a:p>
        </p:txBody>
      </p:sp>
      <p:sp>
        <p:nvSpPr>
          <p:cNvPr id="1127" name="Google Shape;1127;p96"/>
          <p:cNvSpPr txBox="1"/>
          <p:nvPr>
            <p:ph idx="1" type="body"/>
          </p:nvPr>
        </p:nvSpPr>
        <p:spPr>
          <a:xfrm>
            <a:off x="324000" y="810000"/>
            <a:ext cx="3764400" cy="367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</a:rPr>
              <a:t>Xulashada (selection) waxaa loo isticmaalaa marka ay jiraan wax ka badan hal waddo oo barnaamijku raaci karo.</a:t>
            </a:r>
            <a:r>
              <a:rPr lang="en-GB" sz="1400">
                <a:latin typeface="Lexend"/>
              </a:rPr>
              <a:t/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u ogolaataa barnaamijka inuu ku socodsiiyo taxanayaal kood ah iyadoo ku xiran haddii shardigiisu qiime (value) yahay Run (True) ama Been (False).</a:t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5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Barnaamijku wuxuu hubiyaa shardiga wuxuuna doortaa waddada ficilka.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300"/>
          </a:p>
        </p:txBody>
      </p:sp>
      <p:cxnSp>
        <p:nvCxnSpPr>
          <p:cNvPr id="1128" name="Google Shape;1128;p96"/>
          <p:cNvCxnSpPr>
            <a:stCxn id="1129" idx="4"/>
            <a:endCxn id="1130" idx="0"/>
          </p:cNvCxnSpPr>
          <p:nvPr/>
        </p:nvCxnSpPr>
        <p:spPr>
          <a:xfrm flipH="1" rot="-5400000">
            <a:off x="5829798" y="1800810"/>
            <a:ext cx="495300" cy="600"/>
          </a:xfrm>
          <a:prstGeom prst="curvedConnector3">
            <a:avLst>
              <a:gd fmla="val 50002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9" name="Google Shape;1129;p96"/>
          <p:cNvSpPr/>
          <p:nvPr/>
        </p:nvSpPr>
        <p:spPr>
          <a:xfrm>
            <a:off x="5959398" y="1341660"/>
            <a:ext cx="235500" cy="211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30" name="Google Shape;1130;p96"/>
          <p:cNvSpPr/>
          <p:nvPr/>
        </p:nvSpPr>
        <p:spPr>
          <a:xfrm>
            <a:off x="5301922" y="2048784"/>
            <a:ext cx="1550524" cy="1065979"/>
          </a:xfrm>
          <a:prstGeom prst="flowChartDecision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131" name="Google Shape;1131;p96"/>
          <p:cNvCxnSpPr>
            <a:stCxn id="1130" idx="2"/>
          </p:cNvCxnSpPr>
          <p:nvPr/>
        </p:nvCxnSpPr>
        <p:spPr>
          <a:xfrm rot="5400000">
            <a:off x="5794584" y="3393763"/>
            <a:ext cx="561600" cy="36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132" name="Google Shape;1132;p96"/>
          <p:cNvSpPr txBox="1"/>
          <p:nvPr/>
        </p:nvSpPr>
        <p:spPr>
          <a:xfrm>
            <a:off x="6785827" y="2157231"/>
            <a:ext cx="870600" cy="2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 (False)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3" name="Google Shape;1133;p96"/>
          <p:cNvSpPr txBox="1"/>
          <p:nvPr/>
        </p:nvSpPr>
        <p:spPr>
          <a:xfrm>
            <a:off x="6084977" y="3115506"/>
            <a:ext cx="870600" cy="2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4" name="Google Shape;1134;p96"/>
          <p:cNvSpPr txBox="1"/>
          <p:nvPr/>
        </p:nvSpPr>
        <p:spPr>
          <a:xfrm>
            <a:off x="5416275" y="2327756"/>
            <a:ext cx="12837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da'du waa &gt;= 18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5" name="Google Shape;1135;p96"/>
          <p:cNvCxnSpPr/>
          <p:nvPr/>
        </p:nvCxnSpPr>
        <p:spPr>
          <a:xfrm rot="5400000">
            <a:off x="7745577" y="2758937"/>
            <a:ext cx="356100" cy="1800"/>
          </a:xfrm>
          <a:prstGeom prst="curvedConnector3">
            <a:avLst>
              <a:gd fmla="val 47210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136" name="Google Shape;1136;p96"/>
          <p:cNvSpPr txBox="1"/>
          <p:nvPr/>
        </p:nvSpPr>
        <p:spPr>
          <a:xfrm>
            <a:off x="5302025" y="3760125"/>
            <a:ext cx="1550400" cy="4953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Tigidhka Dadka Waaweyn (Adult ticket)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7" name="Google Shape;1137;p96"/>
          <p:cNvSpPr txBox="1"/>
          <p:nvPr/>
        </p:nvSpPr>
        <p:spPr>
          <a:xfrm>
            <a:off x="7148425" y="2949850"/>
            <a:ext cx="1550400" cy="4953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Tigidhka Carruurta (Child ticket)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8" name="Google Shape;1138;p96"/>
          <p:cNvCxnSpPr>
            <a:stCxn id="1130" idx="3"/>
          </p:cNvCxnSpPr>
          <p:nvPr/>
        </p:nvCxnSpPr>
        <p:spPr>
          <a:xfrm>
            <a:off x="6852447" y="2581774"/>
            <a:ext cx="1086600" cy="90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97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Adeegso odhaahyo xulasho (selection statements) si aad u maamusho socodka barnaamijka</a:t>
            </a:r>
            <a:endParaRPr/>
          </a:p>
        </p:txBody>
      </p:sp>
      <p:sp>
        <p:nvSpPr>
          <p:cNvPr id="1144" name="Google Shape;1144;p97"/>
          <p:cNvSpPr txBox="1"/>
          <p:nvPr/>
        </p:nvSpPr>
        <p:spPr>
          <a:xfrm>
            <a:off x="4624750" y="2082600"/>
            <a:ext cx="4044000" cy="17877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(if) shuruud (condition):</a:t>
            </a: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xannib kood (block of code)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 haddii (elif) shuruud (condition):</a:t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xannib kood (block of code)</a:t>
            </a:r>
            <a:endParaRPr sz="1800">
              <a:solidFill>
                <a:srgbClr val="EECC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 (else):</a:t>
            </a: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xannib kood (block of code)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45" name="Google Shape;1145;p97"/>
          <p:cNvSpPr txBox="1"/>
          <p:nvPr/>
        </p:nvSpPr>
        <p:spPr>
          <a:xfrm>
            <a:off x="4243750" y="2082600"/>
            <a:ext cx="355200" cy="17877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 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8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46" name="Google Shape;1146;p97"/>
          <p:cNvSpPr txBox="1"/>
          <p:nvPr/>
        </p:nvSpPr>
        <p:spPr>
          <a:xfrm>
            <a:off x="324000" y="671100"/>
            <a:ext cx="74802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Barnaamijyada, xulashada (selection) waxaa lagu fuliyaa iyadoo la isticmaalayo odhaahyo 'if' (if statements).</a:t>
            </a:r>
            <a:r>
              <a:rPr b="1"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EECCFF"/>
                </a:solidFill>
                <a:highlight>
                  <a:srgbClr val="33353D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147" name="Google Shape;1147;p97"/>
          <p:cNvSpPr txBox="1"/>
          <p:nvPr/>
        </p:nvSpPr>
        <p:spPr>
          <a:xfrm>
            <a:off x="442550" y="1641300"/>
            <a:ext cx="2524800" cy="24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Roboto Mono"/>
                <a:cs typeface="Roboto Mono"/>
                <a:sym typeface="Roboto Mono"/>
              </a:rPr>
              <a:t>if ::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Roboto Mono"/>
                <a:cs typeface="Roboto Mono"/>
                <a:sym typeface="Roboto Mono"/>
              </a:rPr>
              <a:t>elif :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Roboto Mono"/>
                <a:cs typeface="Roboto Mono"/>
                <a:sym typeface="Roboto Mono"/>
              </a:rPr>
              <a:t>else: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Roboto Mono"/>
                <a:cs typeface="Roboto Mono"/>
                <a:sym typeface="Roboto Mono"/>
              </a:rPr>
              <a:t> 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48" name="Google Shape;1148;p97"/>
          <p:cNvSpPr/>
          <p:nvPr/>
        </p:nvSpPr>
        <p:spPr>
          <a:xfrm>
            <a:off x="1034675" y="1745400"/>
            <a:ext cx="1523100" cy="2358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Roboto Mono"/>
                <a:cs typeface="Roboto Mono"/>
                <a:sym typeface="Roboto Mono"/>
              </a:rPr>
              <a:t>shuruud (condition)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1149" name="Google Shape;1149;p97"/>
          <p:cNvGrpSpPr/>
          <p:nvPr/>
        </p:nvGrpSpPr>
        <p:grpSpPr>
          <a:xfrm>
            <a:off x="937472" y="2146090"/>
            <a:ext cx="1397103" cy="457800"/>
            <a:chOff x="2403372" y="1776515"/>
            <a:chExt cx="1397103" cy="457800"/>
          </a:xfrm>
        </p:grpSpPr>
        <p:cxnSp>
          <p:nvCxnSpPr>
            <p:cNvPr id="1150" name="Google Shape;1150;p97"/>
            <p:cNvCxnSpPr/>
            <p:nvPr/>
          </p:nvCxnSpPr>
          <p:spPr>
            <a:xfrm>
              <a:off x="2403372" y="1776515"/>
              <a:ext cx="0" cy="457800"/>
            </a:xfrm>
            <a:prstGeom prst="straightConnector1">
              <a:avLst/>
            </a:prstGeom>
            <a:noFill/>
            <a:ln cap="flat" cmpd="sng" w="9525">
              <a:solidFill>
                <a:srgbClr val="5B5BA5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151" name="Google Shape;1151;p97"/>
            <p:cNvSpPr/>
            <p:nvPr/>
          </p:nvSpPr>
          <p:spPr>
            <a:xfrm>
              <a:off x="2500575" y="1776515"/>
              <a:ext cx="1299900" cy="4578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Roboto Mono"/>
                  <a:ea typeface="Roboto Mono"/>
                  <a:cs typeface="Roboto Mono"/>
                  <a:sym typeface="Roboto Mono"/>
                </a:rPr>
                <a:t>xannib kood (block of code)</a:t>
              </a:r>
              <a:endParaRPr sz="1800"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grpSp>
        <p:nvGrpSpPr>
          <p:cNvPr id="1152" name="Google Shape;1152;p97"/>
          <p:cNvGrpSpPr/>
          <p:nvPr/>
        </p:nvGrpSpPr>
        <p:grpSpPr>
          <a:xfrm>
            <a:off x="937472" y="3974806"/>
            <a:ext cx="1397103" cy="457800"/>
            <a:chOff x="2403372" y="2447828"/>
            <a:chExt cx="1397103" cy="457800"/>
          </a:xfrm>
        </p:grpSpPr>
        <p:cxnSp>
          <p:nvCxnSpPr>
            <p:cNvPr id="1153" name="Google Shape;1153;p97"/>
            <p:cNvCxnSpPr/>
            <p:nvPr/>
          </p:nvCxnSpPr>
          <p:spPr>
            <a:xfrm>
              <a:off x="2403372" y="2447828"/>
              <a:ext cx="0" cy="457800"/>
            </a:xfrm>
            <a:prstGeom prst="straightConnector1">
              <a:avLst/>
            </a:prstGeom>
            <a:noFill/>
            <a:ln cap="flat" cmpd="sng" w="9525">
              <a:solidFill>
                <a:srgbClr val="5B5BA5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154" name="Google Shape;1154;p97"/>
            <p:cNvSpPr/>
            <p:nvPr/>
          </p:nvSpPr>
          <p:spPr>
            <a:xfrm>
              <a:off x="2500575" y="2447828"/>
              <a:ext cx="1299900" cy="4578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Roboto Mono"/>
                  <a:ea typeface="Roboto Mono"/>
                  <a:cs typeface="Roboto Mono"/>
                  <a:sym typeface="Roboto Mono"/>
                </a:rPr>
                <a:t>xannib kood (block of code)</a:t>
              </a:r>
              <a:endParaRPr sz="1800"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cxnSp>
        <p:nvCxnSpPr>
          <p:cNvPr id="1155" name="Google Shape;1155;p97"/>
          <p:cNvCxnSpPr>
            <a:stCxn id="1156" idx="2"/>
            <a:endCxn id="1157" idx="6"/>
          </p:cNvCxnSpPr>
          <p:nvPr/>
        </p:nvCxnSpPr>
        <p:spPr>
          <a:xfrm rot="10800000">
            <a:off x="3148843" y="4618216"/>
            <a:ext cx="418500" cy="0"/>
          </a:xfrm>
          <a:prstGeom prst="straightConnector1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157" name="Google Shape;1157;p97"/>
          <p:cNvSpPr/>
          <p:nvPr/>
        </p:nvSpPr>
        <p:spPr>
          <a:xfrm>
            <a:off x="3107438" y="4597550"/>
            <a:ext cx="41400" cy="41400"/>
          </a:xfrm>
          <a:prstGeom prst="ellipse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56" name="Google Shape;1156;p97"/>
          <p:cNvSpPr/>
          <p:nvPr/>
        </p:nvSpPr>
        <p:spPr>
          <a:xfrm>
            <a:off x="3567343" y="4616116"/>
            <a:ext cx="4200" cy="4200"/>
          </a:xfrm>
          <a:prstGeom prst="ellipse">
            <a:avLst/>
          </a:prstGeom>
          <a:solidFill>
            <a:srgbClr val="222222"/>
          </a:solidFill>
          <a:ln cap="flat" cmpd="sng" w="952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158" name="Google Shape;1158;p97"/>
          <p:cNvCxnSpPr>
            <a:stCxn id="1159" idx="2"/>
            <a:endCxn id="1156" idx="0"/>
          </p:cNvCxnSpPr>
          <p:nvPr/>
        </p:nvCxnSpPr>
        <p:spPr>
          <a:xfrm>
            <a:off x="3569497" y="4398902"/>
            <a:ext cx="0" cy="217200"/>
          </a:xfrm>
          <a:prstGeom prst="straightConnector1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0" name="Google Shape;1160;p97"/>
          <p:cNvCxnSpPr>
            <a:stCxn id="1161" idx="2"/>
            <a:endCxn id="1162" idx="2"/>
          </p:cNvCxnSpPr>
          <p:nvPr/>
        </p:nvCxnSpPr>
        <p:spPr>
          <a:xfrm flipH="1" rot="-5400000">
            <a:off x="3668947" y="2378165"/>
            <a:ext cx="187500" cy="386400"/>
          </a:xfrm>
          <a:prstGeom prst="bentConnector2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3" name="Google Shape;1163;p97"/>
          <p:cNvSpPr/>
          <p:nvPr/>
        </p:nvSpPr>
        <p:spPr>
          <a:xfrm>
            <a:off x="3433608" y="2191052"/>
            <a:ext cx="271800" cy="286500"/>
          </a:xfrm>
          <a:prstGeom prst="rect">
            <a:avLst/>
          </a:prstGeom>
          <a:noFill/>
          <a:ln cap="flat" cmpd="sng" w="9525">
            <a:solidFill>
              <a:srgbClr val="4F7BE8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64" name="Google Shape;1164;p97"/>
          <p:cNvSpPr/>
          <p:nvPr/>
        </p:nvSpPr>
        <p:spPr>
          <a:xfrm>
            <a:off x="2992287" y="1800170"/>
            <a:ext cx="271560" cy="207698"/>
          </a:xfrm>
          <a:prstGeom prst="flowChartDecision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65" name="Google Shape;1165;p97"/>
          <p:cNvSpPr/>
          <p:nvPr/>
        </p:nvSpPr>
        <p:spPr>
          <a:xfrm>
            <a:off x="3433597" y="2191052"/>
            <a:ext cx="271800" cy="1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166" name="Google Shape;1166;p97"/>
          <p:cNvCxnSpPr>
            <a:stCxn id="1164" idx="2"/>
            <a:endCxn id="1167" idx="0"/>
          </p:cNvCxnSpPr>
          <p:nvPr/>
        </p:nvCxnSpPr>
        <p:spPr>
          <a:xfrm flipH="1" rot="-5400000">
            <a:off x="2769867" y="2366068"/>
            <a:ext cx="717000" cy="6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168" name="Google Shape;1168;p97"/>
          <p:cNvCxnSpPr>
            <a:endCxn id="1164" idx="0"/>
          </p:cNvCxnSpPr>
          <p:nvPr/>
        </p:nvCxnSpPr>
        <p:spPr>
          <a:xfrm flipH="1" rot="-5400000">
            <a:off x="3082317" y="1754420"/>
            <a:ext cx="90900" cy="6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1" name="Google Shape;1161;p97"/>
          <p:cNvSpPr/>
          <p:nvPr/>
        </p:nvSpPr>
        <p:spPr>
          <a:xfrm>
            <a:off x="3433597" y="2365715"/>
            <a:ext cx="271800" cy="1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169" name="Google Shape;1169;p97"/>
          <p:cNvCxnSpPr>
            <a:stCxn id="1164" idx="3"/>
            <a:endCxn id="1165" idx="0"/>
          </p:cNvCxnSpPr>
          <p:nvPr/>
        </p:nvCxnSpPr>
        <p:spPr>
          <a:xfrm>
            <a:off x="3263847" y="1904019"/>
            <a:ext cx="305700" cy="287100"/>
          </a:xfrm>
          <a:prstGeom prst="bentConnector2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162" name="Google Shape;1162;p97"/>
          <p:cNvSpPr/>
          <p:nvPr/>
        </p:nvSpPr>
        <p:spPr>
          <a:xfrm>
            <a:off x="3955984" y="2662959"/>
            <a:ext cx="4200" cy="4200"/>
          </a:xfrm>
          <a:prstGeom prst="ellipse">
            <a:avLst/>
          </a:prstGeom>
          <a:solidFill>
            <a:srgbClr val="222222"/>
          </a:solidFill>
          <a:ln cap="flat" cmpd="sng" w="952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170" name="Google Shape;1170;p97"/>
          <p:cNvCxnSpPr>
            <a:stCxn id="1171" idx="2"/>
            <a:endCxn id="1172" idx="2"/>
          </p:cNvCxnSpPr>
          <p:nvPr/>
        </p:nvCxnSpPr>
        <p:spPr>
          <a:xfrm flipH="1" rot="-5400000">
            <a:off x="3678997" y="3328758"/>
            <a:ext cx="167400" cy="386400"/>
          </a:xfrm>
          <a:prstGeom prst="bentConnector2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3" name="Google Shape;1173;p97"/>
          <p:cNvSpPr/>
          <p:nvPr/>
        </p:nvSpPr>
        <p:spPr>
          <a:xfrm>
            <a:off x="3433608" y="3151696"/>
            <a:ext cx="271800" cy="286500"/>
          </a:xfrm>
          <a:prstGeom prst="rect">
            <a:avLst/>
          </a:prstGeom>
          <a:noFill/>
          <a:ln cap="flat" cmpd="sng" w="9525">
            <a:solidFill>
              <a:srgbClr val="4F7BE8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67" name="Google Shape;1167;p97"/>
          <p:cNvSpPr/>
          <p:nvPr/>
        </p:nvSpPr>
        <p:spPr>
          <a:xfrm>
            <a:off x="2992287" y="2724869"/>
            <a:ext cx="271560" cy="207698"/>
          </a:xfrm>
          <a:prstGeom prst="flowChartDecision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74" name="Google Shape;1174;p97"/>
          <p:cNvSpPr/>
          <p:nvPr/>
        </p:nvSpPr>
        <p:spPr>
          <a:xfrm>
            <a:off x="3433597" y="3151696"/>
            <a:ext cx="271800" cy="1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175" name="Google Shape;1175;p97"/>
          <p:cNvCxnSpPr>
            <a:stCxn id="1167" idx="2"/>
            <a:endCxn id="1176" idx="0"/>
          </p:cNvCxnSpPr>
          <p:nvPr/>
        </p:nvCxnSpPr>
        <p:spPr>
          <a:xfrm flipH="1" rot="-5400000">
            <a:off x="2718717" y="3341917"/>
            <a:ext cx="819300" cy="600"/>
          </a:xfrm>
          <a:prstGeom prst="curvedConnector3">
            <a:avLst>
              <a:gd fmla="val 50001" name="adj1"/>
            </a:avLst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1" name="Google Shape;1171;p97"/>
          <p:cNvSpPr/>
          <p:nvPr/>
        </p:nvSpPr>
        <p:spPr>
          <a:xfrm>
            <a:off x="3433597" y="3326358"/>
            <a:ext cx="271800" cy="1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177" name="Google Shape;1177;p97"/>
          <p:cNvCxnSpPr>
            <a:stCxn id="1167" idx="3"/>
            <a:endCxn id="1174" idx="0"/>
          </p:cNvCxnSpPr>
          <p:nvPr/>
        </p:nvCxnSpPr>
        <p:spPr>
          <a:xfrm>
            <a:off x="3263847" y="2828718"/>
            <a:ext cx="305700" cy="323100"/>
          </a:xfrm>
          <a:prstGeom prst="bentConnector2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172" name="Google Shape;1172;p97"/>
          <p:cNvSpPr/>
          <p:nvPr/>
        </p:nvSpPr>
        <p:spPr>
          <a:xfrm>
            <a:off x="3955984" y="3603633"/>
            <a:ext cx="4200" cy="4200"/>
          </a:xfrm>
          <a:prstGeom prst="ellipse">
            <a:avLst/>
          </a:prstGeom>
          <a:solidFill>
            <a:srgbClr val="222222"/>
          </a:solidFill>
          <a:ln cap="flat" cmpd="sng" w="952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78" name="Google Shape;1178;p97"/>
          <p:cNvSpPr/>
          <p:nvPr/>
        </p:nvSpPr>
        <p:spPr>
          <a:xfrm>
            <a:off x="3433608" y="4112339"/>
            <a:ext cx="271800" cy="286500"/>
          </a:xfrm>
          <a:prstGeom prst="rect">
            <a:avLst/>
          </a:prstGeom>
          <a:noFill/>
          <a:ln cap="flat" cmpd="sng" w="9525">
            <a:solidFill>
              <a:srgbClr val="4F7BE8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79" name="Google Shape;1179;p97"/>
          <p:cNvSpPr/>
          <p:nvPr/>
        </p:nvSpPr>
        <p:spPr>
          <a:xfrm>
            <a:off x="3433597" y="4112339"/>
            <a:ext cx="271800" cy="1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59" name="Google Shape;1159;p97"/>
          <p:cNvSpPr/>
          <p:nvPr/>
        </p:nvSpPr>
        <p:spPr>
          <a:xfrm>
            <a:off x="3433597" y="4287002"/>
            <a:ext cx="271800" cy="1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180" name="Google Shape;1180;p97"/>
          <p:cNvCxnSpPr>
            <a:stCxn id="1176" idx="6"/>
            <a:endCxn id="1179" idx="0"/>
          </p:cNvCxnSpPr>
          <p:nvPr/>
        </p:nvCxnSpPr>
        <p:spPr>
          <a:xfrm>
            <a:off x="3130204" y="3753987"/>
            <a:ext cx="439200" cy="358500"/>
          </a:xfrm>
          <a:prstGeom prst="bentConnector2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181" name="Google Shape;1181;p97"/>
          <p:cNvCxnSpPr>
            <a:stCxn id="1172" idx="4"/>
            <a:endCxn id="1156" idx="6"/>
          </p:cNvCxnSpPr>
          <p:nvPr/>
        </p:nvCxnSpPr>
        <p:spPr>
          <a:xfrm rot="5400000">
            <a:off x="3259684" y="3919833"/>
            <a:ext cx="1010400" cy="386400"/>
          </a:xfrm>
          <a:prstGeom prst="bentConnector2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6" name="Google Shape;1176;p97"/>
          <p:cNvSpPr/>
          <p:nvPr/>
        </p:nvSpPr>
        <p:spPr>
          <a:xfrm>
            <a:off x="3126004" y="3751887"/>
            <a:ext cx="4200" cy="4200"/>
          </a:xfrm>
          <a:prstGeom prst="ellipse">
            <a:avLst/>
          </a:prstGeom>
          <a:solidFill>
            <a:srgbClr val="222222"/>
          </a:solidFill>
          <a:ln cap="flat" cmpd="sng" w="952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182" name="Google Shape;1182;p97"/>
          <p:cNvCxnSpPr>
            <a:stCxn id="1172" idx="0"/>
            <a:endCxn id="1162" idx="4"/>
          </p:cNvCxnSpPr>
          <p:nvPr/>
        </p:nvCxnSpPr>
        <p:spPr>
          <a:xfrm rot="10800000">
            <a:off x="3958084" y="2667033"/>
            <a:ext cx="0" cy="936600"/>
          </a:xfrm>
          <a:prstGeom prst="straightConnector1">
            <a:avLst/>
          </a:prstGeom>
          <a:noFill/>
          <a:ln cap="flat" cmpd="sng" w="9525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3" name="Google Shape;1183;p97"/>
          <p:cNvSpPr/>
          <p:nvPr/>
        </p:nvSpPr>
        <p:spPr>
          <a:xfrm>
            <a:off x="1187075" y="2736000"/>
            <a:ext cx="1523100" cy="2358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 cap="flat" cmpd="sng" w="952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Roboto Mono"/>
                <a:cs typeface="Roboto Mono"/>
                <a:sym typeface="Roboto Mono"/>
              </a:rPr>
              <a:t>shuruud (condition)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1184" name="Google Shape;1184;p97"/>
          <p:cNvGrpSpPr/>
          <p:nvPr/>
        </p:nvGrpSpPr>
        <p:grpSpPr>
          <a:xfrm>
            <a:off x="937472" y="3087190"/>
            <a:ext cx="1397103" cy="457800"/>
            <a:chOff x="2250972" y="1727015"/>
            <a:chExt cx="1397103" cy="457800"/>
          </a:xfrm>
        </p:grpSpPr>
        <p:cxnSp>
          <p:nvCxnSpPr>
            <p:cNvPr id="1185" name="Google Shape;1185;p97"/>
            <p:cNvCxnSpPr/>
            <p:nvPr/>
          </p:nvCxnSpPr>
          <p:spPr>
            <a:xfrm>
              <a:off x="2250972" y="1727015"/>
              <a:ext cx="0" cy="457800"/>
            </a:xfrm>
            <a:prstGeom prst="straightConnector1">
              <a:avLst/>
            </a:prstGeom>
            <a:noFill/>
            <a:ln cap="flat" cmpd="sng" w="9525">
              <a:solidFill>
                <a:srgbClr val="5B5BA5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sp>
          <p:nvSpPr>
            <p:cNvPr id="1186" name="Google Shape;1186;p97"/>
            <p:cNvSpPr/>
            <p:nvPr/>
          </p:nvSpPr>
          <p:spPr>
            <a:xfrm>
              <a:off x="2348175" y="1727015"/>
              <a:ext cx="1299900" cy="4578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Roboto Mono"/>
                  <a:ea typeface="Roboto Mono"/>
                  <a:cs typeface="Roboto Mono"/>
                  <a:sym typeface="Roboto Mono"/>
                </a:rPr>
                <a:t>xannib kood (block of code)</a:t>
              </a:r>
              <a:endParaRPr sz="1800"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98"/>
          <p:cNvSpPr txBox="1"/>
          <p:nvPr>
            <p:ph type="title"/>
          </p:nvPr>
        </p:nvSpPr>
        <p:spPr>
          <a:xfrm>
            <a:off x="324000" y="152400"/>
            <a:ext cx="7135200" cy="66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Adeegso odhaahyo xulasho (selection statements) si aad u maamusho socodka barnaamijka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2" name="Google Shape;1192;p98"/>
          <p:cNvSpPr txBox="1"/>
          <p:nvPr>
            <p:ph idx="1" type="body"/>
          </p:nvPr>
        </p:nvSpPr>
        <p:spPr>
          <a:xfrm>
            <a:off x="324000" y="1620000"/>
            <a:ext cx="3867600" cy="30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Haddii ay tahay Run (True), waxay wadaa koodka ku jira xannibaaddeeda, taasoo matalaysa dariiq ka mid ah socodka barnaamijka.</a:t>
            </a:r>
            <a:endParaRPr sz="5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Haddii ay tahay Been (False), block-ka code-ka ee hoos yimaada shuruudda waa la iska dhaafaa, barnaamijkuna wuu sii socdaa.</a:t>
            </a:r>
            <a:endParaRPr/>
          </a:p>
        </p:txBody>
      </p:sp>
      <p:sp>
        <p:nvSpPr>
          <p:cNvPr id="1193" name="Google Shape;1193;p98"/>
          <p:cNvSpPr txBox="1"/>
          <p:nvPr/>
        </p:nvSpPr>
        <p:spPr>
          <a:xfrm>
            <a:off x="4585700" y="1328400"/>
            <a:ext cx="32658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rgbClr val="4F7BE8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5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Roboto Mono"/>
                <a:cs typeface="Roboto Mono"/>
                <a:sym typeface="Roboto Mono"/>
              </a:rPr>
              <a:t>haddii shuruud (if condition):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Roboto Mono"/>
                <a:cs typeface="Roboto Mono"/>
                <a:sym typeface="Roboto Mono"/>
              </a:rPr>
              <a:t>block-ka code-ka</a:t>
            </a:r>
            <a:r>
              <a:rPr lang="en-GB" sz="1100"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194" name="Google Shape;1194;p98"/>
          <p:cNvCxnSpPr/>
          <p:nvPr/>
        </p:nvCxnSpPr>
        <p:spPr>
          <a:xfrm>
            <a:off x="4916872" y="2384465"/>
            <a:ext cx="0" cy="457800"/>
          </a:xfrm>
          <a:prstGeom prst="straightConnector1">
            <a:avLst/>
          </a:prstGeom>
          <a:noFill/>
          <a:ln cap="flat" cmpd="sng" w="9525">
            <a:solidFill>
              <a:srgbClr val="4F7BE8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195" name="Google Shape;1195;p98"/>
          <p:cNvSpPr/>
          <p:nvPr/>
        </p:nvSpPr>
        <p:spPr>
          <a:xfrm>
            <a:off x="4984096" y="2069898"/>
            <a:ext cx="1278600" cy="267300"/>
          </a:xfrm>
          <a:prstGeom prst="roundRect">
            <a:avLst>
              <a:gd fmla="val 16667" name="adj"/>
            </a:avLst>
          </a:prstGeom>
          <a:solidFill>
            <a:srgbClr val="F0F0F0">
              <a:alpha val="38610"/>
            </a:srgbClr>
          </a:solidFill>
          <a:ln cap="flat" cmpd="sng" w="1905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6" name="Google Shape;1196;p98"/>
          <p:cNvSpPr/>
          <p:nvPr/>
        </p:nvSpPr>
        <p:spPr>
          <a:xfrm>
            <a:off x="7914678" y="3089894"/>
            <a:ext cx="57000" cy="51000"/>
          </a:xfrm>
          <a:prstGeom prst="ellipse">
            <a:avLst/>
          </a:prstGeom>
          <a:noFill/>
          <a:ln cap="flat" cmpd="sng" w="1905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197" name="Google Shape;1197;p98"/>
          <p:cNvCxnSpPr>
            <a:stCxn id="1198" idx="4"/>
            <a:endCxn id="1199" idx="0"/>
          </p:cNvCxnSpPr>
          <p:nvPr/>
        </p:nvCxnSpPr>
        <p:spPr>
          <a:xfrm flipH="1" rot="-5400000">
            <a:off x="7883928" y="1993402"/>
            <a:ext cx="119100" cy="600"/>
          </a:xfrm>
          <a:prstGeom prst="curvedConnector3">
            <a:avLst>
              <a:gd fmla="val 49951" name="adj1"/>
            </a:avLst>
          </a:prstGeom>
          <a:noFill/>
          <a:ln cap="flat" cmpd="sng" w="19050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8" name="Google Shape;1198;p98"/>
          <p:cNvSpPr/>
          <p:nvPr/>
        </p:nvSpPr>
        <p:spPr>
          <a:xfrm>
            <a:off x="7914678" y="1883152"/>
            <a:ext cx="57000" cy="51000"/>
          </a:xfrm>
          <a:prstGeom prst="ellipse">
            <a:avLst/>
          </a:prstGeom>
          <a:noFill/>
          <a:ln cap="flat" cmpd="sng" w="1905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200" name="Google Shape;1200;p98"/>
          <p:cNvCxnSpPr>
            <a:stCxn id="1201" idx="2"/>
            <a:endCxn id="1196" idx="6"/>
          </p:cNvCxnSpPr>
          <p:nvPr/>
        </p:nvCxnSpPr>
        <p:spPr>
          <a:xfrm rot="5400000">
            <a:off x="8170952" y="2734728"/>
            <a:ext cx="181200" cy="579900"/>
          </a:xfrm>
          <a:prstGeom prst="bentConnector2">
            <a:avLst/>
          </a:prstGeom>
          <a:noFill/>
          <a:ln cap="flat" cmpd="sng" w="19050">
            <a:solidFill>
              <a:srgbClr val="4F7BE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202" name="Google Shape;1202;p98"/>
          <p:cNvSpPr/>
          <p:nvPr/>
        </p:nvSpPr>
        <p:spPr>
          <a:xfrm>
            <a:off x="8364318" y="2580386"/>
            <a:ext cx="374400" cy="353700"/>
          </a:xfrm>
          <a:prstGeom prst="rect">
            <a:avLst/>
          </a:prstGeom>
          <a:noFill/>
          <a:ln cap="flat" cmpd="sng" w="19050">
            <a:solidFill>
              <a:srgbClr val="4F7BE8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9" name="Google Shape;1199;p98"/>
          <p:cNvSpPr/>
          <p:nvPr/>
        </p:nvSpPr>
        <p:spPr>
          <a:xfrm>
            <a:off x="7755938" y="2053295"/>
            <a:ext cx="374357" cy="256488"/>
          </a:xfrm>
          <a:prstGeom prst="flowChartDecision">
            <a:avLst/>
          </a:prstGeom>
          <a:noFill/>
          <a:ln cap="flat" cmpd="sng" w="1905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03" name="Google Shape;1203;p98"/>
          <p:cNvSpPr/>
          <p:nvPr/>
        </p:nvSpPr>
        <p:spPr>
          <a:xfrm>
            <a:off x="8364302" y="2580386"/>
            <a:ext cx="374400" cy="1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204" name="Google Shape;1204;p98"/>
          <p:cNvCxnSpPr>
            <a:stCxn id="1199" idx="2"/>
            <a:endCxn id="1196" idx="0"/>
          </p:cNvCxnSpPr>
          <p:nvPr/>
        </p:nvCxnSpPr>
        <p:spPr>
          <a:xfrm flipH="1" rot="-5400000">
            <a:off x="7553416" y="2699482"/>
            <a:ext cx="780000" cy="600"/>
          </a:xfrm>
          <a:prstGeom prst="curvedConnector3">
            <a:avLst>
              <a:gd fmla="val 50009" name="adj1"/>
            </a:avLst>
          </a:prstGeom>
          <a:noFill/>
          <a:ln cap="flat" cmpd="sng" w="19050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1" name="Google Shape;1201;p98"/>
          <p:cNvSpPr/>
          <p:nvPr/>
        </p:nvSpPr>
        <p:spPr>
          <a:xfrm>
            <a:off x="8364302" y="2796078"/>
            <a:ext cx="374400" cy="1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205" name="Google Shape;1205;p98"/>
          <p:cNvCxnSpPr>
            <a:stCxn id="1199" idx="3"/>
            <a:endCxn id="1203" idx="0"/>
          </p:cNvCxnSpPr>
          <p:nvPr/>
        </p:nvCxnSpPr>
        <p:spPr>
          <a:xfrm>
            <a:off x="8130295" y="2181538"/>
            <a:ext cx="421200" cy="398700"/>
          </a:xfrm>
          <a:prstGeom prst="bentConnector2">
            <a:avLst/>
          </a:prstGeom>
          <a:noFill/>
          <a:ln cap="flat" cmpd="sng" w="19050">
            <a:solidFill>
              <a:srgbClr val="4F7BE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206" name="Google Shape;1206;p98"/>
          <p:cNvSpPr txBox="1"/>
          <p:nvPr/>
        </p:nvSpPr>
        <p:spPr>
          <a:xfrm>
            <a:off x="327450" y="726300"/>
            <a:ext cx="8489100" cy="3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Qoraalka 'if' wuxuu hubinayaa shuruudda (condition):</a:t>
            </a:r>
            <a:r>
              <a:rPr lang="en-GB" sz="1800">
                <a:solidFill>
                  <a:srgbClr val="EECCFF"/>
                </a:solidFill>
                <a:highlight>
                  <a:srgbClr val="33353D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99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qoraallada xulashada (selection statements) si aad u xakamayso socodka barnaamijka</a:t>
            </a:r>
            <a:endParaRPr/>
          </a:p>
        </p:txBody>
      </p:sp>
      <p:sp>
        <p:nvSpPr>
          <p:cNvPr id="1212" name="Google Shape;1212;p99"/>
          <p:cNvSpPr txBox="1"/>
          <p:nvPr/>
        </p:nvSpPr>
        <p:spPr>
          <a:xfrm>
            <a:off x="2405575" y="1698875"/>
            <a:ext cx="4044000" cy="22860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shuruud (if condition):</a:t>
            </a: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block-ka code-ka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 haddii shuruud (elif condition):</a:t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block-ka code-ka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 haddii shuruud (elif condition):</a:t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block-ka code-ka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 (else):</a:t>
            </a: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block-ka code-ka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13" name="Google Shape;1213;p99"/>
          <p:cNvSpPr txBox="1"/>
          <p:nvPr/>
        </p:nvSpPr>
        <p:spPr>
          <a:xfrm>
            <a:off x="2024575" y="1698875"/>
            <a:ext cx="355200" cy="22860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7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8 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800" u="none" cap="none" strike="noStrike">
              <a:solidFill>
                <a:srgbClr val="FFFFFF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14" name="Google Shape;1214;p99"/>
          <p:cNvSpPr txBox="1"/>
          <p:nvPr/>
        </p:nvSpPr>
        <p:spPr>
          <a:xfrm>
            <a:off x="324000" y="671100"/>
            <a:ext cx="74802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Wadiiq kasta oo suurtogal ah ee barnaamijka, waxaad u baahan doontaa qoraal xulasho (selection statement).</a:t>
            </a:r>
            <a:r>
              <a:rPr b="1"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5" name="Google Shape;1215;p99"/>
          <p:cNvSpPr txBox="1"/>
          <p:nvPr/>
        </p:nvSpPr>
        <p:spPr>
          <a:xfrm>
            <a:off x="324000" y="4159075"/>
            <a:ext cx="748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Waxaad yeelan kartaa inta aad rabto ee qoraalada 'elif'.</a:t>
            </a:r>
            <a:r>
              <a:rPr lang="en-GB" sz="1800">
                <a:solidFill>
                  <a:srgbClr val="EECCFF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100"/>
          <p:cNvSpPr txBox="1"/>
          <p:nvPr>
            <p:ph idx="1" type="subTitle"/>
          </p:nvPr>
        </p:nvSpPr>
        <p:spPr>
          <a:xfrm>
            <a:off x="324000" y="3577125"/>
            <a:ext cx="8109300" cy="77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Waxaad yeelan kartaa inta aad rabto ee qoraalada 'elif', iyadoo ku xiran inta wadiiq ee aad u baahan tahay barnaamijkaaga.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21" name="Google Shape;1221;p100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qoraallada xulashada (selection statements) si aad u xakamayso socodka barnaamijka</a:t>
            </a:r>
            <a:endParaRPr/>
          </a:p>
        </p:txBody>
      </p:sp>
      <p:sp>
        <p:nvSpPr>
          <p:cNvPr id="1222" name="Google Shape;1222;p100"/>
          <p:cNvSpPr txBox="1"/>
          <p:nvPr>
            <p:ph idx="2" type="subTitle"/>
          </p:nvPr>
        </p:nvSpPr>
        <p:spPr>
          <a:xfrm>
            <a:off x="324000" y="1080000"/>
            <a:ext cx="8064900" cy="77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Waxaad yeelan kartaa kaliya hal qoraal 'elif' gudaha qoraal xulasho (selection statement).</a:t>
            </a:r>
            <a:r>
              <a:rPr lang="en-GB" sz="1100">
                <a:solidFill>
                  <a:srgbClr val="EECCFF"/>
                </a:solidFill>
                <a:highlight>
                  <a:srgbClr val="33353D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223" name="Google Shape;1223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3483" y="20465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4" name="Google Shape;1224;p100"/>
          <p:cNvSpPr txBox="1"/>
          <p:nvPr/>
        </p:nvSpPr>
        <p:spPr>
          <a:xfrm>
            <a:off x="285750" y="3048000"/>
            <a:ext cx="14763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Sababta?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101"/>
          <p:cNvSpPr txBox="1"/>
          <p:nvPr>
            <p:ph idx="1" type="body"/>
          </p:nvPr>
        </p:nvSpPr>
        <p:spPr>
          <a:xfrm>
            <a:off x="324000" y="810000"/>
            <a:ext cx="4099200" cy="378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Maxaad samayn kartaa si aad u kordhiso barnaamijkan si uu u daabaco farriinta “Waa maalin shaqo” haddii maalintu tahay inta u dhaxaysa 0 iyo 4 iyo “Waa maalin fasax” haddii maalintu tahay 5 ama 6?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Fiiro gaar ah: Barnaamijku wuxuu isticmaalaa tiro (integer) maalin kasta oo toddobaadka ah, oo u dhexaysa 0 (Isniin) ilaa 6 (Axad).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30" name="Google Shape;1230;p101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qoraallada xulashada (selection statements) si aad u xakamayso socodka barnaamijka</a:t>
            </a:r>
            <a:endParaRPr/>
          </a:p>
        </p:txBody>
      </p:sp>
      <p:sp>
        <p:nvSpPr>
          <p:cNvPr id="1231" name="Google Shape;1231;p101"/>
          <p:cNvSpPr txBox="1"/>
          <p:nvPr/>
        </p:nvSpPr>
        <p:spPr>
          <a:xfrm>
            <a:off x="4989125" y="1379275"/>
            <a:ext cx="3897600" cy="6939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print("What day is it today?")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 = int(input())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32" name="Google Shape;1232;p101"/>
          <p:cNvSpPr txBox="1"/>
          <p:nvPr/>
        </p:nvSpPr>
        <p:spPr>
          <a:xfrm>
            <a:off x="4608125" y="1379275"/>
            <a:ext cx="355200" cy="6939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233" name="Google Shape;1233;p101"/>
          <p:cNvCxnSpPr/>
          <p:nvPr/>
        </p:nvCxnSpPr>
        <p:spPr>
          <a:xfrm flipH="1" rot="10800000">
            <a:off x="3806500" y="2029000"/>
            <a:ext cx="2123700" cy="13764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34" name="Google Shape;1234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14131" y="3724943"/>
            <a:ext cx="538100" cy="69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101"/>
          <p:cNvSpPr txBox="1"/>
          <p:nvPr/>
        </p:nvSpPr>
        <p:spPr>
          <a:xfrm>
            <a:off x="7617435" y="4397902"/>
            <a:ext cx="99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6" name="Google Shape;1236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119901" y="2734225"/>
            <a:ext cx="3089300" cy="116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7" name="Google Shape;1237;p101"/>
          <p:cNvSpPr txBox="1"/>
          <p:nvPr/>
        </p:nvSpPr>
        <p:spPr>
          <a:xfrm>
            <a:off x="5237875" y="2854875"/>
            <a:ext cx="28863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Waxaan ku dari karaa qaar if statements.</a:t>
            </a:r>
            <a:r>
              <a:rPr lang="en-GB" sz="1100">
                <a:solidFill>
                  <a:srgbClr val="EECCFF"/>
                </a:solidFill>
                <a:highlight>
                  <a:srgbClr val="33353D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rgbClr val="EECCFF"/>
                </a:solidFill>
                <a:highlight>
                  <a:srgbClr val="33353D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EECCFF"/>
              </a:solidFill>
              <a:highlight>
                <a:srgbClr val="33353D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102"/>
          <p:cNvSpPr txBox="1"/>
          <p:nvPr>
            <p:ph idx="1" type="body"/>
          </p:nvPr>
        </p:nvSpPr>
        <p:spPr>
          <a:xfrm>
            <a:off x="324000" y="810000"/>
            <a:ext cx="4099200" cy="293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solidFill>
                  <a:srgbClr val="EECCFF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>haddii doorsoomaha (variable) day uu ka yar yahay ama la eg yahay 4, farriinta (message), "It’s a weekday" waa la daabacaa.</a:t>
            </a:r>
            <a:r>
              <a:rPr lang="en-GB" sz="1100">
                <a:solidFill>
                  <a:srgbClr val="EECCFF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lt1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rgbClr val="EECCFF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>haddii kale farriinta (message), "It’s the weekend!" waa la daabacaa.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43" name="Google Shape;1243;p102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bayaannada xulashada (selection statements) si aad u xakamayso socodka barnaamijka (program flow)</a:t>
            </a:r>
            <a:endParaRPr/>
          </a:p>
        </p:txBody>
      </p:sp>
      <p:sp>
        <p:nvSpPr>
          <p:cNvPr id="1244" name="Google Shape;1244;p102"/>
          <p:cNvSpPr txBox="1"/>
          <p:nvPr/>
        </p:nvSpPr>
        <p:spPr>
          <a:xfrm>
            <a:off x="4836725" y="1379275"/>
            <a:ext cx="4044000" cy="19476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print("What day is it today?")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 = int(input())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if day &lt;= 4: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print("It’s a weekday")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else: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print("It’s the weekend!")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EECC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45" name="Google Shape;1245;p102"/>
          <p:cNvSpPr txBox="1"/>
          <p:nvPr/>
        </p:nvSpPr>
        <p:spPr>
          <a:xfrm>
            <a:off x="4455725" y="1379275"/>
            <a:ext cx="355200" cy="19476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7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103"/>
          <p:cNvSpPr txBox="1"/>
          <p:nvPr>
            <p:ph idx="1" type="body"/>
          </p:nvPr>
        </p:nvSpPr>
        <p:spPr>
          <a:xfrm>
            <a:off x="324000" y="7593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Maxaa la daabici lahaa haddii isticmaaluhu uu galiyo 4 marka barnaamijkan la shubayo?</a:t>
            </a:r>
            <a:endParaRPr/>
          </a:p>
        </p:txBody>
      </p:sp>
      <p:sp>
        <p:nvSpPr>
          <p:cNvPr id="1251" name="Google Shape;1251;p103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bayaannada xulashada (selection statements) si aad u xakamayso socodka barnaamijka (program flow)</a:t>
            </a:r>
            <a:endParaRPr/>
          </a:p>
        </p:txBody>
      </p:sp>
      <p:sp>
        <p:nvSpPr>
          <p:cNvPr id="1252" name="Google Shape;1252;p103"/>
          <p:cNvSpPr txBox="1"/>
          <p:nvPr/>
        </p:nvSpPr>
        <p:spPr>
          <a:xfrm>
            <a:off x="2566800" y="1741575"/>
            <a:ext cx="4044000" cy="19476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print("What day is it today?")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 = int(input())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if day &lt;= 4: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print("It’s a weekday")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else: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print("It’s the weekend!")</a:t>
            </a:r>
            <a:r>
              <a:rPr lang="en-GB" sz="1400">
                <a:solidFill>
                  <a:srgbClr val="EBEDFE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EECC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53" name="Google Shape;1253;p103"/>
          <p:cNvSpPr txBox="1"/>
          <p:nvPr/>
        </p:nvSpPr>
        <p:spPr>
          <a:xfrm>
            <a:off x="2185800" y="1741575"/>
            <a:ext cx="355200" cy="19476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7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54" name="Google Shape;1254;p103"/>
          <p:cNvSpPr txBox="1"/>
          <p:nvPr/>
        </p:nvSpPr>
        <p:spPr>
          <a:xfrm>
            <a:off x="361775" y="3904950"/>
            <a:ext cx="8273700" cy="4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Barnaamijku wuxuu daabici doonaa, "It’s a weekday" maadaama bayaanka xulashada (selection statement) uu ka yar yahay ama la eg yahay 4.</a:t>
            </a: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104"/>
          <p:cNvSpPr txBox="1"/>
          <p:nvPr>
            <p:ph idx="1" type="body"/>
          </p:nvPr>
        </p:nvSpPr>
        <p:spPr>
          <a:xfrm>
            <a:off x="324000" y="810000"/>
            <a:ext cx="68268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Python-ka, haddii aad rabto inaad ku biiriso qoraal iyo qiime (value) ku jira variable-ka gudaha print statement, waxaad isticmaali kartaa formatted string (f-string):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60" name="Google Shape;1260;p104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 selection statements si aad u xakamayso socodka barnaamijka</a:t>
            </a:r>
            <a:endParaRPr/>
          </a:p>
        </p:txBody>
      </p:sp>
      <p:sp>
        <p:nvSpPr>
          <p:cNvPr id="1261" name="Google Shape;1261;p104"/>
          <p:cNvSpPr txBox="1"/>
          <p:nvPr/>
        </p:nvSpPr>
        <p:spPr>
          <a:xfrm>
            <a:off x="1834800" y="2209425"/>
            <a:ext cx="5365200" cy="10800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print("Maanta waa maalintee?")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 = input()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print(f"Waa fiican tahay, {day} waa maalintayda aan jeclahay")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rgbClr val="EECC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62" name="Google Shape;1262;p104"/>
          <p:cNvSpPr txBox="1"/>
          <p:nvPr/>
        </p:nvSpPr>
        <p:spPr>
          <a:xfrm>
            <a:off x="1440000" y="2209425"/>
            <a:ext cx="351000" cy="10800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263" name="Google Shape;1263;p104"/>
          <p:cNvCxnSpPr/>
          <p:nvPr/>
        </p:nvCxnSpPr>
        <p:spPr>
          <a:xfrm flipH="1" rot="10800000">
            <a:off x="2014600" y="3320975"/>
            <a:ext cx="678900" cy="5016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4" name="Google Shape;1264;p104"/>
          <p:cNvSpPr txBox="1"/>
          <p:nvPr/>
        </p:nvSpPr>
        <p:spPr>
          <a:xfrm>
            <a:off x="1507250" y="3854125"/>
            <a:ext cx="97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qor f</a:t>
            </a:r>
            <a:r>
              <a:rPr lang="en-GB" sz="1800">
                <a:solidFill>
                  <a:srgbClr val="94F9AF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dk1"/>
              </a:solidFill>
              <a:highlight>
                <a:schemeClr val="dk1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104"/>
          <p:cNvSpPr txBox="1"/>
          <p:nvPr/>
        </p:nvSpPr>
        <p:spPr>
          <a:xfrm>
            <a:off x="5187050" y="3719250"/>
            <a:ext cx="242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rid {} agagaarka magaca variable-ka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lt1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highlight>
                <a:schemeClr val="dk1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66" name="Google Shape;1266;p104"/>
          <p:cNvCxnSpPr/>
          <p:nvPr/>
        </p:nvCxnSpPr>
        <p:spPr>
          <a:xfrm rot="10800000">
            <a:off x="4129900" y="3320925"/>
            <a:ext cx="1227600" cy="4869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105"/>
          <p:cNvSpPr txBox="1"/>
          <p:nvPr>
            <p:ph type="title"/>
          </p:nvPr>
        </p:nvSpPr>
        <p:spPr>
          <a:xfrm>
            <a:off x="1479300" y="115850"/>
            <a:ext cx="6855300" cy="27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selection statements si aad u xakamayso socodka barnaamijka</a:t>
            </a:r>
            <a:endParaRPr/>
          </a:p>
        </p:txBody>
      </p:sp>
      <p:sp>
        <p:nvSpPr>
          <p:cNvPr id="1272" name="Google Shape;1272;p105"/>
          <p:cNvSpPr txBox="1"/>
          <p:nvPr>
            <p:ph idx="1" type="body"/>
          </p:nvPr>
        </p:nvSpPr>
        <p:spPr>
          <a:xfrm>
            <a:off x="324000" y="759300"/>
            <a:ext cx="8237700" cy="267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Fur barnaamijka bilowga ah oak.link/days-of-week</a:t>
            </a:r>
            <a:r>
              <a:rPr lang="en-GB" sz="1400">
                <a:solidFill>
                  <a:schemeClr val="hlink"/>
                </a:solidFill>
                <a:uFill>
                  <a:noFill/>
                </a:uFill>
                <a:latin typeface="Lexend"/>
                <a:hlinkClick r:id="rId3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Dhammeystir line 5 si qiimaha (value) remaining uu noqdo tirada maalmaha ee ka hadhay ilaa usbuuca (oo ay ku jirto maanta).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Geli line-ka hoose barnaamijkaaga, meel kasta oo aad u qumman tahay inaad ku muujiso tirada maalmaha ee hadhay.</a:t>
            </a:r>
            <a:endParaRPr/>
          </a:p>
        </p:txBody>
      </p:sp>
      <p:sp>
        <p:nvSpPr>
          <p:cNvPr id="1273" name="Google Shape;1273;p105"/>
          <p:cNvSpPr txBox="1"/>
          <p:nvPr/>
        </p:nvSpPr>
        <p:spPr>
          <a:xfrm>
            <a:off x="1474800" y="3699900"/>
            <a:ext cx="6194400" cy="4683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print(f"{remaining} maalmood ayaa ka hadhay usbuuca")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106"/>
          <p:cNvSpPr txBox="1"/>
          <p:nvPr>
            <p:ph type="title"/>
          </p:nvPr>
        </p:nvSpPr>
        <p:spPr>
          <a:xfrm>
            <a:off x="1479300" y="115850"/>
            <a:ext cx="6855300" cy="27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selection statements si aad u xakamayso socodka barnaamijka</a:t>
            </a:r>
            <a:endParaRPr/>
          </a:p>
        </p:txBody>
      </p:sp>
      <p:sp>
        <p:nvSpPr>
          <p:cNvPr id="1279" name="Google Shape;1279;p106"/>
          <p:cNvSpPr txBox="1"/>
          <p:nvPr>
            <p:ph idx="1" type="body"/>
          </p:nvPr>
        </p:nvSpPr>
        <p:spPr>
          <a:xfrm>
            <a:off x="324000" y="759300"/>
            <a:ext cx="8237700" cy="396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4"/>
              <a:defRPr/>
            </a:pPr>
            <a:r>
              <a:rPr lang="en-GB" sz="1400">
                <a:latin typeface="Lexend"/>
              </a:rPr>
              <a:t>Kordhi barnaamijka si Jimcaha (day 4) loo daweeyo si ka duwan, iyadoo farriin ka duwan lagu muujinayo inta kale ee maalmaha shaqada. Farriinta waa in la muujiyo waa:</a:t>
            </a:r>
            <a:endParaRPr/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“Waa Jimce, hal maalin ayaa ka hadhay usbuuca”</a:t>
            </a:r>
            <a:endParaRPr/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Talo: Waxaad u baahan doontaa inaad isticmaasho if, elif, else, maxaa yeelay hadda waxaa jiri doona saddex waddo oo suurtagal ah barnaamijkaaga.</a:t>
            </a:r>
            <a:r>
              <a:rPr lang="en-GB" sz="1400">
                <a:solidFill>
                  <a:srgbClr val="EECCFF"/>
                </a:solidFill>
                <a:highlight>
                  <a:srgbClr val="282828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rgbClr val="EECCFF"/>
                </a:solidFill>
                <a:latin typeface="Lexend"/>
              </a:rPr>
              <a:t/>
            </a:r>
            <a:r>
              <a:rPr lang="en-GB" sz="1400">
                <a:solidFill>
                  <a:srgbClr val="EECCFF"/>
                </a:solidFill>
                <a:highlight>
                  <a:srgbClr val="282828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rgbClr val="EECCFF"/>
                </a:solidFill>
                <a:highlight>
                  <a:srgbClr val="282828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107"/>
          <p:cNvSpPr txBox="1"/>
          <p:nvPr>
            <p:ph type="title"/>
          </p:nvPr>
        </p:nvSpPr>
        <p:spPr>
          <a:xfrm>
            <a:off x="1479300" y="115850"/>
            <a:ext cx="6855300" cy="27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selection statements si aad u xakamayso socodka barnaamijka</a:t>
            </a:r>
            <a:endParaRPr/>
          </a:p>
        </p:txBody>
      </p:sp>
      <p:sp>
        <p:nvSpPr>
          <p:cNvPr id="1285" name="Google Shape;1285;p107"/>
          <p:cNvSpPr txBox="1"/>
          <p:nvPr>
            <p:ph idx="1" type="body"/>
          </p:nvPr>
        </p:nvSpPr>
        <p:spPr>
          <a:xfrm>
            <a:off x="324000" y="7593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solidFill>
                  <a:schemeClr val="hlink"/>
                </a:solidFill>
                <a:uFill>
                  <a:noFill/>
                </a:uFill>
                <a:latin typeface="Lexend"/>
                <a:hlinkClick r:id="rId3"/>
              </a:rPr>
              <a:t>oak.link/days-of-week-solution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86" name="Google Shape;1286;p107"/>
          <p:cNvSpPr txBox="1"/>
          <p:nvPr/>
        </p:nvSpPr>
        <p:spPr>
          <a:xfrm>
            <a:off x="773450" y="1326900"/>
            <a:ext cx="7475100" cy="24897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print("Maanta waa maalintee?")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 = int(input())</a:t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day &lt;= 3: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print("Waa maalin shaqo")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haddii hadhay = 5-maalin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daabac(f"{haddhay} maalmood oo ka hadhay usbuuca dhammaadkiisa")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maalin == 4: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daabac("Waa Jimce, hal maalin oo keliya ayaa ka hadhay usbuuca dhammaadkiisa")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daabac("Waa usbuuca dhammaadkiisa!")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rgbClr val="EECC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87" name="Google Shape;1287;p107"/>
          <p:cNvSpPr txBox="1"/>
          <p:nvPr/>
        </p:nvSpPr>
        <p:spPr>
          <a:xfrm>
            <a:off x="305875" y="1326900"/>
            <a:ext cx="432300" cy="24897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5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5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5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5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5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 sz="15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7</a:t>
            </a:r>
            <a:endParaRPr sz="15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8</a:t>
            </a:r>
            <a:endParaRPr sz="15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9</a:t>
            </a:r>
            <a:endParaRPr sz="15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10</a:t>
            </a:r>
            <a:endParaRPr sz="15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08"/>
          <p:cNvSpPr txBox="1"/>
          <p:nvPr>
            <p:ph type="title"/>
          </p:nvPr>
        </p:nvSpPr>
        <p:spPr>
          <a:xfrm>
            <a:off x="1225200" y="1779713"/>
            <a:ext cx="68508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weedho xulasho (selection statements) si aad u maamusho socodka barnaamijka (program flow)</a:t>
            </a:r>
            <a:endParaRPr/>
          </a:p>
        </p:txBody>
      </p:sp>
      <p:sp>
        <p:nvSpPr>
          <p:cNvPr id="1293" name="Google Shape;1293;p108"/>
          <p:cNvSpPr txBox="1"/>
          <p:nvPr>
            <p:ph idx="2" type="title"/>
          </p:nvPr>
        </p:nvSpPr>
        <p:spPr>
          <a:xfrm>
            <a:off x="1225200" y="2804800"/>
            <a:ext cx="68508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Kaydi oo hel shay (items) ku jira liis (list)</a:t>
            </a:r>
            <a:endParaRPr/>
          </a:p>
        </p:txBody>
      </p:sp>
      <p:sp>
        <p:nvSpPr>
          <p:cNvPr id="1294" name="Google Shape;1294;p108"/>
          <p:cNvSpPr txBox="1"/>
          <p:nvPr>
            <p:ph idx="3" type="title"/>
          </p:nvPr>
        </p:nvSpPr>
        <p:spPr>
          <a:xfrm>
            <a:off x="1225200" y="3739189"/>
            <a:ext cx="68508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xulasho (selection) si aad u soo bandhigto shay (items) ka mid ah liis (list)</a:t>
            </a:r>
            <a:endParaRPr/>
          </a:p>
        </p:txBody>
      </p:sp>
      <p:sp>
        <p:nvSpPr>
          <p:cNvPr id="1295" name="Google Shape;1295;p108"/>
          <p:cNvSpPr txBox="1"/>
          <p:nvPr>
            <p:ph idx="4" type="title"/>
          </p:nvPr>
        </p:nvSpPr>
        <p:spPr>
          <a:xfrm>
            <a:off x="324000" y="657600"/>
            <a:ext cx="57414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Abuurista liisaska (lists) ee Python</a:t>
            </a:r>
            <a:endParaRPr sz="2200"/>
          </a:p>
        </p:txBody>
      </p:sp>
      <p:pic>
        <p:nvPicPr>
          <p:cNvPr id="1296" name="Google Shape;1296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775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09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Kaydi oo hel shay (items) ku jira liis (list)</a:t>
            </a:r>
            <a:endParaRPr/>
          </a:p>
        </p:txBody>
      </p:sp>
      <p:sp>
        <p:nvSpPr>
          <p:cNvPr id="1302" name="Google Shape;1302;p109"/>
          <p:cNvSpPr txBox="1"/>
          <p:nvPr>
            <p:ph idx="1" type="body"/>
          </p:nvPr>
        </p:nvSpPr>
        <p:spPr>
          <a:xfrm>
            <a:off x="324000" y="955925"/>
            <a:ext cx="8237700" cy="30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Liis (list) waa qaab-dhismeed xog (data structure).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b="1" lang="en-GB" sz="1400">
                <a:latin typeface="Lexend"/>
              </a:rPr>
              <a:t>Qaab-dhismeedka xogta (data structures) waa ururro xog oo habaysan. Tani waxay ka kooban tahay urur shay (data items) ama curiyayaal (elements) oo isku xigxiga, mid ka mid ah kan kale.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9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110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Kaydi oo hel shay (items) ku jira liis (list)</a:t>
            </a:r>
            <a:endParaRPr/>
          </a:p>
        </p:txBody>
      </p:sp>
      <p:sp>
        <p:nvSpPr>
          <p:cNvPr id="1308" name="Google Shape;1308;p110"/>
          <p:cNvSpPr txBox="1"/>
          <p:nvPr>
            <p:ph idx="1" type="body"/>
          </p:nvPr>
        </p:nvSpPr>
        <p:spPr>
          <a:xfrm>
            <a:off x="324000" y="759300"/>
            <a:ext cx="8237700" cy="19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Liis (list) waa qaab-dhismeed xog (data structure) oo firfircoon oo kori kara ama yaraansan kara markaad ku darto ama ka saarto shay (items).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Shay kasta (item) oo ku jira liiska (list) wuxuu leeyahay boos loo yaqaan tusaha (index), oo ka bilaabmaya 0.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graphicFrame>
        <p:nvGraphicFramePr>
          <p:cNvPr id="1309" name="Google Shape;1309;p110"/>
          <p:cNvGraphicFramePr/>
          <p:nvPr/>
        </p:nvGraphicFramePr>
        <p:xfrm>
          <a:off x="823350" y="311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{AC9DD4BB-E4BB-4889-9043-3959839E53C8}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Tusaha (Index)</a:t>
                      </a:r>
                      <a:endParaRPr b="1"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(Value)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Isniin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Talaado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Arbaco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111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Kaydi oo hel shay (items) ku jira liis (list)</a:t>
            </a:r>
            <a:endParaRPr/>
          </a:p>
        </p:txBody>
      </p:sp>
      <p:sp>
        <p:nvSpPr>
          <p:cNvPr id="1315" name="Google Shape;1315;p111"/>
          <p:cNvSpPr txBox="1"/>
          <p:nvPr>
            <p:ph idx="1" type="body"/>
          </p:nvPr>
        </p:nvSpPr>
        <p:spPr>
          <a:xfrm>
            <a:off x="324000" y="759300"/>
            <a:ext cx="82377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Python-ka, syntax-ka list waa liis qiimayaal (items) oo kala go'ay, oo ku dhex jira xagal laba jibaaran: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16" name="Google Shape;1316;p111"/>
          <p:cNvSpPr txBox="1"/>
          <p:nvPr/>
        </p:nvSpPr>
        <p:spPr>
          <a:xfrm>
            <a:off x="1392575" y="1524350"/>
            <a:ext cx="4890600" cy="12705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days = ["Monday", "Tuesday",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"Wednesday", "Thursday",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"Friday", "Saturday",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"Sunday"]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17" name="Google Shape;1317;p111"/>
          <p:cNvSpPr txBox="1"/>
          <p:nvPr/>
        </p:nvSpPr>
        <p:spPr>
          <a:xfrm>
            <a:off x="934525" y="1524350"/>
            <a:ext cx="432300" cy="12705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18" name="Google Shape;1318;p111"/>
          <p:cNvSpPr txBox="1"/>
          <p:nvPr/>
        </p:nvSpPr>
        <p:spPr>
          <a:xfrm>
            <a:off x="1494350" y="3012825"/>
            <a:ext cx="22494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aqoonsi (identifier)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19" name="Google Shape;1319;p111"/>
          <p:cNvCxnSpPr>
            <a:stCxn id="1318" idx="0"/>
          </p:cNvCxnSpPr>
          <p:nvPr/>
        </p:nvCxnSpPr>
        <p:spPr>
          <a:xfrm rot="10800000">
            <a:off x="1860950" y="1921125"/>
            <a:ext cx="758100" cy="10917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20" name="Google Shape;1320;p111"/>
          <p:cNvSpPr txBox="1"/>
          <p:nvPr/>
        </p:nvSpPr>
        <p:spPr>
          <a:xfrm>
            <a:off x="3307000" y="3011388"/>
            <a:ext cx="22494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shayga list (list items)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21" name="Google Shape;1321;p111"/>
          <p:cNvCxnSpPr>
            <a:stCxn id="1320" idx="0"/>
          </p:cNvCxnSpPr>
          <p:nvPr/>
        </p:nvCxnSpPr>
        <p:spPr>
          <a:xfrm flipH="1" rot="10800000">
            <a:off x="4431700" y="2499888"/>
            <a:ext cx="155100" cy="5115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22" name="Google Shape;1322;p111"/>
          <p:cNvSpPr txBox="1"/>
          <p:nvPr/>
        </p:nvSpPr>
        <p:spPr>
          <a:xfrm>
            <a:off x="324000" y="3532000"/>
            <a:ext cx="82377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Tusaalahan, shayga list waa xarfo (string literals), marka waxay u baahan yihiin inay ku jiraan xigashooyin.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Fiiro: List-ku wuxuu dhaafaa hal sadar sababtoo ah dhererka shayga.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112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Kaydi oo hel shayga ku jira list</a:t>
            </a:r>
            <a:endParaRPr/>
          </a:p>
        </p:txBody>
      </p:sp>
      <p:sp>
        <p:nvSpPr>
          <p:cNvPr id="1328" name="Google Shape;1328;p112"/>
          <p:cNvSpPr txBox="1"/>
          <p:nvPr>
            <p:ph idx="1" type="body"/>
          </p:nvPr>
        </p:nvSpPr>
        <p:spPr>
          <a:xfrm>
            <a:off x="324000" y="7593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 barnaamijku shaqeeyo, waa sida list-ku u ekaan doono marka lagu kaydiyo xusuusta: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29" name="Google Shape;1329;p112"/>
          <p:cNvSpPr txBox="1"/>
          <p:nvPr/>
        </p:nvSpPr>
        <p:spPr>
          <a:xfrm>
            <a:off x="782050" y="1617300"/>
            <a:ext cx="4592400" cy="12705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days = ["Monday", "Tuesday",</a:t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"Wednesday", "Thursday",</a:t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"Friday", "Saturday",</a:t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"Sunday"]</a:t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30" name="Google Shape;1330;p112"/>
          <p:cNvSpPr txBox="1"/>
          <p:nvPr/>
        </p:nvSpPr>
        <p:spPr>
          <a:xfrm>
            <a:off x="324000" y="1617300"/>
            <a:ext cx="432300" cy="12705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31" name="Google Shape;1331;p112"/>
          <p:cNvSpPr/>
          <p:nvPr/>
        </p:nvSpPr>
        <p:spPr>
          <a:xfrm>
            <a:off x="6592200" y="1922100"/>
            <a:ext cx="1969500" cy="2278800"/>
          </a:xfrm>
          <a:prstGeom prst="roundRect">
            <a:avLst>
              <a:gd fmla="val 538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1800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aphicFrame>
        <p:nvGraphicFramePr>
          <p:cNvPr id="1332" name="Google Shape;1332;p112"/>
          <p:cNvGraphicFramePr/>
          <p:nvPr/>
        </p:nvGraphicFramePr>
        <p:xfrm>
          <a:off x="6516012" y="19443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{AC9DD4BB-E4BB-4889-9043-3959839E53C8}</a:tableStyleId>
              </a:tblPr>
              <a:tblGrid>
                <a:gridCol w="434550"/>
                <a:gridCol w="1608425"/>
              </a:tblGrid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18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"Monday"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"Tuesday"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77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8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"Wednesday"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 sz="18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"Thursday"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 sz="18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"Friday"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 sz="18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"Saturday"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 sz="18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"Sunday"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33" name="Google Shape;1333;p112"/>
          <p:cNvSpPr txBox="1"/>
          <p:nvPr/>
        </p:nvSpPr>
        <p:spPr>
          <a:xfrm>
            <a:off x="5850603" y="1845900"/>
            <a:ext cx="7938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Roboto Mono"/>
                <a:cs typeface="Roboto Mono"/>
                <a:sym typeface="Roboto Mono"/>
              </a:rPr>
              <a:t>maalmaha (days)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334" name="Google Shape;1334;p1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07" y="3452012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112"/>
          <p:cNvSpPr txBox="1"/>
          <p:nvPr/>
        </p:nvSpPr>
        <p:spPr>
          <a:xfrm>
            <a:off x="454300" y="4466988"/>
            <a:ext cx="799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36" name="Google Shape;1336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4100" y="3183900"/>
            <a:ext cx="4755748" cy="122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7" name="Google Shape;1337;p112"/>
          <p:cNvSpPr txBox="1"/>
          <p:nvPr/>
        </p:nvSpPr>
        <p:spPr>
          <a:xfrm>
            <a:off x="1321275" y="3326750"/>
            <a:ext cx="43569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Shayga koowaad ee liiska wuxuu ku jiraa booska 0, ma aha 1!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13"/>
          <p:cNvSpPr txBox="1"/>
          <p:nvPr>
            <p:ph idx="1" type="subTitle"/>
          </p:nvPr>
        </p:nvSpPr>
        <p:spPr>
          <a:xfrm>
            <a:off x="1034425" y="1837775"/>
            <a:ext cx="3236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Isniin (Monday)</a:t>
            </a:r>
            <a:endParaRPr/>
          </a:p>
        </p:txBody>
      </p:sp>
      <p:sp>
        <p:nvSpPr>
          <p:cNvPr id="1343" name="Google Shape;1343;p113"/>
          <p:cNvSpPr txBox="1"/>
          <p:nvPr>
            <p:ph idx="2"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Kaydi oo geli shayada ku jira liis (list)</a:t>
            </a:r>
            <a:endParaRPr/>
          </a:p>
        </p:txBody>
      </p:sp>
      <p:sp>
        <p:nvSpPr>
          <p:cNvPr id="1344" name="Google Shape;1344;p113"/>
          <p:cNvSpPr txBox="1"/>
          <p:nvPr>
            <p:ph type="title"/>
          </p:nvPr>
        </p:nvSpPr>
        <p:spPr>
          <a:xfrm>
            <a:off x="324000" y="748763"/>
            <a:ext cx="8179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Barnaamijka dhexdiisa, maalintee ayaa ku jirta booska tusaha (index) 1?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br>
              <a:rPr lang="en-GB"/>
            </a:b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45" name="Google Shape;1345;p113"/>
          <p:cNvSpPr txBox="1"/>
          <p:nvPr>
            <p:ph idx="3" type="subTitle"/>
          </p:nvPr>
        </p:nvSpPr>
        <p:spPr>
          <a:xfrm>
            <a:off x="1034425" y="2794250"/>
            <a:ext cx="3236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Talaado (Tuesday)</a:t>
            </a:r>
            <a:endParaRPr/>
          </a:p>
        </p:txBody>
      </p:sp>
      <p:sp>
        <p:nvSpPr>
          <p:cNvPr id="1346" name="Google Shape;1346;p113"/>
          <p:cNvSpPr txBox="1"/>
          <p:nvPr>
            <p:ph idx="4" type="subTitle"/>
          </p:nvPr>
        </p:nvSpPr>
        <p:spPr>
          <a:xfrm>
            <a:off x="1034425" y="3766975"/>
            <a:ext cx="3236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Arbaco (Wednesday)</a:t>
            </a:r>
            <a:endParaRPr/>
          </a:p>
        </p:txBody>
      </p:sp>
      <p:sp>
        <p:nvSpPr>
          <p:cNvPr id="1347" name="Google Shape;1347;p113"/>
          <p:cNvSpPr txBox="1"/>
          <p:nvPr/>
        </p:nvSpPr>
        <p:spPr>
          <a:xfrm>
            <a:off x="4049077" y="1936500"/>
            <a:ext cx="4655400" cy="12705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maalmaha = ["Isniin", "Talaado",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"Arbaco", "Khamiis",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"Jimco", "Sabti",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"Axad"]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48" name="Google Shape;1348;p113"/>
          <p:cNvSpPr txBox="1"/>
          <p:nvPr/>
        </p:nvSpPr>
        <p:spPr>
          <a:xfrm>
            <a:off x="3584725" y="1936500"/>
            <a:ext cx="438300" cy="12705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349" name="Google Shape;134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8908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114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Kaydi oo geli shayada ku jira liis (list)</a:t>
            </a:r>
            <a:endParaRPr/>
          </a:p>
        </p:txBody>
      </p:sp>
      <p:sp>
        <p:nvSpPr>
          <p:cNvPr id="1355" name="Google Shape;1355;p114"/>
          <p:cNvSpPr txBox="1"/>
          <p:nvPr>
            <p:ph idx="1" type="body"/>
          </p:nvPr>
        </p:nvSpPr>
        <p:spPr>
          <a:xfrm>
            <a:off x="324000" y="675231"/>
            <a:ext cx="8237700" cy="16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Si aad u hesho shay ku jira liis (list), waa inaad caddeysaa tusaha (index) (booska) ee shayga haya.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56" name="Google Shape;1356;p114"/>
          <p:cNvSpPr txBox="1"/>
          <p:nvPr/>
        </p:nvSpPr>
        <p:spPr>
          <a:xfrm>
            <a:off x="782050" y="1472765"/>
            <a:ext cx="4592400" cy="15678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maalmaha = ["Isniin", "Talaado",</a:t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"Arbaco", "Khamiis",</a:t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"Jimco", "Sabti",</a:t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"Axad"]</a:t>
            </a:r>
            <a:r>
              <a:rPr lang="en-GB" sz="11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daabac(maalmaha[1])</a:t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rgbClr val="EECC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57" name="Google Shape;1357;p114"/>
          <p:cNvSpPr txBox="1"/>
          <p:nvPr/>
        </p:nvSpPr>
        <p:spPr>
          <a:xfrm>
            <a:off x="324000" y="1472765"/>
            <a:ext cx="432300" cy="15678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358" name="Google Shape;1358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975" y="3136200"/>
            <a:ext cx="4755748" cy="72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9" name="Google Shape;1359;p114"/>
          <p:cNvSpPr txBox="1"/>
          <p:nvPr/>
        </p:nvSpPr>
        <p:spPr>
          <a:xfrm>
            <a:off x="1211150" y="3202850"/>
            <a:ext cx="43569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tani waxay daabaci doontaa Isniin.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0" name="Google Shape;1360;p114"/>
          <p:cNvSpPr txBox="1"/>
          <p:nvPr/>
        </p:nvSpPr>
        <p:spPr>
          <a:xfrm>
            <a:off x="399945" y="4390800"/>
            <a:ext cx="95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61" name="Google Shape;1361;p1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23999" y="3452677"/>
            <a:ext cx="727525" cy="9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2" name="Google Shape;1362;p1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383507" y="3489662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3" name="Google Shape;1363;p114"/>
          <p:cNvSpPr txBox="1"/>
          <p:nvPr/>
        </p:nvSpPr>
        <p:spPr>
          <a:xfrm>
            <a:off x="7336575" y="4513813"/>
            <a:ext cx="799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64" name="Google Shape;1364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407250" y="3797725"/>
            <a:ext cx="4755748" cy="966011"/>
          </a:xfrm>
          <a:prstGeom prst="rect">
            <a:avLst/>
          </a:prstGeom>
          <a:noFill/>
          <a:ln>
            <a:noFill/>
          </a:ln>
        </p:spPr>
      </p:pic>
      <p:sp>
        <p:nvSpPr>
          <p:cNvPr id="1365" name="Google Shape;1365;p114"/>
          <p:cNvSpPr txBox="1"/>
          <p:nvPr/>
        </p:nvSpPr>
        <p:spPr>
          <a:xfrm>
            <a:off x="2483950" y="3832450"/>
            <a:ext cx="43569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Maya! Xusuusnow, liisaska waxay isticmaalaan tixraac eber-ku-saleysan, marka tani waxay daabici doontaa Talaado.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115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Kaydi oo hel shayyada ku jira liis</a:t>
            </a:r>
            <a:endParaRPr/>
          </a:p>
        </p:txBody>
      </p:sp>
      <p:sp>
        <p:nvSpPr>
          <p:cNvPr id="1371" name="Google Shape;1371;p115"/>
          <p:cNvSpPr txBox="1"/>
          <p:nvPr>
            <p:ph idx="1" type="body"/>
          </p:nvPr>
        </p:nvSpPr>
        <p:spPr>
          <a:xfrm>
            <a:off x="324000" y="675231"/>
            <a:ext cx="8237700" cy="16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Si aad u hesho shay ku jira liis, waxaad u baahan tahay inaad qeexdo index (booska) curiyaha (element) ee haysta shayga.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72" name="Google Shape;1372;p115"/>
          <p:cNvSpPr txBox="1"/>
          <p:nvPr/>
        </p:nvSpPr>
        <p:spPr>
          <a:xfrm>
            <a:off x="782050" y="1396565"/>
            <a:ext cx="4592400" cy="15678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days = ["Monday", "Tuesday",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"Wednesday", "Thursday",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"Friday", "Saturday",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"Sunday"]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print(days[7])</a:t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73" name="Google Shape;1373;p115"/>
          <p:cNvSpPr txBox="1"/>
          <p:nvPr/>
        </p:nvSpPr>
        <p:spPr>
          <a:xfrm>
            <a:off x="324000" y="1396565"/>
            <a:ext cx="432300" cy="15678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374" name="Google Shape;1374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975" y="3007144"/>
            <a:ext cx="4755748" cy="72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5" name="Google Shape;1375;p115"/>
          <p:cNvSpPr txBox="1"/>
          <p:nvPr/>
        </p:nvSpPr>
        <p:spPr>
          <a:xfrm>
            <a:off x="1211150" y="3073794"/>
            <a:ext cx="43569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Maxay tani daabici doontaa?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6" name="Google Shape;1376;p115"/>
          <p:cNvSpPr txBox="1"/>
          <p:nvPr/>
        </p:nvSpPr>
        <p:spPr>
          <a:xfrm>
            <a:off x="399945" y="4467000"/>
            <a:ext cx="95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77" name="Google Shape;1377;p1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23999" y="3528877"/>
            <a:ext cx="727525" cy="9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8" name="Google Shape;1378;p1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612107" y="3489662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15"/>
          <p:cNvSpPr txBox="1"/>
          <p:nvPr/>
        </p:nvSpPr>
        <p:spPr>
          <a:xfrm>
            <a:off x="7594450" y="4453188"/>
            <a:ext cx="799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80" name="Google Shape;1380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999824" y="3649475"/>
            <a:ext cx="5511101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115"/>
          <p:cNvSpPr txBox="1"/>
          <p:nvPr/>
        </p:nvSpPr>
        <p:spPr>
          <a:xfrm>
            <a:off x="2055425" y="3649820"/>
            <a:ext cx="54039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waxay soo celin doontaa IndexError, sababtoo ah ma jiro shay ku jira booska days[7] ee liiska.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116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Kaydi oo hel shayyada ku jira liis</a:t>
            </a:r>
            <a:endParaRPr/>
          </a:p>
        </p:txBody>
      </p:sp>
      <p:sp>
        <p:nvSpPr>
          <p:cNvPr id="1387" name="Google Shape;1387;p116"/>
          <p:cNvSpPr txBox="1"/>
          <p:nvPr/>
        </p:nvSpPr>
        <p:spPr>
          <a:xfrm>
            <a:off x="820025" y="1477775"/>
            <a:ext cx="4592400" cy="18981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days = ["Monday", "Tuesday",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"Wednesday", "Thursday",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"Friday", "Saturday",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"Sunday"]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 = 3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print(days[day-1])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88" name="Google Shape;1388;p116"/>
          <p:cNvSpPr txBox="1"/>
          <p:nvPr/>
        </p:nvSpPr>
        <p:spPr>
          <a:xfrm>
            <a:off x="361975" y="1477775"/>
            <a:ext cx="432300" cy="18981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389" name="Google Shape;1389;p116"/>
          <p:cNvSpPr txBox="1"/>
          <p:nvPr>
            <p:ph idx="1" type="body"/>
          </p:nvPr>
        </p:nvSpPr>
        <p:spPr>
          <a:xfrm>
            <a:off x="324000" y="751428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Tibaaxaha (Expressions) sidoo kale waxaa loo isticmaali karaa in lagu helo shayyada liiska ilaa ay qiimeeyaan (evaluate) tiro-dhammaystiran.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390" name="Google Shape;1390;p116"/>
          <p:cNvSpPr txBox="1"/>
          <p:nvPr/>
        </p:nvSpPr>
        <p:spPr>
          <a:xfrm>
            <a:off x="225100" y="3546975"/>
            <a:ext cx="65199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Maalintee usbuuca ayaa la daabici doonaa?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1" name="Google Shape;1391;p116"/>
          <p:cNvSpPr txBox="1"/>
          <p:nvPr/>
        </p:nvSpPr>
        <p:spPr>
          <a:xfrm>
            <a:off x="330325" y="4097500"/>
            <a:ext cx="45924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Arbaca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92" name="Google Shape;1392;p116"/>
          <p:cNvSpPr/>
          <p:nvPr/>
        </p:nvSpPr>
        <p:spPr>
          <a:xfrm>
            <a:off x="6592200" y="1922100"/>
            <a:ext cx="1969500" cy="2278800"/>
          </a:xfrm>
          <a:prstGeom prst="roundRect">
            <a:avLst>
              <a:gd fmla="val 538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91425" wrap="square" tIns="1800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aphicFrame>
        <p:nvGraphicFramePr>
          <p:cNvPr id="1393" name="Google Shape;1393;p116"/>
          <p:cNvGraphicFramePr/>
          <p:nvPr/>
        </p:nvGraphicFramePr>
        <p:xfrm>
          <a:off x="6516012" y="20205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{AC9DD4BB-E4BB-4889-9043-3959839E53C8}</a:tableStyleId>
              </a:tblPr>
              <a:tblGrid>
                <a:gridCol w="434550"/>
                <a:gridCol w="1608425"/>
              </a:tblGrid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 sz="17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Isniin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7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Talaado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775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7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Arbaco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 sz="17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Khamiis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 sz="17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Jimce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 sz="17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Sabti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950"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 sz="1700">
                        <a:solidFill>
                          <a:schemeClr val="dk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Axad</a:t>
                      </a:r>
                      <a:endParaRPr sz="17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0" marB="0" marR="91425" marL="540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94" name="Google Shape;1394;p116"/>
          <p:cNvSpPr txBox="1"/>
          <p:nvPr/>
        </p:nvSpPr>
        <p:spPr>
          <a:xfrm>
            <a:off x="5774403" y="1922100"/>
            <a:ext cx="7938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Roboto Mono"/>
                <a:cs typeface="Roboto Mono"/>
                <a:sym typeface="Roboto Mono"/>
              </a:rPr>
              <a:t>maalmaha</a:t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117"/>
          <p:cNvSpPr txBox="1"/>
          <p:nvPr>
            <p:ph idx="1" type="subTitle"/>
          </p:nvPr>
        </p:nvSpPr>
        <p:spPr>
          <a:xfrm>
            <a:off x="1034425" y="1837775"/>
            <a:ext cx="2386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Roboto Mono"/>
                <a:cs typeface="Roboto Mono"/>
                <a:sym typeface="Roboto Mono"/>
              </a:rPr>
              <a:t>daabac(days[3])</a:t>
            </a:r>
            <a:endParaRPr/>
          </a:p>
        </p:txBody>
      </p:sp>
      <p:sp>
        <p:nvSpPr>
          <p:cNvPr id="1400" name="Google Shape;1400;p117"/>
          <p:cNvSpPr txBox="1"/>
          <p:nvPr>
            <p:ph idx="2" type="title"/>
          </p:nvPr>
        </p:nvSpPr>
        <p:spPr>
          <a:xfrm>
            <a:off x="324000" y="762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Kaydi oo hel shay ku jira liis (list)</a:t>
            </a:r>
            <a:endParaRPr/>
          </a:p>
        </p:txBody>
      </p:sp>
      <p:sp>
        <p:nvSpPr>
          <p:cNvPr id="1401" name="Google Shape;1401;p117"/>
          <p:cNvSpPr txBox="1"/>
          <p:nvPr>
            <p:ph type="title"/>
          </p:nvPr>
        </p:nvSpPr>
        <p:spPr>
          <a:xfrm>
            <a:off x="324000" y="748763"/>
            <a:ext cx="8179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kee code aad ku dari lahayd line 5 haddii aad rabto inaad daabacdo qoraalka Jimce?</a:t>
            </a:r>
            <a:endParaRPr/>
          </a:p>
        </p:txBody>
      </p:sp>
      <p:sp>
        <p:nvSpPr>
          <p:cNvPr id="1402" name="Google Shape;1402;p117"/>
          <p:cNvSpPr txBox="1"/>
          <p:nvPr>
            <p:ph idx="3" type="subTitle"/>
          </p:nvPr>
        </p:nvSpPr>
        <p:spPr>
          <a:xfrm>
            <a:off x="1034425" y="2794250"/>
            <a:ext cx="2386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Roboto Mono"/>
                <a:cs typeface="Roboto Mono"/>
                <a:sym typeface="Roboto Mono"/>
              </a:rPr>
              <a:t>daabac(days[5])</a:t>
            </a:r>
            <a:endParaRPr/>
          </a:p>
        </p:txBody>
      </p:sp>
      <p:sp>
        <p:nvSpPr>
          <p:cNvPr id="1403" name="Google Shape;1403;p117"/>
          <p:cNvSpPr txBox="1"/>
          <p:nvPr>
            <p:ph idx="4" type="subTitle"/>
          </p:nvPr>
        </p:nvSpPr>
        <p:spPr>
          <a:xfrm>
            <a:off x="1034425" y="3766975"/>
            <a:ext cx="2386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Roboto Mono"/>
                <a:cs typeface="Roboto Mono"/>
                <a:sym typeface="Roboto Mono"/>
              </a:rPr>
              <a:t>daabac(days[4])</a:t>
            </a:r>
            <a:endParaRPr/>
          </a:p>
        </p:txBody>
      </p:sp>
      <p:sp>
        <p:nvSpPr>
          <p:cNvPr id="1404" name="Google Shape;1404;p117"/>
          <p:cNvSpPr txBox="1"/>
          <p:nvPr/>
        </p:nvSpPr>
        <p:spPr>
          <a:xfrm>
            <a:off x="4099285" y="1936500"/>
            <a:ext cx="4681500" cy="15318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days = ["Isniin", "Talaado",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"Arbaco", "Khamiis",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"Jimce", "Sabti",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"Axad"]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05" name="Google Shape;1405;p117"/>
          <p:cNvSpPr txBox="1"/>
          <p:nvPr/>
        </p:nvSpPr>
        <p:spPr>
          <a:xfrm>
            <a:off x="3743075" y="1936500"/>
            <a:ext cx="326100" cy="15318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406" name="Google Shape;1406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233" y="36724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18"/>
          <p:cNvSpPr txBox="1"/>
          <p:nvPr>
            <p:ph idx="1" type="subTitle"/>
          </p:nvPr>
        </p:nvSpPr>
        <p:spPr>
          <a:xfrm>
            <a:off x="1034425" y="1837775"/>
            <a:ext cx="2386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Roboto Mono"/>
                <a:cs typeface="Roboto Mono"/>
                <a:sym typeface="Roboto Mono"/>
              </a:rPr>
              <a:t>Axad</a:t>
            </a:r>
            <a:endParaRPr/>
          </a:p>
        </p:txBody>
      </p:sp>
      <p:sp>
        <p:nvSpPr>
          <p:cNvPr id="1412" name="Google Shape;1412;p118"/>
          <p:cNvSpPr txBox="1"/>
          <p:nvPr>
            <p:ph idx="2" type="title"/>
          </p:nvPr>
        </p:nvSpPr>
        <p:spPr>
          <a:xfrm>
            <a:off x="324000" y="762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Kaydi oo hel shay ku jira liis (list)</a:t>
            </a:r>
            <a:endParaRPr/>
          </a:p>
        </p:txBody>
      </p:sp>
      <p:sp>
        <p:nvSpPr>
          <p:cNvPr id="1413" name="Google Shape;1413;p118"/>
          <p:cNvSpPr txBox="1"/>
          <p:nvPr>
            <p:ph type="title"/>
          </p:nvPr>
        </p:nvSpPr>
        <p:spPr>
          <a:xfrm>
            <a:off x="324000" y="748763"/>
            <a:ext cx="8179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Maxay daabici doontaa print(days[7])?</a:t>
            </a:r>
            <a:r>
              <a:rPr lang="en-GB" sz="1800">
                <a:solidFill>
                  <a:schemeClr val="lt1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14" name="Google Shape;1414;p118"/>
          <p:cNvSpPr txBox="1"/>
          <p:nvPr>
            <p:ph idx="3" type="subTitle"/>
          </p:nvPr>
        </p:nvSpPr>
        <p:spPr>
          <a:xfrm>
            <a:off x="1034425" y="2794250"/>
            <a:ext cx="2386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Roboto Mono"/>
                <a:cs typeface="Roboto Mono"/>
                <a:sym typeface="Roboto Mono"/>
              </a:rPr>
              <a:t>IndexError</a:t>
            </a:r>
            <a:endParaRPr/>
          </a:p>
        </p:txBody>
      </p:sp>
      <p:sp>
        <p:nvSpPr>
          <p:cNvPr id="1415" name="Google Shape;1415;p118"/>
          <p:cNvSpPr txBox="1"/>
          <p:nvPr>
            <p:ph idx="4" type="subTitle"/>
          </p:nvPr>
        </p:nvSpPr>
        <p:spPr>
          <a:xfrm>
            <a:off x="1034425" y="3766975"/>
            <a:ext cx="2386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Roboto Mono"/>
                <a:cs typeface="Roboto Mono"/>
                <a:sym typeface="Roboto Mono"/>
              </a:rPr>
              <a:t>daabac(days[7])</a:t>
            </a:r>
            <a:endParaRPr/>
          </a:p>
        </p:txBody>
      </p:sp>
      <p:sp>
        <p:nvSpPr>
          <p:cNvPr id="1416" name="Google Shape;1416;p118"/>
          <p:cNvSpPr txBox="1"/>
          <p:nvPr/>
        </p:nvSpPr>
        <p:spPr>
          <a:xfrm>
            <a:off x="4175485" y="1936500"/>
            <a:ext cx="4681500" cy="15318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maalmaha = ["Isniin", "Talaado",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"Arbaco", "Khamiis",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"Jimce", "Sabti",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"Axad"]</a:t>
            </a:r>
            <a:r>
              <a:rPr lang="en-GB" sz="18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17" name="Google Shape;1417;p118"/>
          <p:cNvSpPr txBox="1"/>
          <p:nvPr/>
        </p:nvSpPr>
        <p:spPr>
          <a:xfrm>
            <a:off x="3819275" y="1936500"/>
            <a:ext cx="326100" cy="15318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418" name="Google Shape;1418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6508" y="27314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119"/>
          <p:cNvSpPr txBox="1"/>
          <p:nvPr>
            <p:ph type="title"/>
          </p:nvPr>
        </p:nvSpPr>
        <p:spPr>
          <a:xfrm>
            <a:off x="1479300" y="115850"/>
            <a:ext cx="6855300" cy="27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Kaydi oo hel shay ku jira liis (list)</a:t>
            </a:r>
            <a:endParaRPr/>
          </a:p>
        </p:txBody>
      </p:sp>
      <p:sp>
        <p:nvSpPr>
          <p:cNvPr id="1424" name="Google Shape;1424;p119"/>
          <p:cNvSpPr txBox="1"/>
          <p:nvPr>
            <p:ph idx="1" type="body"/>
          </p:nvPr>
        </p:nvSpPr>
        <p:spPr>
          <a:xfrm>
            <a:off x="324000" y="759300"/>
            <a:ext cx="8237700" cy="172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800">
                <a:latin typeface="Lexend"/>
              </a:rPr>
              <a:t>Fur barnaamijka bilowga ah oak.link/seasons</a:t>
            </a:r>
            <a:r>
              <a:rPr lang="en-GB" sz="1800">
                <a:solidFill>
                  <a:schemeClr val="hlink"/>
                </a:solidFill>
                <a:uFill>
                  <a:noFill/>
                </a:uFill>
                <a:latin typeface="Lexend"/>
                <a:hlinkClick r:id="rId3"/>
              </a:rP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800">
                <a:latin typeface="Lexend"/>
              </a:rPr>
              <a:t>U qoondee liis (list) bilaha safka 1 oo ku buuxi liiska 12 bilood ee sanadka (liiskani wuxuu dhaafi karaa dhowr saf).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lt1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800">
                <a:latin typeface="Lexend"/>
              </a:rPr>
              <a:t>Dhammeystir safafka 7, 8 iyo 9 oo leh tiro (integer) si barnaamijku u muujiyo magacyada bilaha xagaaga.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425" name="Google Shape;1425;p119"/>
          <p:cNvSpPr txBox="1"/>
          <p:nvPr/>
        </p:nvSpPr>
        <p:spPr>
          <a:xfrm>
            <a:off x="658175" y="2642875"/>
            <a:ext cx="4221600" cy="20685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bilaha =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daabac("Kuwani waa bilaha xagaaga:")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daabac(bilaha[ ])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daabac(bilaha[ ])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daabac(bilaha[ ])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26" name="Google Shape;1426;p119"/>
          <p:cNvSpPr txBox="1"/>
          <p:nvPr/>
        </p:nvSpPr>
        <p:spPr>
          <a:xfrm>
            <a:off x="306100" y="2642875"/>
            <a:ext cx="336600" cy="20685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7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8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9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1427" name="Google Shape;1427;p119"/>
          <p:cNvGrpSpPr/>
          <p:nvPr/>
        </p:nvGrpSpPr>
        <p:grpSpPr>
          <a:xfrm>
            <a:off x="5411095" y="2849350"/>
            <a:ext cx="3250797" cy="1529475"/>
            <a:chOff x="5032193" y="3600475"/>
            <a:chExt cx="3379207" cy="1529475"/>
          </a:xfrm>
        </p:grpSpPr>
        <p:sp>
          <p:nvSpPr>
            <p:cNvPr id="1428" name="Google Shape;1428;p119"/>
            <p:cNvSpPr txBox="1"/>
            <p:nvPr/>
          </p:nvSpPr>
          <p:spPr>
            <a:xfrm>
              <a:off x="5032200" y="4049950"/>
              <a:ext cx="3379200" cy="1080000"/>
            </a:xfrm>
            <a:prstGeom prst="rect">
              <a:avLst/>
            </a:prstGeom>
            <a:solidFill>
              <a:srgbClr val="32353D"/>
            </a:solidFill>
            <a:ln cap="flat" cmpd="sng" w="9525">
              <a:solidFill>
                <a:srgbClr val="333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r>
                <a:rPr lang="en-GB" sz="170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Kuwani waa bilaha xagaaga: Juun</a:t>
              </a:r>
              <a:br>
                <a:rPr b="0" i="0" lang="en-GB" u="none" cap="none" strike="noStrik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</a:br>
              <a:r>
                <a:rPr lang="en-GB" sz="1700">
                  <a:solidFill>
                    <a:schemeClr val="lt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/>
              </a:r>
              <a:endPara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r>
                <a:rPr lang="en-GB" sz="1700">
                  <a:solidFill>
                    <a:schemeClr val="lt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Luuliyo</a:t>
              </a:r>
              <a:endPara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defRPr/>
              </a:pPr>
              <a:r>
                <a:rPr lang="en-GB" sz="1700">
                  <a:solidFill>
                    <a:schemeClr val="lt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Ogos</a:t>
              </a:r>
              <a:endPara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22222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1429" name="Google Shape;1429;p119"/>
            <p:cNvSpPr txBox="1"/>
            <p:nvPr/>
          </p:nvSpPr>
          <p:spPr>
            <a:xfrm>
              <a:off x="5032200" y="3600475"/>
              <a:ext cx="3379200" cy="444900"/>
            </a:xfrm>
            <a:prstGeom prst="rect">
              <a:avLst/>
            </a:prstGeom>
            <a:solidFill>
              <a:srgbClr val="33353D"/>
            </a:solidFill>
            <a:ln cap="flat" cmpd="sng" w="9525">
              <a:solidFill>
                <a:srgbClr val="333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600" u="none" cap="none" strike="noStrik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Soo saarista qoraalka (Text output)</a:t>
              </a:r>
              <a:endParaRPr b="0" i="0" sz="1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cxnSp>
          <p:nvCxnSpPr>
            <p:cNvPr id="1430" name="Google Shape;1430;p119"/>
            <p:cNvCxnSpPr/>
            <p:nvPr/>
          </p:nvCxnSpPr>
          <p:spPr>
            <a:xfrm>
              <a:off x="5032193" y="4045382"/>
              <a:ext cx="1643400" cy="0"/>
            </a:xfrm>
            <a:prstGeom prst="straightConnector1">
              <a:avLst/>
            </a:prstGeom>
            <a:noFill/>
            <a:ln cap="flat" cmpd="sng" w="76200">
              <a:solidFill>
                <a:srgbClr val="2CE5CA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1431" name="Google Shape;1431;p119"/>
          <p:cNvCxnSpPr>
            <a:stCxn id="1425" idx="3"/>
          </p:cNvCxnSpPr>
          <p:nvPr/>
        </p:nvCxnSpPr>
        <p:spPr>
          <a:xfrm flipH="1" rot="10800000">
            <a:off x="4879775" y="3670825"/>
            <a:ext cx="534900" cy="6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120"/>
          <p:cNvSpPr txBox="1"/>
          <p:nvPr>
            <p:ph type="title"/>
          </p:nvPr>
        </p:nvSpPr>
        <p:spPr>
          <a:xfrm>
            <a:off x="1479300" y="115850"/>
            <a:ext cx="6855300" cy="27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Kaydi oo hel shay ku jira liis (list)</a:t>
            </a:r>
            <a:endParaRPr/>
          </a:p>
        </p:txBody>
      </p:sp>
      <p:sp>
        <p:nvSpPr>
          <p:cNvPr id="1437" name="Google Shape;1437;p120"/>
          <p:cNvSpPr txBox="1"/>
          <p:nvPr>
            <p:ph idx="1" type="body"/>
          </p:nvPr>
        </p:nvSpPr>
        <p:spPr>
          <a:xfrm>
            <a:off x="324000" y="759300"/>
            <a:ext cx="82377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4"/>
              <a:defRPr/>
            </a:pPr>
            <a:r>
              <a:rPr lang="en-GB">
                <a:latin typeface="Lexend"/>
              </a:rPr>
              <a:t>Fur barnaamijka bilowga ah oak.link/months</a:t>
            </a:r>
            <a:r>
              <a:rPr lang="en-GB">
                <a:solidFill>
                  <a:schemeClr val="hlink"/>
                </a:solidFill>
                <a:uFill>
                  <a:noFill/>
                </a:uFill>
                <a:latin typeface="Lexend"/>
                <a:hlinkClick r:id="rId3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4"/>
              <a:defRPr/>
            </a:pPr>
            <a:r>
              <a:rPr lang="en-GB">
                <a:latin typeface="Lexend"/>
              </a:rPr>
              <a:t>Dhammeystir safka 8 oo leh tibaax (expression) si barnaamijku u muujiyo magaca bisha hadda jirta.</a:t>
            </a:r>
            <a:endParaRPr/>
          </a:p>
        </p:txBody>
      </p:sp>
      <p:sp>
        <p:nvSpPr>
          <p:cNvPr id="1438" name="Google Shape;1438;p120"/>
          <p:cNvSpPr txBox="1"/>
          <p:nvPr/>
        </p:nvSpPr>
        <p:spPr>
          <a:xfrm>
            <a:off x="1841975" y="2078700"/>
            <a:ext cx="5878800" cy="20976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bilaha = ["Janaayo", "Febraayo",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"Maarso", "Abriil", "Maajo",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"June", "July", "August",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"September", "October", "November",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"December"]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print("Waa bil intee? (1-12)")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month = int(input())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print(f"Waa {months[ ]}")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39" name="Google Shape;1439;p120"/>
          <p:cNvSpPr txBox="1"/>
          <p:nvPr/>
        </p:nvSpPr>
        <p:spPr>
          <a:xfrm>
            <a:off x="1423225" y="2078700"/>
            <a:ext cx="383400" cy="20976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7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8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121"/>
          <p:cNvSpPr txBox="1"/>
          <p:nvPr>
            <p:ph type="title"/>
          </p:nvPr>
        </p:nvSpPr>
        <p:spPr>
          <a:xfrm>
            <a:off x="1479300" y="115850"/>
            <a:ext cx="6855300" cy="27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Keydi oo hel alaabta ku jaysan liis (list)</a:t>
            </a:r>
            <a:endParaRPr/>
          </a:p>
        </p:txBody>
      </p:sp>
      <p:sp>
        <p:nvSpPr>
          <p:cNvPr id="1445" name="Google Shape;1445;p121"/>
          <p:cNvSpPr txBox="1"/>
          <p:nvPr>
            <p:ph idx="1" type="body"/>
          </p:nvPr>
        </p:nvSpPr>
        <p:spPr>
          <a:xfrm>
            <a:off x="324000" y="759300"/>
            <a:ext cx="8237700" cy="8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solidFill>
                  <a:schemeClr val="hlink"/>
                </a:solidFill>
                <a:uFill>
                  <a:noFill/>
                </a:uFill>
                <a:latin typeface="Lexend"/>
                <a:hlinkClick r:id="rId3"/>
              </a:rPr>
              <a:t>oak.link/seasons-solution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46" name="Google Shape;1446;p121"/>
          <p:cNvSpPr txBox="1"/>
          <p:nvPr/>
        </p:nvSpPr>
        <p:spPr>
          <a:xfrm>
            <a:off x="1841963" y="1392900"/>
            <a:ext cx="5878800" cy="23886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months = ["January", "February",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"March", "April", "May",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"June", "July", "August",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"September", "October", "November",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"December"]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print("Kuwani waa bilaha xagaaga:")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print(months[5])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print(months[6])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print(months[7])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47" name="Google Shape;1447;p121"/>
          <p:cNvSpPr txBox="1"/>
          <p:nvPr/>
        </p:nvSpPr>
        <p:spPr>
          <a:xfrm>
            <a:off x="1423236" y="1392900"/>
            <a:ext cx="383400" cy="23886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7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8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9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p122"/>
          <p:cNvSpPr txBox="1"/>
          <p:nvPr>
            <p:ph type="title"/>
          </p:nvPr>
        </p:nvSpPr>
        <p:spPr>
          <a:xfrm>
            <a:off x="1479300" y="115850"/>
            <a:ext cx="6855300" cy="27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Keydi oo hel alaabta ku jaysan liis (list)</a:t>
            </a:r>
            <a:endParaRPr/>
          </a:p>
        </p:txBody>
      </p:sp>
      <p:sp>
        <p:nvSpPr>
          <p:cNvPr id="1453" name="Google Shape;1453;p122"/>
          <p:cNvSpPr txBox="1"/>
          <p:nvPr>
            <p:ph idx="1" type="body"/>
          </p:nvPr>
        </p:nvSpPr>
        <p:spPr>
          <a:xfrm>
            <a:off x="324000" y="7593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hlink"/>
                </a:solidFill>
                <a:uFill>
                  <a:noFill/>
                </a:uFill>
                <a:latin typeface="Lexend"/>
                <a:hlinkClick r:id="rId3"/>
              </a:rPr>
              <a:t>oak.link/months-solution</a:t>
            </a:r>
            <a:endParaRPr/>
          </a:p>
        </p:txBody>
      </p:sp>
      <p:sp>
        <p:nvSpPr>
          <p:cNvPr id="1454" name="Google Shape;1454;p122"/>
          <p:cNvSpPr txBox="1"/>
          <p:nvPr/>
        </p:nvSpPr>
        <p:spPr>
          <a:xfrm>
            <a:off x="1841975" y="1392900"/>
            <a:ext cx="5878800" cy="20976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months = ["January", "February",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"March", "April", "May",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"June", "July", "August",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"Sebtembar", "Oktoobar", "Nofembar",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"Disembar"]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daabac("Waa bil maanta? (1-12)")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bil = int(input())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daabac(f"Waa {months[bil-1]}")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55" name="Google Shape;1455;p122"/>
          <p:cNvSpPr txBox="1"/>
          <p:nvPr/>
        </p:nvSpPr>
        <p:spPr>
          <a:xfrm>
            <a:off x="1423225" y="1392900"/>
            <a:ext cx="383400" cy="20976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7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8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56" name="Google Shape;1456;p122"/>
          <p:cNvSpPr txBox="1"/>
          <p:nvPr/>
        </p:nvSpPr>
        <p:spPr>
          <a:xfrm>
            <a:off x="251675" y="3664925"/>
            <a:ext cx="82377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[bil-1] waa la isticmaalaa sababtoo ah isticmaaluhu wuxuu galiyayaa nambarka bisha laga bilaabo 1, halka index-ka liisku uu ka bilaabmayo 0.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p123"/>
          <p:cNvSpPr txBox="1"/>
          <p:nvPr>
            <p:ph type="title"/>
          </p:nvPr>
        </p:nvSpPr>
        <p:spPr>
          <a:xfrm>
            <a:off x="1225200" y="1779713"/>
            <a:ext cx="68508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weedho xulasho (selection) si aad u xakamayso socodka barnaamijka</a:t>
            </a:r>
            <a:endParaRPr/>
          </a:p>
        </p:txBody>
      </p:sp>
      <p:sp>
        <p:nvSpPr>
          <p:cNvPr id="1462" name="Google Shape;1462;p123"/>
          <p:cNvSpPr txBox="1"/>
          <p:nvPr>
            <p:ph idx="2" type="title"/>
          </p:nvPr>
        </p:nvSpPr>
        <p:spPr>
          <a:xfrm>
            <a:off x="1225200" y="2804800"/>
            <a:ext cx="68508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Kaydi oo hel alaabta ku jirta liis (list)</a:t>
            </a:r>
            <a:endParaRPr/>
          </a:p>
        </p:txBody>
      </p:sp>
      <p:sp>
        <p:nvSpPr>
          <p:cNvPr id="1463" name="Google Shape;1463;p123"/>
          <p:cNvSpPr txBox="1"/>
          <p:nvPr>
            <p:ph idx="3" type="title"/>
          </p:nvPr>
        </p:nvSpPr>
        <p:spPr>
          <a:xfrm>
            <a:off x="1225200" y="3739189"/>
            <a:ext cx="68508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xulasho (selection) si aad u muujiso alaabta liiska</a:t>
            </a:r>
            <a:endParaRPr/>
          </a:p>
        </p:txBody>
      </p:sp>
      <p:sp>
        <p:nvSpPr>
          <p:cNvPr id="1464" name="Google Shape;1464;p123"/>
          <p:cNvSpPr txBox="1"/>
          <p:nvPr>
            <p:ph idx="4" type="title"/>
          </p:nvPr>
        </p:nvSpPr>
        <p:spPr>
          <a:xfrm>
            <a:off x="324000" y="657600"/>
            <a:ext cx="57414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Abuurista liisaska (lists) ee Python</a:t>
            </a:r>
            <a:endParaRPr sz="2200"/>
          </a:p>
        </p:txBody>
      </p:sp>
      <p:pic>
        <p:nvPicPr>
          <p:cNvPr id="1465" name="Google Shape;1465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775" y="369748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24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xulasho (selection) si aad u muujiso alaabta liiska</a:t>
            </a:r>
            <a:endParaRPr/>
          </a:p>
        </p:txBody>
      </p:sp>
      <p:sp>
        <p:nvSpPr>
          <p:cNvPr id="1471" name="Google Shape;1471;p124"/>
          <p:cNvSpPr txBox="1"/>
          <p:nvPr>
            <p:ph idx="1" type="body"/>
          </p:nvPr>
        </p:nvSpPr>
        <p:spPr>
          <a:xfrm>
            <a:off x="324000" y="1216500"/>
            <a:ext cx="8237700" cy="27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Waxaad aragtay sida loo isticmaalo xulashada (selection) iyadoo la adeegsanayo weedho if.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rgbClr val="EECCFF"/>
                </a:solidFill>
                <a:highlight>
                  <a:srgbClr val="33353D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Waxaad sidoo kale aragtay sida loo kaydiyo oo loo helo alaabta liiska (list).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Hadda waxaad isku dari doontaa labadan xirfadood.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25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 xulasho (selection) si aad u muujiso alaabta liiska</a:t>
            </a:r>
            <a:endParaRPr/>
          </a:p>
        </p:txBody>
      </p:sp>
      <p:sp>
        <p:nvSpPr>
          <p:cNvPr id="1477" name="Google Shape;1477;p125"/>
          <p:cNvSpPr txBox="1"/>
          <p:nvPr>
            <p:ph idx="1" type="body"/>
          </p:nvPr>
        </p:nvSpPr>
        <p:spPr>
          <a:xfrm>
            <a:off x="324000" y="9879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Immisa xilli ayaa jira sanadka?</a:t>
            </a:r>
            <a:endParaRPr/>
          </a:p>
        </p:txBody>
      </p:sp>
      <p:pic>
        <p:nvPicPr>
          <p:cNvPr id="1478" name="Google Shape;1478;p1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311907" y="3083437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9" name="Google Shape;1479;p125"/>
          <p:cNvSpPr txBox="1"/>
          <p:nvPr/>
        </p:nvSpPr>
        <p:spPr>
          <a:xfrm>
            <a:off x="7343875" y="4136438"/>
            <a:ext cx="799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0" name="Google Shape;1480;p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045998" y="2019675"/>
            <a:ext cx="6172052" cy="158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125"/>
          <p:cNvSpPr txBox="1"/>
          <p:nvPr/>
        </p:nvSpPr>
        <p:spPr>
          <a:xfrm>
            <a:off x="1250500" y="2245350"/>
            <a:ext cx="5669100" cy="6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jira afar xilli sanadka: jiilaal, gu', xagaa iyo dayr.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126"/>
          <p:cNvSpPr txBox="1"/>
          <p:nvPr>
            <p:ph idx="2"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 xulasho (selection) si aad u muujiso alaabta liiska</a:t>
            </a:r>
            <a:endParaRPr/>
          </a:p>
        </p:txBody>
      </p:sp>
      <p:sp>
        <p:nvSpPr>
          <p:cNvPr id="1487" name="Google Shape;1487;p126"/>
          <p:cNvSpPr txBox="1"/>
          <p:nvPr>
            <p:ph type="title"/>
          </p:nvPr>
        </p:nvSpPr>
        <p:spPr>
          <a:xfrm>
            <a:off x="324000" y="748763"/>
            <a:ext cx="8179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Barnaamijku wuxuu isticmaalaa xulasho (selection) si uu u daabaco farriin kala duwan xilli kasta. Immisa weedh elif ayaa loo baahan yahay?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solidFill>
                  <a:srgbClr val="EECCFF"/>
                </a:solidFill>
                <a:highlight>
                  <a:srgbClr val="33353D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88" name="Google Shape;1488;p126"/>
          <p:cNvSpPr txBox="1"/>
          <p:nvPr>
            <p:ph idx="1" type="subTitle"/>
          </p:nvPr>
        </p:nvSpPr>
        <p:spPr>
          <a:xfrm>
            <a:off x="1034425" y="1837775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1489" name="Google Shape;1489;p126"/>
          <p:cNvSpPr txBox="1"/>
          <p:nvPr>
            <p:ph idx="3" type="subTitle"/>
          </p:nvPr>
        </p:nvSpPr>
        <p:spPr>
          <a:xfrm>
            <a:off x="1034425" y="2794247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1490" name="Google Shape;1490;p126"/>
          <p:cNvSpPr txBox="1"/>
          <p:nvPr>
            <p:ph idx="4" type="subTitle"/>
          </p:nvPr>
        </p:nvSpPr>
        <p:spPr>
          <a:xfrm>
            <a:off x="1034425" y="3766965"/>
            <a:ext cx="7464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pic>
        <p:nvPicPr>
          <p:cNvPr id="1491" name="Google Shape;1491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6808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2" name="Google Shape;1492;p126"/>
          <p:cNvSpPr txBox="1"/>
          <p:nvPr/>
        </p:nvSpPr>
        <p:spPr>
          <a:xfrm>
            <a:off x="3153750" y="2084125"/>
            <a:ext cx="5387400" cy="15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 weedh oo elif ah ayaa loo baahan yahay sababtoo ah waxaa jira afar xilli iyo weedha xulashada (selection) waxay sidoo kale ku dari doontaa if iyo else.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127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xulasho (selection) si aad u muujiso alaabta liiska</a:t>
            </a:r>
            <a:endParaRPr/>
          </a:p>
        </p:txBody>
      </p:sp>
      <p:sp>
        <p:nvSpPr>
          <p:cNvPr id="1498" name="Google Shape;1498;p127"/>
          <p:cNvSpPr txBox="1"/>
          <p:nvPr>
            <p:ph idx="1" type="body"/>
          </p:nvPr>
        </p:nvSpPr>
        <p:spPr>
          <a:xfrm>
            <a:off x="324000" y="759300"/>
            <a:ext cx="8237700" cy="12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Barnaamijku wuxuu weydiisaa isticmaalaha inuu galiyo lambarka bisha laga bilaabo 1 ilaa 12, iyadoo 1 ay tahay Janaayo iyo wixii la mid ah. Bilaha jiilaalku waa Diseembar, Janaayo iyo Febraayo. Waa maxay bayaanka xulashada (selection) ee si sax ah u hubin kara in isticmaaluhu uu galay bil jiilaal?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pSp>
        <p:nvGrpSpPr>
          <p:cNvPr id="1499" name="Google Shape;1499;p127"/>
          <p:cNvGrpSpPr/>
          <p:nvPr/>
        </p:nvGrpSpPr>
        <p:grpSpPr>
          <a:xfrm>
            <a:off x="323991" y="2343150"/>
            <a:ext cx="457200" cy="457200"/>
            <a:chOff x="1020916" y="1442088"/>
            <a:chExt cx="457200" cy="457200"/>
          </a:xfrm>
        </p:grpSpPr>
        <p:pic>
          <p:nvPicPr>
            <p:cNvPr id="1500" name="Google Shape;1500;p1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1" name="Google Shape;1501;p12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02" name="Google Shape;1502;p127"/>
          <p:cNvGrpSpPr/>
          <p:nvPr/>
        </p:nvGrpSpPr>
        <p:grpSpPr>
          <a:xfrm>
            <a:off x="323991" y="3240000"/>
            <a:ext cx="457200" cy="457200"/>
            <a:chOff x="1020916" y="1442088"/>
            <a:chExt cx="457200" cy="457200"/>
          </a:xfrm>
        </p:grpSpPr>
        <p:pic>
          <p:nvPicPr>
            <p:cNvPr id="1503" name="Google Shape;1503;p1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4" name="Google Shape;1504;p12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05" name="Google Shape;1505;p127"/>
          <p:cNvGrpSpPr/>
          <p:nvPr/>
        </p:nvGrpSpPr>
        <p:grpSpPr>
          <a:xfrm>
            <a:off x="323991" y="4091400"/>
            <a:ext cx="457200" cy="457200"/>
            <a:chOff x="1020916" y="1442088"/>
            <a:chExt cx="457200" cy="457200"/>
          </a:xfrm>
        </p:grpSpPr>
        <p:pic>
          <p:nvPicPr>
            <p:cNvPr id="1506" name="Google Shape;1506;p1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7" name="Google Shape;1507;p12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08" name="Google Shape;1508;p127"/>
          <p:cNvSpPr txBox="1"/>
          <p:nvPr/>
        </p:nvSpPr>
        <p:spPr>
          <a:xfrm>
            <a:off x="1048431" y="4075950"/>
            <a:ext cx="417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EECCFF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>haddii (if) bisha (month) ay ka yar tahay ama la mid tahay 2 ama bisha (month) ay la mid tahay 12:</a:t>
            </a:r>
            <a:r>
              <a:rPr lang="en-GB" sz="1100">
                <a:solidFill>
                  <a:schemeClr val="lt1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1509" name="Google Shape;1509;p127"/>
          <p:cNvSpPr txBox="1"/>
          <p:nvPr/>
        </p:nvSpPr>
        <p:spPr>
          <a:xfrm>
            <a:off x="1056850" y="2306850"/>
            <a:ext cx="417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EECCFF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>haddii (if) bisha (month) ay ka weyn tahay ama la mid tahay 11:</a:t>
            </a:r>
            <a:r>
              <a:rPr lang="en-GB" sz="1100">
                <a:solidFill>
                  <a:schemeClr val="lt1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1510" name="Google Shape;1510;p127"/>
          <p:cNvSpPr txBox="1"/>
          <p:nvPr/>
        </p:nvSpPr>
        <p:spPr>
          <a:xfrm>
            <a:off x="1057366" y="3179100"/>
            <a:ext cx="417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EECCFF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>haddii (if) bisha (month) ay la mid tahay 1 ama bisha (month) ay la mid tahay 12:</a:t>
            </a:r>
            <a:r>
              <a:rPr lang="en-GB" sz="1100">
                <a:solidFill>
                  <a:schemeClr val="lt1"/>
                </a:solidFill>
                <a:highlight>
                  <a:schemeClr val="dk1"/>
                </a:highlight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8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pic>
        <p:nvPicPr>
          <p:cNvPr id="1511" name="Google Shape;1511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9708" y="40972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2" name="Google Shape;1512;p127"/>
          <p:cNvSpPr txBox="1"/>
          <p:nvPr/>
        </p:nvSpPr>
        <p:spPr>
          <a:xfrm>
            <a:off x="5867050" y="2343150"/>
            <a:ext cx="3043500" cy="15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Bilaha jiilaalku ma aha kuwo isku xiga, marka waa inaad hubisaa bilaha 1, 2 iyo 12.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128"/>
          <p:cNvSpPr txBox="1"/>
          <p:nvPr>
            <p:ph idx="1" type="body"/>
          </p:nvPr>
        </p:nvSpPr>
        <p:spPr>
          <a:xfrm>
            <a:off x="324000" y="810000"/>
            <a:ext cx="8237700" cy="20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800">
                <a:latin typeface="Lexend"/>
              </a:rPr>
              <a:t>Fur barnaamijka bilowga ah oak.link/season-selection</a:t>
            </a:r>
            <a:r>
              <a:rPr lang="en-GB" sz="1800">
                <a:solidFill>
                  <a:schemeClr val="hlink"/>
                </a:solidFill>
                <a:uFill>
                  <a:noFill/>
                </a:uFill>
                <a:latin typeface="Lexend"/>
                <a:hlinkClick r:id="rId3"/>
              </a:rP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800">
                <a:latin typeface="Lexend"/>
              </a:rPr>
              <a:t>Dhammeystir barnaamijka si uu u hubiyo qiimaha (value) doorsoomaha bisha (month) oo uu u qoondeeyo qiime (value) ku habboon xilliga (season).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800">
                <a:latin typeface="Lexend"/>
              </a:rPr>
              <a:t>Barnaamijku waa inuu markaas daabacaa 'Waa' oo ay ku xigto magaca xilliga (jiilaal, guga, xagaaga ama dayrta).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518" name="Google Shape;1518;p128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xulashada (selection) si aad u muujiso shayyada (items) liiska</a:t>
            </a:r>
            <a:endParaRPr/>
          </a:p>
        </p:txBody>
      </p:sp>
      <p:sp>
        <p:nvSpPr>
          <p:cNvPr id="1519" name="Google Shape;1519;p128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520" name="Google Shape;1520;p128"/>
          <p:cNvGrpSpPr/>
          <p:nvPr/>
        </p:nvGrpSpPr>
        <p:grpSpPr>
          <a:xfrm>
            <a:off x="2758745" y="3053513"/>
            <a:ext cx="3250797" cy="1529475"/>
            <a:chOff x="5032193" y="3600475"/>
            <a:chExt cx="3379207" cy="1529475"/>
          </a:xfrm>
        </p:grpSpPr>
        <p:sp>
          <p:nvSpPr>
            <p:cNvPr id="1521" name="Google Shape;1521;p128"/>
            <p:cNvSpPr txBox="1"/>
            <p:nvPr/>
          </p:nvSpPr>
          <p:spPr>
            <a:xfrm>
              <a:off x="5032200" y="4049950"/>
              <a:ext cx="3379200" cy="1080000"/>
            </a:xfrm>
            <a:prstGeom prst="rect">
              <a:avLst/>
            </a:prstGeom>
            <a:solidFill>
              <a:srgbClr val="32353D"/>
            </a:solidFill>
            <a:ln cap="flat" cmpd="sng" w="9525">
              <a:solidFill>
                <a:srgbClr val="333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30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Waa maxay bishu? (1-12)</a:t>
              </a:r>
              <a:endPara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300">
                  <a:solidFill>
                    <a:srgbClr val="24BAEC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3</a:t>
              </a:r>
              <a:endParaRPr>
                <a:solidFill>
                  <a:srgbClr val="24BAEC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300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Waa Guga</a:t>
              </a:r>
              <a:endPara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22222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1522" name="Google Shape;1522;p128"/>
            <p:cNvSpPr txBox="1"/>
            <p:nvPr/>
          </p:nvSpPr>
          <p:spPr>
            <a:xfrm>
              <a:off x="5032200" y="3600475"/>
              <a:ext cx="3379200" cy="444900"/>
            </a:xfrm>
            <a:prstGeom prst="rect">
              <a:avLst/>
            </a:prstGeom>
            <a:solidFill>
              <a:srgbClr val="33353D"/>
            </a:solidFill>
            <a:ln cap="flat" cmpd="sng" w="9525">
              <a:solidFill>
                <a:srgbClr val="3335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600" u="none" cap="none" strike="noStrike">
                  <a:solidFill>
                    <a:srgbClr val="FFFF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Soo-saarka qoraalka (Text output)</a:t>
              </a:r>
              <a:endParaRPr b="0" i="0" sz="1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cxnSp>
          <p:nvCxnSpPr>
            <p:cNvPr id="1523" name="Google Shape;1523;p128"/>
            <p:cNvCxnSpPr/>
            <p:nvPr/>
          </p:nvCxnSpPr>
          <p:spPr>
            <a:xfrm>
              <a:off x="5032193" y="4045382"/>
              <a:ext cx="1643400" cy="0"/>
            </a:xfrm>
            <a:prstGeom prst="straightConnector1">
              <a:avLst/>
            </a:prstGeom>
            <a:noFill/>
            <a:ln cap="flat" cmpd="sng" w="76200">
              <a:solidFill>
                <a:srgbClr val="2CE5CA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129"/>
          <p:cNvSpPr txBox="1"/>
          <p:nvPr>
            <p:ph idx="1" type="body"/>
          </p:nvPr>
        </p:nvSpPr>
        <p:spPr>
          <a:xfrm>
            <a:off x="324000" y="810000"/>
            <a:ext cx="8237700" cy="136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 startAt="4"/>
            </a:pPr>
            <a:r>
              <a:rPr lang="en-GB" sz="1100">
                <a:latin typeface="Lexend"/>
              </a:rPr>
              <a:t>Halkii laga weydiin lahaa isticmaalaha inuu galiyo bisha hadda, barnaamijku wuxuu soo saari karaa bisha hadda, isagoo isticmaalaya module-ka datetime.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beddel sadarrada codsada oo hela gelinta isticmaalaha (lagu calaamadeeyay -) sadarrada soo saaraya bisha hadda (lagu calaamadeeyay +).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rgbClr val="FF0000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rgbClr val="00FF00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aphicFrame>
        <p:nvGraphicFramePr>
          <p:cNvPr id="1529" name="Google Shape;1529;p129"/>
          <p:cNvGraphicFramePr/>
          <p:nvPr/>
        </p:nvGraphicFramePr>
        <p:xfrm>
          <a:off x="1623450" y="2497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{6A7CFE9C-5E44-4DA9-A8AB-1AADAF20EFE4}</a:tableStyleId>
              </a:tblPr>
              <a:tblGrid>
                <a:gridCol w="457200"/>
                <a:gridCol w="5181600"/>
              </a:tblGrid>
              <a:tr h="393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-</a:t>
                      </a:r>
                      <a:endParaRPr sz="1800">
                        <a:solidFill>
                          <a:srgbClr val="FF0000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-</a:t>
                      </a:r>
                      <a:endParaRPr sz="1800">
                        <a:solidFill>
                          <a:srgbClr val="FF0000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88900" marB="88900" marR="88900" marL="889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daabac("Waa maxay bishu? (1-12)")</a:t>
                      </a:r>
                      <a:r>
                        <a:rPr lang="en-GB" sz="1300">
                          <a:solidFill>
                            <a:srgbClr val="94F9A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/>
                      </a:r>
                      <a:r>
                        <a:rPr lang="en-GB" sz="1300">
                          <a:solidFill>
                            <a:schemeClr val="lt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bish = int(input())</a:t>
                      </a:r>
                      <a:endParaRPr sz="1800">
                        <a:solidFill>
                          <a:schemeClr val="lt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88900" marB="88900" marR="88900" marL="889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6255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FF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+</a:t>
                      </a:r>
                      <a:endParaRPr sz="1800">
                        <a:solidFill>
                          <a:srgbClr val="00FF00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FF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+</a:t>
                      </a:r>
                      <a:endParaRPr sz="1800">
                        <a:solidFill>
                          <a:srgbClr val="00FF00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88900" marB="88900" marR="88900" marL="889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EECC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laga soo bilaabo datetime soo deji datetime</a:t>
                      </a:r>
                      <a:r>
                        <a:rPr lang="en-GB" sz="1300">
                          <a:solidFill>
                            <a:schemeClr val="lt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/>
                      </a:r>
                      <a:r>
                        <a:rPr lang="en-GB" sz="1300">
                          <a:solidFill>
                            <a:srgbClr val="EECC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/>
                      </a:r>
                      <a:r>
                        <a:rPr lang="en-GB" sz="1300">
                          <a:solidFill>
                            <a:schemeClr val="lt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bish = datetime.now().month</a:t>
                      </a:r>
                      <a:endParaRPr sz="1800">
                        <a:solidFill>
                          <a:schemeClr val="lt1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88900" marB="88900" marR="88900" marL="889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sp>
        <p:nvSpPr>
          <p:cNvPr id="1530" name="Google Shape;1530;p129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 xulashada (selection) si aad u muujiso shayyada (items) liiska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130"/>
          <p:cNvSpPr txBox="1"/>
          <p:nvPr>
            <p:ph idx="4294967295" type="body"/>
          </p:nvPr>
        </p:nvSpPr>
        <p:spPr>
          <a:xfrm>
            <a:off x="324000" y="759300"/>
            <a:ext cx="8237700" cy="14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solidFill>
                  <a:schemeClr val="hlink"/>
                </a:solidFill>
                <a:uFill>
                  <a:noFill/>
                </a:uFill>
                <a:latin typeface="Lexend"/>
                <a:hlinkClick r:id="rId3"/>
              </a:rPr>
              <a:t>oak.link/season-selection-solution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536" name="Google Shape;1536;p130"/>
          <p:cNvSpPr txBox="1"/>
          <p:nvPr>
            <p:ph type="title"/>
          </p:nvPr>
        </p:nvSpPr>
        <p:spPr>
          <a:xfrm>
            <a:off x="1479300" y="115850"/>
            <a:ext cx="6855300" cy="27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xulashada (selection) si aad u muujiso shayyada (items) liiska</a:t>
            </a:r>
            <a:endParaRPr/>
          </a:p>
        </p:txBody>
      </p:sp>
      <p:sp>
        <p:nvSpPr>
          <p:cNvPr id="1537" name="Google Shape;1537;p130"/>
          <p:cNvSpPr txBox="1"/>
          <p:nvPr/>
        </p:nvSpPr>
        <p:spPr>
          <a:xfrm>
            <a:off x="1841975" y="1232625"/>
            <a:ext cx="5878800" cy="34353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xilliyada = ["Jiilaal", "Guga",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"Xagaa", "Dayr"]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print("Waa maxay bisha? (1-12)")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month = int(input())</a:t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month &lt;= 2 ama month == 12: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season = 0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rgbClr val="9EE8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 month &lt;= 5: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season = 1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rgbClr val="9EE8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 month &lt;= 8: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season = 2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rgbClr val="9EE8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season = 3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rgbClr val="9EE8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print(f"Waa {seasons[season]}")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38" name="Google Shape;1538;p130"/>
          <p:cNvSpPr txBox="1"/>
          <p:nvPr/>
        </p:nvSpPr>
        <p:spPr>
          <a:xfrm>
            <a:off x="1329125" y="1232625"/>
            <a:ext cx="477600" cy="34353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7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8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9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10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13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131"/>
          <p:cNvSpPr txBox="1"/>
          <p:nvPr>
            <p:ph type="title"/>
          </p:nvPr>
        </p:nvSpPr>
        <p:spPr>
          <a:xfrm>
            <a:off x="1479300" y="115850"/>
            <a:ext cx="6855300" cy="27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xulasho (selection) si aad u soo bandhagto walxaha liiska</a:t>
            </a:r>
            <a:endParaRPr/>
          </a:p>
        </p:txBody>
      </p:sp>
      <p:sp>
        <p:nvSpPr>
          <p:cNvPr id="1544" name="Google Shape;1544;p131"/>
          <p:cNvSpPr txBox="1"/>
          <p:nvPr/>
        </p:nvSpPr>
        <p:spPr>
          <a:xfrm>
            <a:off x="1841975" y="1232625"/>
            <a:ext cx="5023200" cy="34353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seasons = ["Jiilaal", "Gu'",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"Xagaa", "Dayr"]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from datetime import datetime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month = datetime.now().month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month &lt;= 2 ama month == 12: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season = 0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rgbClr val="9EE8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 month &lt;= 5: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season = 1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rgbClr val="9EE8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haddii kale month &lt;= 8: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season = 2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rgbClr val="9EE8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EECCFF"/>
                </a:solidFill>
                <a:latin typeface="Lexend"/>
                <a:ea typeface="Roboto Mono"/>
                <a:cs typeface="Roboto Mono"/>
                <a:sym typeface="Roboto Mono"/>
              </a:rPr>
              <a:t>else:</a:t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season = 3</a:t>
            </a:r>
            <a:r>
              <a:rPr lang="en-GB" sz="1400">
                <a:solidFill>
                  <a:srgbClr val="9EE8F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rgbClr val="9EE8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>print(f"Waa {seasons[season]}")</a:t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rgbClr val="94F9AF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r>
              <a:rPr lang="en-GB" sz="1400">
                <a:solidFill>
                  <a:schemeClr val="lt1"/>
                </a:solidFill>
                <a:latin typeface="Lexend"/>
                <a:ea typeface="Roboto Mono"/>
                <a:cs typeface="Roboto Mono"/>
                <a:sym typeface="Roboto Mono"/>
              </a:rPr>
              <a:t/>
            </a:r>
            <a:endParaRPr sz="16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45" name="Google Shape;1545;p131"/>
          <p:cNvSpPr txBox="1"/>
          <p:nvPr/>
        </p:nvSpPr>
        <p:spPr>
          <a:xfrm>
            <a:off x="1329125" y="1232625"/>
            <a:ext cx="477600" cy="3435300"/>
          </a:xfrm>
          <a:prstGeom prst="rect">
            <a:avLst/>
          </a:prstGeom>
          <a:solidFill>
            <a:srgbClr val="33353D"/>
          </a:solidFill>
          <a:ln cap="flat" cmpd="sng" w="9525">
            <a:solidFill>
              <a:srgbClr val="3335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3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4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5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6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7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8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9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10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11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12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Roboto Mono"/>
                <a:cs typeface="Roboto Mono"/>
                <a:sym typeface="Roboto Mono"/>
              </a:rPr>
              <a:t>13</a:t>
            </a:r>
            <a:endParaRPr sz="16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46" name="Google Shape;1546;p131"/>
          <p:cNvSpPr/>
          <p:nvPr/>
        </p:nvSpPr>
        <p:spPr>
          <a:xfrm>
            <a:off x="1928200" y="1820397"/>
            <a:ext cx="4205700" cy="527700"/>
          </a:xfrm>
          <a:prstGeom prst="rect">
            <a:avLst/>
          </a:prstGeom>
          <a:solidFill>
            <a:srgbClr val="F0F0F0">
              <a:alpha val="3861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7" name="Google Shape;1547;p131"/>
          <p:cNvSpPr txBox="1"/>
          <p:nvPr/>
        </p:nvSpPr>
        <p:spPr>
          <a:xfrm>
            <a:off x="7158375" y="2159675"/>
            <a:ext cx="1399500" cy="7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Xariiq kood oo la beddelay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48" name="Google Shape;1548;p131"/>
          <p:cNvCxnSpPr>
            <a:stCxn id="1547" idx="1"/>
            <a:endCxn id="1546" idx="3"/>
          </p:cNvCxnSpPr>
          <p:nvPr/>
        </p:nvCxnSpPr>
        <p:spPr>
          <a:xfrm rot="10800000">
            <a:off x="6133875" y="2084375"/>
            <a:ext cx="1024500" cy="4398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132"/>
          <p:cNvSpPr txBox="1"/>
          <p:nvPr>
            <p:ph idx="1" type="body"/>
          </p:nvPr>
        </p:nvSpPr>
        <p:spPr>
          <a:xfrm>
            <a:off x="324000" y="829800"/>
            <a:ext cx="8113800" cy="39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</a:rPr>
              <a:t>Xulasho (Selection) waxaa la isticmaalaa marka ay jiraan wax ka badan hal waddo oo suurtagal ah oo barnaamijku raaci karo.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</a:rPr>
              <a:t>Liisaska (Lists) waa qaab-dhismeedka xogta (data structures) oo kaydin kara walxo badan oo isku xidhan gudaha Python.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Qiimayaasha (Values) ku jira liis (list) waxaa loo habeeyaa lambarka tusaha (index number), iyadoo shayga koowaad ee liiska ku jira uu ku kaydsan yahay tusaha [0] (index [0]). Walxaha liiska (list items) si toos ah ayaa loo heli karaa iyadoo la sheegayo qiimaha tusaha (index value).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554" name="Google Shape;1554;p132"/>
          <p:cNvSpPr txBox="1"/>
          <p:nvPr>
            <p:ph type="title"/>
          </p:nvPr>
        </p:nvSpPr>
        <p:spPr>
          <a:xfrm>
            <a:off x="1684800" y="120025"/>
            <a:ext cx="5741400" cy="30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Abuurista liisaska (lists) gudaha Python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 2024 v2">
  <a:themeElements>
    <a:clrScheme name="Simple Light">
      <a:dk1>
        <a:srgbClr val="222222"/>
      </a:dk1>
      <a:lt1>
        <a:srgbClr val="FFFFFF"/>
      </a:lt1>
      <a:dk2>
        <a:srgbClr val="808080"/>
      </a:dk2>
      <a:lt2>
        <a:srgbClr val="F2F2F2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287C34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