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e50a8638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e50a8638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e538ad05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e538ad05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e538ad052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e538ad052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e538ad052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e538ad052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e538ad052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e538ad052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2e538ad052e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2e538ad052e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e63775890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e63775890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2e538ad052e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2e538ad052e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e63775890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e63775890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e538ad052e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e538ad052e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2e538ad052e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2e538ad052e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2e64e271df3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2e64e271df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2e57043c1e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2e57043c1e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2e538ad052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2e538ad052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2e538ad052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2e538ad052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2e538ad052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" name="Google Shape;1081;g2e538ad052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e538ad052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e538ad052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e538ad052e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2e538ad052e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2e538ad052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2e538ad052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2e57043c1eb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2e57043c1eb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2e538ad052e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2e538ad052e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e57043c1eb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e57043c1eb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2e538ad052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2e538ad052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2e538ad052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2e538ad052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2e538ad052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2e538ad052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2e538ad052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2e538ad052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2e57043c1eb_0_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2e57043c1eb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2e538ad052e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2e538ad052e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2e538ad052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2e538ad052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2e57043c1eb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2e57043c1eb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2e63775890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2e63775890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2e63775890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2e63775890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e538ad052e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e538ad052e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2e538ad052e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2e538ad052e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9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8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7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3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2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5.png"/><Relationship Id="rId6" Type="http://schemas.openxmlformats.org/officeDocument/2006/relationships/image" Target="../media/image34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87.png"/><Relationship Id="rId5" Type="http://schemas.openxmlformats.org/officeDocument/2006/relationships/image" Target="../media/image40.png"/><Relationship Id="rId6" Type="http://schemas.openxmlformats.org/officeDocument/2006/relationships/image" Target="../media/image42.png"/><Relationship Id="rId7" Type="http://schemas.openxmlformats.org/officeDocument/2006/relationships/image" Target="../media/image36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87.png"/><Relationship Id="rId4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44.png"/><Relationship Id="rId7" Type="http://schemas.openxmlformats.org/officeDocument/2006/relationships/image" Target="../media/image40.png"/><Relationship Id="rId8" Type="http://schemas.openxmlformats.org/officeDocument/2006/relationships/image" Target="../media/image42.png"/><Relationship Id="rId9" Type="http://schemas.openxmlformats.org/officeDocument/2006/relationships/image" Target="../media/image36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87.png"/><Relationship Id="rId4" Type="http://schemas.openxmlformats.org/officeDocument/2006/relationships/image" Target="../media/image46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Relationship Id="rId7" Type="http://schemas.openxmlformats.org/officeDocument/2006/relationships/image" Target="../media/image44.png"/><Relationship Id="rId8" Type="http://schemas.openxmlformats.org/officeDocument/2006/relationships/image" Target="../media/image40.png"/><Relationship Id="rId9" Type="http://schemas.openxmlformats.org/officeDocument/2006/relationships/image" Target="../media/image42.png"/><Relationship Id="rId10" Type="http://schemas.openxmlformats.org/officeDocument/2006/relationships/image" Target="../media/image50.png"/><Relationship Id="rId11" Type="http://schemas.openxmlformats.org/officeDocument/2006/relationships/image" Target="../media/image36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8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5" Type="http://schemas.openxmlformats.org/officeDocument/2006/relationships/image" Target="../media/image57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Relationship Id="rId4" Type="http://schemas.openxmlformats.org/officeDocument/2006/relationships/image" Target="../media/image5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3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63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1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61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2" name="Google Shape;14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4" name="Google Shape;16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72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Cutub: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4.png"/><Relationship Id="rId4" Type="http://schemas.openxmlformats.org/officeDocument/2006/relationships/image" Target="../media/image6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Relationship Id="rId4" Type="http://schemas.openxmlformats.org/officeDocument/2006/relationships/image" Target="../media/image6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1.png"/><Relationship Id="rId4" Type="http://schemas.openxmlformats.org/officeDocument/2006/relationships/image" Target="../media/image6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2.png"/><Relationship Id="rId4" Type="http://schemas.openxmlformats.org/officeDocument/2006/relationships/image" Target="../media/image7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5.png"/><Relationship Id="rId4" Type="http://schemas.openxmlformats.org/officeDocument/2006/relationships/image" Target="../media/image7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8.png"/><Relationship Id="rId4" Type="http://schemas.openxmlformats.org/officeDocument/2006/relationships/image" Target="../media/image72.png"/><Relationship Id="rId5" Type="http://schemas.openxmlformats.org/officeDocument/2006/relationships/image" Target="../media/image77.png"/><Relationship Id="rId6" Type="http://schemas.openxmlformats.org/officeDocument/2006/relationships/image" Target="../media/image6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3.png"/><Relationship Id="rId4" Type="http://schemas.openxmlformats.org/officeDocument/2006/relationships/image" Target="../media/image80.png"/><Relationship Id="rId5" Type="http://schemas.openxmlformats.org/officeDocument/2006/relationships/image" Target="../media/image82.png"/><Relationship Id="rId6" Type="http://schemas.openxmlformats.org/officeDocument/2006/relationships/image" Target="../media/image6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3.png"/><Relationship Id="rId4" Type="http://schemas.openxmlformats.org/officeDocument/2006/relationships/image" Target="../media/image82.png"/><Relationship Id="rId5" Type="http://schemas.openxmlformats.org/officeDocument/2006/relationships/image" Target="../media/image65.png"/><Relationship Id="rId6" Type="http://schemas.openxmlformats.org/officeDocument/2006/relationships/image" Target="../media/image8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dhex mara electromagnet-ka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Magnet-yada iyo electromagnet-yada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qorsheyn karaa tijaabo (experiment) si aan u tijaabiyo xoogga electromagnet-ka oo aan u sharaxo sida arrimo kala duwan u saameeyaan xoogga electromagnet-ka.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doorsoomaha madaxa-bannaan (independent variable)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idx="2" type="subTitle"/>
          </p:nvPr>
        </p:nvSpPr>
        <p:spPr>
          <a:xfrm>
            <a:off x="2699325" y="810000"/>
            <a:ext cx="4759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doorsoomaha uu qofka sameynaya tijaabada (experiment) beddelo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doorsoomayaasha xakamaynta (control variables)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idx="4" type="subTitle"/>
          </p:nvPr>
        </p:nvSpPr>
        <p:spPr>
          <a:xfrm>
            <a:off x="2699325" y="24864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doorsoomayaasha saameyn kara doorsoomaha ku-tiirsan (dependent variable) oo waa in la isku midaystaa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7" name="Google Shape;887;p7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xudunta birta jilicsan (soft iron core)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8" name="Google Shape;888;p76"/>
          <p:cNvSpPr txBox="1"/>
          <p:nvPr>
            <p:ph idx="6" type="subTitle"/>
          </p:nvPr>
        </p:nvSpPr>
        <p:spPr>
          <a:xfrm>
            <a:off x="2699325" y="41628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xarunta electromagnet-ka xooggan oo noqota mid magnetized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9" name="Google Shape;889;p7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doorsoomaha ku-tiirsan (dependent variable)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0" name="Google Shape;890;p76"/>
          <p:cNvSpPr txBox="1"/>
          <p:nvPr>
            <p:ph idx="8" type="subTitle"/>
          </p:nvPr>
        </p:nvSpPr>
        <p:spPr>
          <a:xfrm>
            <a:off x="2699325" y="16482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doorsoomaha uu qofka sameynaya tijaabada (experiment) qiyaaso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1" name="Google Shape;891;p7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tijaabo caddaalad ah (fair test)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2" name="Google Shape;892;p76"/>
          <p:cNvSpPr txBox="1"/>
          <p:nvPr>
            <p:ph idx="13" type="subTitle"/>
          </p:nvPr>
        </p:nvSpPr>
        <p:spPr>
          <a:xfrm>
            <a:off x="2699325" y="3324600"/>
            <a:ext cx="612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tijaabo (experiment) lagu hayo doorsoomayaasha xakamaynta (control variables) isku mid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Arrimaha saameeya xoogga electromagnet-ka</a:t>
            </a:r>
            <a:endParaRPr/>
          </a:p>
        </p:txBody>
      </p:sp>
      <p:sp>
        <p:nvSpPr>
          <p:cNvPr id="898" name="Google Shape;898;p7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  <p:sp>
        <p:nvSpPr>
          <p:cNvPr id="899" name="Google Shape;899;p7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Xudunta birta jilicsan (soft iron core)</a:t>
            </a:r>
            <a:endParaRPr/>
          </a:p>
        </p:txBody>
      </p:sp>
      <p:sp>
        <p:nvSpPr>
          <p:cNvPr id="900" name="Google Shape;900;p7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dhex mara electromagnet-ka</a:t>
            </a:r>
            <a:endParaRPr/>
          </a:p>
        </p:txBody>
      </p:sp>
      <p:pic>
        <p:nvPicPr>
          <p:cNvPr id="901" name="Google Shape;90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5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78"/>
          <p:cNvSpPr txBox="1"/>
          <p:nvPr>
            <p:ph idx="1" type="body"/>
          </p:nvPr>
        </p:nvSpPr>
        <p:spPr>
          <a:xfrm>
            <a:off x="324000" y="759300"/>
            <a:ext cx="70365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Gariiradda electromagnetic-ka waxaa lagu samayn karaa iyadoo la duubo silig dahaaran oo ku wareegsan tuubbo karin.</a:t>
            </a:r>
            <a:endParaRPr/>
          </a:p>
        </p:txBody>
      </p:sp>
      <p:sp>
        <p:nvSpPr>
          <p:cNvPr id="907" name="Google Shape;907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Arrimaha saameeya xoogga electromagnet-ka</a:t>
            </a:r>
            <a:endParaRPr/>
          </a:p>
        </p:txBody>
      </p:sp>
      <p:pic>
        <p:nvPicPr>
          <p:cNvPr id="908" name="Google Shape;90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7875" y="1706825"/>
            <a:ext cx="4518929" cy="1846476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8"/>
          <p:cNvSpPr txBox="1"/>
          <p:nvPr>
            <p:ph idx="1" type="body"/>
          </p:nvPr>
        </p:nvSpPr>
        <p:spPr>
          <a:xfrm>
            <a:off x="373575" y="3589400"/>
            <a:ext cx="84465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koronto (current) uu qulqulo gariiradda, waxaa soo bixi doona goob magnetic (magnetic field).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cxnSp>
        <p:nvCxnSpPr>
          <p:cNvPr id="910" name="Google Shape;910;p78"/>
          <p:cNvCxnSpPr/>
          <p:nvPr/>
        </p:nvCxnSpPr>
        <p:spPr>
          <a:xfrm>
            <a:off x="3891825" y="3005400"/>
            <a:ext cx="0" cy="469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1" name="Google Shape;911;p78"/>
          <p:cNvCxnSpPr/>
          <p:nvPr/>
        </p:nvCxnSpPr>
        <p:spPr>
          <a:xfrm rot="10800000">
            <a:off x="5676900" y="3029225"/>
            <a:ext cx="0" cy="469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electromagnet-ka</a:t>
            </a:r>
            <a:endParaRPr/>
          </a:p>
        </p:txBody>
      </p:sp>
      <p:sp>
        <p:nvSpPr>
          <p:cNvPr id="917" name="Google Shape;917;p79"/>
          <p:cNvSpPr txBox="1"/>
          <p:nvPr>
            <p:ph idx="1" type="body"/>
          </p:nvPr>
        </p:nvSpPr>
        <p:spPr>
          <a:xfrm>
            <a:off x="324000" y="759300"/>
            <a:ext cx="7885200" cy="121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Kordhinta tirada wareegyada (turns) ee gariiradda (coil) korantada (electromagnet) waxay kordhinaysaa xoogga (strength) magnet-ka.</a:t>
            </a:r>
            <a:endParaRPr/>
          </a:p>
        </p:txBody>
      </p:sp>
      <p:pic>
        <p:nvPicPr>
          <p:cNvPr id="918" name="Google Shape;91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976025"/>
            <a:ext cx="3272752" cy="1337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0422" y="2009603"/>
            <a:ext cx="3272753" cy="1380773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9"/>
          <p:cNvSpPr txBox="1"/>
          <p:nvPr>
            <p:ph idx="1" type="body"/>
          </p:nvPr>
        </p:nvSpPr>
        <p:spPr>
          <a:xfrm>
            <a:off x="819025" y="3091225"/>
            <a:ext cx="2282700" cy="73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koronto-magnet (electromagnet) daciif ah</a:t>
            </a:r>
            <a:endParaRPr/>
          </a:p>
        </p:txBody>
      </p:sp>
      <p:sp>
        <p:nvSpPr>
          <p:cNvPr id="921" name="Google Shape;921;p79"/>
          <p:cNvSpPr txBox="1"/>
          <p:nvPr>
            <p:ph idx="1" type="body"/>
          </p:nvPr>
        </p:nvSpPr>
        <p:spPr>
          <a:xfrm>
            <a:off x="5382475" y="3091225"/>
            <a:ext cx="2282700" cy="73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koronto-magnet (electromagnet) xoog badan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(strength) koronto-magnet-ka (electromagnet)</a:t>
            </a:r>
            <a:endParaRPr/>
          </a:p>
        </p:txBody>
      </p:sp>
      <p:sp>
        <p:nvSpPr>
          <p:cNvPr id="927" name="Google Shape;927;p80"/>
          <p:cNvSpPr txBox="1"/>
          <p:nvPr>
            <p:ph idx="1" type="body"/>
          </p:nvPr>
        </p:nvSpPr>
        <p:spPr>
          <a:xfrm>
            <a:off x="324000" y="810000"/>
            <a:ext cx="7135200" cy="96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Kordhinta tirada wareegyada (turns) waxay u oggolaaneysaa koronto-magnet-ka (electromagnet) inuu soo qaado warqado (paper clips) dheeri ah.</a:t>
            </a:r>
            <a:endParaRPr/>
          </a:p>
        </p:txBody>
      </p:sp>
      <p:pic>
        <p:nvPicPr>
          <p:cNvPr id="928" name="Google Shape;92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1475" y="1713275"/>
            <a:ext cx="2824262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80"/>
          <p:cNvSpPr txBox="1"/>
          <p:nvPr>
            <p:ph idx="1" type="body"/>
          </p:nvPr>
        </p:nvSpPr>
        <p:spPr>
          <a:xfrm>
            <a:off x="1168300" y="4063550"/>
            <a:ext cx="1800900" cy="3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Wareegyo (turns) dheeri ah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30" name="Google Shape;930;p80"/>
          <p:cNvSpPr txBox="1"/>
          <p:nvPr>
            <p:ph idx="1" type="body"/>
          </p:nvPr>
        </p:nvSpPr>
        <p:spPr>
          <a:xfrm>
            <a:off x="2708000" y="4063550"/>
            <a:ext cx="3476100" cy="46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soo qaado warqado (paper clips) dheeri ah.</a:t>
            </a:r>
            <a:endParaRPr/>
          </a:p>
        </p:txBody>
      </p:sp>
      <p:cxnSp>
        <p:nvCxnSpPr>
          <p:cNvPr id="931" name="Google Shape;931;p80"/>
          <p:cNvCxnSpPr/>
          <p:nvPr/>
        </p:nvCxnSpPr>
        <p:spPr>
          <a:xfrm flipH="1">
            <a:off x="2622125" y="3292500"/>
            <a:ext cx="977700" cy="843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(strength) koronto-magnet-ka (electromagnet)</a:t>
            </a:r>
            <a:endParaRPr/>
          </a:p>
        </p:txBody>
      </p:sp>
      <p:sp>
        <p:nvSpPr>
          <p:cNvPr id="937" name="Google Shape;937;p81"/>
          <p:cNvSpPr txBox="1"/>
          <p:nvPr>
            <p:ph idx="1" type="body"/>
          </p:nvPr>
        </p:nvSpPr>
        <p:spPr>
          <a:xfrm>
            <a:off x="324000" y="759300"/>
            <a:ext cx="7135200" cy="121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Haddii wareegyada (turns) la kala fidiya, koronto-magnet-ku (electromagnet) wuu daciif noqon doonaa.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938" name="Google Shape;93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050" y="1295150"/>
            <a:ext cx="3272752" cy="1337263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81"/>
          <p:cNvSpPr txBox="1"/>
          <p:nvPr>
            <p:ph idx="1" type="body"/>
          </p:nvPr>
        </p:nvSpPr>
        <p:spPr>
          <a:xfrm>
            <a:off x="3181600" y="4118000"/>
            <a:ext cx="3913200" cy="48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koronto-magnet (electromagnet) daciif ah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940" name="Google Shape;940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9575" y="2891425"/>
            <a:ext cx="3281699" cy="13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2"/>
          <p:cNvSpPr txBox="1"/>
          <p:nvPr>
            <p:ph idx="1" type="body"/>
          </p:nvPr>
        </p:nvSpPr>
        <p:spPr>
          <a:xfrm>
            <a:off x="324000" y="759300"/>
            <a:ext cx="7036500" cy="81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jira dhowr arrimood oo laga beddeli karo koronto-magnet-ka (electromagnet).</a:t>
            </a:r>
            <a:endParaRPr/>
          </a:p>
        </p:txBody>
      </p:sp>
      <p:sp>
        <p:nvSpPr>
          <p:cNvPr id="946" name="Google Shape;946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(strength) koronto-magnet-ka (electromagnet)</a:t>
            </a:r>
            <a:endParaRPr/>
          </a:p>
        </p:txBody>
      </p:sp>
      <p:pic>
        <p:nvPicPr>
          <p:cNvPr id="947" name="Google Shape;94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250" y="2573800"/>
            <a:ext cx="3272752" cy="1337263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2"/>
          <p:cNvSpPr txBox="1"/>
          <p:nvPr>
            <p:ph idx="1" type="body"/>
          </p:nvPr>
        </p:nvSpPr>
        <p:spPr>
          <a:xfrm>
            <a:off x="1017575" y="1968675"/>
            <a:ext cx="1981500" cy="5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nooca siliga (wire)</a:t>
            </a:r>
            <a:endParaRPr/>
          </a:p>
        </p:txBody>
      </p:sp>
      <p:sp>
        <p:nvSpPr>
          <p:cNvPr id="949" name="Google Shape;949;p82"/>
          <p:cNvSpPr txBox="1"/>
          <p:nvPr>
            <p:ph idx="1" type="body"/>
          </p:nvPr>
        </p:nvSpPr>
        <p:spPr>
          <a:xfrm>
            <a:off x="5488025" y="3064575"/>
            <a:ext cx="1981500" cy="5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walaxda xudunta (core material)</a:t>
            </a:r>
            <a:endParaRPr/>
          </a:p>
        </p:txBody>
      </p:sp>
      <p:sp>
        <p:nvSpPr>
          <p:cNvPr id="950" name="Google Shape;950;p82"/>
          <p:cNvSpPr txBox="1"/>
          <p:nvPr>
            <p:ph idx="1" type="body"/>
          </p:nvPr>
        </p:nvSpPr>
        <p:spPr>
          <a:xfrm>
            <a:off x="5643875" y="1880463"/>
            <a:ext cx="1981500" cy="5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dhexroorka (diameter) gariiradda (coil)</a:t>
            </a:r>
            <a:endParaRPr/>
          </a:p>
        </p:txBody>
      </p:sp>
      <p:sp>
        <p:nvSpPr>
          <p:cNvPr id="951" name="Google Shape;951;p82"/>
          <p:cNvSpPr txBox="1"/>
          <p:nvPr>
            <p:ph idx="1" type="body"/>
          </p:nvPr>
        </p:nvSpPr>
        <p:spPr>
          <a:xfrm>
            <a:off x="2218900" y="4140250"/>
            <a:ext cx="4369800" cy="5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cabirka hadda (current) ee gariiradda (coil)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52" name="Google Shape;952;p82"/>
          <p:cNvSpPr txBox="1"/>
          <p:nvPr>
            <p:ph idx="1" type="body"/>
          </p:nvPr>
        </p:nvSpPr>
        <p:spPr>
          <a:xfrm>
            <a:off x="3532675" y="1720925"/>
            <a:ext cx="1402800" cy="5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kala-fogaanta gariiradda (spacing of coils)</a:t>
            </a:r>
            <a:endParaRPr/>
          </a:p>
        </p:txBody>
      </p:sp>
      <p:cxnSp>
        <p:nvCxnSpPr>
          <p:cNvPr id="953" name="Google Shape;953;p82"/>
          <p:cNvCxnSpPr/>
          <p:nvPr/>
        </p:nvCxnSpPr>
        <p:spPr>
          <a:xfrm>
            <a:off x="2633000" y="2295300"/>
            <a:ext cx="906900" cy="453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4" name="Google Shape;954;p82"/>
          <p:cNvSpPr/>
          <p:nvPr/>
        </p:nvSpPr>
        <p:spPr>
          <a:xfrm rot="-5400000">
            <a:off x="3985525" y="2007600"/>
            <a:ext cx="205500" cy="10287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2"/>
          <p:cNvSpPr/>
          <p:nvPr/>
        </p:nvSpPr>
        <p:spPr>
          <a:xfrm>
            <a:off x="4704100" y="2748600"/>
            <a:ext cx="231300" cy="670200"/>
          </a:xfrm>
          <a:prstGeom prst="arc">
            <a:avLst>
              <a:gd fmla="val 4620301" name="adj1"/>
              <a:gd fmla="val 16990804" name="adj2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6" name="Google Shape;956;p82"/>
          <p:cNvCxnSpPr>
            <a:stCxn id="955" idx="2"/>
            <a:endCxn id="950" idx="1"/>
          </p:cNvCxnSpPr>
          <p:nvPr/>
        </p:nvCxnSpPr>
        <p:spPr>
          <a:xfrm flipH="1" rot="10800000">
            <a:off x="4884686" y="2161710"/>
            <a:ext cx="759300" cy="644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82"/>
          <p:cNvCxnSpPr>
            <a:endCxn id="949" idx="1"/>
          </p:cNvCxnSpPr>
          <p:nvPr/>
        </p:nvCxnSpPr>
        <p:spPr>
          <a:xfrm>
            <a:off x="4983125" y="3050625"/>
            <a:ext cx="504900" cy="295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8" name="Google Shape;958;p82"/>
          <p:cNvCxnSpPr/>
          <p:nvPr/>
        </p:nvCxnSpPr>
        <p:spPr>
          <a:xfrm>
            <a:off x="3733200" y="3671050"/>
            <a:ext cx="0" cy="469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9" name="Google Shape;959;p82"/>
          <p:cNvCxnSpPr/>
          <p:nvPr/>
        </p:nvCxnSpPr>
        <p:spPr>
          <a:xfrm rot="10800000">
            <a:off x="4524475" y="3671050"/>
            <a:ext cx="0" cy="469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83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Mid ka mid ah arrimahan soo socda ma saameyn doono xoogga (strength) koronto-magnet-ka (electromagnet) ee laga sameeyay tuubo karin (boiling tube)?</a:t>
            </a:r>
            <a:endParaRPr sz="2000"/>
          </a:p>
        </p:txBody>
      </p:sp>
      <p:sp>
        <p:nvSpPr>
          <p:cNvPr id="965" name="Google Shape;965;p8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Arrimaha saameeya xoogga (strength) koronto-magnet-ka (electromagnet)</a:t>
            </a:r>
            <a:endParaRPr/>
          </a:p>
        </p:txBody>
      </p:sp>
      <p:sp>
        <p:nvSpPr>
          <p:cNvPr id="966" name="Google Shape;966;p83"/>
          <p:cNvSpPr txBox="1"/>
          <p:nvPr>
            <p:ph idx="1" type="subTitle"/>
          </p:nvPr>
        </p:nvSpPr>
        <p:spPr>
          <a:xfrm>
            <a:off x="1034425" y="1685375"/>
            <a:ext cx="5289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dhexroorka (diameter) tuubada karinta (boiling tube)</a:t>
            </a:r>
            <a:endParaRPr sz="2000"/>
          </a:p>
        </p:txBody>
      </p:sp>
      <p:sp>
        <p:nvSpPr>
          <p:cNvPr id="967" name="Google Shape;967;p83"/>
          <p:cNvSpPr txBox="1"/>
          <p:nvPr>
            <p:ph idx="3" type="subTitle"/>
          </p:nvPr>
        </p:nvSpPr>
        <p:spPr>
          <a:xfrm>
            <a:off x="1034425" y="2489443"/>
            <a:ext cx="52899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tirada wareegyada (turns) siliga (wire)</a:t>
            </a:r>
            <a:endParaRPr sz="2000"/>
          </a:p>
        </p:txBody>
      </p:sp>
      <p:sp>
        <p:nvSpPr>
          <p:cNvPr id="968" name="Google Shape;968;p83"/>
          <p:cNvSpPr txBox="1"/>
          <p:nvPr>
            <p:ph idx="4" type="subTitle"/>
          </p:nvPr>
        </p:nvSpPr>
        <p:spPr>
          <a:xfrm>
            <a:off x="1034425" y="3309758"/>
            <a:ext cx="5260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kala-fogaanta wareegyada (turns) siliga (wire)</a:t>
            </a:r>
            <a:endParaRPr sz="2000"/>
          </a:p>
        </p:txBody>
      </p:sp>
      <p:sp>
        <p:nvSpPr>
          <p:cNvPr id="969" name="Google Shape;969;p83"/>
          <p:cNvSpPr txBox="1"/>
          <p:nvPr>
            <p:ph idx="5" type="subTitle"/>
          </p:nvPr>
        </p:nvSpPr>
        <p:spPr>
          <a:xfrm>
            <a:off x="1034425" y="4113827"/>
            <a:ext cx="52899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dhererka tuubada karkarinta (boiling tube)</a:t>
            </a:r>
            <a:endParaRPr sz="2000"/>
          </a:p>
        </p:txBody>
      </p:sp>
      <p:pic>
        <p:nvPicPr>
          <p:cNvPr id="970" name="Google Shape;97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6350" y="1723399"/>
            <a:ext cx="3133924" cy="128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183" y="40655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4"/>
          <p:cNvSpPr txBox="1"/>
          <p:nvPr>
            <p:ph idx="1" type="body"/>
          </p:nvPr>
        </p:nvSpPr>
        <p:spPr>
          <a:xfrm>
            <a:off x="324000" y="759300"/>
            <a:ext cx="84960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magnet la keeno meel u dhow electromagnet-ka, waxaa lagu celin doonaa (ama lagu soo jiidi doonaa) goobta magnetic-ka (magnetic field).</a:t>
            </a:r>
            <a:endParaRPr/>
          </a:p>
        </p:txBody>
      </p:sp>
      <p:sp>
        <p:nvSpPr>
          <p:cNvPr id="977" name="Google Shape;97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Arrimaha saameeya xoogga electromagnet-ka</a:t>
            </a:r>
            <a:endParaRPr/>
          </a:p>
        </p:txBody>
      </p:sp>
      <p:pic>
        <p:nvPicPr>
          <p:cNvPr id="978" name="Google Shape;97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975" y="2216038"/>
            <a:ext cx="3581426" cy="1607561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84"/>
          <p:cNvSpPr/>
          <p:nvPr/>
        </p:nvSpPr>
        <p:spPr>
          <a:xfrm rot="-5400000">
            <a:off x="5109973" y="2332350"/>
            <a:ext cx="415200" cy="894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9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84"/>
          <p:cNvSpPr/>
          <p:nvPr/>
        </p:nvSpPr>
        <p:spPr>
          <a:xfrm rot="-5400000">
            <a:off x="5994975" y="2332350"/>
            <a:ext cx="415200" cy="8940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anchorCtr="0" anchor="ctr" bIns="198000" lIns="91425" spcFirstLastPara="1" rIns="91425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3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endParaRPr sz="19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84"/>
          <p:cNvSpPr/>
          <p:nvPr/>
        </p:nvSpPr>
        <p:spPr>
          <a:xfrm>
            <a:off x="3771425" y="2830500"/>
            <a:ext cx="455073" cy="1145325"/>
          </a:xfrm>
          <a:custGeom>
            <a:rect b="b" l="l" r="r" t="t"/>
            <a:pathLst>
              <a:path extrusionOk="0" h="45813" w="19371">
                <a:moveTo>
                  <a:pt x="0" y="0"/>
                </a:moveTo>
                <a:cubicBezTo>
                  <a:pt x="2288" y="489"/>
                  <a:pt x="10515" y="1183"/>
                  <a:pt x="13729" y="2931"/>
                </a:cubicBezTo>
                <a:cubicBezTo>
                  <a:pt x="16943" y="4679"/>
                  <a:pt x="18922" y="6376"/>
                  <a:pt x="19282" y="10489"/>
                </a:cubicBezTo>
                <a:cubicBezTo>
                  <a:pt x="19642" y="14602"/>
                  <a:pt x="17816" y="21724"/>
                  <a:pt x="15888" y="27611"/>
                </a:cubicBezTo>
                <a:cubicBezTo>
                  <a:pt x="13960" y="33498"/>
                  <a:pt x="9076" y="42779"/>
                  <a:pt x="7713" y="45813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2" name="Google Shape;982;p84"/>
          <p:cNvSpPr/>
          <p:nvPr/>
        </p:nvSpPr>
        <p:spPr>
          <a:xfrm flipH="1">
            <a:off x="4415500" y="2830500"/>
            <a:ext cx="455073" cy="1145325"/>
          </a:xfrm>
          <a:custGeom>
            <a:rect b="b" l="l" r="r" t="t"/>
            <a:pathLst>
              <a:path extrusionOk="0" h="45813" w="19371">
                <a:moveTo>
                  <a:pt x="0" y="0"/>
                </a:moveTo>
                <a:cubicBezTo>
                  <a:pt x="2288" y="489"/>
                  <a:pt x="10515" y="1183"/>
                  <a:pt x="13729" y="2931"/>
                </a:cubicBezTo>
                <a:cubicBezTo>
                  <a:pt x="16943" y="4679"/>
                  <a:pt x="18922" y="6376"/>
                  <a:pt x="19282" y="10489"/>
                </a:cubicBezTo>
                <a:cubicBezTo>
                  <a:pt x="19642" y="14602"/>
                  <a:pt x="17816" y="21724"/>
                  <a:pt x="15888" y="27611"/>
                </a:cubicBezTo>
                <a:cubicBezTo>
                  <a:pt x="13960" y="33498"/>
                  <a:pt x="9076" y="42779"/>
                  <a:pt x="7713" y="45813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3" name="Google Shape;983;p84"/>
          <p:cNvSpPr/>
          <p:nvPr/>
        </p:nvSpPr>
        <p:spPr>
          <a:xfrm flipH="1" rot="10800000">
            <a:off x="3770425" y="1582875"/>
            <a:ext cx="455073" cy="1145325"/>
          </a:xfrm>
          <a:custGeom>
            <a:rect b="b" l="l" r="r" t="t"/>
            <a:pathLst>
              <a:path extrusionOk="0" h="45813" w="19371">
                <a:moveTo>
                  <a:pt x="0" y="0"/>
                </a:moveTo>
                <a:cubicBezTo>
                  <a:pt x="2288" y="489"/>
                  <a:pt x="10515" y="1183"/>
                  <a:pt x="13729" y="2931"/>
                </a:cubicBezTo>
                <a:cubicBezTo>
                  <a:pt x="16943" y="4679"/>
                  <a:pt x="18922" y="6376"/>
                  <a:pt x="19282" y="10489"/>
                </a:cubicBezTo>
                <a:cubicBezTo>
                  <a:pt x="19642" y="14602"/>
                  <a:pt x="17816" y="21724"/>
                  <a:pt x="15888" y="27611"/>
                </a:cubicBezTo>
                <a:cubicBezTo>
                  <a:pt x="13960" y="33498"/>
                  <a:pt x="9076" y="42779"/>
                  <a:pt x="7713" y="45813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4" name="Google Shape;984;p84"/>
          <p:cNvSpPr/>
          <p:nvPr/>
        </p:nvSpPr>
        <p:spPr>
          <a:xfrm rot="10800000">
            <a:off x="4414500" y="1582875"/>
            <a:ext cx="455073" cy="1145325"/>
          </a:xfrm>
          <a:custGeom>
            <a:rect b="b" l="l" r="r" t="t"/>
            <a:pathLst>
              <a:path extrusionOk="0" h="45813" w="19371">
                <a:moveTo>
                  <a:pt x="0" y="0"/>
                </a:moveTo>
                <a:cubicBezTo>
                  <a:pt x="2288" y="489"/>
                  <a:pt x="10515" y="1183"/>
                  <a:pt x="13729" y="2931"/>
                </a:cubicBezTo>
                <a:cubicBezTo>
                  <a:pt x="16943" y="4679"/>
                  <a:pt x="18922" y="6376"/>
                  <a:pt x="19282" y="10489"/>
                </a:cubicBezTo>
                <a:cubicBezTo>
                  <a:pt x="19642" y="14602"/>
                  <a:pt x="17816" y="21724"/>
                  <a:pt x="15888" y="27611"/>
                </a:cubicBezTo>
                <a:cubicBezTo>
                  <a:pt x="13960" y="33498"/>
                  <a:pt x="9076" y="42779"/>
                  <a:pt x="7713" y="45813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5" name="Google Shape;985;p84"/>
          <p:cNvSpPr/>
          <p:nvPr/>
        </p:nvSpPr>
        <p:spPr>
          <a:xfrm>
            <a:off x="3641275" y="2906475"/>
            <a:ext cx="388700" cy="917125"/>
          </a:xfrm>
          <a:custGeom>
            <a:rect b="b" l="l" r="r" t="t"/>
            <a:pathLst>
              <a:path extrusionOk="0" h="36685" w="15548">
                <a:moveTo>
                  <a:pt x="5116" y="0"/>
                </a:moveTo>
                <a:cubicBezTo>
                  <a:pt x="6749" y="1125"/>
                  <a:pt x="13607" y="3865"/>
                  <a:pt x="14913" y="6750"/>
                </a:cubicBezTo>
                <a:cubicBezTo>
                  <a:pt x="16219" y="9635"/>
                  <a:pt x="15440" y="12320"/>
                  <a:pt x="12954" y="17309"/>
                </a:cubicBezTo>
                <a:cubicBezTo>
                  <a:pt x="10469" y="22298"/>
                  <a:pt x="2159" y="33456"/>
                  <a:pt x="0" y="36685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6" name="Google Shape;986;p84"/>
          <p:cNvSpPr/>
          <p:nvPr/>
        </p:nvSpPr>
        <p:spPr>
          <a:xfrm flipH="1">
            <a:off x="4610025" y="2906475"/>
            <a:ext cx="388700" cy="917125"/>
          </a:xfrm>
          <a:custGeom>
            <a:rect b="b" l="l" r="r" t="t"/>
            <a:pathLst>
              <a:path extrusionOk="0" h="36685" w="15548">
                <a:moveTo>
                  <a:pt x="5116" y="0"/>
                </a:moveTo>
                <a:cubicBezTo>
                  <a:pt x="6749" y="1125"/>
                  <a:pt x="13607" y="3865"/>
                  <a:pt x="14913" y="6750"/>
                </a:cubicBezTo>
                <a:cubicBezTo>
                  <a:pt x="16219" y="9635"/>
                  <a:pt x="15440" y="12320"/>
                  <a:pt x="12954" y="17309"/>
                </a:cubicBezTo>
                <a:cubicBezTo>
                  <a:pt x="10469" y="22298"/>
                  <a:pt x="2159" y="33456"/>
                  <a:pt x="0" y="36685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7" name="Google Shape;987;p84"/>
          <p:cNvSpPr/>
          <p:nvPr/>
        </p:nvSpPr>
        <p:spPr>
          <a:xfrm flipH="1" rot="10800000">
            <a:off x="3641275" y="1735100"/>
            <a:ext cx="388700" cy="917125"/>
          </a:xfrm>
          <a:custGeom>
            <a:rect b="b" l="l" r="r" t="t"/>
            <a:pathLst>
              <a:path extrusionOk="0" h="36685" w="15548">
                <a:moveTo>
                  <a:pt x="5116" y="0"/>
                </a:moveTo>
                <a:cubicBezTo>
                  <a:pt x="6749" y="1125"/>
                  <a:pt x="13607" y="3865"/>
                  <a:pt x="14913" y="6750"/>
                </a:cubicBezTo>
                <a:cubicBezTo>
                  <a:pt x="16219" y="9635"/>
                  <a:pt x="15440" y="12320"/>
                  <a:pt x="12954" y="17309"/>
                </a:cubicBezTo>
                <a:cubicBezTo>
                  <a:pt x="10469" y="22298"/>
                  <a:pt x="2159" y="33456"/>
                  <a:pt x="0" y="36685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8" name="Google Shape;988;p84"/>
          <p:cNvSpPr/>
          <p:nvPr/>
        </p:nvSpPr>
        <p:spPr>
          <a:xfrm rot="10800000">
            <a:off x="4610025" y="1735100"/>
            <a:ext cx="388700" cy="917125"/>
          </a:xfrm>
          <a:custGeom>
            <a:rect b="b" l="l" r="r" t="t"/>
            <a:pathLst>
              <a:path extrusionOk="0" h="36685" w="15548">
                <a:moveTo>
                  <a:pt x="5116" y="0"/>
                </a:moveTo>
                <a:cubicBezTo>
                  <a:pt x="6749" y="1125"/>
                  <a:pt x="13607" y="3865"/>
                  <a:pt x="14913" y="6750"/>
                </a:cubicBezTo>
                <a:cubicBezTo>
                  <a:pt x="16219" y="9635"/>
                  <a:pt x="15440" y="12320"/>
                  <a:pt x="12954" y="17309"/>
                </a:cubicBezTo>
                <a:cubicBezTo>
                  <a:pt x="10469" y="22298"/>
                  <a:pt x="2159" y="33456"/>
                  <a:pt x="0" y="36685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89" name="Google Shape;989;p84"/>
          <p:cNvSpPr/>
          <p:nvPr/>
        </p:nvSpPr>
        <p:spPr>
          <a:xfrm>
            <a:off x="3521525" y="2988125"/>
            <a:ext cx="286525" cy="566050"/>
          </a:xfrm>
          <a:custGeom>
            <a:rect b="b" l="l" r="r" t="t"/>
            <a:pathLst>
              <a:path extrusionOk="0" h="22642" w="11461">
                <a:moveTo>
                  <a:pt x="9797" y="0"/>
                </a:moveTo>
                <a:cubicBezTo>
                  <a:pt x="10069" y="1198"/>
                  <a:pt x="11557" y="4845"/>
                  <a:pt x="11430" y="7185"/>
                </a:cubicBezTo>
                <a:cubicBezTo>
                  <a:pt x="11303" y="9526"/>
                  <a:pt x="10940" y="11467"/>
                  <a:pt x="9035" y="14043"/>
                </a:cubicBezTo>
                <a:cubicBezTo>
                  <a:pt x="7130" y="16619"/>
                  <a:pt x="1506" y="21209"/>
                  <a:pt x="0" y="2264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0" name="Google Shape;990;p84"/>
          <p:cNvSpPr/>
          <p:nvPr/>
        </p:nvSpPr>
        <p:spPr>
          <a:xfrm flipH="1">
            <a:off x="4831950" y="2971800"/>
            <a:ext cx="286525" cy="566050"/>
          </a:xfrm>
          <a:custGeom>
            <a:rect b="b" l="l" r="r" t="t"/>
            <a:pathLst>
              <a:path extrusionOk="0" h="22642" w="11461">
                <a:moveTo>
                  <a:pt x="9797" y="0"/>
                </a:moveTo>
                <a:cubicBezTo>
                  <a:pt x="10069" y="1198"/>
                  <a:pt x="11557" y="4845"/>
                  <a:pt x="11430" y="7185"/>
                </a:cubicBezTo>
                <a:cubicBezTo>
                  <a:pt x="11303" y="9526"/>
                  <a:pt x="10940" y="11467"/>
                  <a:pt x="9035" y="14043"/>
                </a:cubicBezTo>
                <a:cubicBezTo>
                  <a:pt x="7130" y="16619"/>
                  <a:pt x="1506" y="21209"/>
                  <a:pt x="0" y="2264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1" name="Google Shape;991;p84"/>
          <p:cNvSpPr/>
          <p:nvPr/>
        </p:nvSpPr>
        <p:spPr>
          <a:xfrm flipH="1" rot="10800000">
            <a:off x="3521525" y="2004525"/>
            <a:ext cx="286525" cy="566050"/>
          </a:xfrm>
          <a:custGeom>
            <a:rect b="b" l="l" r="r" t="t"/>
            <a:pathLst>
              <a:path extrusionOk="0" h="22642" w="11461">
                <a:moveTo>
                  <a:pt x="9797" y="0"/>
                </a:moveTo>
                <a:cubicBezTo>
                  <a:pt x="10069" y="1198"/>
                  <a:pt x="11557" y="4845"/>
                  <a:pt x="11430" y="7185"/>
                </a:cubicBezTo>
                <a:cubicBezTo>
                  <a:pt x="11303" y="9526"/>
                  <a:pt x="10940" y="11467"/>
                  <a:pt x="9035" y="14043"/>
                </a:cubicBezTo>
                <a:cubicBezTo>
                  <a:pt x="7130" y="16619"/>
                  <a:pt x="1506" y="21209"/>
                  <a:pt x="0" y="2264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92" name="Google Shape;992;p84"/>
          <p:cNvSpPr/>
          <p:nvPr/>
        </p:nvSpPr>
        <p:spPr>
          <a:xfrm rot="10800000">
            <a:off x="4831950" y="2020850"/>
            <a:ext cx="286525" cy="566050"/>
          </a:xfrm>
          <a:custGeom>
            <a:rect b="b" l="l" r="r" t="t"/>
            <a:pathLst>
              <a:path extrusionOk="0" h="22642" w="11461">
                <a:moveTo>
                  <a:pt x="9797" y="0"/>
                </a:moveTo>
                <a:cubicBezTo>
                  <a:pt x="10069" y="1198"/>
                  <a:pt x="11557" y="4845"/>
                  <a:pt x="11430" y="7185"/>
                </a:cubicBezTo>
                <a:cubicBezTo>
                  <a:pt x="11303" y="9526"/>
                  <a:pt x="10940" y="11467"/>
                  <a:pt x="9035" y="14043"/>
                </a:cubicBezTo>
                <a:cubicBezTo>
                  <a:pt x="7130" y="16619"/>
                  <a:pt x="1506" y="21209"/>
                  <a:pt x="0" y="2264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grpSp>
        <p:nvGrpSpPr>
          <p:cNvPr id="993" name="Google Shape;993;p84"/>
          <p:cNvGrpSpPr/>
          <p:nvPr/>
        </p:nvGrpSpPr>
        <p:grpSpPr>
          <a:xfrm rot="-2018544">
            <a:off x="4099901" y="2553765"/>
            <a:ext cx="86399" cy="118323"/>
            <a:chOff x="4240150" y="2717325"/>
            <a:chExt cx="86400" cy="118325"/>
          </a:xfrm>
        </p:grpSpPr>
        <p:cxnSp>
          <p:nvCxnSpPr>
            <p:cNvPr id="994" name="Google Shape;994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5" name="Google Shape;995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6" name="Google Shape;996;p84"/>
          <p:cNvGrpSpPr/>
          <p:nvPr/>
        </p:nvGrpSpPr>
        <p:grpSpPr>
          <a:xfrm rot="-4414377">
            <a:off x="3754520" y="2376375"/>
            <a:ext cx="86402" cy="118327"/>
            <a:chOff x="4240150" y="2717325"/>
            <a:chExt cx="86400" cy="118325"/>
          </a:xfrm>
        </p:grpSpPr>
        <p:cxnSp>
          <p:nvCxnSpPr>
            <p:cNvPr id="997" name="Google Shape;997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8" name="Google Shape;998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9" name="Google Shape;999;p84"/>
          <p:cNvGrpSpPr/>
          <p:nvPr/>
        </p:nvGrpSpPr>
        <p:grpSpPr>
          <a:xfrm rot="-4395345">
            <a:off x="3973363" y="2405267"/>
            <a:ext cx="86400" cy="118325"/>
            <a:chOff x="4240150" y="2717325"/>
            <a:chExt cx="86400" cy="118325"/>
          </a:xfrm>
        </p:grpSpPr>
        <p:cxnSp>
          <p:nvCxnSpPr>
            <p:cNvPr id="1000" name="Google Shape;1000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1" name="Google Shape;1001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2" name="Google Shape;1002;p84"/>
          <p:cNvGrpSpPr/>
          <p:nvPr/>
        </p:nvGrpSpPr>
        <p:grpSpPr>
          <a:xfrm flipH="1" rot="2335426">
            <a:off x="4442092" y="2544716"/>
            <a:ext cx="86402" cy="118328"/>
            <a:chOff x="4240150" y="2717325"/>
            <a:chExt cx="86400" cy="118325"/>
          </a:xfrm>
        </p:grpSpPr>
        <p:cxnSp>
          <p:nvCxnSpPr>
            <p:cNvPr id="1003" name="Google Shape;1003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4" name="Google Shape;1004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5" name="Google Shape;1005;p84"/>
          <p:cNvGrpSpPr/>
          <p:nvPr/>
        </p:nvGrpSpPr>
        <p:grpSpPr>
          <a:xfrm flipH="1" rot="4754775">
            <a:off x="4797941" y="2376077"/>
            <a:ext cx="86405" cy="118332"/>
            <a:chOff x="4240150" y="2717325"/>
            <a:chExt cx="86400" cy="118325"/>
          </a:xfrm>
        </p:grpSpPr>
        <p:cxnSp>
          <p:nvCxnSpPr>
            <p:cNvPr id="1006" name="Google Shape;1006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07" name="Google Shape;1007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8" name="Google Shape;1008;p84"/>
          <p:cNvGrpSpPr/>
          <p:nvPr/>
        </p:nvGrpSpPr>
        <p:grpSpPr>
          <a:xfrm flipH="1" rot="4296947">
            <a:off x="4578804" y="2395439"/>
            <a:ext cx="86403" cy="118330"/>
            <a:chOff x="4240150" y="2717325"/>
            <a:chExt cx="86400" cy="118325"/>
          </a:xfrm>
        </p:grpSpPr>
        <p:cxnSp>
          <p:nvCxnSpPr>
            <p:cNvPr id="1009" name="Google Shape;1009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0" name="Google Shape;1010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1" name="Google Shape;1011;p84"/>
          <p:cNvGrpSpPr/>
          <p:nvPr/>
        </p:nvGrpSpPr>
        <p:grpSpPr>
          <a:xfrm flipH="1" rot="-8781456">
            <a:off x="4106176" y="2893694"/>
            <a:ext cx="86399" cy="118323"/>
            <a:chOff x="4240150" y="2717325"/>
            <a:chExt cx="86400" cy="118325"/>
          </a:xfrm>
        </p:grpSpPr>
        <p:cxnSp>
          <p:nvCxnSpPr>
            <p:cNvPr id="1012" name="Google Shape;1012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3" name="Google Shape;1013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4" name="Google Shape;1014;p84"/>
          <p:cNvGrpSpPr/>
          <p:nvPr/>
        </p:nvGrpSpPr>
        <p:grpSpPr>
          <a:xfrm flipH="1" rot="-6385623">
            <a:off x="3754520" y="3064005"/>
            <a:ext cx="86402" cy="118327"/>
            <a:chOff x="4240150" y="2717325"/>
            <a:chExt cx="86400" cy="118325"/>
          </a:xfrm>
        </p:grpSpPr>
        <p:cxnSp>
          <p:nvCxnSpPr>
            <p:cNvPr id="1015" name="Google Shape;1015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6" name="Google Shape;1016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7" name="Google Shape;1017;p84"/>
          <p:cNvGrpSpPr/>
          <p:nvPr/>
        </p:nvGrpSpPr>
        <p:grpSpPr>
          <a:xfrm flipH="1" rot="-6404655">
            <a:off x="3973363" y="3025290"/>
            <a:ext cx="86400" cy="118325"/>
            <a:chOff x="4240150" y="2717325"/>
            <a:chExt cx="86400" cy="118325"/>
          </a:xfrm>
        </p:grpSpPr>
        <p:cxnSp>
          <p:nvCxnSpPr>
            <p:cNvPr id="1018" name="Google Shape;1018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9" name="Google Shape;1019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0" name="Google Shape;1020;p84"/>
          <p:cNvGrpSpPr/>
          <p:nvPr/>
        </p:nvGrpSpPr>
        <p:grpSpPr>
          <a:xfrm rot="8464574">
            <a:off x="4458017" y="2872389"/>
            <a:ext cx="86402" cy="118328"/>
            <a:chOff x="4240150" y="2717325"/>
            <a:chExt cx="86400" cy="118325"/>
          </a:xfrm>
        </p:grpSpPr>
        <p:cxnSp>
          <p:nvCxnSpPr>
            <p:cNvPr id="1021" name="Google Shape;1021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2" name="Google Shape;1022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3" name="Google Shape;1023;p84"/>
          <p:cNvGrpSpPr/>
          <p:nvPr/>
        </p:nvGrpSpPr>
        <p:grpSpPr>
          <a:xfrm rot="6045225">
            <a:off x="4799866" y="3044848"/>
            <a:ext cx="86405" cy="118332"/>
            <a:chOff x="4240150" y="2717325"/>
            <a:chExt cx="86400" cy="118325"/>
          </a:xfrm>
        </p:grpSpPr>
        <p:cxnSp>
          <p:nvCxnSpPr>
            <p:cNvPr id="1024" name="Google Shape;1024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5" name="Google Shape;1025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6" name="Google Shape;1026;p84"/>
          <p:cNvGrpSpPr/>
          <p:nvPr/>
        </p:nvGrpSpPr>
        <p:grpSpPr>
          <a:xfrm rot="6503053">
            <a:off x="4578804" y="3025301"/>
            <a:ext cx="86403" cy="118330"/>
            <a:chOff x="4240150" y="2717325"/>
            <a:chExt cx="86400" cy="118325"/>
          </a:xfrm>
        </p:grpSpPr>
        <p:cxnSp>
          <p:nvCxnSpPr>
            <p:cNvPr id="1027" name="Google Shape;1027;p84"/>
            <p:cNvCxnSpPr/>
            <p:nvPr/>
          </p:nvCxnSpPr>
          <p:spPr>
            <a:xfrm>
              <a:off x="4240150" y="2717325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8" name="Google Shape;1028;p84"/>
            <p:cNvCxnSpPr/>
            <p:nvPr/>
          </p:nvCxnSpPr>
          <p:spPr>
            <a:xfrm flipH="1" rot="10800000">
              <a:off x="4240150" y="2774150"/>
              <a:ext cx="86400" cy="615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29" name="Google Shape;1029;p84"/>
          <p:cNvSpPr txBox="1"/>
          <p:nvPr>
            <p:ph idx="1" type="body"/>
          </p:nvPr>
        </p:nvSpPr>
        <p:spPr>
          <a:xfrm>
            <a:off x="324000" y="3971725"/>
            <a:ext cx="8451600" cy="83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Jaantuskani wuxuu muujinayaa celin (repulsion). Cabbirka xoogga celinta wuxuu ku xiran yahay xoogga labada magnet.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85"/>
          <p:cNvSpPr txBox="1"/>
          <p:nvPr>
            <p:ph idx="1" type="body"/>
          </p:nvPr>
        </p:nvSpPr>
        <p:spPr>
          <a:xfrm>
            <a:off x="324000" y="759300"/>
            <a:ext cx="8496000" cy="8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Saamaynta current-ka ee xoogga goobta magnetic-ka (magnetic field) waxaa lagu tijaabin karaa iyadoo coil-ka lagu xiro magnet-ka ku yaal miisaanka (balance).</a:t>
            </a:r>
            <a:endParaRPr/>
          </a:p>
        </p:txBody>
      </p:sp>
      <p:sp>
        <p:nvSpPr>
          <p:cNvPr id="1035" name="Google Shape;103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electromagnet-ka</a:t>
            </a:r>
            <a:endParaRPr/>
          </a:p>
        </p:txBody>
      </p:sp>
      <p:pic>
        <p:nvPicPr>
          <p:cNvPr id="1036" name="Google Shape;103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175" y="1676025"/>
            <a:ext cx="3320418" cy="29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85"/>
          <p:cNvSpPr txBox="1"/>
          <p:nvPr>
            <p:ph idx="1" type="body"/>
          </p:nvPr>
        </p:nvSpPr>
        <p:spPr>
          <a:xfrm>
            <a:off x="324000" y="2327625"/>
            <a:ext cx="3478500" cy="228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uu jiro current aan ku jirin coil-ka, miisaanka (balance) waa la ‘tari’ karaa (tared) si uu eber u noqdo, marka current la shido, kaliya xoogga magnetic-ka (magnetic force) ayaa la qiyaasaa.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38" name="Google Shape;1038;p85"/>
          <p:cNvSpPr/>
          <p:nvPr/>
        </p:nvSpPr>
        <p:spPr>
          <a:xfrm>
            <a:off x="4936900" y="4028450"/>
            <a:ext cx="447900" cy="433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39" name="Google Shape;1039;p85"/>
          <p:cNvCxnSpPr>
            <a:endCxn id="1038" idx="2"/>
          </p:cNvCxnSpPr>
          <p:nvPr/>
        </p:nvCxnSpPr>
        <p:spPr>
          <a:xfrm>
            <a:off x="3341800" y="4245200"/>
            <a:ext cx="15951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6"/>
          <p:cNvSpPr txBox="1"/>
          <p:nvPr>
            <p:ph idx="1" type="body"/>
          </p:nvPr>
        </p:nvSpPr>
        <p:spPr>
          <a:xfrm>
            <a:off x="3334750" y="1345275"/>
            <a:ext cx="5485500" cy="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Current-ka waxaa beddelaa qofka sameynaya tijaabada (experiment) waxaana loo yaqaan variable madax-bannaan (independent variable).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45" name="Google Shape;104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electromagnet-ka</a:t>
            </a:r>
            <a:endParaRPr/>
          </a:p>
        </p:txBody>
      </p:sp>
      <p:pic>
        <p:nvPicPr>
          <p:cNvPr id="1046" name="Google Shape;104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800" y="716950"/>
            <a:ext cx="2964197" cy="2622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7" name="Google Shape;1047;p86"/>
          <p:cNvCxnSpPr/>
          <p:nvPr/>
        </p:nvCxnSpPr>
        <p:spPr>
          <a:xfrm rot="10800000">
            <a:off x="2709600" y="1268425"/>
            <a:ext cx="549300" cy="216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8" name="Google Shape;1048;p86"/>
          <p:cNvCxnSpPr>
            <a:endCxn id="1046" idx="3"/>
          </p:cNvCxnSpPr>
          <p:nvPr/>
        </p:nvCxnSpPr>
        <p:spPr>
          <a:xfrm flipH="1" rot="10800000">
            <a:off x="2609097" y="2028037"/>
            <a:ext cx="591900" cy="234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9" name="Google Shape;1049;p86"/>
          <p:cNvSpPr txBox="1"/>
          <p:nvPr>
            <p:ph idx="1" type="body"/>
          </p:nvPr>
        </p:nvSpPr>
        <p:spPr>
          <a:xfrm>
            <a:off x="3334750" y="2462175"/>
            <a:ext cx="54855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Akhriska miisaanka (balance) waa la qoraa waxaana loo yaqaan variable ku-tiirsan (dependent variable).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50" name="Google Shape;1050;p86"/>
          <p:cNvSpPr/>
          <p:nvPr/>
        </p:nvSpPr>
        <p:spPr>
          <a:xfrm>
            <a:off x="1386725" y="2767725"/>
            <a:ext cx="593400" cy="472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1" name="Google Shape;1051;p86"/>
          <p:cNvCxnSpPr>
            <a:endCxn id="1049" idx="1"/>
          </p:cNvCxnSpPr>
          <p:nvPr/>
        </p:nvCxnSpPr>
        <p:spPr>
          <a:xfrm flipH="1" rot="10800000">
            <a:off x="1980250" y="2760075"/>
            <a:ext cx="1354500" cy="240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2" name="Google Shape;1052;p86"/>
          <p:cNvSpPr txBox="1"/>
          <p:nvPr>
            <p:ph idx="1" type="body"/>
          </p:nvPr>
        </p:nvSpPr>
        <p:spPr>
          <a:xfrm>
            <a:off x="482825" y="3489325"/>
            <a:ext cx="8337300" cy="10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Variables-ka kale ee saameyn kara xoogga electromagnet-ka, sida tirada wareegyada coil-ka, dhexroorka coil-ka, iyo booska coil-ka, waa variables-ka xakamaynta (control variables) waxayna u baahan yihiin in la isku mid keeno si loo sameeyo tijaabo cadaalad ah (fair test).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87"/>
          <p:cNvSpPr txBox="1"/>
          <p:nvPr>
            <p:ph type="title"/>
          </p:nvPr>
        </p:nvSpPr>
        <p:spPr>
          <a:xfrm>
            <a:off x="324000" y="810000"/>
            <a:ext cx="71949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Maxaa dhici doona haddii magnet kale la keeno meel u dhow magnet-ka ku yaal miisaanka (balance), kor ka yimid, sida ku cad?</a:t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058" name="Google Shape;1058;p8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Arrimaha saameeya xoogga electromagnet-ka</a:t>
            </a:r>
            <a:endParaRPr/>
          </a:p>
        </p:txBody>
      </p:sp>
      <p:sp>
        <p:nvSpPr>
          <p:cNvPr id="1059" name="Google Shape;1059;p87"/>
          <p:cNvSpPr txBox="1"/>
          <p:nvPr>
            <p:ph idx="1" type="subTitle"/>
          </p:nvPr>
        </p:nvSpPr>
        <p:spPr>
          <a:xfrm>
            <a:off x="1034425" y="1685375"/>
            <a:ext cx="4673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akhrisku wuxuu ahaan doonaa isku mid</a:t>
            </a:r>
            <a:endParaRPr/>
          </a:p>
        </p:txBody>
      </p:sp>
      <p:sp>
        <p:nvSpPr>
          <p:cNvPr id="1060" name="Google Shape;1060;p87"/>
          <p:cNvSpPr txBox="1"/>
          <p:nvPr>
            <p:ph idx="3" type="subTitle"/>
          </p:nvPr>
        </p:nvSpPr>
        <p:spPr>
          <a:xfrm>
            <a:off x="1034425" y="2489443"/>
            <a:ext cx="4673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akhrisku wuu yaraan doonaa</a:t>
            </a:r>
            <a:endParaRPr/>
          </a:p>
        </p:txBody>
      </p:sp>
      <p:sp>
        <p:nvSpPr>
          <p:cNvPr id="1061" name="Google Shape;1061;p87"/>
          <p:cNvSpPr txBox="1"/>
          <p:nvPr>
            <p:ph idx="4" type="subTitle"/>
          </p:nvPr>
        </p:nvSpPr>
        <p:spPr>
          <a:xfrm>
            <a:off x="1034425" y="3309758"/>
            <a:ext cx="4647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akhrisku wuu kordhi doonaa</a:t>
            </a:r>
            <a:endParaRPr/>
          </a:p>
        </p:txBody>
      </p:sp>
      <p:sp>
        <p:nvSpPr>
          <p:cNvPr id="1062" name="Google Shape;1062;p87"/>
          <p:cNvSpPr txBox="1"/>
          <p:nvPr>
            <p:ph idx="5" type="subTitle"/>
          </p:nvPr>
        </p:nvSpPr>
        <p:spPr>
          <a:xfrm>
            <a:off x="1034425" y="4113825"/>
            <a:ext cx="60963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akhrisku wuxuu kordhi doonaa ama yaraan doonaa</a:t>
            </a:r>
            <a:endParaRPr/>
          </a:p>
        </p:txBody>
      </p:sp>
      <p:pic>
        <p:nvPicPr>
          <p:cNvPr id="1063" name="Google Shape;106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13" y="1638475"/>
            <a:ext cx="2511711" cy="2229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4" name="Google Shape;1064;p87"/>
          <p:cNvCxnSpPr/>
          <p:nvPr/>
        </p:nvCxnSpPr>
        <p:spPr>
          <a:xfrm>
            <a:off x="7518825" y="1395325"/>
            <a:ext cx="0" cy="682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65" name="Google Shape;1065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3208" y="40844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88"/>
          <p:cNvSpPr txBox="1"/>
          <p:nvPr>
            <p:ph idx="1" type="body"/>
          </p:nvPr>
        </p:nvSpPr>
        <p:spPr>
          <a:xfrm>
            <a:off x="324000" y="759300"/>
            <a:ext cx="5305200" cy="370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la muujiyay waxaa loo isticmaali karaa in lagu tijaabiyo sida current-ka uu u saameeyo xoogga electromagnet-ka.</a:t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Magacaab variable-ka madax-bannaan (independent variable) iyo variable-ka ku-tiirsan (dependent variable).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100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List variables-ka xakamaynta (control variables) oo sharax sida aad u samayn lahayd tijaabo cadaalad ah (fair test).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71" name="Google Shape;1071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electromagnet-ka</a:t>
            </a:r>
            <a:endParaRPr/>
          </a:p>
        </p:txBody>
      </p:sp>
      <p:pic>
        <p:nvPicPr>
          <p:cNvPr id="1072" name="Google Shape;107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9575" y="810000"/>
            <a:ext cx="3320418" cy="293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Arrimaha saameeya xoogga electromagnet-ka</a:t>
            </a:r>
            <a:endParaRPr/>
          </a:p>
        </p:txBody>
      </p:sp>
      <p:sp>
        <p:nvSpPr>
          <p:cNvPr id="1078" name="Google Shape;1078;p89"/>
          <p:cNvSpPr txBox="1"/>
          <p:nvPr>
            <p:ph idx="1" type="body"/>
          </p:nvPr>
        </p:nvSpPr>
        <p:spPr>
          <a:xfrm>
            <a:off x="324000" y="759300"/>
            <a:ext cx="8407800" cy="398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Magacaab doorsoomayaasha madaxbannaan iyo kuwa tiirsan (independent and dependent variables).</a:t>
            </a:r>
            <a:endParaRPr sz="18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Doorsoomaha madaxbannaan (Independent variable): hadda (current) ku jira gariiradda (coil)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Doorsoomaha tiirsan (Dependent variable): xoogga (force) saaran miisaanka (balance)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Liiso doorsoomayaasha xakamaynta (control variables) oo sharax sida aad u samayn lahayd tijaabo (experiment) caddaalad</a:t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ah.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Doorsoomayaasha xakamaynta (Control variables): tirada wareegyada (turns) gariiradda (coil), nooca siliga (wire), kala fogeynta wareegyada gariiradda, dhexroorka (diameter) gariiradda iyo walaxda ku jirta gariiradda (xudunta/core).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Doorsoomayaashan waa in la isku mid dhigaa inta lagu jiro tijaabada (experiment) si loo hubiyo inay tahay tijaabo caddaalad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9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Arrimaha saameeya xoogga (strength) elektromagnet-ka (electromagnet)</a:t>
            </a:r>
            <a:endParaRPr/>
          </a:p>
        </p:txBody>
      </p:sp>
      <p:sp>
        <p:nvSpPr>
          <p:cNvPr id="1084" name="Google Shape;1084;p9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Kordhinta xoogga (strength) elektromagnet-ka (electromagnet)</a:t>
            </a:r>
            <a:endParaRPr/>
          </a:p>
        </p:txBody>
      </p:sp>
      <p:sp>
        <p:nvSpPr>
          <p:cNvPr id="1085" name="Google Shape;1085;p9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Xudunta (core) birta jilicsan (soft iron)</a:t>
            </a:r>
            <a:endParaRPr/>
          </a:p>
        </p:txBody>
      </p:sp>
      <p:sp>
        <p:nvSpPr>
          <p:cNvPr id="1086" name="Google Shape;1086;p9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 (Current) dhex mara elektromagnet-ka (electromagnet)</a:t>
            </a:r>
            <a:endParaRPr/>
          </a:p>
        </p:txBody>
      </p:sp>
      <p:pic>
        <p:nvPicPr>
          <p:cNvPr id="1087" name="Google Shape;108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2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91"/>
          <p:cNvSpPr txBox="1"/>
          <p:nvPr>
            <p:ph idx="1" type="body"/>
          </p:nvPr>
        </p:nvSpPr>
        <p:spPr>
          <a:xfrm>
            <a:off x="324000" y="759300"/>
            <a:ext cx="6979800" cy="96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hadda (current) gariiradda (coil) la kordhiyo, xoogga (force) ay ku saarto birlabta (magnet) ayaa sidoo kale kordha.</a:t>
            </a:r>
            <a:endParaRPr/>
          </a:p>
        </p:txBody>
      </p:sp>
      <p:sp>
        <p:nvSpPr>
          <p:cNvPr id="1093" name="Google Shape;1093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Kordhinta xoogga (strength) elektromagnet-ka (electromagnet)</a:t>
            </a:r>
            <a:endParaRPr/>
          </a:p>
        </p:txBody>
      </p:sp>
      <p:pic>
        <p:nvPicPr>
          <p:cNvPr id="1094" name="Google Shape;109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400" y="1812250"/>
            <a:ext cx="3320418" cy="2937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5" name="Google Shape;1095;p91"/>
          <p:cNvCxnSpPr/>
          <p:nvPr/>
        </p:nvCxnSpPr>
        <p:spPr>
          <a:xfrm flipH="1" rot="10800000">
            <a:off x="4893375" y="2193225"/>
            <a:ext cx="5400" cy="2199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6" name="Google Shape;1096;p91"/>
          <p:cNvCxnSpPr/>
          <p:nvPr/>
        </p:nvCxnSpPr>
        <p:spPr>
          <a:xfrm flipH="1" rot="10800000">
            <a:off x="4893375" y="4368675"/>
            <a:ext cx="2358300" cy="14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7" name="Google Shape;1097;p91"/>
          <p:cNvSpPr txBox="1"/>
          <p:nvPr>
            <p:ph idx="1" type="body"/>
          </p:nvPr>
        </p:nvSpPr>
        <p:spPr>
          <a:xfrm>
            <a:off x="5098025" y="4452150"/>
            <a:ext cx="2231400" cy="3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(current) gariiradda (coil)</a:t>
            </a:r>
            <a:endParaRPr sz="1800"/>
          </a:p>
        </p:txBody>
      </p:sp>
      <p:sp>
        <p:nvSpPr>
          <p:cNvPr id="1098" name="Google Shape;1098;p91"/>
          <p:cNvSpPr txBox="1"/>
          <p:nvPr>
            <p:ph idx="1" type="body"/>
          </p:nvPr>
        </p:nvSpPr>
        <p:spPr>
          <a:xfrm rot="-5400000">
            <a:off x="3530550" y="3026550"/>
            <a:ext cx="2231400" cy="35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xoogga (force) gariiradda (coil)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099" name="Google Shape;1099;p91"/>
          <p:cNvCxnSpPr/>
          <p:nvPr/>
        </p:nvCxnSpPr>
        <p:spPr>
          <a:xfrm flipH="1" rot="10800000">
            <a:off x="4893300" y="2475300"/>
            <a:ext cx="2175000" cy="190980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92"/>
          <p:cNvSpPr txBox="1"/>
          <p:nvPr>
            <p:ph idx="1" type="body"/>
          </p:nvPr>
        </p:nvSpPr>
        <p:spPr>
          <a:xfrm>
            <a:off x="324000" y="759300"/>
            <a:ext cx="69798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Wareegyada (loops) siliga (wire) gariiradda (coil) waxay la mid yihiin siligyo (wires) kala duwan, mid kastoo wata hadda (current).</a:t>
            </a:r>
            <a:endParaRPr/>
          </a:p>
        </p:txBody>
      </p:sp>
      <p:sp>
        <p:nvSpPr>
          <p:cNvPr id="1105" name="Google Shape;1105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Kordhinta xoogga (strength) elektromagnet-ka (electromagnet)</a:t>
            </a:r>
            <a:endParaRPr/>
          </a:p>
        </p:txBody>
      </p:sp>
      <p:pic>
        <p:nvPicPr>
          <p:cNvPr id="1106" name="Google Shape;1106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344313" y="2430725"/>
            <a:ext cx="2231624" cy="43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7" name="Google Shape;1107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2951" y="1620002"/>
            <a:ext cx="1341775" cy="234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92"/>
          <p:cNvSpPr/>
          <p:nvPr/>
        </p:nvSpPr>
        <p:spPr>
          <a:xfrm>
            <a:off x="2208175" y="2250200"/>
            <a:ext cx="678900" cy="7149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92"/>
          <p:cNvSpPr/>
          <p:nvPr/>
        </p:nvSpPr>
        <p:spPr>
          <a:xfrm>
            <a:off x="6146623" y="2182950"/>
            <a:ext cx="6270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92"/>
          <p:cNvSpPr txBox="1"/>
          <p:nvPr>
            <p:ph idx="1" type="body"/>
          </p:nvPr>
        </p:nvSpPr>
        <p:spPr>
          <a:xfrm>
            <a:off x="3809500" y="1948650"/>
            <a:ext cx="16848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 silig (wires) oo wata hadda (current)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cxnSp>
        <p:nvCxnSpPr>
          <p:cNvPr id="1111" name="Google Shape;1111;p92"/>
          <p:cNvCxnSpPr/>
          <p:nvPr/>
        </p:nvCxnSpPr>
        <p:spPr>
          <a:xfrm flipH="1" rot="10800000">
            <a:off x="2887075" y="2369250"/>
            <a:ext cx="832200" cy="202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2" name="Google Shape;1112;p92"/>
          <p:cNvCxnSpPr/>
          <p:nvPr/>
        </p:nvCxnSpPr>
        <p:spPr>
          <a:xfrm>
            <a:off x="5301223" y="2250300"/>
            <a:ext cx="875400" cy="174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3" name="Google Shape;1113;p92"/>
          <p:cNvSpPr txBox="1"/>
          <p:nvPr>
            <p:ph idx="1" type="body"/>
          </p:nvPr>
        </p:nvSpPr>
        <p:spPr>
          <a:xfrm>
            <a:off x="324000" y="3967325"/>
            <a:ext cx="7949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Kordhinta tirada wareegyada (turns) gariiradda (coil) waxay keentaa in wadarta hadda (current) qulqulaya ay kordho.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93"/>
          <p:cNvSpPr txBox="1"/>
          <p:nvPr>
            <p:ph idx="1" type="body"/>
          </p:nvPr>
        </p:nvSpPr>
        <p:spPr>
          <a:xfrm>
            <a:off x="324000" y="759300"/>
            <a:ext cx="8496000" cy="112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Gariirad (coil) leh hal wareeg (turn) oo wata 3 A waxay lahaan lahayd saameyn la mid ah gariirad leh saddex wareeg (turns), mid kastoo wata 1 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19" name="Google Shape;111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Kordhinta xoogga (strength) elektromagnet-ka (electromagnet)</a:t>
            </a:r>
            <a:endParaRPr/>
          </a:p>
        </p:txBody>
      </p:sp>
      <p:pic>
        <p:nvPicPr>
          <p:cNvPr id="1120" name="Google Shape;112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4650" y="1696200"/>
            <a:ext cx="1380300" cy="24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1" name="Google Shape;11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9056" y="1620000"/>
            <a:ext cx="1314756" cy="25959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2" name="Google Shape;1122;p93"/>
          <p:cNvCxnSpPr/>
          <p:nvPr/>
        </p:nvCxnSpPr>
        <p:spPr>
          <a:xfrm rot="10800000">
            <a:off x="3493925" y="2337300"/>
            <a:ext cx="7200" cy="902700"/>
          </a:xfrm>
          <a:prstGeom prst="straightConnector1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3" name="Google Shape;1123;p93"/>
          <p:cNvSpPr txBox="1"/>
          <p:nvPr>
            <p:ph idx="1" type="body"/>
          </p:nvPr>
        </p:nvSpPr>
        <p:spPr>
          <a:xfrm>
            <a:off x="3621000" y="2934400"/>
            <a:ext cx="699000" cy="4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 A </a:t>
            </a:r>
            <a:endParaRPr/>
          </a:p>
        </p:txBody>
      </p:sp>
      <p:cxnSp>
        <p:nvCxnSpPr>
          <p:cNvPr id="1124" name="Google Shape;1124;p93"/>
          <p:cNvCxnSpPr/>
          <p:nvPr/>
        </p:nvCxnSpPr>
        <p:spPr>
          <a:xfrm rot="10800000">
            <a:off x="5750350" y="2461300"/>
            <a:ext cx="5400" cy="456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5" name="Google Shape;1125;p93"/>
          <p:cNvCxnSpPr/>
          <p:nvPr/>
        </p:nvCxnSpPr>
        <p:spPr>
          <a:xfrm rot="10800000">
            <a:off x="5904550" y="2375800"/>
            <a:ext cx="5400" cy="456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6" name="Google Shape;1126;p93"/>
          <p:cNvCxnSpPr/>
          <p:nvPr/>
        </p:nvCxnSpPr>
        <p:spPr>
          <a:xfrm rot="10800000">
            <a:off x="6058750" y="2481600"/>
            <a:ext cx="5400" cy="456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7" name="Google Shape;1127;p93"/>
          <p:cNvSpPr txBox="1"/>
          <p:nvPr>
            <p:ph idx="1" type="body"/>
          </p:nvPr>
        </p:nvSpPr>
        <p:spPr>
          <a:xfrm>
            <a:off x="6212950" y="2554050"/>
            <a:ext cx="1807500" cy="4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 × 1 A = 3 A  </a:t>
            </a:r>
            <a:endParaRPr/>
          </a:p>
        </p:txBody>
      </p:sp>
      <p:sp>
        <p:nvSpPr>
          <p:cNvPr id="1128" name="Google Shape;1128;p93"/>
          <p:cNvSpPr txBox="1"/>
          <p:nvPr>
            <p:ph idx="1" type="body"/>
          </p:nvPr>
        </p:nvSpPr>
        <p:spPr>
          <a:xfrm>
            <a:off x="324000" y="4139700"/>
            <a:ext cx="8312400" cy="50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wadarta hadda (total current) wareegyada (turns) gariiradda (coil) ee muhiimka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94"/>
          <p:cNvSpPr txBox="1"/>
          <p:nvPr>
            <p:ph type="title"/>
          </p:nvPr>
        </p:nvSpPr>
        <p:spPr>
          <a:xfrm>
            <a:off x="324000" y="748775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Fiilooyinka (wires) ama koox fiilooyin, kee bixiyaa xoogga magnetic-ga (magnetic field) ugu xooggan?</a:t>
            </a:r>
            <a:endParaRPr sz="1900"/>
          </a:p>
        </p:txBody>
      </p:sp>
      <p:sp>
        <p:nvSpPr>
          <p:cNvPr id="1134" name="Google Shape;1134;p9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  <p:pic>
        <p:nvPicPr>
          <p:cNvPr id="1135" name="Google Shape;113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5400000">
            <a:off x="670985" y="2511100"/>
            <a:ext cx="2755924" cy="26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6" name="Google Shape;1136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546600" y="2477050"/>
            <a:ext cx="2813201" cy="42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7" name="Google Shape;1137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6611813" y="2421062"/>
            <a:ext cx="2899149" cy="5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94"/>
          <p:cNvSpPr txBox="1"/>
          <p:nvPr>
            <p:ph type="title"/>
          </p:nvPr>
        </p:nvSpPr>
        <p:spPr>
          <a:xfrm>
            <a:off x="324000" y="2296325"/>
            <a:ext cx="15303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current = 4 A</a:t>
            </a:r>
            <a:endParaRPr sz="1800"/>
          </a:p>
        </p:txBody>
      </p:sp>
      <p:sp>
        <p:nvSpPr>
          <p:cNvPr id="1139" name="Google Shape;1139;p94"/>
          <p:cNvSpPr txBox="1"/>
          <p:nvPr>
            <p:ph type="title"/>
          </p:nvPr>
        </p:nvSpPr>
        <p:spPr>
          <a:xfrm>
            <a:off x="2931975" y="2255325"/>
            <a:ext cx="15303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current = 3 A fiilo kasta</a:t>
            </a:r>
            <a:endParaRPr sz="1800"/>
          </a:p>
        </p:txBody>
      </p:sp>
      <p:sp>
        <p:nvSpPr>
          <p:cNvPr id="1140" name="Google Shape;1140;p94"/>
          <p:cNvSpPr txBox="1"/>
          <p:nvPr>
            <p:ph type="title"/>
          </p:nvPr>
        </p:nvSpPr>
        <p:spPr>
          <a:xfrm>
            <a:off x="6297950" y="2210400"/>
            <a:ext cx="15303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current = 1 A fiilo kasta</a:t>
            </a:r>
            <a:endParaRPr sz="1800"/>
          </a:p>
        </p:txBody>
      </p:sp>
      <p:pic>
        <p:nvPicPr>
          <p:cNvPr id="1141" name="Google Shape;1141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2683" y="4137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95"/>
          <p:cNvSpPr txBox="1"/>
          <p:nvPr>
            <p:ph idx="1" type="body"/>
          </p:nvPr>
        </p:nvSpPr>
        <p:spPr>
          <a:xfrm>
            <a:off x="324000" y="759300"/>
            <a:ext cx="67512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Qalab sida drill wuxuu isticmaalaa electromagnet.</a:t>
            </a:r>
            <a:endParaRPr sz="2000"/>
          </a:p>
        </p:txBody>
      </p:sp>
      <p:sp>
        <p:nvSpPr>
          <p:cNvPr id="1147" name="Google Shape;1147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  <p:pic>
        <p:nvPicPr>
          <p:cNvPr id="1148" name="Google Shape;114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875" y="1571400"/>
            <a:ext cx="3134125" cy="240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95"/>
          <p:cNvSpPr txBox="1"/>
          <p:nvPr>
            <p:ph idx="1" type="body"/>
          </p:nvPr>
        </p:nvSpPr>
        <p:spPr>
          <a:xfrm>
            <a:off x="324000" y="1360475"/>
            <a:ext cx="4932300" cy="304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Bedelida xoogga electromagnet-ka waxaa ugu fudud in lagu beddelo current-ka (current) ee coil-ka.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Bedelida coil-ka laftiisa waxay noqon doontaa mid aad u adag.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Qalabka iyo aaladaha intooda badan ee isticmaala electromagnet waxay beddelaan current-ka si ay u beddelaan xoogga magnetic-ga (magnetic field).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96"/>
          <p:cNvSpPr txBox="1"/>
          <p:nvPr>
            <p:ph type="title"/>
          </p:nvPr>
        </p:nvSpPr>
        <p:spPr>
          <a:xfrm>
            <a:off x="324000" y="810000"/>
            <a:ext cx="72144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kuwan soo socda ma beddeli doono xoogga electromagnet-ka?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55" name="Google Shape;1155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  <p:sp>
        <p:nvSpPr>
          <p:cNvPr id="1156" name="Google Shape;1156;p96"/>
          <p:cNvSpPr txBox="1"/>
          <p:nvPr>
            <p:ph idx="1" type="subTitle"/>
          </p:nvPr>
        </p:nvSpPr>
        <p:spPr>
          <a:xfrm>
            <a:off x="1034425" y="1685375"/>
            <a:ext cx="3789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midabka fiilada coil-ka</a:t>
            </a:r>
            <a:endParaRPr/>
          </a:p>
        </p:txBody>
      </p:sp>
      <p:sp>
        <p:nvSpPr>
          <p:cNvPr id="1157" name="Google Shape;1157;p96"/>
          <p:cNvSpPr txBox="1"/>
          <p:nvPr>
            <p:ph idx="3" type="subTitle"/>
          </p:nvPr>
        </p:nvSpPr>
        <p:spPr>
          <a:xfrm>
            <a:off x="1034425" y="2489443"/>
            <a:ext cx="3789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current-ka (current) ee coil-ka</a:t>
            </a:r>
            <a:endParaRPr/>
          </a:p>
        </p:txBody>
      </p:sp>
      <p:sp>
        <p:nvSpPr>
          <p:cNvPr id="1158" name="Google Shape;1158;p96"/>
          <p:cNvSpPr txBox="1"/>
          <p:nvPr>
            <p:ph idx="4" type="subTitle"/>
          </p:nvPr>
        </p:nvSpPr>
        <p:spPr>
          <a:xfrm>
            <a:off x="1034425" y="3309750"/>
            <a:ext cx="4206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tirada wareegyada (turns) ee coil-ka</a:t>
            </a:r>
            <a:endParaRPr/>
          </a:p>
        </p:txBody>
      </p:sp>
      <p:sp>
        <p:nvSpPr>
          <p:cNvPr id="1159" name="Google Shape;1159;p96"/>
          <p:cNvSpPr txBox="1"/>
          <p:nvPr>
            <p:ph idx="5" type="subTitle"/>
          </p:nvPr>
        </p:nvSpPr>
        <p:spPr>
          <a:xfrm>
            <a:off x="1034425" y="4113827"/>
            <a:ext cx="3789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dhexroorka (diameter) coil-ka</a:t>
            </a:r>
            <a:endParaRPr/>
          </a:p>
        </p:txBody>
      </p:sp>
      <p:pic>
        <p:nvPicPr>
          <p:cNvPr id="1160" name="Google Shape;116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8" y="1639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97"/>
          <p:cNvSpPr txBox="1"/>
          <p:nvPr>
            <p:ph idx="1" type="body"/>
          </p:nvPr>
        </p:nvSpPr>
        <p:spPr>
          <a:xfrm>
            <a:off x="324000" y="759300"/>
            <a:ext cx="8496000" cy="165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Tax qodobbada (factors) beddeli kara xoogga electromagnet-ka.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Sharax sida fiilo sidaysa current yar (low current) loogu isticmaali karo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in laga dhigo electromagnet xooggan.</a:t>
            </a:r>
            <a:endParaRPr/>
          </a:p>
        </p:txBody>
      </p:sp>
      <p:sp>
        <p:nvSpPr>
          <p:cNvPr id="1166" name="Google Shape;1166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Kordhinta xoogga electromagnet-ka</a:t>
            </a:r>
            <a:endParaRPr/>
          </a:p>
        </p:txBody>
      </p:sp>
      <p:sp>
        <p:nvSpPr>
          <p:cNvPr id="1172" name="Google Shape;1172;p98"/>
          <p:cNvSpPr txBox="1"/>
          <p:nvPr>
            <p:ph idx="1" type="body"/>
          </p:nvPr>
        </p:nvSpPr>
        <p:spPr>
          <a:xfrm>
            <a:off x="324000" y="759300"/>
            <a:ext cx="8496000" cy="382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Tax qodobbada (factors) beddeli kara xoogga electromagnet-ka.</a:t>
            </a:r>
            <a:endParaRPr sz="20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Arrimaha bedeli kara xoogga korantada (electromagnet) waa: hadda (current) ku jira gariiradda (coil), tirada wareegyada (turns) gariiradda, kala fogeynta wareegyada gariiradda, dhexroorka (diameter) gariiradda iyo walaxda (material) xudunta (core).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Sharax sida silig (wire) sidaya hadd (current) hoose loo isticmaali karo in lagu sameeyo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koronto-birlabeed (electromagnet) xoog leh.</a:t>
            </a:r>
            <a:endParaRPr sz="2000"/>
          </a:p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Siligga (wire) waxaa lagu duubi karaa xudun (core) si loo sameeyo koronto-birlabeed (electromagnet). Haddii wareegyo (turns) badan la duubo, hadda hoose (low current) wuu isku daraa, mid kasta oo wareeg ah, wuxuuna sababi doonaa goob birlabeed (magnetic field) xoog leh.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9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Arrimaha saameeya xoogga koronto-birlabeedka (electromagnet)</a:t>
            </a:r>
            <a:endParaRPr/>
          </a:p>
        </p:txBody>
      </p:sp>
      <p:sp>
        <p:nvSpPr>
          <p:cNvPr id="1178" name="Google Shape;1178;p9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Kordhinta xoogga koronto-birlabeedka (electromagnet)</a:t>
            </a:r>
            <a:endParaRPr/>
          </a:p>
        </p:txBody>
      </p:sp>
      <p:sp>
        <p:nvSpPr>
          <p:cNvPr id="1179" name="Google Shape;1179;p9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Xudun bir jilicsan (soft iron core)</a:t>
            </a:r>
            <a:endParaRPr/>
          </a:p>
        </p:txBody>
      </p:sp>
      <p:sp>
        <p:nvSpPr>
          <p:cNvPr id="1180" name="Google Shape;1180;p9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 (current) maraysa koronto-birlabeedka (electromagnet)</a:t>
            </a:r>
            <a:endParaRPr/>
          </a:p>
        </p:txBody>
      </p:sp>
      <p:pic>
        <p:nvPicPr>
          <p:cNvPr id="1181" name="Google Shape;118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2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00"/>
          <p:cNvSpPr txBox="1"/>
          <p:nvPr>
            <p:ph idx="1" type="body"/>
          </p:nvPr>
        </p:nvSpPr>
        <p:spPr>
          <a:xfrm>
            <a:off x="324000" y="759300"/>
            <a:ext cx="59328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Gariirad (coil) silig (wire) sidaya hadda (current) waxay sababi doontaa goob birlabeed (magnetic field).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87" name="Google Shape;1187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Xudun bir jilicsan (soft iron core)</a:t>
            </a:r>
            <a:endParaRPr/>
          </a:p>
        </p:txBody>
      </p:sp>
      <p:pic>
        <p:nvPicPr>
          <p:cNvPr id="1188" name="Google Shape;118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737" y="2345725"/>
            <a:ext cx="3316519" cy="11331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9" name="Google Shape;1189;p100"/>
          <p:cNvCxnSpPr/>
          <p:nvPr/>
        </p:nvCxnSpPr>
        <p:spPr>
          <a:xfrm rot="10800000">
            <a:off x="5370675" y="3456975"/>
            <a:ext cx="14400" cy="429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90" name="Google Shape;1190;p100"/>
          <p:cNvCxnSpPr/>
          <p:nvPr/>
        </p:nvCxnSpPr>
        <p:spPr>
          <a:xfrm flipH="1">
            <a:off x="4362900" y="3456975"/>
            <a:ext cx="14400" cy="429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91" name="Google Shape;1191;p100"/>
          <p:cNvSpPr txBox="1"/>
          <p:nvPr>
            <p:ph type="title"/>
          </p:nvPr>
        </p:nvSpPr>
        <p:spPr>
          <a:xfrm>
            <a:off x="324000" y="144780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Xudun bir jilicsan (soft iron core)</a:t>
            </a:r>
            <a:endParaRPr/>
          </a:p>
        </p:txBody>
      </p:sp>
      <p:cxnSp>
        <p:nvCxnSpPr>
          <p:cNvPr id="1192" name="Google Shape;1192;p100"/>
          <p:cNvCxnSpPr/>
          <p:nvPr/>
        </p:nvCxnSpPr>
        <p:spPr>
          <a:xfrm>
            <a:off x="5398505" y="2786140"/>
            <a:ext cx="1822200" cy="9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3" name="Google Shape;1193;p100"/>
          <p:cNvCxnSpPr/>
          <p:nvPr/>
        </p:nvCxnSpPr>
        <p:spPr>
          <a:xfrm>
            <a:off x="2523250" y="2790200"/>
            <a:ext cx="1732200" cy="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4" name="Google Shape;1194;p100"/>
          <p:cNvSpPr/>
          <p:nvPr/>
        </p:nvSpPr>
        <p:spPr>
          <a:xfrm>
            <a:off x="4126903" y="1423100"/>
            <a:ext cx="2641500" cy="1187700"/>
          </a:xfrm>
          <a:prstGeom prst="arc">
            <a:avLst>
              <a:gd fmla="val 409258" name="adj1"/>
              <a:gd fmla="val 552782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0"/>
          <p:cNvSpPr/>
          <p:nvPr/>
        </p:nvSpPr>
        <p:spPr>
          <a:xfrm flipH="1" rot="10800000">
            <a:off x="3584825" y="2963075"/>
            <a:ext cx="2545500" cy="1035600"/>
          </a:xfrm>
          <a:prstGeom prst="arc">
            <a:avLst>
              <a:gd fmla="val 8228257" name="adj1"/>
              <a:gd fmla="val 215510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100"/>
          <p:cNvSpPr/>
          <p:nvPr/>
        </p:nvSpPr>
        <p:spPr>
          <a:xfrm flipH="1" rot="10800000">
            <a:off x="4101909" y="2963050"/>
            <a:ext cx="2641500" cy="1187700"/>
          </a:xfrm>
          <a:prstGeom prst="arc">
            <a:avLst>
              <a:gd fmla="val 436244" name="adj1"/>
              <a:gd fmla="val 552782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7" name="Google Shape;1197;p100"/>
          <p:cNvSpPr/>
          <p:nvPr/>
        </p:nvSpPr>
        <p:spPr>
          <a:xfrm flipH="1">
            <a:off x="2952189" y="1431475"/>
            <a:ext cx="2641500" cy="1187700"/>
          </a:xfrm>
          <a:prstGeom prst="arc">
            <a:avLst>
              <a:gd fmla="val 452830" name="adj1"/>
              <a:gd fmla="val 5183541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100"/>
          <p:cNvSpPr/>
          <p:nvPr/>
        </p:nvSpPr>
        <p:spPr>
          <a:xfrm rot="10800000">
            <a:off x="2930189" y="2963050"/>
            <a:ext cx="2641500" cy="1187700"/>
          </a:xfrm>
          <a:prstGeom prst="arc">
            <a:avLst>
              <a:gd fmla="val 466930" name="adj1"/>
              <a:gd fmla="val 5394331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9" name="Google Shape;1199;p100"/>
          <p:cNvGrpSpPr/>
          <p:nvPr/>
        </p:nvGrpSpPr>
        <p:grpSpPr>
          <a:xfrm rot="-1347558">
            <a:off x="6261824" y="2422599"/>
            <a:ext cx="112603" cy="82145"/>
            <a:chOff x="5986850" y="2043225"/>
            <a:chExt cx="96300" cy="78625"/>
          </a:xfrm>
        </p:grpSpPr>
        <p:cxnSp>
          <p:nvCxnSpPr>
            <p:cNvPr id="1200" name="Google Shape;1200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1" name="Google Shape;1201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02" name="Google Shape;1202;p100"/>
          <p:cNvGrpSpPr/>
          <p:nvPr/>
        </p:nvGrpSpPr>
        <p:grpSpPr>
          <a:xfrm>
            <a:off x="6421723" y="2751788"/>
            <a:ext cx="116311" cy="78625"/>
            <a:chOff x="5986850" y="2043225"/>
            <a:chExt cx="96300" cy="78625"/>
          </a:xfrm>
        </p:grpSpPr>
        <p:cxnSp>
          <p:nvCxnSpPr>
            <p:cNvPr id="1203" name="Google Shape;1203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4" name="Google Shape;1204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05" name="Google Shape;1205;p100"/>
          <p:cNvGrpSpPr/>
          <p:nvPr/>
        </p:nvGrpSpPr>
        <p:grpSpPr>
          <a:xfrm flipH="1" rot="-8656305">
            <a:off x="5887417" y="3166390"/>
            <a:ext cx="111746" cy="82916"/>
            <a:chOff x="5986850" y="2043225"/>
            <a:chExt cx="96300" cy="78625"/>
          </a:xfrm>
        </p:grpSpPr>
        <p:cxnSp>
          <p:nvCxnSpPr>
            <p:cNvPr id="1206" name="Google Shape;1206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07" name="Google Shape;1207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08" name="Google Shape;1208;p100"/>
          <p:cNvGrpSpPr/>
          <p:nvPr/>
        </p:nvGrpSpPr>
        <p:grpSpPr>
          <a:xfrm flipH="1" rot="-9452442">
            <a:off x="6209547" y="3058512"/>
            <a:ext cx="112603" cy="82145"/>
            <a:chOff x="5986850" y="2043225"/>
            <a:chExt cx="96300" cy="78625"/>
          </a:xfrm>
        </p:grpSpPr>
        <p:cxnSp>
          <p:nvCxnSpPr>
            <p:cNvPr id="1209" name="Google Shape;1209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0" name="Google Shape;1210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1" name="Google Shape;1211;p100"/>
          <p:cNvGrpSpPr/>
          <p:nvPr/>
        </p:nvGrpSpPr>
        <p:grpSpPr>
          <a:xfrm>
            <a:off x="3887551" y="2751788"/>
            <a:ext cx="116311" cy="78625"/>
            <a:chOff x="5986850" y="2043225"/>
            <a:chExt cx="96300" cy="78625"/>
          </a:xfrm>
        </p:grpSpPr>
        <p:cxnSp>
          <p:nvCxnSpPr>
            <p:cNvPr id="1212" name="Google Shape;1212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3" name="Google Shape;1213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4" name="Google Shape;1214;p100"/>
          <p:cNvGrpSpPr/>
          <p:nvPr/>
        </p:nvGrpSpPr>
        <p:grpSpPr>
          <a:xfrm rot="550561">
            <a:off x="3699698" y="2530522"/>
            <a:ext cx="115644" cy="79284"/>
            <a:chOff x="5986850" y="2043225"/>
            <a:chExt cx="96300" cy="78625"/>
          </a:xfrm>
        </p:grpSpPr>
        <p:cxnSp>
          <p:nvCxnSpPr>
            <p:cNvPr id="1215" name="Google Shape;1215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6" name="Google Shape;1216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7" name="Google Shape;1217;p100"/>
          <p:cNvGrpSpPr/>
          <p:nvPr/>
        </p:nvGrpSpPr>
        <p:grpSpPr>
          <a:xfrm flipH="1" rot="10244169">
            <a:off x="3715760" y="2962493"/>
            <a:ext cx="115633" cy="79301"/>
            <a:chOff x="5986850" y="2043225"/>
            <a:chExt cx="96300" cy="78625"/>
          </a:xfrm>
        </p:grpSpPr>
        <p:cxnSp>
          <p:nvCxnSpPr>
            <p:cNvPr id="1218" name="Google Shape;1218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19" name="Google Shape;1219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0" name="Google Shape;1220;p100"/>
          <p:cNvGrpSpPr/>
          <p:nvPr/>
        </p:nvGrpSpPr>
        <p:grpSpPr>
          <a:xfrm flipH="1" rot="8986550">
            <a:off x="3721768" y="3165635"/>
            <a:ext cx="113233" cy="81544"/>
            <a:chOff x="5986850" y="2043225"/>
            <a:chExt cx="96300" cy="78625"/>
          </a:xfrm>
        </p:grpSpPr>
        <p:cxnSp>
          <p:nvCxnSpPr>
            <p:cNvPr id="1221" name="Google Shape;1221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2" name="Google Shape;1222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23" name="Google Shape;1223;p100"/>
          <p:cNvSpPr/>
          <p:nvPr/>
        </p:nvSpPr>
        <p:spPr>
          <a:xfrm>
            <a:off x="3606225" y="1559825"/>
            <a:ext cx="2545500" cy="1039800"/>
          </a:xfrm>
          <a:prstGeom prst="arc">
            <a:avLst>
              <a:gd fmla="val 8749523" name="adj1"/>
              <a:gd fmla="val 2391206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4" name="Google Shape;1224;p100"/>
          <p:cNvGrpSpPr/>
          <p:nvPr/>
        </p:nvGrpSpPr>
        <p:grpSpPr>
          <a:xfrm rot="-2521853">
            <a:off x="5982496" y="2251248"/>
            <a:ext cx="111743" cy="82918"/>
            <a:chOff x="5986850" y="2043225"/>
            <a:chExt cx="96300" cy="78625"/>
          </a:xfrm>
        </p:grpSpPr>
        <p:cxnSp>
          <p:nvCxnSpPr>
            <p:cNvPr id="1225" name="Google Shape;1225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6" name="Google Shape;1226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7" name="Google Shape;1227;p100"/>
          <p:cNvGrpSpPr/>
          <p:nvPr/>
        </p:nvGrpSpPr>
        <p:grpSpPr>
          <a:xfrm rot="2217573">
            <a:off x="3708808" y="2287468"/>
            <a:ext cx="113237" cy="81549"/>
            <a:chOff x="5986850" y="2043225"/>
            <a:chExt cx="96300" cy="78625"/>
          </a:xfrm>
        </p:grpSpPr>
        <p:cxnSp>
          <p:nvCxnSpPr>
            <p:cNvPr id="1228" name="Google Shape;1228;p100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9" name="Google Shape;1229;p100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4" name="Google Shape;1234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0725" y="2267263"/>
            <a:ext cx="3638750" cy="137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101"/>
          <p:cNvSpPr txBox="1"/>
          <p:nvPr>
            <p:ph idx="1" type="body"/>
          </p:nvPr>
        </p:nvSpPr>
        <p:spPr>
          <a:xfrm>
            <a:off x="325200" y="759700"/>
            <a:ext cx="6993900" cy="7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darista xudun bir (iron core) dhexda gariiradda (coil) waxay ka dhigi doontaa goobta birlabeedka (magnetic field) mid aad u xoog badan.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36" name="Google Shape;1236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Xudun bir jilicsan (soft iron core)</a:t>
            </a:r>
            <a:endParaRPr/>
          </a:p>
        </p:txBody>
      </p:sp>
      <p:cxnSp>
        <p:nvCxnSpPr>
          <p:cNvPr id="1237" name="Google Shape;1237;p101"/>
          <p:cNvCxnSpPr/>
          <p:nvPr/>
        </p:nvCxnSpPr>
        <p:spPr>
          <a:xfrm rot="10800000">
            <a:off x="5370675" y="3456975"/>
            <a:ext cx="14400" cy="429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8" name="Google Shape;1238;p101"/>
          <p:cNvCxnSpPr/>
          <p:nvPr/>
        </p:nvCxnSpPr>
        <p:spPr>
          <a:xfrm flipH="1">
            <a:off x="4362900" y="3456975"/>
            <a:ext cx="14400" cy="429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9" name="Google Shape;1239;p101"/>
          <p:cNvCxnSpPr/>
          <p:nvPr/>
        </p:nvCxnSpPr>
        <p:spPr>
          <a:xfrm>
            <a:off x="5398505" y="2786140"/>
            <a:ext cx="1822200" cy="99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0" name="Google Shape;1240;p101"/>
          <p:cNvCxnSpPr/>
          <p:nvPr/>
        </p:nvCxnSpPr>
        <p:spPr>
          <a:xfrm>
            <a:off x="2523250" y="2790200"/>
            <a:ext cx="1732200" cy="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1" name="Google Shape;1241;p101"/>
          <p:cNvSpPr/>
          <p:nvPr/>
        </p:nvSpPr>
        <p:spPr>
          <a:xfrm>
            <a:off x="3527532" y="1498500"/>
            <a:ext cx="3744900" cy="1211700"/>
          </a:xfrm>
          <a:prstGeom prst="arc">
            <a:avLst>
              <a:gd fmla="val 790685" name="adj1"/>
              <a:gd fmla="val 542365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101"/>
          <p:cNvSpPr/>
          <p:nvPr/>
        </p:nvSpPr>
        <p:spPr>
          <a:xfrm>
            <a:off x="4126903" y="1423100"/>
            <a:ext cx="2641500" cy="1187700"/>
          </a:xfrm>
          <a:prstGeom prst="arc">
            <a:avLst>
              <a:gd fmla="val 409258" name="adj1"/>
              <a:gd fmla="val 552782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101"/>
          <p:cNvSpPr/>
          <p:nvPr/>
        </p:nvSpPr>
        <p:spPr>
          <a:xfrm flipH="1" rot="10800000">
            <a:off x="3606225" y="2963050"/>
            <a:ext cx="2545500" cy="1035600"/>
          </a:xfrm>
          <a:prstGeom prst="arc">
            <a:avLst>
              <a:gd fmla="val 8228257" name="adj1"/>
              <a:gd fmla="val 215510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101"/>
          <p:cNvSpPr/>
          <p:nvPr/>
        </p:nvSpPr>
        <p:spPr>
          <a:xfrm flipH="1" rot="10800000">
            <a:off x="3527532" y="2872000"/>
            <a:ext cx="3744900" cy="1211700"/>
          </a:xfrm>
          <a:prstGeom prst="arc">
            <a:avLst>
              <a:gd fmla="val 790685" name="adj1"/>
              <a:gd fmla="val 5423659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101"/>
          <p:cNvSpPr/>
          <p:nvPr/>
        </p:nvSpPr>
        <p:spPr>
          <a:xfrm flipH="1" rot="10800000">
            <a:off x="4123309" y="2963025"/>
            <a:ext cx="2641500" cy="1187700"/>
          </a:xfrm>
          <a:prstGeom prst="arc">
            <a:avLst>
              <a:gd fmla="val 436244" name="adj1"/>
              <a:gd fmla="val 5527825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101"/>
          <p:cNvSpPr/>
          <p:nvPr/>
        </p:nvSpPr>
        <p:spPr>
          <a:xfrm flipH="1">
            <a:off x="2380674" y="1498500"/>
            <a:ext cx="3744900" cy="1211700"/>
          </a:xfrm>
          <a:prstGeom prst="arc">
            <a:avLst>
              <a:gd fmla="val 790685" name="adj1"/>
              <a:gd fmla="val 5459491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101"/>
          <p:cNvSpPr/>
          <p:nvPr/>
        </p:nvSpPr>
        <p:spPr>
          <a:xfrm flipH="1">
            <a:off x="2952189" y="1431475"/>
            <a:ext cx="2641500" cy="1187700"/>
          </a:xfrm>
          <a:prstGeom prst="arc">
            <a:avLst>
              <a:gd fmla="val 452830" name="adj1"/>
              <a:gd fmla="val 5183541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101"/>
          <p:cNvSpPr/>
          <p:nvPr/>
        </p:nvSpPr>
        <p:spPr>
          <a:xfrm rot="10800000">
            <a:off x="2444567" y="2872000"/>
            <a:ext cx="3744900" cy="1211700"/>
          </a:xfrm>
          <a:prstGeom prst="arc">
            <a:avLst>
              <a:gd fmla="val 790685" name="adj1"/>
              <a:gd fmla="val 5145157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101"/>
          <p:cNvSpPr/>
          <p:nvPr/>
        </p:nvSpPr>
        <p:spPr>
          <a:xfrm rot="10800000">
            <a:off x="2952189" y="2963025"/>
            <a:ext cx="2641500" cy="1187700"/>
          </a:xfrm>
          <a:prstGeom prst="arc">
            <a:avLst>
              <a:gd fmla="val 466930" name="adj1"/>
              <a:gd fmla="val 5394331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0" name="Google Shape;1250;p101"/>
          <p:cNvGrpSpPr/>
          <p:nvPr/>
        </p:nvGrpSpPr>
        <p:grpSpPr>
          <a:xfrm>
            <a:off x="6421723" y="2751788"/>
            <a:ext cx="116311" cy="78625"/>
            <a:chOff x="5986850" y="2043225"/>
            <a:chExt cx="96300" cy="78625"/>
          </a:xfrm>
        </p:grpSpPr>
        <p:cxnSp>
          <p:nvCxnSpPr>
            <p:cNvPr id="1251" name="Google Shape;1251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2" name="Google Shape;1252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53" name="Google Shape;1253;p101"/>
          <p:cNvGrpSpPr/>
          <p:nvPr/>
        </p:nvGrpSpPr>
        <p:grpSpPr>
          <a:xfrm rot="-851202">
            <a:off x="6361510" y="2573413"/>
            <a:ext cx="114735" cy="80147"/>
            <a:chOff x="5986850" y="2043225"/>
            <a:chExt cx="96300" cy="78625"/>
          </a:xfrm>
        </p:grpSpPr>
        <p:cxnSp>
          <p:nvCxnSpPr>
            <p:cNvPr id="1254" name="Google Shape;1254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5" name="Google Shape;1255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56" name="Google Shape;1256;p101"/>
          <p:cNvGrpSpPr/>
          <p:nvPr/>
        </p:nvGrpSpPr>
        <p:grpSpPr>
          <a:xfrm rot="-1347558">
            <a:off x="6261824" y="2422599"/>
            <a:ext cx="112603" cy="82145"/>
            <a:chOff x="5986850" y="2043225"/>
            <a:chExt cx="96300" cy="78625"/>
          </a:xfrm>
        </p:grpSpPr>
        <p:cxnSp>
          <p:nvCxnSpPr>
            <p:cNvPr id="1257" name="Google Shape;1257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8" name="Google Shape;1258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59" name="Google Shape;1259;p101"/>
          <p:cNvGrpSpPr/>
          <p:nvPr/>
        </p:nvGrpSpPr>
        <p:grpSpPr>
          <a:xfrm flipH="1" rot="-9948798">
            <a:off x="6238254" y="2901497"/>
            <a:ext cx="114735" cy="80147"/>
            <a:chOff x="5986850" y="2043225"/>
            <a:chExt cx="96300" cy="78625"/>
          </a:xfrm>
        </p:grpSpPr>
        <p:cxnSp>
          <p:nvCxnSpPr>
            <p:cNvPr id="1260" name="Google Shape;1260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1" name="Google Shape;1261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2" name="Google Shape;1262;p101"/>
          <p:cNvGrpSpPr/>
          <p:nvPr/>
        </p:nvGrpSpPr>
        <p:grpSpPr>
          <a:xfrm flipH="1" rot="-9452442">
            <a:off x="6168672" y="3035412"/>
            <a:ext cx="112603" cy="82145"/>
            <a:chOff x="5986850" y="2043225"/>
            <a:chExt cx="96300" cy="78625"/>
          </a:xfrm>
        </p:grpSpPr>
        <p:cxnSp>
          <p:nvCxnSpPr>
            <p:cNvPr id="1263" name="Google Shape;1263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4" name="Google Shape;1264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5" name="Google Shape;1265;p101"/>
          <p:cNvGrpSpPr/>
          <p:nvPr/>
        </p:nvGrpSpPr>
        <p:grpSpPr>
          <a:xfrm flipH="1" rot="-8656305">
            <a:off x="5899842" y="3162840"/>
            <a:ext cx="111746" cy="82916"/>
            <a:chOff x="5986850" y="2043225"/>
            <a:chExt cx="96300" cy="78625"/>
          </a:xfrm>
        </p:grpSpPr>
        <p:cxnSp>
          <p:nvCxnSpPr>
            <p:cNvPr id="1266" name="Google Shape;1266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7" name="Google Shape;1267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68" name="Google Shape;1268;p101"/>
          <p:cNvGrpSpPr/>
          <p:nvPr/>
        </p:nvGrpSpPr>
        <p:grpSpPr>
          <a:xfrm>
            <a:off x="3887551" y="2751788"/>
            <a:ext cx="116311" cy="78625"/>
            <a:chOff x="5986850" y="2043225"/>
            <a:chExt cx="96300" cy="78625"/>
          </a:xfrm>
        </p:grpSpPr>
        <p:cxnSp>
          <p:nvCxnSpPr>
            <p:cNvPr id="1269" name="Google Shape;1269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0" name="Google Shape;1270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1" name="Google Shape;1271;p101"/>
          <p:cNvGrpSpPr/>
          <p:nvPr/>
        </p:nvGrpSpPr>
        <p:grpSpPr>
          <a:xfrm rot="287428">
            <a:off x="3763673" y="2655540"/>
            <a:ext cx="116120" cy="78806"/>
            <a:chOff x="5986850" y="2043225"/>
            <a:chExt cx="96300" cy="78625"/>
          </a:xfrm>
        </p:grpSpPr>
        <p:cxnSp>
          <p:nvCxnSpPr>
            <p:cNvPr id="1272" name="Google Shape;1272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3" name="Google Shape;1273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4" name="Google Shape;1274;p101"/>
          <p:cNvGrpSpPr/>
          <p:nvPr/>
        </p:nvGrpSpPr>
        <p:grpSpPr>
          <a:xfrm rot="550561">
            <a:off x="3699698" y="2530522"/>
            <a:ext cx="115644" cy="79284"/>
            <a:chOff x="5986850" y="2043225"/>
            <a:chExt cx="96300" cy="78625"/>
          </a:xfrm>
        </p:grpSpPr>
        <p:cxnSp>
          <p:nvCxnSpPr>
            <p:cNvPr id="1275" name="Google Shape;1275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6" name="Google Shape;1276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77" name="Google Shape;1277;p101"/>
          <p:cNvGrpSpPr/>
          <p:nvPr/>
        </p:nvGrpSpPr>
        <p:grpSpPr>
          <a:xfrm flipH="1" rot="10464318">
            <a:off x="3764119" y="2855365"/>
            <a:ext cx="116065" cy="78876"/>
            <a:chOff x="5986850" y="2043225"/>
            <a:chExt cx="96300" cy="78625"/>
          </a:xfrm>
        </p:grpSpPr>
        <p:cxnSp>
          <p:nvCxnSpPr>
            <p:cNvPr id="1278" name="Google Shape;1278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9" name="Google Shape;1279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80" name="Google Shape;1280;p101"/>
          <p:cNvGrpSpPr/>
          <p:nvPr/>
        </p:nvGrpSpPr>
        <p:grpSpPr>
          <a:xfrm flipH="1" rot="10244169">
            <a:off x="3677935" y="2974968"/>
            <a:ext cx="115633" cy="79301"/>
            <a:chOff x="5986850" y="2043225"/>
            <a:chExt cx="96300" cy="78625"/>
          </a:xfrm>
        </p:grpSpPr>
        <p:cxnSp>
          <p:nvCxnSpPr>
            <p:cNvPr id="1281" name="Google Shape;1281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2" name="Google Shape;1282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83" name="Google Shape;1283;p101"/>
          <p:cNvGrpSpPr/>
          <p:nvPr/>
        </p:nvGrpSpPr>
        <p:grpSpPr>
          <a:xfrm flipH="1" rot="8582427">
            <a:off x="3700908" y="3195433"/>
            <a:ext cx="113237" cy="81549"/>
            <a:chOff x="5986850" y="2043225"/>
            <a:chExt cx="96300" cy="78625"/>
          </a:xfrm>
        </p:grpSpPr>
        <p:cxnSp>
          <p:nvCxnSpPr>
            <p:cNvPr id="1284" name="Google Shape;1284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5" name="Google Shape;1285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86" name="Google Shape;1286;p101"/>
          <p:cNvSpPr/>
          <p:nvPr/>
        </p:nvSpPr>
        <p:spPr>
          <a:xfrm>
            <a:off x="3606225" y="1559825"/>
            <a:ext cx="2545500" cy="1039800"/>
          </a:xfrm>
          <a:prstGeom prst="arc">
            <a:avLst>
              <a:gd fmla="val 8749523" name="adj1"/>
              <a:gd fmla="val 2391206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7" name="Google Shape;1287;p101"/>
          <p:cNvGrpSpPr/>
          <p:nvPr/>
        </p:nvGrpSpPr>
        <p:grpSpPr>
          <a:xfrm rot="-2521853">
            <a:off x="5982496" y="2251248"/>
            <a:ext cx="111743" cy="82918"/>
            <a:chOff x="5986850" y="2043225"/>
            <a:chExt cx="96300" cy="78625"/>
          </a:xfrm>
        </p:grpSpPr>
        <p:cxnSp>
          <p:nvCxnSpPr>
            <p:cNvPr id="1288" name="Google Shape;1288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9" name="Google Shape;1289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90" name="Google Shape;1290;p101"/>
          <p:cNvGrpSpPr/>
          <p:nvPr/>
        </p:nvGrpSpPr>
        <p:grpSpPr>
          <a:xfrm rot="2217573">
            <a:off x="3708808" y="2287468"/>
            <a:ext cx="113237" cy="81549"/>
            <a:chOff x="5986850" y="2043225"/>
            <a:chExt cx="96300" cy="78625"/>
          </a:xfrm>
        </p:grpSpPr>
        <p:cxnSp>
          <p:nvCxnSpPr>
            <p:cNvPr id="1291" name="Google Shape;1291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2" name="Google Shape;1292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93" name="Google Shape;1293;p101"/>
          <p:cNvSpPr/>
          <p:nvPr/>
        </p:nvSpPr>
        <p:spPr>
          <a:xfrm>
            <a:off x="3954750" y="1859275"/>
            <a:ext cx="1738500" cy="724200"/>
          </a:xfrm>
          <a:prstGeom prst="arc">
            <a:avLst>
              <a:gd fmla="val 9463901" name="adj1"/>
              <a:gd fmla="val 1525053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4" name="Google Shape;1294;p101"/>
          <p:cNvGrpSpPr/>
          <p:nvPr/>
        </p:nvGrpSpPr>
        <p:grpSpPr>
          <a:xfrm rot="10799703">
            <a:off x="4770986" y="1813380"/>
            <a:ext cx="111641" cy="96710"/>
            <a:chOff x="5986850" y="2043225"/>
            <a:chExt cx="96300" cy="78625"/>
          </a:xfrm>
        </p:grpSpPr>
        <p:cxnSp>
          <p:nvCxnSpPr>
            <p:cNvPr id="1295" name="Google Shape;1295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6" name="Google Shape;1296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97" name="Google Shape;1297;p101"/>
          <p:cNvSpPr/>
          <p:nvPr/>
        </p:nvSpPr>
        <p:spPr>
          <a:xfrm flipH="1" rot="10800000">
            <a:off x="4035900" y="2998722"/>
            <a:ext cx="1738500" cy="724200"/>
          </a:xfrm>
          <a:prstGeom prst="arc">
            <a:avLst>
              <a:gd fmla="val 9463901" name="adj1"/>
              <a:gd fmla="val 1525053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8" name="Google Shape;1298;p101"/>
          <p:cNvGrpSpPr/>
          <p:nvPr/>
        </p:nvGrpSpPr>
        <p:grpSpPr>
          <a:xfrm flipH="1" rot="297">
            <a:off x="4852136" y="3672107"/>
            <a:ext cx="111641" cy="96710"/>
            <a:chOff x="5986850" y="2043225"/>
            <a:chExt cx="96300" cy="78625"/>
          </a:xfrm>
        </p:grpSpPr>
        <p:cxnSp>
          <p:nvCxnSpPr>
            <p:cNvPr id="1299" name="Google Shape;1299;p101"/>
            <p:cNvCxnSpPr/>
            <p:nvPr/>
          </p:nvCxnSpPr>
          <p:spPr>
            <a:xfrm>
              <a:off x="5986850" y="2043225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0" name="Google Shape;1300;p101"/>
            <p:cNvCxnSpPr/>
            <p:nvPr/>
          </p:nvCxnSpPr>
          <p:spPr>
            <a:xfrm flipH="1" rot="10800000">
              <a:off x="5986850" y="2081050"/>
              <a:ext cx="96300" cy="408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01" name="Google Shape;1301;p101"/>
          <p:cNvSpPr txBox="1"/>
          <p:nvPr>
            <p:ph idx="1" type="body"/>
          </p:nvPr>
        </p:nvSpPr>
        <p:spPr>
          <a:xfrm>
            <a:off x="367225" y="1731513"/>
            <a:ext cx="2304900" cy="211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Birtu (iron) way birlabeysan (magnetised) oo tani waxay ku darsataa goobta birlabeedka (magnetic field) gariiradda (coil).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Xudun bir jilicsan (soft iron core)</a:t>
            </a:r>
            <a:endParaRPr/>
          </a:p>
        </p:txBody>
      </p:sp>
      <p:pic>
        <p:nvPicPr>
          <p:cNvPr id="1307" name="Google Shape;1307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0625" y="1676113"/>
            <a:ext cx="3638750" cy="137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102"/>
          <p:cNvSpPr txBox="1"/>
          <p:nvPr>
            <p:ph idx="1" type="body"/>
          </p:nvPr>
        </p:nvSpPr>
        <p:spPr>
          <a:xfrm>
            <a:off x="324000" y="843600"/>
            <a:ext cx="6993900" cy="7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loo yaqaan 'xudun bir jilicsan' (soft iron core) sababtoo ah bir saafi ah (pure iron) way lumisaa birlabeedkeeda (magnetism) marka hadda (current) joogsato.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09" name="Google Shape;1309;p102"/>
          <p:cNvSpPr txBox="1"/>
          <p:nvPr>
            <p:ph idx="1" type="body"/>
          </p:nvPr>
        </p:nvSpPr>
        <p:spPr>
          <a:xfrm>
            <a:off x="324000" y="3160400"/>
            <a:ext cx="6993900" cy="7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Bir saafi ah (Pure iron) waxaa loo yaqaan walax birlabeed (magnetic material) 'jilicsan' (soft).</a:t>
            </a:r>
            <a:endParaRPr/>
          </a:p>
        </p:txBody>
      </p:sp>
      <p:sp>
        <p:nvSpPr>
          <p:cNvPr id="1310" name="Google Shape;1310;p102"/>
          <p:cNvSpPr txBox="1"/>
          <p:nvPr>
            <p:ph idx="1" type="body"/>
          </p:nvPr>
        </p:nvSpPr>
        <p:spPr>
          <a:xfrm>
            <a:off x="321900" y="3678725"/>
            <a:ext cx="7996200" cy="7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Haddii birta (steel) (oo ah daaw (alloy) bir (iron) iyo kaarboon (carbon)) la isticmaalo, waxay sii ahaan doontaa birlabeysan (magnetised) ka dib marka hadda (current) la damiyo.</a:t>
            </a:r>
            <a:endParaRPr/>
          </a:p>
        </p:txBody>
      </p:sp>
      <p:sp>
        <p:nvSpPr>
          <p:cNvPr id="1311" name="Google Shape;1311;p102"/>
          <p:cNvSpPr txBox="1"/>
          <p:nvPr>
            <p:ph idx="1" type="body"/>
          </p:nvPr>
        </p:nvSpPr>
        <p:spPr>
          <a:xfrm>
            <a:off x="6371250" y="1977725"/>
            <a:ext cx="2113200" cy="56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Xudun bir jilicsan (soft iron core)</a:t>
            </a:r>
            <a:endParaRPr/>
          </a:p>
        </p:txBody>
      </p:sp>
      <p:cxnSp>
        <p:nvCxnSpPr>
          <p:cNvPr id="1312" name="Google Shape;1312;p102"/>
          <p:cNvCxnSpPr>
            <a:stCxn id="1311" idx="1"/>
          </p:cNvCxnSpPr>
          <p:nvPr/>
        </p:nvCxnSpPr>
        <p:spPr>
          <a:xfrm rot="10800000">
            <a:off x="5421450" y="2179175"/>
            <a:ext cx="949800" cy="83400"/>
          </a:xfrm>
          <a:prstGeom prst="straightConnector1">
            <a:avLst/>
          </a:prstGeom>
          <a:noFill/>
          <a:ln cap="flat" cmpd="sng" w="38100">
            <a:solidFill>
              <a:srgbClr val="374CF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103"/>
          <p:cNvSpPr txBox="1"/>
          <p:nvPr>
            <p:ph idx="1" type="body"/>
          </p:nvPr>
        </p:nvSpPr>
        <p:spPr>
          <a:xfrm>
            <a:off x="324000" y="810000"/>
            <a:ext cx="69939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Siligga (wire) waxaa si toos ah loogu duubi karaa xudunta birta (iron core) haddii siligga gariiradda (coil wire) uu yahay mid dahaaran (insulated).</a:t>
            </a:r>
            <a:endParaRPr/>
          </a:p>
        </p:txBody>
      </p:sp>
      <p:sp>
        <p:nvSpPr>
          <p:cNvPr id="1318" name="Google Shape;1318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Xudun bir jilicsan (soft iron core)</a:t>
            </a:r>
            <a:endParaRPr/>
          </a:p>
        </p:txBody>
      </p:sp>
      <p:sp>
        <p:nvSpPr>
          <p:cNvPr id="1319" name="Google Shape;1319;p103"/>
          <p:cNvSpPr txBox="1"/>
          <p:nvPr>
            <p:ph idx="1" type="body"/>
          </p:nvPr>
        </p:nvSpPr>
        <p:spPr>
          <a:xfrm>
            <a:off x="324000" y="3631800"/>
            <a:ext cx="6993900" cy="68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Dahaarku (insulation) wuxuu ka hortagaa hadda (current) inuu galo xudunta (core).</a:t>
            </a:r>
            <a:endParaRPr/>
          </a:p>
        </p:txBody>
      </p:sp>
      <p:pic>
        <p:nvPicPr>
          <p:cNvPr id="1320" name="Google Shape;132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9300" y="1988375"/>
            <a:ext cx="5829300" cy="10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Nud bir jilicsan (soft iron core)</a:t>
            </a:r>
            <a:endParaRPr/>
          </a:p>
        </p:txBody>
      </p:sp>
      <p:sp>
        <p:nvSpPr>
          <p:cNvPr id="1326" name="Google Shape;1326;p104"/>
          <p:cNvSpPr txBox="1"/>
          <p:nvPr>
            <p:ph idx="1" type="body"/>
          </p:nvPr>
        </p:nvSpPr>
        <p:spPr>
          <a:xfrm>
            <a:off x="324000" y="810000"/>
            <a:ext cx="8496000" cy="123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siligu aan la dahaadin, hadda kugu (current) wuxuu si toos ah u dhex mari doonaa nudda (core) isagoon ku wareegin, mana samayn doono electromagnet (electromagnet) xoog leh.</a:t>
            </a:r>
            <a:endParaRPr/>
          </a:p>
        </p:txBody>
      </p:sp>
      <p:pic>
        <p:nvPicPr>
          <p:cNvPr id="1327" name="Google Shape;132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7875" y="2166975"/>
            <a:ext cx="5064251" cy="947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104"/>
          <p:cNvSpPr/>
          <p:nvPr/>
        </p:nvSpPr>
        <p:spPr>
          <a:xfrm flipH="1" rot="10800000">
            <a:off x="2127875" y="2782801"/>
            <a:ext cx="4694609" cy="282549"/>
          </a:xfrm>
          <a:custGeom>
            <a:rect b="b" l="l" r="r" t="t"/>
            <a:pathLst>
              <a:path extrusionOk="0" h="9164" w="183419">
                <a:moveTo>
                  <a:pt x="183419" y="1299"/>
                </a:moveTo>
                <a:cubicBezTo>
                  <a:pt x="177435" y="1137"/>
                  <a:pt x="154265" y="-683"/>
                  <a:pt x="147512" y="328"/>
                </a:cubicBezTo>
                <a:cubicBezTo>
                  <a:pt x="140759" y="1339"/>
                  <a:pt x="145490" y="5989"/>
                  <a:pt x="142902" y="7364"/>
                </a:cubicBezTo>
                <a:cubicBezTo>
                  <a:pt x="140314" y="8739"/>
                  <a:pt x="137322" y="8294"/>
                  <a:pt x="131984" y="8577"/>
                </a:cubicBezTo>
                <a:cubicBezTo>
                  <a:pt x="126647" y="8860"/>
                  <a:pt x="127294" y="9103"/>
                  <a:pt x="110877" y="9063"/>
                </a:cubicBezTo>
                <a:cubicBezTo>
                  <a:pt x="94460" y="9023"/>
                  <a:pt x="48039" y="9548"/>
                  <a:pt x="33482" y="8335"/>
                </a:cubicBezTo>
                <a:cubicBezTo>
                  <a:pt x="18925" y="7122"/>
                  <a:pt x="27295" y="2957"/>
                  <a:pt x="23534" y="1784"/>
                </a:cubicBezTo>
                <a:cubicBezTo>
                  <a:pt x="19773" y="611"/>
                  <a:pt x="14840" y="1420"/>
                  <a:pt x="10918" y="1299"/>
                </a:cubicBezTo>
                <a:cubicBezTo>
                  <a:pt x="6996" y="1178"/>
                  <a:pt x="1820" y="1097"/>
                  <a:pt x="0" y="1056"/>
                </a:cubicBezTo>
              </a:path>
            </a:pathLst>
          </a:custGeom>
          <a:noFill/>
          <a:ln cap="flat" cmpd="sng" w="762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329" name="Google Shape;1329;p104"/>
          <p:cNvSpPr txBox="1"/>
          <p:nvPr>
            <p:ph idx="1" type="body"/>
          </p:nvPr>
        </p:nvSpPr>
        <p:spPr>
          <a:xfrm>
            <a:off x="324000" y="3448225"/>
            <a:ext cx="8496000" cy="49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Haddda kugu (current) wuxuu si toos ah u dhex maraa nudda (core) wax-qaada.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wareegyada siliga qaawan ay istaabtaan, hadda kugu (current) wuxuu qaadan doonaa dariiqa gaaban.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05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isku-dhafka siligga iyo nudda (core) ee la muujiyey ayaa samayn doona electromagnet (electromagnet) aan shaqayn?</a:t>
            </a:r>
            <a:endParaRPr/>
          </a:p>
        </p:txBody>
      </p:sp>
      <p:sp>
        <p:nvSpPr>
          <p:cNvPr id="1335" name="Google Shape;1335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Nud bir jilicsan (soft iron core)</a:t>
            </a:r>
            <a:endParaRPr/>
          </a:p>
        </p:txBody>
      </p:sp>
      <p:pic>
        <p:nvPicPr>
          <p:cNvPr id="1336" name="Google Shape;1336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571749"/>
            <a:ext cx="2555400" cy="478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4301" y="2571750"/>
            <a:ext cx="2487301" cy="4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8" name="Google Shape;1338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3253" y="2534425"/>
            <a:ext cx="2826747" cy="4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558" y="41569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106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Kee ka mid ah isku-dhafka siligga iyo nudda (core) ee la muujiyey ayaa samayn doona electromagnet-ka (electromagnet) ugu xooggan?</a:t>
            </a:r>
            <a:endParaRPr/>
          </a:p>
        </p:txBody>
      </p:sp>
      <p:sp>
        <p:nvSpPr>
          <p:cNvPr id="1345" name="Google Shape;1345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Nud bir jilicsan (soft iron core)</a:t>
            </a:r>
            <a:endParaRPr/>
          </a:p>
        </p:txBody>
      </p:sp>
      <p:pic>
        <p:nvPicPr>
          <p:cNvPr id="1346" name="Google Shape;134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571749"/>
            <a:ext cx="2555400" cy="478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93253" y="2534425"/>
            <a:ext cx="2826747" cy="48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8" name="Google Shape;1348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30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1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6232" y="2540225"/>
            <a:ext cx="2725143" cy="47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107"/>
          <p:cNvSpPr txBox="1"/>
          <p:nvPr>
            <p:ph idx="1" type="body"/>
          </p:nvPr>
        </p:nvSpPr>
        <p:spPr>
          <a:xfrm>
            <a:off x="324000" y="710775"/>
            <a:ext cx="7135200" cy="8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Sharax sida walxaha nudda (core) iyo gariiradda (coil) ay uga dhigi karaan electromagnet-ka (electromagnet) mid ka xoog badan.</a:t>
            </a:r>
            <a:endParaRPr/>
          </a:p>
        </p:txBody>
      </p:sp>
      <p:sp>
        <p:nvSpPr>
          <p:cNvPr id="1355" name="Google Shape;1355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Nud bir jilicsan (soft iron core)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Nud bir jilicsan (soft iron core)</a:t>
            </a:r>
            <a:endParaRPr/>
          </a:p>
        </p:txBody>
      </p:sp>
      <p:sp>
        <p:nvSpPr>
          <p:cNvPr id="1361" name="Google Shape;1361;p108"/>
          <p:cNvSpPr txBox="1"/>
          <p:nvPr>
            <p:ph idx="1" type="body"/>
          </p:nvPr>
        </p:nvSpPr>
        <p:spPr>
          <a:xfrm>
            <a:off x="324000" y="710775"/>
            <a:ext cx="8496000" cy="80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 sida walxaha nudda (core) iyo gariiradda (coil) ay uga dhigi karaan electromagnet-ka (electromagnet) mid ka xoog badan.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Nudda (core) ee electromagnet-ka (electromagnet) waa in laga sameeyaa bir 'jilicsan' oo noqon karta magnetised (magnetised). Tani waxay ku dari doontaa goobta magnetic (magnetic field) waxayna ka dhigi doontaa magnet-ka (magnet) mid ka xoog badan. Waa in la isticmaalaa bir 'jilicsan' si electromagnet-ku (electromagnet) u luminayo magnetism-kiisa marka hadda kugu (current) la damiyo.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Gariiradda (coil) waa in laga sameeyaa silig bir ah oo dahaaran si hadda kugu (current) uusan u dhex marin nudda (core) laakiin uu u maro wareegyada ku wareegsan nudda (core).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09"/>
          <p:cNvSpPr txBox="1"/>
          <p:nvPr>
            <p:ph idx="1" type="body"/>
          </p:nvPr>
        </p:nvSpPr>
        <p:spPr>
          <a:xfrm>
            <a:off x="324000" y="8100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Electromagnet-ka (electromagnet) waxaa lagu samayn karaa iyadoo silig lagu duubo nudda (core) oo hadda kugu (current) lagu maro wareegyada gariiradda (coil).</a:t>
            </a:r>
            <a:endParaRPr sz="2000"/>
          </a:p>
        </p:txBody>
      </p:sp>
      <p:sp>
        <p:nvSpPr>
          <p:cNvPr id="1367" name="Google Shape;1367;p10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Hadda kugu (current) dhex mara electromagnet-ka (electromagnet)</a:t>
            </a:r>
            <a:endParaRPr/>
          </a:p>
        </p:txBody>
      </p:sp>
      <p:sp>
        <p:nvSpPr>
          <p:cNvPr id="1368" name="Google Shape;1368;p109"/>
          <p:cNvSpPr txBox="1"/>
          <p:nvPr>
            <p:ph idx="1" type="body"/>
          </p:nvPr>
        </p:nvSpPr>
        <p:spPr>
          <a:xfrm>
            <a:off x="324000" y="17490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Qodobbada saameeya xoogga electromagnet-ka (electromagnet) waxaa ka mid ah: hadda kugu (current) ee gariiradda (coil), tirada wareegyada ee gariiradda (coil), dhererka iyo dhexroorka gariiradda (coil) iyo walxaha nudda (core).</a:t>
            </a:r>
            <a:endParaRPr sz="2000"/>
          </a:p>
        </p:txBody>
      </p:sp>
      <p:pic>
        <p:nvPicPr>
          <p:cNvPr id="1369" name="Google Shape;136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5948" y="2764798"/>
            <a:ext cx="2582100" cy="144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09"/>
          <p:cNvSpPr txBox="1"/>
          <p:nvPr>
            <p:ph idx="1" type="body"/>
          </p:nvPr>
        </p:nvSpPr>
        <p:spPr>
          <a:xfrm>
            <a:off x="287625" y="3042000"/>
            <a:ext cx="6676200" cy="149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Nud bir jilicsan (soft iron core) waxay kordhisaa xoogga electromagnet-ka (electromagnet) sababtoo ah waxay noqotaa magnetised (magnetised).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kugu (current) wuxuu dhex maraa gariiradda (coil) laakiin ma dhex maro nudda (core).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