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1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 Id="rId49" Type="http://schemas.openxmlformats.org/officeDocument/2006/relationships/slide" Target="slides/slide45.xml"/><Relationship Id="rId50" Type="http://schemas.openxmlformats.org/officeDocument/2006/relationships/slide" Target="slides/slide46.xml"/><Relationship Id="rId51" Type="http://schemas.openxmlformats.org/officeDocument/2006/relationships/slide" Target="slides/slide47.xml"/><Relationship Id="rId52" Type="http://schemas.openxmlformats.org/officeDocument/2006/relationships/slide" Target="slides/slide48.xml"/><Relationship Id="rId53" Type="http://schemas.openxmlformats.org/officeDocument/2006/relationships/slide" Target="slides/slide49.xml"/><Relationship Id="rId54" Type="http://schemas.openxmlformats.org/officeDocument/2006/relationships/slide" Target="slides/slide50.xml"/><Relationship Id="rId55" Type="http://schemas.openxmlformats.org/officeDocument/2006/relationships/slide" Target="slides/slide51.xml"/><Relationship Id="rId56" Type="http://schemas.openxmlformats.org/officeDocument/2006/relationships/slide" Target="slides/slide52.xml"/><Relationship Id="rId57" Type="http://schemas.openxmlformats.org/officeDocument/2006/relationships/slide" Target="slides/slide53.xml"/><Relationship Id="rId58" Type="http://schemas.openxmlformats.org/officeDocument/2006/relationships/slide" Target="slides/slide54.xml"/><Relationship Id="rId59" Type="http://schemas.openxmlformats.org/officeDocument/2006/relationships/slide" Target="slides/slide55.xml"/><Relationship Id="rId60" Type="http://schemas.openxmlformats.org/officeDocument/2006/relationships/slide" Target="slides/slide56.xml"/><Relationship Id="rId61" Type="http://schemas.openxmlformats.org/officeDocument/2006/relationships/slide" Target="slides/slide57.xml"/><Relationship Id="rId62" Type="http://schemas.openxmlformats.org/officeDocument/2006/relationships/slide" Target="slides/slide58.xml"/><Relationship Id="rId63" Type="http://schemas.openxmlformats.org/officeDocument/2006/relationships/slide" Target="slides/slide59.xml"/><Relationship Id="rId64" Type="http://schemas.openxmlformats.org/officeDocument/2006/relationships/slide" Target="slides/slide60.xml"/><Relationship Id="rId65" Type="http://schemas.openxmlformats.org/officeDocument/2006/relationships/slide" Target="slides/slide61.xml"/><Relationship Id="rId66" Type="http://schemas.openxmlformats.org/officeDocument/2006/relationships/slide" Target="slides/slide6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g2f7364aebc0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4" name="Google Shape;834;g2f7364aebc0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g2f7364aebc0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0" name="Google Shape;840;g2f7364aebc0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g2f7364aebc0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5" name="Google Shape;845;g2f7364aebc0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g2f7364aebc0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0" name="Google Shape;850;g2f7364aebc0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g2fe79ac6a7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5" name="Google Shape;855;g2fe79ac6a7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g2fe79ac6a7e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4" name="Google Shape;864;g2fe79ac6a7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g2fe79ac6a7e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6" name="Google Shape;876;g2fe79ac6a7e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g2fe79ac6a7e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9" name="Google Shape;889;g2fe79ac6a7e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g2fe79ac6a7e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6" name="Google Shape;916;g2fe79ac6a7e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1" name="Shape 941"/>
        <p:cNvGrpSpPr/>
        <p:nvPr/>
      </p:nvGrpSpPr>
      <p:grpSpPr>
        <a:xfrm>
          <a:off x="0" y="0"/>
          <a:ext cx="0" cy="0"/>
          <a:chOff x="0" y="0"/>
          <a:chExt cx="0" cy="0"/>
        </a:xfrm>
      </p:grpSpPr>
      <p:sp>
        <p:nvSpPr>
          <p:cNvPr id="942" name="Google Shape;942;g30724cb62b6_0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3" name="Google Shape;943;g30724cb62b6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8" name="Shape 978"/>
        <p:cNvGrpSpPr/>
        <p:nvPr/>
      </p:nvGrpSpPr>
      <p:grpSpPr>
        <a:xfrm>
          <a:off x="0" y="0"/>
          <a:ext cx="0" cy="0"/>
          <a:chOff x="0" y="0"/>
          <a:chExt cx="0" cy="0"/>
        </a:xfrm>
      </p:grpSpPr>
      <p:sp>
        <p:nvSpPr>
          <p:cNvPr id="979" name="Google Shape;979;g30724cb62b6_0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0" name="Google Shape;980;g30724cb62b6_0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5" name="Shape 1015"/>
        <p:cNvGrpSpPr/>
        <p:nvPr/>
      </p:nvGrpSpPr>
      <p:grpSpPr>
        <a:xfrm>
          <a:off x="0" y="0"/>
          <a:ext cx="0" cy="0"/>
          <a:chOff x="0" y="0"/>
          <a:chExt cx="0" cy="0"/>
        </a:xfrm>
      </p:grpSpPr>
      <p:sp>
        <p:nvSpPr>
          <p:cNvPr id="1016" name="Google Shape;1016;g30724cb62b6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7" name="Google Shape;1017;g30724cb62b6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g2fe79ac6a7e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8" name="Google Shape;1048;g2fe79ac6a7e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4" name="Shape 1074"/>
        <p:cNvGrpSpPr/>
        <p:nvPr/>
      </p:nvGrpSpPr>
      <p:grpSpPr>
        <a:xfrm>
          <a:off x="0" y="0"/>
          <a:ext cx="0" cy="0"/>
          <a:chOff x="0" y="0"/>
          <a:chExt cx="0" cy="0"/>
        </a:xfrm>
      </p:grpSpPr>
      <p:sp>
        <p:nvSpPr>
          <p:cNvPr id="1075" name="Google Shape;1075;g2fe79ac6a7e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6" name="Google Shape;1076;g2fe79ac6a7e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5" name="Shape 1105"/>
        <p:cNvGrpSpPr/>
        <p:nvPr/>
      </p:nvGrpSpPr>
      <p:grpSpPr>
        <a:xfrm>
          <a:off x="0" y="0"/>
          <a:ext cx="0" cy="0"/>
          <a:chOff x="0" y="0"/>
          <a:chExt cx="0" cy="0"/>
        </a:xfrm>
      </p:grpSpPr>
      <p:sp>
        <p:nvSpPr>
          <p:cNvPr id="1106" name="Google Shape;1106;g2fe79ac6a7e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7" name="Google Shape;1107;g2fe79ac6a7e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3" name="Shape 1143"/>
        <p:cNvGrpSpPr/>
        <p:nvPr/>
      </p:nvGrpSpPr>
      <p:grpSpPr>
        <a:xfrm>
          <a:off x="0" y="0"/>
          <a:ext cx="0" cy="0"/>
          <a:chOff x="0" y="0"/>
          <a:chExt cx="0" cy="0"/>
        </a:xfrm>
      </p:grpSpPr>
      <p:sp>
        <p:nvSpPr>
          <p:cNvPr id="1144" name="Google Shape;1144;g2fe79ac6a7e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5" name="Google Shape;1145;g2fe79ac6a7e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1" name="Shape 1181"/>
        <p:cNvGrpSpPr/>
        <p:nvPr/>
      </p:nvGrpSpPr>
      <p:grpSpPr>
        <a:xfrm>
          <a:off x="0" y="0"/>
          <a:ext cx="0" cy="0"/>
          <a:chOff x="0" y="0"/>
          <a:chExt cx="0" cy="0"/>
        </a:xfrm>
      </p:grpSpPr>
      <p:sp>
        <p:nvSpPr>
          <p:cNvPr id="1182" name="Google Shape;1182;g2fe79acb4d1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3" name="Google Shape;1183;g2fe79acb4d1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9" name="Shape 1219"/>
        <p:cNvGrpSpPr/>
        <p:nvPr/>
      </p:nvGrpSpPr>
      <p:grpSpPr>
        <a:xfrm>
          <a:off x="0" y="0"/>
          <a:ext cx="0" cy="0"/>
          <a:chOff x="0" y="0"/>
          <a:chExt cx="0" cy="0"/>
        </a:xfrm>
      </p:grpSpPr>
      <p:sp>
        <p:nvSpPr>
          <p:cNvPr id="1220" name="Google Shape;1220;g2fe79acb4d1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1" name="Google Shape;1221;g2fe79acb4d1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6" name="Shape 1276"/>
        <p:cNvGrpSpPr/>
        <p:nvPr/>
      </p:nvGrpSpPr>
      <p:grpSpPr>
        <a:xfrm>
          <a:off x="0" y="0"/>
          <a:ext cx="0" cy="0"/>
          <a:chOff x="0" y="0"/>
          <a:chExt cx="0" cy="0"/>
        </a:xfrm>
      </p:grpSpPr>
      <p:sp>
        <p:nvSpPr>
          <p:cNvPr id="1277" name="Google Shape;1277;g2fe79ac6a7e_0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8" name="Google Shape;1278;g2fe79ac6a7e_0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5" name="Shape 1285"/>
        <p:cNvGrpSpPr/>
        <p:nvPr/>
      </p:nvGrpSpPr>
      <p:grpSpPr>
        <a:xfrm>
          <a:off x="0" y="0"/>
          <a:ext cx="0" cy="0"/>
          <a:chOff x="0" y="0"/>
          <a:chExt cx="0" cy="0"/>
        </a:xfrm>
      </p:grpSpPr>
      <p:sp>
        <p:nvSpPr>
          <p:cNvPr id="1286" name="Google Shape;1286;g2fe79ac6a7e_0_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7" name="Google Shape;1287;g2fe79ac6a7e_0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2" name="Shape 1292"/>
        <p:cNvGrpSpPr/>
        <p:nvPr/>
      </p:nvGrpSpPr>
      <p:grpSpPr>
        <a:xfrm>
          <a:off x="0" y="0"/>
          <a:ext cx="0" cy="0"/>
          <a:chOff x="0" y="0"/>
          <a:chExt cx="0" cy="0"/>
        </a:xfrm>
      </p:grpSpPr>
      <p:sp>
        <p:nvSpPr>
          <p:cNvPr id="1293" name="Google Shape;1293;g2fe79ac6a7e_0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4" name="Google Shape;1294;g2fe79ac6a7e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1" name="Shape 1301"/>
        <p:cNvGrpSpPr/>
        <p:nvPr/>
      </p:nvGrpSpPr>
      <p:grpSpPr>
        <a:xfrm>
          <a:off x="0" y="0"/>
          <a:ext cx="0" cy="0"/>
          <a:chOff x="0" y="0"/>
          <a:chExt cx="0" cy="0"/>
        </a:xfrm>
      </p:grpSpPr>
      <p:sp>
        <p:nvSpPr>
          <p:cNvPr id="1302" name="Google Shape;1302;g2fe79ac6a7e_0_2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3" name="Google Shape;1303;g2fe79ac6a7e_0_2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2" name="Shape 1312"/>
        <p:cNvGrpSpPr/>
        <p:nvPr/>
      </p:nvGrpSpPr>
      <p:grpSpPr>
        <a:xfrm>
          <a:off x="0" y="0"/>
          <a:ext cx="0" cy="0"/>
          <a:chOff x="0" y="0"/>
          <a:chExt cx="0" cy="0"/>
        </a:xfrm>
      </p:grpSpPr>
      <p:sp>
        <p:nvSpPr>
          <p:cNvPr id="1313" name="Google Shape;1313;g2fe79ac6a7e_0_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4" name="Google Shape;1314;g2fe79ac6a7e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0" name="Shape 1330"/>
        <p:cNvGrpSpPr/>
        <p:nvPr/>
      </p:nvGrpSpPr>
      <p:grpSpPr>
        <a:xfrm>
          <a:off x="0" y="0"/>
          <a:ext cx="0" cy="0"/>
          <a:chOff x="0" y="0"/>
          <a:chExt cx="0" cy="0"/>
        </a:xfrm>
      </p:grpSpPr>
      <p:sp>
        <p:nvSpPr>
          <p:cNvPr id="1331" name="Google Shape;1331;g2fe79ac6a7e_0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2" name="Google Shape;1332;g2fe79ac6a7e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4" name="Shape 1354"/>
        <p:cNvGrpSpPr/>
        <p:nvPr/>
      </p:nvGrpSpPr>
      <p:grpSpPr>
        <a:xfrm>
          <a:off x="0" y="0"/>
          <a:ext cx="0" cy="0"/>
          <a:chOff x="0" y="0"/>
          <a:chExt cx="0" cy="0"/>
        </a:xfrm>
      </p:grpSpPr>
      <p:sp>
        <p:nvSpPr>
          <p:cNvPr id="1355" name="Google Shape;1355;g2fe79ac6a7e_0_3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6" name="Google Shape;1356;g2fe79ac6a7e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1" name="Shape 1381"/>
        <p:cNvGrpSpPr/>
        <p:nvPr/>
      </p:nvGrpSpPr>
      <p:grpSpPr>
        <a:xfrm>
          <a:off x="0" y="0"/>
          <a:ext cx="0" cy="0"/>
          <a:chOff x="0" y="0"/>
          <a:chExt cx="0" cy="0"/>
        </a:xfrm>
      </p:grpSpPr>
      <p:sp>
        <p:nvSpPr>
          <p:cNvPr id="1382" name="Google Shape;1382;g2fe79acb4d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3" name="Google Shape;1383;g2fe79acb4d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0" name="Shape 1410"/>
        <p:cNvGrpSpPr/>
        <p:nvPr/>
      </p:nvGrpSpPr>
      <p:grpSpPr>
        <a:xfrm>
          <a:off x="0" y="0"/>
          <a:ext cx="0" cy="0"/>
          <a:chOff x="0" y="0"/>
          <a:chExt cx="0" cy="0"/>
        </a:xfrm>
      </p:grpSpPr>
      <p:sp>
        <p:nvSpPr>
          <p:cNvPr id="1411" name="Google Shape;1411;g2fe79ac6a7e_0_3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2" name="Google Shape;1412;g2fe79ac6a7e_0_3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0" name="Shape 1430"/>
        <p:cNvGrpSpPr/>
        <p:nvPr/>
      </p:nvGrpSpPr>
      <p:grpSpPr>
        <a:xfrm>
          <a:off x="0" y="0"/>
          <a:ext cx="0" cy="0"/>
          <a:chOff x="0" y="0"/>
          <a:chExt cx="0" cy="0"/>
        </a:xfrm>
      </p:grpSpPr>
      <p:sp>
        <p:nvSpPr>
          <p:cNvPr id="1431" name="Google Shape;1431;g2fe79ac6a7e_0_3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2" name="Google Shape;1432;g2fe79ac6a7e_0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6" name="Shape 1466"/>
        <p:cNvGrpSpPr/>
        <p:nvPr/>
      </p:nvGrpSpPr>
      <p:grpSpPr>
        <a:xfrm>
          <a:off x="0" y="0"/>
          <a:ext cx="0" cy="0"/>
          <a:chOff x="0" y="0"/>
          <a:chExt cx="0" cy="0"/>
        </a:xfrm>
      </p:grpSpPr>
      <p:sp>
        <p:nvSpPr>
          <p:cNvPr id="1467" name="Google Shape;1467;g2fe79ac6a7e_0_3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8" name="Google Shape;1468;g2fe79ac6a7e_0_3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4" name="Shape 1514"/>
        <p:cNvGrpSpPr/>
        <p:nvPr/>
      </p:nvGrpSpPr>
      <p:grpSpPr>
        <a:xfrm>
          <a:off x="0" y="0"/>
          <a:ext cx="0" cy="0"/>
          <a:chOff x="0" y="0"/>
          <a:chExt cx="0" cy="0"/>
        </a:xfrm>
      </p:grpSpPr>
      <p:sp>
        <p:nvSpPr>
          <p:cNvPr id="1515" name="Google Shape;1515;g2fe79ac6a7e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6" name="Google Shape;1516;g2fe79ac6a7e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8" name="Shape 1628"/>
        <p:cNvGrpSpPr/>
        <p:nvPr/>
      </p:nvGrpSpPr>
      <p:grpSpPr>
        <a:xfrm>
          <a:off x="0" y="0"/>
          <a:ext cx="0" cy="0"/>
          <a:chOff x="0" y="0"/>
          <a:chExt cx="0" cy="0"/>
        </a:xfrm>
      </p:grpSpPr>
      <p:sp>
        <p:nvSpPr>
          <p:cNvPr id="1629" name="Google Shape;1629;g2fe79ac6a7e_0_5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0" name="Google Shape;1630;g2fe79ac6a7e_0_5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4" name="Shape 1684"/>
        <p:cNvGrpSpPr/>
        <p:nvPr/>
      </p:nvGrpSpPr>
      <p:grpSpPr>
        <a:xfrm>
          <a:off x="0" y="0"/>
          <a:ext cx="0" cy="0"/>
          <a:chOff x="0" y="0"/>
          <a:chExt cx="0" cy="0"/>
        </a:xfrm>
      </p:grpSpPr>
      <p:sp>
        <p:nvSpPr>
          <p:cNvPr id="1685" name="Google Shape;1685;g2fe79ac6a7e_0_6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6" name="Google Shape;1686;g2fe79ac6a7e_0_6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6" name="Shape 1746"/>
        <p:cNvGrpSpPr/>
        <p:nvPr/>
      </p:nvGrpSpPr>
      <p:grpSpPr>
        <a:xfrm>
          <a:off x="0" y="0"/>
          <a:ext cx="0" cy="0"/>
          <a:chOff x="0" y="0"/>
          <a:chExt cx="0" cy="0"/>
        </a:xfrm>
      </p:grpSpPr>
      <p:sp>
        <p:nvSpPr>
          <p:cNvPr id="1747" name="Google Shape;1747;g2fe79ac6a7e_0_6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8" name="Google Shape;1748;g2fe79ac6a7e_0_6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3" name="Shape 1873"/>
        <p:cNvGrpSpPr/>
        <p:nvPr/>
      </p:nvGrpSpPr>
      <p:grpSpPr>
        <a:xfrm>
          <a:off x="0" y="0"/>
          <a:ext cx="0" cy="0"/>
          <a:chOff x="0" y="0"/>
          <a:chExt cx="0" cy="0"/>
        </a:xfrm>
      </p:grpSpPr>
      <p:sp>
        <p:nvSpPr>
          <p:cNvPr id="1874" name="Google Shape;1874;g2fe79ac6a7e_0_7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5" name="Google Shape;1875;g2fe79ac6a7e_0_7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7" name="Shape 1887"/>
        <p:cNvGrpSpPr/>
        <p:nvPr/>
      </p:nvGrpSpPr>
      <p:grpSpPr>
        <a:xfrm>
          <a:off x="0" y="0"/>
          <a:ext cx="0" cy="0"/>
          <a:chOff x="0" y="0"/>
          <a:chExt cx="0" cy="0"/>
        </a:xfrm>
      </p:grpSpPr>
      <p:sp>
        <p:nvSpPr>
          <p:cNvPr id="1888" name="Google Shape;1888;g2fe79ac6a7e_0_8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9" name="Google Shape;1889;g2fe79ac6a7e_0_8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7" name="Shape 1907"/>
        <p:cNvGrpSpPr/>
        <p:nvPr/>
      </p:nvGrpSpPr>
      <p:grpSpPr>
        <a:xfrm>
          <a:off x="0" y="0"/>
          <a:ext cx="0" cy="0"/>
          <a:chOff x="0" y="0"/>
          <a:chExt cx="0" cy="0"/>
        </a:xfrm>
      </p:grpSpPr>
      <p:sp>
        <p:nvSpPr>
          <p:cNvPr id="1908" name="Google Shape;1908;g2fe79ac6a7e_0_8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9" name="Google Shape;1909;g2fe79ac6a7e_0_8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1" name="Shape 1941"/>
        <p:cNvGrpSpPr/>
        <p:nvPr/>
      </p:nvGrpSpPr>
      <p:grpSpPr>
        <a:xfrm>
          <a:off x="0" y="0"/>
          <a:ext cx="0" cy="0"/>
          <a:chOff x="0" y="0"/>
          <a:chExt cx="0" cy="0"/>
        </a:xfrm>
      </p:grpSpPr>
      <p:sp>
        <p:nvSpPr>
          <p:cNvPr id="1942" name="Google Shape;1942;g2fe79ac6a7e_0_8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3" name="Google Shape;1943;g2fe79ac6a7e_0_8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4" name="Shape 1984"/>
        <p:cNvGrpSpPr/>
        <p:nvPr/>
      </p:nvGrpSpPr>
      <p:grpSpPr>
        <a:xfrm>
          <a:off x="0" y="0"/>
          <a:ext cx="0" cy="0"/>
          <a:chOff x="0" y="0"/>
          <a:chExt cx="0" cy="0"/>
        </a:xfrm>
      </p:grpSpPr>
      <p:sp>
        <p:nvSpPr>
          <p:cNvPr id="1985" name="Google Shape;1985;g2fe79ac6a7e_0_8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6" name="Google Shape;1986;g2fe79ac6a7e_0_8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3" name="Shape 2073"/>
        <p:cNvGrpSpPr/>
        <p:nvPr/>
      </p:nvGrpSpPr>
      <p:grpSpPr>
        <a:xfrm>
          <a:off x="0" y="0"/>
          <a:ext cx="0" cy="0"/>
          <a:chOff x="0" y="0"/>
          <a:chExt cx="0" cy="0"/>
        </a:xfrm>
      </p:grpSpPr>
      <p:sp>
        <p:nvSpPr>
          <p:cNvPr id="2074" name="Google Shape;2074;g2fe79ac6a7e_0_9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5" name="Google Shape;2075;g2fe79ac6a7e_0_9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6" name="Shape 2176"/>
        <p:cNvGrpSpPr/>
        <p:nvPr/>
      </p:nvGrpSpPr>
      <p:grpSpPr>
        <a:xfrm>
          <a:off x="0" y="0"/>
          <a:ext cx="0" cy="0"/>
          <a:chOff x="0" y="0"/>
          <a:chExt cx="0" cy="0"/>
        </a:xfrm>
      </p:grpSpPr>
      <p:sp>
        <p:nvSpPr>
          <p:cNvPr id="2177" name="Google Shape;2177;g2fe79ac6a7e_0_10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8" name="Google Shape;2178;g2fe79ac6a7e_0_10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8" name="Shape 2198"/>
        <p:cNvGrpSpPr/>
        <p:nvPr/>
      </p:nvGrpSpPr>
      <p:grpSpPr>
        <a:xfrm>
          <a:off x="0" y="0"/>
          <a:ext cx="0" cy="0"/>
          <a:chOff x="0" y="0"/>
          <a:chExt cx="0" cy="0"/>
        </a:xfrm>
      </p:grpSpPr>
      <p:sp>
        <p:nvSpPr>
          <p:cNvPr id="2199" name="Google Shape;2199;g2fe79acb4d1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0" name="Google Shape;2200;g2fe79acb4d1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0" name="Shape 2220"/>
        <p:cNvGrpSpPr/>
        <p:nvPr/>
      </p:nvGrpSpPr>
      <p:grpSpPr>
        <a:xfrm>
          <a:off x="0" y="0"/>
          <a:ext cx="0" cy="0"/>
          <a:chOff x="0" y="0"/>
          <a:chExt cx="0" cy="0"/>
        </a:xfrm>
      </p:grpSpPr>
      <p:sp>
        <p:nvSpPr>
          <p:cNvPr id="2221" name="Google Shape;2221;g2fe79acb4d1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2" name="Google Shape;2222;g2fe79acb4d1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6" name="Shape 2246"/>
        <p:cNvGrpSpPr/>
        <p:nvPr/>
      </p:nvGrpSpPr>
      <p:grpSpPr>
        <a:xfrm>
          <a:off x="0" y="0"/>
          <a:ext cx="0" cy="0"/>
          <a:chOff x="0" y="0"/>
          <a:chExt cx="0" cy="0"/>
        </a:xfrm>
      </p:grpSpPr>
      <p:sp>
        <p:nvSpPr>
          <p:cNvPr id="2247" name="Google Shape;2247;g2fe79acb4d1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8" name="Google Shape;2248;g2fe79acb4d1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0" name="Shape 2280"/>
        <p:cNvGrpSpPr/>
        <p:nvPr/>
      </p:nvGrpSpPr>
      <p:grpSpPr>
        <a:xfrm>
          <a:off x="0" y="0"/>
          <a:ext cx="0" cy="0"/>
          <a:chOff x="0" y="0"/>
          <a:chExt cx="0" cy="0"/>
        </a:xfrm>
      </p:grpSpPr>
      <p:sp>
        <p:nvSpPr>
          <p:cNvPr id="2281" name="Google Shape;2281;g2fe79acb4d1_0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2" name="Google Shape;2282;g2fe79acb4d1_0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7" name="Shape 2317"/>
        <p:cNvGrpSpPr/>
        <p:nvPr/>
      </p:nvGrpSpPr>
      <p:grpSpPr>
        <a:xfrm>
          <a:off x="0" y="0"/>
          <a:ext cx="0" cy="0"/>
          <a:chOff x="0" y="0"/>
          <a:chExt cx="0" cy="0"/>
        </a:xfrm>
      </p:grpSpPr>
      <p:sp>
        <p:nvSpPr>
          <p:cNvPr id="2318" name="Google Shape;2318;g2fe79ac6a7e_0_1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9" name="Google Shape;2319;g2fe79ac6a7e_0_1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6" name="Shape 2326"/>
        <p:cNvGrpSpPr/>
        <p:nvPr/>
      </p:nvGrpSpPr>
      <p:grpSpPr>
        <a:xfrm>
          <a:off x="0" y="0"/>
          <a:ext cx="0" cy="0"/>
          <a:chOff x="0" y="0"/>
          <a:chExt cx="0" cy="0"/>
        </a:xfrm>
      </p:grpSpPr>
      <p:sp>
        <p:nvSpPr>
          <p:cNvPr id="2327" name="Google Shape;2327;g2fe79ac6a7e_0_1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8" name="Google Shape;2328;g2fe79ac6a7e_0_1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5" name="Shape 2335"/>
        <p:cNvGrpSpPr/>
        <p:nvPr/>
      </p:nvGrpSpPr>
      <p:grpSpPr>
        <a:xfrm>
          <a:off x="0" y="0"/>
          <a:ext cx="0" cy="0"/>
          <a:chOff x="0" y="0"/>
          <a:chExt cx="0" cy="0"/>
        </a:xfrm>
      </p:grpSpPr>
      <p:sp>
        <p:nvSpPr>
          <p:cNvPr id="2336" name="Google Shape;2336;g2fe79ac6a7e_0_1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7" name="Google Shape;2337;g2fe79ac6a7e_0_1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4" name="Shape 2344"/>
        <p:cNvGrpSpPr/>
        <p:nvPr/>
      </p:nvGrpSpPr>
      <p:grpSpPr>
        <a:xfrm>
          <a:off x="0" y="0"/>
          <a:ext cx="0" cy="0"/>
          <a:chOff x="0" y="0"/>
          <a:chExt cx="0" cy="0"/>
        </a:xfrm>
      </p:grpSpPr>
      <p:sp>
        <p:nvSpPr>
          <p:cNvPr id="2345" name="Google Shape;2345;g2fe79ac6a7e_0_1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6" name="Google Shape;2346;g2fe79ac6a7e_0_1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4" name="Shape 2354"/>
        <p:cNvGrpSpPr/>
        <p:nvPr/>
      </p:nvGrpSpPr>
      <p:grpSpPr>
        <a:xfrm>
          <a:off x="0" y="0"/>
          <a:ext cx="0" cy="0"/>
          <a:chOff x="0" y="0"/>
          <a:chExt cx="0" cy="0"/>
        </a:xfrm>
      </p:grpSpPr>
      <p:sp>
        <p:nvSpPr>
          <p:cNvPr id="2355" name="Google Shape;2355;g2fe79ac6a7e_0_1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6" name="Google Shape;2356;g2fe79ac6a7e_0_1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5" name="Shape 2365"/>
        <p:cNvGrpSpPr/>
        <p:nvPr/>
      </p:nvGrpSpPr>
      <p:grpSpPr>
        <a:xfrm>
          <a:off x="0" y="0"/>
          <a:ext cx="0" cy="0"/>
          <a:chOff x="0" y="0"/>
          <a:chExt cx="0" cy="0"/>
        </a:xfrm>
      </p:grpSpPr>
      <p:sp>
        <p:nvSpPr>
          <p:cNvPr id="2366" name="Google Shape;2366;g2fe79ac6a7e_0_1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7" name="Google Shape;2367;g2fe79ac6a7e_0_1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4" name="Shape 2384"/>
        <p:cNvGrpSpPr/>
        <p:nvPr/>
      </p:nvGrpSpPr>
      <p:grpSpPr>
        <a:xfrm>
          <a:off x="0" y="0"/>
          <a:ext cx="0" cy="0"/>
          <a:chOff x="0" y="0"/>
          <a:chExt cx="0" cy="0"/>
        </a:xfrm>
      </p:grpSpPr>
      <p:sp>
        <p:nvSpPr>
          <p:cNvPr id="2385" name="Google Shape;2385;g2fe79ac6a7e_0_1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6" name="Google Shape;2386;g2fe79ac6a7e_0_1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3" name="Shape 2403"/>
        <p:cNvGrpSpPr/>
        <p:nvPr/>
      </p:nvGrpSpPr>
      <p:grpSpPr>
        <a:xfrm>
          <a:off x="0" y="0"/>
          <a:ext cx="0" cy="0"/>
          <a:chOff x="0" y="0"/>
          <a:chExt cx="0" cy="0"/>
        </a:xfrm>
      </p:grpSpPr>
      <p:sp>
        <p:nvSpPr>
          <p:cNvPr id="2404" name="Google Shape;2404;g2fe79ac6a7e_0_1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5" name="Google Shape;2405;g2fe79ac6a7e_0_1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5" name="Shape 2415"/>
        <p:cNvGrpSpPr/>
        <p:nvPr/>
      </p:nvGrpSpPr>
      <p:grpSpPr>
        <a:xfrm>
          <a:off x="0" y="0"/>
          <a:ext cx="0" cy="0"/>
          <a:chOff x="0" y="0"/>
          <a:chExt cx="0" cy="0"/>
        </a:xfrm>
      </p:grpSpPr>
      <p:sp>
        <p:nvSpPr>
          <p:cNvPr id="2416" name="Google Shape;2416;g2fe79ac6a7e_0_1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7" name="Google Shape;2417;g2fe79ac6a7e_0_1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9" name="Shape 2429"/>
        <p:cNvGrpSpPr/>
        <p:nvPr/>
      </p:nvGrpSpPr>
      <p:grpSpPr>
        <a:xfrm>
          <a:off x="0" y="0"/>
          <a:ext cx="0" cy="0"/>
          <a:chOff x="0" y="0"/>
          <a:chExt cx="0" cy="0"/>
        </a:xfrm>
      </p:grpSpPr>
      <p:sp>
        <p:nvSpPr>
          <p:cNvPr id="2430" name="Google Shape;2430;g2fe79ac6a7e_0_1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1" name="Google Shape;2431;g2fe79ac6a7e_0_1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5" name="Shape 2445"/>
        <p:cNvGrpSpPr/>
        <p:nvPr/>
      </p:nvGrpSpPr>
      <p:grpSpPr>
        <a:xfrm>
          <a:off x="0" y="0"/>
          <a:ext cx="0" cy="0"/>
          <a:chOff x="0" y="0"/>
          <a:chExt cx="0" cy="0"/>
        </a:xfrm>
      </p:grpSpPr>
      <p:sp>
        <p:nvSpPr>
          <p:cNvPr id="2446" name="Google Shape;2446;g2fe79ac6a7e_0_1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7" name="Google Shape;2447;g2fe79ac6a7e_0_1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9" name="Shape 2469"/>
        <p:cNvGrpSpPr/>
        <p:nvPr/>
      </p:nvGrpSpPr>
      <p:grpSpPr>
        <a:xfrm>
          <a:off x="0" y="0"/>
          <a:ext cx="0" cy="0"/>
          <a:chOff x="0" y="0"/>
          <a:chExt cx="0" cy="0"/>
        </a:xfrm>
      </p:grpSpPr>
      <p:sp>
        <p:nvSpPr>
          <p:cNvPr id="2470" name="Google Shape;2470;g2fe79ac6a7e_0_13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1" name="Google Shape;2471;g2fe79ac6a7e_0_1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6" name="Shape 2496"/>
        <p:cNvGrpSpPr/>
        <p:nvPr/>
      </p:nvGrpSpPr>
      <p:grpSpPr>
        <a:xfrm>
          <a:off x="0" y="0"/>
          <a:ext cx="0" cy="0"/>
          <a:chOff x="0" y="0"/>
          <a:chExt cx="0" cy="0"/>
        </a:xfrm>
      </p:grpSpPr>
      <p:sp>
        <p:nvSpPr>
          <p:cNvPr id="2497" name="Google Shape;2497;g2fe79ac6a7e_0_14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8" name="Google Shape;2498;g2fe79ac6a7e_0_14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8" name="Shape 2528"/>
        <p:cNvGrpSpPr/>
        <p:nvPr/>
      </p:nvGrpSpPr>
      <p:grpSpPr>
        <a:xfrm>
          <a:off x="0" y="0"/>
          <a:ext cx="0" cy="0"/>
          <a:chOff x="0" y="0"/>
          <a:chExt cx="0" cy="0"/>
        </a:xfrm>
      </p:grpSpPr>
      <p:sp>
        <p:nvSpPr>
          <p:cNvPr id="2529" name="Google Shape;2529;g2fe79ac6a7e_0_14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0" name="Google Shape;2530;g2fe79ac6a7e_0_14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6" name="Shape 2596"/>
        <p:cNvGrpSpPr/>
        <p:nvPr/>
      </p:nvGrpSpPr>
      <p:grpSpPr>
        <a:xfrm>
          <a:off x="0" y="0"/>
          <a:ext cx="0" cy="0"/>
          <a:chOff x="0" y="0"/>
          <a:chExt cx="0" cy="0"/>
        </a:xfrm>
      </p:grpSpPr>
      <p:sp>
        <p:nvSpPr>
          <p:cNvPr id="2597" name="Google Shape;2597;g2fe79ac6a7e_0_15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8" name="Google Shape;2598;g2fe79ac6a7e_0_15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4" name="Shape 2604"/>
        <p:cNvGrpSpPr/>
        <p:nvPr/>
      </p:nvGrpSpPr>
      <p:grpSpPr>
        <a:xfrm>
          <a:off x="0" y="0"/>
          <a:ext cx="0" cy="0"/>
          <a:chOff x="0" y="0"/>
          <a:chExt cx="0" cy="0"/>
        </a:xfrm>
      </p:grpSpPr>
      <p:sp>
        <p:nvSpPr>
          <p:cNvPr id="2605" name="Google Shape;2605;g2fe79acb4d1_0_2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6" name="Google Shape;2606;g2fe79acb4d1_0_2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2" name="Shape 2612"/>
        <p:cNvGrpSpPr/>
        <p:nvPr/>
      </p:nvGrpSpPr>
      <p:grpSpPr>
        <a:xfrm>
          <a:off x="0" y="0"/>
          <a:ext cx="0" cy="0"/>
          <a:chOff x="0" y="0"/>
          <a:chExt cx="0" cy="0"/>
        </a:xfrm>
      </p:grpSpPr>
      <p:sp>
        <p:nvSpPr>
          <p:cNvPr id="2613" name="Google Shape;2613;g2fe79acb4d1_0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4" name="Google Shape;2614;g2fe79acb4d1_0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9" name="Shape 2619"/>
        <p:cNvGrpSpPr/>
        <p:nvPr/>
      </p:nvGrpSpPr>
      <p:grpSpPr>
        <a:xfrm>
          <a:off x="0" y="0"/>
          <a:ext cx="0" cy="0"/>
          <a:chOff x="0" y="0"/>
          <a:chExt cx="0" cy="0"/>
        </a:xfrm>
      </p:grpSpPr>
      <p:sp>
        <p:nvSpPr>
          <p:cNvPr id="2620" name="Google Shape;2620;g2f7364aebc0_0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1" name="Google Shape;2621;g2f7364aebc0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8.png"/><Relationship Id="rId4" Type="http://schemas.openxmlformats.org/officeDocument/2006/relationships/image" Target="../media/image6.png"/><Relationship Id="rId5"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8.png"/><Relationship Id="rId5"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8.png"/><Relationship Id="rId5"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8.png"/><Relationship Id="rId5" Type="http://schemas.openxmlformats.org/officeDocument/2006/relationships/image" Target="../media/image2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1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8.png"/><Relationship Id="rId5" Type="http://schemas.openxmlformats.org/officeDocument/2006/relationships/image" Target="../media/image1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4.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8.png"/><Relationship Id="rId5" Type="http://schemas.openxmlformats.org/officeDocument/2006/relationships/image" Target="../media/image20.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17.png"/><Relationship Id="rId5" Type="http://schemas.openxmlformats.org/officeDocument/2006/relationships/image" Target="../media/image19.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3.png"/><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 Id="rId3" Type="http://schemas.openxmlformats.org/officeDocument/2006/relationships/image" Target="../media/image3.png"/><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8.png"/><Relationship Id="rId5" Type="http://schemas.openxmlformats.org/officeDocument/2006/relationships/image" Target="../media/image2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12.png"/><Relationship Id="rId5" Type="http://schemas.openxmlformats.org/officeDocument/2006/relationships/image" Target="../media/image16.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8.png"/><Relationship Id="rId4" Type="http://schemas.openxmlformats.org/officeDocument/2006/relationships/image" Target="../media/image29.png"/><Relationship Id="rId5"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8.png"/><Relationship Id="rId4" Type="http://schemas.openxmlformats.org/officeDocument/2006/relationships/image" Target="../media/image29.png"/><Relationship Id="rId5"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8.png"/><Relationship Id="rId5" Type="http://schemas.openxmlformats.org/officeDocument/2006/relationships/image" Target="../media/image27.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22.png"/><Relationship Id="rId5" Type="http://schemas.openxmlformats.org/officeDocument/2006/relationships/image" Target="../media/image28.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8.png"/><Relationship Id="rId5" Type="http://schemas.openxmlformats.org/officeDocument/2006/relationships/image" Target="../media/image2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30.png"/><Relationship Id="rId4" Type="http://schemas.openxmlformats.org/officeDocument/2006/relationships/image" Target="../media/image32.png"/><Relationship Id="rId5" Type="http://schemas.openxmlformats.org/officeDocument/2006/relationships/image" Target="../media/image35.png"/><Relationship Id="rId6" Type="http://schemas.openxmlformats.org/officeDocument/2006/relationships/image" Target="../media/image37.png"/><Relationship Id="rId7" Type="http://schemas.openxmlformats.org/officeDocument/2006/relationships/image" Target="../media/image36.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3.png"/><Relationship Id="rId4" Type="http://schemas.openxmlformats.org/officeDocument/2006/relationships/image" Target="../media/image88.png"/><Relationship Id="rId5" Type="http://schemas.openxmlformats.org/officeDocument/2006/relationships/image" Target="../media/image43.png"/><Relationship Id="rId6" Type="http://schemas.openxmlformats.org/officeDocument/2006/relationships/image" Target="../media/image42.png"/><Relationship Id="rId7" Type="http://schemas.openxmlformats.org/officeDocument/2006/relationships/image" Target="../media/image40.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88.png"/><Relationship Id="rId4" Type="http://schemas.openxmlformats.org/officeDocument/2006/relationships/image" Target="../media/image38.png"/><Relationship Id="rId5" Type="http://schemas.openxmlformats.org/officeDocument/2006/relationships/image" Target="../media/image33.png"/><Relationship Id="rId6" Type="http://schemas.openxmlformats.org/officeDocument/2006/relationships/image" Target="../media/image46.png"/><Relationship Id="rId7" Type="http://schemas.openxmlformats.org/officeDocument/2006/relationships/image" Target="../media/image43.png"/><Relationship Id="rId8" Type="http://schemas.openxmlformats.org/officeDocument/2006/relationships/image" Target="../media/image42.png"/><Relationship Id="rId9" Type="http://schemas.openxmlformats.org/officeDocument/2006/relationships/image" Target="../media/image40.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88.png"/><Relationship Id="rId4" Type="http://schemas.openxmlformats.org/officeDocument/2006/relationships/image" Target="../media/image44.png"/><Relationship Id="rId5" Type="http://schemas.openxmlformats.org/officeDocument/2006/relationships/image" Target="../media/image38.png"/><Relationship Id="rId6" Type="http://schemas.openxmlformats.org/officeDocument/2006/relationships/image" Target="../media/image33.png"/><Relationship Id="rId7" Type="http://schemas.openxmlformats.org/officeDocument/2006/relationships/image" Target="../media/image46.png"/><Relationship Id="rId8" Type="http://schemas.openxmlformats.org/officeDocument/2006/relationships/image" Target="../media/image43.png"/><Relationship Id="rId9" Type="http://schemas.openxmlformats.org/officeDocument/2006/relationships/image" Target="../media/image42.png"/><Relationship Id="rId10" Type="http://schemas.openxmlformats.org/officeDocument/2006/relationships/image" Target="../media/image51.png"/><Relationship Id="rId11" Type="http://schemas.openxmlformats.org/officeDocument/2006/relationships/image" Target="../media/image40.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9.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49.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9.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6.png"/><Relationship Id="rId3" Type="http://schemas.openxmlformats.org/officeDocument/2006/relationships/image" Target="../media/image49.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9.png"/><Relationship Id="rId4" Type="http://schemas.openxmlformats.org/officeDocument/2006/relationships/image" Target="../media/image55.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49.png"/><Relationship Id="rId4" Type="http://schemas.openxmlformats.org/officeDocument/2006/relationships/image" Target="../media/image55.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9.png"/><Relationship Id="rId4" Type="http://schemas.openxmlformats.org/officeDocument/2006/relationships/image" Target="../media/image55.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6.png"/><Relationship Id="rId3" Type="http://schemas.openxmlformats.org/officeDocument/2006/relationships/image" Target="../media/image49.png"/><Relationship Id="rId4" Type="http://schemas.openxmlformats.org/officeDocument/2006/relationships/image" Target="../media/image55.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7.png"/><Relationship Id="rId3" Type="http://schemas.openxmlformats.org/officeDocument/2006/relationships/image" Target="../media/image53.png"/><Relationship Id="rId4" Type="http://schemas.openxmlformats.org/officeDocument/2006/relationships/image" Target="../media/image55.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6.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5.png"/><Relationship Id="rId4" Type="http://schemas.openxmlformats.org/officeDocument/2006/relationships/image" Target="../media/image6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5.png"/><Relationship Id="rId4" Type="http://schemas.openxmlformats.org/officeDocument/2006/relationships/image" Target="../media/image6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6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6.png"/><Relationship Id="rId3" Type="http://schemas.openxmlformats.org/officeDocument/2006/relationships/image" Target="../media/image55.png"/><Relationship Id="rId4" Type="http://schemas.openxmlformats.org/officeDocument/2006/relationships/image" Target="../media/image6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5.png"/><Relationship Id="rId4" Type="http://schemas.openxmlformats.org/officeDocument/2006/relationships/image" Target="../media/image6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5.png"/><Relationship Id="rId4" Type="http://schemas.openxmlformats.org/officeDocument/2006/relationships/image" Target="../media/image6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6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6.png"/><Relationship Id="rId3" Type="http://schemas.openxmlformats.org/officeDocument/2006/relationships/image" Target="../media/image55.png"/><Relationship Id="rId4" Type="http://schemas.openxmlformats.org/officeDocument/2006/relationships/image" Target="../media/image6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5.png"/><Relationship Id="rId4" Type="http://schemas.openxmlformats.org/officeDocument/2006/relationships/image" Target="../media/image6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5.png"/><Relationship Id="rId4" Type="http://schemas.openxmlformats.org/officeDocument/2006/relationships/image" Target="../media/image6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6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6.png"/><Relationship Id="rId3" Type="http://schemas.openxmlformats.org/officeDocument/2006/relationships/image" Target="../media/image55.png"/><Relationship Id="rId4" Type="http://schemas.openxmlformats.org/officeDocument/2006/relationships/image" Target="../media/image6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5.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5.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6.png"/><Relationship Id="rId3" Type="http://schemas.openxmlformats.org/officeDocument/2006/relationships/image" Target="../media/image55.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5.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5.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5.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6.png"/><Relationship Id="rId3" Type="http://schemas.openxmlformats.org/officeDocument/2006/relationships/image" Target="../media/image65.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6.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6.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6.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6.png"/><Relationship Id="rId3" Type="http://schemas.openxmlformats.org/officeDocument/2006/relationships/image" Target="../media/image66.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2" name="Google Shape;12;p2"/>
          <p:cNvGrpSpPr/>
          <p:nvPr/>
        </p:nvGrpSpPr>
        <p:grpSpPr>
          <a:xfrm>
            <a:off x="6156975" y="0"/>
            <a:ext cx="2987025" cy="3854074"/>
            <a:chOff x="6156975" y="0"/>
            <a:chExt cx="2987025" cy="3854074"/>
          </a:xfrm>
        </p:grpSpPr>
        <p:pic>
          <p:nvPicPr>
            <p:cNvPr id="13" name="Google Shape;13;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4" name="Google Shape;14;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5" name="Google Shape;15;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6" name="Google Shape;16;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7" name="Google Shape;17;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18" name="Google Shape;18;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 name="Google Shape;19;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5" name="Google Shape;55;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56" name="Google Shape;56;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57" name="Google Shape;57;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6" name="Google Shape;66;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67" name="Google Shape;67;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68" name="Google Shape;68;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4" name="Google Shape;74;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5" name="Google Shape;75;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76" name="Google Shape;76;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grpSp>
        <p:nvGrpSpPr>
          <p:cNvPr id="82" name="Google Shape;82;p9"/>
          <p:cNvGrpSpPr/>
          <p:nvPr/>
        </p:nvGrpSpPr>
        <p:grpSpPr>
          <a:xfrm>
            <a:off x="6156975" y="0"/>
            <a:ext cx="2987025" cy="3854074"/>
            <a:chOff x="6156975" y="0"/>
            <a:chExt cx="2987025" cy="3854074"/>
          </a:xfrm>
        </p:grpSpPr>
        <p:pic>
          <p:nvPicPr>
            <p:cNvPr id="83" name="Google Shape;83;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4" name="Google Shape;84;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5" name="Google Shape;85;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4" name="Google Shape;94;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95" name="Google Shape;95;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grpSp>
        <p:nvGrpSpPr>
          <p:cNvPr id="101" name="Google Shape;101;p11"/>
          <p:cNvGrpSpPr/>
          <p:nvPr/>
        </p:nvGrpSpPr>
        <p:grpSpPr>
          <a:xfrm>
            <a:off x="6156975" y="0"/>
            <a:ext cx="2987025" cy="3854074"/>
            <a:chOff x="6156975" y="0"/>
            <a:chExt cx="2987025" cy="3854074"/>
          </a:xfrm>
        </p:grpSpPr>
        <p:pic>
          <p:nvPicPr>
            <p:cNvPr id="102" name="Google Shape;102;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3" name="Google Shape;103;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4" name="Google Shape;104;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105" name="Google Shape;105;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 name="Google Shape;115;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16" name="Google Shape;116;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17" name="Google Shape;117;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pic>
        <p:nvPicPr>
          <p:cNvPr id="123" name="Google Shape;123;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24" name="Google Shape;124;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25" name="Google Shape;125;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pic>
        <p:nvPicPr>
          <p:cNvPr id="131" name="Google Shape;131;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32" name="Google Shape;132;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33" name="Google Shape;133;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grpSp>
        <p:nvGrpSpPr>
          <p:cNvPr id="139" name="Google Shape;139;p15"/>
          <p:cNvGrpSpPr/>
          <p:nvPr/>
        </p:nvGrpSpPr>
        <p:grpSpPr>
          <a:xfrm>
            <a:off x="6156975" y="0"/>
            <a:ext cx="2987025" cy="3854074"/>
            <a:chOff x="6156975" y="0"/>
            <a:chExt cx="2987025" cy="3854074"/>
          </a:xfrm>
        </p:grpSpPr>
        <p:pic>
          <p:nvPicPr>
            <p:cNvPr id="140" name="Google Shape;140;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1" name="Google Shape;141;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42" name="Google Shape;142;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43" name="Google Shape;143;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44" name="Google Shape;144;p15"/>
          <p:cNvPicPr preferRelativeResize="0"/>
          <p:nvPr/>
        </p:nvPicPr>
        <p:blipFill>
          <a:blip r:embed="rId5">
            <a:alphaModFix/>
          </a:blip>
          <a:stretch>
            <a:fillRect/>
          </a:stretch>
        </p:blipFill>
        <p:spPr>
          <a:xfrm rot="-375628">
            <a:off x="6551506" y="729991"/>
            <a:ext cx="2546513" cy="25464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54" name="Google Shape;154;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55" name="Google Shape;155;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sp>
        <p:nvSpPr>
          <p:cNvPr id="157" name="Google Shape;157;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59" name="Google Shape;159;p17"/>
          <p:cNvGrpSpPr/>
          <p:nvPr/>
        </p:nvGrpSpPr>
        <p:grpSpPr>
          <a:xfrm>
            <a:off x="6156975" y="0"/>
            <a:ext cx="2987025" cy="3854074"/>
            <a:chOff x="6156975" y="0"/>
            <a:chExt cx="2987025" cy="3854074"/>
          </a:xfrm>
        </p:grpSpPr>
        <p:pic>
          <p:nvPicPr>
            <p:cNvPr id="160" name="Google Shape;160;p17"/>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1" name="Google Shape;161;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2" name="Google Shape;162;p17"/>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63" name="Google Shape;163;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64" name="Google Shape;164;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65" name="Google Shape;165;p17"/>
          <p:cNvPicPr preferRelativeResize="0"/>
          <p:nvPr/>
        </p:nvPicPr>
        <p:blipFill rotWithShape="1">
          <a:blip r:embed="rId5">
            <a:alphaModFix/>
          </a:blip>
          <a:srcRect b="0" l="6209" r="6209" t="0"/>
          <a:stretch/>
        </p:blipFill>
        <p:spPr>
          <a:xfrm>
            <a:off x="324000" y="4008600"/>
            <a:ext cx="1360800" cy="128000"/>
          </a:xfrm>
          <a:prstGeom prst="rect">
            <a:avLst/>
          </a:prstGeom>
          <a:noFill/>
          <a:ln>
            <a:noFill/>
          </a:ln>
        </p:spPr>
      </p:pic>
      <p:sp>
        <p:nvSpPr>
          <p:cNvPr id="166" name="Google Shape;166;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sp>
        <p:nvSpPr>
          <p:cNvPr id="168" name="Google Shape;168;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70" name="Google Shape;170;p18"/>
          <p:cNvGrpSpPr/>
          <p:nvPr/>
        </p:nvGrpSpPr>
        <p:grpSpPr>
          <a:xfrm>
            <a:off x="6156975" y="0"/>
            <a:ext cx="2987025" cy="3854074"/>
            <a:chOff x="6156975" y="0"/>
            <a:chExt cx="2987025" cy="3854074"/>
          </a:xfrm>
        </p:grpSpPr>
        <p:pic>
          <p:nvPicPr>
            <p:cNvPr id="171" name="Google Shape;171;p1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72" name="Google Shape;172;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3" name="Google Shape;173;p18"/>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74" name="Google Shape;174;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75" name="Google Shape;175;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76" name="Google Shape;176;p18"/>
          <p:cNvPicPr preferRelativeResize="0"/>
          <p:nvPr/>
        </p:nvPicPr>
        <p:blipFill rotWithShape="1">
          <a:blip r:embed="rId5">
            <a:alphaModFix/>
          </a:blip>
          <a:srcRect b="0" l="6209" r="6209" t="0"/>
          <a:stretch/>
        </p:blipFill>
        <p:spPr>
          <a:xfrm>
            <a:off x="324000" y="4008600"/>
            <a:ext cx="1511900" cy="128000"/>
          </a:xfrm>
          <a:prstGeom prst="rect">
            <a:avLst/>
          </a:prstGeom>
          <a:noFill/>
          <a:ln>
            <a:noFill/>
          </a:ln>
        </p:spPr>
      </p:pic>
      <p:sp>
        <p:nvSpPr>
          <p:cNvPr id="177" name="Google Shape;177;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RSHE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pic>
        <p:nvPicPr>
          <p:cNvPr id="193" name="Google Shape;193;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7" name="Google Shape;197;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198" name="Google Shape;198;p2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08" name="Google Shape;208;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wh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20853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20853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13" name="Google Shape;413;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4" name="Google Shape;414;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5" name="Google Shape;415;p39"/>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6" name="Google Shape;416;p39"/>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7" name="Google Shape;417;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18" name="Google Shape;418;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19" name="Google Shape;419;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why - jade">
  <p:cSld name="TITLE_AND_TWO_COLUMNS_1_1_9_1_3_1_1_1">
    <p:bg>
      <p:bgPr>
        <a:solidFill>
          <a:srgbClr val="EBEDFE"/>
        </a:solidFill>
      </p:bgPr>
    </p:bg>
    <p:spTree>
      <p:nvGrpSpPr>
        <p:cNvPr id="420" name="Shape 420"/>
        <p:cNvGrpSpPr/>
        <p:nvPr/>
      </p:nvGrpSpPr>
      <p:grpSpPr>
        <a:xfrm>
          <a:off x="0" y="0"/>
          <a:ext cx="0" cy="0"/>
          <a:chOff x="0" y="0"/>
          <a:chExt cx="0" cy="0"/>
        </a:xfrm>
      </p:grpSpPr>
      <p:pic>
        <p:nvPicPr>
          <p:cNvPr id="421" name="Google Shape;421;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22" name="Google Shape;422;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3" name="Google Shape;423;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4" name="Google Shape;424;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5" name="Google Shape;425;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26" name="Google Shape;426;p40"/>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27" name="Google Shape;427;p40"/>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28" name="Google Shape;428;p40"/>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29" name="Google Shape;429;p40"/>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0" name="Google Shape;430;p40"/>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31" name="Google Shape;431;p40"/>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2" name="Google Shape;432;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33" name="Google Shape;433;p40"/>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34" name="Google Shape;434;p40"/>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why - blue">
  <p:cSld name="TITLE_AND_TWO_COLUMNS_1_1_9_1_3_2">
    <p:bg>
      <p:bgPr>
        <a:solidFill>
          <a:srgbClr val="EBEDFE"/>
        </a:solidFill>
      </p:bgPr>
    </p:bg>
    <p:spTree>
      <p:nvGrpSpPr>
        <p:cNvPr id="435" name="Shape 435"/>
        <p:cNvGrpSpPr/>
        <p:nvPr/>
      </p:nvGrpSpPr>
      <p:grpSpPr>
        <a:xfrm>
          <a:off x="0" y="0"/>
          <a:ext cx="0" cy="0"/>
          <a:chOff x="0" y="0"/>
          <a:chExt cx="0" cy="0"/>
        </a:xfrm>
      </p:grpSpPr>
      <p:pic>
        <p:nvPicPr>
          <p:cNvPr id="436" name="Google Shape;436;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7" name="Google Shape;437;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8" name="Google Shape;438;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9" name="Google Shape;439;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0" name="Google Shape;440;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41" name="Google Shape;441;p41"/>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42" name="Google Shape;442;p41"/>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43" name="Google Shape;443;p41"/>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44" name="Google Shape;444;p41"/>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45" name="Google Shape;445;p41"/>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46" name="Google Shape;446;p41"/>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7" name="Google Shape;447;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48" name="Google Shape;448;p41"/>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49" name="Google Shape;449;p41"/>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why - pink">
  <p:cSld name="TITLE_AND_TWO_COLUMNS_1_1_9_1_3_1_1_1_1">
    <p:bg>
      <p:bgPr>
        <a:solidFill>
          <a:srgbClr val="EBEDFE"/>
        </a:solidFill>
      </p:bgPr>
    </p:bg>
    <p:spTree>
      <p:nvGrpSpPr>
        <p:cNvPr id="450" name="Shape 450"/>
        <p:cNvGrpSpPr/>
        <p:nvPr/>
      </p:nvGrpSpPr>
      <p:grpSpPr>
        <a:xfrm>
          <a:off x="0" y="0"/>
          <a:ext cx="0" cy="0"/>
          <a:chOff x="0" y="0"/>
          <a:chExt cx="0" cy="0"/>
        </a:xfrm>
      </p:grpSpPr>
      <p:pic>
        <p:nvPicPr>
          <p:cNvPr id="451" name="Google Shape;451;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2" name="Google Shape;452;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3" name="Google Shape;453;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4" name="Google Shape;454;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5" name="Google Shape;455;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42"/>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57" name="Google Shape;457;p42"/>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58" name="Google Shape;458;p42"/>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59" name="Google Shape;459;p42"/>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60" name="Google Shape;460;p42"/>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61" name="Google Shape;461;p42"/>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63" name="Google Shape;463;p42"/>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64" name="Google Shape;464;p42"/>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65" name="Shape 465"/>
        <p:cNvGrpSpPr/>
        <p:nvPr/>
      </p:nvGrpSpPr>
      <p:grpSpPr>
        <a:xfrm>
          <a:off x="0" y="0"/>
          <a:ext cx="0" cy="0"/>
          <a:chOff x="0" y="0"/>
          <a:chExt cx="0" cy="0"/>
        </a:xfrm>
      </p:grpSpPr>
      <p:pic>
        <p:nvPicPr>
          <p:cNvPr id="466" name="Google Shape;466;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67" name="Google Shape;467;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69" name="Google Shape;469;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70" name="Google Shape;470;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71" name="Google Shape;471;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2" name="Google Shape;472;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3" name="Google Shape;473;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4" name="Google Shape;474;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75" name="Google Shape;475;p43"/>
          <p:cNvGrpSpPr/>
          <p:nvPr/>
        </p:nvGrpSpPr>
        <p:grpSpPr>
          <a:xfrm>
            <a:off x="323653" y="1804438"/>
            <a:ext cx="457200" cy="457200"/>
            <a:chOff x="1020916" y="1442088"/>
            <a:chExt cx="457200" cy="457200"/>
          </a:xfrm>
        </p:grpSpPr>
        <p:pic>
          <p:nvPicPr>
            <p:cNvPr id="476" name="Google Shape;476;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7" name="Google Shape;477;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78" name="Google Shape;478;p43"/>
          <p:cNvGrpSpPr/>
          <p:nvPr/>
        </p:nvGrpSpPr>
        <p:grpSpPr>
          <a:xfrm>
            <a:off x="323653" y="2766575"/>
            <a:ext cx="457200" cy="457200"/>
            <a:chOff x="1020916" y="1442088"/>
            <a:chExt cx="457200" cy="457200"/>
          </a:xfrm>
        </p:grpSpPr>
        <p:pic>
          <p:nvPicPr>
            <p:cNvPr id="479" name="Google Shape;479;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0" name="Google Shape;480;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81" name="Google Shape;481;p43"/>
          <p:cNvGrpSpPr/>
          <p:nvPr/>
        </p:nvGrpSpPr>
        <p:grpSpPr>
          <a:xfrm>
            <a:off x="323641" y="3729038"/>
            <a:ext cx="457200" cy="457200"/>
            <a:chOff x="1020916" y="1442088"/>
            <a:chExt cx="457200" cy="457200"/>
          </a:xfrm>
        </p:grpSpPr>
        <p:pic>
          <p:nvPicPr>
            <p:cNvPr id="482" name="Google Shape;48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3" name="Google Shape;48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484" name="Shape 484"/>
        <p:cNvGrpSpPr/>
        <p:nvPr/>
      </p:nvGrpSpPr>
      <p:grpSpPr>
        <a:xfrm>
          <a:off x="0" y="0"/>
          <a:ext cx="0" cy="0"/>
          <a:chOff x="0" y="0"/>
          <a:chExt cx="0" cy="0"/>
        </a:xfrm>
      </p:grpSpPr>
      <p:pic>
        <p:nvPicPr>
          <p:cNvPr id="485" name="Google Shape;485;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86" name="Google Shape;486;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88" name="Google Shape;488;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9" name="Google Shape;489;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90" name="Google Shape;490;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1" name="Google Shape;491;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2" name="Google Shape;492;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3" name="Google Shape;493;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94" name="Google Shape;494;p44"/>
          <p:cNvGrpSpPr/>
          <p:nvPr/>
        </p:nvGrpSpPr>
        <p:grpSpPr>
          <a:xfrm>
            <a:off x="323653" y="1804438"/>
            <a:ext cx="457200" cy="457200"/>
            <a:chOff x="1020916" y="1442088"/>
            <a:chExt cx="457200" cy="457200"/>
          </a:xfrm>
        </p:grpSpPr>
        <p:pic>
          <p:nvPicPr>
            <p:cNvPr id="495" name="Google Shape;495;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6" name="Google Shape;496;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7" name="Google Shape;497;p44"/>
          <p:cNvGrpSpPr/>
          <p:nvPr/>
        </p:nvGrpSpPr>
        <p:grpSpPr>
          <a:xfrm>
            <a:off x="323653" y="2766575"/>
            <a:ext cx="457200" cy="457200"/>
            <a:chOff x="1020916" y="1442088"/>
            <a:chExt cx="457200" cy="457200"/>
          </a:xfrm>
        </p:grpSpPr>
        <p:pic>
          <p:nvPicPr>
            <p:cNvPr id="498" name="Google Shape;498;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9" name="Google Shape;499;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00" name="Google Shape;500;p44"/>
          <p:cNvGrpSpPr/>
          <p:nvPr/>
        </p:nvGrpSpPr>
        <p:grpSpPr>
          <a:xfrm>
            <a:off x="323641" y="3729038"/>
            <a:ext cx="457200" cy="457200"/>
            <a:chOff x="1020916" y="1442088"/>
            <a:chExt cx="457200" cy="457200"/>
          </a:xfrm>
        </p:grpSpPr>
        <p:pic>
          <p:nvPicPr>
            <p:cNvPr id="501" name="Google Shape;501;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2" name="Google Shape;502;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03" name="Shape 503"/>
        <p:cNvGrpSpPr/>
        <p:nvPr/>
      </p:nvGrpSpPr>
      <p:grpSpPr>
        <a:xfrm>
          <a:off x="0" y="0"/>
          <a:ext cx="0" cy="0"/>
          <a:chOff x="0" y="0"/>
          <a:chExt cx="0" cy="0"/>
        </a:xfrm>
      </p:grpSpPr>
      <p:pic>
        <p:nvPicPr>
          <p:cNvPr id="504" name="Google Shape;504;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5" name="Google Shape;505;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7" name="Google Shape;507;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8" name="Google Shape;508;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9" name="Google Shape;509;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10" name="Google Shape;510;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1" name="Google Shape;511;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2" name="Google Shape;512;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3" name="Google Shape;513;p45"/>
          <p:cNvGrpSpPr/>
          <p:nvPr/>
        </p:nvGrpSpPr>
        <p:grpSpPr>
          <a:xfrm>
            <a:off x="323653" y="1804438"/>
            <a:ext cx="457200" cy="457200"/>
            <a:chOff x="1020916" y="1442088"/>
            <a:chExt cx="457200" cy="457200"/>
          </a:xfrm>
        </p:grpSpPr>
        <p:pic>
          <p:nvPicPr>
            <p:cNvPr id="514" name="Google Shape;514;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6" name="Google Shape;516;p45"/>
          <p:cNvGrpSpPr/>
          <p:nvPr/>
        </p:nvGrpSpPr>
        <p:grpSpPr>
          <a:xfrm>
            <a:off x="323653" y="2766575"/>
            <a:ext cx="457200" cy="457200"/>
            <a:chOff x="1020916" y="1442088"/>
            <a:chExt cx="457200" cy="457200"/>
          </a:xfrm>
        </p:grpSpPr>
        <p:pic>
          <p:nvPicPr>
            <p:cNvPr id="517" name="Google Shape;517;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9" name="Google Shape;519;p45"/>
          <p:cNvGrpSpPr/>
          <p:nvPr/>
        </p:nvGrpSpPr>
        <p:grpSpPr>
          <a:xfrm>
            <a:off x="323641" y="3729038"/>
            <a:ext cx="457200" cy="457200"/>
            <a:chOff x="1020916" y="1442088"/>
            <a:chExt cx="457200" cy="457200"/>
          </a:xfrm>
        </p:grpSpPr>
        <p:pic>
          <p:nvPicPr>
            <p:cNvPr id="520" name="Google Shape;520;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22" name="Shape 522"/>
        <p:cNvGrpSpPr/>
        <p:nvPr/>
      </p:nvGrpSpPr>
      <p:grpSpPr>
        <a:xfrm>
          <a:off x="0" y="0"/>
          <a:ext cx="0" cy="0"/>
          <a:chOff x="0" y="0"/>
          <a:chExt cx="0" cy="0"/>
        </a:xfrm>
      </p:grpSpPr>
      <p:pic>
        <p:nvPicPr>
          <p:cNvPr id="523" name="Google Shape;523;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4" name="Google Shape;524;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6" name="Google Shape;526;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7" name="Google Shape;527;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8" name="Google Shape;528;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9" name="Google Shape;529;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46"/>
          <p:cNvGrpSpPr/>
          <p:nvPr/>
        </p:nvGrpSpPr>
        <p:grpSpPr>
          <a:xfrm>
            <a:off x="323653" y="1804438"/>
            <a:ext cx="457200" cy="457200"/>
            <a:chOff x="1020916" y="1442088"/>
            <a:chExt cx="457200" cy="457200"/>
          </a:xfrm>
        </p:grpSpPr>
        <p:pic>
          <p:nvPicPr>
            <p:cNvPr id="533" name="Google Shape;533;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46"/>
          <p:cNvGrpSpPr/>
          <p:nvPr/>
        </p:nvGrpSpPr>
        <p:grpSpPr>
          <a:xfrm>
            <a:off x="323653" y="2766575"/>
            <a:ext cx="457200" cy="457200"/>
            <a:chOff x="1020916" y="1442088"/>
            <a:chExt cx="457200" cy="457200"/>
          </a:xfrm>
        </p:grpSpPr>
        <p:pic>
          <p:nvPicPr>
            <p:cNvPr id="536" name="Google Shape;536;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46"/>
          <p:cNvGrpSpPr/>
          <p:nvPr/>
        </p:nvGrpSpPr>
        <p:grpSpPr>
          <a:xfrm>
            <a:off x="323641" y="3729038"/>
            <a:ext cx="457200" cy="457200"/>
            <a:chOff x="1020916" y="1442088"/>
            <a:chExt cx="457200" cy="457200"/>
          </a:xfrm>
        </p:grpSpPr>
        <p:pic>
          <p:nvPicPr>
            <p:cNvPr id="539" name="Google Shape;539;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41" name="Shape 541"/>
        <p:cNvGrpSpPr/>
        <p:nvPr/>
      </p:nvGrpSpPr>
      <p:grpSpPr>
        <a:xfrm>
          <a:off x="0" y="0"/>
          <a:ext cx="0" cy="0"/>
          <a:chOff x="0" y="0"/>
          <a:chExt cx="0" cy="0"/>
        </a:xfrm>
      </p:grpSpPr>
      <p:pic>
        <p:nvPicPr>
          <p:cNvPr id="542" name="Google Shape;542;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3" name="Google Shape;543;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5" name="Google Shape;5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6" name="Google Shape;5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7" name="Google Shape;547;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8" name="Google Shape;548;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9" name="Google Shape;549;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0" name="Google Shape;550;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1" name="Google Shape;551;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52" name="Google Shape;552;p47"/>
          <p:cNvGrpSpPr/>
          <p:nvPr/>
        </p:nvGrpSpPr>
        <p:grpSpPr>
          <a:xfrm>
            <a:off x="323653" y="1652038"/>
            <a:ext cx="457200" cy="457200"/>
            <a:chOff x="1020916" y="1442088"/>
            <a:chExt cx="457200" cy="457200"/>
          </a:xfrm>
        </p:grpSpPr>
        <p:pic>
          <p:nvPicPr>
            <p:cNvPr id="553" name="Google Shape;553;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4" name="Google Shape;554;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5" name="Google Shape;555;p47"/>
          <p:cNvGrpSpPr/>
          <p:nvPr/>
        </p:nvGrpSpPr>
        <p:grpSpPr>
          <a:xfrm>
            <a:off x="323653" y="2461775"/>
            <a:ext cx="457200" cy="457200"/>
            <a:chOff x="1020916" y="1442088"/>
            <a:chExt cx="457200" cy="457200"/>
          </a:xfrm>
        </p:grpSpPr>
        <p:pic>
          <p:nvPicPr>
            <p:cNvPr id="556" name="Google Shape;556;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8" name="Google Shape;558;p47"/>
          <p:cNvGrpSpPr/>
          <p:nvPr/>
        </p:nvGrpSpPr>
        <p:grpSpPr>
          <a:xfrm>
            <a:off x="323641" y="3271838"/>
            <a:ext cx="457200" cy="457200"/>
            <a:chOff x="1020916" y="1442088"/>
            <a:chExt cx="457200" cy="457200"/>
          </a:xfrm>
        </p:grpSpPr>
        <p:pic>
          <p:nvPicPr>
            <p:cNvPr id="559" name="Google Shape;559;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61" name="Google Shape;561;p47"/>
          <p:cNvGrpSpPr/>
          <p:nvPr/>
        </p:nvGrpSpPr>
        <p:grpSpPr>
          <a:xfrm>
            <a:off x="323641" y="4081763"/>
            <a:ext cx="457200" cy="457200"/>
            <a:chOff x="1020916" y="1442088"/>
            <a:chExt cx="457200" cy="457200"/>
          </a:xfrm>
        </p:grpSpPr>
        <p:pic>
          <p:nvPicPr>
            <p:cNvPr id="562" name="Google Shape;562;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64" name="Shape 564"/>
        <p:cNvGrpSpPr/>
        <p:nvPr/>
      </p:nvGrpSpPr>
      <p:grpSpPr>
        <a:xfrm>
          <a:off x="0" y="0"/>
          <a:ext cx="0" cy="0"/>
          <a:chOff x="0" y="0"/>
          <a:chExt cx="0" cy="0"/>
        </a:xfrm>
      </p:grpSpPr>
      <p:pic>
        <p:nvPicPr>
          <p:cNvPr id="565" name="Google Shape;565;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6" name="Google Shape;566;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8" name="Google Shape;568;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9" name="Google Shape;569;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0" name="Google Shape;570;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1" name="Google Shape;571;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2" name="Google Shape;572;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3" name="Google Shape;573;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4" name="Google Shape;574;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75" name="Google Shape;575;p48"/>
          <p:cNvGrpSpPr/>
          <p:nvPr/>
        </p:nvGrpSpPr>
        <p:grpSpPr>
          <a:xfrm>
            <a:off x="323653" y="1652038"/>
            <a:ext cx="457200" cy="457200"/>
            <a:chOff x="1020916" y="1442088"/>
            <a:chExt cx="457200" cy="457200"/>
          </a:xfrm>
        </p:grpSpPr>
        <p:pic>
          <p:nvPicPr>
            <p:cNvPr id="576" name="Google Shape;576;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7" name="Google Shape;577;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8" name="Google Shape;578;p48"/>
          <p:cNvGrpSpPr/>
          <p:nvPr/>
        </p:nvGrpSpPr>
        <p:grpSpPr>
          <a:xfrm>
            <a:off x="323653" y="2461775"/>
            <a:ext cx="457200" cy="457200"/>
            <a:chOff x="1020916" y="1442088"/>
            <a:chExt cx="457200" cy="457200"/>
          </a:xfrm>
        </p:grpSpPr>
        <p:pic>
          <p:nvPicPr>
            <p:cNvPr id="579" name="Google Shape;579;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0" name="Google Shape;580;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1" name="Google Shape;581;p48"/>
          <p:cNvGrpSpPr/>
          <p:nvPr/>
        </p:nvGrpSpPr>
        <p:grpSpPr>
          <a:xfrm>
            <a:off x="323641" y="3271838"/>
            <a:ext cx="457200" cy="457200"/>
            <a:chOff x="1020916" y="1442088"/>
            <a:chExt cx="457200" cy="457200"/>
          </a:xfrm>
        </p:grpSpPr>
        <p:pic>
          <p:nvPicPr>
            <p:cNvPr id="582" name="Google Shape;582;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3" name="Google Shape;583;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84" name="Google Shape;584;p48"/>
          <p:cNvGrpSpPr/>
          <p:nvPr/>
        </p:nvGrpSpPr>
        <p:grpSpPr>
          <a:xfrm>
            <a:off x="323641" y="4081763"/>
            <a:ext cx="457200" cy="457200"/>
            <a:chOff x="1020916" y="1442088"/>
            <a:chExt cx="457200" cy="457200"/>
          </a:xfrm>
        </p:grpSpPr>
        <p:pic>
          <p:nvPicPr>
            <p:cNvPr id="585" name="Google Shape;585;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6" name="Google Shape;586;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587" name="Shape 587"/>
        <p:cNvGrpSpPr/>
        <p:nvPr/>
      </p:nvGrpSpPr>
      <p:grpSpPr>
        <a:xfrm>
          <a:off x="0" y="0"/>
          <a:ext cx="0" cy="0"/>
          <a:chOff x="0" y="0"/>
          <a:chExt cx="0" cy="0"/>
        </a:xfrm>
      </p:grpSpPr>
      <p:pic>
        <p:nvPicPr>
          <p:cNvPr id="588" name="Google Shape;588;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9" name="Google Shape;589;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91" name="Google Shape;591;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92" name="Google Shape;592;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93" name="Google Shape;593;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4" name="Google Shape;594;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5" name="Google Shape;595;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6" name="Google Shape;596;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7" name="Google Shape;597;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98" name="Google Shape;598;p49"/>
          <p:cNvGrpSpPr/>
          <p:nvPr/>
        </p:nvGrpSpPr>
        <p:grpSpPr>
          <a:xfrm>
            <a:off x="323653" y="1652038"/>
            <a:ext cx="457200" cy="457200"/>
            <a:chOff x="1020916" y="1442088"/>
            <a:chExt cx="457200" cy="457200"/>
          </a:xfrm>
        </p:grpSpPr>
        <p:pic>
          <p:nvPicPr>
            <p:cNvPr id="599" name="Google Shape;599;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01" name="Google Shape;601;p49"/>
          <p:cNvGrpSpPr/>
          <p:nvPr/>
        </p:nvGrpSpPr>
        <p:grpSpPr>
          <a:xfrm>
            <a:off x="323653" y="2461775"/>
            <a:ext cx="457200" cy="457200"/>
            <a:chOff x="1020916" y="1442088"/>
            <a:chExt cx="457200" cy="457200"/>
          </a:xfrm>
        </p:grpSpPr>
        <p:pic>
          <p:nvPicPr>
            <p:cNvPr id="602" name="Google Shape;602;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3" name="Google Shape;603;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04" name="Google Shape;604;p49"/>
          <p:cNvGrpSpPr/>
          <p:nvPr/>
        </p:nvGrpSpPr>
        <p:grpSpPr>
          <a:xfrm>
            <a:off x="323641" y="3271838"/>
            <a:ext cx="457200" cy="457200"/>
            <a:chOff x="1020916" y="1442088"/>
            <a:chExt cx="457200" cy="457200"/>
          </a:xfrm>
        </p:grpSpPr>
        <p:pic>
          <p:nvPicPr>
            <p:cNvPr id="605" name="Google Shape;605;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6" name="Google Shape;606;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07" name="Google Shape;607;p49"/>
          <p:cNvGrpSpPr/>
          <p:nvPr/>
        </p:nvGrpSpPr>
        <p:grpSpPr>
          <a:xfrm>
            <a:off x="323641" y="4081763"/>
            <a:ext cx="457200" cy="457200"/>
            <a:chOff x="1020916" y="1442088"/>
            <a:chExt cx="457200" cy="457200"/>
          </a:xfrm>
        </p:grpSpPr>
        <p:pic>
          <p:nvPicPr>
            <p:cNvPr id="608" name="Google Shape;608;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10" name="Shape 610"/>
        <p:cNvGrpSpPr/>
        <p:nvPr/>
      </p:nvGrpSpPr>
      <p:grpSpPr>
        <a:xfrm>
          <a:off x="0" y="0"/>
          <a:ext cx="0" cy="0"/>
          <a:chOff x="0" y="0"/>
          <a:chExt cx="0" cy="0"/>
        </a:xfrm>
      </p:grpSpPr>
      <p:pic>
        <p:nvPicPr>
          <p:cNvPr id="611" name="Google Shape;611;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12" name="Google Shape;612;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14" name="Google Shape;614;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15" name="Google Shape;615;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16" name="Google Shape;616;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7" name="Google Shape;617;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8" name="Google Shape;618;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9" name="Google Shape;619;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0" name="Google Shape;620;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21" name="Google Shape;621;p50"/>
          <p:cNvGrpSpPr/>
          <p:nvPr/>
        </p:nvGrpSpPr>
        <p:grpSpPr>
          <a:xfrm>
            <a:off x="323653" y="1652038"/>
            <a:ext cx="457200" cy="457200"/>
            <a:chOff x="1020916" y="1442088"/>
            <a:chExt cx="457200" cy="457200"/>
          </a:xfrm>
        </p:grpSpPr>
        <p:pic>
          <p:nvPicPr>
            <p:cNvPr id="622" name="Google Shape;622;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3" name="Google Shape;623;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24" name="Google Shape;624;p50"/>
          <p:cNvGrpSpPr/>
          <p:nvPr/>
        </p:nvGrpSpPr>
        <p:grpSpPr>
          <a:xfrm>
            <a:off x="323653" y="2461775"/>
            <a:ext cx="457200" cy="457200"/>
            <a:chOff x="1020916" y="1442088"/>
            <a:chExt cx="457200" cy="457200"/>
          </a:xfrm>
        </p:grpSpPr>
        <p:pic>
          <p:nvPicPr>
            <p:cNvPr id="625" name="Google Shape;625;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6" name="Google Shape;626;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27" name="Google Shape;627;p50"/>
          <p:cNvGrpSpPr/>
          <p:nvPr/>
        </p:nvGrpSpPr>
        <p:grpSpPr>
          <a:xfrm>
            <a:off x="323641" y="3271838"/>
            <a:ext cx="457200" cy="457200"/>
            <a:chOff x="1020916" y="1442088"/>
            <a:chExt cx="457200" cy="457200"/>
          </a:xfrm>
        </p:grpSpPr>
        <p:pic>
          <p:nvPicPr>
            <p:cNvPr id="628" name="Google Shape;628;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9" name="Google Shape;629;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0" name="Google Shape;630;p50"/>
          <p:cNvGrpSpPr/>
          <p:nvPr/>
        </p:nvGrpSpPr>
        <p:grpSpPr>
          <a:xfrm>
            <a:off x="323641" y="4081763"/>
            <a:ext cx="457200" cy="457200"/>
            <a:chOff x="1020916" y="1442088"/>
            <a:chExt cx="457200" cy="457200"/>
          </a:xfrm>
        </p:grpSpPr>
        <p:pic>
          <p:nvPicPr>
            <p:cNvPr id="631" name="Google Shape;631;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2" name="Google Shape;632;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33" name="Shape 633"/>
        <p:cNvGrpSpPr/>
        <p:nvPr/>
      </p:nvGrpSpPr>
      <p:grpSpPr>
        <a:xfrm>
          <a:off x="0" y="0"/>
          <a:ext cx="0" cy="0"/>
          <a:chOff x="0" y="0"/>
          <a:chExt cx="0" cy="0"/>
        </a:xfrm>
      </p:grpSpPr>
      <p:pic>
        <p:nvPicPr>
          <p:cNvPr id="634" name="Google Shape;634;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35" name="Google Shape;635;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37" name="Google Shape;637;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8" name="Google Shape;638;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9" name="Google Shape;639;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0" name="Google Shape;640;p51"/>
          <p:cNvSpPr/>
          <p:nvPr>
            <p:ph idx="3" type="pic"/>
          </p:nvPr>
        </p:nvSpPr>
        <p:spPr>
          <a:xfrm>
            <a:off x="324000" y="1893950"/>
            <a:ext cx="2555400" cy="1939500"/>
          </a:xfrm>
          <a:prstGeom prst="rect">
            <a:avLst/>
          </a:prstGeom>
          <a:noFill/>
          <a:ln>
            <a:noFill/>
          </a:ln>
        </p:spPr>
        <p:txBody>
          <a:bodyPr/>
          <a:p/>
        </p:txBody>
      </p:sp>
      <p:sp>
        <p:nvSpPr>
          <p:cNvPr id="641" name="Google Shape;641;p51"/>
          <p:cNvSpPr/>
          <p:nvPr>
            <p:ph idx="4" type="pic"/>
          </p:nvPr>
        </p:nvSpPr>
        <p:spPr>
          <a:xfrm>
            <a:off x="6256800" y="1893950"/>
            <a:ext cx="2555400" cy="1939500"/>
          </a:xfrm>
          <a:prstGeom prst="rect">
            <a:avLst/>
          </a:prstGeom>
          <a:noFill/>
          <a:ln>
            <a:noFill/>
          </a:ln>
        </p:spPr>
        <p:txBody>
          <a:bodyPr/>
          <a:p/>
        </p:txBody>
      </p:sp>
      <p:sp>
        <p:nvSpPr>
          <p:cNvPr id="642" name="Google Shape;642;p51"/>
          <p:cNvSpPr/>
          <p:nvPr>
            <p:ph idx="5" type="pic"/>
          </p:nvPr>
        </p:nvSpPr>
        <p:spPr>
          <a:xfrm>
            <a:off x="3294300" y="1893950"/>
            <a:ext cx="2555400" cy="1939500"/>
          </a:xfrm>
          <a:prstGeom prst="rect">
            <a:avLst/>
          </a:prstGeom>
          <a:noFill/>
          <a:ln>
            <a:noFill/>
          </a:ln>
        </p:spPr>
        <p:txBody>
          <a:bodyPr/>
          <a:p/>
        </p:txBody>
      </p:sp>
      <p:grpSp>
        <p:nvGrpSpPr>
          <p:cNvPr id="643" name="Google Shape;643;p51"/>
          <p:cNvGrpSpPr/>
          <p:nvPr/>
        </p:nvGrpSpPr>
        <p:grpSpPr>
          <a:xfrm>
            <a:off x="1381028" y="4148538"/>
            <a:ext cx="457200" cy="457200"/>
            <a:chOff x="1020916" y="1442088"/>
            <a:chExt cx="457200" cy="457200"/>
          </a:xfrm>
        </p:grpSpPr>
        <p:pic>
          <p:nvPicPr>
            <p:cNvPr id="644" name="Google Shape;644;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5" name="Google Shape;645;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46" name="Google Shape;646;p51"/>
          <p:cNvGrpSpPr/>
          <p:nvPr/>
        </p:nvGrpSpPr>
        <p:grpSpPr>
          <a:xfrm>
            <a:off x="4331066" y="4148550"/>
            <a:ext cx="457200" cy="457200"/>
            <a:chOff x="1020916" y="1442088"/>
            <a:chExt cx="457200" cy="457200"/>
          </a:xfrm>
        </p:grpSpPr>
        <p:pic>
          <p:nvPicPr>
            <p:cNvPr id="647" name="Google Shape;647;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8" name="Google Shape;648;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49" name="Google Shape;649;p51"/>
          <p:cNvGrpSpPr/>
          <p:nvPr/>
        </p:nvGrpSpPr>
        <p:grpSpPr>
          <a:xfrm>
            <a:off x="7305791" y="4148538"/>
            <a:ext cx="457200" cy="457200"/>
            <a:chOff x="1020916" y="1442088"/>
            <a:chExt cx="457200" cy="457200"/>
          </a:xfrm>
        </p:grpSpPr>
        <p:pic>
          <p:nvPicPr>
            <p:cNvPr id="650" name="Google Shape;650;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1" name="Google Shape;651;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52" name="Shape 652"/>
        <p:cNvGrpSpPr/>
        <p:nvPr/>
      </p:nvGrpSpPr>
      <p:grpSpPr>
        <a:xfrm>
          <a:off x="0" y="0"/>
          <a:ext cx="0" cy="0"/>
          <a:chOff x="0" y="0"/>
          <a:chExt cx="0" cy="0"/>
        </a:xfrm>
      </p:grpSpPr>
      <p:pic>
        <p:nvPicPr>
          <p:cNvPr id="653" name="Google Shape;653;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4" name="Google Shape;654;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56" name="Google Shape;656;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57" name="Google Shape;657;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58" name="Google Shape;658;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59" name="Google Shape;659;p52"/>
          <p:cNvSpPr/>
          <p:nvPr>
            <p:ph idx="3" type="pic"/>
          </p:nvPr>
        </p:nvSpPr>
        <p:spPr>
          <a:xfrm>
            <a:off x="324000" y="1893950"/>
            <a:ext cx="2555400" cy="1939500"/>
          </a:xfrm>
          <a:prstGeom prst="rect">
            <a:avLst/>
          </a:prstGeom>
          <a:noFill/>
          <a:ln>
            <a:noFill/>
          </a:ln>
        </p:spPr>
        <p:txBody>
          <a:bodyPr/>
          <a:p/>
        </p:txBody>
      </p:sp>
      <p:sp>
        <p:nvSpPr>
          <p:cNvPr id="660" name="Google Shape;660;p52"/>
          <p:cNvSpPr/>
          <p:nvPr>
            <p:ph idx="4" type="pic"/>
          </p:nvPr>
        </p:nvSpPr>
        <p:spPr>
          <a:xfrm>
            <a:off x="6256800" y="1893950"/>
            <a:ext cx="2555400" cy="1939500"/>
          </a:xfrm>
          <a:prstGeom prst="rect">
            <a:avLst/>
          </a:prstGeom>
          <a:noFill/>
          <a:ln>
            <a:noFill/>
          </a:ln>
        </p:spPr>
        <p:txBody>
          <a:bodyPr/>
          <a:p/>
        </p:txBody>
      </p:sp>
      <p:sp>
        <p:nvSpPr>
          <p:cNvPr id="661" name="Google Shape;661;p52"/>
          <p:cNvSpPr/>
          <p:nvPr>
            <p:ph idx="5" type="pic"/>
          </p:nvPr>
        </p:nvSpPr>
        <p:spPr>
          <a:xfrm>
            <a:off x="3294300" y="1893950"/>
            <a:ext cx="2555400" cy="1939500"/>
          </a:xfrm>
          <a:prstGeom prst="rect">
            <a:avLst/>
          </a:prstGeom>
          <a:noFill/>
          <a:ln>
            <a:noFill/>
          </a:ln>
        </p:spPr>
        <p:txBody>
          <a:bodyPr/>
          <a:p/>
        </p:txBody>
      </p:sp>
      <p:grpSp>
        <p:nvGrpSpPr>
          <p:cNvPr id="662" name="Google Shape;662;p52"/>
          <p:cNvGrpSpPr/>
          <p:nvPr/>
        </p:nvGrpSpPr>
        <p:grpSpPr>
          <a:xfrm>
            <a:off x="1381028" y="4148538"/>
            <a:ext cx="457200" cy="457200"/>
            <a:chOff x="1020916" y="1442088"/>
            <a:chExt cx="457200" cy="457200"/>
          </a:xfrm>
        </p:grpSpPr>
        <p:pic>
          <p:nvPicPr>
            <p:cNvPr id="663" name="Google Shape;663;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65" name="Google Shape;665;p52"/>
          <p:cNvGrpSpPr/>
          <p:nvPr/>
        </p:nvGrpSpPr>
        <p:grpSpPr>
          <a:xfrm>
            <a:off x="4331066" y="4148550"/>
            <a:ext cx="457200" cy="457200"/>
            <a:chOff x="1020916" y="1442088"/>
            <a:chExt cx="457200" cy="457200"/>
          </a:xfrm>
        </p:grpSpPr>
        <p:pic>
          <p:nvPicPr>
            <p:cNvPr id="666" name="Google Shape;666;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7" name="Google Shape;667;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68" name="Google Shape;668;p52"/>
          <p:cNvGrpSpPr/>
          <p:nvPr/>
        </p:nvGrpSpPr>
        <p:grpSpPr>
          <a:xfrm>
            <a:off x="7305791" y="4148538"/>
            <a:ext cx="457200" cy="457200"/>
            <a:chOff x="1020916" y="1442088"/>
            <a:chExt cx="457200" cy="457200"/>
          </a:xfrm>
        </p:grpSpPr>
        <p:pic>
          <p:nvPicPr>
            <p:cNvPr id="669" name="Google Shape;669;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0" name="Google Shape;670;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671" name="Shape 671"/>
        <p:cNvGrpSpPr/>
        <p:nvPr/>
      </p:nvGrpSpPr>
      <p:grpSpPr>
        <a:xfrm>
          <a:off x="0" y="0"/>
          <a:ext cx="0" cy="0"/>
          <a:chOff x="0" y="0"/>
          <a:chExt cx="0" cy="0"/>
        </a:xfrm>
      </p:grpSpPr>
      <p:pic>
        <p:nvPicPr>
          <p:cNvPr id="672" name="Google Shape;672;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3" name="Google Shape;673;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75" name="Google Shape;675;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6" name="Google Shape;676;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7" name="Google Shape;677;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8" name="Google Shape;678;p53"/>
          <p:cNvSpPr/>
          <p:nvPr>
            <p:ph idx="3" type="pic"/>
          </p:nvPr>
        </p:nvSpPr>
        <p:spPr>
          <a:xfrm>
            <a:off x="324000" y="1893950"/>
            <a:ext cx="2555400" cy="1939500"/>
          </a:xfrm>
          <a:prstGeom prst="rect">
            <a:avLst/>
          </a:prstGeom>
          <a:noFill/>
          <a:ln>
            <a:noFill/>
          </a:ln>
        </p:spPr>
        <p:txBody>
          <a:bodyPr/>
          <a:p/>
        </p:txBody>
      </p:sp>
      <p:sp>
        <p:nvSpPr>
          <p:cNvPr id="679" name="Google Shape;679;p53"/>
          <p:cNvSpPr/>
          <p:nvPr>
            <p:ph idx="4" type="pic"/>
          </p:nvPr>
        </p:nvSpPr>
        <p:spPr>
          <a:xfrm>
            <a:off x="6256800" y="1893950"/>
            <a:ext cx="2555400" cy="1939500"/>
          </a:xfrm>
          <a:prstGeom prst="rect">
            <a:avLst/>
          </a:prstGeom>
          <a:noFill/>
          <a:ln>
            <a:noFill/>
          </a:ln>
        </p:spPr>
        <p:txBody>
          <a:bodyPr/>
          <a:p/>
        </p:txBody>
      </p:sp>
      <p:sp>
        <p:nvSpPr>
          <p:cNvPr id="680" name="Google Shape;680;p53"/>
          <p:cNvSpPr/>
          <p:nvPr>
            <p:ph idx="5" type="pic"/>
          </p:nvPr>
        </p:nvSpPr>
        <p:spPr>
          <a:xfrm>
            <a:off x="3294300" y="1893950"/>
            <a:ext cx="2555400" cy="1939500"/>
          </a:xfrm>
          <a:prstGeom prst="rect">
            <a:avLst/>
          </a:prstGeom>
          <a:noFill/>
          <a:ln>
            <a:noFill/>
          </a:ln>
        </p:spPr>
        <p:txBody>
          <a:bodyPr/>
          <a:p/>
        </p:txBody>
      </p:sp>
      <p:grpSp>
        <p:nvGrpSpPr>
          <p:cNvPr id="681" name="Google Shape;681;p53"/>
          <p:cNvGrpSpPr/>
          <p:nvPr/>
        </p:nvGrpSpPr>
        <p:grpSpPr>
          <a:xfrm>
            <a:off x="1381028" y="4148538"/>
            <a:ext cx="457200" cy="457200"/>
            <a:chOff x="1020916" y="1442088"/>
            <a:chExt cx="457200" cy="457200"/>
          </a:xfrm>
        </p:grpSpPr>
        <p:pic>
          <p:nvPicPr>
            <p:cNvPr id="682" name="Google Shape;682;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3" name="Google Shape;683;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84" name="Google Shape;684;p53"/>
          <p:cNvGrpSpPr/>
          <p:nvPr/>
        </p:nvGrpSpPr>
        <p:grpSpPr>
          <a:xfrm>
            <a:off x="4331066" y="4148550"/>
            <a:ext cx="457200" cy="457200"/>
            <a:chOff x="1020916" y="1442088"/>
            <a:chExt cx="457200" cy="457200"/>
          </a:xfrm>
        </p:grpSpPr>
        <p:pic>
          <p:nvPicPr>
            <p:cNvPr id="685" name="Google Shape;685;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6" name="Google Shape;686;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7" name="Google Shape;687;p53"/>
          <p:cNvGrpSpPr/>
          <p:nvPr/>
        </p:nvGrpSpPr>
        <p:grpSpPr>
          <a:xfrm>
            <a:off x="7305791" y="4148538"/>
            <a:ext cx="457200" cy="457200"/>
            <a:chOff x="1020916" y="1442088"/>
            <a:chExt cx="457200" cy="457200"/>
          </a:xfrm>
        </p:grpSpPr>
        <p:pic>
          <p:nvPicPr>
            <p:cNvPr id="688" name="Google Shape;688;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9" name="Google Shape;689;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90" name="Shape 690"/>
        <p:cNvGrpSpPr/>
        <p:nvPr/>
      </p:nvGrpSpPr>
      <p:grpSpPr>
        <a:xfrm>
          <a:off x="0" y="0"/>
          <a:ext cx="0" cy="0"/>
          <a:chOff x="0" y="0"/>
          <a:chExt cx="0" cy="0"/>
        </a:xfrm>
      </p:grpSpPr>
      <p:pic>
        <p:nvPicPr>
          <p:cNvPr id="691" name="Google Shape;691;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2" name="Google Shape;692;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94" name="Google Shape;694;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5" name="Google Shape;695;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6" name="Google Shape;696;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7" name="Google Shape;697;p54"/>
          <p:cNvSpPr/>
          <p:nvPr>
            <p:ph idx="3" type="pic"/>
          </p:nvPr>
        </p:nvSpPr>
        <p:spPr>
          <a:xfrm>
            <a:off x="324000" y="1893950"/>
            <a:ext cx="2555400" cy="1939500"/>
          </a:xfrm>
          <a:prstGeom prst="rect">
            <a:avLst/>
          </a:prstGeom>
          <a:noFill/>
          <a:ln>
            <a:noFill/>
          </a:ln>
        </p:spPr>
        <p:txBody>
          <a:bodyPr/>
          <a:p/>
        </p:txBody>
      </p:sp>
      <p:sp>
        <p:nvSpPr>
          <p:cNvPr id="698" name="Google Shape;698;p54"/>
          <p:cNvSpPr/>
          <p:nvPr>
            <p:ph idx="4" type="pic"/>
          </p:nvPr>
        </p:nvSpPr>
        <p:spPr>
          <a:xfrm>
            <a:off x="6256800" y="1893950"/>
            <a:ext cx="2555400" cy="1939500"/>
          </a:xfrm>
          <a:prstGeom prst="rect">
            <a:avLst/>
          </a:prstGeom>
          <a:noFill/>
          <a:ln>
            <a:noFill/>
          </a:ln>
        </p:spPr>
        <p:txBody>
          <a:bodyPr/>
          <a:p/>
        </p:txBody>
      </p:sp>
      <p:sp>
        <p:nvSpPr>
          <p:cNvPr id="699" name="Google Shape;699;p54"/>
          <p:cNvSpPr/>
          <p:nvPr>
            <p:ph idx="5" type="pic"/>
          </p:nvPr>
        </p:nvSpPr>
        <p:spPr>
          <a:xfrm>
            <a:off x="3294300" y="1893950"/>
            <a:ext cx="2555400" cy="1939500"/>
          </a:xfrm>
          <a:prstGeom prst="rect">
            <a:avLst/>
          </a:prstGeom>
          <a:noFill/>
          <a:ln>
            <a:noFill/>
          </a:ln>
        </p:spPr>
        <p:txBody>
          <a:bodyPr/>
          <a:p/>
        </p:txBody>
      </p:sp>
      <p:grpSp>
        <p:nvGrpSpPr>
          <p:cNvPr id="700" name="Google Shape;700;p54"/>
          <p:cNvGrpSpPr/>
          <p:nvPr/>
        </p:nvGrpSpPr>
        <p:grpSpPr>
          <a:xfrm>
            <a:off x="1381028" y="4148538"/>
            <a:ext cx="457200" cy="457200"/>
            <a:chOff x="1020916" y="1442088"/>
            <a:chExt cx="457200" cy="457200"/>
          </a:xfrm>
        </p:grpSpPr>
        <p:pic>
          <p:nvPicPr>
            <p:cNvPr id="701" name="Google Shape;701;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2" name="Google Shape;702;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03" name="Google Shape;703;p54"/>
          <p:cNvGrpSpPr/>
          <p:nvPr/>
        </p:nvGrpSpPr>
        <p:grpSpPr>
          <a:xfrm>
            <a:off x="4331066" y="4148550"/>
            <a:ext cx="457200" cy="457200"/>
            <a:chOff x="1020916" y="1442088"/>
            <a:chExt cx="457200" cy="457200"/>
          </a:xfrm>
        </p:grpSpPr>
        <p:pic>
          <p:nvPicPr>
            <p:cNvPr id="704" name="Google Shape;704;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5" name="Google Shape;705;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6" name="Google Shape;706;p54"/>
          <p:cNvGrpSpPr/>
          <p:nvPr/>
        </p:nvGrpSpPr>
        <p:grpSpPr>
          <a:xfrm>
            <a:off x="7305791" y="4148538"/>
            <a:ext cx="457200" cy="457200"/>
            <a:chOff x="1020916" y="1442088"/>
            <a:chExt cx="457200" cy="457200"/>
          </a:xfrm>
        </p:grpSpPr>
        <p:pic>
          <p:nvPicPr>
            <p:cNvPr id="707" name="Google Shape;707;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8" name="Google Shape;708;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09" name="Shape 709"/>
        <p:cNvGrpSpPr/>
        <p:nvPr/>
      </p:nvGrpSpPr>
      <p:grpSpPr>
        <a:xfrm>
          <a:off x="0" y="0"/>
          <a:ext cx="0" cy="0"/>
          <a:chOff x="0" y="0"/>
          <a:chExt cx="0" cy="0"/>
        </a:xfrm>
      </p:grpSpPr>
      <p:pic>
        <p:nvPicPr>
          <p:cNvPr id="710" name="Google Shape;710;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11" name="Google Shape;711;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13" name="Google Shape;713;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4" name="Google Shape;714;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15" name="Google Shape;715;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16" name="Shape 716"/>
        <p:cNvGrpSpPr/>
        <p:nvPr/>
      </p:nvGrpSpPr>
      <p:grpSpPr>
        <a:xfrm>
          <a:off x="0" y="0"/>
          <a:ext cx="0" cy="0"/>
          <a:chOff x="0" y="0"/>
          <a:chExt cx="0" cy="0"/>
        </a:xfrm>
      </p:grpSpPr>
      <p:pic>
        <p:nvPicPr>
          <p:cNvPr id="717" name="Google Shape;717;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18" name="Google Shape;718;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20" name="Google Shape;720;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1" name="Google Shape;721;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2" name="Google Shape;722;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23" name="Shape 723"/>
        <p:cNvGrpSpPr/>
        <p:nvPr/>
      </p:nvGrpSpPr>
      <p:grpSpPr>
        <a:xfrm>
          <a:off x="0" y="0"/>
          <a:ext cx="0" cy="0"/>
          <a:chOff x="0" y="0"/>
          <a:chExt cx="0" cy="0"/>
        </a:xfrm>
      </p:grpSpPr>
      <p:pic>
        <p:nvPicPr>
          <p:cNvPr id="724" name="Google Shape;724;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5" name="Google Shape;725;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27" name="Google Shape;727;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8" name="Google Shape;728;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9" name="Google Shape;729;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30" name="Shape 730"/>
        <p:cNvGrpSpPr/>
        <p:nvPr/>
      </p:nvGrpSpPr>
      <p:grpSpPr>
        <a:xfrm>
          <a:off x="0" y="0"/>
          <a:ext cx="0" cy="0"/>
          <a:chOff x="0" y="0"/>
          <a:chExt cx="0" cy="0"/>
        </a:xfrm>
      </p:grpSpPr>
      <p:pic>
        <p:nvPicPr>
          <p:cNvPr id="731" name="Google Shape;731;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32" name="Google Shape;732;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34" name="Google Shape;734;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35" name="Google Shape;735;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36" name="Google Shape;736;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37" name="Shape 737"/>
        <p:cNvGrpSpPr/>
        <p:nvPr/>
      </p:nvGrpSpPr>
      <p:grpSpPr>
        <a:xfrm>
          <a:off x="0" y="0"/>
          <a:ext cx="0" cy="0"/>
          <a:chOff x="0" y="0"/>
          <a:chExt cx="0" cy="0"/>
        </a:xfrm>
      </p:grpSpPr>
      <p:pic>
        <p:nvPicPr>
          <p:cNvPr id="738" name="Google Shape;738;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39" name="Google Shape;739;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41" name="Google Shape;741;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42" name="Google Shape;742;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43" name="Google Shape;743;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44" name="Google Shape;744;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45" name="Shape 745"/>
        <p:cNvGrpSpPr/>
        <p:nvPr/>
      </p:nvGrpSpPr>
      <p:grpSpPr>
        <a:xfrm>
          <a:off x="0" y="0"/>
          <a:ext cx="0" cy="0"/>
          <a:chOff x="0" y="0"/>
          <a:chExt cx="0" cy="0"/>
        </a:xfrm>
      </p:grpSpPr>
      <p:pic>
        <p:nvPicPr>
          <p:cNvPr id="746" name="Google Shape;746;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47" name="Google Shape;747;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49" name="Google Shape;749;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0" name="Google Shape;750;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1" name="Google Shape;751;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52" name="Google Shape;752;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53" name="Shape 753"/>
        <p:cNvGrpSpPr/>
        <p:nvPr/>
      </p:nvGrpSpPr>
      <p:grpSpPr>
        <a:xfrm>
          <a:off x="0" y="0"/>
          <a:ext cx="0" cy="0"/>
          <a:chOff x="0" y="0"/>
          <a:chExt cx="0" cy="0"/>
        </a:xfrm>
      </p:grpSpPr>
      <p:pic>
        <p:nvPicPr>
          <p:cNvPr id="754" name="Google Shape;754;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5" name="Google Shape;755;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57" name="Google Shape;757;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8" name="Google Shape;758;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9" name="Google Shape;759;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60" name="Google Shape;760;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61" name="Shape 761"/>
        <p:cNvGrpSpPr/>
        <p:nvPr/>
      </p:nvGrpSpPr>
      <p:grpSpPr>
        <a:xfrm>
          <a:off x="0" y="0"/>
          <a:ext cx="0" cy="0"/>
          <a:chOff x="0" y="0"/>
          <a:chExt cx="0" cy="0"/>
        </a:xfrm>
      </p:grpSpPr>
      <p:pic>
        <p:nvPicPr>
          <p:cNvPr id="762" name="Google Shape;762;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3" name="Google Shape;763;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65" name="Google Shape;765;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66" name="Google Shape;766;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67" name="Google Shape;767;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8" name="Google Shape;768;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769" name="Shape 769"/>
        <p:cNvGrpSpPr/>
        <p:nvPr/>
      </p:nvGrpSpPr>
      <p:grpSpPr>
        <a:xfrm>
          <a:off x="0" y="0"/>
          <a:ext cx="0" cy="0"/>
          <a:chOff x="0" y="0"/>
          <a:chExt cx="0" cy="0"/>
        </a:xfrm>
      </p:grpSpPr>
      <p:pic>
        <p:nvPicPr>
          <p:cNvPr id="770" name="Google Shape;770;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1" name="Google Shape;771;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73" name="Google Shape;773;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74" name="Google Shape;774;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775" name="Google Shape;775;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76" name="Google Shape;776;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777" name="Shape 777"/>
        <p:cNvGrpSpPr/>
        <p:nvPr/>
      </p:nvGrpSpPr>
      <p:grpSpPr>
        <a:xfrm>
          <a:off x="0" y="0"/>
          <a:ext cx="0" cy="0"/>
          <a:chOff x="0" y="0"/>
          <a:chExt cx="0" cy="0"/>
        </a:xfrm>
      </p:grpSpPr>
      <p:pic>
        <p:nvPicPr>
          <p:cNvPr id="778" name="Google Shape;778;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9" name="Google Shape;779;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1" name="Google Shape;781;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82" name="Google Shape;782;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83" name="Google Shape;783;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84" name="Google Shape;784;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785" name="Shape 785"/>
        <p:cNvGrpSpPr/>
        <p:nvPr/>
      </p:nvGrpSpPr>
      <p:grpSpPr>
        <a:xfrm>
          <a:off x="0" y="0"/>
          <a:ext cx="0" cy="0"/>
          <a:chOff x="0" y="0"/>
          <a:chExt cx="0" cy="0"/>
        </a:xfrm>
      </p:grpSpPr>
      <p:pic>
        <p:nvPicPr>
          <p:cNvPr id="786" name="Google Shape;786;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7" name="Google Shape;787;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0" name="Google Shape;790;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91" name="Google Shape;791;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92" name="Google Shape;792;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93" name="Shape 793"/>
        <p:cNvGrpSpPr/>
        <p:nvPr/>
      </p:nvGrpSpPr>
      <p:grpSpPr>
        <a:xfrm>
          <a:off x="0" y="0"/>
          <a:ext cx="0" cy="0"/>
          <a:chOff x="0" y="0"/>
          <a:chExt cx="0" cy="0"/>
        </a:xfrm>
      </p:grpSpPr>
      <p:grpSp>
        <p:nvGrpSpPr>
          <p:cNvPr id="794" name="Google Shape;794;p66"/>
          <p:cNvGrpSpPr/>
          <p:nvPr/>
        </p:nvGrpSpPr>
        <p:grpSpPr>
          <a:xfrm>
            <a:off x="0" y="1"/>
            <a:ext cx="9151202" cy="649234"/>
            <a:chOff x="0" y="1"/>
            <a:chExt cx="9151202" cy="649234"/>
          </a:xfrm>
        </p:grpSpPr>
        <p:pic>
          <p:nvPicPr>
            <p:cNvPr id="795" name="Google Shape;795;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6" name="Google Shape;796;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7" name="Google Shape;797;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8" name="Google Shape;798;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9" name="Google Shape;799;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0" name="Google Shape;800;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01" name="Google Shape;801;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02" name="Shape 802"/>
        <p:cNvGrpSpPr/>
        <p:nvPr/>
      </p:nvGrpSpPr>
      <p:grpSpPr>
        <a:xfrm>
          <a:off x="0" y="0"/>
          <a:ext cx="0" cy="0"/>
          <a:chOff x="0" y="0"/>
          <a:chExt cx="0" cy="0"/>
        </a:xfrm>
      </p:grpSpPr>
      <p:sp>
        <p:nvSpPr>
          <p:cNvPr id="803" name="Google Shape;803;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4" name="Google Shape;804;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05" name="Google Shape;805;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06" name="Google Shape;806;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07" name="Google Shape;807;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08" name="Shape 808"/>
        <p:cNvGrpSpPr/>
        <p:nvPr/>
      </p:nvGrpSpPr>
      <p:grpSpPr>
        <a:xfrm>
          <a:off x="0" y="0"/>
          <a:ext cx="0" cy="0"/>
          <a:chOff x="0" y="0"/>
          <a:chExt cx="0" cy="0"/>
        </a:xfrm>
      </p:grpSpPr>
      <p:sp>
        <p:nvSpPr>
          <p:cNvPr id="809" name="Google Shape;809;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0" name="Google Shape;810;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11" name="Google Shape;811;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2" name="Google Shape;812;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13" name="Google Shape;813;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14" name="Shape 814"/>
        <p:cNvGrpSpPr/>
        <p:nvPr/>
      </p:nvGrpSpPr>
      <p:grpSpPr>
        <a:xfrm>
          <a:off x="0" y="0"/>
          <a:ext cx="0" cy="0"/>
          <a:chOff x="0" y="0"/>
          <a:chExt cx="0" cy="0"/>
        </a:xfrm>
      </p:grpSpPr>
      <p:sp>
        <p:nvSpPr>
          <p:cNvPr id="816" name="Google Shape;816;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17" name="Shape 817"/>
        <p:cNvGrpSpPr/>
        <p:nvPr/>
      </p:nvGrpSpPr>
      <p:grpSpPr>
        <a:xfrm>
          <a:off x="0" y="0"/>
          <a:ext cx="0" cy="0"/>
          <a:chOff x="0" y="0"/>
          <a:chExt cx="0" cy="0"/>
        </a:xfrm>
      </p:grpSpPr>
      <p:sp>
        <p:nvSpPr>
          <p:cNvPr id="818" name="Google Shape;818;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19" name="Google Shape;819;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20" name="Google Shape;820;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21" name="Google Shape;821;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22" name="Google Shape;822;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23" name="Google Shape;823;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24" name="Google Shape;824;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25" name="Google Shape;825;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26" name="Google Shape;826;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27" name="Shape 827"/>
        <p:cNvGrpSpPr/>
        <p:nvPr/>
      </p:nvGrpSpPr>
      <p:grpSpPr>
        <a:xfrm>
          <a:off x="0" y="0"/>
          <a:ext cx="0" cy="0"/>
          <a:chOff x="0" y="0"/>
          <a:chExt cx="0" cy="0"/>
        </a:xfrm>
      </p:grpSpPr>
      <p:pic>
        <p:nvPicPr>
          <p:cNvPr id="828" name="Google Shape;828;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29" name="Google Shape;829;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30" name="Shape 830"/>
        <p:cNvGrpSpPr/>
        <p:nvPr/>
      </p:nvGrpSpPr>
      <p:grpSpPr>
        <a:xfrm>
          <a:off x="0" y="0"/>
          <a:ext cx="0" cy="0"/>
          <a:chOff x="0" y="0"/>
          <a:chExt cx="0" cy="0"/>
        </a:xfrm>
      </p:grpSpPr>
      <p:sp>
        <p:nvSpPr>
          <p:cNvPr id="831" name="Google Shape;831;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xml"/><Relationship Id="rId3" Type="http://schemas.openxmlformats.org/officeDocument/2006/relationships/image" Target="../media/image6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 Id="rId3" Type="http://schemas.openxmlformats.org/officeDocument/2006/relationships/image" Target="../media/image70.png"/><Relationship Id="rId4" Type="http://schemas.openxmlformats.org/officeDocument/2006/relationships/image" Target="../media/image7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 Id="rId3" Type="http://schemas.openxmlformats.org/officeDocument/2006/relationships/image" Target="../media/image77.png"/><Relationship Id="rId4" Type="http://schemas.openxmlformats.org/officeDocument/2006/relationships/image" Target="../media/image76.png"/><Relationship Id="rId5" Type="http://schemas.openxmlformats.org/officeDocument/2006/relationships/image" Target="../media/image8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8.xml"/><Relationship Id="rId3" Type="http://schemas.openxmlformats.org/officeDocument/2006/relationships/image" Target="../media/image7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9.xml"/><Relationship Id="rId3" Type="http://schemas.openxmlformats.org/officeDocument/2006/relationships/image" Target="../media/image6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0.xml"/><Relationship Id="rId3" Type="http://schemas.openxmlformats.org/officeDocument/2006/relationships/image" Target="../media/image7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1.xml"/><Relationship Id="rId3" Type="http://schemas.openxmlformats.org/officeDocument/2006/relationships/image" Target="../media/image7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2.xml"/><Relationship Id="rId3" Type="http://schemas.openxmlformats.org/officeDocument/2006/relationships/image" Target="../media/image73.png"/><Relationship Id="rId4" Type="http://schemas.openxmlformats.org/officeDocument/2006/relationships/image" Target="../media/image7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3.xml"/><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4.xml"/><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5.xml"/><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6.xml"/><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7.xml"/><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8.xml"/><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9.xml"/><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0.xml"/><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1.xml"/><Relationship Id="rId3" Type="http://schemas.openxmlformats.org/officeDocument/2006/relationships/image" Target="../media/image72.png"/><Relationship Id="rId4" Type="http://schemas.openxmlformats.org/officeDocument/2006/relationships/image" Target="../media/image71.png"/><Relationship Id="rId5" Type="http://schemas.openxmlformats.org/officeDocument/2006/relationships/image" Target="../media/image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2.xml"/><Relationship Id="rId3" Type="http://schemas.openxmlformats.org/officeDocument/2006/relationships/image" Target="../media/image72.png"/><Relationship Id="rId4" Type="http://schemas.openxmlformats.org/officeDocument/2006/relationships/image" Target="../media/image71.png"/><Relationship Id="rId5" Type="http://schemas.openxmlformats.org/officeDocument/2006/relationships/image" Target="../media/image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3.xml"/><Relationship Id="rId3" Type="http://schemas.openxmlformats.org/officeDocument/2006/relationships/image" Target="../media/image72.png"/><Relationship Id="rId4" Type="http://schemas.openxmlformats.org/officeDocument/2006/relationships/image" Target="../media/image71.png"/><Relationship Id="rId5" Type="http://schemas.openxmlformats.org/officeDocument/2006/relationships/image" Target="../media/image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4.xml"/><Relationship Id="rId3" Type="http://schemas.openxmlformats.org/officeDocument/2006/relationships/image" Target="../media/image71.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5.xml"/><Relationship Id="rId3" Type="http://schemas.openxmlformats.org/officeDocument/2006/relationships/image" Target="../media/image71.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6.xml"/><Relationship Id="rId3" Type="http://schemas.openxmlformats.org/officeDocument/2006/relationships/image" Target="../media/image71.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7.xml"/><Relationship Id="rId3" Type="http://schemas.openxmlformats.org/officeDocument/2006/relationships/image" Target="../media/image71.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8.xml"/><Relationship Id="rId3" Type="http://schemas.openxmlformats.org/officeDocument/2006/relationships/image" Target="../media/image71.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9.xml"/><Relationship Id="rId3" Type="http://schemas.openxmlformats.org/officeDocument/2006/relationships/image" Target="../media/image82.png"/><Relationship Id="rId4" Type="http://schemas.openxmlformats.org/officeDocument/2006/relationships/image" Target="../media/image71.png"/><Relationship Id="rId5" Type="http://schemas.openxmlformats.org/officeDocument/2006/relationships/image" Target="../media/image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5.xml"/><Relationship Id="rId3" Type="http://schemas.openxmlformats.org/officeDocument/2006/relationships/image" Target="../media/image6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46.xml"/><Relationship Id="rId3" Type="http://schemas.openxmlformats.org/officeDocument/2006/relationships/image" Target="../media/image7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47.xml"/><Relationship Id="rId3" Type="http://schemas.openxmlformats.org/officeDocument/2006/relationships/image" Target="../media/image7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48.xml"/><Relationship Id="rId3" Type="http://schemas.openxmlformats.org/officeDocument/2006/relationships/image" Target="../media/image8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49.xml"/><Relationship Id="rId3" Type="http://schemas.openxmlformats.org/officeDocument/2006/relationships/image" Target="../media/image82.png"/><Relationship Id="rId4" Type="http://schemas.openxmlformats.org/officeDocument/2006/relationships/image" Target="../media/image8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50.xml"/><Relationship Id="rId3" Type="http://schemas.openxmlformats.org/officeDocument/2006/relationships/image" Target="../media/image82.png"/><Relationship Id="rId4" Type="http://schemas.openxmlformats.org/officeDocument/2006/relationships/image" Target="../media/image8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51.xml"/><Relationship Id="rId3" Type="http://schemas.openxmlformats.org/officeDocument/2006/relationships/image" Target="../media/image82.png"/><Relationship Id="rId4" Type="http://schemas.openxmlformats.org/officeDocument/2006/relationships/image" Target="../media/image8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52.xml"/><Relationship Id="rId3" Type="http://schemas.openxmlformats.org/officeDocument/2006/relationships/image" Target="../media/image82.png"/><Relationship Id="rId4" Type="http://schemas.openxmlformats.org/officeDocument/2006/relationships/image" Target="../media/image8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53.xml"/><Relationship Id="rId3" Type="http://schemas.openxmlformats.org/officeDocument/2006/relationships/image" Target="../media/image83.png"/><Relationship Id="rId4" Type="http://schemas.openxmlformats.org/officeDocument/2006/relationships/image" Target="../media/image86.png"/><Relationship Id="rId5" Type="http://schemas.openxmlformats.org/officeDocument/2006/relationships/image" Target="../media/image7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54.xml"/><Relationship Id="rId3" Type="http://schemas.openxmlformats.org/officeDocument/2006/relationships/image" Target="../media/image83.png"/><Relationship Id="rId4" Type="http://schemas.openxmlformats.org/officeDocument/2006/relationships/image" Target="../media/image8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55.xml"/><Relationship Id="rId3" Type="http://schemas.openxmlformats.org/officeDocument/2006/relationships/image" Target="../media/image86.png"/><Relationship Id="rId4" Type="http://schemas.openxmlformats.org/officeDocument/2006/relationships/image" Target="../media/image8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56.xml"/><Relationship Id="rId3" Type="http://schemas.openxmlformats.org/officeDocument/2006/relationships/image" Target="../media/image86.png"/><Relationship Id="rId4" Type="http://schemas.openxmlformats.org/officeDocument/2006/relationships/image" Target="../media/image8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57.xml"/><Relationship Id="rId3" Type="http://schemas.openxmlformats.org/officeDocument/2006/relationships/image" Target="../media/image86.png"/><Relationship Id="rId4" Type="http://schemas.openxmlformats.org/officeDocument/2006/relationships/image" Target="../media/image8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58.xml"/><Relationship Id="rId3" Type="http://schemas.openxmlformats.org/officeDocument/2006/relationships/image" Target="../media/image86.png"/><Relationship Id="rId4" Type="http://schemas.openxmlformats.org/officeDocument/2006/relationships/image" Target="../media/image83.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6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5" name="Shape 835"/>
        <p:cNvGrpSpPr/>
        <p:nvPr/>
      </p:nvGrpSpPr>
      <p:grpSpPr>
        <a:xfrm>
          <a:off x="0" y="0"/>
          <a:ext cx="0" cy="0"/>
          <a:chOff x="0" y="0"/>
          <a:chExt cx="0" cy="0"/>
        </a:xfrm>
      </p:grpSpPr>
      <p:sp>
        <p:nvSpPr>
          <p:cNvPr id="836" name="Google Shape;836;p73"/>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Naqshadaynta meel cagaaran</a:t>
            </a:r>
            <a:endParaRPr/>
          </a:p>
        </p:txBody>
      </p:sp>
      <p:sp>
        <p:nvSpPr>
          <p:cNvPr id="837" name="Google Shape;837;p73"/>
          <p:cNvSpPr txBox="1"/>
          <p:nvPr>
            <p:ph idx="1" type="subTitle"/>
          </p:nvPr>
        </p:nvSpPr>
        <p:spPr>
          <a:xfrm>
            <a:off x="966425" y="4327975"/>
            <a:ext cx="59424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Xisaabta iyo deegaanka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41" name="Shape 841"/>
        <p:cNvGrpSpPr/>
        <p:nvPr/>
      </p:nvGrpSpPr>
      <p:grpSpPr>
        <a:xfrm>
          <a:off x="0" y="0"/>
          <a:ext cx="0" cy="0"/>
          <a:chOff x="0" y="0"/>
          <a:chExt cx="0" cy="0"/>
        </a:xfrm>
      </p:grpSpPr>
      <p:sp>
        <p:nvSpPr>
          <p:cNvPr id="842" name="Google Shape;842;p74"/>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sp>
        <p:nvSpPr>
          <p:cNvPr id="847" name="Google Shape;847;p75"/>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400">
                <a:latin typeface="Lexend"/>
              </a:rPr>
              <a:t>Waxaan naqshadayn karaa meel cagaaran anigoo tixgelinaya bulshada.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sp>
        <p:nvSpPr>
          <p:cNvPr id="852" name="Google Shape;852;p76"/>
          <p:cNvSpPr txBox="1"/>
          <p:nvPr/>
        </p:nvSpPr>
        <p:spPr>
          <a:xfrm>
            <a:off x="324000" y="1235223"/>
            <a:ext cx="8496000" cy="3328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solidFill>
                  <a:schemeClr val="dk1"/>
                </a:solidFill>
                <a:latin typeface="Lexend"/>
                <a:ea typeface="Lexend"/>
                <a:cs typeface="Lexend"/>
                <a:sym typeface="Lexend"/>
              </a:rPr>
              <a:t>Urban (magalo) waa eray lagu qeexo magaalo ama magaalo, ama sifooyinka qaarkood ee magaalooyinka.</a:t>
            </a:r>
            <a:endParaRPr sz="2000">
              <a:solidFill>
                <a:schemeClr val="dk1"/>
              </a:solidFill>
              <a:latin typeface="Lexend"/>
              <a:ea typeface="Lexend"/>
              <a:cs typeface="Lexend"/>
              <a:sym typeface="Lexend"/>
            </a:endParaRPr>
          </a:p>
          <a:p>
            <a:pPr indent="0" lvl="0" marL="0" rtl="0" algn="l">
              <a:lnSpc>
                <a:spcPct val="115000"/>
              </a:lnSpc>
              <a:spcBef>
                <a:spcPts val="1000"/>
              </a:spcBef>
              <a:spcAft>
                <a:spcPts val="0"/>
              </a:spcAft>
              <a:buNone/>
            </a:pPr>
            <a:r>
              <a:rPr lang="en-GB" sz="1800">
                <a:solidFill>
                  <a:schemeClr val="dk1"/>
                </a:solidFill>
                <a:latin typeface="Lexend"/>
                <a:ea typeface="Lexend"/>
                <a:cs typeface="Lexend"/>
                <a:sym typeface="Lexend"/>
              </a:rPr>
              <a:t>Bedka (area) waa cabbirka dusha sare wuxuuna sheegaa tirada labajibbaaranaha halbeegga ah ee loo baahan yahay si buuxda u daboosho dushaas.</a:t>
            </a:r>
            <a:endParaRPr sz="2000">
              <a:solidFill>
                <a:schemeClr val="dk1"/>
              </a:solidFill>
              <a:latin typeface="Lexend"/>
              <a:ea typeface="Lexend"/>
              <a:cs typeface="Lexend"/>
              <a:sym typeface="Lexend"/>
            </a:endParaRPr>
          </a:p>
          <a:p>
            <a:pPr indent="0" lvl="0" marL="0" rtl="0" algn="l">
              <a:lnSpc>
                <a:spcPct val="115000"/>
              </a:lnSpc>
              <a:spcBef>
                <a:spcPts val="1000"/>
              </a:spcBef>
              <a:spcAft>
                <a:spcPts val="0"/>
              </a:spcAft>
              <a:buNone/>
            </a:pPr>
            <a:r>
              <a:rPr lang="en-GB" sz="1800">
                <a:solidFill>
                  <a:schemeClr val="dk1"/>
                </a:solidFill>
                <a:latin typeface="Lexend"/>
                <a:ea typeface="Lexend"/>
                <a:cs typeface="Lexend"/>
                <a:sym typeface="Lexend"/>
              </a:rPr>
              <a:t>Gooyn (Truncation) waa fududaynta tiro adigoo 'gooya' hal ama in ka badan oo ka mid ah lambarrada oo ku beddelaya eber haddii loo baahdo si loo ilaaliyo qiimaha (value). Tusaale: 36.78 oo loo gooyay (truncated) tiro dhammaystiran waa 36</a:t>
            </a:r>
            <a:r>
              <a:rPr lang="en-GB" sz="18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6" name="Shape 856"/>
        <p:cNvGrpSpPr/>
        <p:nvPr/>
      </p:nvGrpSpPr>
      <p:grpSpPr>
        <a:xfrm>
          <a:off x="0" y="0"/>
          <a:ext cx="0" cy="0"/>
          <a:chOff x="0" y="0"/>
          <a:chExt cx="0" cy="0"/>
        </a:xfrm>
      </p:grpSpPr>
      <p:sp>
        <p:nvSpPr>
          <p:cNvPr id="857" name="Google Shape;857;p77"/>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Qorshaynta beerta ama dhul beereed</a:t>
            </a:r>
            <a:endParaRPr/>
          </a:p>
        </p:txBody>
      </p:sp>
      <p:sp>
        <p:nvSpPr>
          <p:cNvPr id="858" name="Google Shape;858;p77"/>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Qorshaynta beeraha saqafka korka ah</a:t>
            </a:r>
            <a:endParaRPr/>
          </a:p>
        </p:txBody>
      </p:sp>
      <p:sp>
        <p:nvSpPr>
          <p:cNvPr id="859" name="Google Shape;859;p77"/>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Naqshadaynta meel cagaaran</a:t>
            </a:r>
            <a:endParaRPr/>
          </a:p>
        </p:txBody>
      </p:sp>
      <p:pic>
        <p:nvPicPr>
          <p:cNvPr id="860" name="Google Shape;860;p77"/>
          <p:cNvPicPr preferRelativeResize="0"/>
          <p:nvPr/>
        </p:nvPicPr>
        <p:blipFill>
          <a:blip r:embed="rId3">
            <a:alphaModFix/>
          </a:blip>
          <a:stretch>
            <a:fillRect/>
          </a:stretch>
        </p:blipFill>
        <p:spPr>
          <a:xfrm>
            <a:off x="408128" y="1746035"/>
            <a:ext cx="450575" cy="446750"/>
          </a:xfrm>
          <a:prstGeom prst="rect">
            <a:avLst/>
          </a:prstGeom>
          <a:noFill/>
          <a:ln>
            <a:noFill/>
          </a:ln>
        </p:spPr>
      </p:pic>
      <p:sp>
        <p:nvSpPr>
          <p:cNvPr id="861" name="Google Shape;861;p77"/>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Naqshadaynta jardiino</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5" name="Shape 865"/>
        <p:cNvGrpSpPr/>
        <p:nvPr/>
      </p:nvGrpSpPr>
      <p:grpSpPr>
        <a:xfrm>
          <a:off x="0" y="0"/>
          <a:ext cx="0" cy="0"/>
          <a:chOff x="0" y="0"/>
          <a:chExt cx="0" cy="0"/>
        </a:xfrm>
      </p:grpSpPr>
      <p:sp>
        <p:nvSpPr>
          <p:cNvPr id="866" name="Google Shape;866;p78"/>
          <p:cNvSpPr txBox="1"/>
          <p:nvPr/>
        </p:nvSpPr>
        <p:spPr>
          <a:xfrm>
            <a:off x="324000" y="1565638"/>
            <a:ext cx="6058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Deegaanka magaalooyinka (urban) sida caadiga ah wuxuu leeyahay cufnaan sare oo ah:</a:t>
            </a:r>
            <a:r>
              <a:rPr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867" name="Google Shape;867;p78"/>
          <p:cNvSpPr txBox="1"/>
          <p:nvPr/>
        </p:nvSpPr>
        <p:spPr>
          <a:xfrm>
            <a:off x="324000" y="3393562"/>
            <a:ext cx="5932800" cy="59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accent4"/>
                </a:solidFill>
                <a:latin typeface="Lexend"/>
                <a:ea typeface="Lexend"/>
                <a:cs typeface="Lexend"/>
                <a:sym typeface="Lexend"/>
              </a:rPr>
              <a:t>Cagaaraynta magaalooyinka (urban greening) waxay ujeedkeedu yahay in lagu daro cagaar badan deegaannada magaalooyinka (tusaale ahaan jardiinooyinka iyo geedaha).</a:t>
            </a:r>
            <a:r>
              <a:rPr lang="en-GB" sz="1100">
                <a:solidFill>
                  <a:schemeClr val="accent4"/>
                </a:solidFill>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solidFill>
                  <a:schemeClr val="dk1"/>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868" name="Google Shape;868;p78"/>
          <p:cNvSpPr txBox="1"/>
          <p:nvPr/>
        </p:nvSpPr>
        <p:spPr>
          <a:xfrm>
            <a:off x="324000" y="759623"/>
            <a:ext cx="5932800" cy="59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Aagga magaalooyinka (urban area) waa gobol leh cufnaan sare oo dadka ah (tusaale magaalo ama magaalo).</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869" name="Google Shape;869;p7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Qorshaynta beeraha saqafka korka ah</a:t>
            </a:r>
            <a:endParaRPr/>
          </a:p>
        </p:txBody>
      </p:sp>
      <p:sp>
        <p:nvSpPr>
          <p:cNvPr id="870" name="Google Shape;870;p78"/>
          <p:cNvSpPr txBox="1"/>
          <p:nvPr/>
        </p:nvSpPr>
        <p:spPr>
          <a:xfrm>
            <a:off x="324000" y="1891150"/>
            <a:ext cx="5763000" cy="1233000"/>
          </a:xfrm>
          <a:prstGeom prst="rect">
            <a:avLst/>
          </a:prstGeom>
          <a:noFill/>
          <a:ln>
            <a:noFill/>
          </a:ln>
        </p:spPr>
        <p:txBody>
          <a:bodyPr anchorCtr="0" anchor="t" bIns="0" lIns="0" spcFirstLastPara="1" rIns="0" wrap="square" tIns="0">
            <a:normAutofit/>
          </a:bodyPr>
          <a:lstStyle/>
          <a:p>
            <a:pPr indent="-342900" lvl="0" marL="457200" rtl="0" algn="l">
              <a:lnSpc>
                <a:spcPct val="115000"/>
              </a:lnSpc>
              <a:spcBef>
                <a:spcPts val="0"/>
              </a:spcBef>
              <a:spcAft>
                <a:spcPts val="0"/>
              </a:spcAft>
              <a:buSzPts val="1800"/>
              <a:buFont typeface="Lexend"/>
              <a:buChar char="●"/>
            </a:pPr>
            <a:r>
              <a:rPr lang="en-GB" sz="1100">
                <a:latin typeface="Lexend"/>
                <a:ea typeface="Lexend"/>
                <a:cs typeface="Lexend"/>
                <a:sym typeface="Lexend"/>
              </a:rPr>
              <a:t>dhismayaasha (guryaha, ganacsiga, waxsoosaarka iwm);</a:t>
            </a:r>
            <a:endParaRPr sz="1800">
              <a:latin typeface="Lexend"/>
              <a:ea typeface="Lexend"/>
              <a:cs typeface="Lexend"/>
              <a:sym typeface="Lexend"/>
            </a:endParaRPr>
          </a:p>
          <a:p>
            <a:pPr indent="-342900" lvl="0" marL="457200" rtl="0" algn="l">
              <a:lnSpc>
                <a:spcPct val="115000"/>
              </a:lnSpc>
              <a:spcBef>
                <a:spcPts val="0"/>
              </a:spcBef>
              <a:spcAft>
                <a:spcPts val="0"/>
              </a:spcAft>
              <a:buSzPts val="1800"/>
              <a:buFont typeface="Lexend"/>
              <a:buChar char="●"/>
            </a:pPr>
            <a:r>
              <a:rPr lang="en-GB" sz="1100">
                <a:latin typeface="Lexend"/>
                <a:ea typeface="Lexend"/>
                <a:cs typeface="Lexend"/>
                <a:sym typeface="Lexend"/>
              </a:rPr>
              <a:t>waddooyinka (iyo gaadiidka waddooyinka);</a:t>
            </a:r>
            <a:endParaRPr sz="1800">
              <a:latin typeface="Lexend"/>
              <a:ea typeface="Lexend"/>
              <a:cs typeface="Lexend"/>
              <a:sym typeface="Lexend"/>
            </a:endParaRPr>
          </a:p>
          <a:p>
            <a:pPr indent="-342900" lvl="0" marL="457200" rtl="0" algn="l">
              <a:lnSpc>
                <a:spcPct val="115000"/>
              </a:lnSpc>
              <a:spcBef>
                <a:spcPts val="0"/>
              </a:spcBef>
              <a:spcAft>
                <a:spcPts val="0"/>
              </a:spcAft>
              <a:buSzPts val="1800"/>
              <a:buFont typeface="Lexend"/>
              <a:buChar char="●"/>
            </a:pPr>
            <a:r>
              <a:rPr lang="en-GB" sz="1100">
                <a:latin typeface="Lexend"/>
                <a:ea typeface="Lexend"/>
                <a:cs typeface="Lexend"/>
                <a:sym typeface="Lexend"/>
              </a:rPr>
              <a:t>bixinta (emission) kaarboon ee gaadiidka, warshadaha, iwm.</a:t>
            </a:r>
            <a:endParaRPr sz="1800">
              <a:latin typeface="Lexend"/>
              <a:ea typeface="Lexend"/>
              <a:cs typeface="Lexend"/>
              <a:sym typeface="Lexend"/>
            </a:endParaRPr>
          </a:p>
        </p:txBody>
      </p:sp>
      <p:sp>
        <p:nvSpPr>
          <p:cNvPr id="871" name="Google Shape;871;p78"/>
          <p:cNvSpPr txBox="1"/>
          <p:nvPr/>
        </p:nvSpPr>
        <p:spPr>
          <a:xfrm>
            <a:off x="324000" y="4235525"/>
            <a:ext cx="6208500" cy="59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Tani waxay taageeri kartaa kala-duwanaanshaha noolaha (biodiversity), kor u qaadi kartaa sii-jirka (sustainability) waxayna ka dhigi kartaa aagga mid ka fiican dadka.</a:t>
            </a:r>
            <a:r>
              <a:rPr lang="en-GB" sz="1100">
                <a:solidFill>
                  <a:schemeClr val="dk1"/>
                </a:solidFill>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pic>
        <p:nvPicPr>
          <p:cNvPr id="872" name="Google Shape;872;p78"/>
          <p:cNvPicPr preferRelativeResize="0"/>
          <p:nvPr/>
        </p:nvPicPr>
        <p:blipFill rotWithShape="1">
          <a:blip r:embed="rId3">
            <a:alphaModFix/>
          </a:blip>
          <a:srcRect b="38654" l="0" r="0" t="0"/>
          <a:stretch/>
        </p:blipFill>
        <p:spPr>
          <a:xfrm>
            <a:off x="6536504" y="810000"/>
            <a:ext cx="1819105" cy="1673910"/>
          </a:xfrm>
          <a:prstGeom prst="rect">
            <a:avLst/>
          </a:prstGeom>
          <a:noFill/>
          <a:ln cap="flat" cmpd="sng" w="28575">
            <a:solidFill>
              <a:srgbClr val="000000"/>
            </a:solidFill>
            <a:prstDash val="solid"/>
            <a:round/>
            <a:headEnd len="sm" w="sm" type="none"/>
            <a:tailEnd len="sm" w="sm" type="none"/>
          </a:ln>
        </p:spPr>
      </p:pic>
      <p:pic>
        <p:nvPicPr>
          <p:cNvPr id="873" name="Google Shape;873;p78"/>
          <p:cNvPicPr preferRelativeResize="0"/>
          <p:nvPr/>
        </p:nvPicPr>
        <p:blipFill rotWithShape="1">
          <a:blip r:embed="rId4">
            <a:alphaModFix/>
          </a:blip>
          <a:srcRect b="32226" l="0" r="0" t="0"/>
          <a:stretch/>
        </p:blipFill>
        <p:spPr>
          <a:xfrm>
            <a:off x="6532500" y="2784615"/>
            <a:ext cx="1819105" cy="1763985"/>
          </a:xfrm>
          <a:prstGeom prst="rect">
            <a:avLst/>
          </a:prstGeom>
          <a:noFill/>
          <a:ln cap="flat" cmpd="sng" w="28575">
            <a:solidFill>
              <a:srgbClr val="000000"/>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sp>
        <p:nvSpPr>
          <p:cNvPr id="878" name="Google Shape;878;p79"/>
          <p:cNvSpPr txBox="1"/>
          <p:nvPr>
            <p:ph idx="1" type="body"/>
          </p:nvPr>
        </p:nvSpPr>
        <p:spPr>
          <a:xfrm>
            <a:off x="324000" y="759300"/>
            <a:ext cx="8496000" cy="67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Ku rakibidda meelaha cagaaran ee deegaannada magaalooyinka waa dadaal caadi ah oo loogu talagalay cagaaraynta magaalooyinka (urban greening).</a:t>
            </a:r>
            <a:r>
              <a:rPr lang="en-GB" sz="1100">
                <a:latin typeface="Lexend"/>
              </a:rPr>
              <a:t/>
            </a:r>
            <a:r>
              <a:rPr lang="en-GB" sz="1100">
                <a:latin typeface="Lexend"/>
              </a:rPr>
              <a:t/>
            </a:r>
            <a:r>
              <a:rPr lang="en-GB" sz="1100">
                <a:latin typeface="Lexend"/>
              </a:rPr>
              <a:t/>
            </a:r>
            <a:r>
              <a:rPr lang="en-GB" sz="1100">
                <a:latin typeface="Lexend"/>
              </a:rPr>
              <a:t/>
            </a:r>
            <a:endParaRPr sz="1800"/>
          </a:p>
        </p:txBody>
      </p:sp>
      <p:sp>
        <p:nvSpPr>
          <p:cNvPr id="879" name="Google Shape;879;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Qorshaynta beeraha saqafka korka ah</a:t>
            </a:r>
            <a:endParaRPr/>
          </a:p>
        </p:txBody>
      </p:sp>
      <p:sp>
        <p:nvSpPr>
          <p:cNvPr id="880" name="Google Shape;880;p79"/>
          <p:cNvSpPr txBox="1"/>
          <p:nvPr/>
        </p:nvSpPr>
        <p:spPr>
          <a:xfrm>
            <a:off x="6234987" y="3780310"/>
            <a:ext cx="2406900" cy="914400"/>
          </a:xfrm>
          <a:prstGeom prst="rect">
            <a:avLst/>
          </a:prstGeom>
          <a:noFill/>
          <a:ln>
            <a:noFill/>
          </a:ln>
        </p:spPr>
        <p:txBody>
          <a:bodyPr anchorCtr="0" anchor="t"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beeraha saqafka korka ah</a:t>
            </a:r>
            <a:endParaRPr sz="1800">
              <a:latin typeface="Lexend"/>
              <a:ea typeface="Lexend"/>
              <a:cs typeface="Lexend"/>
              <a:sym typeface="Lexend"/>
            </a:endParaRPr>
          </a:p>
          <a:p>
            <a:pPr indent="0" lvl="0" marL="0" rtl="0" algn="ctr">
              <a:lnSpc>
                <a:spcPct val="115000"/>
              </a:lnSpc>
              <a:spcBef>
                <a:spcPts val="0"/>
              </a:spcBef>
              <a:spcAft>
                <a:spcPts val="0"/>
              </a:spcAft>
              <a:buNone/>
            </a:pPr>
            <a:r>
              <a:rPr lang="en-GB" sz="1100">
                <a:latin typeface="Lexend"/>
                <a:ea typeface="Lexend"/>
                <a:cs typeface="Lexend"/>
                <a:sym typeface="Lexend"/>
              </a:rPr>
              <a:t>(saagista dhirta saqafka sare)</a:t>
            </a:r>
            <a:br>
              <a:rPr lang="en-GB" sz="1800">
                <a:latin typeface="Lexend"/>
                <a:ea typeface="Lexend"/>
                <a:cs typeface="Lexend"/>
                <a:sym typeface="Lexend"/>
              </a:rPr>
            </a:br>
            <a:r>
              <a:rPr lang="en-GB" sz="1100">
                <a:latin typeface="Lexend"/>
                <a:ea typeface="Lexend"/>
                <a:cs typeface="Lexend"/>
                <a:sym typeface="Lexend"/>
              </a:rPr>
              <a:t/>
            </a:r>
            <a:endParaRPr sz="1800">
              <a:latin typeface="Lexend"/>
              <a:ea typeface="Lexend"/>
              <a:cs typeface="Lexend"/>
              <a:sym typeface="Lexend"/>
            </a:endParaRPr>
          </a:p>
        </p:txBody>
      </p:sp>
      <p:sp>
        <p:nvSpPr>
          <p:cNvPr id="881" name="Google Shape;881;p79"/>
          <p:cNvSpPr txBox="1"/>
          <p:nvPr/>
        </p:nvSpPr>
        <p:spPr>
          <a:xfrm>
            <a:off x="636875" y="3780300"/>
            <a:ext cx="1809900" cy="595800"/>
          </a:xfrm>
          <a:prstGeom prst="rect">
            <a:avLst/>
          </a:prstGeom>
          <a:noFill/>
          <a:ln>
            <a:noFill/>
          </a:ln>
        </p:spPr>
        <p:txBody>
          <a:bodyPr anchorCtr="0" anchor="t"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dhirta beerista waddooyinka</a:t>
            </a:r>
            <a:endParaRPr sz="1800">
              <a:latin typeface="Lexend"/>
              <a:ea typeface="Lexend"/>
              <a:cs typeface="Lexend"/>
              <a:sym typeface="Lexend"/>
            </a:endParaRPr>
          </a:p>
        </p:txBody>
      </p:sp>
      <p:sp>
        <p:nvSpPr>
          <p:cNvPr id="882" name="Google Shape;882;p79"/>
          <p:cNvSpPr txBox="1"/>
          <p:nvPr/>
        </p:nvSpPr>
        <p:spPr>
          <a:xfrm>
            <a:off x="3353956" y="3780310"/>
            <a:ext cx="2137800" cy="595800"/>
          </a:xfrm>
          <a:prstGeom prst="rect">
            <a:avLst/>
          </a:prstGeom>
          <a:noFill/>
          <a:ln>
            <a:noFill/>
          </a:ln>
        </p:spPr>
        <p:txBody>
          <a:bodyPr anchorCtr="0" anchor="t"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beeraha cagaaran ee magaalada</a:t>
            </a:r>
            <a:r>
              <a:rPr lang="en-GB" sz="1100">
                <a:latin typeface="Lexend"/>
                <a:ea typeface="Lexend"/>
                <a:cs typeface="Lexend"/>
                <a:sym typeface="Lexend"/>
              </a:rPr>
              <a:t/>
            </a:r>
            <a:endParaRPr sz="1800">
              <a:latin typeface="Lexend"/>
              <a:ea typeface="Lexend"/>
              <a:cs typeface="Lexend"/>
              <a:sym typeface="Lexend"/>
            </a:endParaRPr>
          </a:p>
          <a:p>
            <a:pPr indent="0" lvl="0" marL="0" rtl="0" algn="ctr">
              <a:lnSpc>
                <a:spcPct val="115000"/>
              </a:lnSpc>
              <a:spcBef>
                <a:spcPts val="0"/>
              </a:spcBef>
              <a:spcAft>
                <a:spcPts val="0"/>
              </a:spcAft>
              <a:buNone/>
            </a:pPr>
            <a:r>
              <a:rPr lang="en-GB" sz="1100">
                <a:latin typeface="Lexend"/>
                <a:ea typeface="Lexend"/>
                <a:cs typeface="Lexend"/>
                <a:sym typeface="Lexend"/>
              </a:rPr>
              <a:t>(beeraha magaalooyinka dhexdooda)</a:t>
            </a:r>
            <a:endParaRPr sz="1800">
              <a:latin typeface="Lexend"/>
              <a:ea typeface="Lexend"/>
              <a:cs typeface="Lexend"/>
              <a:sym typeface="Lexend"/>
            </a:endParaRPr>
          </a:p>
        </p:txBody>
      </p:sp>
      <p:sp>
        <p:nvSpPr>
          <p:cNvPr id="883" name="Google Shape;883;p79"/>
          <p:cNvSpPr txBox="1"/>
          <p:nvPr>
            <p:ph idx="1" type="body"/>
          </p:nvPr>
        </p:nvSpPr>
        <p:spPr>
          <a:xfrm>
            <a:off x="324000" y="1506900"/>
            <a:ext cx="2563200" cy="34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Meelaha cagaaran waxaa ka mid ah:</a:t>
            </a:r>
            <a:endParaRPr sz="1800"/>
          </a:p>
        </p:txBody>
      </p:sp>
      <p:pic>
        <p:nvPicPr>
          <p:cNvPr id="884" name="Google Shape;884;p79"/>
          <p:cNvPicPr preferRelativeResize="0"/>
          <p:nvPr/>
        </p:nvPicPr>
        <p:blipFill rotWithShape="1">
          <a:blip r:embed="rId3">
            <a:alphaModFix/>
          </a:blip>
          <a:srcRect b="32226" l="0" r="0" t="0"/>
          <a:stretch/>
        </p:blipFill>
        <p:spPr>
          <a:xfrm>
            <a:off x="3513300" y="1909840"/>
            <a:ext cx="1819105" cy="1763985"/>
          </a:xfrm>
          <a:prstGeom prst="rect">
            <a:avLst/>
          </a:prstGeom>
          <a:noFill/>
          <a:ln cap="flat" cmpd="sng" w="28575">
            <a:solidFill>
              <a:srgbClr val="000000"/>
            </a:solidFill>
            <a:prstDash val="solid"/>
            <a:round/>
            <a:headEnd len="sm" w="sm" type="none"/>
            <a:tailEnd len="sm" w="sm" type="none"/>
          </a:ln>
        </p:spPr>
      </p:pic>
      <p:pic>
        <p:nvPicPr>
          <p:cNvPr id="885" name="Google Shape;885;p79"/>
          <p:cNvPicPr preferRelativeResize="0"/>
          <p:nvPr/>
        </p:nvPicPr>
        <p:blipFill rotWithShape="1">
          <a:blip r:embed="rId4">
            <a:alphaModFix/>
          </a:blip>
          <a:srcRect b="25843" l="0" r="0" t="0"/>
          <a:stretch/>
        </p:blipFill>
        <p:spPr>
          <a:xfrm>
            <a:off x="812713" y="1886900"/>
            <a:ext cx="1585761" cy="1763973"/>
          </a:xfrm>
          <a:prstGeom prst="rect">
            <a:avLst/>
          </a:prstGeom>
          <a:noFill/>
          <a:ln cap="flat" cmpd="sng" w="28575">
            <a:solidFill>
              <a:srgbClr val="000000"/>
            </a:solidFill>
            <a:prstDash val="solid"/>
            <a:round/>
            <a:headEnd len="sm" w="sm" type="none"/>
            <a:tailEnd len="sm" w="sm" type="none"/>
          </a:ln>
        </p:spPr>
      </p:pic>
      <p:pic>
        <p:nvPicPr>
          <p:cNvPr id="886" name="Google Shape;886;p79"/>
          <p:cNvPicPr preferRelativeResize="0"/>
          <p:nvPr/>
        </p:nvPicPr>
        <p:blipFill rotWithShape="1">
          <a:blip r:embed="rId5">
            <a:alphaModFix/>
          </a:blip>
          <a:srcRect b="0" l="0" r="0" t="33457"/>
          <a:stretch/>
        </p:blipFill>
        <p:spPr>
          <a:xfrm>
            <a:off x="6533475" y="1886900"/>
            <a:ext cx="1809900" cy="1806493"/>
          </a:xfrm>
          <a:prstGeom prst="rect">
            <a:avLst/>
          </a:prstGeom>
          <a:noFill/>
          <a:ln cap="flat" cmpd="sng" w="28575">
            <a:solidFill>
              <a:schemeClr val="dk1"/>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0" name="Shape 890"/>
        <p:cNvGrpSpPr/>
        <p:nvPr/>
      </p:nvGrpSpPr>
      <p:grpSpPr>
        <a:xfrm>
          <a:off x="0" y="0"/>
          <a:ext cx="0" cy="0"/>
          <a:chOff x="0" y="0"/>
          <a:chExt cx="0" cy="0"/>
        </a:xfrm>
      </p:grpSpPr>
      <p:sp>
        <p:nvSpPr>
          <p:cNvPr id="891" name="Google Shape;891;p80"/>
          <p:cNvSpPr txBox="1"/>
          <p:nvPr/>
        </p:nvSpPr>
        <p:spPr>
          <a:xfrm>
            <a:off x="3756025" y="762300"/>
            <a:ext cx="5064000" cy="59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Jaantusku wuxuu muujinayaa aragtida qorshaysan ee saqaf fidsan oo ku yaal dabaqa guriga.</a:t>
            </a:r>
            <a:endParaRPr sz="1800">
              <a:latin typeface="Lexend"/>
              <a:ea typeface="Lexend"/>
              <a:cs typeface="Lexend"/>
              <a:sym typeface="Lexend"/>
            </a:endParaRPr>
          </a:p>
        </p:txBody>
      </p:sp>
      <p:sp>
        <p:nvSpPr>
          <p:cNvPr id="892" name="Google Shape;892;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Qorshaynta beerashada saqafka sare</a:t>
            </a:r>
            <a:endParaRPr/>
          </a:p>
        </p:txBody>
      </p:sp>
      <p:pic>
        <p:nvPicPr>
          <p:cNvPr id="893" name="Google Shape;893;p80"/>
          <p:cNvPicPr preferRelativeResize="0"/>
          <p:nvPr/>
        </p:nvPicPr>
        <p:blipFill>
          <a:blip r:embed="rId3">
            <a:alphaModFix/>
          </a:blip>
          <a:stretch>
            <a:fillRect/>
          </a:stretch>
        </p:blipFill>
        <p:spPr>
          <a:xfrm>
            <a:off x="6615225" y="1614611"/>
            <a:ext cx="1424204" cy="3200400"/>
          </a:xfrm>
          <a:prstGeom prst="rect">
            <a:avLst/>
          </a:prstGeom>
          <a:noFill/>
          <a:ln>
            <a:noFill/>
          </a:ln>
        </p:spPr>
      </p:pic>
      <p:sp>
        <p:nvSpPr>
          <p:cNvPr id="894" name="Google Shape;894;p80"/>
          <p:cNvSpPr txBox="1"/>
          <p:nvPr/>
        </p:nvSpPr>
        <p:spPr>
          <a:xfrm>
            <a:off x="420351" y="4596770"/>
            <a:ext cx="22704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10 m</a:t>
            </a:r>
            <a:endParaRPr sz="1800">
              <a:latin typeface="Lexend"/>
              <a:ea typeface="Lexend"/>
              <a:cs typeface="Lexend"/>
              <a:sym typeface="Lexend"/>
            </a:endParaRPr>
          </a:p>
        </p:txBody>
      </p:sp>
      <p:cxnSp>
        <p:nvCxnSpPr>
          <p:cNvPr id="895" name="Google Shape;895;p80"/>
          <p:cNvCxnSpPr/>
          <p:nvPr/>
        </p:nvCxnSpPr>
        <p:spPr>
          <a:xfrm>
            <a:off x="420351" y="4596770"/>
            <a:ext cx="2124300" cy="0"/>
          </a:xfrm>
          <a:prstGeom prst="straightConnector1">
            <a:avLst/>
          </a:prstGeom>
          <a:noFill/>
          <a:ln cap="flat" cmpd="sng" w="28575">
            <a:solidFill>
              <a:schemeClr val="dk1"/>
            </a:solidFill>
            <a:prstDash val="solid"/>
            <a:round/>
            <a:headEnd len="med" w="med" type="triangle"/>
            <a:tailEnd len="med" w="med" type="triangle"/>
          </a:ln>
        </p:spPr>
      </p:cxnSp>
      <p:sp>
        <p:nvSpPr>
          <p:cNvPr id="896" name="Google Shape;896;p80"/>
          <p:cNvSpPr/>
          <p:nvPr/>
        </p:nvSpPr>
        <p:spPr>
          <a:xfrm>
            <a:off x="420351" y="1059900"/>
            <a:ext cx="2118000" cy="3419700"/>
          </a:xfrm>
          <a:prstGeom prst="rect">
            <a:avLst/>
          </a:prstGeom>
          <a:solidFill>
            <a:srgbClr val="CCCCCC"/>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97" name="Google Shape;897;p80"/>
          <p:cNvSpPr/>
          <p:nvPr/>
        </p:nvSpPr>
        <p:spPr>
          <a:xfrm>
            <a:off x="420351" y="1059900"/>
            <a:ext cx="685200" cy="6852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jaranjaro-</a:t>
            </a:r>
            <a:endParaRPr sz="1600">
              <a:solidFill>
                <a:schemeClr val="dk1"/>
              </a:solidFill>
              <a:latin typeface="Lexend"/>
              <a:ea typeface="Lexend"/>
              <a:cs typeface="Lexend"/>
              <a:sym typeface="Lexend"/>
            </a:endParaRPr>
          </a:p>
          <a:p>
            <a:pPr indent="0" lvl="0" marL="0" rtl="0" algn="ctr">
              <a:spcBef>
                <a:spcPts val="0"/>
              </a:spcBef>
              <a:spcAft>
                <a:spcPts val="0"/>
              </a:spcAft>
              <a:buNone/>
            </a:pPr>
            <a:r>
              <a:rPr lang="en-GB" sz="1400">
                <a:solidFill>
                  <a:schemeClr val="dk1"/>
                </a:solidFill>
                <a:latin typeface="Lexend"/>
                <a:ea typeface="Lexend"/>
                <a:cs typeface="Lexend"/>
                <a:sym typeface="Lexend"/>
              </a:rPr>
              <a:t>ceel</a:t>
            </a:r>
            <a:endParaRPr sz="1600">
              <a:solidFill>
                <a:schemeClr val="dk1"/>
              </a:solidFill>
              <a:latin typeface="Lexend"/>
              <a:ea typeface="Lexend"/>
              <a:cs typeface="Lexend"/>
              <a:sym typeface="Lexend"/>
            </a:endParaRPr>
          </a:p>
        </p:txBody>
      </p:sp>
      <p:cxnSp>
        <p:nvCxnSpPr>
          <p:cNvPr id="898" name="Google Shape;898;p80"/>
          <p:cNvCxnSpPr/>
          <p:nvPr/>
        </p:nvCxnSpPr>
        <p:spPr>
          <a:xfrm>
            <a:off x="420351" y="932325"/>
            <a:ext cx="720000" cy="0"/>
          </a:xfrm>
          <a:prstGeom prst="straightConnector1">
            <a:avLst/>
          </a:prstGeom>
          <a:noFill/>
          <a:ln cap="flat" cmpd="sng" w="28575">
            <a:solidFill>
              <a:schemeClr val="dk1"/>
            </a:solidFill>
            <a:prstDash val="solid"/>
            <a:round/>
            <a:headEnd len="med" w="med" type="triangle"/>
            <a:tailEnd len="med" w="med" type="triangle"/>
          </a:ln>
        </p:spPr>
      </p:cxnSp>
      <p:cxnSp>
        <p:nvCxnSpPr>
          <p:cNvPr id="899" name="Google Shape;899;p80"/>
          <p:cNvCxnSpPr/>
          <p:nvPr/>
        </p:nvCxnSpPr>
        <p:spPr>
          <a:xfrm>
            <a:off x="762951" y="1660127"/>
            <a:ext cx="0" cy="168300"/>
          </a:xfrm>
          <a:prstGeom prst="straightConnector1">
            <a:avLst/>
          </a:prstGeom>
          <a:noFill/>
          <a:ln cap="flat" cmpd="sng" w="9525">
            <a:solidFill>
              <a:schemeClr val="dk1"/>
            </a:solidFill>
            <a:prstDash val="solid"/>
            <a:round/>
            <a:headEnd len="med" w="med" type="none"/>
            <a:tailEnd len="med" w="med" type="none"/>
          </a:ln>
        </p:spPr>
      </p:cxnSp>
      <p:sp>
        <p:nvSpPr>
          <p:cNvPr id="900" name="Google Shape;900;p80"/>
          <p:cNvSpPr txBox="1"/>
          <p:nvPr/>
        </p:nvSpPr>
        <p:spPr>
          <a:xfrm>
            <a:off x="420351" y="618875"/>
            <a:ext cx="72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3 m</a:t>
            </a:r>
            <a:endParaRPr sz="1800">
              <a:latin typeface="Lexend"/>
              <a:ea typeface="Lexend"/>
              <a:cs typeface="Lexend"/>
              <a:sym typeface="Lexend"/>
            </a:endParaRPr>
          </a:p>
        </p:txBody>
      </p:sp>
      <p:cxnSp>
        <p:nvCxnSpPr>
          <p:cNvPr id="901" name="Google Shape;901;p80"/>
          <p:cNvCxnSpPr/>
          <p:nvPr/>
        </p:nvCxnSpPr>
        <p:spPr>
          <a:xfrm>
            <a:off x="2711768" y="1059900"/>
            <a:ext cx="0" cy="3417900"/>
          </a:xfrm>
          <a:prstGeom prst="straightConnector1">
            <a:avLst/>
          </a:prstGeom>
          <a:noFill/>
          <a:ln cap="flat" cmpd="sng" w="28575">
            <a:solidFill>
              <a:schemeClr val="dk1"/>
            </a:solidFill>
            <a:prstDash val="solid"/>
            <a:round/>
            <a:headEnd len="med" w="med" type="triangle"/>
            <a:tailEnd len="med" w="med" type="triangle"/>
          </a:ln>
        </p:spPr>
      </p:cxnSp>
      <p:sp>
        <p:nvSpPr>
          <p:cNvPr id="902" name="Google Shape;902;p80"/>
          <p:cNvSpPr txBox="1"/>
          <p:nvPr/>
        </p:nvSpPr>
        <p:spPr>
          <a:xfrm>
            <a:off x="2686376" y="2648550"/>
            <a:ext cx="72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21 m</a:t>
            </a:r>
            <a:endParaRPr sz="1800">
              <a:latin typeface="Lexend"/>
              <a:ea typeface="Lexend"/>
              <a:cs typeface="Lexend"/>
              <a:sym typeface="Lexend"/>
            </a:endParaRPr>
          </a:p>
        </p:txBody>
      </p:sp>
      <p:cxnSp>
        <p:nvCxnSpPr>
          <p:cNvPr id="903" name="Google Shape;903;p80"/>
          <p:cNvCxnSpPr/>
          <p:nvPr/>
        </p:nvCxnSpPr>
        <p:spPr>
          <a:xfrm>
            <a:off x="1105476" y="1323900"/>
            <a:ext cx="0" cy="168300"/>
          </a:xfrm>
          <a:prstGeom prst="straightConnector1">
            <a:avLst/>
          </a:prstGeom>
          <a:noFill/>
          <a:ln cap="flat" cmpd="sng" w="9525">
            <a:solidFill>
              <a:schemeClr val="dk1"/>
            </a:solidFill>
            <a:prstDash val="solid"/>
            <a:round/>
            <a:headEnd len="med" w="med" type="none"/>
            <a:tailEnd len="med" w="med" type="none"/>
          </a:ln>
        </p:spPr>
      </p:cxnSp>
      <p:sp>
        <p:nvSpPr>
          <p:cNvPr id="904" name="Google Shape;904;p80"/>
          <p:cNvSpPr/>
          <p:nvPr/>
        </p:nvSpPr>
        <p:spPr>
          <a:xfrm>
            <a:off x="1840251" y="3788100"/>
            <a:ext cx="613500" cy="6135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hawada</a:t>
            </a:r>
            <a:endParaRPr sz="1600">
              <a:solidFill>
                <a:schemeClr val="dk1"/>
              </a:solidFill>
              <a:latin typeface="Lexend"/>
              <a:ea typeface="Lexend"/>
              <a:cs typeface="Lexend"/>
              <a:sym typeface="Lexend"/>
            </a:endParaRPr>
          </a:p>
          <a:p>
            <a:pPr indent="0" lvl="0" marL="0" rtl="0" algn="ctr">
              <a:spcBef>
                <a:spcPts val="0"/>
              </a:spcBef>
              <a:spcAft>
                <a:spcPts val="0"/>
              </a:spcAft>
              <a:buNone/>
            </a:pPr>
            <a:r>
              <a:rPr lang="en-GB" sz="1400">
                <a:solidFill>
                  <a:schemeClr val="dk1"/>
                </a:solidFill>
                <a:latin typeface="Lexend"/>
                <a:ea typeface="Lexend"/>
                <a:cs typeface="Lexend"/>
                <a:sym typeface="Lexend"/>
              </a:rPr>
              <a:t>neefsasho</a:t>
            </a:r>
            <a:endParaRPr sz="1600">
              <a:solidFill>
                <a:schemeClr val="dk1"/>
              </a:solidFill>
              <a:latin typeface="Lexend"/>
              <a:ea typeface="Lexend"/>
              <a:cs typeface="Lexend"/>
              <a:sym typeface="Lexend"/>
            </a:endParaRPr>
          </a:p>
        </p:txBody>
      </p:sp>
      <p:cxnSp>
        <p:nvCxnSpPr>
          <p:cNvPr id="905" name="Google Shape;905;p80"/>
          <p:cNvCxnSpPr/>
          <p:nvPr/>
        </p:nvCxnSpPr>
        <p:spPr>
          <a:xfrm>
            <a:off x="1833201" y="3704487"/>
            <a:ext cx="627600" cy="0"/>
          </a:xfrm>
          <a:prstGeom prst="straightConnector1">
            <a:avLst/>
          </a:prstGeom>
          <a:noFill/>
          <a:ln cap="flat" cmpd="sng" w="28575">
            <a:solidFill>
              <a:schemeClr val="dk1"/>
            </a:solidFill>
            <a:prstDash val="solid"/>
            <a:round/>
            <a:headEnd len="med" w="med" type="triangle"/>
            <a:tailEnd len="med" w="med" type="triangle"/>
          </a:ln>
        </p:spPr>
      </p:cxnSp>
      <p:sp>
        <p:nvSpPr>
          <p:cNvPr id="906" name="Google Shape;906;p80"/>
          <p:cNvSpPr txBox="1"/>
          <p:nvPr/>
        </p:nvSpPr>
        <p:spPr>
          <a:xfrm>
            <a:off x="1798200" y="3398135"/>
            <a:ext cx="72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2 m</a:t>
            </a:r>
            <a:endParaRPr sz="1800">
              <a:latin typeface="Lexend"/>
              <a:ea typeface="Lexend"/>
              <a:cs typeface="Lexend"/>
              <a:sym typeface="Lexend"/>
            </a:endParaRPr>
          </a:p>
        </p:txBody>
      </p:sp>
      <p:sp>
        <p:nvSpPr>
          <p:cNvPr id="907" name="Google Shape;907;p80"/>
          <p:cNvSpPr txBox="1"/>
          <p:nvPr/>
        </p:nvSpPr>
        <p:spPr>
          <a:xfrm>
            <a:off x="3756025" y="1597350"/>
            <a:ext cx="2188500" cy="5448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Jaantuska looma sawirin cabbir (scale).</a:t>
            </a:r>
            <a:endParaRPr sz="1800">
              <a:latin typeface="Lexend"/>
              <a:ea typeface="Lexend"/>
              <a:cs typeface="Lexend"/>
              <a:sym typeface="Lexend"/>
            </a:endParaRPr>
          </a:p>
        </p:txBody>
      </p:sp>
      <p:cxnSp>
        <p:nvCxnSpPr>
          <p:cNvPr id="908" name="Google Shape;908;p80"/>
          <p:cNvCxnSpPr/>
          <p:nvPr/>
        </p:nvCxnSpPr>
        <p:spPr>
          <a:xfrm>
            <a:off x="419676" y="1323900"/>
            <a:ext cx="0" cy="168300"/>
          </a:xfrm>
          <a:prstGeom prst="straightConnector1">
            <a:avLst/>
          </a:prstGeom>
          <a:noFill/>
          <a:ln cap="flat" cmpd="sng" w="9525">
            <a:solidFill>
              <a:schemeClr val="dk1"/>
            </a:solidFill>
            <a:prstDash val="solid"/>
            <a:round/>
            <a:headEnd len="med" w="med" type="none"/>
            <a:tailEnd len="med" w="med" type="none"/>
          </a:ln>
        </p:spPr>
      </p:cxnSp>
      <p:cxnSp>
        <p:nvCxnSpPr>
          <p:cNvPr id="909" name="Google Shape;909;p80"/>
          <p:cNvCxnSpPr/>
          <p:nvPr/>
        </p:nvCxnSpPr>
        <p:spPr>
          <a:xfrm>
            <a:off x="762951" y="974327"/>
            <a:ext cx="0" cy="168300"/>
          </a:xfrm>
          <a:prstGeom prst="straightConnector1">
            <a:avLst/>
          </a:prstGeom>
          <a:noFill/>
          <a:ln cap="flat" cmpd="sng" w="9525">
            <a:solidFill>
              <a:schemeClr val="dk1"/>
            </a:solidFill>
            <a:prstDash val="solid"/>
            <a:round/>
            <a:headEnd len="med" w="med" type="none"/>
            <a:tailEnd len="med" w="med" type="none"/>
          </a:ln>
        </p:spPr>
      </p:cxnSp>
      <p:sp>
        <p:nvSpPr>
          <p:cNvPr id="910" name="Google Shape;910;p80"/>
          <p:cNvSpPr/>
          <p:nvPr/>
        </p:nvSpPr>
        <p:spPr>
          <a:xfrm>
            <a:off x="415425" y="1060375"/>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11" name="Google Shape;911;p80"/>
          <p:cNvSpPr/>
          <p:nvPr/>
        </p:nvSpPr>
        <p:spPr>
          <a:xfrm>
            <a:off x="1025025" y="1060375"/>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12" name="Google Shape;912;p80"/>
          <p:cNvSpPr/>
          <p:nvPr/>
        </p:nvSpPr>
        <p:spPr>
          <a:xfrm>
            <a:off x="415425" y="1664226"/>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13" name="Google Shape;913;p80"/>
          <p:cNvSpPr/>
          <p:nvPr/>
        </p:nvSpPr>
        <p:spPr>
          <a:xfrm>
            <a:off x="1025025" y="1664226"/>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7" name="Shape 917"/>
        <p:cNvGrpSpPr/>
        <p:nvPr/>
      </p:nvGrpSpPr>
      <p:grpSpPr>
        <a:xfrm>
          <a:off x="0" y="0"/>
          <a:ext cx="0" cy="0"/>
          <a:chOff x="0" y="0"/>
          <a:chExt cx="0" cy="0"/>
        </a:xfrm>
      </p:grpSpPr>
      <p:sp>
        <p:nvSpPr>
          <p:cNvPr id="918" name="Google Shape;918;p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Qorshaynta beerashada saqafka sare</a:t>
            </a:r>
            <a:endParaRPr/>
          </a:p>
        </p:txBody>
      </p:sp>
      <p:sp>
        <p:nvSpPr>
          <p:cNvPr id="919" name="Google Shape;919;p81"/>
          <p:cNvSpPr txBox="1"/>
          <p:nvPr/>
        </p:nvSpPr>
        <p:spPr>
          <a:xfrm>
            <a:off x="3756025" y="1575999"/>
            <a:ext cx="5064000" cy="1361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Saqafka waxaa laga dhigi karaa meel cagaaran.</a:t>
            </a:r>
            <a:r>
              <a:rPr lang="en-GB" sz="1100">
                <a:latin typeface="Lexend"/>
                <a:ea typeface="Lexend"/>
                <a:cs typeface="Lexend"/>
                <a:sym typeface="Lexend"/>
              </a:rPr>
              <a:t/>
            </a:r>
            <a:endParaRPr sz="1800">
              <a:latin typeface="Lexend"/>
              <a:ea typeface="Lexend"/>
              <a:cs typeface="Lexend"/>
              <a:sym typeface="Lexend"/>
            </a:endParaRPr>
          </a:p>
          <a:p>
            <a:pPr indent="0" lvl="0" marL="0" rtl="0" algn="l">
              <a:lnSpc>
                <a:spcPct val="115000"/>
              </a:lnSpc>
              <a:spcBef>
                <a:spcPts val="1000"/>
              </a:spcBef>
              <a:spcAft>
                <a:spcPts val="0"/>
              </a:spcAft>
              <a:buNone/>
            </a:pPr>
            <a:r>
              <a:rPr lang="en-GB" sz="1100">
                <a:solidFill>
                  <a:schemeClr val="dk1"/>
                </a:solidFill>
                <a:latin typeface="Lexend"/>
                <a:ea typeface="Lexend"/>
                <a:cs typeface="Lexend"/>
                <a:sym typeface="Lexend"/>
              </a:rPr>
              <a:t>Dhirta waxaa lagu beeri karaa qaybaha aan la isticmaalin ee saqafka sare, maadaama ay si fiican u helaan iftiinka qorraxda iyo biyaha roobka.</a:t>
            </a:r>
            <a:endParaRPr sz="1800">
              <a:latin typeface="Lexend"/>
              <a:ea typeface="Lexend"/>
              <a:cs typeface="Lexend"/>
              <a:sym typeface="Lexend"/>
            </a:endParaRPr>
          </a:p>
        </p:txBody>
      </p:sp>
      <p:sp>
        <p:nvSpPr>
          <p:cNvPr id="920" name="Google Shape;920;p81"/>
          <p:cNvSpPr txBox="1"/>
          <p:nvPr/>
        </p:nvSpPr>
        <p:spPr>
          <a:xfrm>
            <a:off x="3756025" y="3139824"/>
            <a:ext cx="5064000" cy="59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Dhirta laguma beeri karo jaranjaro-ceelka ama hawada neefsashada.</a:t>
            </a:r>
            <a:r>
              <a:rPr lang="en-GB" sz="1100">
                <a:solidFill>
                  <a:schemeClr val="accent4"/>
                </a:solidFill>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br>
              <a:rPr lang="en-GB" sz="1800">
                <a:latin typeface="Lexend"/>
                <a:ea typeface="Lexend"/>
                <a:cs typeface="Lexend"/>
                <a:sym typeface="Lexend"/>
              </a:rPr>
            </a:br>
            <a:r>
              <a:rPr lang="en-GB" sz="1100">
                <a:latin typeface="Lexend"/>
                <a:ea typeface="Lexend"/>
                <a:cs typeface="Lexend"/>
                <a:sym typeface="Lexend"/>
              </a:rPr>
              <a:t/>
            </a:r>
            <a:endParaRPr sz="1800">
              <a:latin typeface="Lexend"/>
              <a:ea typeface="Lexend"/>
              <a:cs typeface="Lexend"/>
              <a:sym typeface="Lexend"/>
            </a:endParaRPr>
          </a:p>
        </p:txBody>
      </p:sp>
      <p:sp>
        <p:nvSpPr>
          <p:cNvPr id="921" name="Google Shape;921;p81"/>
          <p:cNvSpPr txBox="1"/>
          <p:nvPr/>
        </p:nvSpPr>
        <p:spPr>
          <a:xfrm>
            <a:off x="3756025" y="762300"/>
            <a:ext cx="5064000" cy="59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Jaantusku wuxuu muujinayaa aragtida qorshaysan ee saqaf fidsan oo ku yaal dabaqa guriga.</a:t>
            </a:r>
            <a:endParaRPr sz="1800">
              <a:latin typeface="Lexend"/>
              <a:ea typeface="Lexend"/>
              <a:cs typeface="Lexend"/>
              <a:sym typeface="Lexend"/>
            </a:endParaRPr>
          </a:p>
        </p:txBody>
      </p:sp>
      <p:sp>
        <p:nvSpPr>
          <p:cNvPr id="922" name="Google Shape;922;p81"/>
          <p:cNvSpPr txBox="1"/>
          <p:nvPr/>
        </p:nvSpPr>
        <p:spPr>
          <a:xfrm>
            <a:off x="420351" y="4596770"/>
            <a:ext cx="22704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10 m</a:t>
            </a:r>
            <a:endParaRPr sz="1800">
              <a:latin typeface="Lexend"/>
              <a:ea typeface="Lexend"/>
              <a:cs typeface="Lexend"/>
              <a:sym typeface="Lexend"/>
            </a:endParaRPr>
          </a:p>
        </p:txBody>
      </p:sp>
      <p:sp>
        <p:nvSpPr>
          <p:cNvPr id="923" name="Google Shape;923;p81"/>
          <p:cNvSpPr/>
          <p:nvPr/>
        </p:nvSpPr>
        <p:spPr>
          <a:xfrm>
            <a:off x="420351" y="1059900"/>
            <a:ext cx="2118000" cy="3419700"/>
          </a:xfrm>
          <a:prstGeom prst="rect">
            <a:avLst/>
          </a:prstGeom>
          <a:solidFill>
            <a:srgbClr val="CCCCCC"/>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24" name="Google Shape;924;p81"/>
          <p:cNvSpPr/>
          <p:nvPr/>
        </p:nvSpPr>
        <p:spPr>
          <a:xfrm>
            <a:off x="420351" y="1059900"/>
            <a:ext cx="685200" cy="6852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jaranjaro-</a:t>
            </a:r>
            <a:endParaRPr sz="1600">
              <a:solidFill>
                <a:schemeClr val="dk1"/>
              </a:solidFill>
              <a:latin typeface="Lexend"/>
              <a:ea typeface="Lexend"/>
              <a:cs typeface="Lexend"/>
              <a:sym typeface="Lexend"/>
            </a:endParaRPr>
          </a:p>
          <a:p>
            <a:pPr indent="0" lvl="0" marL="0" rtl="0" algn="ctr">
              <a:spcBef>
                <a:spcPts val="0"/>
              </a:spcBef>
              <a:spcAft>
                <a:spcPts val="0"/>
              </a:spcAft>
              <a:buNone/>
            </a:pPr>
            <a:r>
              <a:rPr lang="en-GB" sz="1400">
                <a:solidFill>
                  <a:schemeClr val="dk1"/>
                </a:solidFill>
                <a:latin typeface="Lexend"/>
                <a:ea typeface="Lexend"/>
                <a:cs typeface="Lexend"/>
                <a:sym typeface="Lexend"/>
              </a:rPr>
              <a:t>ceel</a:t>
            </a:r>
            <a:endParaRPr sz="1600">
              <a:solidFill>
                <a:schemeClr val="dk1"/>
              </a:solidFill>
              <a:latin typeface="Lexend"/>
              <a:ea typeface="Lexend"/>
              <a:cs typeface="Lexend"/>
              <a:sym typeface="Lexend"/>
            </a:endParaRPr>
          </a:p>
        </p:txBody>
      </p:sp>
      <p:cxnSp>
        <p:nvCxnSpPr>
          <p:cNvPr id="925" name="Google Shape;925;p81"/>
          <p:cNvCxnSpPr/>
          <p:nvPr/>
        </p:nvCxnSpPr>
        <p:spPr>
          <a:xfrm>
            <a:off x="420351" y="932325"/>
            <a:ext cx="720000" cy="0"/>
          </a:xfrm>
          <a:prstGeom prst="straightConnector1">
            <a:avLst/>
          </a:prstGeom>
          <a:noFill/>
          <a:ln cap="flat" cmpd="sng" w="28575">
            <a:solidFill>
              <a:schemeClr val="dk1"/>
            </a:solidFill>
            <a:prstDash val="solid"/>
            <a:round/>
            <a:headEnd len="med" w="med" type="triangle"/>
            <a:tailEnd len="med" w="med" type="triangle"/>
          </a:ln>
        </p:spPr>
      </p:cxnSp>
      <p:cxnSp>
        <p:nvCxnSpPr>
          <p:cNvPr id="926" name="Google Shape;926;p81"/>
          <p:cNvCxnSpPr/>
          <p:nvPr/>
        </p:nvCxnSpPr>
        <p:spPr>
          <a:xfrm>
            <a:off x="762951" y="1660127"/>
            <a:ext cx="0" cy="168300"/>
          </a:xfrm>
          <a:prstGeom prst="straightConnector1">
            <a:avLst/>
          </a:prstGeom>
          <a:noFill/>
          <a:ln cap="flat" cmpd="sng" w="9525">
            <a:solidFill>
              <a:schemeClr val="dk1"/>
            </a:solidFill>
            <a:prstDash val="solid"/>
            <a:round/>
            <a:headEnd len="med" w="med" type="none"/>
            <a:tailEnd len="med" w="med" type="none"/>
          </a:ln>
        </p:spPr>
      </p:cxnSp>
      <p:sp>
        <p:nvSpPr>
          <p:cNvPr id="927" name="Google Shape;927;p81"/>
          <p:cNvSpPr txBox="1"/>
          <p:nvPr/>
        </p:nvSpPr>
        <p:spPr>
          <a:xfrm>
            <a:off x="420351" y="618875"/>
            <a:ext cx="72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3 m</a:t>
            </a:r>
            <a:endParaRPr sz="1800">
              <a:latin typeface="Lexend"/>
              <a:ea typeface="Lexend"/>
              <a:cs typeface="Lexend"/>
              <a:sym typeface="Lexend"/>
            </a:endParaRPr>
          </a:p>
        </p:txBody>
      </p:sp>
      <p:cxnSp>
        <p:nvCxnSpPr>
          <p:cNvPr id="928" name="Google Shape;928;p81"/>
          <p:cNvCxnSpPr/>
          <p:nvPr/>
        </p:nvCxnSpPr>
        <p:spPr>
          <a:xfrm>
            <a:off x="2711768" y="1059900"/>
            <a:ext cx="0" cy="3417900"/>
          </a:xfrm>
          <a:prstGeom prst="straightConnector1">
            <a:avLst/>
          </a:prstGeom>
          <a:noFill/>
          <a:ln cap="flat" cmpd="sng" w="28575">
            <a:solidFill>
              <a:schemeClr val="dk1"/>
            </a:solidFill>
            <a:prstDash val="solid"/>
            <a:round/>
            <a:headEnd len="med" w="med" type="triangle"/>
            <a:tailEnd len="med" w="med" type="triangle"/>
          </a:ln>
        </p:spPr>
      </p:cxnSp>
      <p:sp>
        <p:nvSpPr>
          <p:cNvPr id="929" name="Google Shape;929;p81"/>
          <p:cNvSpPr txBox="1"/>
          <p:nvPr/>
        </p:nvSpPr>
        <p:spPr>
          <a:xfrm>
            <a:off x="2686376" y="2648550"/>
            <a:ext cx="72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21 m</a:t>
            </a:r>
            <a:endParaRPr sz="1800">
              <a:latin typeface="Lexend"/>
              <a:ea typeface="Lexend"/>
              <a:cs typeface="Lexend"/>
              <a:sym typeface="Lexend"/>
            </a:endParaRPr>
          </a:p>
        </p:txBody>
      </p:sp>
      <p:cxnSp>
        <p:nvCxnSpPr>
          <p:cNvPr id="930" name="Google Shape;930;p81"/>
          <p:cNvCxnSpPr/>
          <p:nvPr/>
        </p:nvCxnSpPr>
        <p:spPr>
          <a:xfrm>
            <a:off x="1105476" y="1323900"/>
            <a:ext cx="0" cy="168300"/>
          </a:xfrm>
          <a:prstGeom prst="straightConnector1">
            <a:avLst/>
          </a:prstGeom>
          <a:noFill/>
          <a:ln cap="flat" cmpd="sng" w="9525">
            <a:solidFill>
              <a:schemeClr val="dk1"/>
            </a:solidFill>
            <a:prstDash val="solid"/>
            <a:round/>
            <a:headEnd len="med" w="med" type="none"/>
            <a:tailEnd len="med" w="med" type="none"/>
          </a:ln>
        </p:spPr>
      </p:cxnSp>
      <p:sp>
        <p:nvSpPr>
          <p:cNvPr id="931" name="Google Shape;931;p81"/>
          <p:cNvSpPr/>
          <p:nvPr/>
        </p:nvSpPr>
        <p:spPr>
          <a:xfrm>
            <a:off x="1840251" y="3788100"/>
            <a:ext cx="613500" cy="6135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hawada</a:t>
            </a:r>
            <a:endParaRPr sz="1600">
              <a:solidFill>
                <a:schemeClr val="dk1"/>
              </a:solidFill>
              <a:latin typeface="Lexend"/>
              <a:ea typeface="Lexend"/>
              <a:cs typeface="Lexend"/>
              <a:sym typeface="Lexend"/>
            </a:endParaRPr>
          </a:p>
          <a:p>
            <a:pPr indent="0" lvl="0" marL="0" rtl="0" algn="ctr">
              <a:spcBef>
                <a:spcPts val="0"/>
              </a:spcBef>
              <a:spcAft>
                <a:spcPts val="0"/>
              </a:spcAft>
              <a:buNone/>
            </a:pPr>
            <a:r>
              <a:rPr lang="en-GB" sz="1400">
                <a:solidFill>
                  <a:schemeClr val="dk1"/>
                </a:solidFill>
                <a:latin typeface="Lexend"/>
                <a:ea typeface="Lexend"/>
                <a:cs typeface="Lexend"/>
                <a:sym typeface="Lexend"/>
              </a:rPr>
              <a:t>neefsasho</a:t>
            </a:r>
            <a:endParaRPr sz="1600">
              <a:solidFill>
                <a:schemeClr val="dk1"/>
              </a:solidFill>
              <a:latin typeface="Lexend"/>
              <a:ea typeface="Lexend"/>
              <a:cs typeface="Lexend"/>
              <a:sym typeface="Lexend"/>
            </a:endParaRPr>
          </a:p>
        </p:txBody>
      </p:sp>
      <p:cxnSp>
        <p:nvCxnSpPr>
          <p:cNvPr id="932" name="Google Shape;932;p81"/>
          <p:cNvCxnSpPr/>
          <p:nvPr/>
        </p:nvCxnSpPr>
        <p:spPr>
          <a:xfrm>
            <a:off x="1833201" y="3704487"/>
            <a:ext cx="627600" cy="0"/>
          </a:xfrm>
          <a:prstGeom prst="straightConnector1">
            <a:avLst/>
          </a:prstGeom>
          <a:noFill/>
          <a:ln cap="flat" cmpd="sng" w="28575">
            <a:solidFill>
              <a:schemeClr val="dk1"/>
            </a:solidFill>
            <a:prstDash val="solid"/>
            <a:round/>
            <a:headEnd len="med" w="med" type="triangle"/>
            <a:tailEnd len="med" w="med" type="triangle"/>
          </a:ln>
        </p:spPr>
      </p:cxnSp>
      <p:sp>
        <p:nvSpPr>
          <p:cNvPr id="933" name="Google Shape;933;p81"/>
          <p:cNvSpPr txBox="1"/>
          <p:nvPr/>
        </p:nvSpPr>
        <p:spPr>
          <a:xfrm>
            <a:off x="1798200" y="3398135"/>
            <a:ext cx="72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2 m</a:t>
            </a:r>
            <a:endParaRPr sz="1800">
              <a:latin typeface="Lexend"/>
              <a:ea typeface="Lexend"/>
              <a:cs typeface="Lexend"/>
              <a:sym typeface="Lexend"/>
            </a:endParaRPr>
          </a:p>
        </p:txBody>
      </p:sp>
      <p:cxnSp>
        <p:nvCxnSpPr>
          <p:cNvPr id="934" name="Google Shape;934;p81"/>
          <p:cNvCxnSpPr/>
          <p:nvPr/>
        </p:nvCxnSpPr>
        <p:spPr>
          <a:xfrm>
            <a:off x="420351" y="4596770"/>
            <a:ext cx="2124300" cy="0"/>
          </a:xfrm>
          <a:prstGeom prst="straightConnector1">
            <a:avLst/>
          </a:prstGeom>
          <a:noFill/>
          <a:ln cap="flat" cmpd="sng" w="28575">
            <a:solidFill>
              <a:schemeClr val="dk1"/>
            </a:solidFill>
            <a:prstDash val="solid"/>
            <a:round/>
            <a:headEnd len="med" w="med" type="triangle"/>
            <a:tailEnd len="med" w="med" type="triangle"/>
          </a:ln>
        </p:spPr>
      </p:cxnSp>
      <p:cxnSp>
        <p:nvCxnSpPr>
          <p:cNvPr id="935" name="Google Shape;935;p81"/>
          <p:cNvCxnSpPr/>
          <p:nvPr/>
        </p:nvCxnSpPr>
        <p:spPr>
          <a:xfrm>
            <a:off x="419676" y="1323900"/>
            <a:ext cx="0" cy="168300"/>
          </a:xfrm>
          <a:prstGeom prst="straightConnector1">
            <a:avLst/>
          </a:prstGeom>
          <a:noFill/>
          <a:ln cap="flat" cmpd="sng" w="9525">
            <a:solidFill>
              <a:schemeClr val="dk1"/>
            </a:solidFill>
            <a:prstDash val="solid"/>
            <a:round/>
            <a:headEnd len="med" w="med" type="none"/>
            <a:tailEnd len="med" w="med" type="none"/>
          </a:ln>
        </p:spPr>
      </p:cxnSp>
      <p:cxnSp>
        <p:nvCxnSpPr>
          <p:cNvPr id="936" name="Google Shape;936;p81"/>
          <p:cNvCxnSpPr/>
          <p:nvPr/>
        </p:nvCxnSpPr>
        <p:spPr>
          <a:xfrm>
            <a:off x="762951" y="974327"/>
            <a:ext cx="0" cy="168300"/>
          </a:xfrm>
          <a:prstGeom prst="straightConnector1">
            <a:avLst/>
          </a:prstGeom>
          <a:noFill/>
          <a:ln cap="flat" cmpd="sng" w="9525">
            <a:solidFill>
              <a:schemeClr val="dk1"/>
            </a:solidFill>
            <a:prstDash val="solid"/>
            <a:round/>
            <a:headEnd len="med" w="med" type="none"/>
            <a:tailEnd len="med" w="med" type="none"/>
          </a:ln>
        </p:spPr>
      </p:cxnSp>
      <p:sp>
        <p:nvSpPr>
          <p:cNvPr id="937" name="Google Shape;937;p81"/>
          <p:cNvSpPr/>
          <p:nvPr/>
        </p:nvSpPr>
        <p:spPr>
          <a:xfrm>
            <a:off x="415425" y="1060375"/>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38" name="Google Shape;938;p81"/>
          <p:cNvSpPr/>
          <p:nvPr/>
        </p:nvSpPr>
        <p:spPr>
          <a:xfrm>
            <a:off x="1025025" y="1060375"/>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39" name="Google Shape;939;p81"/>
          <p:cNvSpPr/>
          <p:nvPr/>
        </p:nvSpPr>
        <p:spPr>
          <a:xfrm>
            <a:off x="415425" y="1664226"/>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40" name="Google Shape;940;p81"/>
          <p:cNvSpPr/>
          <p:nvPr/>
        </p:nvSpPr>
        <p:spPr>
          <a:xfrm>
            <a:off x="1025025" y="1664226"/>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4" name="Shape 944"/>
        <p:cNvGrpSpPr/>
        <p:nvPr/>
      </p:nvGrpSpPr>
      <p:grpSpPr>
        <a:xfrm>
          <a:off x="0" y="0"/>
          <a:ext cx="0" cy="0"/>
          <a:chOff x="0" y="0"/>
          <a:chExt cx="0" cy="0"/>
        </a:xfrm>
      </p:grpSpPr>
      <p:sp>
        <p:nvSpPr>
          <p:cNvPr id="945" name="Google Shape;945;p82"/>
          <p:cNvSpPr/>
          <p:nvPr/>
        </p:nvSpPr>
        <p:spPr>
          <a:xfrm>
            <a:off x="5624987" y="1551000"/>
            <a:ext cx="1326000" cy="6852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bedka (area) jaranjaro-ceelka</a:t>
            </a:r>
            <a:endParaRPr sz="1800">
              <a:solidFill>
                <a:schemeClr val="dk1"/>
              </a:solidFill>
              <a:latin typeface="Lexend"/>
              <a:ea typeface="Lexend"/>
              <a:cs typeface="Lexend"/>
              <a:sym typeface="Lexend"/>
            </a:endParaRPr>
          </a:p>
        </p:txBody>
      </p:sp>
      <p:sp>
        <p:nvSpPr>
          <p:cNvPr id="946" name="Google Shape;946;p82"/>
          <p:cNvSpPr txBox="1"/>
          <p:nvPr/>
        </p:nvSpPr>
        <p:spPr>
          <a:xfrm>
            <a:off x="3756025" y="762300"/>
            <a:ext cx="5064000" cy="59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Waxaan heli karnaa bedka ugu weyn ee saqafka ee loo isticmaali karo in lagu beero dhirta.</a:t>
            </a:r>
            <a:endParaRPr sz="1800">
              <a:latin typeface="Lexend"/>
              <a:ea typeface="Lexend"/>
              <a:cs typeface="Lexend"/>
              <a:sym typeface="Lexend"/>
            </a:endParaRPr>
          </a:p>
        </p:txBody>
      </p:sp>
      <p:sp>
        <p:nvSpPr>
          <p:cNvPr id="947" name="Google Shape;947;p82"/>
          <p:cNvSpPr txBox="1"/>
          <p:nvPr/>
        </p:nvSpPr>
        <p:spPr>
          <a:xfrm>
            <a:off x="420351" y="4596770"/>
            <a:ext cx="22704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10 m</a:t>
            </a:r>
            <a:endParaRPr sz="1800">
              <a:latin typeface="Lexend"/>
              <a:ea typeface="Lexend"/>
              <a:cs typeface="Lexend"/>
              <a:sym typeface="Lexend"/>
            </a:endParaRPr>
          </a:p>
        </p:txBody>
      </p:sp>
      <p:sp>
        <p:nvSpPr>
          <p:cNvPr id="948" name="Google Shape;948;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Qorsheynta beeraha saqafka</a:t>
            </a:r>
            <a:endParaRPr/>
          </a:p>
        </p:txBody>
      </p:sp>
      <p:sp>
        <p:nvSpPr>
          <p:cNvPr id="949" name="Google Shape;949;p82"/>
          <p:cNvSpPr/>
          <p:nvPr/>
        </p:nvSpPr>
        <p:spPr>
          <a:xfrm>
            <a:off x="420351" y="1059900"/>
            <a:ext cx="2118000" cy="3419700"/>
          </a:xfrm>
          <a:prstGeom prst="rect">
            <a:avLst/>
          </a:prstGeom>
          <a:solidFill>
            <a:srgbClr val="CCCCCC"/>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50" name="Google Shape;950;p82"/>
          <p:cNvSpPr/>
          <p:nvPr/>
        </p:nvSpPr>
        <p:spPr>
          <a:xfrm>
            <a:off x="420351" y="1059900"/>
            <a:ext cx="685200" cy="6852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jaranjaro-</a:t>
            </a:r>
            <a:endParaRPr sz="1600">
              <a:solidFill>
                <a:schemeClr val="dk1"/>
              </a:solidFill>
              <a:latin typeface="Lexend"/>
              <a:ea typeface="Lexend"/>
              <a:cs typeface="Lexend"/>
              <a:sym typeface="Lexend"/>
            </a:endParaRPr>
          </a:p>
          <a:p>
            <a:pPr indent="0" lvl="0" marL="0" rtl="0" algn="ctr">
              <a:spcBef>
                <a:spcPts val="0"/>
              </a:spcBef>
              <a:spcAft>
                <a:spcPts val="0"/>
              </a:spcAft>
              <a:buNone/>
            </a:pPr>
            <a:r>
              <a:rPr lang="en-GB" sz="1400">
                <a:solidFill>
                  <a:schemeClr val="dk1"/>
                </a:solidFill>
                <a:latin typeface="Lexend"/>
                <a:ea typeface="Lexend"/>
                <a:cs typeface="Lexend"/>
                <a:sym typeface="Lexend"/>
              </a:rPr>
              <a:t>ceel</a:t>
            </a:r>
            <a:endParaRPr sz="1600">
              <a:solidFill>
                <a:schemeClr val="dk1"/>
              </a:solidFill>
              <a:latin typeface="Lexend"/>
              <a:ea typeface="Lexend"/>
              <a:cs typeface="Lexend"/>
              <a:sym typeface="Lexend"/>
            </a:endParaRPr>
          </a:p>
        </p:txBody>
      </p:sp>
      <p:cxnSp>
        <p:nvCxnSpPr>
          <p:cNvPr id="951" name="Google Shape;951;p82"/>
          <p:cNvCxnSpPr/>
          <p:nvPr/>
        </p:nvCxnSpPr>
        <p:spPr>
          <a:xfrm>
            <a:off x="420351" y="932325"/>
            <a:ext cx="720000" cy="0"/>
          </a:xfrm>
          <a:prstGeom prst="straightConnector1">
            <a:avLst/>
          </a:prstGeom>
          <a:noFill/>
          <a:ln cap="flat" cmpd="sng" w="28575">
            <a:solidFill>
              <a:schemeClr val="dk1"/>
            </a:solidFill>
            <a:prstDash val="solid"/>
            <a:round/>
            <a:headEnd len="med" w="med" type="triangle"/>
            <a:tailEnd len="med" w="med" type="triangle"/>
          </a:ln>
        </p:spPr>
      </p:cxnSp>
      <p:cxnSp>
        <p:nvCxnSpPr>
          <p:cNvPr id="952" name="Google Shape;952;p82"/>
          <p:cNvCxnSpPr/>
          <p:nvPr/>
        </p:nvCxnSpPr>
        <p:spPr>
          <a:xfrm>
            <a:off x="762951" y="1660127"/>
            <a:ext cx="0" cy="168300"/>
          </a:xfrm>
          <a:prstGeom prst="straightConnector1">
            <a:avLst/>
          </a:prstGeom>
          <a:noFill/>
          <a:ln cap="flat" cmpd="sng" w="9525">
            <a:solidFill>
              <a:schemeClr val="dk1"/>
            </a:solidFill>
            <a:prstDash val="solid"/>
            <a:round/>
            <a:headEnd len="med" w="med" type="none"/>
            <a:tailEnd len="med" w="med" type="none"/>
          </a:ln>
        </p:spPr>
      </p:cxnSp>
      <p:sp>
        <p:nvSpPr>
          <p:cNvPr id="953" name="Google Shape;953;p82"/>
          <p:cNvSpPr txBox="1"/>
          <p:nvPr/>
        </p:nvSpPr>
        <p:spPr>
          <a:xfrm>
            <a:off x="420351" y="618875"/>
            <a:ext cx="72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3 m</a:t>
            </a:r>
            <a:endParaRPr sz="1800">
              <a:latin typeface="Lexend"/>
              <a:ea typeface="Lexend"/>
              <a:cs typeface="Lexend"/>
              <a:sym typeface="Lexend"/>
            </a:endParaRPr>
          </a:p>
        </p:txBody>
      </p:sp>
      <p:cxnSp>
        <p:nvCxnSpPr>
          <p:cNvPr id="954" name="Google Shape;954;p82"/>
          <p:cNvCxnSpPr/>
          <p:nvPr/>
        </p:nvCxnSpPr>
        <p:spPr>
          <a:xfrm>
            <a:off x="2711768" y="1059900"/>
            <a:ext cx="0" cy="3417900"/>
          </a:xfrm>
          <a:prstGeom prst="straightConnector1">
            <a:avLst/>
          </a:prstGeom>
          <a:noFill/>
          <a:ln cap="flat" cmpd="sng" w="28575">
            <a:solidFill>
              <a:schemeClr val="dk1"/>
            </a:solidFill>
            <a:prstDash val="solid"/>
            <a:round/>
            <a:headEnd len="med" w="med" type="triangle"/>
            <a:tailEnd len="med" w="med" type="triangle"/>
          </a:ln>
        </p:spPr>
      </p:cxnSp>
      <p:sp>
        <p:nvSpPr>
          <p:cNvPr id="955" name="Google Shape;955;p82"/>
          <p:cNvSpPr txBox="1"/>
          <p:nvPr/>
        </p:nvSpPr>
        <p:spPr>
          <a:xfrm>
            <a:off x="2686376" y="2648550"/>
            <a:ext cx="72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21 m</a:t>
            </a:r>
            <a:endParaRPr sz="1800">
              <a:latin typeface="Lexend"/>
              <a:ea typeface="Lexend"/>
              <a:cs typeface="Lexend"/>
              <a:sym typeface="Lexend"/>
            </a:endParaRPr>
          </a:p>
        </p:txBody>
      </p:sp>
      <p:cxnSp>
        <p:nvCxnSpPr>
          <p:cNvPr id="956" name="Google Shape;956;p82"/>
          <p:cNvCxnSpPr/>
          <p:nvPr/>
        </p:nvCxnSpPr>
        <p:spPr>
          <a:xfrm>
            <a:off x="1105476" y="1323900"/>
            <a:ext cx="0" cy="168300"/>
          </a:xfrm>
          <a:prstGeom prst="straightConnector1">
            <a:avLst/>
          </a:prstGeom>
          <a:noFill/>
          <a:ln cap="flat" cmpd="sng" w="9525">
            <a:solidFill>
              <a:schemeClr val="dk1"/>
            </a:solidFill>
            <a:prstDash val="solid"/>
            <a:round/>
            <a:headEnd len="med" w="med" type="none"/>
            <a:tailEnd len="med" w="med" type="none"/>
          </a:ln>
        </p:spPr>
      </p:cxnSp>
      <p:sp>
        <p:nvSpPr>
          <p:cNvPr id="957" name="Google Shape;957;p82"/>
          <p:cNvSpPr/>
          <p:nvPr/>
        </p:nvSpPr>
        <p:spPr>
          <a:xfrm>
            <a:off x="1840251" y="3788100"/>
            <a:ext cx="613500" cy="6135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hawada</a:t>
            </a:r>
            <a:endParaRPr sz="1600">
              <a:solidFill>
                <a:schemeClr val="dk1"/>
              </a:solidFill>
              <a:latin typeface="Lexend"/>
              <a:ea typeface="Lexend"/>
              <a:cs typeface="Lexend"/>
              <a:sym typeface="Lexend"/>
            </a:endParaRPr>
          </a:p>
          <a:p>
            <a:pPr indent="0" lvl="0" marL="0" rtl="0" algn="ctr">
              <a:spcBef>
                <a:spcPts val="0"/>
              </a:spcBef>
              <a:spcAft>
                <a:spcPts val="0"/>
              </a:spcAft>
              <a:buNone/>
            </a:pPr>
            <a:r>
              <a:rPr lang="en-GB" sz="1400">
                <a:solidFill>
                  <a:schemeClr val="dk1"/>
                </a:solidFill>
                <a:latin typeface="Lexend"/>
                <a:ea typeface="Lexend"/>
                <a:cs typeface="Lexend"/>
                <a:sym typeface="Lexend"/>
              </a:rPr>
              <a:t>hawo-mareen</a:t>
            </a:r>
            <a:endParaRPr sz="1600">
              <a:solidFill>
                <a:schemeClr val="dk1"/>
              </a:solidFill>
              <a:latin typeface="Lexend"/>
              <a:ea typeface="Lexend"/>
              <a:cs typeface="Lexend"/>
              <a:sym typeface="Lexend"/>
            </a:endParaRPr>
          </a:p>
        </p:txBody>
      </p:sp>
      <p:cxnSp>
        <p:nvCxnSpPr>
          <p:cNvPr id="958" name="Google Shape;958;p82"/>
          <p:cNvCxnSpPr/>
          <p:nvPr/>
        </p:nvCxnSpPr>
        <p:spPr>
          <a:xfrm>
            <a:off x="1833201" y="3704487"/>
            <a:ext cx="627600" cy="0"/>
          </a:xfrm>
          <a:prstGeom prst="straightConnector1">
            <a:avLst/>
          </a:prstGeom>
          <a:noFill/>
          <a:ln cap="flat" cmpd="sng" w="28575">
            <a:solidFill>
              <a:schemeClr val="dk1"/>
            </a:solidFill>
            <a:prstDash val="solid"/>
            <a:round/>
            <a:headEnd len="med" w="med" type="triangle"/>
            <a:tailEnd len="med" w="med" type="triangle"/>
          </a:ln>
        </p:spPr>
      </p:cxnSp>
      <p:sp>
        <p:nvSpPr>
          <p:cNvPr id="959" name="Google Shape;959;p82"/>
          <p:cNvSpPr txBox="1"/>
          <p:nvPr/>
        </p:nvSpPr>
        <p:spPr>
          <a:xfrm>
            <a:off x="1798200" y="3398135"/>
            <a:ext cx="72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2 m</a:t>
            </a:r>
            <a:endParaRPr sz="1800">
              <a:latin typeface="Lexend"/>
              <a:ea typeface="Lexend"/>
              <a:cs typeface="Lexend"/>
              <a:sym typeface="Lexend"/>
            </a:endParaRPr>
          </a:p>
        </p:txBody>
      </p:sp>
      <p:sp>
        <p:nvSpPr>
          <p:cNvPr id="960" name="Google Shape;960;p82"/>
          <p:cNvSpPr/>
          <p:nvPr/>
        </p:nvSpPr>
        <p:spPr>
          <a:xfrm>
            <a:off x="3756025" y="1551000"/>
            <a:ext cx="1326000" cy="6852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bedka saqafka oo dhan</a:t>
            </a:r>
            <a:endParaRPr sz="1800">
              <a:solidFill>
                <a:schemeClr val="dk1"/>
              </a:solidFill>
              <a:latin typeface="Lexend"/>
              <a:ea typeface="Lexend"/>
              <a:cs typeface="Lexend"/>
              <a:sym typeface="Lexend"/>
            </a:endParaRPr>
          </a:p>
        </p:txBody>
      </p:sp>
      <p:sp>
        <p:nvSpPr>
          <p:cNvPr id="961" name="Google Shape;961;p82"/>
          <p:cNvSpPr/>
          <p:nvPr/>
        </p:nvSpPr>
        <p:spPr>
          <a:xfrm>
            <a:off x="5152960" y="1551000"/>
            <a:ext cx="401100" cy="6852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sp>
        <p:nvSpPr>
          <p:cNvPr id="962" name="Google Shape;962;p82"/>
          <p:cNvSpPr/>
          <p:nvPr/>
        </p:nvSpPr>
        <p:spPr>
          <a:xfrm>
            <a:off x="7483873" y="1551000"/>
            <a:ext cx="1326000" cy="6852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bedka hawo-mareenka</a:t>
            </a:r>
            <a:endParaRPr sz="1800">
              <a:solidFill>
                <a:schemeClr val="dk1"/>
              </a:solidFill>
              <a:latin typeface="Lexend"/>
              <a:ea typeface="Lexend"/>
              <a:cs typeface="Lexend"/>
              <a:sym typeface="Lexend"/>
            </a:endParaRPr>
          </a:p>
        </p:txBody>
      </p:sp>
      <p:sp>
        <p:nvSpPr>
          <p:cNvPr id="963" name="Google Shape;963;p82"/>
          <p:cNvSpPr/>
          <p:nvPr/>
        </p:nvSpPr>
        <p:spPr>
          <a:xfrm>
            <a:off x="7021922" y="1551000"/>
            <a:ext cx="401100" cy="6852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sp>
        <p:nvSpPr>
          <p:cNvPr id="964" name="Google Shape;964;p82"/>
          <p:cNvSpPr/>
          <p:nvPr/>
        </p:nvSpPr>
        <p:spPr>
          <a:xfrm>
            <a:off x="5624987" y="2434350"/>
            <a:ext cx="1326000" cy="3309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3²</a:t>
            </a:r>
            <a:endParaRPr sz="2200">
              <a:solidFill>
                <a:schemeClr val="dk1"/>
              </a:solidFill>
              <a:latin typeface="Kalam"/>
              <a:ea typeface="Kalam"/>
              <a:cs typeface="Kalam"/>
              <a:sym typeface="Kalam"/>
            </a:endParaRPr>
          </a:p>
        </p:txBody>
      </p:sp>
      <p:sp>
        <p:nvSpPr>
          <p:cNvPr id="965" name="Google Shape;965;p82"/>
          <p:cNvSpPr/>
          <p:nvPr/>
        </p:nvSpPr>
        <p:spPr>
          <a:xfrm>
            <a:off x="3756025" y="2434350"/>
            <a:ext cx="1326000" cy="3309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10 × 21</a:t>
            </a:r>
            <a:endParaRPr sz="2200">
              <a:solidFill>
                <a:schemeClr val="dk1"/>
              </a:solidFill>
              <a:latin typeface="Kalam"/>
              <a:ea typeface="Kalam"/>
              <a:cs typeface="Kalam"/>
              <a:sym typeface="Kalam"/>
            </a:endParaRPr>
          </a:p>
        </p:txBody>
      </p:sp>
      <p:sp>
        <p:nvSpPr>
          <p:cNvPr id="966" name="Google Shape;966;p82"/>
          <p:cNvSpPr/>
          <p:nvPr/>
        </p:nvSpPr>
        <p:spPr>
          <a:xfrm>
            <a:off x="5152960" y="2434350"/>
            <a:ext cx="401100" cy="3309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sp>
        <p:nvSpPr>
          <p:cNvPr id="967" name="Google Shape;967;p82"/>
          <p:cNvSpPr/>
          <p:nvPr/>
        </p:nvSpPr>
        <p:spPr>
          <a:xfrm>
            <a:off x="7493950" y="2434350"/>
            <a:ext cx="1326000" cy="3309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π × 1²</a:t>
            </a:r>
            <a:endParaRPr sz="2200">
              <a:solidFill>
                <a:schemeClr val="dk1"/>
              </a:solidFill>
              <a:latin typeface="Kalam"/>
              <a:ea typeface="Kalam"/>
              <a:cs typeface="Kalam"/>
              <a:sym typeface="Kalam"/>
            </a:endParaRPr>
          </a:p>
        </p:txBody>
      </p:sp>
      <p:sp>
        <p:nvSpPr>
          <p:cNvPr id="968" name="Google Shape;968;p82"/>
          <p:cNvSpPr/>
          <p:nvPr/>
        </p:nvSpPr>
        <p:spPr>
          <a:xfrm>
            <a:off x="7021923" y="2434350"/>
            <a:ext cx="401100" cy="3309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sp>
        <p:nvSpPr>
          <p:cNvPr id="969" name="Google Shape;969;p82"/>
          <p:cNvSpPr/>
          <p:nvPr/>
        </p:nvSpPr>
        <p:spPr>
          <a:xfrm>
            <a:off x="3786600" y="2963400"/>
            <a:ext cx="4500000" cy="330900"/>
          </a:xfrm>
          <a:prstGeom prst="rect">
            <a:avLst/>
          </a:prstGeom>
          <a:solidFill>
            <a:schemeClr val="lt1"/>
          </a:solid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 197.8584…</a:t>
            </a:r>
            <a:endParaRPr sz="2200">
              <a:solidFill>
                <a:schemeClr val="dk1"/>
              </a:solidFill>
              <a:latin typeface="Kalam"/>
              <a:ea typeface="Kalam"/>
              <a:cs typeface="Kalam"/>
              <a:sym typeface="Kalam"/>
            </a:endParaRPr>
          </a:p>
        </p:txBody>
      </p:sp>
      <p:sp>
        <p:nvSpPr>
          <p:cNvPr id="970" name="Google Shape;970;p82"/>
          <p:cNvSpPr txBox="1"/>
          <p:nvPr/>
        </p:nvSpPr>
        <p:spPr>
          <a:xfrm>
            <a:off x="3756025" y="3484650"/>
            <a:ext cx="4879500" cy="123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Xaaladdan, waxaa habboon in la gooyo jawaabta 197 halkii laga soo wareegi lahaa 198 sababtoo ah ma jiro meel ku filan 198 m² oo cagaar ah.</a:t>
            </a:r>
            <a:r>
              <a:rPr lang="en-GB" sz="1100">
                <a:solidFill>
                  <a:schemeClr val="accent4"/>
                </a:solidFill>
                <a:latin typeface="Lexend"/>
                <a:ea typeface="Lexend"/>
                <a:cs typeface="Lexend"/>
                <a:sym typeface="Lexend"/>
              </a:rPr>
              <a:t/>
            </a:r>
            <a:r>
              <a:rPr lang="en-GB" sz="1100">
                <a:solidFill>
                  <a:schemeClr val="dk1"/>
                </a:solidFill>
                <a:latin typeface="Lexend"/>
                <a:ea typeface="Lexend"/>
                <a:cs typeface="Lexend"/>
                <a:sym typeface="Lexend"/>
              </a:rPr>
              <a:t/>
            </a:r>
            <a:r>
              <a:rPr baseline="30000"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cxnSp>
        <p:nvCxnSpPr>
          <p:cNvPr id="971" name="Google Shape;971;p82"/>
          <p:cNvCxnSpPr/>
          <p:nvPr/>
        </p:nvCxnSpPr>
        <p:spPr>
          <a:xfrm>
            <a:off x="420351" y="4596770"/>
            <a:ext cx="2124300" cy="0"/>
          </a:xfrm>
          <a:prstGeom prst="straightConnector1">
            <a:avLst/>
          </a:prstGeom>
          <a:noFill/>
          <a:ln cap="flat" cmpd="sng" w="28575">
            <a:solidFill>
              <a:schemeClr val="dk1"/>
            </a:solidFill>
            <a:prstDash val="solid"/>
            <a:round/>
            <a:headEnd len="med" w="med" type="triangle"/>
            <a:tailEnd len="med" w="med" type="triangle"/>
          </a:ln>
        </p:spPr>
      </p:cxnSp>
      <p:cxnSp>
        <p:nvCxnSpPr>
          <p:cNvPr id="972" name="Google Shape;972;p82"/>
          <p:cNvCxnSpPr/>
          <p:nvPr/>
        </p:nvCxnSpPr>
        <p:spPr>
          <a:xfrm>
            <a:off x="419676" y="1323900"/>
            <a:ext cx="0" cy="168300"/>
          </a:xfrm>
          <a:prstGeom prst="straightConnector1">
            <a:avLst/>
          </a:prstGeom>
          <a:noFill/>
          <a:ln cap="flat" cmpd="sng" w="9525">
            <a:solidFill>
              <a:schemeClr val="dk1"/>
            </a:solidFill>
            <a:prstDash val="solid"/>
            <a:round/>
            <a:headEnd len="med" w="med" type="none"/>
            <a:tailEnd len="med" w="med" type="none"/>
          </a:ln>
        </p:spPr>
      </p:cxnSp>
      <p:cxnSp>
        <p:nvCxnSpPr>
          <p:cNvPr id="973" name="Google Shape;973;p82"/>
          <p:cNvCxnSpPr/>
          <p:nvPr/>
        </p:nvCxnSpPr>
        <p:spPr>
          <a:xfrm>
            <a:off x="762951" y="974327"/>
            <a:ext cx="0" cy="168300"/>
          </a:xfrm>
          <a:prstGeom prst="straightConnector1">
            <a:avLst/>
          </a:prstGeom>
          <a:noFill/>
          <a:ln cap="flat" cmpd="sng" w="9525">
            <a:solidFill>
              <a:schemeClr val="dk1"/>
            </a:solidFill>
            <a:prstDash val="solid"/>
            <a:round/>
            <a:headEnd len="med" w="med" type="none"/>
            <a:tailEnd len="med" w="med" type="none"/>
          </a:ln>
        </p:spPr>
      </p:cxnSp>
      <p:sp>
        <p:nvSpPr>
          <p:cNvPr id="974" name="Google Shape;974;p82"/>
          <p:cNvSpPr/>
          <p:nvPr/>
        </p:nvSpPr>
        <p:spPr>
          <a:xfrm>
            <a:off x="415425" y="1060375"/>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75" name="Google Shape;975;p82"/>
          <p:cNvSpPr/>
          <p:nvPr/>
        </p:nvSpPr>
        <p:spPr>
          <a:xfrm>
            <a:off x="1025025" y="1060375"/>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76" name="Google Shape;976;p82"/>
          <p:cNvSpPr/>
          <p:nvPr/>
        </p:nvSpPr>
        <p:spPr>
          <a:xfrm>
            <a:off x="415425" y="1664226"/>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77" name="Google Shape;977;p82"/>
          <p:cNvSpPr/>
          <p:nvPr/>
        </p:nvSpPr>
        <p:spPr>
          <a:xfrm>
            <a:off x="1025025" y="1664226"/>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1" name="Shape 981"/>
        <p:cNvGrpSpPr/>
        <p:nvPr/>
      </p:nvGrpSpPr>
      <p:grpSpPr>
        <a:xfrm>
          <a:off x="0" y="0"/>
          <a:ext cx="0" cy="0"/>
          <a:chOff x="0" y="0"/>
          <a:chExt cx="0" cy="0"/>
        </a:xfrm>
      </p:grpSpPr>
      <p:sp>
        <p:nvSpPr>
          <p:cNvPr id="982" name="Google Shape;982;p83"/>
          <p:cNvSpPr/>
          <p:nvPr/>
        </p:nvSpPr>
        <p:spPr>
          <a:xfrm>
            <a:off x="5624987" y="1551000"/>
            <a:ext cx="1326000" cy="6852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bedka jaranjaro-ceelka</a:t>
            </a:r>
            <a:endParaRPr sz="1800">
              <a:solidFill>
                <a:schemeClr val="dk1"/>
              </a:solidFill>
              <a:latin typeface="Lexend"/>
              <a:ea typeface="Lexend"/>
              <a:cs typeface="Lexend"/>
              <a:sym typeface="Lexend"/>
            </a:endParaRPr>
          </a:p>
        </p:txBody>
      </p:sp>
      <p:sp>
        <p:nvSpPr>
          <p:cNvPr id="983" name="Google Shape;983;p83"/>
          <p:cNvSpPr txBox="1"/>
          <p:nvPr/>
        </p:nvSpPr>
        <p:spPr>
          <a:xfrm>
            <a:off x="3756025" y="762300"/>
            <a:ext cx="5064000" cy="59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Waxaan heli karnaa bedka ugu weyn ee saqafka ee loo isticmaali karo in lagu beero dhirta.</a:t>
            </a:r>
            <a:endParaRPr sz="1800">
              <a:latin typeface="Lexend"/>
              <a:ea typeface="Lexend"/>
              <a:cs typeface="Lexend"/>
              <a:sym typeface="Lexend"/>
            </a:endParaRPr>
          </a:p>
        </p:txBody>
      </p:sp>
      <p:sp>
        <p:nvSpPr>
          <p:cNvPr id="984" name="Google Shape;984;p83"/>
          <p:cNvSpPr txBox="1"/>
          <p:nvPr/>
        </p:nvSpPr>
        <p:spPr>
          <a:xfrm>
            <a:off x="420351" y="4596770"/>
            <a:ext cx="22704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10 m</a:t>
            </a:r>
            <a:endParaRPr sz="1800">
              <a:latin typeface="Lexend"/>
              <a:ea typeface="Lexend"/>
              <a:cs typeface="Lexend"/>
              <a:sym typeface="Lexend"/>
            </a:endParaRPr>
          </a:p>
        </p:txBody>
      </p:sp>
      <p:sp>
        <p:nvSpPr>
          <p:cNvPr id="985" name="Google Shape;985;p8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Qorsheynta beeraha saqafka</a:t>
            </a:r>
            <a:endParaRPr/>
          </a:p>
        </p:txBody>
      </p:sp>
      <p:sp>
        <p:nvSpPr>
          <p:cNvPr id="986" name="Google Shape;986;p83"/>
          <p:cNvSpPr/>
          <p:nvPr/>
        </p:nvSpPr>
        <p:spPr>
          <a:xfrm>
            <a:off x="420351" y="1059900"/>
            <a:ext cx="2118000" cy="3419700"/>
          </a:xfrm>
          <a:prstGeom prst="rect">
            <a:avLst/>
          </a:prstGeom>
          <a:solidFill>
            <a:srgbClr val="CCCCCC"/>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87" name="Google Shape;987;p83"/>
          <p:cNvSpPr/>
          <p:nvPr/>
        </p:nvSpPr>
        <p:spPr>
          <a:xfrm>
            <a:off x="420351" y="1059900"/>
            <a:ext cx="685200" cy="6852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jaranjaro-</a:t>
            </a:r>
            <a:endParaRPr sz="1600">
              <a:solidFill>
                <a:schemeClr val="dk1"/>
              </a:solidFill>
              <a:latin typeface="Lexend"/>
              <a:ea typeface="Lexend"/>
              <a:cs typeface="Lexend"/>
              <a:sym typeface="Lexend"/>
            </a:endParaRPr>
          </a:p>
          <a:p>
            <a:pPr indent="0" lvl="0" marL="0" rtl="0" algn="ctr">
              <a:spcBef>
                <a:spcPts val="0"/>
              </a:spcBef>
              <a:spcAft>
                <a:spcPts val="0"/>
              </a:spcAft>
              <a:buNone/>
            </a:pPr>
            <a:r>
              <a:rPr lang="en-GB" sz="1400">
                <a:solidFill>
                  <a:schemeClr val="dk1"/>
                </a:solidFill>
                <a:latin typeface="Lexend"/>
                <a:ea typeface="Lexend"/>
                <a:cs typeface="Lexend"/>
                <a:sym typeface="Lexend"/>
              </a:rPr>
              <a:t>ceel</a:t>
            </a:r>
            <a:endParaRPr sz="1600">
              <a:solidFill>
                <a:schemeClr val="dk1"/>
              </a:solidFill>
              <a:latin typeface="Lexend"/>
              <a:ea typeface="Lexend"/>
              <a:cs typeface="Lexend"/>
              <a:sym typeface="Lexend"/>
            </a:endParaRPr>
          </a:p>
        </p:txBody>
      </p:sp>
      <p:cxnSp>
        <p:nvCxnSpPr>
          <p:cNvPr id="988" name="Google Shape;988;p83"/>
          <p:cNvCxnSpPr/>
          <p:nvPr/>
        </p:nvCxnSpPr>
        <p:spPr>
          <a:xfrm>
            <a:off x="420351" y="932325"/>
            <a:ext cx="720000" cy="0"/>
          </a:xfrm>
          <a:prstGeom prst="straightConnector1">
            <a:avLst/>
          </a:prstGeom>
          <a:noFill/>
          <a:ln cap="flat" cmpd="sng" w="28575">
            <a:solidFill>
              <a:schemeClr val="dk1"/>
            </a:solidFill>
            <a:prstDash val="solid"/>
            <a:round/>
            <a:headEnd len="med" w="med" type="triangle"/>
            <a:tailEnd len="med" w="med" type="triangle"/>
          </a:ln>
        </p:spPr>
      </p:cxnSp>
      <p:cxnSp>
        <p:nvCxnSpPr>
          <p:cNvPr id="989" name="Google Shape;989;p83"/>
          <p:cNvCxnSpPr/>
          <p:nvPr/>
        </p:nvCxnSpPr>
        <p:spPr>
          <a:xfrm>
            <a:off x="762951" y="1660127"/>
            <a:ext cx="0" cy="168300"/>
          </a:xfrm>
          <a:prstGeom prst="straightConnector1">
            <a:avLst/>
          </a:prstGeom>
          <a:noFill/>
          <a:ln cap="flat" cmpd="sng" w="9525">
            <a:solidFill>
              <a:schemeClr val="dk1"/>
            </a:solidFill>
            <a:prstDash val="solid"/>
            <a:round/>
            <a:headEnd len="med" w="med" type="none"/>
            <a:tailEnd len="med" w="med" type="none"/>
          </a:ln>
        </p:spPr>
      </p:cxnSp>
      <p:sp>
        <p:nvSpPr>
          <p:cNvPr id="990" name="Google Shape;990;p83"/>
          <p:cNvSpPr txBox="1"/>
          <p:nvPr/>
        </p:nvSpPr>
        <p:spPr>
          <a:xfrm>
            <a:off x="420351" y="618875"/>
            <a:ext cx="72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3 m</a:t>
            </a:r>
            <a:endParaRPr sz="1800">
              <a:latin typeface="Lexend"/>
              <a:ea typeface="Lexend"/>
              <a:cs typeface="Lexend"/>
              <a:sym typeface="Lexend"/>
            </a:endParaRPr>
          </a:p>
        </p:txBody>
      </p:sp>
      <p:cxnSp>
        <p:nvCxnSpPr>
          <p:cNvPr id="991" name="Google Shape;991;p83"/>
          <p:cNvCxnSpPr/>
          <p:nvPr/>
        </p:nvCxnSpPr>
        <p:spPr>
          <a:xfrm>
            <a:off x="2711768" y="1059900"/>
            <a:ext cx="0" cy="3417900"/>
          </a:xfrm>
          <a:prstGeom prst="straightConnector1">
            <a:avLst/>
          </a:prstGeom>
          <a:noFill/>
          <a:ln cap="flat" cmpd="sng" w="28575">
            <a:solidFill>
              <a:schemeClr val="dk1"/>
            </a:solidFill>
            <a:prstDash val="solid"/>
            <a:round/>
            <a:headEnd len="med" w="med" type="triangle"/>
            <a:tailEnd len="med" w="med" type="triangle"/>
          </a:ln>
        </p:spPr>
      </p:cxnSp>
      <p:sp>
        <p:nvSpPr>
          <p:cNvPr id="992" name="Google Shape;992;p83"/>
          <p:cNvSpPr txBox="1"/>
          <p:nvPr/>
        </p:nvSpPr>
        <p:spPr>
          <a:xfrm>
            <a:off x="2686376" y="2648550"/>
            <a:ext cx="72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21 m</a:t>
            </a:r>
            <a:endParaRPr sz="1800">
              <a:latin typeface="Lexend"/>
              <a:ea typeface="Lexend"/>
              <a:cs typeface="Lexend"/>
              <a:sym typeface="Lexend"/>
            </a:endParaRPr>
          </a:p>
        </p:txBody>
      </p:sp>
      <p:cxnSp>
        <p:nvCxnSpPr>
          <p:cNvPr id="993" name="Google Shape;993;p83"/>
          <p:cNvCxnSpPr/>
          <p:nvPr/>
        </p:nvCxnSpPr>
        <p:spPr>
          <a:xfrm>
            <a:off x="1105476" y="1323900"/>
            <a:ext cx="0" cy="168300"/>
          </a:xfrm>
          <a:prstGeom prst="straightConnector1">
            <a:avLst/>
          </a:prstGeom>
          <a:noFill/>
          <a:ln cap="flat" cmpd="sng" w="9525">
            <a:solidFill>
              <a:schemeClr val="dk1"/>
            </a:solidFill>
            <a:prstDash val="solid"/>
            <a:round/>
            <a:headEnd len="med" w="med" type="none"/>
            <a:tailEnd len="med" w="med" type="none"/>
          </a:ln>
        </p:spPr>
      </p:cxnSp>
      <p:sp>
        <p:nvSpPr>
          <p:cNvPr id="994" name="Google Shape;994;p83"/>
          <p:cNvSpPr/>
          <p:nvPr/>
        </p:nvSpPr>
        <p:spPr>
          <a:xfrm>
            <a:off x="1840251" y="3788100"/>
            <a:ext cx="613500" cy="6135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hawada</a:t>
            </a:r>
            <a:endParaRPr sz="1600">
              <a:solidFill>
                <a:schemeClr val="dk1"/>
              </a:solidFill>
              <a:latin typeface="Lexend"/>
              <a:ea typeface="Lexend"/>
              <a:cs typeface="Lexend"/>
              <a:sym typeface="Lexend"/>
            </a:endParaRPr>
          </a:p>
          <a:p>
            <a:pPr indent="0" lvl="0" marL="0" rtl="0" algn="ctr">
              <a:spcBef>
                <a:spcPts val="0"/>
              </a:spcBef>
              <a:spcAft>
                <a:spcPts val="0"/>
              </a:spcAft>
              <a:buNone/>
            </a:pPr>
            <a:r>
              <a:rPr lang="en-GB" sz="1400">
                <a:solidFill>
                  <a:schemeClr val="dk1"/>
                </a:solidFill>
                <a:latin typeface="Lexend"/>
                <a:ea typeface="Lexend"/>
                <a:cs typeface="Lexend"/>
                <a:sym typeface="Lexend"/>
              </a:rPr>
              <a:t>hawo-mareen</a:t>
            </a:r>
            <a:endParaRPr sz="1600">
              <a:solidFill>
                <a:schemeClr val="dk1"/>
              </a:solidFill>
              <a:latin typeface="Lexend"/>
              <a:ea typeface="Lexend"/>
              <a:cs typeface="Lexend"/>
              <a:sym typeface="Lexend"/>
            </a:endParaRPr>
          </a:p>
        </p:txBody>
      </p:sp>
      <p:cxnSp>
        <p:nvCxnSpPr>
          <p:cNvPr id="995" name="Google Shape;995;p83"/>
          <p:cNvCxnSpPr/>
          <p:nvPr/>
        </p:nvCxnSpPr>
        <p:spPr>
          <a:xfrm>
            <a:off x="1833201" y="3704487"/>
            <a:ext cx="627600" cy="0"/>
          </a:xfrm>
          <a:prstGeom prst="straightConnector1">
            <a:avLst/>
          </a:prstGeom>
          <a:noFill/>
          <a:ln cap="flat" cmpd="sng" w="28575">
            <a:solidFill>
              <a:schemeClr val="dk1"/>
            </a:solidFill>
            <a:prstDash val="solid"/>
            <a:round/>
            <a:headEnd len="med" w="med" type="triangle"/>
            <a:tailEnd len="med" w="med" type="triangle"/>
          </a:ln>
        </p:spPr>
      </p:cxnSp>
      <p:sp>
        <p:nvSpPr>
          <p:cNvPr id="996" name="Google Shape;996;p83"/>
          <p:cNvSpPr txBox="1"/>
          <p:nvPr/>
        </p:nvSpPr>
        <p:spPr>
          <a:xfrm>
            <a:off x="1798200" y="3398135"/>
            <a:ext cx="72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2 m</a:t>
            </a:r>
            <a:endParaRPr sz="1800">
              <a:latin typeface="Lexend"/>
              <a:ea typeface="Lexend"/>
              <a:cs typeface="Lexend"/>
              <a:sym typeface="Lexend"/>
            </a:endParaRPr>
          </a:p>
        </p:txBody>
      </p:sp>
      <p:sp>
        <p:nvSpPr>
          <p:cNvPr id="997" name="Google Shape;997;p83"/>
          <p:cNvSpPr/>
          <p:nvPr/>
        </p:nvSpPr>
        <p:spPr>
          <a:xfrm>
            <a:off x="3756025" y="1551000"/>
            <a:ext cx="1326000" cy="6852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bedka saqafka oo dhan</a:t>
            </a:r>
            <a:endParaRPr sz="1800">
              <a:solidFill>
                <a:schemeClr val="dk1"/>
              </a:solidFill>
              <a:latin typeface="Lexend"/>
              <a:ea typeface="Lexend"/>
              <a:cs typeface="Lexend"/>
              <a:sym typeface="Lexend"/>
            </a:endParaRPr>
          </a:p>
        </p:txBody>
      </p:sp>
      <p:sp>
        <p:nvSpPr>
          <p:cNvPr id="998" name="Google Shape;998;p83"/>
          <p:cNvSpPr/>
          <p:nvPr/>
        </p:nvSpPr>
        <p:spPr>
          <a:xfrm>
            <a:off x="5152960" y="1551000"/>
            <a:ext cx="401100" cy="6852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sp>
        <p:nvSpPr>
          <p:cNvPr id="999" name="Google Shape;999;p83"/>
          <p:cNvSpPr/>
          <p:nvPr/>
        </p:nvSpPr>
        <p:spPr>
          <a:xfrm>
            <a:off x="7483873" y="1551000"/>
            <a:ext cx="1326000" cy="6852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bedka hawo-mareenka</a:t>
            </a:r>
            <a:endParaRPr sz="1800">
              <a:solidFill>
                <a:schemeClr val="dk1"/>
              </a:solidFill>
              <a:latin typeface="Lexend"/>
              <a:ea typeface="Lexend"/>
              <a:cs typeface="Lexend"/>
              <a:sym typeface="Lexend"/>
            </a:endParaRPr>
          </a:p>
        </p:txBody>
      </p:sp>
      <p:sp>
        <p:nvSpPr>
          <p:cNvPr id="1000" name="Google Shape;1000;p83"/>
          <p:cNvSpPr/>
          <p:nvPr/>
        </p:nvSpPr>
        <p:spPr>
          <a:xfrm>
            <a:off x="7021922" y="1551000"/>
            <a:ext cx="401100" cy="6852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sp>
        <p:nvSpPr>
          <p:cNvPr id="1001" name="Google Shape;1001;p83"/>
          <p:cNvSpPr/>
          <p:nvPr/>
        </p:nvSpPr>
        <p:spPr>
          <a:xfrm>
            <a:off x="5624987" y="2434350"/>
            <a:ext cx="1326000" cy="3309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3²</a:t>
            </a:r>
            <a:endParaRPr sz="2200">
              <a:solidFill>
                <a:schemeClr val="dk1"/>
              </a:solidFill>
              <a:latin typeface="Kalam"/>
              <a:ea typeface="Kalam"/>
              <a:cs typeface="Kalam"/>
              <a:sym typeface="Kalam"/>
            </a:endParaRPr>
          </a:p>
        </p:txBody>
      </p:sp>
      <p:sp>
        <p:nvSpPr>
          <p:cNvPr id="1002" name="Google Shape;1002;p83"/>
          <p:cNvSpPr/>
          <p:nvPr/>
        </p:nvSpPr>
        <p:spPr>
          <a:xfrm>
            <a:off x="3756025" y="2434350"/>
            <a:ext cx="1326000" cy="3309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10 × 21</a:t>
            </a:r>
            <a:endParaRPr sz="2200">
              <a:solidFill>
                <a:schemeClr val="dk1"/>
              </a:solidFill>
              <a:latin typeface="Kalam"/>
              <a:ea typeface="Kalam"/>
              <a:cs typeface="Kalam"/>
              <a:sym typeface="Kalam"/>
            </a:endParaRPr>
          </a:p>
        </p:txBody>
      </p:sp>
      <p:sp>
        <p:nvSpPr>
          <p:cNvPr id="1003" name="Google Shape;1003;p83"/>
          <p:cNvSpPr/>
          <p:nvPr/>
        </p:nvSpPr>
        <p:spPr>
          <a:xfrm>
            <a:off x="5152960" y="2434350"/>
            <a:ext cx="401100" cy="3309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sp>
        <p:nvSpPr>
          <p:cNvPr id="1004" name="Google Shape;1004;p83"/>
          <p:cNvSpPr/>
          <p:nvPr/>
        </p:nvSpPr>
        <p:spPr>
          <a:xfrm>
            <a:off x="7493950" y="2434350"/>
            <a:ext cx="1326000" cy="3309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π × 1²</a:t>
            </a:r>
            <a:endParaRPr sz="2200">
              <a:solidFill>
                <a:schemeClr val="dk1"/>
              </a:solidFill>
              <a:latin typeface="Kalam"/>
              <a:ea typeface="Kalam"/>
              <a:cs typeface="Kalam"/>
              <a:sym typeface="Kalam"/>
            </a:endParaRPr>
          </a:p>
        </p:txBody>
      </p:sp>
      <p:sp>
        <p:nvSpPr>
          <p:cNvPr id="1005" name="Google Shape;1005;p83"/>
          <p:cNvSpPr/>
          <p:nvPr/>
        </p:nvSpPr>
        <p:spPr>
          <a:xfrm>
            <a:off x="7021923" y="2434350"/>
            <a:ext cx="401100" cy="3309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sp>
        <p:nvSpPr>
          <p:cNvPr id="1006" name="Google Shape;1006;p83"/>
          <p:cNvSpPr/>
          <p:nvPr/>
        </p:nvSpPr>
        <p:spPr>
          <a:xfrm>
            <a:off x="3786600" y="2963400"/>
            <a:ext cx="4500000" cy="330900"/>
          </a:xfrm>
          <a:prstGeom prst="rect">
            <a:avLst/>
          </a:prstGeom>
          <a:solidFill>
            <a:schemeClr val="lt1"/>
          </a:solid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 197.8584…</a:t>
            </a:r>
            <a:endParaRPr sz="2200">
              <a:solidFill>
                <a:schemeClr val="dk1"/>
              </a:solidFill>
              <a:latin typeface="Kalam"/>
              <a:ea typeface="Kalam"/>
              <a:cs typeface="Kalam"/>
              <a:sym typeface="Kalam"/>
            </a:endParaRPr>
          </a:p>
        </p:txBody>
      </p:sp>
      <p:sp>
        <p:nvSpPr>
          <p:cNvPr id="1007" name="Google Shape;1007;p83"/>
          <p:cNvSpPr txBox="1"/>
          <p:nvPr/>
        </p:nvSpPr>
        <p:spPr>
          <a:xfrm>
            <a:off x="3756025" y="3484657"/>
            <a:ext cx="4793100" cy="59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Saqafku wuxuu leeyahay qiyaastii 197 m² oo meel la isticmaali karo oo lagu beero dhirta.</a:t>
            </a:r>
            <a:endParaRPr sz="1800">
              <a:latin typeface="Lexend"/>
              <a:ea typeface="Lexend"/>
              <a:cs typeface="Lexend"/>
              <a:sym typeface="Lexend"/>
            </a:endParaRPr>
          </a:p>
        </p:txBody>
      </p:sp>
      <p:cxnSp>
        <p:nvCxnSpPr>
          <p:cNvPr id="1008" name="Google Shape;1008;p83"/>
          <p:cNvCxnSpPr/>
          <p:nvPr/>
        </p:nvCxnSpPr>
        <p:spPr>
          <a:xfrm>
            <a:off x="420351" y="4596770"/>
            <a:ext cx="2124300" cy="0"/>
          </a:xfrm>
          <a:prstGeom prst="straightConnector1">
            <a:avLst/>
          </a:prstGeom>
          <a:noFill/>
          <a:ln cap="flat" cmpd="sng" w="28575">
            <a:solidFill>
              <a:schemeClr val="dk1"/>
            </a:solidFill>
            <a:prstDash val="solid"/>
            <a:round/>
            <a:headEnd len="med" w="med" type="triangle"/>
            <a:tailEnd len="med" w="med" type="triangle"/>
          </a:ln>
        </p:spPr>
      </p:cxnSp>
      <p:cxnSp>
        <p:nvCxnSpPr>
          <p:cNvPr id="1009" name="Google Shape;1009;p83"/>
          <p:cNvCxnSpPr/>
          <p:nvPr/>
        </p:nvCxnSpPr>
        <p:spPr>
          <a:xfrm>
            <a:off x="419676" y="1323900"/>
            <a:ext cx="0" cy="168300"/>
          </a:xfrm>
          <a:prstGeom prst="straightConnector1">
            <a:avLst/>
          </a:prstGeom>
          <a:noFill/>
          <a:ln cap="flat" cmpd="sng" w="9525">
            <a:solidFill>
              <a:schemeClr val="dk1"/>
            </a:solidFill>
            <a:prstDash val="solid"/>
            <a:round/>
            <a:headEnd len="med" w="med" type="none"/>
            <a:tailEnd len="med" w="med" type="none"/>
          </a:ln>
        </p:spPr>
      </p:cxnSp>
      <p:cxnSp>
        <p:nvCxnSpPr>
          <p:cNvPr id="1010" name="Google Shape;1010;p83"/>
          <p:cNvCxnSpPr/>
          <p:nvPr/>
        </p:nvCxnSpPr>
        <p:spPr>
          <a:xfrm>
            <a:off x="762951" y="974327"/>
            <a:ext cx="0" cy="168300"/>
          </a:xfrm>
          <a:prstGeom prst="straightConnector1">
            <a:avLst/>
          </a:prstGeom>
          <a:noFill/>
          <a:ln cap="flat" cmpd="sng" w="9525">
            <a:solidFill>
              <a:schemeClr val="dk1"/>
            </a:solidFill>
            <a:prstDash val="solid"/>
            <a:round/>
            <a:headEnd len="med" w="med" type="none"/>
            <a:tailEnd len="med" w="med" type="none"/>
          </a:ln>
        </p:spPr>
      </p:cxnSp>
      <p:sp>
        <p:nvSpPr>
          <p:cNvPr id="1011" name="Google Shape;1011;p83"/>
          <p:cNvSpPr/>
          <p:nvPr/>
        </p:nvSpPr>
        <p:spPr>
          <a:xfrm>
            <a:off x="415425" y="1060375"/>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2" name="Google Shape;1012;p83"/>
          <p:cNvSpPr/>
          <p:nvPr/>
        </p:nvSpPr>
        <p:spPr>
          <a:xfrm>
            <a:off x="1025025" y="1060375"/>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3" name="Google Shape;1013;p83"/>
          <p:cNvSpPr/>
          <p:nvPr/>
        </p:nvSpPr>
        <p:spPr>
          <a:xfrm>
            <a:off x="415425" y="1664226"/>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4" name="Google Shape;1014;p83"/>
          <p:cNvSpPr/>
          <p:nvPr/>
        </p:nvSpPr>
        <p:spPr>
          <a:xfrm>
            <a:off x="1025025" y="1664226"/>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8" name="Shape 1018"/>
        <p:cNvGrpSpPr/>
        <p:nvPr/>
      </p:nvGrpSpPr>
      <p:grpSpPr>
        <a:xfrm>
          <a:off x="0" y="0"/>
          <a:ext cx="0" cy="0"/>
          <a:chOff x="0" y="0"/>
          <a:chExt cx="0" cy="0"/>
        </a:xfrm>
      </p:grpSpPr>
      <p:sp>
        <p:nvSpPr>
          <p:cNvPr id="1019" name="Google Shape;1019;p84"/>
          <p:cNvSpPr txBox="1"/>
          <p:nvPr/>
        </p:nvSpPr>
        <p:spPr>
          <a:xfrm>
            <a:off x="3756025" y="762300"/>
            <a:ext cx="5064000" cy="914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Haddii saqafka oo dhan laga buuxiyo dhirta, ma jiri lahaa meel ay dadku ku socdaan saqafka si ay u daryeelaan dhirta.</a:t>
            </a:r>
            <a:endParaRPr sz="1800">
              <a:latin typeface="Lexend"/>
              <a:ea typeface="Lexend"/>
              <a:cs typeface="Lexend"/>
              <a:sym typeface="Lexend"/>
            </a:endParaRPr>
          </a:p>
        </p:txBody>
      </p:sp>
      <p:sp>
        <p:nvSpPr>
          <p:cNvPr id="1020" name="Google Shape;1020;p84"/>
          <p:cNvSpPr txBox="1"/>
          <p:nvPr/>
        </p:nvSpPr>
        <p:spPr>
          <a:xfrm>
            <a:off x="420351" y="4596770"/>
            <a:ext cx="22704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10 m</a:t>
            </a:r>
            <a:endParaRPr sz="1800">
              <a:latin typeface="Lexend"/>
              <a:ea typeface="Lexend"/>
              <a:cs typeface="Lexend"/>
              <a:sym typeface="Lexend"/>
            </a:endParaRPr>
          </a:p>
        </p:txBody>
      </p:sp>
      <p:sp>
        <p:nvSpPr>
          <p:cNvPr id="1021" name="Google Shape;1021;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Qorsheynta beeraha saqafka</a:t>
            </a:r>
            <a:endParaRPr/>
          </a:p>
        </p:txBody>
      </p:sp>
      <p:sp>
        <p:nvSpPr>
          <p:cNvPr id="1022" name="Google Shape;1022;p84"/>
          <p:cNvSpPr/>
          <p:nvPr/>
        </p:nvSpPr>
        <p:spPr>
          <a:xfrm>
            <a:off x="420351" y="1059900"/>
            <a:ext cx="2118000" cy="3419700"/>
          </a:xfrm>
          <a:prstGeom prst="rect">
            <a:avLst/>
          </a:prstGeom>
          <a:solidFill>
            <a:srgbClr val="93C47D"/>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23" name="Google Shape;1023;p84"/>
          <p:cNvSpPr/>
          <p:nvPr/>
        </p:nvSpPr>
        <p:spPr>
          <a:xfrm>
            <a:off x="420351" y="1059900"/>
            <a:ext cx="685200" cy="6852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jaranjaro-</a:t>
            </a:r>
            <a:endParaRPr sz="1600">
              <a:solidFill>
                <a:schemeClr val="dk1"/>
              </a:solidFill>
              <a:latin typeface="Lexend"/>
              <a:ea typeface="Lexend"/>
              <a:cs typeface="Lexend"/>
              <a:sym typeface="Lexend"/>
            </a:endParaRPr>
          </a:p>
          <a:p>
            <a:pPr indent="0" lvl="0" marL="0" rtl="0" algn="ctr">
              <a:spcBef>
                <a:spcPts val="0"/>
              </a:spcBef>
              <a:spcAft>
                <a:spcPts val="0"/>
              </a:spcAft>
              <a:buNone/>
            </a:pPr>
            <a:r>
              <a:rPr lang="en-GB" sz="1400">
                <a:solidFill>
                  <a:schemeClr val="dk1"/>
                </a:solidFill>
                <a:latin typeface="Lexend"/>
                <a:ea typeface="Lexend"/>
                <a:cs typeface="Lexend"/>
                <a:sym typeface="Lexend"/>
              </a:rPr>
              <a:t>well</a:t>
            </a:r>
            <a:endParaRPr sz="1600">
              <a:solidFill>
                <a:schemeClr val="dk1"/>
              </a:solidFill>
              <a:latin typeface="Lexend"/>
              <a:ea typeface="Lexend"/>
              <a:cs typeface="Lexend"/>
              <a:sym typeface="Lexend"/>
            </a:endParaRPr>
          </a:p>
        </p:txBody>
      </p:sp>
      <p:cxnSp>
        <p:nvCxnSpPr>
          <p:cNvPr id="1024" name="Google Shape;1024;p84"/>
          <p:cNvCxnSpPr/>
          <p:nvPr/>
        </p:nvCxnSpPr>
        <p:spPr>
          <a:xfrm>
            <a:off x="420351" y="932325"/>
            <a:ext cx="720000" cy="0"/>
          </a:xfrm>
          <a:prstGeom prst="straightConnector1">
            <a:avLst/>
          </a:prstGeom>
          <a:noFill/>
          <a:ln cap="flat" cmpd="sng" w="28575">
            <a:solidFill>
              <a:schemeClr val="dk1"/>
            </a:solidFill>
            <a:prstDash val="solid"/>
            <a:round/>
            <a:headEnd len="med" w="med" type="triangle"/>
            <a:tailEnd len="med" w="med" type="triangle"/>
          </a:ln>
        </p:spPr>
      </p:cxnSp>
      <p:cxnSp>
        <p:nvCxnSpPr>
          <p:cNvPr id="1025" name="Google Shape;1025;p84"/>
          <p:cNvCxnSpPr/>
          <p:nvPr/>
        </p:nvCxnSpPr>
        <p:spPr>
          <a:xfrm>
            <a:off x="762951" y="1660127"/>
            <a:ext cx="0" cy="168300"/>
          </a:xfrm>
          <a:prstGeom prst="straightConnector1">
            <a:avLst/>
          </a:prstGeom>
          <a:noFill/>
          <a:ln cap="flat" cmpd="sng" w="9525">
            <a:solidFill>
              <a:schemeClr val="dk1"/>
            </a:solidFill>
            <a:prstDash val="solid"/>
            <a:round/>
            <a:headEnd len="med" w="med" type="none"/>
            <a:tailEnd len="med" w="med" type="none"/>
          </a:ln>
        </p:spPr>
      </p:cxnSp>
      <p:sp>
        <p:nvSpPr>
          <p:cNvPr id="1026" name="Google Shape;1026;p84"/>
          <p:cNvSpPr txBox="1"/>
          <p:nvPr/>
        </p:nvSpPr>
        <p:spPr>
          <a:xfrm>
            <a:off x="420351" y="618875"/>
            <a:ext cx="72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3 m</a:t>
            </a:r>
            <a:endParaRPr sz="1800">
              <a:latin typeface="Lexend"/>
              <a:ea typeface="Lexend"/>
              <a:cs typeface="Lexend"/>
              <a:sym typeface="Lexend"/>
            </a:endParaRPr>
          </a:p>
        </p:txBody>
      </p:sp>
      <p:cxnSp>
        <p:nvCxnSpPr>
          <p:cNvPr id="1027" name="Google Shape;1027;p84"/>
          <p:cNvCxnSpPr/>
          <p:nvPr/>
        </p:nvCxnSpPr>
        <p:spPr>
          <a:xfrm>
            <a:off x="2711768" y="1059900"/>
            <a:ext cx="0" cy="3417900"/>
          </a:xfrm>
          <a:prstGeom prst="straightConnector1">
            <a:avLst/>
          </a:prstGeom>
          <a:noFill/>
          <a:ln cap="flat" cmpd="sng" w="28575">
            <a:solidFill>
              <a:schemeClr val="dk1"/>
            </a:solidFill>
            <a:prstDash val="solid"/>
            <a:round/>
            <a:headEnd len="med" w="med" type="triangle"/>
            <a:tailEnd len="med" w="med" type="triangle"/>
          </a:ln>
        </p:spPr>
      </p:cxnSp>
      <p:sp>
        <p:nvSpPr>
          <p:cNvPr id="1028" name="Google Shape;1028;p84"/>
          <p:cNvSpPr txBox="1"/>
          <p:nvPr/>
        </p:nvSpPr>
        <p:spPr>
          <a:xfrm>
            <a:off x="2686376" y="2648550"/>
            <a:ext cx="72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21 m</a:t>
            </a:r>
            <a:endParaRPr sz="1800">
              <a:latin typeface="Lexend"/>
              <a:ea typeface="Lexend"/>
              <a:cs typeface="Lexend"/>
              <a:sym typeface="Lexend"/>
            </a:endParaRPr>
          </a:p>
        </p:txBody>
      </p:sp>
      <p:sp>
        <p:nvSpPr>
          <p:cNvPr id="1029" name="Google Shape;1029;p84"/>
          <p:cNvSpPr txBox="1"/>
          <p:nvPr/>
        </p:nvSpPr>
        <p:spPr>
          <a:xfrm>
            <a:off x="3756025" y="1896750"/>
            <a:ext cx="5064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Waddo lagu socdo ayaa lagu dhejin karaa saqafka dushiisa.</a:t>
            </a:r>
            <a:endParaRPr sz="1800">
              <a:latin typeface="Lexend"/>
              <a:ea typeface="Lexend"/>
              <a:cs typeface="Lexend"/>
              <a:sym typeface="Lexend"/>
            </a:endParaRPr>
          </a:p>
        </p:txBody>
      </p:sp>
      <p:sp>
        <p:nvSpPr>
          <p:cNvPr id="1030" name="Google Shape;1030;p84"/>
          <p:cNvSpPr/>
          <p:nvPr/>
        </p:nvSpPr>
        <p:spPr>
          <a:xfrm>
            <a:off x="1105551" y="1059900"/>
            <a:ext cx="556800" cy="3417900"/>
          </a:xfrm>
          <a:prstGeom prst="rect">
            <a:avLst/>
          </a:prstGeom>
          <a:solidFill>
            <a:srgbClr val="CCCCCC"/>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a:latin typeface="Lexend"/>
              </a:rPr>
              <a:t/>
            </a:r>
            <a:endParaRPr sz="1200">
              <a:solidFill>
                <a:schemeClr val="dk1"/>
              </a:solidFill>
              <a:latin typeface="Lexend"/>
              <a:ea typeface="Lexend"/>
              <a:cs typeface="Lexend"/>
              <a:sym typeface="Lexend"/>
            </a:endParaRPr>
          </a:p>
        </p:txBody>
      </p:sp>
      <p:cxnSp>
        <p:nvCxnSpPr>
          <p:cNvPr id="1031" name="Google Shape;1031;p84"/>
          <p:cNvCxnSpPr/>
          <p:nvPr/>
        </p:nvCxnSpPr>
        <p:spPr>
          <a:xfrm>
            <a:off x="1105476" y="1323900"/>
            <a:ext cx="0" cy="168300"/>
          </a:xfrm>
          <a:prstGeom prst="straightConnector1">
            <a:avLst/>
          </a:prstGeom>
          <a:noFill/>
          <a:ln cap="flat" cmpd="sng" w="9525">
            <a:solidFill>
              <a:schemeClr val="dk1"/>
            </a:solidFill>
            <a:prstDash val="solid"/>
            <a:round/>
            <a:headEnd len="med" w="med" type="none"/>
            <a:tailEnd len="med" w="med" type="none"/>
          </a:ln>
        </p:spPr>
      </p:cxnSp>
      <p:sp>
        <p:nvSpPr>
          <p:cNvPr id="1032" name="Google Shape;1032;p84"/>
          <p:cNvSpPr/>
          <p:nvPr/>
        </p:nvSpPr>
        <p:spPr>
          <a:xfrm>
            <a:off x="1840251" y="3788100"/>
            <a:ext cx="613500" cy="6135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air</a:t>
            </a:r>
            <a:endParaRPr sz="1600">
              <a:solidFill>
                <a:schemeClr val="dk1"/>
              </a:solidFill>
              <a:latin typeface="Lexend"/>
              <a:ea typeface="Lexend"/>
              <a:cs typeface="Lexend"/>
              <a:sym typeface="Lexend"/>
            </a:endParaRPr>
          </a:p>
          <a:p>
            <a:pPr indent="0" lvl="0" marL="0" rtl="0" algn="ctr">
              <a:spcBef>
                <a:spcPts val="0"/>
              </a:spcBef>
              <a:spcAft>
                <a:spcPts val="0"/>
              </a:spcAft>
              <a:buNone/>
            </a:pPr>
            <a:r>
              <a:rPr lang="en-GB" sz="1400">
                <a:solidFill>
                  <a:schemeClr val="dk1"/>
                </a:solidFill>
                <a:latin typeface="Lexend"/>
                <a:ea typeface="Lexend"/>
                <a:cs typeface="Lexend"/>
                <a:sym typeface="Lexend"/>
              </a:rPr>
              <a:t>vent</a:t>
            </a:r>
            <a:endParaRPr sz="1600">
              <a:solidFill>
                <a:schemeClr val="dk1"/>
              </a:solidFill>
              <a:latin typeface="Lexend"/>
              <a:ea typeface="Lexend"/>
              <a:cs typeface="Lexend"/>
              <a:sym typeface="Lexend"/>
            </a:endParaRPr>
          </a:p>
        </p:txBody>
      </p:sp>
      <p:cxnSp>
        <p:nvCxnSpPr>
          <p:cNvPr id="1033" name="Google Shape;1033;p84"/>
          <p:cNvCxnSpPr/>
          <p:nvPr/>
        </p:nvCxnSpPr>
        <p:spPr>
          <a:xfrm>
            <a:off x="1833201" y="3704487"/>
            <a:ext cx="627600" cy="0"/>
          </a:xfrm>
          <a:prstGeom prst="straightConnector1">
            <a:avLst/>
          </a:prstGeom>
          <a:noFill/>
          <a:ln cap="flat" cmpd="sng" w="28575">
            <a:solidFill>
              <a:schemeClr val="dk1"/>
            </a:solidFill>
            <a:prstDash val="solid"/>
            <a:round/>
            <a:headEnd len="med" w="med" type="triangle"/>
            <a:tailEnd len="med" w="med" type="triangle"/>
          </a:ln>
        </p:spPr>
      </p:cxnSp>
      <p:sp>
        <p:nvSpPr>
          <p:cNvPr id="1034" name="Google Shape;1034;p84"/>
          <p:cNvSpPr txBox="1"/>
          <p:nvPr/>
        </p:nvSpPr>
        <p:spPr>
          <a:xfrm>
            <a:off x="1798200" y="3398135"/>
            <a:ext cx="72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2 m</a:t>
            </a:r>
            <a:endParaRPr sz="1800">
              <a:latin typeface="Lexend"/>
              <a:ea typeface="Lexend"/>
              <a:cs typeface="Lexend"/>
              <a:sym typeface="Lexend"/>
            </a:endParaRPr>
          </a:p>
        </p:txBody>
      </p:sp>
      <p:sp>
        <p:nvSpPr>
          <p:cNvPr id="1035" name="Google Shape;1035;p84"/>
          <p:cNvSpPr txBox="1"/>
          <p:nvPr/>
        </p:nvSpPr>
        <p:spPr>
          <a:xfrm rot="-5400000">
            <a:off x="869174" y="2752375"/>
            <a:ext cx="10491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walkway</a:t>
            </a:r>
            <a:endParaRPr sz="1600">
              <a:latin typeface="Lexend"/>
              <a:ea typeface="Lexend"/>
              <a:cs typeface="Lexend"/>
              <a:sym typeface="Lexend"/>
            </a:endParaRPr>
          </a:p>
        </p:txBody>
      </p:sp>
      <p:sp>
        <p:nvSpPr>
          <p:cNvPr id="1036" name="Google Shape;1036;p84"/>
          <p:cNvSpPr txBox="1"/>
          <p:nvPr/>
        </p:nvSpPr>
        <p:spPr>
          <a:xfrm>
            <a:off x="3756025" y="2430150"/>
            <a:ext cx="5064000" cy="914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solidFill>
                  <a:schemeClr val="dk1"/>
                </a:solidFill>
                <a:latin typeface="Lexend"/>
                <a:ea typeface="Lexend"/>
                <a:cs typeface="Lexend"/>
                <a:sym typeface="Lexend"/>
              </a:rPr>
              <a:t>Tusaale: Waxaa jira 197 m² oo meel la isticmaali karo ah saqafkan. Waddo 1.5 m oo ballaadhan ayaa la dhejiyaa. Intee in yar ayaa u hartay beerista dhirta?</a:t>
            </a:r>
            <a:endParaRPr sz="1800">
              <a:latin typeface="Lexend"/>
              <a:ea typeface="Lexend"/>
              <a:cs typeface="Lexend"/>
              <a:sym typeface="Lexend"/>
            </a:endParaRPr>
          </a:p>
        </p:txBody>
      </p:sp>
      <p:sp>
        <p:nvSpPr>
          <p:cNvPr id="1037" name="Google Shape;1037;p84"/>
          <p:cNvSpPr txBox="1"/>
          <p:nvPr/>
        </p:nvSpPr>
        <p:spPr>
          <a:xfrm>
            <a:off x="3952394" y="3609600"/>
            <a:ext cx="50640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area of walkway: 1.5 × 21 = 31.5 m</a:t>
            </a:r>
            <a:r>
              <a:rPr baseline="30000" lang="en-GB" sz="1100">
                <a:solidFill>
                  <a:schemeClr val="dk1"/>
                </a:solidFill>
                <a:latin typeface="Kalam"/>
                <a:ea typeface="Kalam"/>
                <a:cs typeface="Kalam"/>
                <a:sym typeface="Kalam"/>
              </a:rPr>
              <a:t>2</a:t>
            </a:r>
            <a:r>
              <a:rPr lang="en-GB" sz="1100">
                <a:solidFill>
                  <a:schemeClr val="dk1"/>
                </a:solidFill>
                <a:latin typeface="Kalam"/>
                <a:ea typeface="Kalam"/>
                <a:cs typeface="Kalam"/>
                <a:sym typeface="Kalam"/>
              </a:rPr>
              <a:t> </a:t>
            </a:r>
            <a:endParaRPr sz="2000">
              <a:latin typeface="Kalam"/>
              <a:ea typeface="Kalam"/>
              <a:cs typeface="Kalam"/>
              <a:sym typeface="Kalam"/>
            </a:endParaRPr>
          </a:p>
        </p:txBody>
      </p:sp>
      <p:sp>
        <p:nvSpPr>
          <p:cNvPr id="1038" name="Google Shape;1038;p84"/>
          <p:cNvSpPr txBox="1"/>
          <p:nvPr/>
        </p:nvSpPr>
        <p:spPr>
          <a:xfrm>
            <a:off x="3830245" y="4066800"/>
            <a:ext cx="50640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area for plants: 197 – 31.5 = 165.5 m</a:t>
            </a:r>
            <a:r>
              <a:rPr baseline="30000" lang="en-GB" sz="1100">
                <a:solidFill>
                  <a:schemeClr val="dk1"/>
                </a:solidFill>
                <a:latin typeface="Kalam"/>
                <a:ea typeface="Kalam"/>
                <a:cs typeface="Kalam"/>
                <a:sym typeface="Kalam"/>
              </a:rPr>
              <a:t>2</a:t>
            </a:r>
            <a:r>
              <a:rPr lang="en-GB" sz="1100">
                <a:solidFill>
                  <a:schemeClr val="dk1"/>
                </a:solidFill>
                <a:latin typeface="Kalam"/>
                <a:ea typeface="Kalam"/>
                <a:cs typeface="Kalam"/>
                <a:sym typeface="Kalam"/>
              </a:rPr>
              <a:t> </a:t>
            </a:r>
            <a:endParaRPr sz="2000">
              <a:latin typeface="Kalam"/>
              <a:ea typeface="Kalam"/>
              <a:cs typeface="Kalam"/>
              <a:sym typeface="Kalam"/>
            </a:endParaRPr>
          </a:p>
        </p:txBody>
      </p:sp>
      <p:cxnSp>
        <p:nvCxnSpPr>
          <p:cNvPr id="1039" name="Google Shape;1039;p84"/>
          <p:cNvCxnSpPr/>
          <p:nvPr/>
        </p:nvCxnSpPr>
        <p:spPr>
          <a:xfrm>
            <a:off x="420351" y="4596770"/>
            <a:ext cx="2124300" cy="0"/>
          </a:xfrm>
          <a:prstGeom prst="straightConnector1">
            <a:avLst/>
          </a:prstGeom>
          <a:noFill/>
          <a:ln cap="flat" cmpd="sng" w="28575">
            <a:solidFill>
              <a:schemeClr val="dk1"/>
            </a:solidFill>
            <a:prstDash val="solid"/>
            <a:round/>
            <a:headEnd len="med" w="med" type="triangle"/>
            <a:tailEnd len="med" w="med" type="triangle"/>
          </a:ln>
        </p:spPr>
      </p:cxnSp>
      <p:sp>
        <p:nvSpPr>
          <p:cNvPr id="1040" name="Google Shape;1040;p84"/>
          <p:cNvSpPr/>
          <p:nvPr/>
        </p:nvSpPr>
        <p:spPr>
          <a:xfrm>
            <a:off x="415425" y="1060375"/>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41" name="Google Shape;1041;p84"/>
          <p:cNvSpPr/>
          <p:nvPr/>
        </p:nvSpPr>
        <p:spPr>
          <a:xfrm>
            <a:off x="1025025" y="1060375"/>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42" name="Google Shape;1042;p84"/>
          <p:cNvSpPr/>
          <p:nvPr/>
        </p:nvSpPr>
        <p:spPr>
          <a:xfrm>
            <a:off x="415425" y="1664226"/>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43" name="Google Shape;1043;p84"/>
          <p:cNvSpPr/>
          <p:nvPr/>
        </p:nvSpPr>
        <p:spPr>
          <a:xfrm>
            <a:off x="1025025" y="1664226"/>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044" name="Google Shape;1044;p84"/>
          <p:cNvCxnSpPr/>
          <p:nvPr/>
        </p:nvCxnSpPr>
        <p:spPr>
          <a:xfrm>
            <a:off x="419676" y="1323900"/>
            <a:ext cx="0" cy="168300"/>
          </a:xfrm>
          <a:prstGeom prst="straightConnector1">
            <a:avLst/>
          </a:prstGeom>
          <a:noFill/>
          <a:ln cap="flat" cmpd="sng" w="9525">
            <a:solidFill>
              <a:schemeClr val="dk1"/>
            </a:solidFill>
            <a:prstDash val="solid"/>
            <a:round/>
            <a:headEnd len="med" w="med" type="none"/>
            <a:tailEnd len="med" w="med" type="none"/>
          </a:ln>
        </p:spPr>
      </p:cxnSp>
      <p:cxnSp>
        <p:nvCxnSpPr>
          <p:cNvPr id="1045" name="Google Shape;1045;p84"/>
          <p:cNvCxnSpPr/>
          <p:nvPr/>
        </p:nvCxnSpPr>
        <p:spPr>
          <a:xfrm>
            <a:off x="762951" y="974327"/>
            <a:ext cx="0" cy="1683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9" name="Shape 1049"/>
        <p:cNvGrpSpPr/>
        <p:nvPr/>
      </p:nvGrpSpPr>
      <p:grpSpPr>
        <a:xfrm>
          <a:off x="0" y="0"/>
          <a:ext cx="0" cy="0"/>
          <a:chOff x="0" y="0"/>
          <a:chExt cx="0" cy="0"/>
        </a:xfrm>
      </p:grpSpPr>
      <p:sp>
        <p:nvSpPr>
          <p:cNvPr id="1050" name="Google Shape;1050;p85"/>
          <p:cNvSpPr txBox="1"/>
          <p:nvPr>
            <p:ph idx="1" type="body"/>
          </p:nvPr>
        </p:nvSpPr>
        <p:spPr>
          <a:xfrm>
            <a:off x="324000" y="759300"/>
            <a:ext cx="8237700" cy="56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Jaantusku wuxuu muujinayaa aragtida qorshaha ee dhismo leh saqaf fidsan.</a:t>
            </a:r>
            <a:endParaRPr sz="2000"/>
          </a:p>
        </p:txBody>
      </p:sp>
      <p:sp>
        <p:nvSpPr>
          <p:cNvPr id="1051" name="Google Shape;1051;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Planning rooftop agriculture</a:t>
            </a:r>
            <a:endParaRPr/>
          </a:p>
        </p:txBody>
      </p:sp>
      <p:cxnSp>
        <p:nvCxnSpPr>
          <p:cNvPr id="1052" name="Google Shape;1052;p85"/>
          <p:cNvCxnSpPr/>
          <p:nvPr/>
        </p:nvCxnSpPr>
        <p:spPr>
          <a:xfrm>
            <a:off x="4613467" y="3789900"/>
            <a:ext cx="3474600" cy="0"/>
          </a:xfrm>
          <a:prstGeom prst="straightConnector1">
            <a:avLst/>
          </a:prstGeom>
          <a:noFill/>
          <a:ln cap="flat" cmpd="sng" w="28575">
            <a:solidFill>
              <a:schemeClr val="dk1"/>
            </a:solidFill>
            <a:prstDash val="solid"/>
            <a:round/>
            <a:headEnd len="med" w="med" type="triangle"/>
            <a:tailEnd len="med" w="med" type="triangle"/>
          </a:ln>
        </p:spPr>
      </p:cxnSp>
      <p:sp>
        <p:nvSpPr>
          <p:cNvPr id="1053" name="Google Shape;1053;p85"/>
          <p:cNvSpPr/>
          <p:nvPr/>
        </p:nvSpPr>
        <p:spPr>
          <a:xfrm>
            <a:off x="4613467" y="1669500"/>
            <a:ext cx="3474600" cy="1954800"/>
          </a:xfrm>
          <a:prstGeom prst="rect">
            <a:avLst/>
          </a:prstGeom>
          <a:solidFill>
            <a:srgbClr val="CCCCCC"/>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54" name="Google Shape;1054;p85"/>
          <p:cNvSpPr/>
          <p:nvPr/>
        </p:nvSpPr>
        <p:spPr>
          <a:xfrm>
            <a:off x="4613467" y="1669500"/>
            <a:ext cx="685200" cy="6852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stair-</a:t>
            </a:r>
            <a:endParaRPr sz="1600">
              <a:solidFill>
                <a:schemeClr val="dk1"/>
              </a:solidFill>
              <a:latin typeface="Lexend"/>
              <a:ea typeface="Lexend"/>
              <a:cs typeface="Lexend"/>
              <a:sym typeface="Lexend"/>
            </a:endParaRPr>
          </a:p>
          <a:p>
            <a:pPr indent="0" lvl="0" marL="0" rtl="0" algn="ctr">
              <a:spcBef>
                <a:spcPts val="0"/>
              </a:spcBef>
              <a:spcAft>
                <a:spcPts val="0"/>
              </a:spcAft>
              <a:buNone/>
            </a:pPr>
            <a:r>
              <a:rPr lang="en-GB" sz="1400">
                <a:solidFill>
                  <a:schemeClr val="dk1"/>
                </a:solidFill>
                <a:latin typeface="Lexend"/>
                <a:ea typeface="Lexend"/>
                <a:cs typeface="Lexend"/>
                <a:sym typeface="Lexend"/>
              </a:rPr>
              <a:t>well</a:t>
            </a:r>
            <a:endParaRPr sz="1600">
              <a:solidFill>
                <a:schemeClr val="dk1"/>
              </a:solidFill>
              <a:latin typeface="Lexend"/>
              <a:ea typeface="Lexend"/>
              <a:cs typeface="Lexend"/>
              <a:sym typeface="Lexend"/>
            </a:endParaRPr>
          </a:p>
        </p:txBody>
      </p:sp>
      <p:cxnSp>
        <p:nvCxnSpPr>
          <p:cNvPr id="1055" name="Google Shape;1055;p85"/>
          <p:cNvCxnSpPr/>
          <p:nvPr/>
        </p:nvCxnSpPr>
        <p:spPr>
          <a:xfrm>
            <a:off x="4613467" y="1541925"/>
            <a:ext cx="720000" cy="0"/>
          </a:xfrm>
          <a:prstGeom prst="straightConnector1">
            <a:avLst/>
          </a:prstGeom>
          <a:noFill/>
          <a:ln cap="flat" cmpd="sng" w="28575">
            <a:solidFill>
              <a:schemeClr val="dk1"/>
            </a:solidFill>
            <a:prstDash val="solid"/>
            <a:round/>
            <a:headEnd len="med" w="med" type="triangle"/>
            <a:tailEnd len="med" w="med" type="triangle"/>
          </a:ln>
        </p:spPr>
      </p:cxnSp>
      <p:cxnSp>
        <p:nvCxnSpPr>
          <p:cNvPr id="1056" name="Google Shape;1056;p85"/>
          <p:cNvCxnSpPr/>
          <p:nvPr/>
        </p:nvCxnSpPr>
        <p:spPr>
          <a:xfrm>
            <a:off x="4956067" y="2269727"/>
            <a:ext cx="0" cy="168300"/>
          </a:xfrm>
          <a:prstGeom prst="straightConnector1">
            <a:avLst/>
          </a:prstGeom>
          <a:noFill/>
          <a:ln cap="flat" cmpd="sng" w="9525">
            <a:solidFill>
              <a:schemeClr val="dk1"/>
            </a:solidFill>
            <a:prstDash val="solid"/>
            <a:round/>
            <a:headEnd len="med" w="med" type="none"/>
            <a:tailEnd len="med" w="med" type="none"/>
          </a:ln>
        </p:spPr>
      </p:cxnSp>
      <p:sp>
        <p:nvSpPr>
          <p:cNvPr id="1057" name="Google Shape;1057;p85"/>
          <p:cNvSpPr txBox="1"/>
          <p:nvPr/>
        </p:nvSpPr>
        <p:spPr>
          <a:xfrm>
            <a:off x="4613467" y="1228475"/>
            <a:ext cx="72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4 m</a:t>
            </a:r>
            <a:endParaRPr sz="1800">
              <a:latin typeface="Lexend"/>
              <a:ea typeface="Lexend"/>
              <a:cs typeface="Lexend"/>
              <a:sym typeface="Lexend"/>
            </a:endParaRPr>
          </a:p>
        </p:txBody>
      </p:sp>
      <p:cxnSp>
        <p:nvCxnSpPr>
          <p:cNvPr id="1058" name="Google Shape;1058;p85"/>
          <p:cNvCxnSpPr/>
          <p:nvPr/>
        </p:nvCxnSpPr>
        <p:spPr>
          <a:xfrm>
            <a:off x="8235653" y="1669500"/>
            <a:ext cx="0" cy="1954800"/>
          </a:xfrm>
          <a:prstGeom prst="straightConnector1">
            <a:avLst/>
          </a:prstGeom>
          <a:noFill/>
          <a:ln cap="flat" cmpd="sng" w="28575">
            <a:solidFill>
              <a:schemeClr val="dk1"/>
            </a:solidFill>
            <a:prstDash val="solid"/>
            <a:round/>
            <a:headEnd len="med" w="med" type="triangle"/>
            <a:tailEnd len="med" w="med" type="triangle"/>
          </a:ln>
        </p:spPr>
      </p:cxnSp>
      <p:sp>
        <p:nvSpPr>
          <p:cNvPr id="1059" name="Google Shape;1059;p85"/>
          <p:cNvSpPr txBox="1"/>
          <p:nvPr/>
        </p:nvSpPr>
        <p:spPr>
          <a:xfrm>
            <a:off x="5990767" y="3810675"/>
            <a:ext cx="72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20 m</a:t>
            </a:r>
            <a:endParaRPr sz="1800">
              <a:latin typeface="Lexend"/>
              <a:ea typeface="Lexend"/>
              <a:cs typeface="Lexend"/>
              <a:sym typeface="Lexend"/>
            </a:endParaRPr>
          </a:p>
        </p:txBody>
      </p:sp>
      <p:cxnSp>
        <p:nvCxnSpPr>
          <p:cNvPr id="1060" name="Google Shape;1060;p85"/>
          <p:cNvCxnSpPr/>
          <p:nvPr/>
        </p:nvCxnSpPr>
        <p:spPr>
          <a:xfrm>
            <a:off x="5298592" y="1933500"/>
            <a:ext cx="0" cy="168300"/>
          </a:xfrm>
          <a:prstGeom prst="straightConnector1">
            <a:avLst/>
          </a:prstGeom>
          <a:noFill/>
          <a:ln cap="flat" cmpd="sng" w="9525">
            <a:solidFill>
              <a:schemeClr val="dk1"/>
            </a:solidFill>
            <a:prstDash val="solid"/>
            <a:round/>
            <a:headEnd len="med" w="med" type="none"/>
            <a:tailEnd len="med" w="med" type="none"/>
          </a:ln>
        </p:spPr>
      </p:cxnSp>
      <p:sp>
        <p:nvSpPr>
          <p:cNvPr id="1061" name="Google Shape;1061;p85"/>
          <p:cNvSpPr/>
          <p:nvPr/>
        </p:nvSpPr>
        <p:spPr>
          <a:xfrm>
            <a:off x="4613467" y="3236875"/>
            <a:ext cx="3474600" cy="3873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balcony for seating</a:t>
            </a:r>
            <a:endParaRPr sz="1600">
              <a:solidFill>
                <a:schemeClr val="dk1"/>
              </a:solidFill>
              <a:latin typeface="Lexend"/>
              <a:ea typeface="Lexend"/>
              <a:cs typeface="Lexend"/>
              <a:sym typeface="Lexend"/>
            </a:endParaRPr>
          </a:p>
        </p:txBody>
      </p:sp>
      <p:sp>
        <p:nvSpPr>
          <p:cNvPr id="1062" name="Google Shape;1062;p85"/>
          <p:cNvSpPr txBox="1"/>
          <p:nvPr/>
        </p:nvSpPr>
        <p:spPr>
          <a:xfrm>
            <a:off x="8203906" y="2525700"/>
            <a:ext cx="6852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10 m</a:t>
            </a:r>
            <a:endParaRPr sz="1800">
              <a:latin typeface="Lexend"/>
              <a:ea typeface="Lexend"/>
              <a:cs typeface="Lexend"/>
              <a:sym typeface="Lexend"/>
            </a:endParaRPr>
          </a:p>
        </p:txBody>
      </p:sp>
      <p:cxnSp>
        <p:nvCxnSpPr>
          <p:cNvPr id="1063" name="Google Shape;1063;p85"/>
          <p:cNvCxnSpPr/>
          <p:nvPr/>
        </p:nvCxnSpPr>
        <p:spPr>
          <a:xfrm>
            <a:off x="4500967" y="3242975"/>
            <a:ext cx="0" cy="381300"/>
          </a:xfrm>
          <a:prstGeom prst="straightConnector1">
            <a:avLst/>
          </a:prstGeom>
          <a:noFill/>
          <a:ln cap="flat" cmpd="sng" w="19050">
            <a:solidFill>
              <a:schemeClr val="dk1"/>
            </a:solidFill>
            <a:prstDash val="solid"/>
            <a:round/>
            <a:headEnd len="med" w="med" type="triangle"/>
            <a:tailEnd len="med" w="med" type="triangle"/>
          </a:ln>
        </p:spPr>
      </p:cxnSp>
      <p:sp>
        <p:nvSpPr>
          <p:cNvPr id="1064" name="Google Shape;1064;p85"/>
          <p:cNvSpPr txBox="1"/>
          <p:nvPr/>
        </p:nvSpPr>
        <p:spPr>
          <a:xfrm>
            <a:off x="3932142" y="3312425"/>
            <a:ext cx="5688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2 m</a:t>
            </a:r>
            <a:endParaRPr sz="1800">
              <a:latin typeface="Lexend"/>
              <a:ea typeface="Lexend"/>
              <a:cs typeface="Lexend"/>
              <a:sym typeface="Lexend"/>
            </a:endParaRPr>
          </a:p>
        </p:txBody>
      </p:sp>
      <p:sp>
        <p:nvSpPr>
          <p:cNvPr id="1065" name="Google Shape;1065;p85"/>
          <p:cNvSpPr txBox="1"/>
          <p:nvPr>
            <p:ph idx="1" type="body"/>
          </p:nvPr>
        </p:nvSpPr>
        <p:spPr>
          <a:xfrm>
            <a:off x="324000" y="1597500"/>
            <a:ext cx="3410100" cy="685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Dhirta laguma beeri karo jaranjarooyinka ama balakoonka.</a:t>
            </a:r>
            <a:endParaRPr sz="2000"/>
          </a:p>
        </p:txBody>
      </p:sp>
      <p:sp>
        <p:nvSpPr>
          <p:cNvPr id="1066" name="Google Shape;1066;p85"/>
          <p:cNvSpPr txBox="1"/>
          <p:nvPr>
            <p:ph idx="1" type="body"/>
          </p:nvPr>
        </p:nvSpPr>
        <p:spPr>
          <a:xfrm>
            <a:off x="324000" y="2740500"/>
            <a:ext cx="3045600" cy="103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Waa maxay bedka ugu badan ee loo isticmaali karo beerista dhirta?</a:t>
            </a:r>
            <a:endParaRPr sz="2000"/>
          </a:p>
        </p:txBody>
      </p:sp>
      <p:sp>
        <p:nvSpPr>
          <p:cNvPr id="1067" name="Google Shape;1067;p85"/>
          <p:cNvSpPr/>
          <p:nvPr/>
        </p:nvSpPr>
        <p:spPr>
          <a:xfrm>
            <a:off x="362325" y="4203300"/>
            <a:ext cx="7191900" cy="477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10 × 20 – (4² + 2 × 20) = 144 m</a:t>
            </a:r>
            <a:r>
              <a:rPr baseline="30000" lang="en-GB" sz="1100">
                <a:solidFill>
                  <a:schemeClr val="dk1"/>
                </a:solidFill>
                <a:latin typeface="Kalam"/>
                <a:ea typeface="Kalam"/>
                <a:cs typeface="Kalam"/>
                <a:sym typeface="Kalam"/>
              </a:rPr>
              <a:t>2</a:t>
            </a:r>
            <a:endParaRPr baseline="30000" sz="2000">
              <a:solidFill>
                <a:schemeClr val="dk1"/>
              </a:solidFill>
              <a:latin typeface="Kalam"/>
              <a:ea typeface="Kalam"/>
              <a:cs typeface="Kalam"/>
              <a:sym typeface="Kalam"/>
            </a:endParaRPr>
          </a:p>
        </p:txBody>
      </p:sp>
      <p:cxnSp>
        <p:nvCxnSpPr>
          <p:cNvPr id="1068" name="Google Shape;1068;p85"/>
          <p:cNvCxnSpPr/>
          <p:nvPr/>
        </p:nvCxnSpPr>
        <p:spPr>
          <a:xfrm>
            <a:off x="4610676" y="1933500"/>
            <a:ext cx="0" cy="168300"/>
          </a:xfrm>
          <a:prstGeom prst="straightConnector1">
            <a:avLst/>
          </a:prstGeom>
          <a:noFill/>
          <a:ln cap="flat" cmpd="sng" w="9525">
            <a:solidFill>
              <a:schemeClr val="dk1"/>
            </a:solidFill>
            <a:prstDash val="solid"/>
            <a:round/>
            <a:headEnd len="med" w="med" type="none"/>
            <a:tailEnd len="med" w="med" type="none"/>
          </a:ln>
        </p:spPr>
      </p:cxnSp>
      <p:cxnSp>
        <p:nvCxnSpPr>
          <p:cNvPr id="1069" name="Google Shape;1069;p85"/>
          <p:cNvCxnSpPr/>
          <p:nvPr/>
        </p:nvCxnSpPr>
        <p:spPr>
          <a:xfrm>
            <a:off x="4953951" y="1583927"/>
            <a:ext cx="0" cy="168300"/>
          </a:xfrm>
          <a:prstGeom prst="straightConnector1">
            <a:avLst/>
          </a:prstGeom>
          <a:noFill/>
          <a:ln cap="flat" cmpd="sng" w="9525">
            <a:solidFill>
              <a:schemeClr val="dk1"/>
            </a:solidFill>
            <a:prstDash val="solid"/>
            <a:round/>
            <a:headEnd len="med" w="med" type="none"/>
            <a:tailEnd len="med" w="med" type="none"/>
          </a:ln>
        </p:spPr>
      </p:cxnSp>
      <p:sp>
        <p:nvSpPr>
          <p:cNvPr id="1070" name="Google Shape;1070;p85"/>
          <p:cNvSpPr/>
          <p:nvPr/>
        </p:nvSpPr>
        <p:spPr>
          <a:xfrm>
            <a:off x="4606425" y="1669975"/>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1" name="Google Shape;1071;p85"/>
          <p:cNvSpPr/>
          <p:nvPr/>
        </p:nvSpPr>
        <p:spPr>
          <a:xfrm>
            <a:off x="5216025" y="1669975"/>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2" name="Google Shape;1072;p85"/>
          <p:cNvSpPr/>
          <p:nvPr/>
        </p:nvSpPr>
        <p:spPr>
          <a:xfrm>
            <a:off x="4606425" y="2273826"/>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3" name="Google Shape;1073;p85"/>
          <p:cNvSpPr/>
          <p:nvPr/>
        </p:nvSpPr>
        <p:spPr>
          <a:xfrm>
            <a:off x="5216025" y="2273826"/>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7" name="Shape 1077"/>
        <p:cNvGrpSpPr/>
        <p:nvPr/>
      </p:nvGrpSpPr>
      <p:grpSpPr>
        <a:xfrm>
          <a:off x="0" y="0"/>
          <a:ext cx="0" cy="0"/>
          <a:chOff x="0" y="0"/>
          <a:chExt cx="0" cy="0"/>
        </a:xfrm>
      </p:grpSpPr>
      <p:sp>
        <p:nvSpPr>
          <p:cNvPr id="1078" name="Google Shape;1078;p86"/>
          <p:cNvSpPr txBox="1"/>
          <p:nvPr>
            <p:ph idx="1" type="body"/>
          </p:nvPr>
        </p:nvSpPr>
        <p:spPr>
          <a:xfrm>
            <a:off x="324000" y="759300"/>
            <a:ext cx="8237700" cy="56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Bedka ugu badan ee loo isticmaali karo beerista dhirta waa 144 m2.</a:t>
            </a:r>
            <a:r>
              <a:rPr baseline="30000" lang="en-GB" sz="1400">
                <a:latin typeface="Lexend"/>
              </a:rPr>
              <a:t/>
            </a:r>
            <a:r>
              <a:rPr lang="en-GB" sz="1400">
                <a:latin typeface="Lexend"/>
              </a:rPr>
              <a:t/>
            </a:r>
            <a:endParaRPr sz="2000"/>
          </a:p>
        </p:txBody>
      </p:sp>
      <p:sp>
        <p:nvSpPr>
          <p:cNvPr id="1079" name="Google Shape;1079;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Planning rooftop agriculture</a:t>
            </a:r>
            <a:endParaRPr/>
          </a:p>
        </p:txBody>
      </p:sp>
      <p:cxnSp>
        <p:nvCxnSpPr>
          <p:cNvPr id="1080" name="Google Shape;1080;p86"/>
          <p:cNvCxnSpPr/>
          <p:nvPr/>
        </p:nvCxnSpPr>
        <p:spPr>
          <a:xfrm>
            <a:off x="4613467" y="3789900"/>
            <a:ext cx="3474600" cy="0"/>
          </a:xfrm>
          <a:prstGeom prst="straightConnector1">
            <a:avLst/>
          </a:prstGeom>
          <a:noFill/>
          <a:ln cap="flat" cmpd="sng" w="28575">
            <a:solidFill>
              <a:schemeClr val="dk1"/>
            </a:solidFill>
            <a:prstDash val="solid"/>
            <a:round/>
            <a:headEnd len="med" w="med" type="triangle"/>
            <a:tailEnd len="med" w="med" type="triangle"/>
          </a:ln>
        </p:spPr>
      </p:cxnSp>
      <p:sp>
        <p:nvSpPr>
          <p:cNvPr id="1081" name="Google Shape;1081;p86"/>
          <p:cNvSpPr/>
          <p:nvPr/>
        </p:nvSpPr>
        <p:spPr>
          <a:xfrm>
            <a:off x="4613467" y="1669500"/>
            <a:ext cx="3474600" cy="1954800"/>
          </a:xfrm>
          <a:prstGeom prst="rect">
            <a:avLst/>
          </a:prstGeom>
          <a:solidFill>
            <a:srgbClr val="93C47D"/>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082" name="Google Shape;1082;p86"/>
          <p:cNvCxnSpPr/>
          <p:nvPr/>
        </p:nvCxnSpPr>
        <p:spPr>
          <a:xfrm>
            <a:off x="4613467" y="1541925"/>
            <a:ext cx="720000" cy="0"/>
          </a:xfrm>
          <a:prstGeom prst="straightConnector1">
            <a:avLst/>
          </a:prstGeom>
          <a:noFill/>
          <a:ln cap="flat" cmpd="sng" w="28575">
            <a:solidFill>
              <a:schemeClr val="dk1"/>
            </a:solidFill>
            <a:prstDash val="solid"/>
            <a:round/>
            <a:headEnd len="med" w="med" type="triangle"/>
            <a:tailEnd len="med" w="med" type="triangle"/>
          </a:ln>
        </p:spPr>
      </p:cxnSp>
      <p:sp>
        <p:nvSpPr>
          <p:cNvPr id="1083" name="Google Shape;1083;p86"/>
          <p:cNvSpPr txBox="1"/>
          <p:nvPr/>
        </p:nvSpPr>
        <p:spPr>
          <a:xfrm>
            <a:off x="4613467" y="1228475"/>
            <a:ext cx="72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4 m</a:t>
            </a:r>
            <a:endParaRPr sz="1800">
              <a:latin typeface="Lexend"/>
              <a:ea typeface="Lexend"/>
              <a:cs typeface="Lexend"/>
              <a:sym typeface="Lexend"/>
            </a:endParaRPr>
          </a:p>
        </p:txBody>
      </p:sp>
      <p:cxnSp>
        <p:nvCxnSpPr>
          <p:cNvPr id="1084" name="Google Shape;1084;p86"/>
          <p:cNvCxnSpPr/>
          <p:nvPr/>
        </p:nvCxnSpPr>
        <p:spPr>
          <a:xfrm>
            <a:off x="8235653" y="1669500"/>
            <a:ext cx="0" cy="1954800"/>
          </a:xfrm>
          <a:prstGeom prst="straightConnector1">
            <a:avLst/>
          </a:prstGeom>
          <a:noFill/>
          <a:ln cap="flat" cmpd="sng" w="28575">
            <a:solidFill>
              <a:schemeClr val="dk1"/>
            </a:solidFill>
            <a:prstDash val="solid"/>
            <a:round/>
            <a:headEnd len="med" w="med" type="triangle"/>
            <a:tailEnd len="med" w="med" type="triangle"/>
          </a:ln>
        </p:spPr>
      </p:cxnSp>
      <p:sp>
        <p:nvSpPr>
          <p:cNvPr id="1085" name="Google Shape;1085;p86"/>
          <p:cNvSpPr txBox="1"/>
          <p:nvPr/>
        </p:nvSpPr>
        <p:spPr>
          <a:xfrm>
            <a:off x="5990767" y="3810675"/>
            <a:ext cx="72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20 m</a:t>
            </a:r>
            <a:endParaRPr sz="1800">
              <a:latin typeface="Lexend"/>
              <a:ea typeface="Lexend"/>
              <a:cs typeface="Lexend"/>
              <a:sym typeface="Lexend"/>
            </a:endParaRPr>
          </a:p>
        </p:txBody>
      </p:sp>
      <p:sp>
        <p:nvSpPr>
          <p:cNvPr id="1086" name="Google Shape;1086;p86"/>
          <p:cNvSpPr/>
          <p:nvPr/>
        </p:nvSpPr>
        <p:spPr>
          <a:xfrm>
            <a:off x="4613467" y="3236875"/>
            <a:ext cx="3474600" cy="3873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balcony for seating</a:t>
            </a:r>
            <a:endParaRPr sz="1600">
              <a:solidFill>
                <a:schemeClr val="dk1"/>
              </a:solidFill>
              <a:latin typeface="Lexend"/>
              <a:ea typeface="Lexend"/>
              <a:cs typeface="Lexend"/>
              <a:sym typeface="Lexend"/>
            </a:endParaRPr>
          </a:p>
        </p:txBody>
      </p:sp>
      <p:sp>
        <p:nvSpPr>
          <p:cNvPr id="1087" name="Google Shape;1087;p86"/>
          <p:cNvSpPr txBox="1"/>
          <p:nvPr/>
        </p:nvSpPr>
        <p:spPr>
          <a:xfrm>
            <a:off x="8203906" y="2525700"/>
            <a:ext cx="6852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10 m</a:t>
            </a:r>
            <a:endParaRPr sz="1800">
              <a:latin typeface="Lexend"/>
              <a:ea typeface="Lexend"/>
              <a:cs typeface="Lexend"/>
              <a:sym typeface="Lexend"/>
            </a:endParaRPr>
          </a:p>
        </p:txBody>
      </p:sp>
      <p:cxnSp>
        <p:nvCxnSpPr>
          <p:cNvPr id="1088" name="Google Shape;1088;p86"/>
          <p:cNvCxnSpPr/>
          <p:nvPr/>
        </p:nvCxnSpPr>
        <p:spPr>
          <a:xfrm>
            <a:off x="4500967" y="3242975"/>
            <a:ext cx="0" cy="381300"/>
          </a:xfrm>
          <a:prstGeom prst="straightConnector1">
            <a:avLst/>
          </a:prstGeom>
          <a:noFill/>
          <a:ln cap="flat" cmpd="sng" w="19050">
            <a:solidFill>
              <a:schemeClr val="dk1"/>
            </a:solidFill>
            <a:prstDash val="solid"/>
            <a:round/>
            <a:headEnd len="med" w="med" type="triangle"/>
            <a:tailEnd len="med" w="med" type="triangle"/>
          </a:ln>
        </p:spPr>
      </p:cxnSp>
      <p:sp>
        <p:nvSpPr>
          <p:cNvPr id="1089" name="Google Shape;1089;p86"/>
          <p:cNvSpPr txBox="1"/>
          <p:nvPr/>
        </p:nvSpPr>
        <p:spPr>
          <a:xfrm>
            <a:off x="3932142" y="3312425"/>
            <a:ext cx="5688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2 m</a:t>
            </a:r>
            <a:endParaRPr sz="1800">
              <a:latin typeface="Lexend"/>
              <a:ea typeface="Lexend"/>
              <a:cs typeface="Lexend"/>
              <a:sym typeface="Lexend"/>
            </a:endParaRPr>
          </a:p>
        </p:txBody>
      </p:sp>
      <p:sp>
        <p:nvSpPr>
          <p:cNvPr id="1090" name="Google Shape;1090;p86"/>
          <p:cNvSpPr txBox="1"/>
          <p:nvPr>
            <p:ph idx="1" type="body"/>
          </p:nvPr>
        </p:nvSpPr>
        <p:spPr>
          <a:xfrm>
            <a:off x="324000" y="1292700"/>
            <a:ext cx="3742800" cy="1145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Qorsheeye ayaa soo jeedinaya in la dhejiyo waddo 2 m oo ballaadhan oo dhererka saqafka ah.</a:t>
            </a:r>
            <a:endParaRPr sz="2000"/>
          </a:p>
        </p:txBody>
      </p:sp>
      <p:sp>
        <p:nvSpPr>
          <p:cNvPr id="1091" name="Google Shape;1091;p86"/>
          <p:cNvSpPr txBox="1"/>
          <p:nvPr>
            <p:ph idx="1" type="body"/>
          </p:nvPr>
        </p:nvSpPr>
        <p:spPr>
          <a:xfrm>
            <a:off x="324000" y="2539500"/>
            <a:ext cx="3045600" cy="786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Intee in yar ayaa u hartay beerista dhirta?</a:t>
            </a:r>
            <a:endParaRPr sz="2000"/>
          </a:p>
        </p:txBody>
      </p:sp>
      <p:sp>
        <p:nvSpPr>
          <p:cNvPr id="1092" name="Google Shape;1092;p86"/>
          <p:cNvSpPr/>
          <p:nvPr/>
        </p:nvSpPr>
        <p:spPr>
          <a:xfrm>
            <a:off x="362325" y="3441300"/>
            <a:ext cx="3143700" cy="477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144 – 2 × 20 = 104 m</a:t>
            </a:r>
            <a:r>
              <a:rPr baseline="30000" lang="en-GB" sz="1100">
                <a:solidFill>
                  <a:schemeClr val="dk1"/>
                </a:solidFill>
                <a:latin typeface="Kalam"/>
                <a:ea typeface="Kalam"/>
                <a:cs typeface="Kalam"/>
                <a:sym typeface="Kalam"/>
              </a:rPr>
              <a:t>2</a:t>
            </a:r>
            <a:endParaRPr baseline="30000" sz="2000">
              <a:solidFill>
                <a:schemeClr val="dk1"/>
              </a:solidFill>
              <a:latin typeface="Kalam"/>
              <a:ea typeface="Kalam"/>
              <a:cs typeface="Kalam"/>
              <a:sym typeface="Kalam"/>
            </a:endParaRPr>
          </a:p>
        </p:txBody>
      </p:sp>
      <p:sp>
        <p:nvSpPr>
          <p:cNvPr id="1093" name="Google Shape;1093;p86"/>
          <p:cNvSpPr/>
          <p:nvPr/>
        </p:nvSpPr>
        <p:spPr>
          <a:xfrm>
            <a:off x="4613467" y="1669500"/>
            <a:ext cx="685200" cy="6852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stair-</a:t>
            </a:r>
            <a:endParaRPr sz="1600">
              <a:solidFill>
                <a:schemeClr val="dk1"/>
              </a:solidFill>
              <a:latin typeface="Lexend"/>
              <a:ea typeface="Lexend"/>
              <a:cs typeface="Lexend"/>
              <a:sym typeface="Lexend"/>
            </a:endParaRPr>
          </a:p>
          <a:p>
            <a:pPr indent="0" lvl="0" marL="0" rtl="0" algn="ctr">
              <a:spcBef>
                <a:spcPts val="0"/>
              </a:spcBef>
              <a:spcAft>
                <a:spcPts val="0"/>
              </a:spcAft>
              <a:buNone/>
            </a:pPr>
            <a:r>
              <a:rPr lang="en-GB" sz="1400">
                <a:solidFill>
                  <a:schemeClr val="dk1"/>
                </a:solidFill>
                <a:latin typeface="Lexend"/>
                <a:ea typeface="Lexend"/>
                <a:cs typeface="Lexend"/>
                <a:sym typeface="Lexend"/>
              </a:rPr>
              <a:t>well</a:t>
            </a:r>
            <a:endParaRPr sz="1600">
              <a:solidFill>
                <a:schemeClr val="dk1"/>
              </a:solidFill>
              <a:latin typeface="Lexend"/>
              <a:ea typeface="Lexend"/>
              <a:cs typeface="Lexend"/>
              <a:sym typeface="Lexend"/>
            </a:endParaRPr>
          </a:p>
        </p:txBody>
      </p:sp>
      <p:cxnSp>
        <p:nvCxnSpPr>
          <p:cNvPr id="1094" name="Google Shape;1094;p86"/>
          <p:cNvCxnSpPr/>
          <p:nvPr/>
        </p:nvCxnSpPr>
        <p:spPr>
          <a:xfrm>
            <a:off x="4956067" y="2269727"/>
            <a:ext cx="0" cy="168300"/>
          </a:xfrm>
          <a:prstGeom prst="straightConnector1">
            <a:avLst/>
          </a:prstGeom>
          <a:noFill/>
          <a:ln cap="flat" cmpd="sng" w="9525">
            <a:solidFill>
              <a:schemeClr val="dk1"/>
            </a:solidFill>
            <a:prstDash val="solid"/>
            <a:round/>
            <a:headEnd len="med" w="med" type="none"/>
            <a:tailEnd len="med" w="med" type="none"/>
          </a:ln>
        </p:spPr>
      </p:cxnSp>
      <p:cxnSp>
        <p:nvCxnSpPr>
          <p:cNvPr id="1095" name="Google Shape;1095;p86"/>
          <p:cNvCxnSpPr/>
          <p:nvPr/>
        </p:nvCxnSpPr>
        <p:spPr>
          <a:xfrm>
            <a:off x="5298592" y="1933500"/>
            <a:ext cx="0" cy="168300"/>
          </a:xfrm>
          <a:prstGeom prst="straightConnector1">
            <a:avLst/>
          </a:prstGeom>
          <a:noFill/>
          <a:ln cap="flat" cmpd="sng" w="9525">
            <a:solidFill>
              <a:schemeClr val="dk1"/>
            </a:solidFill>
            <a:prstDash val="solid"/>
            <a:round/>
            <a:headEnd len="med" w="med" type="none"/>
            <a:tailEnd len="med" w="med" type="none"/>
          </a:ln>
        </p:spPr>
      </p:cxnSp>
      <p:sp>
        <p:nvSpPr>
          <p:cNvPr id="1096" name="Google Shape;1096;p86"/>
          <p:cNvSpPr txBox="1"/>
          <p:nvPr>
            <p:ph idx="1" type="body"/>
          </p:nvPr>
        </p:nvSpPr>
        <p:spPr>
          <a:xfrm>
            <a:off x="296975" y="4077000"/>
            <a:ext cx="6911100" cy="387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Maxaa dhibaato ah oo ka iman kara naqshaddan?</a:t>
            </a:r>
            <a:endParaRPr sz="2000"/>
          </a:p>
        </p:txBody>
      </p:sp>
      <p:sp>
        <p:nvSpPr>
          <p:cNvPr id="1097" name="Google Shape;1097;p86"/>
          <p:cNvSpPr/>
          <p:nvPr/>
        </p:nvSpPr>
        <p:spPr>
          <a:xfrm>
            <a:off x="362800" y="4492666"/>
            <a:ext cx="7269300" cy="330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Tusaale: Ma awoodid inaad ka timaaddo jaranjaro (stairwell) ilaa balakoonka (balcony).</a:t>
            </a:r>
            <a:endParaRPr sz="2000">
              <a:solidFill>
                <a:schemeClr val="dk1"/>
              </a:solidFill>
              <a:latin typeface="Kalam"/>
              <a:ea typeface="Kalam"/>
              <a:cs typeface="Kalam"/>
              <a:sym typeface="Kalam"/>
            </a:endParaRPr>
          </a:p>
        </p:txBody>
      </p:sp>
      <p:sp>
        <p:nvSpPr>
          <p:cNvPr id="1098" name="Google Shape;1098;p86"/>
          <p:cNvSpPr/>
          <p:nvPr/>
        </p:nvSpPr>
        <p:spPr>
          <a:xfrm>
            <a:off x="4620225" y="2356050"/>
            <a:ext cx="3474600" cy="414900"/>
          </a:xfrm>
          <a:prstGeom prst="rect">
            <a:avLst/>
          </a:prstGeom>
          <a:solidFill>
            <a:srgbClr val="CCCCCC"/>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waddo (walkway)</a:t>
            </a:r>
            <a:endParaRPr sz="1600">
              <a:solidFill>
                <a:schemeClr val="dk1"/>
              </a:solidFill>
              <a:latin typeface="Lexend"/>
              <a:ea typeface="Lexend"/>
              <a:cs typeface="Lexend"/>
              <a:sym typeface="Lexend"/>
            </a:endParaRPr>
          </a:p>
        </p:txBody>
      </p:sp>
      <p:cxnSp>
        <p:nvCxnSpPr>
          <p:cNvPr id="1099" name="Google Shape;1099;p86"/>
          <p:cNvCxnSpPr/>
          <p:nvPr/>
        </p:nvCxnSpPr>
        <p:spPr>
          <a:xfrm>
            <a:off x="4610676" y="1933500"/>
            <a:ext cx="0" cy="168300"/>
          </a:xfrm>
          <a:prstGeom prst="straightConnector1">
            <a:avLst/>
          </a:prstGeom>
          <a:noFill/>
          <a:ln cap="flat" cmpd="sng" w="9525">
            <a:solidFill>
              <a:schemeClr val="dk1"/>
            </a:solidFill>
            <a:prstDash val="solid"/>
            <a:round/>
            <a:headEnd len="med" w="med" type="none"/>
            <a:tailEnd len="med" w="med" type="none"/>
          </a:ln>
        </p:spPr>
      </p:cxnSp>
      <p:cxnSp>
        <p:nvCxnSpPr>
          <p:cNvPr id="1100" name="Google Shape;1100;p86"/>
          <p:cNvCxnSpPr/>
          <p:nvPr/>
        </p:nvCxnSpPr>
        <p:spPr>
          <a:xfrm>
            <a:off x="4953951" y="1583927"/>
            <a:ext cx="0" cy="168300"/>
          </a:xfrm>
          <a:prstGeom prst="straightConnector1">
            <a:avLst/>
          </a:prstGeom>
          <a:noFill/>
          <a:ln cap="flat" cmpd="sng" w="9525">
            <a:solidFill>
              <a:schemeClr val="dk1"/>
            </a:solidFill>
            <a:prstDash val="solid"/>
            <a:round/>
            <a:headEnd len="med" w="med" type="none"/>
            <a:tailEnd len="med" w="med" type="none"/>
          </a:ln>
        </p:spPr>
      </p:cxnSp>
      <p:sp>
        <p:nvSpPr>
          <p:cNvPr id="1101" name="Google Shape;1101;p86"/>
          <p:cNvSpPr/>
          <p:nvPr/>
        </p:nvSpPr>
        <p:spPr>
          <a:xfrm>
            <a:off x="4606425" y="1669975"/>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02" name="Google Shape;1102;p86"/>
          <p:cNvSpPr/>
          <p:nvPr/>
        </p:nvSpPr>
        <p:spPr>
          <a:xfrm>
            <a:off x="5216025" y="1669975"/>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03" name="Google Shape;1103;p86"/>
          <p:cNvSpPr/>
          <p:nvPr/>
        </p:nvSpPr>
        <p:spPr>
          <a:xfrm>
            <a:off x="4606425" y="2273826"/>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04" name="Google Shape;1104;p86"/>
          <p:cNvSpPr/>
          <p:nvPr/>
        </p:nvSpPr>
        <p:spPr>
          <a:xfrm>
            <a:off x="5216025" y="2273826"/>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8" name="Shape 1108"/>
        <p:cNvGrpSpPr/>
        <p:nvPr/>
      </p:nvGrpSpPr>
      <p:grpSpPr>
        <a:xfrm>
          <a:off x="0" y="0"/>
          <a:ext cx="0" cy="0"/>
          <a:chOff x="0" y="0"/>
          <a:chExt cx="0" cy="0"/>
        </a:xfrm>
      </p:grpSpPr>
      <p:sp>
        <p:nvSpPr>
          <p:cNvPr id="1109" name="Google Shape;1109;p87"/>
          <p:cNvSpPr txBox="1"/>
          <p:nvPr>
            <p:ph idx="1" type="body"/>
          </p:nvPr>
        </p:nvSpPr>
        <p:spPr>
          <a:xfrm>
            <a:off x="324000" y="759300"/>
            <a:ext cx="8237700" cy="56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Bedka ugu badan ee loo isticmaali karo in lagu beero dhirta waa 144 m2.</a:t>
            </a:r>
            <a:r>
              <a:rPr baseline="30000" lang="en-GB" sz="1400">
                <a:latin typeface="Lexend"/>
              </a:rPr>
              <a:t/>
            </a:r>
            <a:r>
              <a:rPr lang="en-GB" sz="1400">
                <a:latin typeface="Lexend"/>
              </a:rPr>
              <a:t/>
            </a:r>
            <a:endParaRPr sz="2000"/>
          </a:p>
        </p:txBody>
      </p:sp>
      <p:sp>
        <p:nvSpPr>
          <p:cNvPr id="1110" name="Google Shape;1110;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Qorshaynta beerista saqafka (rooftop agriculture)</a:t>
            </a:r>
            <a:endParaRPr/>
          </a:p>
        </p:txBody>
      </p:sp>
      <p:cxnSp>
        <p:nvCxnSpPr>
          <p:cNvPr id="1111" name="Google Shape;1111;p87"/>
          <p:cNvCxnSpPr/>
          <p:nvPr/>
        </p:nvCxnSpPr>
        <p:spPr>
          <a:xfrm>
            <a:off x="4613467" y="3789900"/>
            <a:ext cx="3474600" cy="0"/>
          </a:xfrm>
          <a:prstGeom prst="straightConnector1">
            <a:avLst/>
          </a:prstGeom>
          <a:noFill/>
          <a:ln cap="flat" cmpd="sng" w="28575">
            <a:solidFill>
              <a:schemeClr val="dk1"/>
            </a:solidFill>
            <a:prstDash val="solid"/>
            <a:round/>
            <a:headEnd len="med" w="med" type="triangle"/>
            <a:tailEnd len="med" w="med" type="triangle"/>
          </a:ln>
        </p:spPr>
      </p:cxnSp>
      <p:sp>
        <p:nvSpPr>
          <p:cNvPr id="1112" name="Google Shape;1112;p87"/>
          <p:cNvSpPr/>
          <p:nvPr/>
        </p:nvSpPr>
        <p:spPr>
          <a:xfrm>
            <a:off x="4613467" y="1669500"/>
            <a:ext cx="3474600" cy="1954800"/>
          </a:xfrm>
          <a:prstGeom prst="rect">
            <a:avLst/>
          </a:prstGeom>
          <a:solidFill>
            <a:srgbClr val="93C47D"/>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13" name="Google Shape;1113;p87"/>
          <p:cNvCxnSpPr/>
          <p:nvPr/>
        </p:nvCxnSpPr>
        <p:spPr>
          <a:xfrm>
            <a:off x="4613467" y="1541925"/>
            <a:ext cx="720000" cy="0"/>
          </a:xfrm>
          <a:prstGeom prst="straightConnector1">
            <a:avLst/>
          </a:prstGeom>
          <a:noFill/>
          <a:ln cap="flat" cmpd="sng" w="28575">
            <a:solidFill>
              <a:schemeClr val="dk1"/>
            </a:solidFill>
            <a:prstDash val="solid"/>
            <a:round/>
            <a:headEnd len="med" w="med" type="triangle"/>
            <a:tailEnd len="med" w="med" type="triangle"/>
          </a:ln>
        </p:spPr>
      </p:cxnSp>
      <p:sp>
        <p:nvSpPr>
          <p:cNvPr id="1114" name="Google Shape;1114;p87"/>
          <p:cNvSpPr txBox="1"/>
          <p:nvPr/>
        </p:nvSpPr>
        <p:spPr>
          <a:xfrm>
            <a:off x="4613467" y="1228475"/>
            <a:ext cx="72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4 m</a:t>
            </a:r>
            <a:endParaRPr sz="1800">
              <a:latin typeface="Lexend"/>
              <a:ea typeface="Lexend"/>
              <a:cs typeface="Lexend"/>
              <a:sym typeface="Lexend"/>
            </a:endParaRPr>
          </a:p>
        </p:txBody>
      </p:sp>
      <p:cxnSp>
        <p:nvCxnSpPr>
          <p:cNvPr id="1115" name="Google Shape;1115;p87"/>
          <p:cNvCxnSpPr/>
          <p:nvPr/>
        </p:nvCxnSpPr>
        <p:spPr>
          <a:xfrm>
            <a:off x="8235653" y="1669500"/>
            <a:ext cx="0" cy="1954800"/>
          </a:xfrm>
          <a:prstGeom prst="straightConnector1">
            <a:avLst/>
          </a:prstGeom>
          <a:noFill/>
          <a:ln cap="flat" cmpd="sng" w="28575">
            <a:solidFill>
              <a:schemeClr val="dk1"/>
            </a:solidFill>
            <a:prstDash val="solid"/>
            <a:round/>
            <a:headEnd len="med" w="med" type="triangle"/>
            <a:tailEnd len="med" w="med" type="triangle"/>
          </a:ln>
        </p:spPr>
      </p:cxnSp>
      <p:sp>
        <p:nvSpPr>
          <p:cNvPr id="1116" name="Google Shape;1116;p87"/>
          <p:cNvSpPr txBox="1"/>
          <p:nvPr/>
        </p:nvSpPr>
        <p:spPr>
          <a:xfrm>
            <a:off x="5990767" y="3810675"/>
            <a:ext cx="72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20 m</a:t>
            </a:r>
            <a:endParaRPr sz="1800">
              <a:latin typeface="Lexend"/>
              <a:ea typeface="Lexend"/>
              <a:cs typeface="Lexend"/>
              <a:sym typeface="Lexend"/>
            </a:endParaRPr>
          </a:p>
        </p:txBody>
      </p:sp>
      <p:sp>
        <p:nvSpPr>
          <p:cNvPr id="1117" name="Google Shape;1117;p87"/>
          <p:cNvSpPr/>
          <p:nvPr/>
        </p:nvSpPr>
        <p:spPr>
          <a:xfrm>
            <a:off x="4613467" y="3236875"/>
            <a:ext cx="3474600" cy="3873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balakoon (balcony) fadhiga</a:t>
            </a:r>
            <a:endParaRPr sz="1600">
              <a:solidFill>
                <a:schemeClr val="dk1"/>
              </a:solidFill>
              <a:latin typeface="Lexend"/>
              <a:ea typeface="Lexend"/>
              <a:cs typeface="Lexend"/>
              <a:sym typeface="Lexend"/>
            </a:endParaRPr>
          </a:p>
        </p:txBody>
      </p:sp>
      <p:sp>
        <p:nvSpPr>
          <p:cNvPr id="1118" name="Google Shape;1118;p87"/>
          <p:cNvSpPr txBox="1"/>
          <p:nvPr/>
        </p:nvSpPr>
        <p:spPr>
          <a:xfrm>
            <a:off x="8203906" y="2525700"/>
            <a:ext cx="6852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10 m</a:t>
            </a:r>
            <a:endParaRPr sz="1800">
              <a:latin typeface="Lexend"/>
              <a:ea typeface="Lexend"/>
              <a:cs typeface="Lexend"/>
              <a:sym typeface="Lexend"/>
            </a:endParaRPr>
          </a:p>
        </p:txBody>
      </p:sp>
      <p:cxnSp>
        <p:nvCxnSpPr>
          <p:cNvPr id="1119" name="Google Shape;1119;p87"/>
          <p:cNvCxnSpPr/>
          <p:nvPr/>
        </p:nvCxnSpPr>
        <p:spPr>
          <a:xfrm>
            <a:off x="4500967" y="3242975"/>
            <a:ext cx="0" cy="381300"/>
          </a:xfrm>
          <a:prstGeom prst="straightConnector1">
            <a:avLst/>
          </a:prstGeom>
          <a:noFill/>
          <a:ln cap="flat" cmpd="sng" w="19050">
            <a:solidFill>
              <a:schemeClr val="dk1"/>
            </a:solidFill>
            <a:prstDash val="solid"/>
            <a:round/>
            <a:headEnd len="med" w="med" type="triangle"/>
            <a:tailEnd len="med" w="med" type="triangle"/>
          </a:ln>
        </p:spPr>
      </p:cxnSp>
      <p:sp>
        <p:nvSpPr>
          <p:cNvPr id="1120" name="Google Shape;1120;p87"/>
          <p:cNvSpPr txBox="1"/>
          <p:nvPr/>
        </p:nvSpPr>
        <p:spPr>
          <a:xfrm>
            <a:off x="3932142" y="3312425"/>
            <a:ext cx="5688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2 m</a:t>
            </a:r>
            <a:endParaRPr sz="1800">
              <a:latin typeface="Lexend"/>
              <a:ea typeface="Lexend"/>
              <a:cs typeface="Lexend"/>
              <a:sym typeface="Lexend"/>
            </a:endParaRPr>
          </a:p>
        </p:txBody>
      </p:sp>
      <p:sp>
        <p:nvSpPr>
          <p:cNvPr id="1121" name="Google Shape;1121;p87"/>
          <p:cNvSpPr txBox="1"/>
          <p:nvPr>
            <p:ph idx="1" type="body"/>
          </p:nvPr>
        </p:nvSpPr>
        <p:spPr>
          <a:xfrm>
            <a:off x="324000" y="1292700"/>
            <a:ext cx="3742800" cy="1145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Naqshad kale oo loogu talagalay waddada (walkway) ayaa la soo jeediyay.</a:t>
            </a:r>
            <a:endParaRPr sz="2000"/>
          </a:p>
        </p:txBody>
      </p:sp>
      <p:sp>
        <p:nvSpPr>
          <p:cNvPr id="1122" name="Google Shape;1122;p87"/>
          <p:cNvSpPr txBox="1"/>
          <p:nvPr>
            <p:ph idx="1" type="body"/>
          </p:nvPr>
        </p:nvSpPr>
        <p:spPr>
          <a:xfrm>
            <a:off x="324000" y="2234700"/>
            <a:ext cx="3018300" cy="7866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Intee in le'eg ayaa bedka u haray si loogu beero dhirta?</a:t>
            </a:r>
            <a:endParaRPr sz="2000"/>
          </a:p>
        </p:txBody>
      </p:sp>
      <p:sp>
        <p:nvSpPr>
          <p:cNvPr id="1123" name="Google Shape;1123;p87"/>
          <p:cNvSpPr/>
          <p:nvPr/>
        </p:nvSpPr>
        <p:spPr>
          <a:xfrm>
            <a:off x="4613467" y="1669500"/>
            <a:ext cx="685200" cy="6852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jaran-</a:t>
            </a:r>
            <a:endParaRPr sz="1600">
              <a:solidFill>
                <a:schemeClr val="dk1"/>
              </a:solidFill>
              <a:latin typeface="Lexend"/>
              <a:ea typeface="Lexend"/>
              <a:cs typeface="Lexend"/>
              <a:sym typeface="Lexend"/>
            </a:endParaRPr>
          </a:p>
          <a:p>
            <a:pPr indent="0" lvl="0" marL="0" rtl="0" algn="ctr">
              <a:spcBef>
                <a:spcPts val="0"/>
              </a:spcBef>
              <a:spcAft>
                <a:spcPts val="0"/>
              </a:spcAft>
              <a:buNone/>
            </a:pPr>
            <a:r>
              <a:rPr lang="en-GB" sz="1100">
                <a:solidFill>
                  <a:schemeClr val="dk1"/>
                </a:solidFill>
                <a:latin typeface="Lexend"/>
                <a:ea typeface="Lexend"/>
                <a:cs typeface="Lexend"/>
                <a:sym typeface="Lexend"/>
              </a:rPr>
              <a:t>jaro (stairwell)</a:t>
            </a:r>
            <a:endParaRPr sz="1600">
              <a:solidFill>
                <a:schemeClr val="dk1"/>
              </a:solidFill>
              <a:latin typeface="Lexend"/>
              <a:ea typeface="Lexend"/>
              <a:cs typeface="Lexend"/>
              <a:sym typeface="Lexend"/>
            </a:endParaRPr>
          </a:p>
        </p:txBody>
      </p:sp>
      <p:cxnSp>
        <p:nvCxnSpPr>
          <p:cNvPr id="1124" name="Google Shape;1124;p87"/>
          <p:cNvCxnSpPr/>
          <p:nvPr/>
        </p:nvCxnSpPr>
        <p:spPr>
          <a:xfrm>
            <a:off x="5298592" y="1933500"/>
            <a:ext cx="0" cy="168300"/>
          </a:xfrm>
          <a:prstGeom prst="straightConnector1">
            <a:avLst/>
          </a:prstGeom>
          <a:noFill/>
          <a:ln cap="flat" cmpd="sng" w="9525">
            <a:solidFill>
              <a:schemeClr val="dk1"/>
            </a:solidFill>
            <a:prstDash val="solid"/>
            <a:round/>
            <a:headEnd len="med" w="med" type="none"/>
            <a:tailEnd len="med" w="med" type="none"/>
          </a:ln>
        </p:spPr>
      </p:cxnSp>
      <p:sp>
        <p:nvSpPr>
          <p:cNvPr id="1125" name="Google Shape;1125;p87"/>
          <p:cNvSpPr/>
          <p:nvPr/>
        </p:nvSpPr>
        <p:spPr>
          <a:xfrm>
            <a:off x="4621046" y="1667150"/>
            <a:ext cx="3462725" cy="1568825"/>
          </a:xfrm>
          <a:custGeom>
            <a:rect b="b" l="l" r="r" t="t"/>
            <a:pathLst>
              <a:path extrusionOk="0" h="62753" w="138509">
                <a:moveTo>
                  <a:pt x="0" y="27707"/>
                </a:moveTo>
                <a:lnTo>
                  <a:pt x="75476" y="27735"/>
                </a:lnTo>
                <a:lnTo>
                  <a:pt x="75476" y="0"/>
                </a:lnTo>
                <a:lnTo>
                  <a:pt x="94526" y="0"/>
                </a:lnTo>
                <a:lnTo>
                  <a:pt x="94526" y="28015"/>
                </a:lnTo>
                <a:lnTo>
                  <a:pt x="138509" y="28015"/>
                </a:lnTo>
                <a:lnTo>
                  <a:pt x="138509" y="43983"/>
                </a:lnTo>
                <a:lnTo>
                  <a:pt x="94526" y="43983"/>
                </a:lnTo>
                <a:lnTo>
                  <a:pt x="94526" y="62753"/>
                </a:lnTo>
                <a:lnTo>
                  <a:pt x="75476" y="62753"/>
                </a:lnTo>
                <a:lnTo>
                  <a:pt x="75476" y="44263"/>
                </a:lnTo>
                <a:lnTo>
                  <a:pt x="116" y="44263"/>
                </a:lnTo>
                <a:close/>
              </a:path>
            </a:pathLst>
          </a:custGeom>
          <a:solidFill>
            <a:srgbClr val="CCCCCC"/>
          </a:solidFill>
          <a:ln cap="flat" cmpd="sng" w="28575">
            <a:solidFill>
              <a:schemeClr val="dk1"/>
            </a:solidFill>
            <a:prstDash val="solid"/>
            <a:round/>
            <a:headEnd len="med" w="med" type="none"/>
            <a:tailEnd len="med" w="med" type="none"/>
          </a:ln>
        </p:spPr>
        <p:txBody>
          <a:bodyPr wrap="square">
            <a:normAutofit/>
          </a:bodyPr>
          <a:p/>
        </p:txBody>
      </p:sp>
      <p:sp>
        <p:nvSpPr>
          <p:cNvPr id="1126" name="Google Shape;1126;p87"/>
          <p:cNvSpPr/>
          <p:nvPr/>
        </p:nvSpPr>
        <p:spPr>
          <a:xfrm>
            <a:off x="5397458" y="2354700"/>
            <a:ext cx="2673900" cy="414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defRPr/>
            </a:pPr>
            <a:r>
              <a:rPr lang="en-GB">
                <a:solidFill>
                  <a:schemeClr val="dk1"/>
                </a:solidFill>
                <a:latin typeface="Lexend"/>
                <a:ea typeface="Lexend"/>
                <a:cs typeface="Lexend"/>
                <a:sym typeface="Lexend"/>
              </a:rPr>
              <a:t>waddo (walkway)</a:t>
            </a:r>
            <a:endParaRPr>
              <a:solidFill>
                <a:schemeClr val="dk1"/>
              </a:solidFill>
              <a:latin typeface="Lexend"/>
              <a:ea typeface="Lexend"/>
              <a:cs typeface="Lexend"/>
              <a:sym typeface="Lexend"/>
            </a:endParaRPr>
          </a:p>
        </p:txBody>
      </p:sp>
      <p:cxnSp>
        <p:nvCxnSpPr>
          <p:cNvPr id="1127" name="Google Shape;1127;p87"/>
          <p:cNvCxnSpPr/>
          <p:nvPr/>
        </p:nvCxnSpPr>
        <p:spPr>
          <a:xfrm>
            <a:off x="4956067" y="2269727"/>
            <a:ext cx="0" cy="168300"/>
          </a:xfrm>
          <a:prstGeom prst="straightConnector1">
            <a:avLst/>
          </a:prstGeom>
          <a:noFill/>
          <a:ln cap="flat" cmpd="sng" w="9525">
            <a:solidFill>
              <a:schemeClr val="dk1"/>
            </a:solidFill>
            <a:prstDash val="solid"/>
            <a:round/>
            <a:headEnd len="med" w="med" type="none"/>
            <a:tailEnd len="med" w="med" type="none"/>
          </a:ln>
        </p:spPr>
      </p:cxnSp>
      <p:cxnSp>
        <p:nvCxnSpPr>
          <p:cNvPr id="1128" name="Google Shape;1128;p87"/>
          <p:cNvCxnSpPr/>
          <p:nvPr/>
        </p:nvCxnSpPr>
        <p:spPr>
          <a:xfrm>
            <a:off x="4500967" y="2391264"/>
            <a:ext cx="0" cy="381300"/>
          </a:xfrm>
          <a:prstGeom prst="straightConnector1">
            <a:avLst/>
          </a:prstGeom>
          <a:noFill/>
          <a:ln cap="flat" cmpd="sng" w="19050">
            <a:solidFill>
              <a:schemeClr val="dk1"/>
            </a:solidFill>
            <a:prstDash val="solid"/>
            <a:round/>
            <a:headEnd len="med" w="med" type="triangle"/>
            <a:tailEnd len="med" w="med" type="triangle"/>
          </a:ln>
        </p:spPr>
      </p:cxnSp>
      <p:sp>
        <p:nvSpPr>
          <p:cNvPr id="1129" name="Google Shape;1129;p87"/>
          <p:cNvSpPr txBox="1"/>
          <p:nvPr/>
        </p:nvSpPr>
        <p:spPr>
          <a:xfrm>
            <a:off x="3932142" y="2460714"/>
            <a:ext cx="5688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2 m</a:t>
            </a:r>
            <a:endParaRPr sz="1800">
              <a:latin typeface="Lexend"/>
              <a:ea typeface="Lexend"/>
              <a:cs typeface="Lexend"/>
              <a:sym typeface="Lexend"/>
            </a:endParaRPr>
          </a:p>
        </p:txBody>
      </p:sp>
      <p:cxnSp>
        <p:nvCxnSpPr>
          <p:cNvPr id="1130" name="Google Shape;1130;p87"/>
          <p:cNvCxnSpPr/>
          <p:nvPr/>
        </p:nvCxnSpPr>
        <p:spPr>
          <a:xfrm>
            <a:off x="6500396" y="1541925"/>
            <a:ext cx="487200" cy="0"/>
          </a:xfrm>
          <a:prstGeom prst="straightConnector1">
            <a:avLst/>
          </a:prstGeom>
          <a:noFill/>
          <a:ln cap="flat" cmpd="sng" w="19050">
            <a:solidFill>
              <a:schemeClr val="dk1"/>
            </a:solidFill>
            <a:prstDash val="solid"/>
            <a:round/>
            <a:headEnd len="med" w="med" type="triangle"/>
            <a:tailEnd len="med" w="med" type="triangle"/>
          </a:ln>
        </p:spPr>
      </p:cxnSp>
      <p:sp>
        <p:nvSpPr>
          <p:cNvPr id="1131" name="Google Shape;1131;p87"/>
          <p:cNvSpPr txBox="1"/>
          <p:nvPr/>
        </p:nvSpPr>
        <p:spPr>
          <a:xfrm>
            <a:off x="6397866" y="1243963"/>
            <a:ext cx="72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2 m</a:t>
            </a:r>
            <a:endParaRPr sz="1800">
              <a:latin typeface="Lexend"/>
              <a:ea typeface="Lexend"/>
              <a:cs typeface="Lexend"/>
              <a:sym typeface="Lexend"/>
            </a:endParaRPr>
          </a:p>
        </p:txBody>
      </p:sp>
      <p:sp>
        <p:nvSpPr>
          <p:cNvPr id="1132" name="Google Shape;1132;p87"/>
          <p:cNvSpPr/>
          <p:nvPr/>
        </p:nvSpPr>
        <p:spPr>
          <a:xfrm>
            <a:off x="324000" y="3104200"/>
            <a:ext cx="2673900" cy="381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Waddo toosan (Vertical walkway): 16 m²</a:t>
            </a:r>
            <a:endParaRPr sz="2000">
              <a:solidFill>
                <a:schemeClr val="dk1"/>
              </a:solidFill>
              <a:latin typeface="Kalam"/>
              <a:ea typeface="Kalam"/>
              <a:cs typeface="Kalam"/>
              <a:sym typeface="Kalam"/>
            </a:endParaRPr>
          </a:p>
        </p:txBody>
      </p:sp>
      <p:sp>
        <p:nvSpPr>
          <p:cNvPr id="1133" name="Google Shape;1133;p87"/>
          <p:cNvSpPr/>
          <p:nvPr/>
        </p:nvSpPr>
        <p:spPr>
          <a:xfrm>
            <a:off x="324000" y="3461002"/>
            <a:ext cx="5276100" cy="300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Waddo jiif ah (Horizontal walkway): 40 m²</a:t>
            </a:r>
            <a:endParaRPr sz="2000">
              <a:solidFill>
                <a:schemeClr val="dk1"/>
              </a:solidFill>
              <a:latin typeface="Kalam"/>
              <a:ea typeface="Kalam"/>
              <a:cs typeface="Kalam"/>
              <a:sym typeface="Kalam"/>
            </a:endParaRPr>
          </a:p>
        </p:txBody>
      </p:sp>
      <p:sp>
        <p:nvSpPr>
          <p:cNvPr id="1134" name="Google Shape;1134;p87"/>
          <p:cNvSpPr/>
          <p:nvPr/>
        </p:nvSpPr>
        <p:spPr>
          <a:xfrm>
            <a:off x="324000" y="3803400"/>
            <a:ext cx="5276100" cy="300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Bedka isgoyska (crossover): 4 m²</a:t>
            </a:r>
            <a:endParaRPr sz="2000">
              <a:solidFill>
                <a:schemeClr val="dk1"/>
              </a:solidFill>
              <a:latin typeface="Kalam"/>
              <a:ea typeface="Kalam"/>
              <a:cs typeface="Kalam"/>
              <a:sym typeface="Kalam"/>
            </a:endParaRPr>
          </a:p>
        </p:txBody>
      </p:sp>
      <p:sp>
        <p:nvSpPr>
          <p:cNvPr id="1135" name="Google Shape;1135;p87"/>
          <p:cNvSpPr/>
          <p:nvPr/>
        </p:nvSpPr>
        <p:spPr>
          <a:xfrm>
            <a:off x="324000" y="4163721"/>
            <a:ext cx="5276100" cy="387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Wadarta bedka waddada: 16 + 40 – 4 = 52 m²</a:t>
            </a:r>
            <a:endParaRPr sz="2000">
              <a:solidFill>
                <a:schemeClr val="dk1"/>
              </a:solidFill>
              <a:latin typeface="Kalam"/>
              <a:ea typeface="Kalam"/>
              <a:cs typeface="Kalam"/>
              <a:sym typeface="Kalam"/>
            </a:endParaRPr>
          </a:p>
        </p:txBody>
      </p:sp>
      <p:sp>
        <p:nvSpPr>
          <p:cNvPr id="1136" name="Google Shape;1136;p87"/>
          <p:cNvSpPr/>
          <p:nvPr/>
        </p:nvSpPr>
        <p:spPr>
          <a:xfrm>
            <a:off x="324000" y="4513612"/>
            <a:ext cx="5276100" cy="300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Bedka loogu talagalay in lagu beero dhirta: 144 – 52 = 92 m²</a:t>
            </a:r>
            <a:endParaRPr sz="2000">
              <a:solidFill>
                <a:schemeClr val="dk1"/>
              </a:solidFill>
              <a:latin typeface="Kalam"/>
              <a:ea typeface="Kalam"/>
              <a:cs typeface="Kalam"/>
              <a:sym typeface="Kalam"/>
            </a:endParaRPr>
          </a:p>
        </p:txBody>
      </p:sp>
      <p:cxnSp>
        <p:nvCxnSpPr>
          <p:cNvPr id="1137" name="Google Shape;1137;p87"/>
          <p:cNvCxnSpPr/>
          <p:nvPr/>
        </p:nvCxnSpPr>
        <p:spPr>
          <a:xfrm>
            <a:off x="4610676" y="1933500"/>
            <a:ext cx="0" cy="168300"/>
          </a:xfrm>
          <a:prstGeom prst="straightConnector1">
            <a:avLst/>
          </a:prstGeom>
          <a:noFill/>
          <a:ln cap="flat" cmpd="sng" w="9525">
            <a:solidFill>
              <a:schemeClr val="dk1"/>
            </a:solidFill>
            <a:prstDash val="solid"/>
            <a:round/>
            <a:headEnd len="med" w="med" type="none"/>
            <a:tailEnd len="med" w="med" type="none"/>
          </a:ln>
        </p:spPr>
      </p:cxnSp>
      <p:cxnSp>
        <p:nvCxnSpPr>
          <p:cNvPr id="1138" name="Google Shape;1138;p87"/>
          <p:cNvCxnSpPr/>
          <p:nvPr/>
        </p:nvCxnSpPr>
        <p:spPr>
          <a:xfrm>
            <a:off x="4953951" y="1583927"/>
            <a:ext cx="0" cy="168300"/>
          </a:xfrm>
          <a:prstGeom prst="straightConnector1">
            <a:avLst/>
          </a:prstGeom>
          <a:noFill/>
          <a:ln cap="flat" cmpd="sng" w="9525">
            <a:solidFill>
              <a:schemeClr val="dk1"/>
            </a:solidFill>
            <a:prstDash val="solid"/>
            <a:round/>
            <a:headEnd len="med" w="med" type="none"/>
            <a:tailEnd len="med" w="med" type="none"/>
          </a:ln>
        </p:spPr>
      </p:cxnSp>
      <p:sp>
        <p:nvSpPr>
          <p:cNvPr id="1139" name="Google Shape;1139;p87"/>
          <p:cNvSpPr/>
          <p:nvPr/>
        </p:nvSpPr>
        <p:spPr>
          <a:xfrm>
            <a:off x="4606425" y="1669975"/>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40" name="Google Shape;1140;p87"/>
          <p:cNvSpPr/>
          <p:nvPr/>
        </p:nvSpPr>
        <p:spPr>
          <a:xfrm>
            <a:off x="5216025" y="1669975"/>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41" name="Google Shape;1141;p87"/>
          <p:cNvSpPr/>
          <p:nvPr/>
        </p:nvSpPr>
        <p:spPr>
          <a:xfrm>
            <a:off x="4606425" y="2273826"/>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42" name="Google Shape;1142;p87"/>
          <p:cNvSpPr/>
          <p:nvPr/>
        </p:nvSpPr>
        <p:spPr>
          <a:xfrm>
            <a:off x="5216025" y="2273826"/>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6" name="Shape 1146"/>
        <p:cNvGrpSpPr/>
        <p:nvPr/>
      </p:nvGrpSpPr>
      <p:grpSpPr>
        <a:xfrm>
          <a:off x="0" y="0"/>
          <a:ext cx="0" cy="0"/>
          <a:chOff x="0" y="0"/>
          <a:chExt cx="0" cy="0"/>
        </a:xfrm>
      </p:grpSpPr>
      <p:sp>
        <p:nvSpPr>
          <p:cNvPr id="1147" name="Google Shape;1147;p88"/>
          <p:cNvSpPr/>
          <p:nvPr/>
        </p:nvSpPr>
        <p:spPr>
          <a:xfrm>
            <a:off x="3826394" y="1401097"/>
            <a:ext cx="4908600" cy="2761800"/>
          </a:xfrm>
          <a:prstGeom prst="rect">
            <a:avLst/>
          </a:prstGeom>
          <a:solidFill>
            <a:srgbClr val="B7B7B7"/>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48" name="Google Shape;1148;p88"/>
          <p:cNvSpPr txBox="1"/>
          <p:nvPr>
            <p:ph idx="1" type="body"/>
          </p:nvPr>
        </p:nvSpPr>
        <p:spPr>
          <a:xfrm>
            <a:off x="324000" y="683100"/>
            <a:ext cx="8237700" cy="582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Jaantusku wuxuu muujinayaa aragtida qorshaha (plan view) ee saqafka (rooftop) ee dhismaha xafiiska. Saqafka wuxuu leeyahay laba daaqadood oo isku mid ah (congruent skylight windows).</a:t>
            </a:r>
            <a:br>
              <a:rPr lang="en-GB" sz="1800"/>
            </a:br>
            <a:r>
              <a:rPr lang="en-GB" sz="1100">
                <a:latin typeface="Lexend"/>
              </a:rPr>
              <a:t/>
            </a:r>
            <a:endParaRPr sz="1800"/>
          </a:p>
          <a:p>
            <a:pPr indent="0" lvl="0" marL="0" rtl="0" algn="l">
              <a:spcBef>
                <a:spcPts val="1000"/>
              </a:spcBef>
              <a:spcAft>
                <a:spcPts val="1000"/>
              </a:spcAft>
              <a:buNone/>
            </a:pPr>
            <a:r>
              <a:rPr lang="en-GB" sz="1800">
                <a:latin typeface="Lexend"/>
              </a:rPr>
              <a:t>    </a:t>
            </a:r>
            <a:endParaRPr sz="1800"/>
          </a:p>
        </p:txBody>
      </p:sp>
      <p:sp>
        <p:nvSpPr>
          <p:cNvPr id="1149" name="Google Shape;1149;p8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Qorshaynta beerista saqafka (rooftop agriculture)</a:t>
            </a:r>
            <a:endParaRPr/>
          </a:p>
        </p:txBody>
      </p:sp>
      <p:cxnSp>
        <p:nvCxnSpPr>
          <p:cNvPr id="1150" name="Google Shape;1150;p88"/>
          <p:cNvCxnSpPr/>
          <p:nvPr/>
        </p:nvCxnSpPr>
        <p:spPr>
          <a:xfrm>
            <a:off x="3826686" y="4260411"/>
            <a:ext cx="4908300" cy="0"/>
          </a:xfrm>
          <a:prstGeom prst="straightConnector1">
            <a:avLst/>
          </a:prstGeom>
          <a:noFill/>
          <a:ln cap="flat" cmpd="sng" w="19050">
            <a:solidFill>
              <a:schemeClr val="dk1"/>
            </a:solidFill>
            <a:prstDash val="solid"/>
            <a:round/>
            <a:headEnd len="med" w="med" type="triangle"/>
            <a:tailEnd len="med" w="med" type="triangle"/>
          </a:ln>
        </p:spPr>
      </p:cxnSp>
      <p:cxnSp>
        <p:nvCxnSpPr>
          <p:cNvPr id="1151" name="Google Shape;1151;p88"/>
          <p:cNvCxnSpPr/>
          <p:nvPr/>
        </p:nvCxnSpPr>
        <p:spPr>
          <a:xfrm>
            <a:off x="3717377" y="1401097"/>
            <a:ext cx="0" cy="2774700"/>
          </a:xfrm>
          <a:prstGeom prst="straightConnector1">
            <a:avLst/>
          </a:prstGeom>
          <a:noFill/>
          <a:ln cap="flat" cmpd="sng" w="19050">
            <a:solidFill>
              <a:schemeClr val="dk1"/>
            </a:solidFill>
            <a:prstDash val="solid"/>
            <a:round/>
            <a:headEnd len="med" w="med" type="triangle"/>
            <a:tailEnd len="med" w="med" type="triangle"/>
          </a:ln>
        </p:spPr>
      </p:cxnSp>
      <p:sp>
        <p:nvSpPr>
          <p:cNvPr id="1152" name="Google Shape;1152;p88"/>
          <p:cNvSpPr txBox="1"/>
          <p:nvPr/>
        </p:nvSpPr>
        <p:spPr>
          <a:xfrm>
            <a:off x="5869913" y="4262432"/>
            <a:ext cx="7725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30 m</a:t>
            </a:r>
            <a:endParaRPr sz="1800">
              <a:latin typeface="Lexend"/>
              <a:ea typeface="Lexend"/>
              <a:cs typeface="Lexend"/>
              <a:sym typeface="Lexend"/>
            </a:endParaRPr>
          </a:p>
        </p:txBody>
      </p:sp>
      <p:sp>
        <p:nvSpPr>
          <p:cNvPr id="1153" name="Google Shape;1153;p88"/>
          <p:cNvSpPr txBox="1"/>
          <p:nvPr/>
        </p:nvSpPr>
        <p:spPr>
          <a:xfrm>
            <a:off x="8048010" y="949141"/>
            <a:ext cx="7353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3.5 m</a:t>
            </a:r>
            <a:endParaRPr sz="1600">
              <a:latin typeface="Lexend"/>
              <a:ea typeface="Lexend"/>
              <a:cs typeface="Lexend"/>
              <a:sym typeface="Lexend"/>
            </a:endParaRPr>
          </a:p>
        </p:txBody>
      </p:sp>
      <p:sp>
        <p:nvSpPr>
          <p:cNvPr id="1154" name="Google Shape;1154;p88"/>
          <p:cNvSpPr/>
          <p:nvPr/>
        </p:nvSpPr>
        <p:spPr>
          <a:xfrm>
            <a:off x="7995954" y="1401097"/>
            <a:ext cx="735300" cy="735300"/>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jaran-</a:t>
            </a:r>
            <a:endParaRPr sz="1600">
              <a:solidFill>
                <a:schemeClr val="dk1"/>
              </a:solidFill>
              <a:latin typeface="Lexend"/>
              <a:ea typeface="Lexend"/>
              <a:cs typeface="Lexend"/>
              <a:sym typeface="Lexend"/>
            </a:endParaRPr>
          </a:p>
          <a:p>
            <a:pPr indent="0" lvl="0" marL="0" rtl="0" algn="ctr">
              <a:spcBef>
                <a:spcPts val="0"/>
              </a:spcBef>
              <a:spcAft>
                <a:spcPts val="0"/>
              </a:spcAft>
              <a:buNone/>
            </a:pPr>
            <a:r>
              <a:rPr lang="en-GB" sz="1100">
                <a:solidFill>
                  <a:schemeClr val="dk1"/>
                </a:solidFill>
                <a:latin typeface="Lexend"/>
                <a:ea typeface="Lexend"/>
                <a:cs typeface="Lexend"/>
                <a:sym typeface="Lexend"/>
              </a:rPr>
              <a:t>jaro (stairwell)</a:t>
            </a:r>
            <a:endParaRPr sz="1600">
              <a:solidFill>
                <a:schemeClr val="dk1"/>
              </a:solidFill>
              <a:latin typeface="Lexend"/>
              <a:ea typeface="Lexend"/>
              <a:cs typeface="Lexend"/>
              <a:sym typeface="Lexend"/>
            </a:endParaRPr>
          </a:p>
        </p:txBody>
      </p:sp>
      <p:cxnSp>
        <p:nvCxnSpPr>
          <p:cNvPr id="1155" name="Google Shape;1155;p88"/>
          <p:cNvCxnSpPr/>
          <p:nvPr/>
        </p:nvCxnSpPr>
        <p:spPr>
          <a:xfrm>
            <a:off x="8002454" y="1684294"/>
            <a:ext cx="0" cy="180600"/>
          </a:xfrm>
          <a:prstGeom prst="straightConnector1">
            <a:avLst/>
          </a:prstGeom>
          <a:noFill/>
          <a:ln cap="flat" cmpd="sng" w="9525">
            <a:solidFill>
              <a:schemeClr val="dk1"/>
            </a:solidFill>
            <a:prstDash val="solid"/>
            <a:round/>
            <a:headEnd len="med" w="med" type="none"/>
            <a:tailEnd len="med" w="med" type="none"/>
          </a:ln>
        </p:spPr>
      </p:cxnSp>
      <p:cxnSp>
        <p:nvCxnSpPr>
          <p:cNvPr id="1156" name="Google Shape;1156;p88"/>
          <p:cNvCxnSpPr/>
          <p:nvPr/>
        </p:nvCxnSpPr>
        <p:spPr>
          <a:xfrm>
            <a:off x="8363498" y="2045023"/>
            <a:ext cx="0" cy="180600"/>
          </a:xfrm>
          <a:prstGeom prst="straightConnector1">
            <a:avLst/>
          </a:prstGeom>
          <a:noFill/>
          <a:ln cap="flat" cmpd="sng" w="9525">
            <a:solidFill>
              <a:schemeClr val="dk1"/>
            </a:solidFill>
            <a:prstDash val="solid"/>
            <a:round/>
            <a:headEnd len="med" w="med" type="none"/>
            <a:tailEnd len="med" w="med" type="none"/>
          </a:ln>
        </p:spPr>
      </p:cxnSp>
      <p:sp>
        <p:nvSpPr>
          <p:cNvPr id="1157" name="Google Shape;1157;p88"/>
          <p:cNvSpPr/>
          <p:nvPr/>
        </p:nvSpPr>
        <p:spPr>
          <a:xfrm>
            <a:off x="4064507" y="1633335"/>
            <a:ext cx="4417109" cy="2318057"/>
          </a:xfrm>
          <a:custGeom>
            <a:rect b="b" l="l" r="r" t="t"/>
            <a:pathLst>
              <a:path extrusionOk="0" h="88857" w="169319">
                <a:moveTo>
                  <a:pt x="129" y="0"/>
                </a:moveTo>
                <a:lnTo>
                  <a:pt x="142455" y="0"/>
                </a:lnTo>
                <a:lnTo>
                  <a:pt x="142455" y="27381"/>
                </a:lnTo>
                <a:lnTo>
                  <a:pt x="169319" y="27381"/>
                </a:lnTo>
                <a:lnTo>
                  <a:pt x="169319" y="88857"/>
                </a:lnTo>
                <a:lnTo>
                  <a:pt x="0" y="88857"/>
                </a:lnTo>
                <a:close/>
              </a:path>
            </a:pathLst>
          </a:custGeom>
          <a:solidFill>
            <a:srgbClr val="B6D7A8"/>
          </a:solidFill>
          <a:ln cap="flat" cmpd="sng" w="19050">
            <a:solidFill>
              <a:schemeClr val="dk1"/>
            </a:solidFill>
            <a:prstDash val="solid"/>
            <a:round/>
            <a:headEnd len="med" w="med" type="none"/>
            <a:tailEnd len="med" w="med" type="none"/>
          </a:ln>
        </p:spPr>
        <p:txBody>
          <a:bodyPr wrap="square">
            <a:normAutofit/>
          </a:bodyPr>
          <a:p/>
        </p:txBody>
      </p:sp>
      <p:sp>
        <p:nvSpPr>
          <p:cNvPr id="1158" name="Google Shape;1158;p88"/>
          <p:cNvSpPr/>
          <p:nvPr/>
        </p:nvSpPr>
        <p:spPr>
          <a:xfrm>
            <a:off x="4662592" y="2497933"/>
            <a:ext cx="1046700" cy="674100"/>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daaqad iftiin (skylight window)</a:t>
            </a:r>
            <a:endParaRPr sz="1600">
              <a:solidFill>
                <a:schemeClr val="dk1"/>
              </a:solidFill>
              <a:latin typeface="Lexend"/>
              <a:ea typeface="Lexend"/>
              <a:cs typeface="Lexend"/>
              <a:sym typeface="Lexend"/>
            </a:endParaRPr>
          </a:p>
        </p:txBody>
      </p:sp>
      <p:sp>
        <p:nvSpPr>
          <p:cNvPr id="1159" name="Google Shape;1159;p88"/>
          <p:cNvSpPr/>
          <p:nvPr/>
        </p:nvSpPr>
        <p:spPr>
          <a:xfrm>
            <a:off x="6690557" y="2497933"/>
            <a:ext cx="1046700" cy="674100"/>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daaqad iftiin (skylight window)</a:t>
            </a:r>
            <a:endParaRPr sz="1600">
              <a:solidFill>
                <a:schemeClr val="dk1"/>
              </a:solidFill>
              <a:latin typeface="Lexend"/>
              <a:ea typeface="Lexend"/>
              <a:cs typeface="Lexend"/>
              <a:sym typeface="Lexend"/>
            </a:endParaRPr>
          </a:p>
        </p:txBody>
      </p:sp>
      <p:cxnSp>
        <p:nvCxnSpPr>
          <p:cNvPr id="1160" name="Google Shape;1160;p88"/>
          <p:cNvCxnSpPr/>
          <p:nvPr/>
        </p:nvCxnSpPr>
        <p:spPr>
          <a:xfrm rot="10800000">
            <a:off x="8033743" y="1286300"/>
            <a:ext cx="679200" cy="0"/>
          </a:xfrm>
          <a:prstGeom prst="straightConnector1">
            <a:avLst/>
          </a:prstGeom>
          <a:noFill/>
          <a:ln cap="flat" cmpd="sng" w="28575">
            <a:solidFill>
              <a:schemeClr val="dk1"/>
            </a:solidFill>
            <a:prstDash val="solid"/>
            <a:round/>
            <a:headEnd len="med" w="med" type="triangle"/>
            <a:tailEnd len="med" w="med" type="triangle"/>
          </a:ln>
        </p:spPr>
      </p:cxnSp>
      <p:sp>
        <p:nvSpPr>
          <p:cNvPr id="1161" name="Google Shape;1161;p88"/>
          <p:cNvSpPr txBox="1"/>
          <p:nvPr/>
        </p:nvSpPr>
        <p:spPr>
          <a:xfrm>
            <a:off x="4747016" y="1366991"/>
            <a:ext cx="26856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xuduud bixin (drainage border)</a:t>
            </a:r>
            <a:endParaRPr sz="1600">
              <a:latin typeface="Lexend"/>
              <a:ea typeface="Lexend"/>
              <a:cs typeface="Lexend"/>
              <a:sym typeface="Lexend"/>
            </a:endParaRPr>
          </a:p>
        </p:txBody>
      </p:sp>
      <p:sp>
        <p:nvSpPr>
          <p:cNvPr id="1162" name="Google Shape;1162;p88"/>
          <p:cNvSpPr txBox="1"/>
          <p:nvPr/>
        </p:nvSpPr>
        <p:spPr>
          <a:xfrm>
            <a:off x="3018080" y="2476493"/>
            <a:ext cx="7725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20 m</a:t>
            </a:r>
            <a:endParaRPr sz="1800">
              <a:latin typeface="Lexend"/>
              <a:ea typeface="Lexend"/>
              <a:cs typeface="Lexend"/>
              <a:sym typeface="Lexend"/>
            </a:endParaRPr>
          </a:p>
        </p:txBody>
      </p:sp>
      <p:cxnSp>
        <p:nvCxnSpPr>
          <p:cNvPr id="1163" name="Google Shape;1163;p88"/>
          <p:cNvCxnSpPr/>
          <p:nvPr/>
        </p:nvCxnSpPr>
        <p:spPr>
          <a:xfrm>
            <a:off x="4664886" y="3276566"/>
            <a:ext cx="1034700" cy="0"/>
          </a:xfrm>
          <a:prstGeom prst="straightConnector1">
            <a:avLst/>
          </a:prstGeom>
          <a:noFill/>
          <a:ln cap="flat" cmpd="sng" w="19050">
            <a:solidFill>
              <a:schemeClr val="dk1"/>
            </a:solidFill>
            <a:prstDash val="solid"/>
            <a:round/>
            <a:headEnd len="med" w="med" type="triangle"/>
            <a:tailEnd len="med" w="med" type="triangle"/>
          </a:ln>
        </p:spPr>
      </p:cxnSp>
      <p:sp>
        <p:nvSpPr>
          <p:cNvPr id="1164" name="Google Shape;1164;p88"/>
          <p:cNvSpPr txBox="1"/>
          <p:nvPr/>
        </p:nvSpPr>
        <p:spPr>
          <a:xfrm>
            <a:off x="4970359" y="3269811"/>
            <a:ext cx="4617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6 m</a:t>
            </a:r>
            <a:endParaRPr sz="1800">
              <a:latin typeface="Lexend"/>
              <a:ea typeface="Lexend"/>
              <a:cs typeface="Lexend"/>
              <a:sym typeface="Lexend"/>
            </a:endParaRPr>
          </a:p>
        </p:txBody>
      </p:sp>
      <p:cxnSp>
        <p:nvCxnSpPr>
          <p:cNvPr id="1165" name="Google Shape;1165;p88"/>
          <p:cNvCxnSpPr/>
          <p:nvPr/>
        </p:nvCxnSpPr>
        <p:spPr>
          <a:xfrm rot="10800000">
            <a:off x="5818388" y="2522294"/>
            <a:ext cx="0" cy="659100"/>
          </a:xfrm>
          <a:prstGeom prst="straightConnector1">
            <a:avLst/>
          </a:prstGeom>
          <a:noFill/>
          <a:ln cap="flat" cmpd="sng" w="19050">
            <a:solidFill>
              <a:schemeClr val="dk1"/>
            </a:solidFill>
            <a:prstDash val="solid"/>
            <a:round/>
            <a:headEnd len="med" w="med" type="triangle"/>
            <a:tailEnd len="med" w="med" type="triangle"/>
          </a:ln>
        </p:spPr>
      </p:cxnSp>
      <p:sp>
        <p:nvSpPr>
          <p:cNvPr id="1166" name="Google Shape;1166;p88"/>
          <p:cNvSpPr txBox="1"/>
          <p:nvPr/>
        </p:nvSpPr>
        <p:spPr>
          <a:xfrm>
            <a:off x="5858973" y="2748520"/>
            <a:ext cx="4617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4 m</a:t>
            </a:r>
            <a:endParaRPr sz="1800">
              <a:latin typeface="Lexend"/>
              <a:ea typeface="Lexend"/>
              <a:cs typeface="Lexend"/>
              <a:sym typeface="Lexend"/>
            </a:endParaRPr>
          </a:p>
        </p:txBody>
      </p:sp>
      <p:sp>
        <p:nvSpPr>
          <p:cNvPr id="1167" name="Google Shape;1167;p88"/>
          <p:cNvSpPr txBox="1"/>
          <p:nvPr>
            <p:ph idx="1" type="body"/>
          </p:nvPr>
        </p:nvSpPr>
        <p:spPr>
          <a:xfrm>
            <a:off x="324000" y="1486425"/>
            <a:ext cx="3240900" cy="9015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Lexend"/>
              </a:rPr>
              <a:t>Nashqadeeye (designer) wuxuu doonayaa inuu isticmaalo saqafka (roof-space) intii suurtogal ah si uu u beero cagaar (greenery).</a:t>
            </a:r>
            <a:endParaRPr sz="1800"/>
          </a:p>
          <a:p>
            <a:pPr indent="0" lvl="0" marL="0" rtl="0" algn="l">
              <a:spcBef>
                <a:spcPts val="1000"/>
              </a:spcBef>
              <a:spcAft>
                <a:spcPts val="1000"/>
              </a:spcAft>
              <a:buNone/>
            </a:pPr>
            <a:r>
              <a:rPr>
                <a:latin typeface="Lexend"/>
              </a:rPr>
              <a:t/>
            </a:r>
            <a:endParaRPr sz="1800"/>
          </a:p>
        </p:txBody>
      </p:sp>
      <p:sp>
        <p:nvSpPr>
          <p:cNvPr id="1168" name="Google Shape;1168;p88"/>
          <p:cNvSpPr txBox="1"/>
          <p:nvPr>
            <p:ph idx="1" type="body"/>
          </p:nvPr>
        </p:nvSpPr>
        <p:spPr>
          <a:xfrm>
            <a:off x="324000" y="2532150"/>
            <a:ext cx="2933700" cy="1137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Waxay u baahan yihiin inay ku daraan xuduud (border) hareeraha, si biyuhu u baxaan (drainage). Xuduuddu (border) waa 50 cm ballac (wide) dhammaan hareeraha.</a:t>
            </a:r>
            <a:endParaRPr sz="1800"/>
          </a:p>
          <a:p>
            <a:pPr indent="0" lvl="0" marL="0" rtl="0" algn="l">
              <a:spcBef>
                <a:spcPts val="1000"/>
              </a:spcBef>
              <a:spcAft>
                <a:spcPts val="1000"/>
              </a:spcAft>
              <a:buNone/>
            </a:pPr>
            <a:r>
              <a:rPr>
                <a:latin typeface="Lexend"/>
              </a:rPr>
              <a:t/>
            </a:r>
            <a:endParaRPr sz="1800"/>
          </a:p>
        </p:txBody>
      </p:sp>
      <p:sp>
        <p:nvSpPr>
          <p:cNvPr id="1169" name="Google Shape;1169;p88"/>
          <p:cNvSpPr txBox="1"/>
          <p:nvPr>
            <p:ph idx="1" type="body"/>
          </p:nvPr>
        </p:nvSpPr>
        <p:spPr>
          <a:xfrm>
            <a:off x="323875" y="3897000"/>
            <a:ext cx="3162600" cy="901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Xisaabi bedka (area) ugu weyn (maximum) ee loo isticmaali karo beerista cagaarka (planting greenery).</a:t>
            </a:r>
            <a:endParaRPr sz="1800"/>
          </a:p>
          <a:p>
            <a:pPr indent="0" lvl="0" marL="0" rtl="0" algn="l">
              <a:spcBef>
                <a:spcPts val="1000"/>
              </a:spcBef>
              <a:spcAft>
                <a:spcPts val="1000"/>
              </a:spcAft>
              <a:buNone/>
            </a:pPr>
            <a:r>
              <a:rPr>
                <a:latin typeface="Lexend"/>
              </a:rPr>
              <a:t/>
            </a:r>
            <a:endParaRPr sz="1800"/>
          </a:p>
        </p:txBody>
      </p:sp>
      <p:sp>
        <p:nvSpPr>
          <p:cNvPr id="1170" name="Google Shape;1170;p88"/>
          <p:cNvSpPr txBox="1"/>
          <p:nvPr/>
        </p:nvSpPr>
        <p:spPr>
          <a:xfrm>
            <a:off x="4387541" y="4545487"/>
            <a:ext cx="37944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jaantus (diagram) looma sawirin cabbir (scale)</a:t>
            </a:r>
            <a:endParaRPr sz="1800">
              <a:latin typeface="Lexend"/>
              <a:ea typeface="Lexend"/>
              <a:cs typeface="Lexend"/>
              <a:sym typeface="Lexend"/>
            </a:endParaRPr>
          </a:p>
        </p:txBody>
      </p:sp>
      <p:cxnSp>
        <p:nvCxnSpPr>
          <p:cNvPr id="1171" name="Google Shape;1171;p88"/>
          <p:cNvCxnSpPr/>
          <p:nvPr/>
        </p:nvCxnSpPr>
        <p:spPr>
          <a:xfrm>
            <a:off x="8337477" y="1320760"/>
            <a:ext cx="0" cy="168300"/>
          </a:xfrm>
          <a:prstGeom prst="straightConnector1">
            <a:avLst/>
          </a:prstGeom>
          <a:noFill/>
          <a:ln cap="flat" cmpd="sng" w="9525">
            <a:solidFill>
              <a:schemeClr val="dk1"/>
            </a:solidFill>
            <a:prstDash val="solid"/>
            <a:round/>
            <a:headEnd len="med" w="med" type="none"/>
            <a:tailEnd len="med" w="med" type="none"/>
          </a:ln>
        </p:spPr>
      </p:cxnSp>
      <p:sp>
        <p:nvSpPr>
          <p:cNvPr id="1172" name="Google Shape;1172;p88"/>
          <p:cNvSpPr/>
          <p:nvPr/>
        </p:nvSpPr>
        <p:spPr>
          <a:xfrm>
            <a:off x="7989951" y="1406808"/>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73" name="Google Shape;1173;p88"/>
          <p:cNvSpPr/>
          <p:nvPr/>
        </p:nvSpPr>
        <p:spPr>
          <a:xfrm>
            <a:off x="8652706" y="1406808"/>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74" name="Google Shape;1174;p88"/>
          <p:cNvSpPr/>
          <p:nvPr/>
        </p:nvSpPr>
        <p:spPr>
          <a:xfrm>
            <a:off x="7997632" y="2056748"/>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75" name="Google Shape;1175;p88"/>
          <p:cNvSpPr/>
          <p:nvPr/>
        </p:nvSpPr>
        <p:spPr>
          <a:xfrm>
            <a:off x="8656547" y="2056133"/>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76" name="Google Shape;1176;p88"/>
          <p:cNvCxnSpPr/>
          <p:nvPr/>
        </p:nvCxnSpPr>
        <p:spPr>
          <a:xfrm>
            <a:off x="8721419" y="1684294"/>
            <a:ext cx="0" cy="180600"/>
          </a:xfrm>
          <a:prstGeom prst="straightConnector1">
            <a:avLst/>
          </a:prstGeom>
          <a:noFill/>
          <a:ln cap="flat" cmpd="sng" w="9525">
            <a:solidFill>
              <a:schemeClr val="dk1"/>
            </a:solidFill>
            <a:prstDash val="solid"/>
            <a:round/>
            <a:headEnd len="med" w="med" type="none"/>
            <a:tailEnd len="med" w="med" type="none"/>
          </a:ln>
        </p:spPr>
      </p:cxnSp>
      <p:sp>
        <p:nvSpPr>
          <p:cNvPr id="1177" name="Google Shape;1177;p88"/>
          <p:cNvSpPr/>
          <p:nvPr/>
        </p:nvSpPr>
        <p:spPr>
          <a:xfrm>
            <a:off x="4663720" y="2497758"/>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78" name="Google Shape;1178;p88"/>
          <p:cNvSpPr/>
          <p:nvPr/>
        </p:nvSpPr>
        <p:spPr>
          <a:xfrm>
            <a:off x="5627337" y="2497758"/>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79" name="Google Shape;1179;p88"/>
          <p:cNvSpPr/>
          <p:nvPr/>
        </p:nvSpPr>
        <p:spPr>
          <a:xfrm>
            <a:off x="4663720" y="3088470"/>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80" name="Google Shape;1180;p88"/>
          <p:cNvSpPr/>
          <p:nvPr/>
        </p:nvSpPr>
        <p:spPr>
          <a:xfrm>
            <a:off x="5627337" y="3088470"/>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4" name="Shape 1184"/>
        <p:cNvGrpSpPr/>
        <p:nvPr/>
      </p:nvGrpSpPr>
      <p:grpSpPr>
        <a:xfrm>
          <a:off x="0" y="0"/>
          <a:ext cx="0" cy="0"/>
          <a:chOff x="0" y="0"/>
          <a:chExt cx="0" cy="0"/>
        </a:xfrm>
      </p:grpSpPr>
      <p:sp>
        <p:nvSpPr>
          <p:cNvPr id="1185" name="Google Shape;1185;p8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Qorshaynta beerista saqafka (rooftop agriculture)</a:t>
            </a:r>
            <a:endParaRPr/>
          </a:p>
        </p:txBody>
      </p:sp>
      <p:sp>
        <p:nvSpPr>
          <p:cNvPr id="1186" name="Google Shape;1186;p89"/>
          <p:cNvSpPr/>
          <p:nvPr/>
        </p:nvSpPr>
        <p:spPr>
          <a:xfrm>
            <a:off x="3826394" y="1401097"/>
            <a:ext cx="4908600" cy="2761800"/>
          </a:xfrm>
          <a:prstGeom prst="rect">
            <a:avLst/>
          </a:prstGeom>
          <a:solidFill>
            <a:srgbClr val="B7B7B7"/>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87" name="Google Shape;1187;p89"/>
          <p:cNvCxnSpPr/>
          <p:nvPr/>
        </p:nvCxnSpPr>
        <p:spPr>
          <a:xfrm>
            <a:off x="3826686" y="4260411"/>
            <a:ext cx="4908300" cy="0"/>
          </a:xfrm>
          <a:prstGeom prst="straightConnector1">
            <a:avLst/>
          </a:prstGeom>
          <a:noFill/>
          <a:ln cap="flat" cmpd="sng" w="19050">
            <a:solidFill>
              <a:schemeClr val="dk1"/>
            </a:solidFill>
            <a:prstDash val="solid"/>
            <a:round/>
            <a:headEnd len="med" w="med" type="triangle"/>
            <a:tailEnd len="med" w="med" type="triangle"/>
          </a:ln>
        </p:spPr>
      </p:cxnSp>
      <p:cxnSp>
        <p:nvCxnSpPr>
          <p:cNvPr id="1188" name="Google Shape;1188;p89"/>
          <p:cNvCxnSpPr/>
          <p:nvPr/>
        </p:nvCxnSpPr>
        <p:spPr>
          <a:xfrm>
            <a:off x="3717377" y="1401097"/>
            <a:ext cx="0" cy="2774700"/>
          </a:xfrm>
          <a:prstGeom prst="straightConnector1">
            <a:avLst/>
          </a:prstGeom>
          <a:noFill/>
          <a:ln cap="flat" cmpd="sng" w="19050">
            <a:solidFill>
              <a:schemeClr val="dk1"/>
            </a:solidFill>
            <a:prstDash val="solid"/>
            <a:round/>
            <a:headEnd len="med" w="med" type="triangle"/>
            <a:tailEnd len="med" w="med" type="triangle"/>
          </a:ln>
        </p:spPr>
      </p:cxnSp>
      <p:sp>
        <p:nvSpPr>
          <p:cNvPr id="1189" name="Google Shape;1189;p89"/>
          <p:cNvSpPr txBox="1"/>
          <p:nvPr/>
        </p:nvSpPr>
        <p:spPr>
          <a:xfrm>
            <a:off x="5869913" y="4262432"/>
            <a:ext cx="7725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30 m</a:t>
            </a:r>
            <a:endParaRPr sz="1800">
              <a:latin typeface="Lexend"/>
              <a:ea typeface="Lexend"/>
              <a:cs typeface="Lexend"/>
              <a:sym typeface="Lexend"/>
            </a:endParaRPr>
          </a:p>
        </p:txBody>
      </p:sp>
      <p:sp>
        <p:nvSpPr>
          <p:cNvPr id="1190" name="Google Shape;1190;p89"/>
          <p:cNvSpPr txBox="1"/>
          <p:nvPr/>
        </p:nvSpPr>
        <p:spPr>
          <a:xfrm>
            <a:off x="8048010" y="949141"/>
            <a:ext cx="7353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3.5 m</a:t>
            </a:r>
            <a:endParaRPr sz="1600">
              <a:latin typeface="Lexend"/>
              <a:ea typeface="Lexend"/>
              <a:cs typeface="Lexend"/>
              <a:sym typeface="Lexend"/>
            </a:endParaRPr>
          </a:p>
        </p:txBody>
      </p:sp>
      <p:sp>
        <p:nvSpPr>
          <p:cNvPr id="1191" name="Google Shape;1191;p89"/>
          <p:cNvSpPr/>
          <p:nvPr/>
        </p:nvSpPr>
        <p:spPr>
          <a:xfrm>
            <a:off x="7995954" y="1401097"/>
            <a:ext cx="735300" cy="735300"/>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jaranjaro-</a:t>
            </a:r>
            <a:endParaRPr sz="1600">
              <a:solidFill>
                <a:schemeClr val="dk1"/>
              </a:solidFill>
              <a:latin typeface="Lexend"/>
              <a:ea typeface="Lexend"/>
              <a:cs typeface="Lexend"/>
              <a:sym typeface="Lexend"/>
            </a:endParaRPr>
          </a:p>
          <a:p>
            <a:pPr indent="0" lvl="0" marL="0" rtl="0" algn="ctr">
              <a:spcBef>
                <a:spcPts val="0"/>
              </a:spcBef>
              <a:spcAft>
                <a:spcPts val="0"/>
              </a:spcAft>
              <a:buNone/>
            </a:pPr>
            <a:r>
              <a:rPr lang="en-GB" sz="1100">
                <a:solidFill>
                  <a:schemeClr val="dk1"/>
                </a:solidFill>
                <a:latin typeface="Lexend"/>
                <a:ea typeface="Lexend"/>
                <a:cs typeface="Lexend"/>
                <a:sym typeface="Lexend"/>
              </a:rPr>
              <a:t>ceel (well)</a:t>
            </a:r>
            <a:endParaRPr sz="1600">
              <a:solidFill>
                <a:schemeClr val="dk1"/>
              </a:solidFill>
              <a:latin typeface="Lexend"/>
              <a:ea typeface="Lexend"/>
              <a:cs typeface="Lexend"/>
              <a:sym typeface="Lexend"/>
            </a:endParaRPr>
          </a:p>
        </p:txBody>
      </p:sp>
      <p:cxnSp>
        <p:nvCxnSpPr>
          <p:cNvPr id="1192" name="Google Shape;1192;p89"/>
          <p:cNvCxnSpPr/>
          <p:nvPr/>
        </p:nvCxnSpPr>
        <p:spPr>
          <a:xfrm>
            <a:off x="8002454" y="1684294"/>
            <a:ext cx="0" cy="180600"/>
          </a:xfrm>
          <a:prstGeom prst="straightConnector1">
            <a:avLst/>
          </a:prstGeom>
          <a:noFill/>
          <a:ln cap="flat" cmpd="sng" w="9525">
            <a:solidFill>
              <a:schemeClr val="dk1"/>
            </a:solidFill>
            <a:prstDash val="solid"/>
            <a:round/>
            <a:headEnd len="med" w="med" type="none"/>
            <a:tailEnd len="med" w="med" type="none"/>
          </a:ln>
        </p:spPr>
      </p:cxnSp>
      <p:cxnSp>
        <p:nvCxnSpPr>
          <p:cNvPr id="1193" name="Google Shape;1193;p89"/>
          <p:cNvCxnSpPr/>
          <p:nvPr/>
        </p:nvCxnSpPr>
        <p:spPr>
          <a:xfrm>
            <a:off x="8363498" y="2045023"/>
            <a:ext cx="0" cy="180600"/>
          </a:xfrm>
          <a:prstGeom prst="straightConnector1">
            <a:avLst/>
          </a:prstGeom>
          <a:noFill/>
          <a:ln cap="flat" cmpd="sng" w="9525">
            <a:solidFill>
              <a:schemeClr val="dk1"/>
            </a:solidFill>
            <a:prstDash val="solid"/>
            <a:round/>
            <a:headEnd len="med" w="med" type="none"/>
            <a:tailEnd len="med" w="med" type="none"/>
          </a:ln>
        </p:spPr>
      </p:cxnSp>
      <p:sp>
        <p:nvSpPr>
          <p:cNvPr id="1194" name="Google Shape;1194;p89"/>
          <p:cNvSpPr/>
          <p:nvPr/>
        </p:nvSpPr>
        <p:spPr>
          <a:xfrm>
            <a:off x="4064507" y="1633335"/>
            <a:ext cx="4417109" cy="2318057"/>
          </a:xfrm>
          <a:custGeom>
            <a:rect b="b" l="l" r="r" t="t"/>
            <a:pathLst>
              <a:path extrusionOk="0" h="88857" w="169319">
                <a:moveTo>
                  <a:pt x="129" y="0"/>
                </a:moveTo>
                <a:lnTo>
                  <a:pt x="142455" y="0"/>
                </a:lnTo>
                <a:lnTo>
                  <a:pt x="142455" y="27381"/>
                </a:lnTo>
                <a:lnTo>
                  <a:pt x="169319" y="27381"/>
                </a:lnTo>
                <a:lnTo>
                  <a:pt x="169319" y="88857"/>
                </a:lnTo>
                <a:lnTo>
                  <a:pt x="0" y="88857"/>
                </a:lnTo>
                <a:close/>
              </a:path>
            </a:pathLst>
          </a:custGeom>
          <a:solidFill>
            <a:srgbClr val="B6D7A8"/>
          </a:solidFill>
          <a:ln cap="flat" cmpd="sng" w="19050">
            <a:solidFill>
              <a:schemeClr val="dk1"/>
            </a:solidFill>
            <a:prstDash val="solid"/>
            <a:round/>
            <a:headEnd len="med" w="med" type="none"/>
            <a:tailEnd len="med" w="med" type="none"/>
          </a:ln>
        </p:spPr>
        <p:txBody>
          <a:bodyPr wrap="square">
            <a:normAutofit/>
          </a:bodyPr>
          <a:p/>
        </p:txBody>
      </p:sp>
      <p:sp>
        <p:nvSpPr>
          <p:cNvPr id="1195" name="Google Shape;1195;p89"/>
          <p:cNvSpPr/>
          <p:nvPr/>
        </p:nvSpPr>
        <p:spPr>
          <a:xfrm>
            <a:off x="4662592" y="2497933"/>
            <a:ext cx="1046700" cy="674100"/>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daaqad iftiin (skylight window)</a:t>
            </a:r>
            <a:endParaRPr sz="1600">
              <a:solidFill>
                <a:schemeClr val="dk1"/>
              </a:solidFill>
              <a:latin typeface="Lexend"/>
              <a:ea typeface="Lexend"/>
              <a:cs typeface="Lexend"/>
              <a:sym typeface="Lexend"/>
            </a:endParaRPr>
          </a:p>
        </p:txBody>
      </p:sp>
      <p:sp>
        <p:nvSpPr>
          <p:cNvPr id="1196" name="Google Shape;1196;p89"/>
          <p:cNvSpPr/>
          <p:nvPr/>
        </p:nvSpPr>
        <p:spPr>
          <a:xfrm>
            <a:off x="6690557" y="2497933"/>
            <a:ext cx="1046700" cy="674100"/>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daaqad iftiin (skylight window)</a:t>
            </a:r>
            <a:endParaRPr sz="1600">
              <a:solidFill>
                <a:schemeClr val="dk1"/>
              </a:solidFill>
              <a:latin typeface="Lexend"/>
              <a:ea typeface="Lexend"/>
              <a:cs typeface="Lexend"/>
              <a:sym typeface="Lexend"/>
            </a:endParaRPr>
          </a:p>
        </p:txBody>
      </p:sp>
      <p:cxnSp>
        <p:nvCxnSpPr>
          <p:cNvPr id="1197" name="Google Shape;1197;p89"/>
          <p:cNvCxnSpPr/>
          <p:nvPr/>
        </p:nvCxnSpPr>
        <p:spPr>
          <a:xfrm rot="10800000">
            <a:off x="8033743" y="1286300"/>
            <a:ext cx="679200" cy="0"/>
          </a:xfrm>
          <a:prstGeom prst="straightConnector1">
            <a:avLst/>
          </a:prstGeom>
          <a:noFill/>
          <a:ln cap="flat" cmpd="sng" w="28575">
            <a:solidFill>
              <a:schemeClr val="dk1"/>
            </a:solidFill>
            <a:prstDash val="solid"/>
            <a:round/>
            <a:headEnd len="med" w="med" type="triangle"/>
            <a:tailEnd len="med" w="med" type="triangle"/>
          </a:ln>
        </p:spPr>
      </p:cxnSp>
      <p:sp>
        <p:nvSpPr>
          <p:cNvPr id="1198" name="Google Shape;1198;p89"/>
          <p:cNvSpPr txBox="1"/>
          <p:nvPr/>
        </p:nvSpPr>
        <p:spPr>
          <a:xfrm>
            <a:off x="4747016" y="1366991"/>
            <a:ext cx="26856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xuduud bixin (drainage border)</a:t>
            </a:r>
            <a:endParaRPr sz="1600">
              <a:latin typeface="Lexend"/>
              <a:ea typeface="Lexend"/>
              <a:cs typeface="Lexend"/>
              <a:sym typeface="Lexend"/>
            </a:endParaRPr>
          </a:p>
        </p:txBody>
      </p:sp>
      <p:sp>
        <p:nvSpPr>
          <p:cNvPr id="1199" name="Google Shape;1199;p89"/>
          <p:cNvSpPr txBox="1"/>
          <p:nvPr/>
        </p:nvSpPr>
        <p:spPr>
          <a:xfrm>
            <a:off x="3018080" y="2476493"/>
            <a:ext cx="7725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20 m</a:t>
            </a:r>
            <a:endParaRPr sz="1800">
              <a:latin typeface="Lexend"/>
              <a:ea typeface="Lexend"/>
              <a:cs typeface="Lexend"/>
              <a:sym typeface="Lexend"/>
            </a:endParaRPr>
          </a:p>
        </p:txBody>
      </p:sp>
      <p:cxnSp>
        <p:nvCxnSpPr>
          <p:cNvPr id="1200" name="Google Shape;1200;p89"/>
          <p:cNvCxnSpPr/>
          <p:nvPr/>
        </p:nvCxnSpPr>
        <p:spPr>
          <a:xfrm>
            <a:off x="4664886" y="3276566"/>
            <a:ext cx="1034700" cy="0"/>
          </a:xfrm>
          <a:prstGeom prst="straightConnector1">
            <a:avLst/>
          </a:prstGeom>
          <a:noFill/>
          <a:ln cap="flat" cmpd="sng" w="19050">
            <a:solidFill>
              <a:schemeClr val="dk1"/>
            </a:solidFill>
            <a:prstDash val="solid"/>
            <a:round/>
            <a:headEnd len="med" w="med" type="triangle"/>
            <a:tailEnd len="med" w="med" type="triangle"/>
          </a:ln>
        </p:spPr>
      </p:cxnSp>
      <p:sp>
        <p:nvSpPr>
          <p:cNvPr id="1201" name="Google Shape;1201;p89"/>
          <p:cNvSpPr txBox="1"/>
          <p:nvPr/>
        </p:nvSpPr>
        <p:spPr>
          <a:xfrm>
            <a:off x="4970359" y="3269811"/>
            <a:ext cx="4617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6 m</a:t>
            </a:r>
            <a:endParaRPr sz="1800">
              <a:latin typeface="Lexend"/>
              <a:ea typeface="Lexend"/>
              <a:cs typeface="Lexend"/>
              <a:sym typeface="Lexend"/>
            </a:endParaRPr>
          </a:p>
        </p:txBody>
      </p:sp>
      <p:cxnSp>
        <p:nvCxnSpPr>
          <p:cNvPr id="1202" name="Google Shape;1202;p89"/>
          <p:cNvCxnSpPr/>
          <p:nvPr/>
        </p:nvCxnSpPr>
        <p:spPr>
          <a:xfrm rot="10800000">
            <a:off x="5818388" y="2522294"/>
            <a:ext cx="0" cy="659100"/>
          </a:xfrm>
          <a:prstGeom prst="straightConnector1">
            <a:avLst/>
          </a:prstGeom>
          <a:noFill/>
          <a:ln cap="flat" cmpd="sng" w="19050">
            <a:solidFill>
              <a:schemeClr val="dk1"/>
            </a:solidFill>
            <a:prstDash val="solid"/>
            <a:round/>
            <a:headEnd len="med" w="med" type="triangle"/>
            <a:tailEnd len="med" w="med" type="triangle"/>
          </a:ln>
        </p:spPr>
      </p:cxnSp>
      <p:sp>
        <p:nvSpPr>
          <p:cNvPr id="1203" name="Google Shape;1203;p89"/>
          <p:cNvSpPr txBox="1"/>
          <p:nvPr/>
        </p:nvSpPr>
        <p:spPr>
          <a:xfrm>
            <a:off x="5858973" y="2748520"/>
            <a:ext cx="4617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4 m</a:t>
            </a:r>
            <a:endParaRPr sz="1800">
              <a:latin typeface="Lexend"/>
              <a:ea typeface="Lexend"/>
              <a:cs typeface="Lexend"/>
              <a:sym typeface="Lexend"/>
            </a:endParaRPr>
          </a:p>
        </p:txBody>
      </p:sp>
      <p:sp>
        <p:nvSpPr>
          <p:cNvPr id="1204" name="Google Shape;1204;p89"/>
          <p:cNvSpPr txBox="1"/>
          <p:nvPr/>
        </p:nvSpPr>
        <p:spPr>
          <a:xfrm>
            <a:off x="4387541" y="4545487"/>
            <a:ext cx="37944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jaantus (diagram) looma sawirin cabbir (scale)</a:t>
            </a:r>
            <a:endParaRPr sz="1800">
              <a:latin typeface="Lexend"/>
              <a:ea typeface="Lexend"/>
              <a:cs typeface="Lexend"/>
              <a:sym typeface="Lexend"/>
            </a:endParaRPr>
          </a:p>
        </p:txBody>
      </p:sp>
      <p:cxnSp>
        <p:nvCxnSpPr>
          <p:cNvPr id="1205" name="Google Shape;1205;p89"/>
          <p:cNvCxnSpPr/>
          <p:nvPr/>
        </p:nvCxnSpPr>
        <p:spPr>
          <a:xfrm>
            <a:off x="8337477" y="1320760"/>
            <a:ext cx="0" cy="168300"/>
          </a:xfrm>
          <a:prstGeom prst="straightConnector1">
            <a:avLst/>
          </a:prstGeom>
          <a:noFill/>
          <a:ln cap="flat" cmpd="sng" w="9525">
            <a:solidFill>
              <a:schemeClr val="dk1"/>
            </a:solidFill>
            <a:prstDash val="solid"/>
            <a:round/>
            <a:headEnd len="med" w="med" type="none"/>
            <a:tailEnd len="med" w="med" type="none"/>
          </a:ln>
        </p:spPr>
      </p:cxnSp>
      <p:sp>
        <p:nvSpPr>
          <p:cNvPr id="1206" name="Google Shape;1206;p89"/>
          <p:cNvSpPr/>
          <p:nvPr/>
        </p:nvSpPr>
        <p:spPr>
          <a:xfrm>
            <a:off x="7989951" y="1406808"/>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07" name="Google Shape;1207;p89"/>
          <p:cNvSpPr/>
          <p:nvPr/>
        </p:nvSpPr>
        <p:spPr>
          <a:xfrm>
            <a:off x="8652706" y="1406808"/>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08" name="Google Shape;1208;p89"/>
          <p:cNvSpPr/>
          <p:nvPr/>
        </p:nvSpPr>
        <p:spPr>
          <a:xfrm>
            <a:off x="7997632" y="2056748"/>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09" name="Google Shape;1209;p89"/>
          <p:cNvSpPr/>
          <p:nvPr/>
        </p:nvSpPr>
        <p:spPr>
          <a:xfrm>
            <a:off x="8656547" y="2056133"/>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10" name="Google Shape;1210;p89"/>
          <p:cNvCxnSpPr/>
          <p:nvPr/>
        </p:nvCxnSpPr>
        <p:spPr>
          <a:xfrm>
            <a:off x="8721419" y="1684294"/>
            <a:ext cx="0" cy="180600"/>
          </a:xfrm>
          <a:prstGeom prst="straightConnector1">
            <a:avLst/>
          </a:prstGeom>
          <a:noFill/>
          <a:ln cap="flat" cmpd="sng" w="9525">
            <a:solidFill>
              <a:schemeClr val="dk1"/>
            </a:solidFill>
            <a:prstDash val="solid"/>
            <a:round/>
            <a:headEnd len="med" w="med" type="none"/>
            <a:tailEnd len="med" w="med" type="none"/>
          </a:ln>
        </p:spPr>
      </p:cxnSp>
      <p:sp>
        <p:nvSpPr>
          <p:cNvPr id="1211" name="Google Shape;1211;p89"/>
          <p:cNvSpPr/>
          <p:nvPr/>
        </p:nvSpPr>
        <p:spPr>
          <a:xfrm>
            <a:off x="4663720" y="2497758"/>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12" name="Google Shape;1212;p89"/>
          <p:cNvSpPr/>
          <p:nvPr/>
        </p:nvSpPr>
        <p:spPr>
          <a:xfrm>
            <a:off x="5627337" y="2497758"/>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13" name="Google Shape;1213;p89"/>
          <p:cNvSpPr/>
          <p:nvPr/>
        </p:nvSpPr>
        <p:spPr>
          <a:xfrm>
            <a:off x="4663720" y="3088470"/>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14" name="Google Shape;1214;p89"/>
          <p:cNvSpPr/>
          <p:nvPr/>
        </p:nvSpPr>
        <p:spPr>
          <a:xfrm>
            <a:off x="5627337" y="3088470"/>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15" name="Google Shape;1215;p89"/>
          <p:cNvSpPr txBox="1"/>
          <p:nvPr>
            <p:ph idx="1" type="body"/>
          </p:nvPr>
        </p:nvSpPr>
        <p:spPr>
          <a:xfrm>
            <a:off x="324000" y="683100"/>
            <a:ext cx="8237700" cy="582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Jaantusku (diagram) wuxuu muujinayaa aragtida qorshe (plan view) ee saqafka (rooftop) dhismaha xafiiska (office building). Saqafka (roof) wuxuu leeyahay laba daaqadood oo iftiin (skylight windows) oo isku mid ah (congruent).</a:t>
            </a:r>
            <a:br>
              <a:rPr lang="en-GB" sz="1800"/>
            </a:br>
            <a:r>
              <a:rPr lang="en-GB" sz="1100">
                <a:latin typeface="Lexend"/>
              </a:rPr>
              <a:t/>
            </a:r>
            <a:endParaRPr sz="1800"/>
          </a:p>
          <a:p>
            <a:pPr indent="0" lvl="0" marL="0" rtl="0" algn="l">
              <a:spcBef>
                <a:spcPts val="1000"/>
              </a:spcBef>
              <a:spcAft>
                <a:spcPts val="1000"/>
              </a:spcAft>
              <a:buNone/>
            </a:pPr>
            <a:r>
              <a:rPr lang="en-GB" sz="1800">
                <a:latin typeface="Lexend"/>
              </a:rPr>
              <a:t>    </a:t>
            </a:r>
            <a:endParaRPr sz="1800"/>
          </a:p>
        </p:txBody>
      </p:sp>
      <p:sp>
        <p:nvSpPr>
          <p:cNvPr id="1216" name="Google Shape;1216;p89"/>
          <p:cNvSpPr txBox="1"/>
          <p:nvPr>
            <p:ph idx="1" type="body"/>
          </p:nvPr>
        </p:nvSpPr>
        <p:spPr>
          <a:xfrm>
            <a:off x="324000" y="1486425"/>
            <a:ext cx="3240900" cy="9015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Lexend"/>
              </a:rPr>
              <a:t>Nashqadeeye (designer) wuxuu doonayaa inuu isticmaalo saqafka (roof-space) intii suurtogal ah si uu u beero cagaar (greenery).</a:t>
            </a:r>
            <a:endParaRPr sz="1800"/>
          </a:p>
          <a:p>
            <a:pPr indent="0" lvl="0" marL="0" rtl="0" algn="l">
              <a:spcBef>
                <a:spcPts val="1000"/>
              </a:spcBef>
              <a:spcAft>
                <a:spcPts val="1000"/>
              </a:spcAft>
              <a:buNone/>
            </a:pPr>
            <a:r>
              <a:rPr>
                <a:latin typeface="Lexend"/>
              </a:rPr>
              <a:t/>
            </a:r>
            <a:endParaRPr sz="1800"/>
          </a:p>
        </p:txBody>
      </p:sp>
      <p:sp>
        <p:nvSpPr>
          <p:cNvPr id="1217" name="Google Shape;1217;p89"/>
          <p:cNvSpPr txBox="1"/>
          <p:nvPr>
            <p:ph idx="1" type="body"/>
          </p:nvPr>
        </p:nvSpPr>
        <p:spPr>
          <a:xfrm>
            <a:off x="324000" y="2532150"/>
            <a:ext cx="2933700" cy="1137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Waxay u baahan yihiin inay ku daraan xuduud (border) hareeraha, si biyuhu u baxaan (drainage). Xuduuddu (border) waa 50 cm ballac (wide) dhammaan hareeraha.</a:t>
            </a:r>
            <a:endParaRPr sz="1800"/>
          </a:p>
          <a:p>
            <a:pPr indent="0" lvl="0" marL="0" rtl="0" algn="l">
              <a:spcBef>
                <a:spcPts val="1000"/>
              </a:spcBef>
              <a:spcAft>
                <a:spcPts val="1000"/>
              </a:spcAft>
              <a:buNone/>
            </a:pPr>
            <a:r>
              <a:rPr>
                <a:latin typeface="Lexend"/>
              </a:rPr>
              <a:t/>
            </a:r>
            <a:endParaRPr sz="1800"/>
          </a:p>
        </p:txBody>
      </p:sp>
      <p:sp>
        <p:nvSpPr>
          <p:cNvPr id="1218" name="Google Shape;1218;p89"/>
          <p:cNvSpPr txBox="1"/>
          <p:nvPr>
            <p:ph idx="1" type="body"/>
          </p:nvPr>
        </p:nvSpPr>
        <p:spPr>
          <a:xfrm>
            <a:off x="323875" y="3897000"/>
            <a:ext cx="3162600" cy="901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Xisaabi bedka (area) ugu weyn (maximum) ee loo isticmaali karo beerista cagaarka (planting greenery).</a:t>
            </a:r>
            <a:endParaRPr sz="1800"/>
          </a:p>
          <a:p>
            <a:pPr indent="0" lvl="0" marL="0" rtl="0" algn="l">
              <a:spcBef>
                <a:spcPts val="1000"/>
              </a:spcBef>
              <a:spcAft>
                <a:spcPts val="1000"/>
              </a:spcAft>
              <a:buNone/>
            </a:pPr>
            <a:r>
              <a:rPr>
                <a:latin typeface="Lexend"/>
              </a:rPr>
              <a:t/>
            </a:r>
            <a:endParaRPr sz="18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2" name="Shape 1222"/>
        <p:cNvGrpSpPr/>
        <p:nvPr/>
      </p:nvGrpSpPr>
      <p:grpSpPr>
        <a:xfrm>
          <a:off x="0" y="0"/>
          <a:ext cx="0" cy="0"/>
          <a:chOff x="0" y="0"/>
          <a:chExt cx="0" cy="0"/>
        </a:xfrm>
      </p:grpSpPr>
      <p:sp>
        <p:nvSpPr>
          <p:cNvPr id="1223" name="Google Shape;1223;p90"/>
          <p:cNvSpPr/>
          <p:nvPr/>
        </p:nvSpPr>
        <p:spPr>
          <a:xfrm>
            <a:off x="3826394" y="1401097"/>
            <a:ext cx="4908600" cy="2761800"/>
          </a:xfrm>
          <a:prstGeom prst="rect">
            <a:avLst/>
          </a:prstGeom>
          <a:solidFill>
            <a:srgbClr val="B7B7B7"/>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24" name="Google Shape;1224;p90"/>
          <p:cNvCxnSpPr/>
          <p:nvPr/>
        </p:nvCxnSpPr>
        <p:spPr>
          <a:xfrm>
            <a:off x="3826686" y="4260411"/>
            <a:ext cx="4908300" cy="0"/>
          </a:xfrm>
          <a:prstGeom prst="straightConnector1">
            <a:avLst/>
          </a:prstGeom>
          <a:noFill/>
          <a:ln cap="flat" cmpd="sng" w="19050">
            <a:solidFill>
              <a:schemeClr val="dk1"/>
            </a:solidFill>
            <a:prstDash val="solid"/>
            <a:round/>
            <a:headEnd len="med" w="med" type="triangle"/>
            <a:tailEnd len="med" w="med" type="triangle"/>
          </a:ln>
        </p:spPr>
      </p:cxnSp>
      <p:cxnSp>
        <p:nvCxnSpPr>
          <p:cNvPr id="1225" name="Google Shape;1225;p90"/>
          <p:cNvCxnSpPr/>
          <p:nvPr/>
        </p:nvCxnSpPr>
        <p:spPr>
          <a:xfrm>
            <a:off x="3717377" y="1401097"/>
            <a:ext cx="0" cy="2774700"/>
          </a:xfrm>
          <a:prstGeom prst="straightConnector1">
            <a:avLst/>
          </a:prstGeom>
          <a:noFill/>
          <a:ln cap="flat" cmpd="sng" w="19050">
            <a:solidFill>
              <a:schemeClr val="dk1"/>
            </a:solidFill>
            <a:prstDash val="solid"/>
            <a:round/>
            <a:headEnd len="med" w="med" type="triangle"/>
            <a:tailEnd len="med" w="med" type="triangle"/>
          </a:ln>
        </p:spPr>
      </p:cxnSp>
      <p:sp>
        <p:nvSpPr>
          <p:cNvPr id="1226" name="Google Shape;1226;p90"/>
          <p:cNvSpPr txBox="1"/>
          <p:nvPr/>
        </p:nvSpPr>
        <p:spPr>
          <a:xfrm>
            <a:off x="5869913" y="4262432"/>
            <a:ext cx="7725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30 m</a:t>
            </a:r>
            <a:endParaRPr sz="1800">
              <a:latin typeface="Lexend"/>
              <a:ea typeface="Lexend"/>
              <a:cs typeface="Lexend"/>
              <a:sym typeface="Lexend"/>
            </a:endParaRPr>
          </a:p>
        </p:txBody>
      </p:sp>
      <p:sp>
        <p:nvSpPr>
          <p:cNvPr id="1227" name="Google Shape;1227;p90"/>
          <p:cNvSpPr txBox="1"/>
          <p:nvPr/>
        </p:nvSpPr>
        <p:spPr>
          <a:xfrm>
            <a:off x="8048010" y="949141"/>
            <a:ext cx="7353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3.5 m</a:t>
            </a:r>
            <a:endParaRPr sz="1600">
              <a:latin typeface="Lexend"/>
              <a:ea typeface="Lexend"/>
              <a:cs typeface="Lexend"/>
              <a:sym typeface="Lexend"/>
            </a:endParaRPr>
          </a:p>
        </p:txBody>
      </p:sp>
      <p:sp>
        <p:nvSpPr>
          <p:cNvPr id="1228" name="Google Shape;1228;p90"/>
          <p:cNvSpPr/>
          <p:nvPr/>
        </p:nvSpPr>
        <p:spPr>
          <a:xfrm>
            <a:off x="7995954" y="1401097"/>
            <a:ext cx="735300" cy="735300"/>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jaranjaro-</a:t>
            </a:r>
            <a:endParaRPr sz="1600">
              <a:solidFill>
                <a:schemeClr val="dk1"/>
              </a:solidFill>
              <a:latin typeface="Lexend"/>
              <a:ea typeface="Lexend"/>
              <a:cs typeface="Lexend"/>
              <a:sym typeface="Lexend"/>
            </a:endParaRPr>
          </a:p>
          <a:p>
            <a:pPr indent="0" lvl="0" marL="0" rtl="0" algn="ctr">
              <a:spcBef>
                <a:spcPts val="0"/>
              </a:spcBef>
              <a:spcAft>
                <a:spcPts val="0"/>
              </a:spcAft>
              <a:buNone/>
            </a:pPr>
            <a:r>
              <a:rPr lang="en-GB" sz="1100">
                <a:solidFill>
                  <a:schemeClr val="dk1"/>
                </a:solidFill>
                <a:latin typeface="Lexend"/>
                <a:ea typeface="Lexend"/>
                <a:cs typeface="Lexend"/>
                <a:sym typeface="Lexend"/>
              </a:rPr>
              <a:t>ceel (well)</a:t>
            </a:r>
            <a:endParaRPr sz="1600">
              <a:solidFill>
                <a:schemeClr val="dk1"/>
              </a:solidFill>
              <a:latin typeface="Lexend"/>
              <a:ea typeface="Lexend"/>
              <a:cs typeface="Lexend"/>
              <a:sym typeface="Lexend"/>
            </a:endParaRPr>
          </a:p>
        </p:txBody>
      </p:sp>
      <p:cxnSp>
        <p:nvCxnSpPr>
          <p:cNvPr id="1229" name="Google Shape;1229;p90"/>
          <p:cNvCxnSpPr/>
          <p:nvPr/>
        </p:nvCxnSpPr>
        <p:spPr>
          <a:xfrm>
            <a:off x="8002454" y="1684294"/>
            <a:ext cx="0" cy="180600"/>
          </a:xfrm>
          <a:prstGeom prst="straightConnector1">
            <a:avLst/>
          </a:prstGeom>
          <a:noFill/>
          <a:ln cap="flat" cmpd="sng" w="9525">
            <a:solidFill>
              <a:schemeClr val="dk1"/>
            </a:solidFill>
            <a:prstDash val="solid"/>
            <a:round/>
            <a:headEnd len="med" w="med" type="none"/>
            <a:tailEnd len="med" w="med" type="none"/>
          </a:ln>
        </p:spPr>
      </p:cxnSp>
      <p:cxnSp>
        <p:nvCxnSpPr>
          <p:cNvPr id="1230" name="Google Shape;1230;p90"/>
          <p:cNvCxnSpPr/>
          <p:nvPr/>
        </p:nvCxnSpPr>
        <p:spPr>
          <a:xfrm>
            <a:off x="8363498" y="2045023"/>
            <a:ext cx="0" cy="180600"/>
          </a:xfrm>
          <a:prstGeom prst="straightConnector1">
            <a:avLst/>
          </a:prstGeom>
          <a:noFill/>
          <a:ln cap="flat" cmpd="sng" w="9525">
            <a:solidFill>
              <a:schemeClr val="dk1"/>
            </a:solidFill>
            <a:prstDash val="solid"/>
            <a:round/>
            <a:headEnd len="med" w="med" type="none"/>
            <a:tailEnd len="med" w="med" type="none"/>
          </a:ln>
        </p:spPr>
      </p:cxnSp>
      <p:sp>
        <p:nvSpPr>
          <p:cNvPr id="1231" name="Google Shape;1231;p90"/>
          <p:cNvSpPr/>
          <p:nvPr/>
        </p:nvSpPr>
        <p:spPr>
          <a:xfrm>
            <a:off x="4064507" y="1633335"/>
            <a:ext cx="4417109" cy="2318057"/>
          </a:xfrm>
          <a:custGeom>
            <a:rect b="b" l="l" r="r" t="t"/>
            <a:pathLst>
              <a:path extrusionOk="0" h="88857" w="169319">
                <a:moveTo>
                  <a:pt x="129" y="0"/>
                </a:moveTo>
                <a:lnTo>
                  <a:pt x="142455" y="0"/>
                </a:lnTo>
                <a:lnTo>
                  <a:pt x="142455" y="27381"/>
                </a:lnTo>
                <a:lnTo>
                  <a:pt x="169319" y="27381"/>
                </a:lnTo>
                <a:lnTo>
                  <a:pt x="169319" y="88857"/>
                </a:lnTo>
                <a:lnTo>
                  <a:pt x="0" y="88857"/>
                </a:lnTo>
                <a:close/>
              </a:path>
            </a:pathLst>
          </a:custGeom>
          <a:solidFill>
            <a:srgbClr val="B6D7A8"/>
          </a:solidFill>
          <a:ln cap="flat" cmpd="sng" w="19050">
            <a:solidFill>
              <a:schemeClr val="dk1"/>
            </a:solidFill>
            <a:prstDash val="solid"/>
            <a:round/>
            <a:headEnd len="med" w="med" type="none"/>
            <a:tailEnd len="med" w="med" type="none"/>
          </a:ln>
        </p:spPr>
        <p:txBody>
          <a:bodyPr wrap="square">
            <a:normAutofit/>
          </a:bodyPr>
          <a:p/>
        </p:txBody>
      </p:sp>
      <p:sp>
        <p:nvSpPr>
          <p:cNvPr id="1232" name="Google Shape;1232;p90"/>
          <p:cNvSpPr/>
          <p:nvPr/>
        </p:nvSpPr>
        <p:spPr>
          <a:xfrm>
            <a:off x="4662592" y="2497933"/>
            <a:ext cx="1046700" cy="674100"/>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daaqad iftiin (skylight window)</a:t>
            </a:r>
            <a:endParaRPr sz="1600">
              <a:solidFill>
                <a:schemeClr val="dk1"/>
              </a:solidFill>
              <a:latin typeface="Lexend"/>
              <a:ea typeface="Lexend"/>
              <a:cs typeface="Lexend"/>
              <a:sym typeface="Lexend"/>
            </a:endParaRPr>
          </a:p>
        </p:txBody>
      </p:sp>
      <p:sp>
        <p:nvSpPr>
          <p:cNvPr id="1233" name="Google Shape;1233;p90"/>
          <p:cNvSpPr/>
          <p:nvPr/>
        </p:nvSpPr>
        <p:spPr>
          <a:xfrm>
            <a:off x="6690557" y="2497933"/>
            <a:ext cx="1046700" cy="674100"/>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daaqad iftiin (skylight window)</a:t>
            </a:r>
            <a:endParaRPr sz="1600">
              <a:solidFill>
                <a:schemeClr val="dk1"/>
              </a:solidFill>
              <a:latin typeface="Lexend"/>
              <a:ea typeface="Lexend"/>
              <a:cs typeface="Lexend"/>
              <a:sym typeface="Lexend"/>
            </a:endParaRPr>
          </a:p>
        </p:txBody>
      </p:sp>
      <p:cxnSp>
        <p:nvCxnSpPr>
          <p:cNvPr id="1234" name="Google Shape;1234;p90"/>
          <p:cNvCxnSpPr/>
          <p:nvPr/>
        </p:nvCxnSpPr>
        <p:spPr>
          <a:xfrm rot="10800000">
            <a:off x="8033743" y="1286300"/>
            <a:ext cx="679200" cy="0"/>
          </a:xfrm>
          <a:prstGeom prst="straightConnector1">
            <a:avLst/>
          </a:prstGeom>
          <a:noFill/>
          <a:ln cap="flat" cmpd="sng" w="28575">
            <a:solidFill>
              <a:schemeClr val="dk1"/>
            </a:solidFill>
            <a:prstDash val="solid"/>
            <a:round/>
            <a:headEnd len="med" w="med" type="triangle"/>
            <a:tailEnd len="med" w="med" type="triangle"/>
          </a:ln>
        </p:spPr>
      </p:cxnSp>
      <p:sp>
        <p:nvSpPr>
          <p:cNvPr id="1235" name="Google Shape;1235;p90"/>
          <p:cNvSpPr txBox="1"/>
          <p:nvPr/>
        </p:nvSpPr>
        <p:spPr>
          <a:xfrm>
            <a:off x="4747016" y="1366991"/>
            <a:ext cx="26856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xuduud bixin (drainage border)</a:t>
            </a:r>
            <a:endParaRPr sz="1600">
              <a:latin typeface="Lexend"/>
              <a:ea typeface="Lexend"/>
              <a:cs typeface="Lexend"/>
              <a:sym typeface="Lexend"/>
            </a:endParaRPr>
          </a:p>
        </p:txBody>
      </p:sp>
      <p:sp>
        <p:nvSpPr>
          <p:cNvPr id="1236" name="Google Shape;1236;p90"/>
          <p:cNvSpPr txBox="1"/>
          <p:nvPr/>
        </p:nvSpPr>
        <p:spPr>
          <a:xfrm>
            <a:off x="3018080" y="2476493"/>
            <a:ext cx="7725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20 m</a:t>
            </a:r>
            <a:endParaRPr sz="1800">
              <a:latin typeface="Lexend"/>
              <a:ea typeface="Lexend"/>
              <a:cs typeface="Lexend"/>
              <a:sym typeface="Lexend"/>
            </a:endParaRPr>
          </a:p>
        </p:txBody>
      </p:sp>
      <p:cxnSp>
        <p:nvCxnSpPr>
          <p:cNvPr id="1237" name="Google Shape;1237;p90"/>
          <p:cNvCxnSpPr/>
          <p:nvPr/>
        </p:nvCxnSpPr>
        <p:spPr>
          <a:xfrm>
            <a:off x="4664886" y="3276566"/>
            <a:ext cx="1034700" cy="0"/>
          </a:xfrm>
          <a:prstGeom prst="straightConnector1">
            <a:avLst/>
          </a:prstGeom>
          <a:noFill/>
          <a:ln cap="flat" cmpd="sng" w="19050">
            <a:solidFill>
              <a:schemeClr val="dk1"/>
            </a:solidFill>
            <a:prstDash val="solid"/>
            <a:round/>
            <a:headEnd len="med" w="med" type="triangle"/>
            <a:tailEnd len="med" w="med" type="triangle"/>
          </a:ln>
        </p:spPr>
      </p:cxnSp>
      <p:sp>
        <p:nvSpPr>
          <p:cNvPr id="1238" name="Google Shape;1238;p90"/>
          <p:cNvSpPr txBox="1"/>
          <p:nvPr/>
        </p:nvSpPr>
        <p:spPr>
          <a:xfrm>
            <a:off x="4970359" y="3269811"/>
            <a:ext cx="4617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6 m</a:t>
            </a:r>
            <a:endParaRPr sz="1800">
              <a:latin typeface="Lexend"/>
              <a:ea typeface="Lexend"/>
              <a:cs typeface="Lexend"/>
              <a:sym typeface="Lexend"/>
            </a:endParaRPr>
          </a:p>
        </p:txBody>
      </p:sp>
      <p:cxnSp>
        <p:nvCxnSpPr>
          <p:cNvPr id="1239" name="Google Shape;1239;p90"/>
          <p:cNvCxnSpPr/>
          <p:nvPr/>
        </p:nvCxnSpPr>
        <p:spPr>
          <a:xfrm rot="10800000">
            <a:off x="5818388" y="2522294"/>
            <a:ext cx="0" cy="659100"/>
          </a:xfrm>
          <a:prstGeom prst="straightConnector1">
            <a:avLst/>
          </a:prstGeom>
          <a:noFill/>
          <a:ln cap="flat" cmpd="sng" w="19050">
            <a:solidFill>
              <a:schemeClr val="dk1"/>
            </a:solidFill>
            <a:prstDash val="solid"/>
            <a:round/>
            <a:headEnd len="med" w="med" type="triangle"/>
            <a:tailEnd len="med" w="med" type="triangle"/>
          </a:ln>
        </p:spPr>
      </p:cxnSp>
      <p:sp>
        <p:nvSpPr>
          <p:cNvPr id="1240" name="Google Shape;1240;p90"/>
          <p:cNvSpPr txBox="1"/>
          <p:nvPr/>
        </p:nvSpPr>
        <p:spPr>
          <a:xfrm>
            <a:off x="5858973" y="2748520"/>
            <a:ext cx="4617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4 m</a:t>
            </a:r>
            <a:endParaRPr sz="1800">
              <a:latin typeface="Lexend"/>
              <a:ea typeface="Lexend"/>
              <a:cs typeface="Lexend"/>
              <a:sym typeface="Lexend"/>
            </a:endParaRPr>
          </a:p>
        </p:txBody>
      </p:sp>
      <p:sp>
        <p:nvSpPr>
          <p:cNvPr id="1241" name="Google Shape;1241;p90"/>
          <p:cNvSpPr txBox="1"/>
          <p:nvPr/>
        </p:nvSpPr>
        <p:spPr>
          <a:xfrm>
            <a:off x="4387541" y="4545487"/>
            <a:ext cx="37944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jaantus (diagram) looma sawirin cabbir (scale)</a:t>
            </a:r>
            <a:endParaRPr sz="1800">
              <a:latin typeface="Lexend"/>
              <a:ea typeface="Lexend"/>
              <a:cs typeface="Lexend"/>
              <a:sym typeface="Lexend"/>
            </a:endParaRPr>
          </a:p>
        </p:txBody>
      </p:sp>
      <p:cxnSp>
        <p:nvCxnSpPr>
          <p:cNvPr id="1242" name="Google Shape;1242;p90"/>
          <p:cNvCxnSpPr/>
          <p:nvPr/>
        </p:nvCxnSpPr>
        <p:spPr>
          <a:xfrm>
            <a:off x="8337477" y="1320760"/>
            <a:ext cx="0" cy="168300"/>
          </a:xfrm>
          <a:prstGeom prst="straightConnector1">
            <a:avLst/>
          </a:prstGeom>
          <a:noFill/>
          <a:ln cap="flat" cmpd="sng" w="9525">
            <a:solidFill>
              <a:schemeClr val="dk1"/>
            </a:solidFill>
            <a:prstDash val="solid"/>
            <a:round/>
            <a:headEnd len="med" w="med" type="none"/>
            <a:tailEnd len="med" w="med" type="none"/>
          </a:ln>
        </p:spPr>
      </p:cxnSp>
      <p:sp>
        <p:nvSpPr>
          <p:cNvPr id="1243" name="Google Shape;1243;p90"/>
          <p:cNvSpPr/>
          <p:nvPr/>
        </p:nvSpPr>
        <p:spPr>
          <a:xfrm>
            <a:off x="7989951" y="1406808"/>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44" name="Google Shape;1244;p90"/>
          <p:cNvSpPr/>
          <p:nvPr/>
        </p:nvSpPr>
        <p:spPr>
          <a:xfrm>
            <a:off x="8652706" y="1406808"/>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45" name="Google Shape;1245;p90"/>
          <p:cNvSpPr/>
          <p:nvPr/>
        </p:nvSpPr>
        <p:spPr>
          <a:xfrm>
            <a:off x="7997632" y="2056748"/>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46" name="Google Shape;1246;p90"/>
          <p:cNvSpPr/>
          <p:nvPr/>
        </p:nvSpPr>
        <p:spPr>
          <a:xfrm>
            <a:off x="8656547" y="2056133"/>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47" name="Google Shape;1247;p90"/>
          <p:cNvCxnSpPr/>
          <p:nvPr/>
        </p:nvCxnSpPr>
        <p:spPr>
          <a:xfrm>
            <a:off x="8721419" y="1684294"/>
            <a:ext cx="0" cy="180600"/>
          </a:xfrm>
          <a:prstGeom prst="straightConnector1">
            <a:avLst/>
          </a:prstGeom>
          <a:noFill/>
          <a:ln cap="flat" cmpd="sng" w="9525">
            <a:solidFill>
              <a:schemeClr val="dk1"/>
            </a:solidFill>
            <a:prstDash val="solid"/>
            <a:round/>
            <a:headEnd len="med" w="med" type="none"/>
            <a:tailEnd len="med" w="med" type="none"/>
          </a:ln>
        </p:spPr>
      </p:cxnSp>
      <p:sp>
        <p:nvSpPr>
          <p:cNvPr id="1248" name="Google Shape;1248;p90"/>
          <p:cNvSpPr/>
          <p:nvPr/>
        </p:nvSpPr>
        <p:spPr>
          <a:xfrm>
            <a:off x="4663720" y="2497758"/>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49" name="Google Shape;1249;p90"/>
          <p:cNvSpPr/>
          <p:nvPr/>
        </p:nvSpPr>
        <p:spPr>
          <a:xfrm>
            <a:off x="5627337" y="2497758"/>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0" name="Google Shape;1250;p90"/>
          <p:cNvSpPr/>
          <p:nvPr/>
        </p:nvSpPr>
        <p:spPr>
          <a:xfrm>
            <a:off x="4663720" y="3088470"/>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1" name="Google Shape;1251;p90"/>
          <p:cNvSpPr/>
          <p:nvPr/>
        </p:nvSpPr>
        <p:spPr>
          <a:xfrm>
            <a:off x="5627337" y="3088470"/>
            <a:ext cx="82500" cy="8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2" name="Google Shape;1252;p90"/>
          <p:cNvSpPr txBox="1"/>
          <p:nvPr>
            <p:ph idx="1" type="body"/>
          </p:nvPr>
        </p:nvSpPr>
        <p:spPr>
          <a:xfrm>
            <a:off x="324000" y="683100"/>
            <a:ext cx="8237700" cy="324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Xisaabi bedka ugu weyn ee loo isticmaali karo beerista cagaarka (greenery).</a:t>
            </a:r>
            <a:r>
              <a:rPr lang="en-GB" sz="1100">
                <a:latin typeface="Lexend"/>
              </a:rPr>
              <a:t/>
            </a:r>
            <a:endParaRPr sz="1800"/>
          </a:p>
        </p:txBody>
      </p:sp>
      <p:sp>
        <p:nvSpPr>
          <p:cNvPr id="1253" name="Google Shape;1253;p9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Qorsheynta beerista saqafka (rooftop agriculture)</a:t>
            </a:r>
            <a:endParaRPr/>
          </a:p>
        </p:txBody>
      </p:sp>
      <p:sp>
        <p:nvSpPr>
          <p:cNvPr id="1254" name="Google Shape;1254;p90"/>
          <p:cNvSpPr txBox="1"/>
          <p:nvPr>
            <p:ph idx="1" type="body"/>
          </p:nvPr>
        </p:nvSpPr>
        <p:spPr>
          <a:xfrm>
            <a:off x="357775" y="1230007"/>
            <a:ext cx="2898300" cy="3246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Kalam"/>
                <a:ea typeface="Kalam"/>
                <a:cs typeface="Kalam"/>
                <a:sym typeface="Kalam"/>
              </a:rPr>
              <a:t>Bedka gudaha xadka:</a:t>
            </a:r>
            <a:r>
              <a:rPr lang="en-GB" sz="1100">
                <a:latin typeface="Kalam"/>
                <a:ea typeface="Kalam"/>
                <a:cs typeface="Kalam"/>
                <a:sym typeface="Kalam"/>
              </a:rPr>
              <a:t/>
            </a:r>
            <a:endParaRPr sz="1800">
              <a:latin typeface="Kalam"/>
              <a:ea typeface="Kalam"/>
              <a:cs typeface="Kalam"/>
              <a:sym typeface="Kalam"/>
            </a:endParaRPr>
          </a:p>
        </p:txBody>
      </p:sp>
      <p:sp>
        <p:nvSpPr>
          <p:cNvPr id="1255" name="Google Shape;1255;p90"/>
          <p:cNvSpPr txBox="1"/>
          <p:nvPr/>
        </p:nvSpPr>
        <p:spPr>
          <a:xfrm>
            <a:off x="3997112" y="2669210"/>
            <a:ext cx="7725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19 m</a:t>
            </a:r>
            <a:endParaRPr sz="1800">
              <a:latin typeface="Kalam"/>
              <a:ea typeface="Kalam"/>
              <a:cs typeface="Kalam"/>
              <a:sym typeface="Kalam"/>
            </a:endParaRPr>
          </a:p>
        </p:txBody>
      </p:sp>
      <p:sp>
        <p:nvSpPr>
          <p:cNvPr id="1256" name="Google Shape;1256;p90"/>
          <p:cNvSpPr txBox="1"/>
          <p:nvPr/>
        </p:nvSpPr>
        <p:spPr>
          <a:xfrm>
            <a:off x="5617470" y="1754810"/>
            <a:ext cx="7725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25.5 m</a:t>
            </a:r>
            <a:endParaRPr sz="1800">
              <a:latin typeface="Kalam"/>
              <a:ea typeface="Kalam"/>
              <a:cs typeface="Kalam"/>
              <a:sym typeface="Kalam"/>
            </a:endParaRPr>
          </a:p>
        </p:txBody>
      </p:sp>
      <p:sp>
        <p:nvSpPr>
          <p:cNvPr id="1257" name="Google Shape;1257;p90"/>
          <p:cNvSpPr txBox="1"/>
          <p:nvPr/>
        </p:nvSpPr>
        <p:spPr>
          <a:xfrm>
            <a:off x="6972828" y="1902175"/>
            <a:ext cx="7074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3.5 m</a:t>
            </a:r>
            <a:endParaRPr sz="1800">
              <a:latin typeface="Kalam"/>
              <a:ea typeface="Kalam"/>
              <a:cs typeface="Kalam"/>
              <a:sym typeface="Kalam"/>
            </a:endParaRPr>
          </a:p>
        </p:txBody>
      </p:sp>
      <p:sp>
        <p:nvSpPr>
          <p:cNvPr id="1258" name="Google Shape;1258;p90"/>
          <p:cNvSpPr txBox="1"/>
          <p:nvPr/>
        </p:nvSpPr>
        <p:spPr>
          <a:xfrm>
            <a:off x="7770710" y="2120696"/>
            <a:ext cx="7074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3.5 m</a:t>
            </a:r>
            <a:endParaRPr sz="1800">
              <a:latin typeface="Kalam"/>
              <a:ea typeface="Kalam"/>
              <a:cs typeface="Kalam"/>
              <a:sym typeface="Kalam"/>
            </a:endParaRPr>
          </a:p>
        </p:txBody>
      </p:sp>
      <p:sp>
        <p:nvSpPr>
          <p:cNvPr id="1259" name="Google Shape;1259;p90"/>
          <p:cNvSpPr txBox="1"/>
          <p:nvPr/>
        </p:nvSpPr>
        <p:spPr>
          <a:xfrm>
            <a:off x="7659232" y="3172377"/>
            <a:ext cx="7074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15.5 m</a:t>
            </a:r>
            <a:endParaRPr sz="1800">
              <a:latin typeface="Kalam"/>
              <a:ea typeface="Kalam"/>
              <a:cs typeface="Kalam"/>
              <a:sym typeface="Kalam"/>
            </a:endParaRPr>
          </a:p>
        </p:txBody>
      </p:sp>
      <p:grpSp>
        <p:nvGrpSpPr>
          <p:cNvPr id="1260" name="Google Shape;1260;p90"/>
          <p:cNvGrpSpPr/>
          <p:nvPr/>
        </p:nvGrpSpPr>
        <p:grpSpPr>
          <a:xfrm>
            <a:off x="4131374" y="1713870"/>
            <a:ext cx="4297028" cy="2233905"/>
            <a:chOff x="4229222" y="1713870"/>
            <a:chExt cx="4297028" cy="2233905"/>
          </a:xfrm>
        </p:grpSpPr>
        <p:cxnSp>
          <p:nvCxnSpPr>
            <p:cNvPr id="1261" name="Google Shape;1261;p90"/>
            <p:cNvCxnSpPr/>
            <p:nvPr/>
          </p:nvCxnSpPr>
          <p:spPr>
            <a:xfrm>
              <a:off x="4229225" y="1723575"/>
              <a:ext cx="0" cy="2224200"/>
            </a:xfrm>
            <a:prstGeom prst="straightConnector1">
              <a:avLst/>
            </a:prstGeom>
            <a:noFill/>
            <a:ln cap="flat" cmpd="sng" w="28575">
              <a:solidFill>
                <a:schemeClr val="dk1"/>
              </a:solidFill>
              <a:prstDash val="solid"/>
              <a:round/>
              <a:headEnd len="med" w="med" type="triangle"/>
              <a:tailEnd len="med" w="med" type="triangle"/>
            </a:ln>
          </p:spPr>
        </p:cxnSp>
        <p:cxnSp>
          <p:nvCxnSpPr>
            <p:cNvPr id="1262" name="Google Shape;1262;p90"/>
            <p:cNvCxnSpPr/>
            <p:nvPr/>
          </p:nvCxnSpPr>
          <p:spPr>
            <a:xfrm>
              <a:off x="4229222" y="1713870"/>
              <a:ext cx="3540000" cy="0"/>
            </a:xfrm>
            <a:prstGeom prst="straightConnector1">
              <a:avLst/>
            </a:prstGeom>
            <a:noFill/>
            <a:ln cap="flat" cmpd="sng" w="28575">
              <a:solidFill>
                <a:schemeClr val="dk1"/>
              </a:solidFill>
              <a:prstDash val="solid"/>
              <a:round/>
              <a:headEnd len="med" w="med" type="triangle"/>
              <a:tailEnd len="med" w="med" type="triangle"/>
            </a:ln>
          </p:spPr>
        </p:cxnSp>
        <p:cxnSp>
          <p:nvCxnSpPr>
            <p:cNvPr id="1263" name="Google Shape;1263;p90"/>
            <p:cNvCxnSpPr/>
            <p:nvPr/>
          </p:nvCxnSpPr>
          <p:spPr>
            <a:xfrm>
              <a:off x="7765275" y="1716425"/>
              <a:ext cx="0" cy="637200"/>
            </a:xfrm>
            <a:prstGeom prst="straightConnector1">
              <a:avLst/>
            </a:prstGeom>
            <a:noFill/>
            <a:ln cap="flat" cmpd="sng" w="28575">
              <a:solidFill>
                <a:schemeClr val="dk1"/>
              </a:solidFill>
              <a:prstDash val="solid"/>
              <a:round/>
              <a:headEnd len="med" w="med" type="triangle"/>
              <a:tailEnd len="med" w="med" type="triangle"/>
            </a:ln>
          </p:spPr>
        </p:cxnSp>
        <p:cxnSp>
          <p:nvCxnSpPr>
            <p:cNvPr id="1264" name="Google Shape;1264;p90"/>
            <p:cNvCxnSpPr/>
            <p:nvPr/>
          </p:nvCxnSpPr>
          <p:spPr>
            <a:xfrm>
              <a:off x="8207650" y="2117700"/>
              <a:ext cx="0" cy="637200"/>
            </a:xfrm>
            <a:prstGeom prst="straightConnector1">
              <a:avLst/>
            </a:prstGeom>
            <a:noFill/>
            <a:ln cap="flat" cmpd="sng" w="28575">
              <a:solidFill>
                <a:schemeClr val="dk1"/>
              </a:solidFill>
              <a:prstDash val="solid"/>
              <a:round/>
              <a:headEnd len="med" w="med" type="triangle"/>
              <a:tailEnd len="med" w="med" type="triangle"/>
            </a:ln>
          </p:spPr>
        </p:cxnSp>
        <p:cxnSp>
          <p:nvCxnSpPr>
            <p:cNvPr id="1265" name="Google Shape;1265;p90"/>
            <p:cNvCxnSpPr/>
            <p:nvPr/>
          </p:nvCxnSpPr>
          <p:spPr>
            <a:xfrm>
              <a:off x="8471225" y="2474475"/>
              <a:ext cx="0" cy="1473300"/>
            </a:xfrm>
            <a:prstGeom prst="straightConnector1">
              <a:avLst/>
            </a:prstGeom>
            <a:noFill/>
            <a:ln cap="flat" cmpd="sng" w="28575">
              <a:solidFill>
                <a:schemeClr val="dk1"/>
              </a:solidFill>
              <a:prstDash val="solid"/>
              <a:round/>
              <a:headEnd len="med" w="med" type="triangle"/>
              <a:tailEnd len="med" w="med" type="triangle"/>
            </a:ln>
          </p:spPr>
        </p:cxnSp>
        <p:cxnSp>
          <p:nvCxnSpPr>
            <p:cNvPr id="1266" name="Google Shape;1266;p90"/>
            <p:cNvCxnSpPr/>
            <p:nvPr/>
          </p:nvCxnSpPr>
          <p:spPr>
            <a:xfrm rot="10800000">
              <a:off x="4229275" y="3866535"/>
              <a:ext cx="4252500" cy="0"/>
            </a:xfrm>
            <a:prstGeom prst="straightConnector1">
              <a:avLst/>
            </a:prstGeom>
            <a:noFill/>
            <a:ln cap="flat" cmpd="sng" w="28575">
              <a:solidFill>
                <a:schemeClr val="dk1"/>
              </a:solidFill>
              <a:prstDash val="solid"/>
              <a:round/>
              <a:headEnd len="med" w="med" type="triangle"/>
              <a:tailEnd len="med" w="med" type="triangle"/>
            </a:ln>
          </p:spPr>
        </p:cxnSp>
      </p:grpSp>
      <p:sp>
        <p:nvSpPr>
          <p:cNvPr id="1267" name="Google Shape;1267;p90"/>
          <p:cNvSpPr txBox="1"/>
          <p:nvPr/>
        </p:nvSpPr>
        <p:spPr>
          <a:xfrm>
            <a:off x="5896553" y="3629577"/>
            <a:ext cx="7074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29 m</a:t>
            </a:r>
            <a:endParaRPr sz="1800">
              <a:latin typeface="Kalam"/>
              <a:ea typeface="Kalam"/>
              <a:cs typeface="Kalam"/>
              <a:sym typeface="Kalam"/>
            </a:endParaRPr>
          </a:p>
        </p:txBody>
      </p:sp>
      <p:sp>
        <p:nvSpPr>
          <p:cNvPr id="1268" name="Google Shape;1268;p90"/>
          <p:cNvSpPr txBox="1"/>
          <p:nvPr>
            <p:ph idx="1" type="body"/>
          </p:nvPr>
        </p:nvSpPr>
        <p:spPr>
          <a:xfrm>
            <a:off x="586375" y="1601482"/>
            <a:ext cx="2898300" cy="3246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Kalam"/>
                <a:ea typeface="Kalam"/>
                <a:cs typeface="Kalam"/>
                <a:sym typeface="Kalam"/>
              </a:rPr>
              <a:t>25.5 × 3.5 + 29 × 15.5</a:t>
            </a:r>
            <a:endParaRPr sz="1800">
              <a:latin typeface="Kalam"/>
              <a:ea typeface="Kalam"/>
              <a:cs typeface="Kalam"/>
              <a:sym typeface="Kalam"/>
            </a:endParaRPr>
          </a:p>
        </p:txBody>
      </p:sp>
      <p:sp>
        <p:nvSpPr>
          <p:cNvPr id="1269" name="Google Shape;1269;p90"/>
          <p:cNvSpPr txBox="1"/>
          <p:nvPr>
            <p:ph idx="1" type="body"/>
          </p:nvPr>
        </p:nvSpPr>
        <p:spPr>
          <a:xfrm>
            <a:off x="357775" y="1972957"/>
            <a:ext cx="2898300" cy="3246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Kalam"/>
                <a:ea typeface="Kalam"/>
                <a:cs typeface="Kalam"/>
                <a:sym typeface="Kalam"/>
              </a:rPr>
              <a:t>= 538.75 m</a:t>
            </a:r>
            <a:r>
              <a:rPr baseline="30000" lang="en-GB" sz="1100">
                <a:latin typeface="Kalam"/>
                <a:ea typeface="Kalam"/>
                <a:cs typeface="Kalam"/>
                <a:sym typeface="Kalam"/>
              </a:rPr>
              <a:t>2</a:t>
            </a:r>
            <a:endParaRPr baseline="30000" sz="1900">
              <a:latin typeface="Kalam"/>
              <a:ea typeface="Kalam"/>
              <a:cs typeface="Kalam"/>
              <a:sym typeface="Kalam"/>
            </a:endParaRPr>
          </a:p>
        </p:txBody>
      </p:sp>
      <p:sp>
        <p:nvSpPr>
          <p:cNvPr id="1270" name="Google Shape;1270;p90"/>
          <p:cNvSpPr txBox="1"/>
          <p:nvPr>
            <p:ph idx="1" type="body"/>
          </p:nvPr>
        </p:nvSpPr>
        <p:spPr>
          <a:xfrm>
            <a:off x="357775" y="2496832"/>
            <a:ext cx="2898300" cy="3246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Kalam"/>
                <a:ea typeface="Kalam"/>
                <a:cs typeface="Kalam"/>
                <a:sym typeface="Kalam"/>
              </a:rPr>
              <a:t>Bedka daaqad kasta:</a:t>
            </a:r>
            <a:endParaRPr sz="1800">
              <a:latin typeface="Kalam"/>
              <a:ea typeface="Kalam"/>
              <a:cs typeface="Kalam"/>
              <a:sym typeface="Kalam"/>
            </a:endParaRPr>
          </a:p>
        </p:txBody>
      </p:sp>
      <p:sp>
        <p:nvSpPr>
          <p:cNvPr id="1271" name="Google Shape;1271;p90"/>
          <p:cNvSpPr txBox="1"/>
          <p:nvPr>
            <p:ph idx="1" type="body"/>
          </p:nvPr>
        </p:nvSpPr>
        <p:spPr>
          <a:xfrm>
            <a:off x="586375" y="2868307"/>
            <a:ext cx="2898300" cy="3246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Kalam"/>
                <a:ea typeface="Kalam"/>
                <a:cs typeface="Kalam"/>
                <a:sym typeface="Kalam"/>
              </a:rPr>
              <a:t>4 × 6</a:t>
            </a:r>
            <a:endParaRPr sz="1800">
              <a:latin typeface="Kalam"/>
              <a:ea typeface="Kalam"/>
              <a:cs typeface="Kalam"/>
              <a:sym typeface="Kalam"/>
            </a:endParaRPr>
          </a:p>
        </p:txBody>
      </p:sp>
      <p:sp>
        <p:nvSpPr>
          <p:cNvPr id="1272" name="Google Shape;1272;p90"/>
          <p:cNvSpPr txBox="1"/>
          <p:nvPr>
            <p:ph idx="1" type="body"/>
          </p:nvPr>
        </p:nvSpPr>
        <p:spPr>
          <a:xfrm>
            <a:off x="357775" y="3239782"/>
            <a:ext cx="2898300" cy="3246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Kalam"/>
                <a:ea typeface="Kalam"/>
                <a:cs typeface="Kalam"/>
                <a:sym typeface="Kalam"/>
              </a:rPr>
              <a:t>= 24 m</a:t>
            </a:r>
            <a:r>
              <a:rPr baseline="30000" lang="en-GB" sz="1100">
                <a:latin typeface="Kalam"/>
                <a:ea typeface="Kalam"/>
                <a:cs typeface="Kalam"/>
                <a:sym typeface="Kalam"/>
              </a:rPr>
              <a:t>2</a:t>
            </a:r>
            <a:endParaRPr baseline="30000" sz="1900">
              <a:latin typeface="Kalam"/>
              <a:ea typeface="Kalam"/>
              <a:cs typeface="Kalam"/>
              <a:sym typeface="Kalam"/>
            </a:endParaRPr>
          </a:p>
        </p:txBody>
      </p:sp>
      <p:sp>
        <p:nvSpPr>
          <p:cNvPr id="1273" name="Google Shape;1273;p90"/>
          <p:cNvSpPr txBox="1"/>
          <p:nvPr>
            <p:ph idx="1" type="body"/>
          </p:nvPr>
        </p:nvSpPr>
        <p:spPr>
          <a:xfrm>
            <a:off x="357775" y="3763657"/>
            <a:ext cx="2898300" cy="3246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Kalam"/>
                <a:ea typeface="Kalam"/>
                <a:cs typeface="Kalam"/>
                <a:sym typeface="Kalam"/>
              </a:rPr>
              <a:t>Bedka loogu talagalay beerista cagaarka:</a:t>
            </a:r>
            <a:r>
              <a:rPr lang="en-GB" sz="1100">
                <a:latin typeface="Kalam"/>
                <a:ea typeface="Kalam"/>
                <a:cs typeface="Kalam"/>
                <a:sym typeface="Kalam"/>
              </a:rPr>
              <a:t/>
            </a:r>
            <a:r>
              <a:rPr lang="en-GB" sz="1100">
                <a:latin typeface="Kalam"/>
                <a:ea typeface="Kalam"/>
                <a:cs typeface="Kalam"/>
                <a:sym typeface="Kalam"/>
              </a:rPr>
              <a:t/>
            </a:r>
            <a:endParaRPr sz="1800">
              <a:latin typeface="Kalam"/>
              <a:ea typeface="Kalam"/>
              <a:cs typeface="Kalam"/>
              <a:sym typeface="Kalam"/>
            </a:endParaRPr>
          </a:p>
        </p:txBody>
      </p:sp>
      <p:sp>
        <p:nvSpPr>
          <p:cNvPr id="1274" name="Google Shape;1274;p90"/>
          <p:cNvSpPr txBox="1"/>
          <p:nvPr>
            <p:ph idx="1" type="body"/>
          </p:nvPr>
        </p:nvSpPr>
        <p:spPr>
          <a:xfrm>
            <a:off x="586375" y="4135132"/>
            <a:ext cx="2898300" cy="3246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Kalam"/>
                <a:ea typeface="Kalam"/>
                <a:cs typeface="Kalam"/>
                <a:sym typeface="Kalam"/>
              </a:rPr>
              <a:t>538.75 – 2 × 24</a:t>
            </a:r>
            <a:endParaRPr sz="1800">
              <a:latin typeface="Kalam"/>
              <a:ea typeface="Kalam"/>
              <a:cs typeface="Kalam"/>
              <a:sym typeface="Kalam"/>
            </a:endParaRPr>
          </a:p>
        </p:txBody>
      </p:sp>
      <p:sp>
        <p:nvSpPr>
          <p:cNvPr id="1275" name="Google Shape;1275;p90"/>
          <p:cNvSpPr txBox="1"/>
          <p:nvPr>
            <p:ph idx="1" type="body"/>
          </p:nvPr>
        </p:nvSpPr>
        <p:spPr>
          <a:xfrm>
            <a:off x="357775" y="4506607"/>
            <a:ext cx="2898300" cy="3246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Kalam"/>
                <a:ea typeface="Kalam"/>
                <a:cs typeface="Kalam"/>
                <a:sym typeface="Kalam"/>
              </a:rPr>
              <a:t>= 490.75 m</a:t>
            </a:r>
            <a:r>
              <a:rPr baseline="30000" lang="en-GB" sz="1100">
                <a:latin typeface="Kalam"/>
                <a:ea typeface="Kalam"/>
                <a:cs typeface="Kalam"/>
                <a:sym typeface="Kalam"/>
              </a:rPr>
              <a:t>2</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9" name="Shape 1279"/>
        <p:cNvGrpSpPr/>
        <p:nvPr/>
      </p:nvGrpSpPr>
      <p:grpSpPr>
        <a:xfrm>
          <a:off x="0" y="0"/>
          <a:ext cx="0" cy="0"/>
          <a:chOff x="0" y="0"/>
          <a:chExt cx="0" cy="0"/>
        </a:xfrm>
      </p:grpSpPr>
      <p:sp>
        <p:nvSpPr>
          <p:cNvPr id="1280" name="Google Shape;1280;p91"/>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Qorsheynta beerta ama dhulka beerista (allotment)</a:t>
            </a:r>
            <a:endParaRPr/>
          </a:p>
        </p:txBody>
      </p:sp>
      <p:sp>
        <p:nvSpPr>
          <p:cNvPr id="1281" name="Google Shape;1281;p91"/>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Qorsheynta beerista saqafka (rooftop agriculture)</a:t>
            </a:r>
            <a:endParaRPr/>
          </a:p>
        </p:txBody>
      </p:sp>
      <p:sp>
        <p:nvSpPr>
          <p:cNvPr id="1282" name="Google Shape;1282;p91"/>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Naqshadaynta meel cagaaran (green space)</a:t>
            </a:r>
            <a:endParaRPr/>
          </a:p>
        </p:txBody>
      </p:sp>
      <p:pic>
        <p:nvPicPr>
          <p:cNvPr id="1283" name="Google Shape;1283;p91"/>
          <p:cNvPicPr preferRelativeResize="0"/>
          <p:nvPr/>
        </p:nvPicPr>
        <p:blipFill>
          <a:blip r:embed="rId3">
            <a:alphaModFix/>
          </a:blip>
          <a:stretch>
            <a:fillRect/>
          </a:stretch>
        </p:blipFill>
        <p:spPr>
          <a:xfrm>
            <a:off x="418203" y="2766085"/>
            <a:ext cx="450575" cy="446750"/>
          </a:xfrm>
          <a:prstGeom prst="rect">
            <a:avLst/>
          </a:prstGeom>
          <a:noFill/>
          <a:ln>
            <a:noFill/>
          </a:ln>
        </p:spPr>
      </p:pic>
      <p:sp>
        <p:nvSpPr>
          <p:cNvPr id="1284" name="Google Shape;1284;p91"/>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Naqshadaynta beerta (park)</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8" name="Shape 1288"/>
        <p:cNvGrpSpPr/>
        <p:nvPr/>
      </p:nvGrpSpPr>
      <p:grpSpPr>
        <a:xfrm>
          <a:off x="0" y="0"/>
          <a:ext cx="0" cy="0"/>
          <a:chOff x="0" y="0"/>
          <a:chExt cx="0" cy="0"/>
        </a:xfrm>
      </p:grpSpPr>
      <p:sp>
        <p:nvSpPr>
          <p:cNvPr id="1289" name="Google Shape;1289;p92"/>
          <p:cNvSpPr txBox="1"/>
          <p:nvPr>
            <p:ph idx="1" type="body"/>
          </p:nvPr>
        </p:nvSpPr>
        <p:spPr>
          <a:xfrm>
            <a:off x="324000" y="759300"/>
            <a:ext cx="8496000" cy="88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Khudradda iyo miraha waxaa lagu kori karaa jardiinooyinka, dhulka beerista (allotments) ama meelaha cagaaran ee kale. Qorsheyn ayaa loo baahan yahay si loo kordhiyo booska la heli karo.</a:t>
            </a:r>
            <a:endParaRPr sz="2000"/>
          </a:p>
        </p:txBody>
      </p:sp>
      <p:sp>
        <p:nvSpPr>
          <p:cNvPr id="1290" name="Google Shape;1290;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Qorsheynta beerta ama dhulka beerista (allotment)</a:t>
            </a:r>
            <a:endParaRPr/>
          </a:p>
        </p:txBody>
      </p:sp>
      <p:pic>
        <p:nvPicPr>
          <p:cNvPr id="1291" name="Google Shape;1291;p92"/>
          <p:cNvPicPr preferRelativeResize="0"/>
          <p:nvPr/>
        </p:nvPicPr>
        <p:blipFill>
          <a:blip r:embed="rId3">
            <a:alphaModFix/>
          </a:blip>
          <a:stretch>
            <a:fillRect/>
          </a:stretch>
        </p:blipFill>
        <p:spPr>
          <a:xfrm>
            <a:off x="2973750" y="1641750"/>
            <a:ext cx="3196500" cy="3196500"/>
          </a:xfrm>
          <a:prstGeom prst="rect">
            <a:avLst/>
          </a:prstGeom>
          <a:noFill/>
          <a:ln cap="flat" cmpd="sng" w="28575">
            <a:solidFill>
              <a:schemeClr val="dk1"/>
            </a:solidFill>
            <a:prstDash val="solid"/>
            <a:round/>
            <a:headEnd len="sm" w="sm" type="none"/>
            <a:tailEnd len="sm" w="sm" type="none"/>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5" name="Shape 1295"/>
        <p:cNvGrpSpPr/>
        <p:nvPr/>
      </p:nvGrpSpPr>
      <p:grpSpPr>
        <a:xfrm>
          <a:off x="0" y="0"/>
          <a:ext cx="0" cy="0"/>
          <a:chOff x="0" y="0"/>
          <a:chExt cx="0" cy="0"/>
        </a:xfrm>
      </p:grpSpPr>
      <p:sp>
        <p:nvSpPr>
          <p:cNvPr id="1296" name="Google Shape;1296;p93"/>
          <p:cNvSpPr txBox="1"/>
          <p:nvPr>
            <p:ph idx="1" type="body"/>
          </p:nvPr>
        </p:nvSpPr>
        <p:spPr>
          <a:xfrm>
            <a:off x="324000" y="759300"/>
            <a:ext cx="8496000" cy="923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Qaybaha kala duwan ee meesha cagaaran waxaa loo qoondeyn karaa in lagu beero noocyo kala duwan oo dhir ah.</a:t>
            </a:r>
            <a:endParaRPr sz="2000"/>
          </a:p>
        </p:txBody>
      </p:sp>
      <p:sp>
        <p:nvSpPr>
          <p:cNvPr id="1297" name="Google Shape;1297;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Qorsheynta beerta ama dhulka beerista (allotment)</a:t>
            </a:r>
            <a:endParaRPr/>
          </a:p>
        </p:txBody>
      </p:sp>
      <p:sp>
        <p:nvSpPr>
          <p:cNvPr id="1298" name="Google Shape;1298;p93"/>
          <p:cNvSpPr txBox="1"/>
          <p:nvPr>
            <p:ph idx="1" type="body"/>
          </p:nvPr>
        </p:nvSpPr>
        <p:spPr>
          <a:xfrm>
            <a:off x="324000" y="3121500"/>
            <a:ext cx="3045600" cy="147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Qaybaha yaryar, sariiraha beerta ee kor u qaadan (raised garden beds) ama weelasha waaweyn (planters) ayaa la isticmaali karaa.</a:t>
            </a:r>
            <a:endParaRPr sz="2000"/>
          </a:p>
        </p:txBody>
      </p:sp>
      <p:sp>
        <p:nvSpPr>
          <p:cNvPr id="1299" name="Google Shape;1299;p93"/>
          <p:cNvSpPr txBox="1"/>
          <p:nvPr>
            <p:ph idx="1" type="body"/>
          </p:nvPr>
        </p:nvSpPr>
        <p:spPr>
          <a:xfrm>
            <a:off x="324000" y="1749900"/>
            <a:ext cx="3129600" cy="1130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Mararka qaarkood tan waxaa lagu sameeyaa iyadoo la dhigo caqabado (barriers) agagaarka qaybaha ciidda.</a:t>
            </a:r>
            <a:endParaRPr sz="2000"/>
          </a:p>
        </p:txBody>
      </p:sp>
      <p:pic>
        <p:nvPicPr>
          <p:cNvPr id="1300" name="Google Shape;1300;p93"/>
          <p:cNvPicPr preferRelativeResize="0"/>
          <p:nvPr/>
        </p:nvPicPr>
        <p:blipFill>
          <a:blip r:embed="rId3">
            <a:alphaModFix/>
          </a:blip>
          <a:stretch>
            <a:fillRect/>
          </a:stretch>
        </p:blipFill>
        <p:spPr>
          <a:xfrm>
            <a:off x="4365200" y="1439400"/>
            <a:ext cx="3156001" cy="3156001"/>
          </a:xfrm>
          <a:prstGeom prst="rect">
            <a:avLst/>
          </a:prstGeom>
          <a:noFill/>
          <a:ln cap="flat" cmpd="sng" w="28575">
            <a:solidFill>
              <a:schemeClr val="dk1"/>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4" name="Shape 1304"/>
        <p:cNvGrpSpPr/>
        <p:nvPr/>
      </p:nvGrpSpPr>
      <p:grpSpPr>
        <a:xfrm>
          <a:off x="0" y="0"/>
          <a:ext cx="0" cy="0"/>
          <a:chOff x="0" y="0"/>
          <a:chExt cx="0" cy="0"/>
        </a:xfrm>
      </p:grpSpPr>
      <p:sp>
        <p:nvSpPr>
          <p:cNvPr id="1305" name="Google Shape;1305;p94"/>
          <p:cNvSpPr txBox="1"/>
          <p:nvPr>
            <p:ph idx="1" type="body"/>
          </p:nvPr>
        </p:nvSpPr>
        <p:spPr>
          <a:xfrm>
            <a:off x="324000" y="759300"/>
            <a:ext cx="8496000" cy="1256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Waxaa inta badan jira qaddar boos ah oo lagu taliyo in laga tago agagaarka geed kasta si ay u helaan boos ku filan oo ay ku koraan.</a:t>
            </a:r>
            <a:r>
              <a:rPr lang="en-GB" sz="1800">
                <a:latin typeface="Lexend"/>
              </a:rPr>
              <a:t/>
            </a:r>
            <a:endParaRPr sz="2000"/>
          </a:p>
          <a:p>
            <a:pPr indent="0" lvl="0" marL="0" rtl="0" algn="l">
              <a:spcBef>
                <a:spcPts val="1000"/>
              </a:spcBef>
              <a:spcAft>
                <a:spcPts val="1000"/>
              </a:spcAft>
              <a:buNone/>
            </a:pPr>
            <a:r>
              <a:rPr lang="en-GB" sz="1800">
                <a:latin typeface="Lexend"/>
              </a:rPr>
              <a:t>Qaddarka booska wuu kala duwanaan karaa noocyada dhirta.</a:t>
            </a:r>
            <a:endParaRPr sz="2000"/>
          </a:p>
        </p:txBody>
      </p:sp>
      <p:sp>
        <p:nvSpPr>
          <p:cNvPr id="1306" name="Google Shape;1306;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Qorsheynta beerta ama dhulka beerista (allotment)</a:t>
            </a:r>
            <a:endParaRPr/>
          </a:p>
        </p:txBody>
      </p:sp>
      <p:sp>
        <p:nvSpPr>
          <p:cNvPr id="1307" name="Google Shape;1307;p94"/>
          <p:cNvSpPr txBox="1"/>
          <p:nvPr>
            <p:ph idx="1" type="body"/>
          </p:nvPr>
        </p:nvSpPr>
        <p:spPr>
          <a:xfrm>
            <a:off x="850400" y="3868950"/>
            <a:ext cx="2985300" cy="98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Marka la beero broccoli, waxaa lagu taliyaa in la beero ugu yaraan 80 cm kala fog.</a:t>
            </a:r>
            <a:endParaRPr sz="1800"/>
          </a:p>
        </p:txBody>
      </p:sp>
      <p:sp>
        <p:nvSpPr>
          <p:cNvPr id="1308" name="Google Shape;1308;p94"/>
          <p:cNvSpPr txBox="1"/>
          <p:nvPr>
            <p:ph idx="1" type="body"/>
          </p:nvPr>
        </p:nvSpPr>
        <p:spPr>
          <a:xfrm>
            <a:off x="4809300" y="3868950"/>
            <a:ext cx="3584100" cy="98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Marka la beero geedaha strawberry, waxaa lagu taliyaa in la beero ugu yaraan 30 cm kala fog.</a:t>
            </a:r>
            <a:endParaRPr sz="1800"/>
          </a:p>
        </p:txBody>
      </p:sp>
      <p:sp>
        <p:nvSpPr>
          <p:cNvPr id="1309" name="Google Shape;1309;p94"/>
          <p:cNvSpPr txBox="1"/>
          <p:nvPr>
            <p:ph idx="1" type="body"/>
          </p:nvPr>
        </p:nvSpPr>
        <p:spPr>
          <a:xfrm>
            <a:off x="324007" y="2091980"/>
            <a:ext cx="480300" cy="37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E.g.</a:t>
            </a:r>
            <a:endParaRPr sz="1800"/>
          </a:p>
        </p:txBody>
      </p:sp>
      <p:pic>
        <p:nvPicPr>
          <p:cNvPr id="1310" name="Google Shape;1310;p94"/>
          <p:cNvPicPr preferRelativeResize="0"/>
          <p:nvPr/>
        </p:nvPicPr>
        <p:blipFill>
          <a:blip r:embed="rId3">
            <a:alphaModFix/>
          </a:blip>
          <a:stretch>
            <a:fillRect/>
          </a:stretch>
        </p:blipFill>
        <p:spPr>
          <a:xfrm>
            <a:off x="5774400" y="2091971"/>
            <a:ext cx="1263375" cy="1570400"/>
          </a:xfrm>
          <a:prstGeom prst="rect">
            <a:avLst/>
          </a:prstGeom>
          <a:noFill/>
          <a:ln>
            <a:noFill/>
          </a:ln>
        </p:spPr>
      </p:pic>
      <p:pic>
        <p:nvPicPr>
          <p:cNvPr id="1311" name="Google Shape;1311;p94"/>
          <p:cNvPicPr preferRelativeResize="0"/>
          <p:nvPr/>
        </p:nvPicPr>
        <p:blipFill>
          <a:blip r:embed="rId4">
            <a:alphaModFix/>
          </a:blip>
          <a:stretch>
            <a:fillRect/>
          </a:stretch>
        </p:blipFill>
        <p:spPr>
          <a:xfrm>
            <a:off x="1385675" y="2015700"/>
            <a:ext cx="1646674" cy="164667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5" name="Shape 1315"/>
        <p:cNvGrpSpPr/>
        <p:nvPr/>
      </p:nvGrpSpPr>
      <p:grpSpPr>
        <a:xfrm>
          <a:off x="0" y="0"/>
          <a:ext cx="0" cy="0"/>
          <a:chOff x="0" y="0"/>
          <a:chExt cx="0" cy="0"/>
        </a:xfrm>
      </p:grpSpPr>
      <p:sp>
        <p:nvSpPr>
          <p:cNvPr id="1316" name="Google Shape;1316;p95"/>
          <p:cNvSpPr txBox="1"/>
          <p:nvPr>
            <p:ph idx="1" type="body"/>
          </p:nvPr>
        </p:nvSpPr>
        <p:spPr>
          <a:xfrm>
            <a:off x="324000" y="759300"/>
            <a:ext cx="8496000" cy="71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Cabdi wuxuu beeraa broccoli. Wuxuu rabaa inuu ku beero broccoli safaf iyo tiirar gudaha sariir beereed isku kooban oo ah 4 m by 4.8 m.</a:t>
            </a:r>
            <a:r>
              <a:rPr lang="en-GB" sz="1400">
                <a:solidFill>
                  <a:schemeClr val="accent5"/>
                </a:solidFill>
                <a:latin typeface="Lexend"/>
              </a:rPr>
              <a:t/>
            </a:r>
            <a:r>
              <a:rPr lang="en-GB" sz="1400">
                <a:latin typeface="Lexend"/>
              </a:rPr>
              <a:t/>
            </a:r>
            <a:endParaRPr sz="1800"/>
          </a:p>
        </p:txBody>
      </p:sp>
      <p:sp>
        <p:nvSpPr>
          <p:cNvPr id="1317" name="Google Shape;1317;p95"/>
          <p:cNvSpPr txBox="1"/>
          <p:nvPr>
            <p:ph idx="1" type="body"/>
          </p:nvPr>
        </p:nvSpPr>
        <p:spPr>
          <a:xfrm>
            <a:off x="4597350" y="3189674"/>
            <a:ext cx="8448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400 cm</a:t>
            </a:r>
            <a:endParaRPr sz="1800"/>
          </a:p>
        </p:txBody>
      </p:sp>
      <p:sp>
        <p:nvSpPr>
          <p:cNvPr id="1318" name="Google Shape;1318;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Qorshaynta beerta ama qaybta beerta (allotment)</a:t>
            </a:r>
            <a:endParaRPr/>
          </a:p>
        </p:txBody>
      </p:sp>
      <p:sp>
        <p:nvSpPr>
          <p:cNvPr id="1319" name="Google Shape;1319;p95"/>
          <p:cNvSpPr/>
          <p:nvPr/>
        </p:nvSpPr>
        <p:spPr>
          <a:xfrm flipH="1">
            <a:off x="5620871" y="2125792"/>
            <a:ext cx="2763000" cy="2302500"/>
          </a:xfrm>
          <a:prstGeom prst="rect">
            <a:avLst/>
          </a:prstGeom>
          <a:solidFill>
            <a:srgbClr val="CDAF9C"/>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1600">
              <a:latin typeface="Lexend"/>
              <a:ea typeface="Lexend"/>
              <a:cs typeface="Lexend"/>
              <a:sym typeface="Lexend"/>
            </a:endParaRPr>
          </a:p>
        </p:txBody>
      </p:sp>
      <p:cxnSp>
        <p:nvCxnSpPr>
          <p:cNvPr id="1320" name="Google Shape;1320;p95"/>
          <p:cNvCxnSpPr/>
          <p:nvPr/>
        </p:nvCxnSpPr>
        <p:spPr>
          <a:xfrm>
            <a:off x="5473592" y="2181017"/>
            <a:ext cx="0" cy="2246700"/>
          </a:xfrm>
          <a:prstGeom prst="straightConnector1">
            <a:avLst/>
          </a:prstGeom>
          <a:noFill/>
          <a:ln cap="flat" cmpd="sng" w="28575">
            <a:solidFill>
              <a:schemeClr val="dk1"/>
            </a:solidFill>
            <a:prstDash val="solid"/>
            <a:round/>
            <a:headEnd len="med" w="med" type="triangle"/>
            <a:tailEnd len="med" w="med" type="triangle"/>
          </a:ln>
        </p:spPr>
      </p:cxnSp>
      <p:sp>
        <p:nvSpPr>
          <p:cNvPr id="1321" name="Google Shape;1321;p95"/>
          <p:cNvSpPr txBox="1"/>
          <p:nvPr>
            <p:ph idx="1" type="body"/>
          </p:nvPr>
        </p:nvSpPr>
        <p:spPr>
          <a:xfrm>
            <a:off x="4998862" y="3187492"/>
            <a:ext cx="5196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 m</a:t>
            </a:r>
            <a:endParaRPr sz="1800"/>
          </a:p>
        </p:txBody>
      </p:sp>
      <p:cxnSp>
        <p:nvCxnSpPr>
          <p:cNvPr id="1322" name="Google Shape;1322;p95"/>
          <p:cNvCxnSpPr/>
          <p:nvPr/>
        </p:nvCxnSpPr>
        <p:spPr>
          <a:xfrm rot="10800000">
            <a:off x="5600617" y="4533922"/>
            <a:ext cx="2774100" cy="0"/>
          </a:xfrm>
          <a:prstGeom prst="straightConnector1">
            <a:avLst/>
          </a:prstGeom>
          <a:noFill/>
          <a:ln cap="flat" cmpd="sng" w="28575">
            <a:solidFill>
              <a:schemeClr val="dk1"/>
            </a:solidFill>
            <a:prstDash val="solid"/>
            <a:round/>
            <a:headEnd len="med" w="med" type="triangle"/>
            <a:tailEnd len="med" w="med" type="triangle"/>
          </a:ln>
        </p:spPr>
      </p:cxnSp>
      <p:sp>
        <p:nvSpPr>
          <p:cNvPr id="1323" name="Google Shape;1323;p95"/>
          <p:cNvSpPr txBox="1"/>
          <p:nvPr>
            <p:ph idx="1" type="body"/>
          </p:nvPr>
        </p:nvSpPr>
        <p:spPr>
          <a:xfrm>
            <a:off x="6746016" y="4574235"/>
            <a:ext cx="7092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4.8 m</a:t>
            </a:r>
            <a:endParaRPr sz="1800"/>
          </a:p>
        </p:txBody>
      </p:sp>
      <p:pic>
        <p:nvPicPr>
          <p:cNvPr id="1324" name="Google Shape;1324;p95"/>
          <p:cNvPicPr preferRelativeResize="0"/>
          <p:nvPr/>
        </p:nvPicPr>
        <p:blipFill>
          <a:blip r:embed="rId5">
            <a:alphaModFix/>
          </a:blip>
          <a:stretch>
            <a:fillRect/>
          </a:stretch>
        </p:blipFill>
        <p:spPr>
          <a:xfrm>
            <a:off x="323999" y="4087349"/>
            <a:ext cx="640474" cy="718950"/>
          </a:xfrm>
          <a:prstGeom prst="rect">
            <a:avLst/>
          </a:prstGeom>
          <a:noFill/>
          <a:ln>
            <a:noFill/>
          </a:ln>
        </p:spPr>
      </p:pic>
      <p:pic>
        <p:nvPicPr>
          <p:cNvPr id="1325" name="Google Shape;1325;p95"/>
          <p:cNvPicPr preferRelativeResize="0"/>
          <p:nvPr/>
        </p:nvPicPr>
        <p:blipFill rotWithShape="1">
          <a:blip r:embed="rId4">
            <a:alphaModFix/>
          </a:blip>
          <a:srcRect b="43690" l="0" r="57905" t="0"/>
          <a:stretch/>
        </p:blipFill>
        <p:spPr>
          <a:xfrm flipH="1">
            <a:off x="431828" y="2756175"/>
            <a:ext cx="3819848" cy="1357951"/>
          </a:xfrm>
          <a:prstGeom prst="rect">
            <a:avLst/>
          </a:prstGeom>
          <a:noFill/>
          <a:ln>
            <a:noFill/>
          </a:ln>
        </p:spPr>
      </p:pic>
      <p:sp>
        <p:nvSpPr>
          <p:cNvPr id="1326" name="Google Shape;1326;p95"/>
          <p:cNvSpPr txBox="1"/>
          <p:nvPr>
            <p:ph idx="1" type="body"/>
          </p:nvPr>
        </p:nvSpPr>
        <p:spPr>
          <a:xfrm>
            <a:off x="785575" y="2890400"/>
            <a:ext cx="3420900" cy="918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Bilow ahaan, waxaan u rogi karaa cabbirada (measurements) si ay isku halbeeg (units) ugu wada jiraan.</a:t>
            </a:r>
            <a:r>
              <a:rPr lang="en-GB" sz="1400">
                <a:solidFill>
                  <a:schemeClr val="accent5"/>
                </a:solidFill>
                <a:latin typeface="Lexend"/>
              </a:rPr>
              <a:t/>
            </a:r>
            <a:r>
              <a:rPr lang="en-GB" sz="1400">
                <a:latin typeface="Lexend"/>
              </a:rPr>
              <a:t/>
            </a:r>
            <a:endParaRPr sz="1800"/>
          </a:p>
        </p:txBody>
      </p:sp>
      <p:sp>
        <p:nvSpPr>
          <p:cNvPr id="1327" name="Google Shape;1327;p95"/>
          <p:cNvSpPr txBox="1"/>
          <p:nvPr>
            <p:ph idx="1" type="body"/>
          </p:nvPr>
        </p:nvSpPr>
        <p:spPr>
          <a:xfrm>
            <a:off x="324000" y="1499487"/>
            <a:ext cx="8496000" cy="37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Waa inuu beeraa broccoli-ga 80 cm kala fog.</a:t>
            </a:r>
            <a:endParaRPr sz="1800"/>
          </a:p>
        </p:txBody>
      </p:sp>
      <p:sp>
        <p:nvSpPr>
          <p:cNvPr id="1328" name="Google Shape;1328;p95"/>
          <p:cNvSpPr txBox="1"/>
          <p:nvPr>
            <p:ph idx="1" type="body"/>
          </p:nvPr>
        </p:nvSpPr>
        <p:spPr>
          <a:xfrm>
            <a:off x="324000" y="1942145"/>
            <a:ext cx="4618800" cy="71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Waa maxay tirada ugu badan ee broccoli uu ku beeran karo booska la heli karo?</a:t>
            </a:r>
            <a:endParaRPr sz="1800"/>
          </a:p>
        </p:txBody>
      </p:sp>
      <p:sp>
        <p:nvSpPr>
          <p:cNvPr id="1329" name="Google Shape;1329;p95"/>
          <p:cNvSpPr txBox="1"/>
          <p:nvPr>
            <p:ph idx="1" type="body"/>
          </p:nvPr>
        </p:nvSpPr>
        <p:spPr>
          <a:xfrm>
            <a:off x="6537476" y="4574199"/>
            <a:ext cx="10557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480 cm</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321"/>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32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3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3" name="Shape 1333"/>
        <p:cNvGrpSpPr/>
        <p:nvPr/>
      </p:nvGrpSpPr>
      <p:grpSpPr>
        <a:xfrm>
          <a:off x="0" y="0"/>
          <a:ext cx="0" cy="0"/>
          <a:chOff x="0" y="0"/>
          <a:chExt cx="0" cy="0"/>
        </a:xfrm>
      </p:grpSpPr>
      <p:sp>
        <p:nvSpPr>
          <p:cNvPr id="1334" name="Google Shape;1334;p96"/>
          <p:cNvSpPr txBox="1"/>
          <p:nvPr>
            <p:ph idx="1" type="body"/>
          </p:nvPr>
        </p:nvSpPr>
        <p:spPr>
          <a:xfrm>
            <a:off x="324000" y="759300"/>
            <a:ext cx="8496000" cy="719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Cabdi wuxuu beeraa broccoli. Wuxuu doonayaa inuu ku beero broccoli-ga safaf (rows) iyo tiirar (columns) gudaha sariir beereed (garden bed) oo iskeed u xiran oo ah 4 m x 4.8 m.</a:t>
            </a:r>
            <a:r>
              <a:rPr lang="en-GB" sz="1100">
                <a:solidFill>
                  <a:schemeClr val="accent5"/>
                </a:solidFill>
                <a:latin typeface="Lexend"/>
              </a:rPr>
              <a:t/>
            </a:r>
            <a:r>
              <a:rPr lang="en-GB" sz="1100">
                <a:latin typeface="Lexend"/>
              </a:rPr>
              <a:t/>
            </a:r>
            <a:endParaRPr sz="1800"/>
          </a:p>
        </p:txBody>
      </p:sp>
      <p:sp>
        <p:nvSpPr>
          <p:cNvPr id="1335" name="Google Shape;1335;p96"/>
          <p:cNvSpPr/>
          <p:nvPr/>
        </p:nvSpPr>
        <p:spPr>
          <a:xfrm flipH="1">
            <a:off x="5620871" y="2125792"/>
            <a:ext cx="2763000" cy="2302500"/>
          </a:xfrm>
          <a:prstGeom prst="rect">
            <a:avLst/>
          </a:prstGeom>
          <a:solidFill>
            <a:srgbClr val="CDAF9C"/>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1600">
              <a:latin typeface="Lexend"/>
              <a:ea typeface="Lexend"/>
              <a:cs typeface="Lexend"/>
              <a:sym typeface="Lexend"/>
            </a:endParaRPr>
          </a:p>
        </p:txBody>
      </p:sp>
      <p:sp>
        <p:nvSpPr>
          <p:cNvPr id="1336" name="Google Shape;1336;p96"/>
          <p:cNvSpPr/>
          <p:nvPr/>
        </p:nvSpPr>
        <p:spPr>
          <a:xfrm>
            <a:off x="6321102" y="315640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37" name="Google Shape;1337;p96"/>
          <p:cNvSpPr/>
          <p:nvPr/>
        </p:nvSpPr>
        <p:spPr>
          <a:xfrm>
            <a:off x="6794652" y="3156387"/>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38" name="Google Shape;1338;p96"/>
          <p:cNvSpPr/>
          <p:nvPr/>
        </p:nvSpPr>
        <p:spPr>
          <a:xfrm>
            <a:off x="7251552" y="3156387"/>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39" name="Google Shape;1339;p96"/>
          <p:cNvSpPr/>
          <p:nvPr/>
        </p:nvSpPr>
        <p:spPr>
          <a:xfrm>
            <a:off x="7708452" y="3156387"/>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0" name="Google Shape;1340;p96"/>
          <p:cNvSpPr txBox="1"/>
          <p:nvPr>
            <p:ph idx="1" type="body"/>
          </p:nvPr>
        </p:nvSpPr>
        <p:spPr>
          <a:xfrm>
            <a:off x="4592159" y="3187480"/>
            <a:ext cx="10557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400 cm</a:t>
            </a:r>
            <a:endParaRPr sz="1800"/>
          </a:p>
        </p:txBody>
      </p:sp>
      <p:sp>
        <p:nvSpPr>
          <p:cNvPr id="1341" name="Google Shape;1341;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Qorshaynta beerta ama qaybta beerta (allotment)</a:t>
            </a:r>
            <a:endParaRPr/>
          </a:p>
        </p:txBody>
      </p:sp>
      <p:cxnSp>
        <p:nvCxnSpPr>
          <p:cNvPr id="1342" name="Google Shape;1342;p96"/>
          <p:cNvCxnSpPr/>
          <p:nvPr/>
        </p:nvCxnSpPr>
        <p:spPr>
          <a:xfrm>
            <a:off x="5473592" y="2181017"/>
            <a:ext cx="0" cy="2246700"/>
          </a:xfrm>
          <a:prstGeom prst="straightConnector1">
            <a:avLst/>
          </a:prstGeom>
          <a:noFill/>
          <a:ln cap="flat" cmpd="sng" w="28575">
            <a:solidFill>
              <a:schemeClr val="dk1"/>
            </a:solidFill>
            <a:prstDash val="solid"/>
            <a:round/>
            <a:headEnd len="med" w="med" type="triangle"/>
            <a:tailEnd len="med" w="med" type="triangle"/>
          </a:ln>
        </p:spPr>
      </p:cxnSp>
      <p:cxnSp>
        <p:nvCxnSpPr>
          <p:cNvPr id="1343" name="Google Shape;1343;p96"/>
          <p:cNvCxnSpPr/>
          <p:nvPr/>
        </p:nvCxnSpPr>
        <p:spPr>
          <a:xfrm rot="10800000">
            <a:off x="5600617" y="4533922"/>
            <a:ext cx="2774100" cy="0"/>
          </a:xfrm>
          <a:prstGeom prst="straightConnector1">
            <a:avLst/>
          </a:prstGeom>
          <a:noFill/>
          <a:ln cap="flat" cmpd="sng" w="28575">
            <a:solidFill>
              <a:schemeClr val="dk1"/>
            </a:solidFill>
            <a:prstDash val="solid"/>
            <a:round/>
            <a:headEnd len="med" w="med" type="triangle"/>
            <a:tailEnd len="med" w="med" type="triangle"/>
          </a:ln>
        </p:spPr>
      </p:cxnSp>
      <p:pic>
        <p:nvPicPr>
          <p:cNvPr id="1344" name="Google Shape;1344;p96"/>
          <p:cNvPicPr preferRelativeResize="0"/>
          <p:nvPr/>
        </p:nvPicPr>
        <p:blipFill>
          <a:blip r:embed="rId5">
            <a:alphaModFix/>
          </a:blip>
          <a:stretch>
            <a:fillRect/>
          </a:stretch>
        </p:blipFill>
        <p:spPr>
          <a:xfrm>
            <a:off x="323999" y="4087349"/>
            <a:ext cx="640474" cy="718950"/>
          </a:xfrm>
          <a:prstGeom prst="rect">
            <a:avLst/>
          </a:prstGeom>
          <a:noFill/>
          <a:ln>
            <a:noFill/>
          </a:ln>
        </p:spPr>
      </p:pic>
      <p:pic>
        <p:nvPicPr>
          <p:cNvPr id="1345" name="Google Shape;1345;p96"/>
          <p:cNvPicPr preferRelativeResize="0"/>
          <p:nvPr/>
        </p:nvPicPr>
        <p:blipFill rotWithShape="1">
          <a:blip r:embed="rId4">
            <a:alphaModFix/>
          </a:blip>
          <a:srcRect b="43690" l="0" r="57905" t="0"/>
          <a:stretch/>
        </p:blipFill>
        <p:spPr>
          <a:xfrm flipH="1">
            <a:off x="564224" y="2661250"/>
            <a:ext cx="3755776" cy="1565375"/>
          </a:xfrm>
          <a:prstGeom prst="rect">
            <a:avLst/>
          </a:prstGeom>
          <a:noFill/>
          <a:ln>
            <a:noFill/>
          </a:ln>
        </p:spPr>
      </p:pic>
      <p:sp>
        <p:nvSpPr>
          <p:cNvPr id="1346" name="Google Shape;1346;p96"/>
          <p:cNvSpPr txBox="1"/>
          <p:nvPr>
            <p:ph idx="1" type="body"/>
          </p:nvPr>
        </p:nvSpPr>
        <p:spPr>
          <a:xfrm>
            <a:off x="912786" y="2692026"/>
            <a:ext cx="3420900" cy="12828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Talooyinka ah in la beero 80 cm kala fog waxay soo jeedinayaan in broccoli kasta uu u baahan yahay 40 cm oo boos cad (clear space) ah oo ku wareegsan si uu u koro.</a:t>
            </a:r>
            <a:endParaRPr sz="1800"/>
          </a:p>
        </p:txBody>
      </p:sp>
      <p:sp>
        <p:nvSpPr>
          <p:cNvPr id="1347" name="Google Shape;1347;p96"/>
          <p:cNvSpPr txBox="1"/>
          <p:nvPr>
            <p:ph idx="1" type="body"/>
          </p:nvPr>
        </p:nvSpPr>
        <p:spPr>
          <a:xfrm>
            <a:off x="324000" y="1499487"/>
            <a:ext cx="8496000" cy="37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Waa inuu beeraa broccoli-ga 80 cm kala fog.</a:t>
            </a:r>
            <a:endParaRPr sz="1800"/>
          </a:p>
        </p:txBody>
      </p:sp>
      <p:sp>
        <p:nvSpPr>
          <p:cNvPr id="1348" name="Google Shape;1348;p96"/>
          <p:cNvSpPr txBox="1"/>
          <p:nvPr>
            <p:ph idx="1" type="body"/>
          </p:nvPr>
        </p:nvSpPr>
        <p:spPr>
          <a:xfrm>
            <a:off x="324000" y="1942145"/>
            <a:ext cx="4618800" cy="719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Waa maxay tirada ugu badan ee broccoli uu ku beeran karo booska la heli karo?</a:t>
            </a:r>
            <a:endParaRPr sz="1800"/>
          </a:p>
        </p:txBody>
      </p:sp>
      <p:cxnSp>
        <p:nvCxnSpPr>
          <p:cNvPr id="1349" name="Google Shape;1349;p96"/>
          <p:cNvCxnSpPr/>
          <p:nvPr/>
        </p:nvCxnSpPr>
        <p:spPr>
          <a:xfrm>
            <a:off x="6401246" y="3231171"/>
            <a:ext cx="456900" cy="0"/>
          </a:xfrm>
          <a:prstGeom prst="straightConnector1">
            <a:avLst/>
          </a:prstGeom>
          <a:noFill/>
          <a:ln cap="flat" cmpd="sng" w="19050">
            <a:solidFill>
              <a:schemeClr val="dk1"/>
            </a:solidFill>
            <a:prstDash val="solid"/>
            <a:round/>
            <a:headEnd len="med" w="med" type="triangle"/>
            <a:tailEnd len="med" w="med" type="triangle"/>
          </a:ln>
        </p:spPr>
      </p:cxnSp>
      <p:cxnSp>
        <p:nvCxnSpPr>
          <p:cNvPr id="1350" name="Google Shape;1350;p96"/>
          <p:cNvCxnSpPr/>
          <p:nvPr/>
        </p:nvCxnSpPr>
        <p:spPr>
          <a:xfrm>
            <a:off x="6860864" y="3231171"/>
            <a:ext cx="456900" cy="0"/>
          </a:xfrm>
          <a:prstGeom prst="straightConnector1">
            <a:avLst/>
          </a:prstGeom>
          <a:noFill/>
          <a:ln cap="flat" cmpd="sng" w="19050">
            <a:solidFill>
              <a:schemeClr val="dk1"/>
            </a:solidFill>
            <a:prstDash val="solid"/>
            <a:round/>
            <a:headEnd len="med" w="med" type="triangle"/>
            <a:tailEnd len="med" w="med" type="triangle"/>
          </a:ln>
        </p:spPr>
      </p:cxnSp>
      <p:cxnSp>
        <p:nvCxnSpPr>
          <p:cNvPr id="1351" name="Google Shape;1351;p96"/>
          <p:cNvCxnSpPr/>
          <p:nvPr/>
        </p:nvCxnSpPr>
        <p:spPr>
          <a:xfrm>
            <a:off x="7318064" y="3231171"/>
            <a:ext cx="456900" cy="0"/>
          </a:xfrm>
          <a:prstGeom prst="straightConnector1">
            <a:avLst/>
          </a:prstGeom>
          <a:noFill/>
          <a:ln cap="flat" cmpd="sng" w="19050">
            <a:solidFill>
              <a:schemeClr val="dk1"/>
            </a:solidFill>
            <a:prstDash val="solid"/>
            <a:round/>
            <a:headEnd len="med" w="med" type="triangle"/>
            <a:tailEnd len="med" w="med" type="triangle"/>
          </a:ln>
        </p:spPr>
      </p:cxnSp>
      <p:sp>
        <p:nvSpPr>
          <p:cNvPr id="1352" name="Google Shape;1352;p96"/>
          <p:cNvSpPr txBox="1"/>
          <p:nvPr>
            <p:ph idx="1" type="body"/>
          </p:nvPr>
        </p:nvSpPr>
        <p:spPr>
          <a:xfrm>
            <a:off x="6537476" y="4574199"/>
            <a:ext cx="10557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480 cm</a:t>
            </a:r>
            <a:endParaRPr sz="1800"/>
          </a:p>
        </p:txBody>
      </p:sp>
      <p:sp>
        <p:nvSpPr>
          <p:cNvPr id="1353" name="Google Shape;1353;p96"/>
          <p:cNvSpPr txBox="1"/>
          <p:nvPr>
            <p:ph idx="1" type="body"/>
          </p:nvPr>
        </p:nvSpPr>
        <p:spPr>
          <a:xfrm>
            <a:off x="6080800" y="3463600"/>
            <a:ext cx="2015700" cy="331500"/>
          </a:xfrm>
          <a:prstGeom prst="rect">
            <a:avLst/>
          </a:prstGeom>
        </p:spPr>
        <p:txBody>
          <a:bodyPr anchorCtr="0" anchor="t" bIns="0" lIns="0" spcFirstLastPara="1" rIns="0" wrap="square" tIns="0">
            <a:normAutofit/>
          </a:bodyPr>
          <a:lstStyle/>
          <a:p>
            <a:pPr indent="0" lvl="0" marL="0" rtl="0" algn="l">
              <a:lnSpc>
                <a:spcPct val="80000"/>
              </a:lnSpc>
              <a:spcBef>
                <a:spcPts val="0"/>
              </a:spcBef>
              <a:spcAft>
                <a:spcPts val="1000"/>
              </a:spcAft>
              <a:buNone/>
            </a:pPr>
            <a:r>
              <a:rPr lang="en-GB" sz="1100">
                <a:latin typeface="Lexend"/>
              </a:rPr>
              <a:t>fallaadh kastaa waa 80 cm</a:t>
            </a:r>
            <a:endParaRPr sz="16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7" name="Shape 1357"/>
        <p:cNvGrpSpPr/>
        <p:nvPr/>
      </p:nvGrpSpPr>
      <p:grpSpPr>
        <a:xfrm>
          <a:off x="0" y="0"/>
          <a:ext cx="0" cy="0"/>
          <a:chOff x="0" y="0"/>
          <a:chExt cx="0" cy="0"/>
        </a:xfrm>
      </p:grpSpPr>
      <p:sp>
        <p:nvSpPr>
          <p:cNvPr id="1358" name="Google Shape;1358;p97"/>
          <p:cNvSpPr txBox="1"/>
          <p:nvPr>
            <p:ph idx="1" type="body"/>
          </p:nvPr>
        </p:nvSpPr>
        <p:spPr>
          <a:xfrm>
            <a:off x="324000" y="759300"/>
            <a:ext cx="8496000" cy="719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Cabdi wuxuu beeraa broccoli. Wuxuu doonayaa inuu ku beero broccoli-ga safaf (rows) iyo tiirar (columns) gudaha sariir beereed (garden bed) oo iskeed u xiran oo ah 4 m x 4.8 m.</a:t>
            </a:r>
            <a:r>
              <a:rPr lang="en-GB" sz="1100">
                <a:solidFill>
                  <a:schemeClr val="accent5"/>
                </a:solidFill>
                <a:latin typeface="Lexend"/>
              </a:rPr>
              <a:t/>
            </a:r>
            <a:r>
              <a:rPr lang="en-GB" sz="1100">
                <a:latin typeface="Lexend"/>
              </a:rPr>
              <a:t/>
            </a:r>
            <a:endParaRPr sz="1800"/>
          </a:p>
        </p:txBody>
      </p:sp>
      <p:sp>
        <p:nvSpPr>
          <p:cNvPr id="1359" name="Google Shape;1359;p97"/>
          <p:cNvSpPr/>
          <p:nvPr/>
        </p:nvSpPr>
        <p:spPr>
          <a:xfrm flipH="1">
            <a:off x="5620871" y="2125792"/>
            <a:ext cx="2763000" cy="2302500"/>
          </a:xfrm>
          <a:prstGeom prst="rect">
            <a:avLst/>
          </a:prstGeom>
          <a:solidFill>
            <a:srgbClr val="CDAF9C"/>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1600">
              <a:latin typeface="Lexend"/>
              <a:ea typeface="Lexend"/>
              <a:cs typeface="Lexend"/>
              <a:sym typeface="Lexend"/>
            </a:endParaRPr>
          </a:p>
        </p:txBody>
      </p:sp>
      <p:sp>
        <p:nvSpPr>
          <p:cNvPr id="1360" name="Google Shape;1360;p97"/>
          <p:cNvSpPr txBox="1"/>
          <p:nvPr>
            <p:ph idx="1" type="body"/>
          </p:nvPr>
        </p:nvSpPr>
        <p:spPr>
          <a:xfrm>
            <a:off x="4592159" y="3187480"/>
            <a:ext cx="10557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400 cm</a:t>
            </a:r>
            <a:endParaRPr sz="1800"/>
          </a:p>
        </p:txBody>
      </p:sp>
      <p:sp>
        <p:nvSpPr>
          <p:cNvPr id="1361" name="Google Shape;1361;p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Qorshaynta beerta ama qaybta beerta (allotment)</a:t>
            </a:r>
            <a:endParaRPr/>
          </a:p>
        </p:txBody>
      </p:sp>
      <p:cxnSp>
        <p:nvCxnSpPr>
          <p:cNvPr id="1362" name="Google Shape;1362;p97"/>
          <p:cNvCxnSpPr/>
          <p:nvPr/>
        </p:nvCxnSpPr>
        <p:spPr>
          <a:xfrm>
            <a:off x="5473592" y="2181017"/>
            <a:ext cx="0" cy="2246700"/>
          </a:xfrm>
          <a:prstGeom prst="straightConnector1">
            <a:avLst/>
          </a:prstGeom>
          <a:noFill/>
          <a:ln cap="flat" cmpd="sng" w="28575">
            <a:solidFill>
              <a:schemeClr val="dk1"/>
            </a:solidFill>
            <a:prstDash val="solid"/>
            <a:round/>
            <a:headEnd len="med" w="med" type="triangle"/>
            <a:tailEnd len="med" w="med" type="triangle"/>
          </a:ln>
        </p:spPr>
      </p:cxnSp>
      <p:cxnSp>
        <p:nvCxnSpPr>
          <p:cNvPr id="1363" name="Google Shape;1363;p97"/>
          <p:cNvCxnSpPr/>
          <p:nvPr/>
        </p:nvCxnSpPr>
        <p:spPr>
          <a:xfrm rot="10800000">
            <a:off x="5600617" y="4533922"/>
            <a:ext cx="2774100" cy="0"/>
          </a:xfrm>
          <a:prstGeom prst="straightConnector1">
            <a:avLst/>
          </a:prstGeom>
          <a:noFill/>
          <a:ln cap="flat" cmpd="sng" w="28575">
            <a:solidFill>
              <a:schemeClr val="dk1"/>
            </a:solidFill>
            <a:prstDash val="solid"/>
            <a:round/>
            <a:headEnd len="med" w="med" type="triangle"/>
            <a:tailEnd len="med" w="med" type="triangle"/>
          </a:ln>
        </p:spPr>
      </p:cxnSp>
      <p:pic>
        <p:nvPicPr>
          <p:cNvPr id="1364" name="Google Shape;1364;p97"/>
          <p:cNvPicPr preferRelativeResize="0"/>
          <p:nvPr/>
        </p:nvPicPr>
        <p:blipFill>
          <a:blip r:embed="rId5">
            <a:alphaModFix/>
          </a:blip>
          <a:stretch>
            <a:fillRect/>
          </a:stretch>
        </p:blipFill>
        <p:spPr>
          <a:xfrm>
            <a:off x="323999" y="4087349"/>
            <a:ext cx="640474" cy="718950"/>
          </a:xfrm>
          <a:prstGeom prst="rect">
            <a:avLst/>
          </a:prstGeom>
          <a:noFill/>
          <a:ln>
            <a:noFill/>
          </a:ln>
        </p:spPr>
      </p:pic>
      <p:sp>
        <p:nvSpPr>
          <p:cNvPr id="1365" name="Google Shape;1365;p97"/>
          <p:cNvSpPr txBox="1"/>
          <p:nvPr>
            <p:ph idx="1" type="body"/>
          </p:nvPr>
        </p:nvSpPr>
        <p:spPr>
          <a:xfrm>
            <a:off x="324000" y="1499487"/>
            <a:ext cx="8496000" cy="37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Waa inuu beeraa broccoli-ga 80 cm kala fog.</a:t>
            </a:r>
            <a:endParaRPr sz="1800"/>
          </a:p>
        </p:txBody>
      </p:sp>
      <p:sp>
        <p:nvSpPr>
          <p:cNvPr id="1366" name="Google Shape;1366;p97"/>
          <p:cNvSpPr txBox="1"/>
          <p:nvPr>
            <p:ph idx="1" type="body"/>
          </p:nvPr>
        </p:nvSpPr>
        <p:spPr>
          <a:xfrm>
            <a:off x="324000" y="1942145"/>
            <a:ext cx="4618800" cy="719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Waa maxay tirada ugu badan ee broccoli uu ku beeran karo booska la heli karo?</a:t>
            </a:r>
            <a:endParaRPr sz="1800"/>
          </a:p>
        </p:txBody>
      </p:sp>
      <p:sp>
        <p:nvSpPr>
          <p:cNvPr id="1367" name="Google Shape;1367;p97"/>
          <p:cNvSpPr/>
          <p:nvPr/>
        </p:nvSpPr>
        <p:spPr>
          <a:xfrm>
            <a:off x="6321102" y="315640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68" name="Google Shape;1368;p97"/>
          <p:cNvSpPr/>
          <p:nvPr/>
        </p:nvSpPr>
        <p:spPr>
          <a:xfrm>
            <a:off x="6794652" y="3156387"/>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69" name="Google Shape;1369;p97"/>
          <p:cNvSpPr/>
          <p:nvPr/>
        </p:nvSpPr>
        <p:spPr>
          <a:xfrm>
            <a:off x="7251552" y="3156387"/>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70" name="Google Shape;1370;p97"/>
          <p:cNvSpPr/>
          <p:nvPr/>
        </p:nvSpPr>
        <p:spPr>
          <a:xfrm>
            <a:off x="7708452" y="3156387"/>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371" name="Google Shape;1371;p97"/>
          <p:cNvCxnSpPr/>
          <p:nvPr/>
        </p:nvCxnSpPr>
        <p:spPr>
          <a:xfrm rot="10800000">
            <a:off x="6627200" y="3220475"/>
            <a:ext cx="233400" cy="0"/>
          </a:xfrm>
          <a:prstGeom prst="straightConnector1">
            <a:avLst/>
          </a:prstGeom>
          <a:noFill/>
          <a:ln cap="flat" cmpd="sng" w="9525">
            <a:solidFill>
              <a:schemeClr val="dk1"/>
            </a:solidFill>
            <a:prstDash val="solid"/>
            <a:round/>
            <a:headEnd len="med" w="med" type="triangle"/>
            <a:tailEnd len="med" w="med" type="triangle"/>
          </a:ln>
        </p:spPr>
      </p:cxnSp>
      <p:cxnSp>
        <p:nvCxnSpPr>
          <p:cNvPr id="1372" name="Google Shape;1372;p97"/>
          <p:cNvCxnSpPr/>
          <p:nvPr/>
        </p:nvCxnSpPr>
        <p:spPr>
          <a:xfrm rot="10800000">
            <a:off x="7084400" y="3220475"/>
            <a:ext cx="233400" cy="0"/>
          </a:xfrm>
          <a:prstGeom prst="straightConnector1">
            <a:avLst/>
          </a:prstGeom>
          <a:noFill/>
          <a:ln cap="flat" cmpd="sng" w="9525">
            <a:solidFill>
              <a:schemeClr val="dk1"/>
            </a:solidFill>
            <a:prstDash val="solid"/>
            <a:round/>
            <a:headEnd len="med" w="med" type="triangle"/>
            <a:tailEnd len="med" w="med" type="triangle"/>
          </a:ln>
        </p:spPr>
      </p:cxnSp>
      <p:cxnSp>
        <p:nvCxnSpPr>
          <p:cNvPr id="1373" name="Google Shape;1373;p97"/>
          <p:cNvCxnSpPr/>
          <p:nvPr/>
        </p:nvCxnSpPr>
        <p:spPr>
          <a:xfrm rot="10800000">
            <a:off x="7539926" y="3220475"/>
            <a:ext cx="233400" cy="0"/>
          </a:xfrm>
          <a:prstGeom prst="straightConnector1">
            <a:avLst/>
          </a:prstGeom>
          <a:noFill/>
          <a:ln cap="flat" cmpd="sng" w="9525">
            <a:solidFill>
              <a:schemeClr val="dk1"/>
            </a:solidFill>
            <a:prstDash val="solid"/>
            <a:round/>
            <a:headEnd len="med" w="med" type="triangle"/>
            <a:tailEnd len="med" w="med" type="triangle"/>
          </a:ln>
        </p:spPr>
      </p:cxnSp>
      <p:sp>
        <p:nvSpPr>
          <p:cNvPr id="1374" name="Google Shape;1374;p97"/>
          <p:cNvSpPr txBox="1"/>
          <p:nvPr>
            <p:ph idx="1" type="body"/>
          </p:nvPr>
        </p:nvSpPr>
        <p:spPr>
          <a:xfrm>
            <a:off x="6080800" y="3463600"/>
            <a:ext cx="2015700" cy="331500"/>
          </a:xfrm>
          <a:prstGeom prst="rect">
            <a:avLst/>
          </a:prstGeom>
        </p:spPr>
        <p:txBody>
          <a:bodyPr anchorCtr="0" anchor="t" bIns="0" lIns="0" spcFirstLastPara="1" rIns="0" wrap="square" tIns="0">
            <a:normAutofit/>
          </a:bodyPr>
          <a:lstStyle/>
          <a:p>
            <a:pPr indent="0" lvl="0" marL="0" rtl="0" algn="l">
              <a:lnSpc>
                <a:spcPct val="80000"/>
              </a:lnSpc>
              <a:spcBef>
                <a:spcPts val="0"/>
              </a:spcBef>
              <a:spcAft>
                <a:spcPts val="1000"/>
              </a:spcAft>
              <a:buNone/>
            </a:pPr>
            <a:r>
              <a:rPr lang="en-GB" sz="1100">
                <a:latin typeface="Lexend"/>
              </a:rPr>
              <a:t>fallaadh kastaa waa 40 cm</a:t>
            </a:r>
            <a:r>
              <a:rPr lang="en-GB" sz="1100">
                <a:latin typeface="Lexend"/>
              </a:rPr>
              <a:t/>
            </a:r>
            <a:endParaRPr sz="1600"/>
          </a:p>
        </p:txBody>
      </p:sp>
      <p:sp>
        <p:nvSpPr>
          <p:cNvPr id="1375" name="Google Shape;1375;p97"/>
          <p:cNvSpPr txBox="1"/>
          <p:nvPr>
            <p:ph idx="1" type="body"/>
          </p:nvPr>
        </p:nvSpPr>
        <p:spPr>
          <a:xfrm>
            <a:off x="6537476" y="4574199"/>
            <a:ext cx="10557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480 cm</a:t>
            </a:r>
            <a:endParaRPr sz="1800"/>
          </a:p>
        </p:txBody>
      </p:sp>
      <p:cxnSp>
        <p:nvCxnSpPr>
          <p:cNvPr id="1376" name="Google Shape;1376;p97"/>
          <p:cNvCxnSpPr/>
          <p:nvPr/>
        </p:nvCxnSpPr>
        <p:spPr>
          <a:xfrm rot="10800000">
            <a:off x="6380052" y="3215350"/>
            <a:ext cx="233400" cy="0"/>
          </a:xfrm>
          <a:prstGeom prst="straightConnector1">
            <a:avLst/>
          </a:prstGeom>
          <a:noFill/>
          <a:ln cap="flat" cmpd="sng" w="9525">
            <a:solidFill>
              <a:schemeClr val="dk1"/>
            </a:solidFill>
            <a:prstDash val="solid"/>
            <a:round/>
            <a:headEnd len="med" w="med" type="triangle"/>
            <a:tailEnd len="med" w="med" type="triangle"/>
          </a:ln>
        </p:spPr>
      </p:cxnSp>
      <p:cxnSp>
        <p:nvCxnSpPr>
          <p:cNvPr id="1377" name="Google Shape;1377;p97"/>
          <p:cNvCxnSpPr/>
          <p:nvPr/>
        </p:nvCxnSpPr>
        <p:spPr>
          <a:xfrm rot="10800000">
            <a:off x="6855800" y="3220475"/>
            <a:ext cx="233400" cy="0"/>
          </a:xfrm>
          <a:prstGeom prst="straightConnector1">
            <a:avLst/>
          </a:prstGeom>
          <a:noFill/>
          <a:ln cap="flat" cmpd="sng" w="9525">
            <a:solidFill>
              <a:schemeClr val="dk1"/>
            </a:solidFill>
            <a:prstDash val="solid"/>
            <a:round/>
            <a:headEnd len="med" w="med" type="triangle"/>
            <a:tailEnd len="med" w="med" type="triangle"/>
          </a:ln>
        </p:spPr>
      </p:cxnSp>
      <p:cxnSp>
        <p:nvCxnSpPr>
          <p:cNvPr id="1378" name="Google Shape;1378;p97"/>
          <p:cNvCxnSpPr/>
          <p:nvPr/>
        </p:nvCxnSpPr>
        <p:spPr>
          <a:xfrm rot="10800000">
            <a:off x="7313000" y="3220475"/>
            <a:ext cx="233400" cy="0"/>
          </a:xfrm>
          <a:prstGeom prst="straightConnector1">
            <a:avLst/>
          </a:prstGeom>
          <a:noFill/>
          <a:ln cap="flat" cmpd="sng" w="9525">
            <a:solidFill>
              <a:schemeClr val="dk1"/>
            </a:solidFill>
            <a:prstDash val="solid"/>
            <a:round/>
            <a:headEnd len="med" w="med" type="triangle"/>
            <a:tailEnd len="med" w="med" type="triangle"/>
          </a:ln>
        </p:spPr>
      </p:cxnSp>
      <p:pic>
        <p:nvPicPr>
          <p:cNvPr id="1379" name="Google Shape;1379;p97"/>
          <p:cNvPicPr preferRelativeResize="0"/>
          <p:nvPr/>
        </p:nvPicPr>
        <p:blipFill rotWithShape="1">
          <a:blip r:embed="rId4">
            <a:alphaModFix/>
          </a:blip>
          <a:srcRect b="43690" l="0" r="57905" t="0"/>
          <a:stretch/>
        </p:blipFill>
        <p:spPr>
          <a:xfrm flipH="1">
            <a:off x="564224" y="2661250"/>
            <a:ext cx="3755776" cy="1565375"/>
          </a:xfrm>
          <a:prstGeom prst="rect">
            <a:avLst/>
          </a:prstGeom>
          <a:noFill/>
          <a:ln>
            <a:noFill/>
          </a:ln>
        </p:spPr>
      </p:pic>
      <p:sp>
        <p:nvSpPr>
          <p:cNvPr id="1380" name="Google Shape;1380;p97"/>
          <p:cNvSpPr txBox="1"/>
          <p:nvPr>
            <p:ph idx="1" type="body"/>
          </p:nvPr>
        </p:nvSpPr>
        <p:spPr>
          <a:xfrm>
            <a:off x="912786" y="2692026"/>
            <a:ext cx="3420900" cy="12828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Talooyinka ah in la beero 80 cm kala fog waxay soo jeedinayaan in broccoli kasta uu u baahan yahay 40 cm oo boos cad (clear space) ah oo ku wareegsan si uu u koro.</a:t>
            </a:r>
            <a:endParaRPr sz="18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4" name="Shape 1384"/>
        <p:cNvGrpSpPr/>
        <p:nvPr/>
      </p:nvGrpSpPr>
      <p:grpSpPr>
        <a:xfrm>
          <a:off x="0" y="0"/>
          <a:ext cx="0" cy="0"/>
          <a:chOff x="0" y="0"/>
          <a:chExt cx="0" cy="0"/>
        </a:xfrm>
      </p:grpSpPr>
      <p:sp>
        <p:nvSpPr>
          <p:cNvPr id="1385" name="Google Shape;1385;p98"/>
          <p:cNvSpPr txBox="1"/>
          <p:nvPr>
            <p:ph idx="1" type="body"/>
          </p:nvPr>
        </p:nvSpPr>
        <p:spPr>
          <a:xfrm>
            <a:off x="324000" y="759300"/>
            <a:ext cx="8496000" cy="719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Cabdi wuxuu beeraa broccoli. Wuxuu doonayaa inuu ku beero broccoli-ga safaf (rows) iyo tiirar (columns) gudaha sariir beereed (garden bed) oo iskeed u xiran oo ah 4 m x 4.8 m.</a:t>
            </a:r>
            <a:r>
              <a:rPr lang="en-GB" sz="1400">
                <a:solidFill>
                  <a:schemeClr val="accent5"/>
                </a:solidFill>
                <a:latin typeface="Lexend"/>
              </a:rPr>
              <a:t/>
            </a:r>
            <a:r>
              <a:rPr lang="en-GB" sz="1400">
                <a:latin typeface="Lexend"/>
              </a:rPr>
              <a:t/>
            </a:r>
            <a:r>
              <a:rPr lang="en-GB" sz="1400">
                <a:latin typeface="Lexend"/>
              </a:rPr>
              <a:t/>
            </a:r>
            <a:r>
              <a:rPr lang="en-GB" sz="1400">
                <a:latin typeface="Lexend"/>
              </a:rPr>
              <a:t/>
            </a:r>
            <a:endParaRPr sz="1800"/>
          </a:p>
        </p:txBody>
      </p:sp>
      <p:sp>
        <p:nvSpPr>
          <p:cNvPr id="1386" name="Google Shape;1386;p98"/>
          <p:cNvSpPr/>
          <p:nvPr/>
        </p:nvSpPr>
        <p:spPr>
          <a:xfrm flipH="1">
            <a:off x="5620871" y="2125792"/>
            <a:ext cx="2763000" cy="2302500"/>
          </a:xfrm>
          <a:prstGeom prst="rect">
            <a:avLst/>
          </a:prstGeom>
          <a:solidFill>
            <a:srgbClr val="CDAF9C"/>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1600">
              <a:latin typeface="Lexend"/>
              <a:ea typeface="Lexend"/>
              <a:cs typeface="Lexend"/>
              <a:sym typeface="Lexend"/>
            </a:endParaRPr>
          </a:p>
        </p:txBody>
      </p:sp>
      <p:sp>
        <p:nvSpPr>
          <p:cNvPr id="1387" name="Google Shape;1387;p98"/>
          <p:cNvSpPr/>
          <p:nvPr/>
        </p:nvSpPr>
        <p:spPr>
          <a:xfrm>
            <a:off x="6151452" y="2986900"/>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8" name="Google Shape;1388;p98"/>
          <p:cNvSpPr/>
          <p:nvPr/>
        </p:nvSpPr>
        <p:spPr>
          <a:xfrm>
            <a:off x="6625002" y="2986887"/>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9" name="Google Shape;1389;p98"/>
          <p:cNvSpPr txBox="1"/>
          <p:nvPr>
            <p:ph idx="1" type="body"/>
          </p:nvPr>
        </p:nvSpPr>
        <p:spPr>
          <a:xfrm>
            <a:off x="4592159" y="3187480"/>
            <a:ext cx="10557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400 cm</a:t>
            </a:r>
            <a:endParaRPr sz="1800"/>
          </a:p>
        </p:txBody>
      </p:sp>
      <p:sp>
        <p:nvSpPr>
          <p:cNvPr id="1390" name="Google Shape;1390;p9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Qorsheynta beerta ama dhul beereed</a:t>
            </a:r>
            <a:endParaRPr/>
          </a:p>
        </p:txBody>
      </p:sp>
      <p:cxnSp>
        <p:nvCxnSpPr>
          <p:cNvPr id="1391" name="Google Shape;1391;p98"/>
          <p:cNvCxnSpPr/>
          <p:nvPr/>
        </p:nvCxnSpPr>
        <p:spPr>
          <a:xfrm>
            <a:off x="5473592" y="2181017"/>
            <a:ext cx="0" cy="2246700"/>
          </a:xfrm>
          <a:prstGeom prst="straightConnector1">
            <a:avLst/>
          </a:prstGeom>
          <a:noFill/>
          <a:ln cap="flat" cmpd="sng" w="28575">
            <a:solidFill>
              <a:schemeClr val="dk1"/>
            </a:solidFill>
            <a:prstDash val="solid"/>
            <a:round/>
            <a:headEnd len="med" w="med" type="triangle"/>
            <a:tailEnd len="med" w="med" type="triangle"/>
          </a:ln>
        </p:spPr>
      </p:cxnSp>
      <p:cxnSp>
        <p:nvCxnSpPr>
          <p:cNvPr id="1392" name="Google Shape;1392;p98"/>
          <p:cNvCxnSpPr/>
          <p:nvPr/>
        </p:nvCxnSpPr>
        <p:spPr>
          <a:xfrm rot="10800000">
            <a:off x="5600617" y="4533922"/>
            <a:ext cx="2774100" cy="0"/>
          </a:xfrm>
          <a:prstGeom prst="straightConnector1">
            <a:avLst/>
          </a:prstGeom>
          <a:noFill/>
          <a:ln cap="flat" cmpd="sng" w="28575">
            <a:solidFill>
              <a:schemeClr val="dk1"/>
            </a:solidFill>
            <a:prstDash val="solid"/>
            <a:round/>
            <a:headEnd len="med" w="med" type="triangle"/>
            <a:tailEnd len="med" w="med" type="triangle"/>
          </a:ln>
        </p:spPr>
      </p:cxnSp>
      <p:pic>
        <p:nvPicPr>
          <p:cNvPr id="1393" name="Google Shape;1393;p98"/>
          <p:cNvPicPr preferRelativeResize="0"/>
          <p:nvPr/>
        </p:nvPicPr>
        <p:blipFill>
          <a:blip r:embed="rId5">
            <a:alphaModFix/>
          </a:blip>
          <a:stretch>
            <a:fillRect/>
          </a:stretch>
        </p:blipFill>
        <p:spPr>
          <a:xfrm>
            <a:off x="323999" y="4087349"/>
            <a:ext cx="640474" cy="718950"/>
          </a:xfrm>
          <a:prstGeom prst="rect">
            <a:avLst/>
          </a:prstGeom>
          <a:noFill/>
          <a:ln>
            <a:noFill/>
          </a:ln>
        </p:spPr>
      </p:pic>
      <p:pic>
        <p:nvPicPr>
          <p:cNvPr id="1394" name="Google Shape;1394;p98"/>
          <p:cNvPicPr preferRelativeResize="0"/>
          <p:nvPr/>
        </p:nvPicPr>
        <p:blipFill rotWithShape="1">
          <a:blip r:embed="rId4">
            <a:alphaModFix/>
          </a:blip>
          <a:srcRect b="43690" l="0" r="57905" t="0"/>
          <a:stretch/>
        </p:blipFill>
        <p:spPr>
          <a:xfrm flipH="1">
            <a:off x="564224" y="2661250"/>
            <a:ext cx="3452401" cy="1602325"/>
          </a:xfrm>
          <a:prstGeom prst="rect">
            <a:avLst/>
          </a:prstGeom>
          <a:noFill/>
          <a:ln>
            <a:noFill/>
          </a:ln>
        </p:spPr>
      </p:pic>
      <p:sp>
        <p:nvSpPr>
          <p:cNvPr id="1395" name="Google Shape;1395;p98"/>
          <p:cNvSpPr txBox="1"/>
          <p:nvPr>
            <p:ph idx="1" type="body"/>
          </p:nvPr>
        </p:nvSpPr>
        <p:spPr>
          <a:xfrm>
            <a:off x="852323" y="2727900"/>
            <a:ext cx="3103800" cy="12333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Goobta dhibcaha 40 cm u jira geedka broccoli waxay sameeyaan goobo (circle) leh radius (radius) 40 cm.</a:t>
            </a:r>
            <a:r>
              <a:rPr lang="en-GB" sz="1400">
                <a:latin typeface="Lexend"/>
              </a:rPr>
              <a:t/>
            </a:r>
            <a:r>
              <a:rPr lang="en-GB" sz="1400">
                <a:solidFill>
                  <a:schemeClr val="accent5"/>
                </a:solidFill>
                <a:latin typeface="Lexend"/>
              </a:rPr>
              <a:t/>
            </a:r>
            <a:r>
              <a:rPr lang="en-GB" sz="1400">
                <a:latin typeface="Lexend"/>
              </a:rPr>
              <a:t/>
            </a:r>
            <a:endParaRPr sz="1800"/>
          </a:p>
        </p:txBody>
      </p:sp>
      <p:sp>
        <p:nvSpPr>
          <p:cNvPr id="1396" name="Google Shape;1396;p98"/>
          <p:cNvSpPr txBox="1"/>
          <p:nvPr>
            <p:ph idx="1" type="body"/>
          </p:nvPr>
        </p:nvSpPr>
        <p:spPr>
          <a:xfrm>
            <a:off x="324000" y="1499487"/>
            <a:ext cx="8496000" cy="37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Waa inuu beeraa broccoli 80 cm kala fog.</a:t>
            </a:r>
            <a:endParaRPr sz="1800"/>
          </a:p>
        </p:txBody>
      </p:sp>
      <p:sp>
        <p:nvSpPr>
          <p:cNvPr id="1397" name="Google Shape;1397;p98"/>
          <p:cNvSpPr txBox="1"/>
          <p:nvPr>
            <p:ph idx="1" type="body"/>
          </p:nvPr>
        </p:nvSpPr>
        <p:spPr>
          <a:xfrm>
            <a:off x="324000" y="1942145"/>
            <a:ext cx="4618800" cy="719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Waa maxay tirada ugu badan ee broccoli uu ku beeri karo meesha la heli karo?</a:t>
            </a:r>
            <a:endParaRPr sz="1800"/>
          </a:p>
        </p:txBody>
      </p:sp>
      <p:sp>
        <p:nvSpPr>
          <p:cNvPr id="1398" name="Google Shape;1398;p98"/>
          <p:cNvSpPr/>
          <p:nvPr/>
        </p:nvSpPr>
        <p:spPr>
          <a:xfrm>
            <a:off x="7081902" y="2986887"/>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99" name="Google Shape;1399;p98"/>
          <p:cNvSpPr/>
          <p:nvPr/>
        </p:nvSpPr>
        <p:spPr>
          <a:xfrm>
            <a:off x="6321102" y="315640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00" name="Google Shape;1400;p98"/>
          <p:cNvSpPr/>
          <p:nvPr/>
        </p:nvSpPr>
        <p:spPr>
          <a:xfrm>
            <a:off x="6794652" y="3156387"/>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01" name="Google Shape;1401;p98"/>
          <p:cNvSpPr/>
          <p:nvPr/>
        </p:nvSpPr>
        <p:spPr>
          <a:xfrm>
            <a:off x="7251552" y="3156387"/>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02" name="Google Shape;1402;p98"/>
          <p:cNvSpPr/>
          <p:nvPr/>
        </p:nvSpPr>
        <p:spPr>
          <a:xfrm>
            <a:off x="7538802" y="2986887"/>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03" name="Google Shape;1403;p98"/>
          <p:cNvSpPr/>
          <p:nvPr/>
        </p:nvSpPr>
        <p:spPr>
          <a:xfrm>
            <a:off x="7708452" y="3156387"/>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04" name="Google Shape;1404;p98"/>
          <p:cNvCxnSpPr>
            <a:endCxn id="1387" idx="2"/>
          </p:cNvCxnSpPr>
          <p:nvPr/>
        </p:nvCxnSpPr>
        <p:spPr>
          <a:xfrm rot="10800000">
            <a:off x="6151452" y="3215350"/>
            <a:ext cx="233400" cy="0"/>
          </a:xfrm>
          <a:prstGeom prst="straightConnector1">
            <a:avLst/>
          </a:prstGeom>
          <a:noFill/>
          <a:ln cap="flat" cmpd="sng" w="9525">
            <a:solidFill>
              <a:schemeClr val="dk1"/>
            </a:solidFill>
            <a:prstDash val="solid"/>
            <a:round/>
            <a:headEnd len="med" w="med" type="triangle"/>
            <a:tailEnd len="med" w="med" type="triangle"/>
          </a:ln>
        </p:spPr>
      </p:cxnSp>
      <p:cxnSp>
        <p:nvCxnSpPr>
          <p:cNvPr id="1405" name="Google Shape;1405;p98"/>
          <p:cNvCxnSpPr/>
          <p:nvPr/>
        </p:nvCxnSpPr>
        <p:spPr>
          <a:xfrm rot="10800000">
            <a:off x="6627200" y="3220475"/>
            <a:ext cx="233400" cy="0"/>
          </a:xfrm>
          <a:prstGeom prst="straightConnector1">
            <a:avLst/>
          </a:prstGeom>
          <a:noFill/>
          <a:ln cap="flat" cmpd="sng" w="9525">
            <a:solidFill>
              <a:schemeClr val="dk1"/>
            </a:solidFill>
            <a:prstDash val="solid"/>
            <a:round/>
            <a:headEnd len="med" w="med" type="triangle"/>
            <a:tailEnd len="med" w="med" type="triangle"/>
          </a:ln>
        </p:spPr>
      </p:cxnSp>
      <p:cxnSp>
        <p:nvCxnSpPr>
          <p:cNvPr id="1406" name="Google Shape;1406;p98"/>
          <p:cNvCxnSpPr/>
          <p:nvPr/>
        </p:nvCxnSpPr>
        <p:spPr>
          <a:xfrm rot="10800000">
            <a:off x="7084400" y="3220475"/>
            <a:ext cx="233400" cy="0"/>
          </a:xfrm>
          <a:prstGeom prst="straightConnector1">
            <a:avLst/>
          </a:prstGeom>
          <a:noFill/>
          <a:ln cap="flat" cmpd="sng" w="9525">
            <a:solidFill>
              <a:schemeClr val="dk1"/>
            </a:solidFill>
            <a:prstDash val="solid"/>
            <a:round/>
            <a:headEnd len="med" w="med" type="triangle"/>
            <a:tailEnd len="med" w="med" type="triangle"/>
          </a:ln>
        </p:spPr>
      </p:cxnSp>
      <p:cxnSp>
        <p:nvCxnSpPr>
          <p:cNvPr id="1407" name="Google Shape;1407;p98"/>
          <p:cNvCxnSpPr/>
          <p:nvPr/>
        </p:nvCxnSpPr>
        <p:spPr>
          <a:xfrm rot="10800000">
            <a:off x="7539926" y="3220475"/>
            <a:ext cx="233400" cy="0"/>
          </a:xfrm>
          <a:prstGeom prst="straightConnector1">
            <a:avLst/>
          </a:prstGeom>
          <a:noFill/>
          <a:ln cap="flat" cmpd="sng" w="9525">
            <a:solidFill>
              <a:schemeClr val="dk1"/>
            </a:solidFill>
            <a:prstDash val="solid"/>
            <a:round/>
            <a:headEnd len="med" w="med" type="triangle"/>
            <a:tailEnd len="med" w="med" type="triangle"/>
          </a:ln>
        </p:spPr>
      </p:cxnSp>
      <p:sp>
        <p:nvSpPr>
          <p:cNvPr id="1408" name="Google Shape;1408;p98"/>
          <p:cNvSpPr txBox="1"/>
          <p:nvPr>
            <p:ph idx="1" type="body"/>
          </p:nvPr>
        </p:nvSpPr>
        <p:spPr>
          <a:xfrm>
            <a:off x="6537476" y="4574199"/>
            <a:ext cx="10557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480 cm</a:t>
            </a:r>
            <a:endParaRPr sz="1800"/>
          </a:p>
        </p:txBody>
      </p:sp>
      <p:sp>
        <p:nvSpPr>
          <p:cNvPr id="1409" name="Google Shape;1409;p98"/>
          <p:cNvSpPr txBox="1"/>
          <p:nvPr>
            <p:ph idx="1" type="body"/>
          </p:nvPr>
        </p:nvSpPr>
        <p:spPr>
          <a:xfrm>
            <a:off x="6080800" y="3616000"/>
            <a:ext cx="2128500" cy="237600"/>
          </a:xfrm>
          <a:prstGeom prst="rect">
            <a:avLst/>
          </a:prstGeom>
        </p:spPr>
        <p:txBody>
          <a:bodyPr anchorCtr="0" anchor="t" bIns="0" lIns="0" spcFirstLastPara="1" rIns="0" wrap="square" tIns="0">
            <a:normAutofit/>
          </a:bodyPr>
          <a:lstStyle/>
          <a:p>
            <a:pPr indent="0" lvl="0" marL="0" rtl="0" algn="l">
              <a:lnSpc>
                <a:spcPct val="80000"/>
              </a:lnSpc>
              <a:spcBef>
                <a:spcPts val="0"/>
              </a:spcBef>
              <a:spcAft>
                <a:spcPts val="1000"/>
              </a:spcAft>
              <a:buNone/>
            </a:pPr>
            <a:r>
              <a:rPr lang="en-GB" sz="1100">
                <a:latin typeface="Lexend"/>
              </a:rPr>
              <a:t>radius (radius) kasta waa 40 cm</a:t>
            </a:r>
            <a:endParaRPr sz="16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3" name="Shape 1413"/>
        <p:cNvGrpSpPr/>
        <p:nvPr/>
      </p:nvGrpSpPr>
      <p:grpSpPr>
        <a:xfrm>
          <a:off x="0" y="0"/>
          <a:ext cx="0" cy="0"/>
          <a:chOff x="0" y="0"/>
          <a:chExt cx="0" cy="0"/>
        </a:xfrm>
      </p:grpSpPr>
      <p:sp>
        <p:nvSpPr>
          <p:cNvPr id="1414" name="Google Shape;1414;p99"/>
          <p:cNvSpPr txBox="1"/>
          <p:nvPr>
            <p:ph idx="1" type="body"/>
          </p:nvPr>
        </p:nvSpPr>
        <p:spPr>
          <a:xfrm>
            <a:off x="324000" y="759300"/>
            <a:ext cx="8496000" cy="719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Cabdi wuxuu korayaa broccoli. Wuxuu rabaa inuu beero broccoli safaf iyo tiirar gudaha sariir beereed isku kooban oo 4 m by 4.8 m.</a:t>
            </a:r>
            <a:r>
              <a:rPr lang="en-GB" sz="1100">
                <a:solidFill>
                  <a:schemeClr val="accent5"/>
                </a:solidFill>
                <a:latin typeface="Lexend"/>
              </a:rPr>
              <a:t/>
            </a:r>
            <a:r>
              <a:rPr lang="en-GB" sz="1100">
                <a:latin typeface="Lexend"/>
              </a:rPr>
              <a:t/>
            </a:r>
            <a:endParaRPr sz="1800"/>
          </a:p>
        </p:txBody>
      </p:sp>
      <p:sp>
        <p:nvSpPr>
          <p:cNvPr id="1415" name="Google Shape;1415;p99"/>
          <p:cNvSpPr/>
          <p:nvPr/>
        </p:nvSpPr>
        <p:spPr>
          <a:xfrm flipH="1">
            <a:off x="5620871" y="2125792"/>
            <a:ext cx="2763000" cy="2302500"/>
          </a:xfrm>
          <a:prstGeom prst="rect">
            <a:avLst/>
          </a:prstGeom>
          <a:solidFill>
            <a:srgbClr val="CDAF9C"/>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1600">
              <a:latin typeface="Lexend"/>
              <a:ea typeface="Lexend"/>
              <a:cs typeface="Lexend"/>
              <a:sym typeface="Lexend"/>
            </a:endParaRPr>
          </a:p>
        </p:txBody>
      </p:sp>
      <p:sp>
        <p:nvSpPr>
          <p:cNvPr id="1416" name="Google Shape;1416;p99"/>
          <p:cNvSpPr/>
          <p:nvPr/>
        </p:nvSpPr>
        <p:spPr>
          <a:xfrm>
            <a:off x="5623091"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17" name="Google Shape;1417;p99"/>
          <p:cNvSpPr txBox="1"/>
          <p:nvPr>
            <p:ph idx="1" type="body"/>
          </p:nvPr>
        </p:nvSpPr>
        <p:spPr>
          <a:xfrm>
            <a:off x="4592159" y="3187480"/>
            <a:ext cx="10557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400 cm</a:t>
            </a:r>
            <a:endParaRPr sz="1800"/>
          </a:p>
        </p:txBody>
      </p:sp>
      <p:sp>
        <p:nvSpPr>
          <p:cNvPr id="1418" name="Google Shape;1418;p9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Qorsheynta beerta ama dhul beereed</a:t>
            </a:r>
            <a:endParaRPr/>
          </a:p>
        </p:txBody>
      </p:sp>
      <p:cxnSp>
        <p:nvCxnSpPr>
          <p:cNvPr id="1419" name="Google Shape;1419;p99"/>
          <p:cNvCxnSpPr/>
          <p:nvPr/>
        </p:nvCxnSpPr>
        <p:spPr>
          <a:xfrm>
            <a:off x="5473592" y="2181017"/>
            <a:ext cx="0" cy="2246700"/>
          </a:xfrm>
          <a:prstGeom prst="straightConnector1">
            <a:avLst/>
          </a:prstGeom>
          <a:noFill/>
          <a:ln cap="flat" cmpd="sng" w="28575">
            <a:solidFill>
              <a:schemeClr val="dk1"/>
            </a:solidFill>
            <a:prstDash val="solid"/>
            <a:round/>
            <a:headEnd len="med" w="med" type="triangle"/>
            <a:tailEnd len="med" w="med" type="triangle"/>
          </a:ln>
        </p:spPr>
      </p:cxnSp>
      <p:cxnSp>
        <p:nvCxnSpPr>
          <p:cNvPr id="1420" name="Google Shape;1420;p99"/>
          <p:cNvCxnSpPr/>
          <p:nvPr/>
        </p:nvCxnSpPr>
        <p:spPr>
          <a:xfrm rot="10800000">
            <a:off x="5600617" y="4533922"/>
            <a:ext cx="2774100" cy="0"/>
          </a:xfrm>
          <a:prstGeom prst="straightConnector1">
            <a:avLst/>
          </a:prstGeom>
          <a:noFill/>
          <a:ln cap="flat" cmpd="sng" w="28575">
            <a:solidFill>
              <a:schemeClr val="dk1"/>
            </a:solidFill>
            <a:prstDash val="solid"/>
            <a:round/>
            <a:headEnd len="med" w="med" type="triangle"/>
            <a:tailEnd len="med" w="med" type="triangle"/>
          </a:ln>
        </p:spPr>
      </p:cxnSp>
      <p:pic>
        <p:nvPicPr>
          <p:cNvPr id="1421" name="Google Shape;1421;p99"/>
          <p:cNvPicPr preferRelativeResize="0"/>
          <p:nvPr/>
        </p:nvPicPr>
        <p:blipFill>
          <a:blip r:embed="rId5">
            <a:alphaModFix/>
          </a:blip>
          <a:stretch>
            <a:fillRect/>
          </a:stretch>
        </p:blipFill>
        <p:spPr>
          <a:xfrm>
            <a:off x="323999" y="4087349"/>
            <a:ext cx="640474" cy="718950"/>
          </a:xfrm>
          <a:prstGeom prst="rect">
            <a:avLst/>
          </a:prstGeom>
          <a:noFill/>
          <a:ln>
            <a:noFill/>
          </a:ln>
        </p:spPr>
      </p:pic>
      <p:pic>
        <p:nvPicPr>
          <p:cNvPr id="1422" name="Google Shape;1422;p99"/>
          <p:cNvPicPr preferRelativeResize="0"/>
          <p:nvPr/>
        </p:nvPicPr>
        <p:blipFill rotWithShape="1">
          <a:blip r:embed="rId4">
            <a:alphaModFix/>
          </a:blip>
          <a:srcRect b="43690" l="0" r="57905" t="0"/>
          <a:stretch/>
        </p:blipFill>
        <p:spPr>
          <a:xfrm flipH="1">
            <a:off x="503144" y="2732410"/>
            <a:ext cx="3734625" cy="1375525"/>
          </a:xfrm>
          <a:prstGeom prst="rect">
            <a:avLst/>
          </a:prstGeom>
          <a:noFill/>
          <a:ln>
            <a:noFill/>
          </a:ln>
        </p:spPr>
      </p:pic>
      <p:sp>
        <p:nvSpPr>
          <p:cNvPr id="1423" name="Google Shape;1423;p99"/>
          <p:cNvSpPr txBox="1"/>
          <p:nvPr>
            <p:ph idx="1" type="body"/>
          </p:nvPr>
        </p:nvSpPr>
        <p:spPr>
          <a:xfrm>
            <a:off x="836575" y="2845024"/>
            <a:ext cx="3315600" cy="990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Jaantusku hadda wuxuu muujinayaa barta ugu dhow geeska halkaas oo aan ku beeri karo broccoli.</a:t>
            </a:r>
            <a:endParaRPr sz="1800"/>
          </a:p>
        </p:txBody>
      </p:sp>
      <p:sp>
        <p:nvSpPr>
          <p:cNvPr id="1424" name="Google Shape;1424;p99"/>
          <p:cNvSpPr txBox="1"/>
          <p:nvPr>
            <p:ph idx="1" type="body"/>
          </p:nvPr>
        </p:nvSpPr>
        <p:spPr>
          <a:xfrm>
            <a:off x="324000" y="1499487"/>
            <a:ext cx="8496000" cy="37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Waa inuu beeraa broccoli 80 cm kala fog.</a:t>
            </a:r>
            <a:endParaRPr sz="1800"/>
          </a:p>
        </p:txBody>
      </p:sp>
      <p:sp>
        <p:nvSpPr>
          <p:cNvPr id="1425" name="Google Shape;1425;p99"/>
          <p:cNvSpPr txBox="1"/>
          <p:nvPr>
            <p:ph idx="1" type="body"/>
          </p:nvPr>
        </p:nvSpPr>
        <p:spPr>
          <a:xfrm>
            <a:off x="324000" y="1942145"/>
            <a:ext cx="4618800" cy="719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Waa maxay tirada ugu badan ee broccoli uu ku beeri karo meesha la heli karo?</a:t>
            </a:r>
            <a:endParaRPr sz="1800"/>
          </a:p>
        </p:txBody>
      </p:sp>
      <p:sp>
        <p:nvSpPr>
          <p:cNvPr id="1426" name="Google Shape;1426;p99"/>
          <p:cNvSpPr/>
          <p:nvPr/>
        </p:nvSpPr>
        <p:spPr>
          <a:xfrm>
            <a:off x="5792741"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27" name="Google Shape;1427;p99"/>
          <p:cNvSpPr txBox="1"/>
          <p:nvPr>
            <p:ph idx="1" type="body"/>
          </p:nvPr>
        </p:nvSpPr>
        <p:spPr>
          <a:xfrm>
            <a:off x="5901874" y="1722182"/>
            <a:ext cx="17751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radius (radius) = 40 cm</a:t>
            </a:r>
            <a:endParaRPr sz="1800"/>
          </a:p>
        </p:txBody>
      </p:sp>
      <p:cxnSp>
        <p:nvCxnSpPr>
          <p:cNvPr id="1428" name="Google Shape;1428;p99"/>
          <p:cNvCxnSpPr/>
          <p:nvPr/>
        </p:nvCxnSpPr>
        <p:spPr>
          <a:xfrm flipH="1">
            <a:off x="5849082" y="1970982"/>
            <a:ext cx="86700" cy="197700"/>
          </a:xfrm>
          <a:prstGeom prst="straightConnector1">
            <a:avLst/>
          </a:prstGeom>
          <a:noFill/>
          <a:ln cap="flat" cmpd="sng" w="28575">
            <a:solidFill>
              <a:schemeClr val="dk1"/>
            </a:solidFill>
            <a:prstDash val="solid"/>
            <a:round/>
            <a:headEnd len="med" w="med" type="none"/>
            <a:tailEnd len="med" w="med" type="none"/>
          </a:ln>
        </p:spPr>
      </p:cxnSp>
      <p:sp>
        <p:nvSpPr>
          <p:cNvPr id="1429" name="Google Shape;1429;p99"/>
          <p:cNvSpPr txBox="1"/>
          <p:nvPr>
            <p:ph idx="1" type="body"/>
          </p:nvPr>
        </p:nvSpPr>
        <p:spPr>
          <a:xfrm>
            <a:off x="6537476" y="4574199"/>
            <a:ext cx="10557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480 cm</a:t>
            </a:r>
            <a:endParaRPr sz="18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3" name="Shape 1433"/>
        <p:cNvGrpSpPr/>
        <p:nvPr/>
      </p:nvGrpSpPr>
      <p:grpSpPr>
        <a:xfrm>
          <a:off x="0" y="0"/>
          <a:ext cx="0" cy="0"/>
          <a:chOff x="0" y="0"/>
          <a:chExt cx="0" cy="0"/>
        </a:xfrm>
      </p:grpSpPr>
      <p:sp>
        <p:nvSpPr>
          <p:cNvPr id="1434" name="Google Shape;1434;p100"/>
          <p:cNvSpPr txBox="1"/>
          <p:nvPr>
            <p:ph idx="1" type="body"/>
          </p:nvPr>
        </p:nvSpPr>
        <p:spPr>
          <a:xfrm>
            <a:off x="324000" y="759300"/>
            <a:ext cx="8496000" cy="719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Cabdi wuxuu korayaa broccoli. Wuxuu rabaa inuu beero broccoli safaf iyo tiirar gudaha sariir beereed isku kooban oo 4 m by 4.8 m.</a:t>
            </a:r>
            <a:r>
              <a:rPr lang="en-GB" sz="1100">
                <a:solidFill>
                  <a:schemeClr val="accent5"/>
                </a:solidFill>
                <a:latin typeface="Lexend"/>
              </a:rPr>
              <a:t/>
            </a:r>
            <a:r>
              <a:rPr lang="en-GB" sz="1100">
                <a:latin typeface="Lexend"/>
              </a:rPr>
              <a:t/>
            </a:r>
            <a:endParaRPr sz="1800"/>
          </a:p>
        </p:txBody>
      </p:sp>
      <p:sp>
        <p:nvSpPr>
          <p:cNvPr id="1435" name="Google Shape;1435;p100"/>
          <p:cNvSpPr/>
          <p:nvPr/>
        </p:nvSpPr>
        <p:spPr>
          <a:xfrm flipH="1">
            <a:off x="5620871" y="2125792"/>
            <a:ext cx="2763000" cy="2302500"/>
          </a:xfrm>
          <a:prstGeom prst="rect">
            <a:avLst/>
          </a:prstGeom>
          <a:solidFill>
            <a:srgbClr val="CDAF9C"/>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1600">
              <a:latin typeface="Lexend"/>
              <a:ea typeface="Lexend"/>
              <a:cs typeface="Lexend"/>
              <a:sym typeface="Lexend"/>
            </a:endParaRPr>
          </a:p>
        </p:txBody>
      </p:sp>
      <p:sp>
        <p:nvSpPr>
          <p:cNvPr id="1436" name="Google Shape;1436;p100"/>
          <p:cNvSpPr/>
          <p:nvPr/>
        </p:nvSpPr>
        <p:spPr>
          <a:xfrm>
            <a:off x="5623091"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37" name="Google Shape;1437;p100"/>
          <p:cNvSpPr txBox="1"/>
          <p:nvPr>
            <p:ph idx="1" type="body"/>
          </p:nvPr>
        </p:nvSpPr>
        <p:spPr>
          <a:xfrm>
            <a:off x="4592159" y="3187480"/>
            <a:ext cx="10557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400 cm</a:t>
            </a:r>
            <a:endParaRPr sz="1800"/>
          </a:p>
        </p:txBody>
      </p:sp>
      <p:sp>
        <p:nvSpPr>
          <p:cNvPr id="1438" name="Google Shape;1438;p10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Qorsheynta beerta ama dhul beereed</a:t>
            </a:r>
            <a:endParaRPr/>
          </a:p>
        </p:txBody>
      </p:sp>
      <p:cxnSp>
        <p:nvCxnSpPr>
          <p:cNvPr id="1439" name="Google Shape;1439;p100"/>
          <p:cNvCxnSpPr/>
          <p:nvPr/>
        </p:nvCxnSpPr>
        <p:spPr>
          <a:xfrm>
            <a:off x="5473592" y="2181017"/>
            <a:ext cx="0" cy="2246700"/>
          </a:xfrm>
          <a:prstGeom prst="straightConnector1">
            <a:avLst/>
          </a:prstGeom>
          <a:noFill/>
          <a:ln cap="flat" cmpd="sng" w="28575">
            <a:solidFill>
              <a:schemeClr val="dk1"/>
            </a:solidFill>
            <a:prstDash val="solid"/>
            <a:round/>
            <a:headEnd len="med" w="med" type="triangle"/>
            <a:tailEnd len="med" w="med" type="triangle"/>
          </a:ln>
        </p:spPr>
      </p:cxnSp>
      <p:cxnSp>
        <p:nvCxnSpPr>
          <p:cNvPr id="1440" name="Google Shape;1440;p100"/>
          <p:cNvCxnSpPr/>
          <p:nvPr/>
        </p:nvCxnSpPr>
        <p:spPr>
          <a:xfrm rot="10800000">
            <a:off x="5600617" y="4533922"/>
            <a:ext cx="2774100" cy="0"/>
          </a:xfrm>
          <a:prstGeom prst="straightConnector1">
            <a:avLst/>
          </a:prstGeom>
          <a:noFill/>
          <a:ln cap="flat" cmpd="sng" w="28575">
            <a:solidFill>
              <a:schemeClr val="dk1"/>
            </a:solidFill>
            <a:prstDash val="solid"/>
            <a:round/>
            <a:headEnd len="med" w="med" type="triangle"/>
            <a:tailEnd len="med" w="med" type="triangle"/>
          </a:ln>
        </p:spPr>
      </p:cxnSp>
      <p:pic>
        <p:nvPicPr>
          <p:cNvPr id="1441" name="Google Shape;1441;p100"/>
          <p:cNvPicPr preferRelativeResize="0"/>
          <p:nvPr/>
        </p:nvPicPr>
        <p:blipFill>
          <a:blip r:embed="rId5">
            <a:alphaModFix/>
          </a:blip>
          <a:stretch>
            <a:fillRect/>
          </a:stretch>
        </p:blipFill>
        <p:spPr>
          <a:xfrm>
            <a:off x="323999" y="4087349"/>
            <a:ext cx="640474" cy="718950"/>
          </a:xfrm>
          <a:prstGeom prst="rect">
            <a:avLst/>
          </a:prstGeom>
          <a:noFill/>
          <a:ln>
            <a:noFill/>
          </a:ln>
        </p:spPr>
      </p:pic>
      <p:pic>
        <p:nvPicPr>
          <p:cNvPr id="1442" name="Google Shape;1442;p100"/>
          <p:cNvPicPr preferRelativeResize="0"/>
          <p:nvPr/>
        </p:nvPicPr>
        <p:blipFill rotWithShape="1">
          <a:blip r:embed="rId4">
            <a:alphaModFix/>
          </a:blip>
          <a:srcRect b="43690" l="0" r="57905" t="0"/>
          <a:stretch/>
        </p:blipFill>
        <p:spPr>
          <a:xfrm flipH="1">
            <a:off x="503150" y="2656200"/>
            <a:ext cx="3734625" cy="1567049"/>
          </a:xfrm>
          <a:prstGeom prst="rect">
            <a:avLst/>
          </a:prstGeom>
          <a:noFill/>
          <a:ln>
            <a:noFill/>
          </a:ln>
        </p:spPr>
      </p:pic>
      <p:sp>
        <p:nvSpPr>
          <p:cNvPr id="1443" name="Google Shape;1443;p100"/>
          <p:cNvSpPr txBox="1"/>
          <p:nvPr>
            <p:ph idx="1" type="body"/>
          </p:nvPr>
        </p:nvSpPr>
        <p:spPr>
          <a:xfrm>
            <a:off x="846654" y="2712783"/>
            <a:ext cx="3315600" cy="990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Waxaan markaa ku beeri karaa dhir broccoli dheeri ah oo saf ah, iyagoo 80 cm kala fog.</a:t>
            </a:r>
            <a:endParaRPr sz="1800"/>
          </a:p>
        </p:txBody>
      </p:sp>
      <p:sp>
        <p:nvSpPr>
          <p:cNvPr id="1444" name="Google Shape;1444;p100"/>
          <p:cNvSpPr txBox="1"/>
          <p:nvPr>
            <p:ph idx="1" type="body"/>
          </p:nvPr>
        </p:nvSpPr>
        <p:spPr>
          <a:xfrm>
            <a:off x="324000" y="1499487"/>
            <a:ext cx="8496000" cy="37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Waa inuu beeraa broccoli 80 cm kala fog.</a:t>
            </a:r>
            <a:endParaRPr sz="1800"/>
          </a:p>
        </p:txBody>
      </p:sp>
      <p:sp>
        <p:nvSpPr>
          <p:cNvPr id="1445" name="Google Shape;1445;p100"/>
          <p:cNvSpPr txBox="1"/>
          <p:nvPr>
            <p:ph idx="1" type="body"/>
          </p:nvPr>
        </p:nvSpPr>
        <p:spPr>
          <a:xfrm>
            <a:off x="324000" y="1942145"/>
            <a:ext cx="4618800" cy="719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Waa maxay tirada ugu badan ee broccoli uu ku beeri karo meesha la heli karo?</a:t>
            </a:r>
            <a:endParaRPr sz="1800"/>
          </a:p>
        </p:txBody>
      </p:sp>
      <p:sp>
        <p:nvSpPr>
          <p:cNvPr id="1446" name="Google Shape;1446;p100"/>
          <p:cNvSpPr/>
          <p:nvPr/>
        </p:nvSpPr>
        <p:spPr>
          <a:xfrm>
            <a:off x="5792741"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47" name="Google Shape;1447;p100"/>
          <p:cNvSpPr txBox="1"/>
          <p:nvPr>
            <p:ph idx="1" type="body"/>
          </p:nvPr>
        </p:nvSpPr>
        <p:spPr>
          <a:xfrm>
            <a:off x="5901874" y="1722182"/>
            <a:ext cx="17751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radius (radius) = 40 cm</a:t>
            </a:r>
            <a:endParaRPr sz="1800"/>
          </a:p>
        </p:txBody>
      </p:sp>
      <p:cxnSp>
        <p:nvCxnSpPr>
          <p:cNvPr id="1448" name="Google Shape;1448;p100"/>
          <p:cNvCxnSpPr/>
          <p:nvPr/>
        </p:nvCxnSpPr>
        <p:spPr>
          <a:xfrm flipH="1">
            <a:off x="5849082" y="1970982"/>
            <a:ext cx="86700" cy="197700"/>
          </a:xfrm>
          <a:prstGeom prst="straightConnector1">
            <a:avLst/>
          </a:prstGeom>
          <a:noFill/>
          <a:ln cap="flat" cmpd="sng" w="28575">
            <a:solidFill>
              <a:schemeClr val="dk1"/>
            </a:solidFill>
            <a:prstDash val="solid"/>
            <a:round/>
            <a:headEnd len="med" w="med" type="none"/>
            <a:tailEnd len="med" w="med" type="none"/>
          </a:ln>
        </p:spPr>
      </p:cxnSp>
      <p:grpSp>
        <p:nvGrpSpPr>
          <p:cNvPr id="1449" name="Google Shape;1449;p100"/>
          <p:cNvGrpSpPr/>
          <p:nvPr/>
        </p:nvGrpSpPr>
        <p:grpSpPr>
          <a:xfrm>
            <a:off x="6080291" y="2128541"/>
            <a:ext cx="456900" cy="456900"/>
            <a:chOff x="6075252" y="2128541"/>
            <a:chExt cx="456900" cy="456900"/>
          </a:xfrm>
        </p:grpSpPr>
        <p:sp>
          <p:nvSpPr>
            <p:cNvPr id="1450" name="Google Shape;1450;p100"/>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51" name="Google Shape;1451;p100"/>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452" name="Google Shape;1452;p100"/>
          <p:cNvGrpSpPr/>
          <p:nvPr/>
        </p:nvGrpSpPr>
        <p:grpSpPr>
          <a:xfrm>
            <a:off x="6537491" y="2128541"/>
            <a:ext cx="456900" cy="456900"/>
            <a:chOff x="6075252" y="2128541"/>
            <a:chExt cx="456900" cy="456900"/>
          </a:xfrm>
        </p:grpSpPr>
        <p:sp>
          <p:nvSpPr>
            <p:cNvPr id="1453" name="Google Shape;1453;p100"/>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54" name="Google Shape;1454;p100"/>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455" name="Google Shape;1455;p100"/>
          <p:cNvGrpSpPr/>
          <p:nvPr/>
        </p:nvGrpSpPr>
        <p:grpSpPr>
          <a:xfrm>
            <a:off x="6994691" y="2128541"/>
            <a:ext cx="456900" cy="456900"/>
            <a:chOff x="6075252" y="2128541"/>
            <a:chExt cx="456900" cy="456900"/>
          </a:xfrm>
        </p:grpSpPr>
        <p:sp>
          <p:nvSpPr>
            <p:cNvPr id="1456" name="Google Shape;1456;p100"/>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57" name="Google Shape;1457;p100"/>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458" name="Google Shape;1458;p100"/>
          <p:cNvGrpSpPr/>
          <p:nvPr/>
        </p:nvGrpSpPr>
        <p:grpSpPr>
          <a:xfrm>
            <a:off x="7446852" y="2128541"/>
            <a:ext cx="456900" cy="456900"/>
            <a:chOff x="6075252" y="2128541"/>
            <a:chExt cx="456900" cy="456900"/>
          </a:xfrm>
        </p:grpSpPr>
        <p:sp>
          <p:nvSpPr>
            <p:cNvPr id="1459" name="Google Shape;1459;p100"/>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60" name="Google Shape;1460;p100"/>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461" name="Google Shape;1461;p100"/>
          <p:cNvGrpSpPr/>
          <p:nvPr/>
        </p:nvGrpSpPr>
        <p:grpSpPr>
          <a:xfrm>
            <a:off x="7909091" y="2128541"/>
            <a:ext cx="456900" cy="456900"/>
            <a:chOff x="6075252" y="2128541"/>
            <a:chExt cx="456900" cy="456900"/>
          </a:xfrm>
        </p:grpSpPr>
        <p:sp>
          <p:nvSpPr>
            <p:cNvPr id="1462" name="Google Shape;1462;p100"/>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63" name="Google Shape;1463;p100"/>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464" name="Google Shape;1464;p100"/>
          <p:cNvSpPr txBox="1"/>
          <p:nvPr>
            <p:ph idx="1" type="body"/>
          </p:nvPr>
        </p:nvSpPr>
        <p:spPr>
          <a:xfrm>
            <a:off x="846650" y="3647341"/>
            <a:ext cx="33156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Saf kasta waxaa ku yaal 6.</a:t>
            </a:r>
            <a:endParaRPr sz="1800"/>
          </a:p>
        </p:txBody>
      </p:sp>
      <p:sp>
        <p:nvSpPr>
          <p:cNvPr id="1465" name="Google Shape;1465;p100"/>
          <p:cNvSpPr txBox="1"/>
          <p:nvPr>
            <p:ph idx="1" type="body"/>
          </p:nvPr>
        </p:nvSpPr>
        <p:spPr>
          <a:xfrm>
            <a:off x="6537476" y="4574199"/>
            <a:ext cx="10557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480 cm</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9" name="Shape 1469"/>
        <p:cNvGrpSpPr/>
        <p:nvPr/>
      </p:nvGrpSpPr>
      <p:grpSpPr>
        <a:xfrm>
          <a:off x="0" y="0"/>
          <a:ext cx="0" cy="0"/>
          <a:chOff x="0" y="0"/>
          <a:chExt cx="0" cy="0"/>
        </a:xfrm>
      </p:grpSpPr>
      <p:sp>
        <p:nvSpPr>
          <p:cNvPr id="1470" name="Google Shape;1470;p101"/>
          <p:cNvSpPr txBox="1"/>
          <p:nvPr>
            <p:ph idx="1" type="body"/>
          </p:nvPr>
        </p:nvSpPr>
        <p:spPr>
          <a:xfrm>
            <a:off x="324000" y="759300"/>
            <a:ext cx="8496000" cy="719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Cabdi wuxuu beerayaa brokoli (broccoli). Wuxuu doonayaa inuu ku beero safaf iyo tiirar gudaha sariir beereed oo iskeed u xiran oo ah 4 m × 4.8 m.</a:t>
            </a:r>
            <a:r>
              <a:rPr lang="en-GB" sz="1100">
                <a:solidFill>
                  <a:schemeClr val="accent5"/>
                </a:solidFill>
                <a:latin typeface="Lexend"/>
              </a:rPr>
              <a:t/>
            </a:r>
            <a:r>
              <a:rPr lang="en-GB" sz="1100">
                <a:latin typeface="Lexend"/>
              </a:rPr>
              <a:t/>
            </a:r>
            <a:endParaRPr sz="1800"/>
          </a:p>
        </p:txBody>
      </p:sp>
      <p:sp>
        <p:nvSpPr>
          <p:cNvPr id="1471" name="Google Shape;1471;p101"/>
          <p:cNvSpPr/>
          <p:nvPr/>
        </p:nvSpPr>
        <p:spPr>
          <a:xfrm flipH="1">
            <a:off x="5620871" y="2125792"/>
            <a:ext cx="2763000" cy="2302500"/>
          </a:xfrm>
          <a:prstGeom prst="rect">
            <a:avLst/>
          </a:prstGeom>
          <a:solidFill>
            <a:srgbClr val="CDAF9C"/>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1600">
              <a:latin typeface="Lexend"/>
              <a:ea typeface="Lexend"/>
              <a:cs typeface="Lexend"/>
              <a:sym typeface="Lexend"/>
            </a:endParaRPr>
          </a:p>
        </p:txBody>
      </p:sp>
      <p:sp>
        <p:nvSpPr>
          <p:cNvPr id="1472" name="Google Shape;1472;p101"/>
          <p:cNvSpPr/>
          <p:nvPr/>
        </p:nvSpPr>
        <p:spPr>
          <a:xfrm>
            <a:off x="5623091"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73" name="Google Shape;1473;p101"/>
          <p:cNvSpPr txBox="1"/>
          <p:nvPr>
            <p:ph idx="1" type="body"/>
          </p:nvPr>
        </p:nvSpPr>
        <p:spPr>
          <a:xfrm>
            <a:off x="4592159" y="3187480"/>
            <a:ext cx="10557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400 cm</a:t>
            </a:r>
            <a:endParaRPr sz="1800"/>
          </a:p>
        </p:txBody>
      </p:sp>
      <p:sp>
        <p:nvSpPr>
          <p:cNvPr id="1474" name="Google Shape;1474;p10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Qorshaynta beerta ama qaybta beerta (allotment)</a:t>
            </a:r>
            <a:endParaRPr/>
          </a:p>
        </p:txBody>
      </p:sp>
      <p:cxnSp>
        <p:nvCxnSpPr>
          <p:cNvPr id="1475" name="Google Shape;1475;p101"/>
          <p:cNvCxnSpPr/>
          <p:nvPr/>
        </p:nvCxnSpPr>
        <p:spPr>
          <a:xfrm>
            <a:off x="5473592" y="2181017"/>
            <a:ext cx="0" cy="2246700"/>
          </a:xfrm>
          <a:prstGeom prst="straightConnector1">
            <a:avLst/>
          </a:prstGeom>
          <a:noFill/>
          <a:ln cap="flat" cmpd="sng" w="28575">
            <a:solidFill>
              <a:schemeClr val="dk1"/>
            </a:solidFill>
            <a:prstDash val="solid"/>
            <a:round/>
            <a:headEnd len="med" w="med" type="triangle"/>
            <a:tailEnd len="med" w="med" type="triangle"/>
          </a:ln>
        </p:spPr>
      </p:cxnSp>
      <p:cxnSp>
        <p:nvCxnSpPr>
          <p:cNvPr id="1476" name="Google Shape;1476;p101"/>
          <p:cNvCxnSpPr/>
          <p:nvPr/>
        </p:nvCxnSpPr>
        <p:spPr>
          <a:xfrm rot="10800000">
            <a:off x="5600617" y="4533922"/>
            <a:ext cx="2774100" cy="0"/>
          </a:xfrm>
          <a:prstGeom prst="straightConnector1">
            <a:avLst/>
          </a:prstGeom>
          <a:noFill/>
          <a:ln cap="flat" cmpd="sng" w="28575">
            <a:solidFill>
              <a:schemeClr val="dk1"/>
            </a:solidFill>
            <a:prstDash val="solid"/>
            <a:round/>
            <a:headEnd len="med" w="med" type="triangle"/>
            <a:tailEnd len="med" w="med" type="triangle"/>
          </a:ln>
        </p:spPr>
      </p:cxnSp>
      <p:pic>
        <p:nvPicPr>
          <p:cNvPr id="1477" name="Google Shape;1477;p101"/>
          <p:cNvPicPr preferRelativeResize="0"/>
          <p:nvPr/>
        </p:nvPicPr>
        <p:blipFill>
          <a:blip r:embed="rId5">
            <a:alphaModFix/>
          </a:blip>
          <a:stretch>
            <a:fillRect/>
          </a:stretch>
        </p:blipFill>
        <p:spPr>
          <a:xfrm>
            <a:off x="323999" y="4087349"/>
            <a:ext cx="640474" cy="718950"/>
          </a:xfrm>
          <a:prstGeom prst="rect">
            <a:avLst/>
          </a:prstGeom>
          <a:noFill/>
          <a:ln>
            <a:noFill/>
          </a:ln>
        </p:spPr>
      </p:pic>
      <p:pic>
        <p:nvPicPr>
          <p:cNvPr id="1478" name="Google Shape;1478;p101"/>
          <p:cNvPicPr preferRelativeResize="0"/>
          <p:nvPr/>
        </p:nvPicPr>
        <p:blipFill rotWithShape="1">
          <a:blip r:embed="rId4">
            <a:alphaModFix/>
          </a:blip>
          <a:srcRect b="43690" l="0" r="57905" t="0"/>
          <a:stretch/>
        </p:blipFill>
        <p:spPr>
          <a:xfrm flipH="1">
            <a:off x="503150" y="2737440"/>
            <a:ext cx="3734625" cy="1400751"/>
          </a:xfrm>
          <a:prstGeom prst="rect">
            <a:avLst/>
          </a:prstGeom>
          <a:noFill/>
          <a:ln>
            <a:noFill/>
          </a:ln>
        </p:spPr>
      </p:pic>
      <p:sp>
        <p:nvSpPr>
          <p:cNvPr id="1479" name="Google Shape;1479;p101"/>
          <p:cNvSpPr txBox="1"/>
          <p:nvPr>
            <p:ph idx="1" type="body"/>
          </p:nvPr>
        </p:nvSpPr>
        <p:spPr>
          <a:xfrm>
            <a:off x="846650" y="2845019"/>
            <a:ext cx="3315600" cy="6690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Waxaan ku celin karaa hab la mid ah anigoo hoos u socda.</a:t>
            </a:r>
            <a:endParaRPr sz="1800"/>
          </a:p>
        </p:txBody>
      </p:sp>
      <p:sp>
        <p:nvSpPr>
          <p:cNvPr id="1480" name="Google Shape;1480;p101"/>
          <p:cNvSpPr txBox="1"/>
          <p:nvPr>
            <p:ph idx="1" type="body"/>
          </p:nvPr>
        </p:nvSpPr>
        <p:spPr>
          <a:xfrm>
            <a:off x="324000" y="1499487"/>
            <a:ext cx="8496000" cy="37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Waa inuu brokoli (broccoli) ka beeraa 80 cm kala fog.</a:t>
            </a:r>
            <a:endParaRPr sz="1800"/>
          </a:p>
        </p:txBody>
      </p:sp>
      <p:sp>
        <p:nvSpPr>
          <p:cNvPr id="1481" name="Google Shape;1481;p101"/>
          <p:cNvSpPr txBox="1"/>
          <p:nvPr>
            <p:ph idx="1" type="body"/>
          </p:nvPr>
        </p:nvSpPr>
        <p:spPr>
          <a:xfrm>
            <a:off x="324000" y="1942145"/>
            <a:ext cx="4618800" cy="719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Waa maxay tirada ugu badan ee brokoli (broccoli) uu ku beeran karo meesha la heli karo?</a:t>
            </a:r>
            <a:endParaRPr sz="1800"/>
          </a:p>
        </p:txBody>
      </p:sp>
      <p:sp>
        <p:nvSpPr>
          <p:cNvPr id="1482" name="Google Shape;1482;p101"/>
          <p:cNvSpPr/>
          <p:nvPr/>
        </p:nvSpPr>
        <p:spPr>
          <a:xfrm>
            <a:off x="5792741"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83" name="Google Shape;1483;p101"/>
          <p:cNvSpPr txBox="1"/>
          <p:nvPr>
            <p:ph idx="1" type="body"/>
          </p:nvPr>
        </p:nvSpPr>
        <p:spPr>
          <a:xfrm>
            <a:off x="5901874" y="1722182"/>
            <a:ext cx="17751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radius (radius) = 40 cm</a:t>
            </a:r>
            <a:endParaRPr sz="1800"/>
          </a:p>
        </p:txBody>
      </p:sp>
      <p:cxnSp>
        <p:nvCxnSpPr>
          <p:cNvPr id="1484" name="Google Shape;1484;p101"/>
          <p:cNvCxnSpPr/>
          <p:nvPr/>
        </p:nvCxnSpPr>
        <p:spPr>
          <a:xfrm flipH="1">
            <a:off x="5849082" y="1970982"/>
            <a:ext cx="86700" cy="197700"/>
          </a:xfrm>
          <a:prstGeom prst="straightConnector1">
            <a:avLst/>
          </a:prstGeom>
          <a:noFill/>
          <a:ln cap="flat" cmpd="sng" w="28575">
            <a:solidFill>
              <a:schemeClr val="dk1"/>
            </a:solidFill>
            <a:prstDash val="solid"/>
            <a:round/>
            <a:headEnd len="med" w="med" type="none"/>
            <a:tailEnd len="med" w="med" type="none"/>
          </a:ln>
        </p:spPr>
      </p:cxnSp>
      <p:grpSp>
        <p:nvGrpSpPr>
          <p:cNvPr id="1485" name="Google Shape;1485;p101"/>
          <p:cNvGrpSpPr/>
          <p:nvPr/>
        </p:nvGrpSpPr>
        <p:grpSpPr>
          <a:xfrm>
            <a:off x="6080291" y="2128541"/>
            <a:ext cx="456900" cy="456900"/>
            <a:chOff x="6075252" y="2128541"/>
            <a:chExt cx="456900" cy="456900"/>
          </a:xfrm>
        </p:grpSpPr>
        <p:sp>
          <p:nvSpPr>
            <p:cNvPr id="1486" name="Google Shape;1486;p101"/>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87" name="Google Shape;1487;p101"/>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488" name="Google Shape;1488;p101"/>
          <p:cNvGrpSpPr/>
          <p:nvPr/>
        </p:nvGrpSpPr>
        <p:grpSpPr>
          <a:xfrm>
            <a:off x="6537491" y="2128541"/>
            <a:ext cx="456900" cy="456900"/>
            <a:chOff x="6075252" y="2128541"/>
            <a:chExt cx="456900" cy="456900"/>
          </a:xfrm>
        </p:grpSpPr>
        <p:sp>
          <p:nvSpPr>
            <p:cNvPr id="1489" name="Google Shape;1489;p101"/>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90" name="Google Shape;1490;p101"/>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491" name="Google Shape;1491;p101"/>
          <p:cNvGrpSpPr/>
          <p:nvPr/>
        </p:nvGrpSpPr>
        <p:grpSpPr>
          <a:xfrm>
            <a:off x="6994691" y="2128541"/>
            <a:ext cx="456900" cy="456900"/>
            <a:chOff x="6075252" y="2128541"/>
            <a:chExt cx="456900" cy="456900"/>
          </a:xfrm>
        </p:grpSpPr>
        <p:sp>
          <p:nvSpPr>
            <p:cNvPr id="1492" name="Google Shape;1492;p101"/>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93" name="Google Shape;1493;p101"/>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494" name="Google Shape;1494;p101"/>
          <p:cNvGrpSpPr/>
          <p:nvPr/>
        </p:nvGrpSpPr>
        <p:grpSpPr>
          <a:xfrm>
            <a:off x="7446852" y="2128541"/>
            <a:ext cx="456900" cy="456900"/>
            <a:chOff x="6075252" y="2128541"/>
            <a:chExt cx="456900" cy="456900"/>
          </a:xfrm>
        </p:grpSpPr>
        <p:sp>
          <p:nvSpPr>
            <p:cNvPr id="1495" name="Google Shape;1495;p101"/>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96" name="Google Shape;1496;p101"/>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497" name="Google Shape;1497;p101"/>
          <p:cNvGrpSpPr/>
          <p:nvPr/>
        </p:nvGrpSpPr>
        <p:grpSpPr>
          <a:xfrm>
            <a:off x="7909091" y="2128541"/>
            <a:ext cx="456900" cy="456900"/>
            <a:chOff x="6075252" y="2128541"/>
            <a:chExt cx="456900" cy="456900"/>
          </a:xfrm>
        </p:grpSpPr>
        <p:sp>
          <p:nvSpPr>
            <p:cNvPr id="1498" name="Google Shape;1498;p101"/>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99" name="Google Shape;1499;p101"/>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500" name="Google Shape;1500;p101"/>
          <p:cNvSpPr txBox="1"/>
          <p:nvPr>
            <p:ph idx="1" type="body"/>
          </p:nvPr>
        </p:nvSpPr>
        <p:spPr>
          <a:xfrm>
            <a:off x="846650" y="3499980"/>
            <a:ext cx="33156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Tiir kasta waxaa ku yaal 5.</a:t>
            </a:r>
            <a:endParaRPr sz="1800"/>
          </a:p>
        </p:txBody>
      </p:sp>
      <p:grpSp>
        <p:nvGrpSpPr>
          <p:cNvPr id="1501" name="Google Shape;1501;p101"/>
          <p:cNvGrpSpPr/>
          <p:nvPr/>
        </p:nvGrpSpPr>
        <p:grpSpPr>
          <a:xfrm>
            <a:off x="5618052" y="2590781"/>
            <a:ext cx="456900" cy="456900"/>
            <a:chOff x="6075252" y="2128541"/>
            <a:chExt cx="456900" cy="456900"/>
          </a:xfrm>
        </p:grpSpPr>
        <p:sp>
          <p:nvSpPr>
            <p:cNvPr id="1502" name="Google Shape;1502;p101"/>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03" name="Google Shape;1503;p101"/>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504" name="Google Shape;1504;p101"/>
          <p:cNvGrpSpPr/>
          <p:nvPr/>
        </p:nvGrpSpPr>
        <p:grpSpPr>
          <a:xfrm>
            <a:off x="5618052" y="3047981"/>
            <a:ext cx="456900" cy="456900"/>
            <a:chOff x="6075252" y="2128541"/>
            <a:chExt cx="456900" cy="456900"/>
          </a:xfrm>
        </p:grpSpPr>
        <p:sp>
          <p:nvSpPr>
            <p:cNvPr id="1505" name="Google Shape;1505;p101"/>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06" name="Google Shape;1506;p101"/>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507" name="Google Shape;1507;p101"/>
          <p:cNvGrpSpPr/>
          <p:nvPr/>
        </p:nvGrpSpPr>
        <p:grpSpPr>
          <a:xfrm>
            <a:off x="5618052" y="3510220"/>
            <a:ext cx="456900" cy="456900"/>
            <a:chOff x="6075252" y="2128541"/>
            <a:chExt cx="456900" cy="456900"/>
          </a:xfrm>
        </p:grpSpPr>
        <p:sp>
          <p:nvSpPr>
            <p:cNvPr id="1508" name="Google Shape;1508;p101"/>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09" name="Google Shape;1509;p101"/>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510" name="Google Shape;1510;p101"/>
          <p:cNvGrpSpPr/>
          <p:nvPr/>
        </p:nvGrpSpPr>
        <p:grpSpPr>
          <a:xfrm>
            <a:off x="5618052" y="3967420"/>
            <a:ext cx="456900" cy="456900"/>
            <a:chOff x="6075252" y="2128541"/>
            <a:chExt cx="456900" cy="456900"/>
          </a:xfrm>
        </p:grpSpPr>
        <p:sp>
          <p:nvSpPr>
            <p:cNvPr id="1511" name="Google Shape;1511;p101"/>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12" name="Google Shape;1512;p101"/>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513" name="Google Shape;1513;p101"/>
          <p:cNvSpPr txBox="1"/>
          <p:nvPr>
            <p:ph idx="1" type="body"/>
          </p:nvPr>
        </p:nvSpPr>
        <p:spPr>
          <a:xfrm>
            <a:off x="6537476" y="4574199"/>
            <a:ext cx="10557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480 cm</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7" name="Shape 1517"/>
        <p:cNvGrpSpPr/>
        <p:nvPr/>
      </p:nvGrpSpPr>
      <p:grpSpPr>
        <a:xfrm>
          <a:off x="0" y="0"/>
          <a:ext cx="0" cy="0"/>
          <a:chOff x="0" y="0"/>
          <a:chExt cx="0" cy="0"/>
        </a:xfrm>
      </p:grpSpPr>
      <p:sp>
        <p:nvSpPr>
          <p:cNvPr id="1518" name="Google Shape;1518;p102"/>
          <p:cNvSpPr txBox="1"/>
          <p:nvPr>
            <p:ph idx="1" type="body"/>
          </p:nvPr>
        </p:nvSpPr>
        <p:spPr>
          <a:xfrm>
            <a:off x="324000" y="759300"/>
            <a:ext cx="8496000" cy="719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Cabdi wuxuu beerayaa brokoli (broccoli). Wuxuu doonayaa inuu ku beero safaf iyo tiirar gudaha sariir beereed oo iskeed u xiran oo ah 4 m × 4.8 m.</a:t>
            </a:r>
            <a:r>
              <a:rPr lang="en-GB" sz="1100">
                <a:solidFill>
                  <a:schemeClr val="accent5"/>
                </a:solidFill>
                <a:latin typeface="Lexend"/>
              </a:rPr>
              <a:t/>
            </a:r>
            <a:r>
              <a:rPr lang="en-GB" sz="1100">
                <a:latin typeface="Lexend"/>
              </a:rPr>
              <a:t/>
            </a:r>
            <a:endParaRPr sz="1800"/>
          </a:p>
        </p:txBody>
      </p:sp>
      <p:sp>
        <p:nvSpPr>
          <p:cNvPr id="1519" name="Google Shape;1519;p102"/>
          <p:cNvSpPr/>
          <p:nvPr/>
        </p:nvSpPr>
        <p:spPr>
          <a:xfrm flipH="1">
            <a:off x="5620871" y="2125792"/>
            <a:ext cx="2763000" cy="2302500"/>
          </a:xfrm>
          <a:prstGeom prst="rect">
            <a:avLst/>
          </a:prstGeom>
          <a:solidFill>
            <a:srgbClr val="CDAF9C"/>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1600">
              <a:latin typeface="Lexend"/>
              <a:ea typeface="Lexend"/>
              <a:cs typeface="Lexend"/>
              <a:sym typeface="Lexend"/>
            </a:endParaRPr>
          </a:p>
        </p:txBody>
      </p:sp>
      <p:sp>
        <p:nvSpPr>
          <p:cNvPr id="1520" name="Google Shape;1520;p102"/>
          <p:cNvSpPr/>
          <p:nvPr/>
        </p:nvSpPr>
        <p:spPr>
          <a:xfrm>
            <a:off x="5623091"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21" name="Google Shape;1521;p102"/>
          <p:cNvSpPr txBox="1"/>
          <p:nvPr>
            <p:ph idx="1" type="body"/>
          </p:nvPr>
        </p:nvSpPr>
        <p:spPr>
          <a:xfrm>
            <a:off x="4592159" y="3187480"/>
            <a:ext cx="10557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400 cm</a:t>
            </a:r>
            <a:endParaRPr sz="1800"/>
          </a:p>
        </p:txBody>
      </p:sp>
      <p:sp>
        <p:nvSpPr>
          <p:cNvPr id="1522" name="Google Shape;1522;p10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Qorshaynta beerta ama qaybta beerta (allotment)</a:t>
            </a:r>
            <a:endParaRPr/>
          </a:p>
        </p:txBody>
      </p:sp>
      <p:cxnSp>
        <p:nvCxnSpPr>
          <p:cNvPr id="1523" name="Google Shape;1523;p102"/>
          <p:cNvCxnSpPr/>
          <p:nvPr/>
        </p:nvCxnSpPr>
        <p:spPr>
          <a:xfrm>
            <a:off x="5473592" y="2181017"/>
            <a:ext cx="0" cy="2246700"/>
          </a:xfrm>
          <a:prstGeom prst="straightConnector1">
            <a:avLst/>
          </a:prstGeom>
          <a:noFill/>
          <a:ln cap="flat" cmpd="sng" w="28575">
            <a:solidFill>
              <a:schemeClr val="dk1"/>
            </a:solidFill>
            <a:prstDash val="solid"/>
            <a:round/>
            <a:headEnd len="med" w="med" type="triangle"/>
            <a:tailEnd len="med" w="med" type="triangle"/>
          </a:ln>
        </p:spPr>
      </p:cxnSp>
      <p:cxnSp>
        <p:nvCxnSpPr>
          <p:cNvPr id="1524" name="Google Shape;1524;p102"/>
          <p:cNvCxnSpPr/>
          <p:nvPr/>
        </p:nvCxnSpPr>
        <p:spPr>
          <a:xfrm rot="10800000">
            <a:off x="5600617" y="4533922"/>
            <a:ext cx="2774100" cy="0"/>
          </a:xfrm>
          <a:prstGeom prst="straightConnector1">
            <a:avLst/>
          </a:prstGeom>
          <a:noFill/>
          <a:ln cap="flat" cmpd="sng" w="28575">
            <a:solidFill>
              <a:schemeClr val="dk1"/>
            </a:solidFill>
            <a:prstDash val="solid"/>
            <a:round/>
            <a:headEnd len="med" w="med" type="triangle"/>
            <a:tailEnd len="med" w="med" type="triangle"/>
          </a:ln>
        </p:spPr>
      </p:cxnSp>
      <p:pic>
        <p:nvPicPr>
          <p:cNvPr id="1525" name="Google Shape;1525;p102"/>
          <p:cNvPicPr preferRelativeResize="0"/>
          <p:nvPr/>
        </p:nvPicPr>
        <p:blipFill>
          <a:blip r:embed="rId5">
            <a:alphaModFix/>
          </a:blip>
          <a:stretch>
            <a:fillRect/>
          </a:stretch>
        </p:blipFill>
        <p:spPr>
          <a:xfrm>
            <a:off x="323999" y="4087349"/>
            <a:ext cx="640474" cy="718950"/>
          </a:xfrm>
          <a:prstGeom prst="rect">
            <a:avLst/>
          </a:prstGeom>
          <a:noFill/>
          <a:ln>
            <a:noFill/>
          </a:ln>
        </p:spPr>
      </p:pic>
      <p:sp>
        <p:nvSpPr>
          <p:cNvPr id="1526" name="Google Shape;1526;p102"/>
          <p:cNvSpPr txBox="1"/>
          <p:nvPr>
            <p:ph idx="1" type="body"/>
          </p:nvPr>
        </p:nvSpPr>
        <p:spPr>
          <a:xfrm>
            <a:off x="324000" y="1499487"/>
            <a:ext cx="8496000" cy="37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Waa inuu brokoli (broccoli) ka beeraa 80 cm kala fog.</a:t>
            </a:r>
            <a:endParaRPr sz="1800"/>
          </a:p>
        </p:txBody>
      </p:sp>
      <p:sp>
        <p:nvSpPr>
          <p:cNvPr id="1527" name="Google Shape;1527;p102"/>
          <p:cNvSpPr txBox="1"/>
          <p:nvPr>
            <p:ph idx="1" type="body"/>
          </p:nvPr>
        </p:nvSpPr>
        <p:spPr>
          <a:xfrm>
            <a:off x="324000" y="1942145"/>
            <a:ext cx="4618800" cy="719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Waa maxay tirada ugu badan ee brokoli (broccoli) uu ku beeran karo meesha la heli karo?</a:t>
            </a:r>
            <a:endParaRPr sz="1800"/>
          </a:p>
        </p:txBody>
      </p:sp>
      <p:sp>
        <p:nvSpPr>
          <p:cNvPr id="1528" name="Google Shape;1528;p102"/>
          <p:cNvSpPr/>
          <p:nvPr/>
        </p:nvSpPr>
        <p:spPr>
          <a:xfrm>
            <a:off x="5792741"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29" name="Google Shape;1529;p102"/>
          <p:cNvSpPr txBox="1"/>
          <p:nvPr>
            <p:ph idx="1" type="body"/>
          </p:nvPr>
        </p:nvSpPr>
        <p:spPr>
          <a:xfrm>
            <a:off x="5901874" y="1722182"/>
            <a:ext cx="17751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radius (radius) = 40 cm</a:t>
            </a:r>
            <a:endParaRPr sz="1800"/>
          </a:p>
        </p:txBody>
      </p:sp>
      <p:cxnSp>
        <p:nvCxnSpPr>
          <p:cNvPr id="1530" name="Google Shape;1530;p102"/>
          <p:cNvCxnSpPr/>
          <p:nvPr/>
        </p:nvCxnSpPr>
        <p:spPr>
          <a:xfrm flipH="1">
            <a:off x="5849082" y="1970982"/>
            <a:ext cx="86700" cy="197700"/>
          </a:xfrm>
          <a:prstGeom prst="straightConnector1">
            <a:avLst/>
          </a:prstGeom>
          <a:noFill/>
          <a:ln cap="flat" cmpd="sng" w="28575">
            <a:solidFill>
              <a:schemeClr val="dk1"/>
            </a:solidFill>
            <a:prstDash val="solid"/>
            <a:round/>
            <a:headEnd len="med" w="med" type="none"/>
            <a:tailEnd len="med" w="med" type="none"/>
          </a:ln>
        </p:spPr>
      </p:cxnSp>
      <p:grpSp>
        <p:nvGrpSpPr>
          <p:cNvPr id="1531" name="Google Shape;1531;p102"/>
          <p:cNvGrpSpPr/>
          <p:nvPr/>
        </p:nvGrpSpPr>
        <p:grpSpPr>
          <a:xfrm>
            <a:off x="5618052" y="2590781"/>
            <a:ext cx="456900" cy="456900"/>
            <a:chOff x="6075252" y="2128541"/>
            <a:chExt cx="456900" cy="456900"/>
          </a:xfrm>
        </p:grpSpPr>
        <p:sp>
          <p:nvSpPr>
            <p:cNvPr id="1532" name="Google Shape;1532;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33" name="Google Shape;1533;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534" name="Google Shape;1534;p102"/>
          <p:cNvGrpSpPr/>
          <p:nvPr/>
        </p:nvGrpSpPr>
        <p:grpSpPr>
          <a:xfrm>
            <a:off x="5618052" y="3047981"/>
            <a:ext cx="456900" cy="456900"/>
            <a:chOff x="6075252" y="2128541"/>
            <a:chExt cx="456900" cy="456900"/>
          </a:xfrm>
        </p:grpSpPr>
        <p:sp>
          <p:nvSpPr>
            <p:cNvPr id="1535" name="Google Shape;1535;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36" name="Google Shape;1536;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537" name="Google Shape;1537;p102"/>
          <p:cNvGrpSpPr/>
          <p:nvPr/>
        </p:nvGrpSpPr>
        <p:grpSpPr>
          <a:xfrm>
            <a:off x="5618052" y="3510220"/>
            <a:ext cx="456900" cy="456900"/>
            <a:chOff x="6075252" y="2128541"/>
            <a:chExt cx="456900" cy="456900"/>
          </a:xfrm>
        </p:grpSpPr>
        <p:sp>
          <p:nvSpPr>
            <p:cNvPr id="1538" name="Google Shape;1538;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39" name="Google Shape;1539;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540" name="Google Shape;1540;p102"/>
          <p:cNvGrpSpPr/>
          <p:nvPr/>
        </p:nvGrpSpPr>
        <p:grpSpPr>
          <a:xfrm>
            <a:off x="5618052" y="3967420"/>
            <a:ext cx="456900" cy="456900"/>
            <a:chOff x="6075252" y="2128541"/>
            <a:chExt cx="456900" cy="456900"/>
          </a:xfrm>
        </p:grpSpPr>
        <p:sp>
          <p:nvSpPr>
            <p:cNvPr id="1541" name="Google Shape;1541;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42" name="Google Shape;1542;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543" name="Google Shape;1543;p102"/>
          <p:cNvPicPr preferRelativeResize="0"/>
          <p:nvPr/>
        </p:nvPicPr>
        <p:blipFill rotWithShape="1">
          <a:blip r:embed="rId4">
            <a:alphaModFix/>
          </a:blip>
          <a:srcRect b="43690" l="0" r="57905" t="0"/>
          <a:stretch/>
        </p:blipFill>
        <p:spPr>
          <a:xfrm flipH="1">
            <a:off x="660424" y="2832375"/>
            <a:ext cx="3659576" cy="1357951"/>
          </a:xfrm>
          <a:prstGeom prst="rect">
            <a:avLst/>
          </a:prstGeom>
          <a:noFill/>
          <a:ln>
            <a:noFill/>
          </a:ln>
        </p:spPr>
      </p:pic>
      <p:sp>
        <p:nvSpPr>
          <p:cNvPr id="1544" name="Google Shape;1544;p102"/>
          <p:cNvSpPr txBox="1"/>
          <p:nvPr>
            <p:ph idx="1" type="body"/>
          </p:nvPr>
        </p:nvSpPr>
        <p:spPr>
          <a:xfrm>
            <a:off x="958750" y="2900479"/>
            <a:ext cx="3340200" cy="687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Brokoli (broccoli)-gu wuxuu samayn lahaa qaab (array) ah 6 × 5.</a:t>
            </a:r>
            <a:endParaRPr sz="1800"/>
          </a:p>
        </p:txBody>
      </p:sp>
      <p:sp>
        <p:nvSpPr>
          <p:cNvPr id="1545" name="Google Shape;1545;p102"/>
          <p:cNvSpPr txBox="1"/>
          <p:nvPr>
            <p:ph idx="1" type="body"/>
          </p:nvPr>
        </p:nvSpPr>
        <p:spPr>
          <a:xfrm>
            <a:off x="958738" y="3576200"/>
            <a:ext cx="32847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wadarta guud waxay noqonaysaa 30.</a:t>
            </a:r>
            <a:endParaRPr sz="1800"/>
          </a:p>
        </p:txBody>
      </p:sp>
      <p:grpSp>
        <p:nvGrpSpPr>
          <p:cNvPr id="1546" name="Google Shape;1546;p102"/>
          <p:cNvGrpSpPr/>
          <p:nvPr/>
        </p:nvGrpSpPr>
        <p:grpSpPr>
          <a:xfrm>
            <a:off x="6080291" y="2128541"/>
            <a:ext cx="2285700" cy="456900"/>
            <a:chOff x="6080291" y="2128541"/>
            <a:chExt cx="2285700" cy="456900"/>
          </a:xfrm>
        </p:grpSpPr>
        <p:grpSp>
          <p:nvGrpSpPr>
            <p:cNvPr id="1547" name="Google Shape;1547;p102"/>
            <p:cNvGrpSpPr/>
            <p:nvPr/>
          </p:nvGrpSpPr>
          <p:grpSpPr>
            <a:xfrm>
              <a:off x="6080291" y="2128541"/>
              <a:ext cx="456900" cy="456900"/>
              <a:chOff x="6075252" y="2128541"/>
              <a:chExt cx="456900" cy="456900"/>
            </a:xfrm>
          </p:grpSpPr>
          <p:sp>
            <p:nvSpPr>
              <p:cNvPr id="1548" name="Google Shape;1548;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49" name="Google Shape;1549;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550" name="Google Shape;1550;p102"/>
            <p:cNvGrpSpPr/>
            <p:nvPr/>
          </p:nvGrpSpPr>
          <p:grpSpPr>
            <a:xfrm>
              <a:off x="6537491" y="2128541"/>
              <a:ext cx="456900" cy="456900"/>
              <a:chOff x="6075252" y="2128541"/>
              <a:chExt cx="456900" cy="456900"/>
            </a:xfrm>
          </p:grpSpPr>
          <p:sp>
            <p:nvSpPr>
              <p:cNvPr id="1551" name="Google Shape;1551;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52" name="Google Shape;1552;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553" name="Google Shape;1553;p102"/>
            <p:cNvGrpSpPr/>
            <p:nvPr/>
          </p:nvGrpSpPr>
          <p:grpSpPr>
            <a:xfrm>
              <a:off x="6994691" y="2128541"/>
              <a:ext cx="456900" cy="456900"/>
              <a:chOff x="6075252" y="2128541"/>
              <a:chExt cx="456900" cy="456900"/>
            </a:xfrm>
          </p:grpSpPr>
          <p:sp>
            <p:nvSpPr>
              <p:cNvPr id="1554" name="Google Shape;1554;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55" name="Google Shape;1555;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556" name="Google Shape;1556;p102"/>
            <p:cNvGrpSpPr/>
            <p:nvPr/>
          </p:nvGrpSpPr>
          <p:grpSpPr>
            <a:xfrm>
              <a:off x="7446852" y="2128541"/>
              <a:ext cx="456900" cy="456900"/>
              <a:chOff x="6075252" y="2128541"/>
              <a:chExt cx="456900" cy="456900"/>
            </a:xfrm>
          </p:grpSpPr>
          <p:sp>
            <p:nvSpPr>
              <p:cNvPr id="1557" name="Google Shape;1557;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58" name="Google Shape;1558;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559" name="Google Shape;1559;p102"/>
            <p:cNvGrpSpPr/>
            <p:nvPr/>
          </p:nvGrpSpPr>
          <p:grpSpPr>
            <a:xfrm>
              <a:off x="7909091" y="2128541"/>
              <a:ext cx="456900" cy="456900"/>
              <a:chOff x="6075252" y="2128541"/>
              <a:chExt cx="456900" cy="456900"/>
            </a:xfrm>
          </p:grpSpPr>
          <p:sp>
            <p:nvSpPr>
              <p:cNvPr id="1560" name="Google Shape;1560;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61" name="Google Shape;1561;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nvGrpSpPr>
          <p:cNvPr id="1562" name="Google Shape;1562;p102"/>
          <p:cNvGrpSpPr/>
          <p:nvPr/>
        </p:nvGrpSpPr>
        <p:grpSpPr>
          <a:xfrm>
            <a:off x="6080291" y="2590781"/>
            <a:ext cx="2285700" cy="1833540"/>
            <a:chOff x="6080291" y="2590781"/>
            <a:chExt cx="2285700" cy="1833540"/>
          </a:xfrm>
        </p:grpSpPr>
        <p:grpSp>
          <p:nvGrpSpPr>
            <p:cNvPr id="1563" name="Google Shape;1563;p102"/>
            <p:cNvGrpSpPr/>
            <p:nvPr/>
          </p:nvGrpSpPr>
          <p:grpSpPr>
            <a:xfrm>
              <a:off x="6080291" y="2590781"/>
              <a:ext cx="2285700" cy="456900"/>
              <a:chOff x="6080291" y="2128541"/>
              <a:chExt cx="2285700" cy="456900"/>
            </a:xfrm>
          </p:grpSpPr>
          <p:grpSp>
            <p:nvGrpSpPr>
              <p:cNvPr id="1564" name="Google Shape;1564;p102"/>
              <p:cNvGrpSpPr/>
              <p:nvPr/>
            </p:nvGrpSpPr>
            <p:grpSpPr>
              <a:xfrm>
                <a:off x="6080291" y="2128541"/>
                <a:ext cx="456900" cy="456900"/>
                <a:chOff x="6075252" y="2128541"/>
                <a:chExt cx="456900" cy="456900"/>
              </a:xfrm>
            </p:grpSpPr>
            <p:sp>
              <p:nvSpPr>
                <p:cNvPr id="1565" name="Google Shape;1565;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66" name="Google Shape;1566;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567" name="Google Shape;1567;p102"/>
              <p:cNvGrpSpPr/>
              <p:nvPr/>
            </p:nvGrpSpPr>
            <p:grpSpPr>
              <a:xfrm>
                <a:off x="6537491" y="2128541"/>
                <a:ext cx="456900" cy="456900"/>
                <a:chOff x="6075252" y="2128541"/>
                <a:chExt cx="456900" cy="456900"/>
              </a:xfrm>
            </p:grpSpPr>
            <p:sp>
              <p:nvSpPr>
                <p:cNvPr id="1568" name="Google Shape;1568;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69" name="Google Shape;1569;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570" name="Google Shape;1570;p102"/>
              <p:cNvGrpSpPr/>
              <p:nvPr/>
            </p:nvGrpSpPr>
            <p:grpSpPr>
              <a:xfrm>
                <a:off x="6994691" y="2128541"/>
                <a:ext cx="456900" cy="456900"/>
                <a:chOff x="6075252" y="2128541"/>
                <a:chExt cx="456900" cy="456900"/>
              </a:xfrm>
            </p:grpSpPr>
            <p:sp>
              <p:nvSpPr>
                <p:cNvPr id="1571" name="Google Shape;1571;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72" name="Google Shape;1572;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573" name="Google Shape;1573;p102"/>
              <p:cNvGrpSpPr/>
              <p:nvPr/>
            </p:nvGrpSpPr>
            <p:grpSpPr>
              <a:xfrm>
                <a:off x="7446852" y="2128541"/>
                <a:ext cx="456900" cy="456900"/>
                <a:chOff x="6075252" y="2128541"/>
                <a:chExt cx="456900" cy="456900"/>
              </a:xfrm>
            </p:grpSpPr>
            <p:sp>
              <p:nvSpPr>
                <p:cNvPr id="1574" name="Google Shape;1574;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75" name="Google Shape;1575;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576" name="Google Shape;1576;p102"/>
              <p:cNvGrpSpPr/>
              <p:nvPr/>
            </p:nvGrpSpPr>
            <p:grpSpPr>
              <a:xfrm>
                <a:off x="7909091" y="2128541"/>
                <a:ext cx="456900" cy="456900"/>
                <a:chOff x="6075252" y="2128541"/>
                <a:chExt cx="456900" cy="456900"/>
              </a:xfrm>
            </p:grpSpPr>
            <p:sp>
              <p:nvSpPr>
                <p:cNvPr id="1577" name="Google Shape;1577;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78" name="Google Shape;1578;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nvGrpSpPr>
            <p:cNvPr id="1579" name="Google Shape;1579;p102"/>
            <p:cNvGrpSpPr/>
            <p:nvPr/>
          </p:nvGrpSpPr>
          <p:grpSpPr>
            <a:xfrm>
              <a:off x="6080291" y="3053020"/>
              <a:ext cx="2285700" cy="456900"/>
              <a:chOff x="6080291" y="2128541"/>
              <a:chExt cx="2285700" cy="456900"/>
            </a:xfrm>
          </p:grpSpPr>
          <p:grpSp>
            <p:nvGrpSpPr>
              <p:cNvPr id="1580" name="Google Shape;1580;p102"/>
              <p:cNvGrpSpPr/>
              <p:nvPr/>
            </p:nvGrpSpPr>
            <p:grpSpPr>
              <a:xfrm>
                <a:off x="6080291" y="2128541"/>
                <a:ext cx="456900" cy="456900"/>
                <a:chOff x="6075252" y="2128541"/>
                <a:chExt cx="456900" cy="456900"/>
              </a:xfrm>
            </p:grpSpPr>
            <p:sp>
              <p:nvSpPr>
                <p:cNvPr id="1581" name="Google Shape;1581;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82" name="Google Shape;1582;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583" name="Google Shape;1583;p102"/>
              <p:cNvGrpSpPr/>
              <p:nvPr/>
            </p:nvGrpSpPr>
            <p:grpSpPr>
              <a:xfrm>
                <a:off x="6537491" y="2128541"/>
                <a:ext cx="456900" cy="456900"/>
                <a:chOff x="6075252" y="2128541"/>
                <a:chExt cx="456900" cy="456900"/>
              </a:xfrm>
            </p:grpSpPr>
            <p:sp>
              <p:nvSpPr>
                <p:cNvPr id="1584" name="Google Shape;1584;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85" name="Google Shape;1585;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586" name="Google Shape;1586;p102"/>
              <p:cNvGrpSpPr/>
              <p:nvPr/>
            </p:nvGrpSpPr>
            <p:grpSpPr>
              <a:xfrm>
                <a:off x="6994691" y="2128541"/>
                <a:ext cx="456900" cy="456900"/>
                <a:chOff x="6075252" y="2128541"/>
                <a:chExt cx="456900" cy="456900"/>
              </a:xfrm>
            </p:grpSpPr>
            <p:sp>
              <p:nvSpPr>
                <p:cNvPr id="1587" name="Google Shape;1587;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88" name="Google Shape;1588;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589" name="Google Shape;1589;p102"/>
              <p:cNvGrpSpPr/>
              <p:nvPr/>
            </p:nvGrpSpPr>
            <p:grpSpPr>
              <a:xfrm>
                <a:off x="7446852" y="2128541"/>
                <a:ext cx="456900" cy="456900"/>
                <a:chOff x="6075252" y="2128541"/>
                <a:chExt cx="456900" cy="456900"/>
              </a:xfrm>
            </p:grpSpPr>
            <p:sp>
              <p:nvSpPr>
                <p:cNvPr id="1590" name="Google Shape;1590;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91" name="Google Shape;1591;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592" name="Google Shape;1592;p102"/>
              <p:cNvGrpSpPr/>
              <p:nvPr/>
            </p:nvGrpSpPr>
            <p:grpSpPr>
              <a:xfrm>
                <a:off x="7909091" y="2128541"/>
                <a:ext cx="456900" cy="456900"/>
                <a:chOff x="6075252" y="2128541"/>
                <a:chExt cx="456900" cy="456900"/>
              </a:xfrm>
            </p:grpSpPr>
            <p:sp>
              <p:nvSpPr>
                <p:cNvPr id="1593" name="Google Shape;1593;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94" name="Google Shape;1594;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nvGrpSpPr>
            <p:cNvPr id="1595" name="Google Shape;1595;p102"/>
            <p:cNvGrpSpPr/>
            <p:nvPr/>
          </p:nvGrpSpPr>
          <p:grpSpPr>
            <a:xfrm>
              <a:off x="6080291" y="3510220"/>
              <a:ext cx="2285700" cy="456900"/>
              <a:chOff x="6080291" y="2128541"/>
              <a:chExt cx="2285700" cy="456900"/>
            </a:xfrm>
          </p:grpSpPr>
          <p:grpSp>
            <p:nvGrpSpPr>
              <p:cNvPr id="1596" name="Google Shape;1596;p102"/>
              <p:cNvGrpSpPr/>
              <p:nvPr/>
            </p:nvGrpSpPr>
            <p:grpSpPr>
              <a:xfrm>
                <a:off x="6080291" y="2128541"/>
                <a:ext cx="456900" cy="456900"/>
                <a:chOff x="6075252" y="2128541"/>
                <a:chExt cx="456900" cy="456900"/>
              </a:xfrm>
            </p:grpSpPr>
            <p:sp>
              <p:nvSpPr>
                <p:cNvPr id="1597" name="Google Shape;1597;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98" name="Google Shape;1598;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599" name="Google Shape;1599;p102"/>
              <p:cNvGrpSpPr/>
              <p:nvPr/>
            </p:nvGrpSpPr>
            <p:grpSpPr>
              <a:xfrm>
                <a:off x="6537491" y="2128541"/>
                <a:ext cx="456900" cy="456900"/>
                <a:chOff x="6075252" y="2128541"/>
                <a:chExt cx="456900" cy="456900"/>
              </a:xfrm>
            </p:grpSpPr>
            <p:sp>
              <p:nvSpPr>
                <p:cNvPr id="1600" name="Google Shape;1600;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01" name="Google Shape;1601;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602" name="Google Shape;1602;p102"/>
              <p:cNvGrpSpPr/>
              <p:nvPr/>
            </p:nvGrpSpPr>
            <p:grpSpPr>
              <a:xfrm>
                <a:off x="6994691" y="2128541"/>
                <a:ext cx="456900" cy="456900"/>
                <a:chOff x="6075252" y="2128541"/>
                <a:chExt cx="456900" cy="456900"/>
              </a:xfrm>
            </p:grpSpPr>
            <p:sp>
              <p:nvSpPr>
                <p:cNvPr id="1603" name="Google Shape;1603;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04" name="Google Shape;1604;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605" name="Google Shape;1605;p102"/>
              <p:cNvGrpSpPr/>
              <p:nvPr/>
            </p:nvGrpSpPr>
            <p:grpSpPr>
              <a:xfrm>
                <a:off x="7446852" y="2128541"/>
                <a:ext cx="456900" cy="456900"/>
                <a:chOff x="6075252" y="2128541"/>
                <a:chExt cx="456900" cy="456900"/>
              </a:xfrm>
            </p:grpSpPr>
            <p:sp>
              <p:nvSpPr>
                <p:cNvPr id="1606" name="Google Shape;1606;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07" name="Google Shape;1607;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608" name="Google Shape;1608;p102"/>
              <p:cNvGrpSpPr/>
              <p:nvPr/>
            </p:nvGrpSpPr>
            <p:grpSpPr>
              <a:xfrm>
                <a:off x="7909091" y="2128541"/>
                <a:ext cx="456900" cy="456900"/>
                <a:chOff x="6075252" y="2128541"/>
                <a:chExt cx="456900" cy="456900"/>
              </a:xfrm>
            </p:grpSpPr>
            <p:sp>
              <p:nvSpPr>
                <p:cNvPr id="1609" name="Google Shape;1609;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10" name="Google Shape;1610;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nvGrpSpPr>
            <p:cNvPr id="1611" name="Google Shape;1611;p102"/>
            <p:cNvGrpSpPr/>
            <p:nvPr/>
          </p:nvGrpSpPr>
          <p:grpSpPr>
            <a:xfrm>
              <a:off x="6080291" y="3967420"/>
              <a:ext cx="2285700" cy="456900"/>
              <a:chOff x="6080291" y="2128541"/>
              <a:chExt cx="2285700" cy="456900"/>
            </a:xfrm>
          </p:grpSpPr>
          <p:grpSp>
            <p:nvGrpSpPr>
              <p:cNvPr id="1612" name="Google Shape;1612;p102"/>
              <p:cNvGrpSpPr/>
              <p:nvPr/>
            </p:nvGrpSpPr>
            <p:grpSpPr>
              <a:xfrm>
                <a:off x="6080291" y="2128541"/>
                <a:ext cx="456900" cy="456900"/>
                <a:chOff x="6075252" y="2128541"/>
                <a:chExt cx="456900" cy="456900"/>
              </a:xfrm>
            </p:grpSpPr>
            <p:sp>
              <p:nvSpPr>
                <p:cNvPr id="1613" name="Google Shape;1613;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14" name="Google Shape;1614;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615" name="Google Shape;1615;p102"/>
              <p:cNvGrpSpPr/>
              <p:nvPr/>
            </p:nvGrpSpPr>
            <p:grpSpPr>
              <a:xfrm>
                <a:off x="6537491" y="2128541"/>
                <a:ext cx="456900" cy="456900"/>
                <a:chOff x="6075252" y="2128541"/>
                <a:chExt cx="456900" cy="456900"/>
              </a:xfrm>
            </p:grpSpPr>
            <p:sp>
              <p:nvSpPr>
                <p:cNvPr id="1616" name="Google Shape;1616;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17" name="Google Shape;1617;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618" name="Google Shape;1618;p102"/>
              <p:cNvGrpSpPr/>
              <p:nvPr/>
            </p:nvGrpSpPr>
            <p:grpSpPr>
              <a:xfrm>
                <a:off x="6994691" y="2128541"/>
                <a:ext cx="456900" cy="456900"/>
                <a:chOff x="6075252" y="2128541"/>
                <a:chExt cx="456900" cy="456900"/>
              </a:xfrm>
            </p:grpSpPr>
            <p:sp>
              <p:nvSpPr>
                <p:cNvPr id="1619" name="Google Shape;1619;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20" name="Google Shape;1620;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621" name="Google Shape;1621;p102"/>
              <p:cNvGrpSpPr/>
              <p:nvPr/>
            </p:nvGrpSpPr>
            <p:grpSpPr>
              <a:xfrm>
                <a:off x="7446852" y="2128541"/>
                <a:ext cx="456900" cy="456900"/>
                <a:chOff x="6075252" y="2128541"/>
                <a:chExt cx="456900" cy="456900"/>
              </a:xfrm>
            </p:grpSpPr>
            <p:sp>
              <p:nvSpPr>
                <p:cNvPr id="1622" name="Google Shape;1622;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23" name="Google Shape;1623;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624" name="Google Shape;1624;p102"/>
              <p:cNvGrpSpPr/>
              <p:nvPr/>
            </p:nvGrpSpPr>
            <p:grpSpPr>
              <a:xfrm>
                <a:off x="7909091" y="2128541"/>
                <a:ext cx="456900" cy="456900"/>
                <a:chOff x="6075252" y="2128541"/>
                <a:chExt cx="456900" cy="456900"/>
              </a:xfrm>
            </p:grpSpPr>
            <p:sp>
              <p:nvSpPr>
                <p:cNvPr id="1625" name="Google Shape;1625;p102"/>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26" name="Google Shape;1626;p102"/>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sp>
        <p:nvSpPr>
          <p:cNvPr id="1627" name="Google Shape;1627;p102"/>
          <p:cNvSpPr txBox="1"/>
          <p:nvPr>
            <p:ph idx="1" type="body"/>
          </p:nvPr>
        </p:nvSpPr>
        <p:spPr>
          <a:xfrm>
            <a:off x="6537476" y="4574199"/>
            <a:ext cx="10557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480 cm</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1" name="Shape 1631"/>
        <p:cNvGrpSpPr/>
        <p:nvPr/>
      </p:nvGrpSpPr>
      <p:grpSpPr>
        <a:xfrm>
          <a:off x="0" y="0"/>
          <a:ext cx="0" cy="0"/>
          <a:chOff x="0" y="0"/>
          <a:chExt cx="0" cy="0"/>
        </a:xfrm>
      </p:grpSpPr>
      <p:sp>
        <p:nvSpPr>
          <p:cNvPr id="1632" name="Google Shape;1632;p103"/>
          <p:cNvSpPr txBox="1"/>
          <p:nvPr>
            <p:ph idx="1" type="body"/>
          </p:nvPr>
        </p:nvSpPr>
        <p:spPr>
          <a:xfrm>
            <a:off x="324000" y="759300"/>
            <a:ext cx="8496000" cy="41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Cabdi wuxuu ku beeran karaa 30 geed oo brokoli (broccoli) ah meesha la heli karo.</a:t>
            </a:r>
            <a:endParaRPr sz="1800"/>
          </a:p>
        </p:txBody>
      </p:sp>
      <p:pic>
        <p:nvPicPr>
          <p:cNvPr id="1633" name="Google Shape;1633;p103"/>
          <p:cNvPicPr preferRelativeResize="0"/>
          <p:nvPr/>
        </p:nvPicPr>
        <p:blipFill rotWithShape="1">
          <a:blip r:embed="rId3">
            <a:alphaModFix/>
          </a:blip>
          <a:srcRect b="4760" l="40550" r="0" t="13015"/>
          <a:stretch/>
        </p:blipFill>
        <p:spPr>
          <a:xfrm>
            <a:off x="58001" y="1996450"/>
            <a:ext cx="4500900" cy="1773849"/>
          </a:xfrm>
          <a:prstGeom prst="rect">
            <a:avLst/>
          </a:prstGeom>
          <a:noFill/>
          <a:ln>
            <a:noFill/>
          </a:ln>
        </p:spPr>
      </p:pic>
      <p:sp>
        <p:nvSpPr>
          <p:cNvPr id="1634" name="Google Shape;1634;p103"/>
          <p:cNvSpPr/>
          <p:nvPr/>
        </p:nvSpPr>
        <p:spPr>
          <a:xfrm flipH="1">
            <a:off x="5620871" y="2125792"/>
            <a:ext cx="2763000" cy="2302500"/>
          </a:xfrm>
          <a:prstGeom prst="rect">
            <a:avLst/>
          </a:prstGeom>
          <a:solidFill>
            <a:srgbClr val="CDAF9C"/>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1600">
              <a:latin typeface="Lexend"/>
              <a:ea typeface="Lexend"/>
              <a:cs typeface="Lexend"/>
              <a:sym typeface="Lexend"/>
            </a:endParaRPr>
          </a:p>
        </p:txBody>
      </p:sp>
      <p:sp>
        <p:nvSpPr>
          <p:cNvPr id="1635" name="Google Shape;1635;p103"/>
          <p:cNvSpPr txBox="1"/>
          <p:nvPr>
            <p:ph idx="1" type="body"/>
          </p:nvPr>
        </p:nvSpPr>
        <p:spPr>
          <a:xfrm>
            <a:off x="4592159" y="3187480"/>
            <a:ext cx="10557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400 cm</a:t>
            </a:r>
            <a:endParaRPr sz="1800"/>
          </a:p>
        </p:txBody>
      </p:sp>
      <p:sp>
        <p:nvSpPr>
          <p:cNvPr id="1636" name="Google Shape;1636;p10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Qorsheynta beerta ama jardiino (allotment)</a:t>
            </a:r>
            <a:endParaRPr/>
          </a:p>
        </p:txBody>
      </p:sp>
      <p:cxnSp>
        <p:nvCxnSpPr>
          <p:cNvPr id="1637" name="Google Shape;1637;p103"/>
          <p:cNvCxnSpPr/>
          <p:nvPr/>
        </p:nvCxnSpPr>
        <p:spPr>
          <a:xfrm>
            <a:off x="5473592" y="2181017"/>
            <a:ext cx="0" cy="2246700"/>
          </a:xfrm>
          <a:prstGeom prst="straightConnector1">
            <a:avLst/>
          </a:prstGeom>
          <a:noFill/>
          <a:ln cap="flat" cmpd="sng" w="28575">
            <a:solidFill>
              <a:schemeClr val="dk1"/>
            </a:solidFill>
            <a:prstDash val="solid"/>
            <a:round/>
            <a:headEnd len="med" w="med" type="triangle"/>
            <a:tailEnd len="med" w="med" type="triangle"/>
          </a:ln>
        </p:spPr>
      </p:cxnSp>
      <p:cxnSp>
        <p:nvCxnSpPr>
          <p:cNvPr id="1638" name="Google Shape;1638;p103"/>
          <p:cNvCxnSpPr/>
          <p:nvPr/>
        </p:nvCxnSpPr>
        <p:spPr>
          <a:xfrm rot="10800000">
            <a:off x="5600617" y="4533922"/>
            <a:ext cx="2774100" cy="0"/>
          </a:xfrm>
          <a:prstGeom prst="straightConnector1">
            <a:avLst/>
          </a:prstGeom>
          <a:noFill/>
          <a:ln cap="flat" cmpd="sng" w="28575">
            <a:solidFill>
              <a:schemeClr val="dk1"/>
            </a:solidFill>
            <a:prstDash val="solid"/>
            <a:round/>
            <a:headEnd len="med" w="med" type="triangle"/>
            <a:tailEnd len="med" w="med" type="triangle"/>
          </a:ln>
        </p:spPr>
      </p:cxnSp>
      <p:sp>
        <p:nvSpPr>
          <p:cNvPr id="1639" name="Google Shape;1639;p103"/>
          <p:cNvSpPr/>
          <p:nvPr/>
        </p:nvSpPr>
        <p:spPr>
          <a:xfrm>
            <a:off x="5792741"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0" name="Google Shape;1640;p103"/>
          <p:cNvSpPr/>
          <p:nvPr/>
        </p:nvSpPr>
        <p:spPr>
          <a:xfrm>
            <a:off x="6249941"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1" name="Google Shape;1641;p103"/>
          <p:cNvSpPr/>
          <p:nvPr/>
        </p:nvSpPr>
        <p:spPr>
          <a:xfrm>
            <a:off x="6707141"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2" name="Google Shape;1642;p103"/>
          <p:cNvSpPr/>
          <p:nvPr/>
        </p:nvSpPr>
        <p:spPr>
          <a:xfrm>
            <a:off x="7164341"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3" name="Google Shape;1643;p103"/>
          <p:cNvSpPr/>
          <p:nvPr/>
        </p:nvSpPr>
        <p:spPr>
          <a:xfrm>
            <a:off x="76165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4" name="Google Shape;1644;p103"/>
          <p:cNvSpPr/>
          <p:nvPr/>
        </p:nvSpPr>
        <p:spPr>
          <a:xfrm>
            <a:off x="8078741"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5" name="Google Shape;1645;p103"/>
          <p:cNvSpPr/>
          <p:nvPr/>
        </p:nvSpPr>
        <p:spPr>
          <a:xfrm>
            <a:off x="6249941" y="276028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6" name="Google Shape;1646;p103"/>
          <p:cNvSpPr/>
          <p:nvPr/>
        </p:nvSpPr>
        <p:spPr>
          <a:xfrm>
            <a:off x="6707141" y="276028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7" name="Google Shape;1647;p103"/>
          <p:cNvSpPr/>
          <p:nvPr/>
        </p:nvSpPr>
        <p:spPr>
          <a:xfrm>
            <a:off x="7164341" y="276028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8" name="Google Shape;1648;p103"/>
          <p:cNvSpPr/>
          <p:nvPr/>
        </p:nvSpPr>
        <p:spPr>
          <a:xfrm>
            <a:off x="7616502" y="276028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9" name="Google Shape;1649;p103"/>
          <p:cNvSpPr/>
          <p:nvPr/>
        </p:nvSpPr>
        <p:spPr>
          <a:xfrm>
            <a:off x="8078741" y="276028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0" name="Google Shape;1650;p103"/>
          <p:cNvSpPr/>
          <p:nvPr/>
        </p:nvSpPr>
        <p:spPr>
          <a:xfrm>
            <a:off x="6249941" y="32225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1" name="Google Shape;1651;p103"/>
          <p:cNvSpPr/>
          <p:nvPr/>
        </p:nvSpPr>
        <p:spPr>
          <a:xfrm>
            <a:off x="6707141" y="32225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2" name="Google Shape;1652;p103"/>
          <p:cNvSpPr/>
          <p:nvPr/>
        </p:nvSpPr>
        <p:spPr>
          <a:xfrm>
            <a:off x="7164341" y="32225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3" name="Google Shape;1653;p103"/>
          <p:cNvSpPr/>
          <p:nvPr/>
        </p:nvSpPr>
        <p:spPr>
          <a:xfrm>
            <a:off x="7616502" y="32225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4" name="Google Shape;1654;p103"/>
          <p:cNvSpPr/>
          <p:nvPr/>
        </p:nvSpPr>
        <p:spPr>
          <a:xfrm>
            <a:off x="8078741" y="32225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5" name="Google Shape;1655;p103"/>
          <p:cNvSpPr/>
          <p:nvPr/>
        </p:nvSpPr>
        <p:spPr>
          <a:xfrm>
            <a:off x="6249941" y="36797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6" name="Google Shape;1656;p103"/>
          <p:cNvSpPr/>
          <p:nvPr/>
        </p:nvSpPr>
        <p:spPr>
          <a:xfrm>
            <a:off x="6707141" y="36797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7" name="Google Shape;1657;p103"/>
          <p:cNvSpPr/>
          <p:nvPr/>
        </p:nvSpPr>
        <p:spPr>
          <a:xfrm>
            <a:off x="7164341" y="36797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8" name="Google Shape;1658;p103"/>
          <p:cNvSpPr/>
          <p:nvPr/>
        </p:nvSpPr>
        <p:spPr>
          <a:xfrm>
            <a:off x="7616502" y="36797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9" name="Google Shape;1659;p103"/>
          <p:cNvSpPr/>
          <p:nvPr/>
        </p:nvSpPr>
        <p:spPr>
          <a:xfrm>
            <a:off x="8078741" y="36797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0" name="Google Shape;1660;p103"/>
          <p:cNvSpPr/>
          <p:nvPr/>
        </p:nvSpPr>
        <p:spPr>
          <a:xfrm>
            <a:off x="6249941" y="41369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1" name="Google Shape;1661;p103"/>
          <p:cNvSpPr/>
          <p:nvPr/>
        </p:nvSpPr>
        <p:spPr>
          <a:xfrm>
            <a:off x="6707141" y="41369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2" name="Google Shape;1662;p103"/>
          <p:cNvSpPr/>
          <p:nvPr/>
        </p:nvSpPr>
        <p:spPr>
          <a:xfrm>
            <a:off x="7164341" y="41369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3" name="Google Shape;1663;p103"/>
          <p:cNvSpPr/>
          <p:nvPr/>
        </p:nvSpPr>
        <p:spPr>
          <a:xfrm>
            <a:off x="7616502" y="41369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4" name="Google Shape;1664;p103"/>
          <p:cNvSpPr/>
          <p:nvPr/>
        </p:nvSpPr>
        <p:spPr>
          <a:xfrm>
            <a:off x="8078741" y="41369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5" name="Google Shape;1665;p103"/>
          <p:cNvSpPr/>
          <p:nvPr/>
        </p:nvSpPr>
        <p:spPr>
          <a:xfrm>
            <a:off x="5787702" y="276028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6" name="Google Shape;1666;p103"/>
          <p:cNvSpPr/>
          <p:nvPr/>
        </p:nvSpPr>
        <p:spPr>
          <a:xfrm>
            <a:off x="5787702" y="321748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7" name="Google Shape;1667;p103"/>
          <p:cNvSpPr/>
          <p:nvPr/>
        </p:nvSpPr>
        <p:spPr>
          <a:xfrm>
            <a:off x="5787702" y="36797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8" name="Google Shape;1668;p103"/>
          <p:cNvSpPr/>
          <p:nvPr/>
        </p:nvSpPr>
        <p:spPr>
          <a:xfrm>
            <a:off x="5787702" y="41369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9" name="Google Shape;1669;p103"/>
          <p:cNvSpPr txBox="1"/>
          <p:nvPr>
            <p:ph idx="1" type="body"/>
          </p:nvPr>
        </p:nvSpPr>
        <p:spPr>
          <a:xfrm>
            <a:off x="324000" y="1194664"/>
            <a:ext cx="8496000" cy="719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Sidee Cabdi u ogaan lahaa tan iyadoo lagu salaynayo cabbirrada (dimensions) beerta khudaarta?</a:t>
            </a:r>
            <a:endParaRPr sz="1800"/>
          </a:p>
        </p:txBody>
      </p:sp>
      <p:sp>
        <p:nvSpPr>
          <p:cNvPr id="1670" name="Google Shape;1670;p103"/>
          <p:cNvSpPr txBox="1"/>
          <p:nvPr>
            <p:ph idx="1" type="body"/>
          </p:nvPr>
        </p:nvSpPr>
        <p:spPr>
          <a:xfrm>
            <a:off x="456193" y="2152989"/>
            <a:ext cx="4118700" cy="37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Goob kasta (circle) wuxuu leeyahay dhexroor (diameter) 80 cm.</a:t>
            </a:r>
            <a:endParaRPr sz="1800"/>
          </a:p>
        </p:txBody>
      </p:sp>
      <p:sp>
        <p:nvSpPr>
          <p:cNvPr id="1671" name="Google Shape;1671;p103"/>
          <p:cNvSpPr/>
          <p:nvPr/>
        </p:nvSpPr>
        <p:spPr>
          <a:xfrm>
            <a:off x="5623091"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72" name="Google Shape;1672;p103"/>
          <p:cNvSpPr txBox="1"/>
          <p:nvPr/>
        </p:nvSpPr>
        <p:spPr>
          <a:xfrm>
            <a:off x="369913" y="2414576"/>
            <a:ext cx="3994200" cy="10989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Marka tirada dhirta ee saf kasta waxaa lagu xisaabin karaa iyadoo 480 loo qaybiyo 80.</a:t>
            </a:r>
            <a:r>
              <a:rPr lang="en-GB" sz="1100">
                <a:solidFill>
                  <a:schemeClr val="accent5"/>
                </a:solidFill>
                <a:latin typeface="Lexend"/>
                <a:ea typeface="Lexend"/>
                <a:cs typeface="Lexend"/>
                <a:sym typeface="Lexend"/>
              </a:rPr>
              <a:t/>
            </a:r>
            <a:r>
              <a:rPr lang="en-GB" sz="1100">
                <a:solidFill>
                  <a:schemeClr val="dk1"/>
                </a:solidFill>
                <a:latin typeface="Lexend"/>
                <a:ea typeface="Lexend"/>
                <a:cs typeface="Lexend"/>
                <a:sym typeface="Lexend"/>
              </a:rPr>
              <a:t/>
            </a:r>
            <a:endParaRPr/>
          </a:p>
        </p:txBody>
      </p:sp>
      <p:pic>
        <p:nvPicPr>
          <p:cNvPr id="1673" name="Google Shape;1673;p103"/>
          <p:cNvPicPr preferRelativeResize="0"/>
          <p:nvPr/>
        </p:nvPicPr>
        <p:blipFill>
          <a:blip r:embed="rId5">
            <a:alphaModFix/>
          </a:blip>
          <a:stretch>
            <a:fillRect/>
          </a:stretch>
        </p:blipFill>
        <p:spPr>
          <a:xfrm>
            <a:off x="323999" y="4087349"/>
            <a:ext cx="640474" cy="718950"/>
          </a:xfrm>
          <a:prstGeom prst="rect">
            <a:avLst/>
          </a:prstGeom>
          <a:noFill/>
          <a:ln>
            <a:noFill/>
          </a:ln>
        </p:spPr>
      </p:pic>
      <p:sp>
        <p:nvSpPr>
          <p:cNvPr id="1674" name="Google Shape;1674;p103"/>
          <p:cNvSpPr txBox="1"/>
          <p:nvPr>
            <p:ph idx="1" type="body"/>
          </p:nvPr>
        </p:nvSpPr>
        <p:spPr>
          <a:xfrm>
            <a:off x="5567525" y="1813604"/>
            <a:ext cx="599700" cy="182700"/>
          </a:xfrm>
          <a:prstGeom prst="rect">
            <a:avLst/>
          </a:prstGeom>
        </p:spPr>
        <p:txBody>
          <a:bodyPr anchorCtr="0" anchor="t" bIns="0" lIns="0" spcFirstLastPara="1" rIns="0" wrap="square" tIns="0">
            <a:normAutofit/>
          </a:bodyPr>
          <a:lstStyle/>
          <a:p>
            <a:pPr indent="0" lvl="0" marL="0" rtl="0" algn="l">
              <a:lnSpc>
                <a:spcPct val="80000"/>
              </a:lnSpc>
              <a:spcBef>
                <a:spcPts val="0"/>
              </a:spcBef>
              <a:spcAft>
                <a:spcPts val="1000"/>
              </a:spcAft>
              <a:buNone/>
            </a:pPr>
            <a:r>
              <a:rPr lang="en-GB" sz="1400">
                <a:latin typeface="Lexend"/>
              </a:rPr>
              <a:t>80 cm</a:t>
            </a:r>
            <a:endParaRPr sz="1600"/>
          </a:p>
        </p:txBody>
      </p:sp>
      <p:cxnSp>
        <p:nvCxnSpPr>
          <p:cNvPr id="1675" name="Google Shape;1675;p103"/>
          <p:cNvCxnSpPr/>
          <p:nvPr/>
        </p:nvCxnSpPr>
        <p:spPr>
          <a:xfrm>
            <a:off x="5619088" y="2057933"/>
            <a:ext cx="456900" cy="0"/>
          </a:xfrm>
          <a:prstGeom prst="straightConnector1">
            <a:avLst/>
          </a:prstGeom>
          <a:noFill/>
          <a:ln cap="flat" cmpd="sng" w="19050">
            <a:solidFill>
              <a:schemeClr val="dk1"/>
            </a:solidFill>
            <a:prstDash val="solid"/>
            <a:round/>
            <a:headEnd len="med" w="med" type="triangle"/>
            <a:tailEnd len="med" w="med" type="triangle"/>
          </a:ln>
        </p:spPr>
      </p:cxnSp>
      <p:grpSp>
        <p:nvGrpSpPr>
          <p:cNvPr id="1676" name="Google Shape;1676;p103"/>
          <p:cNvGrpSpPr/>
          <p:nvPr/>
        </p:nvGrpSpPr>
        <p:grpSpPr>
          <a:xfrm>
            <a:off x="6080291" y="2128541"/>
            <a:ext cx="2285700" cy="456900"/>
            <a:chOff x="6080291" y="1671341"/>
            <a:chExt cx="2285700" cy="456900"/>
          </a:xfrm>
        </p:grpSpPr>
        <p:sp>
          <p:nvSpPr>
            <p:cNvPr id="1677" name="Google Shape;1677;p103"/>
            <p:cNvSpPr/>
            <p:nvPr/>
          </p:nvSpPr>
          <p:spPr>
            <a:xfrm>
              <a:off x="6537491" y="16713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78" name="Google Shape;1678;p103"/>
            <p:cNvSpPr/>
            <p:nvPr/>
          </p:nvSpPr>
          <p:spPr>
            <a:xfrm>
              <a:off x="6994691" y="16713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79" name="Google Shape;1679;p103"/>
            <p:cNvSpPr/>
            <p:nvPr/>
          </p:nvSpPr>
          <p:spPr>
            <a:xfrm>
              <a:off x="6080291" y="16713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80" name="Google Shape;1680;p103"/>
            <p:cNvSpPr/>
            <p:nvPr/>
          </p:nvSpPr>
          <p:spPr>
            <a:xfrm>
              <a:off x="7446852" y="16713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81" name="Google Shape;1681;p103"/>
            <p:cNvSpPr/>
            <p:nvPr/>
          </p:nvSpPr>
          <p:spPr>
            <a:xfrm>
              <a:off x="7909091" y="16713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682" name="Google Shape;1682;p103"/>
          <p:cNvSpPr txBox="1"/>
          <p:nvPr>
            <p:ph idx="1" type="body"/>
          </p:nvPr>
        </p:nvSpPr>
        <p:spPr>
          <a:xfrm>
            <a:off x="2101751" y="3652400"/>
            <a:ext cx="18279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480 ÷ 80 = 6</a:t>
            </a:r>
            <a:endParaRPr sz="2000">
              <a:latin typeface="Kalam"/>
              <a:ea typeface="Kalam"/>
              <a:cs typeface="Kalam"/>
              <a:sym typeface="Kalam"/>
            </a:endParaRPr>
          </a:p>
        </p:txBody>
      </p:sp>
      <p:sp>
        <p:nvSpPr>
          <p:cNvPr id="1683" name="Google Shape;1683;p103"/>
          <p:cNvSpPr txBox="1"/>
          <p:nvPr>
            <p:ph idx="1" type="body"/>
          </p:nvPr>
        </p:nvSpPr>
        <p:spPr>
          <a:xfrm>
            <a:off x="6537476" y="4574199"/>
            <a:ext cx="10557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480 cm</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7" name="Shape 1687"/>
        <p:cNvGrpSpPr/>
        <p:nvPr/>
      </p:nvGrpSpPr>
      <p:grpSpPr>
        <a:xfrm>
          <a:off x="0" y="0"/>
          <a:ext cx="0" cy="0"/>
          <a:chOff x="0" y="0"/>
          <a:chExt cx="0" cy="0"/>
        </a:xfrm>
      </p:grpSpPr>
      <p:sp>
        <p:nvSpPr>
          <p:cNvPr id="1688" name="Google Shape;1688;p104"/>
          <p:cNvSpPr txBox="1"/>
          <p:nvPr>
            <p:ph idx="1" type="body"/>
          </p:nvPr>
        </p:nvSpPr>
        <p:spPr>
          <a:xfrm>
            <a:off x="324000" y="759300"/>
            <a:ext cx="8496000" cy="41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Cabdi wuxuu beeri karaa 30 geed oo broccoli ah meesha la heli karo.</a:t>
            </a:r>
            <a:endParaRPr sz="1800"/>
          </a:p>
        </p:txBody>
      </p:sp>
      <p:pic>
        <p:nvPicPr>
          <p:cNvPr id="1689" name="Google Shape;1689;p104"/>
          <p:cNvPicPr preferRelativeResize="0"/>
          <p:nvPr/>
        </p:nvPicPr>
        <p:blipFill rotWithShape="1">
          <a:blip r:embed="rId3">
            <a:alphaModFix/>
          </a:blip>
          <a:srcRect b="4760" l="40550" r="0" t="13015"/>
          <a:stretch/>
        </p:blipFill>
        <p:spPr>
          <a:xfrm>
            <a:off x="58001" y="1996450"/>
            <a:ext cx="4500900" cy="1773849"/>
          </a:xfrm>
          <a:prstGeom prst="rect">
            <a:avLst/>
          </a:prstGeom>
          <a:noFill/>
          <a:ln>
            <a:noFill/>
          </a:ln>
        </p:spPr>
      </p:pic>
      <p:sp>
        <p:nvSpPr>
          <p:cNvPr id="1690" name="Google Shape;1690;p104"/>
          <p:cNvSpPr/>
          <p:nvPr/>
        </p:nvSpPr>
        <p:spPr>
          <a:xfrm flipH="1">
            <a:off x="5620871" y="2125792"/>
            <a:ext cx="2763000" cy="2302500"/>
          </a:xfrm>
          <a:prstGeom prst="rect">
            <a:avLst/>
          </a:prstGeom>
          <a:solidFill>
            <a:srgbClr val="CDAF9C"/>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1600">
              <a:latin typeface="Lexend"/>
              <a:ea typeface="Lexend"/>
              <a:cs typeface="Lexend"/>
              <a:sym typeface="Lexend"/>
            </a:endParaRPr>
          </a:p>
        </p:txBody>
      </p:sp>
      <p:sp>
        <p:nvSpPr>
          <p:cNvPr id="1691" name="Google Shape;1691;p104"/>
          <p:cNvSpPr txBox="1"/>
          <p:nvPr>
            <p:ph idx="1" type="body"/>
          </p:nvPr>
        </p:nvSpPr>
        <p:spPr>
          <a:xfrm>
            <a:off x="4592159" y="3187480"/>
            <a:ext cx="10557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400 cm</a:t>
            </a:r>
            <a:endParaRPr sz="1800"/>
          </a:p>
        </p:txBody>
      </p:sp>
      <p:sp>
        <p:nvSpPr>
          <p:cNvPr id="1692" name="Google Shape;1692;p10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Qorsheynta beerta ama jardiino (allotment)</a:t>
            </a:r>
            <a:endParaRPr/>
          </a:p>
        </p:txBody>
      </p:sp>
      <p:cxnSp>
        <p:nvCxnSpPr>
          <p:cNvPr id="1693" name="Google Shape;1693;p104"/>
          <p:cNvCxnSpPr/>
          <p:nvPr/>
        </p:nvCxnSpPr>
        <p:spPr>
          <a:xfrm>
            <a:off x="5473592" y="2181017"/>
            <a:ext cx="0" cy="2246700"/>
          </a:xfrm>
          <a:prstGeom prst="straightConnector1">
            <a:avLst/>
          </a:prstGeom>
          <a:noFill/>
          <a:ln cap="flat" cmpd="sng" w="28575">
            <a:solidFill>
              <a:schemeClr val="dk1"/>
            </a:solidFill>
            <a:prstDash val="solid"/>
            <a:round/>
            <a:headEnd len="med" w="med" type="triangle"/>
            <a:tailEnd len="med" w="med" type="triangle"/>
          </a:ln>
        </p:spPr>
      </p:cxnSp>
      <p:cxnSp>
        <p:nvCxnSpPr>
          <p:cNvPr id="1694" name="Google Shape;1694;p104"/>
          <p:cNvCxnSpPr/>
          <p:nvPr/>
        </p:nvCxnSpPr>
        <p:spPr>
          <a:xfrm rot="10800000">
            <a:off x="5600617" y="4533922"/>
            <a:ext cx="2774100" cy="0"/>
          </a:xfrm>
          <a:prstGeom prst="straightConnector1">
            <a:avLst/>
          </a:prstGeom>
          <a:noFill/>
          <a:ln cap="flat" cmpd="sng" w="28575">
            <a:solidFill>
              <a:schemeClr val="dk1"/>
            </a:solidFill>
            <a:prstDash val="solid"/>
            <a:round/>
            <a:headEnd len="med" w="med" type="triangle"/>
            <a:tailEnd len="med" w="med" type="triangle"/>
          </a:ln>
        </p:spPr>
      </p:cxnSp>
      <p:sp>
        <p:nvSpPr>
          <p:cNvPr id="1695" name="Google Shape;1695;p104"/>
          <p:cNvSpPr/>
          <p:nvPr/>
        </p:nvSpPr>
        <p:spPr>
          <a:xfrm>
            <a:off x="5792741"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96" name="Google Shape;1696;p104"/>
          <p:cNvSpPr/>
          <p:nvPr/>
        </p:nvSpPr>
        <p:spPr>
          <a:xfrm>
            <a:off x="6249941"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97" name="Google Shape;1697;p104"/>
          <p:cNvSpPr/>
          <p:nvPr/>
        </p:nvSpPr>
        <p:spPr>
          <a:xfrm>
            <a:off x="6707141"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98" name="Google Shape;1698;p104"/>
          <p:cNvSpPr/>
          <p:nvPr/>
        </p:nvSpPr>
        <p:spPr>
          <a:xfrm>
            <a:off x="7164341"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99" name="Google Shape;1699;p104"/>
          <p:cNvSpPr/>
          <p:nvPr/>
        </p:nvSpPr>
        <p:spPr>
          <a:xfrm>
            <a:off x="76165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00" name="Google Shape;1700;p104"/>
          <p:cNvSpPr/>
          <p:nvPr/>
        </p:nvSpPr>
        <p:spPr>
          <a:xfrm>
            <a:off x="8078741"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01" name="Google Shape;1701;p104"/>
          <p:cNvSpPr/>
          <p:nvPr/>
        </p:nvSpPr>
        <p:spPr>
          <a:xfrm>
            <a:off x="6249941" y="276028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02" name="Google Shape;1702;p104"/>
          <p:cNvSpPr/>
          <p:nvPr/>
        </p:nvSpPr>
        <p:spPr>
          <a:xfrm>
            <a:off x="6707141" y="276028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03" name="Google Shape;1703;p104"/>
          <p:cNvSpPr/>
          <p:nvPr/>
        </p:nvSpPr>
        <p:spPr>
          <a:xfrm>
            <a:off x="7164341" y="276028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04" name="Google Shape;1704;p104"/>
          <p:cNvSpPr/>
          <p:nvPr/>
        </p:nvSpPr>
        <p:spPr>
          <a:xfrm>
            <a:off x="7616502" y="276028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05" name="Google Shape;1705;p104"/>
          <p:cNvSpPr/>
          <p:nvPr/>
        </p:nvSpPr>
        <p:spPr>
          <a:xfrm>
            <a:off x="8078741" y="276028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06" name="Google Shape;1706;p104"/>
          <p:cNvSpPr/>
          <p:nvPr/>
        </p:nvSpPr>
        <p:spPr>
          <a:xfrm>
            <a:off x="6249941" y="32225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07" name="Google Shape;1707;p104"/>
          <p:cNvSpPr/>
          <p:nvPr/>
        </p:nvSpPr>
        <p:spPr>
          <a:xfrm>
            <a:off x="6707141" y="32225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08" name="Google Shape;1708;p104"/>
          <p:cNvSpPr/>
          <p:nvPr/>
        </p:nvSpPr>
        <p:spPr>
          <a:xfrm>
            <a:off x="7164341" y="32225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09" name="Google Shape;1709;p104"/>
          <p:cNvSpPr/>
          <p:nvPr/>
        </p:nvSpPr>
        <p:spPr>
          <a:xfrm>
            <a:off x="7616502" y="32225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0" name="Google Shape;1710;p104"/>
          <p:cNvSpPr/>
          <p:nvPr/>
        </p:nvSpPr>
        <p:spPr>
          <a:xfrm>
            <a:off x="8078741" y="32225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1" name="Google Shape;1711;p104"/>
          <p:cNvSpPr/>
          <p:nvPr/>
        </p:nvSpPr>
        <p:spPr>
          <a:xfrm>
            <a:off x="6249941" y="36797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2" name="Google Shape;1712;p104"/>
          <p:cNvSpPr/>
          <p:nvPr/>
        </p:nvSpPr>
        <p:spPr>
          <a:xfrm>
            <a:off x="6707141" y="36797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3" name="Google Shape;1713;p104"/>
          <p:cNvSpPr/>
          <p:nvPr/>
        </p:nvSpPr>
        <p:spPr>
          <a:xfrm>
            <a:off x="7164341" y="36797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4" name="Google Shape;1714;p104"/>
          <p:cNvSpPr/>
          <p:nvPr/>
        </p:nvSpPr>
        <p:spPr>
          <a:xfrm>
            <a:off x="7616502" y="36797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5" name="Google Shape;1715;p104"/>
          <p:cNvSpPr/>
          <p:nvPr/>
        </p:nvSpPr>
        <p:spPr>
          <a:xfrm>
            <a:off x="8078741" y="36797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6" name="Google Shape;1716;p104"/>
          <p:cNvSpPr/>
          <p:nvPr/>
        </p:nvSpPr>
        <p:spPr>
          <a:xfrm>
            <a:off x="6249941" y="41369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7" name="Google Shape;1717;p104"/>
          <p:cNvSpPr/>
          <p:nvPr/>
        </p:nvSpPr>
        <p:spPr>
          <a:xfrm>
            <a:off x="6707141" y="41369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8" name="Google Shape;1718;p104"/>
          <p:cNvSpPr/>
          <p:nvPr/>
        </p:nvSpPr>
        <p:spPr>
          <a:xfrm>
            <a:off x="7164341" y="41369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9" name="Google Shape;1719;p104"/>
          <p:cNvSpPr/>
          <p:nvPr/>
        </p:nvSpPr>
        <p:spPr>
          <a:xfrm>
            <a:off x="7616502" y="41369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0" name="Google Shape;1720;p104"/>
          <p:cNvSpPr/>
          <p:nvPr/>
        </p:nvSpPr>
        <p:spPr>
          <a:xfrm>
            <a:off x="8078741" y="41369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1" name="Google Shape;1721;p104"/>
          <p:cNvSpPr/>
          <p:nvPr/>
        </p:nvSpPr>
        <p:spPr>
          <a:xfrm>
            <a:off x="5787702" y="276028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2" name="Google Shape;1722;p104"/>
          <p:cNvSpPr/>
          <p:nvPr/>
        </p:nvSpPr>
        <p:spPr>
          <a:xfrm>
            <a:off x="5787702" y="321748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3" name="Google Shape;1723;p104"/>
          <p:cNvSpPr/>
          <p:nvPr/>
        </p:nvSpPr>
        <p:spPr>
          <a:xfrm>
            <a:off x="5787702" y="36797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4" name="Google Shape;1724;p104"/>
          <p:cNvSpPr/>
          <p:nvPr/>
        </p:nvSpPr>
        <p:spPr>
          <a:xfrm>
            <a:off x="5787702" y="41369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5" name="Google Shape;1725;p104"/>
          <p:cNvSpPr txBox="1"/>
          <p:nvPr>
            <p:ph idx="1" type="body"/>
          </p:nvPr>
        </p:nvSpPr>
        <p:spPr>
          <a:xfrm>
            <a:off x="324000" y="1194664"/>
            <a:ext cx="8496000" cy="719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Sidee Cabdi u ogaan lahaa tan iyadoo lagu salaynayo cabbirrada (dimensions) beerta khudaarta?</a:t>
            </a:r>
            <a:endParaRPr sz="1800"/>
          </a:p>
        </p:txBody>
      </p:sp>
      <p:sp>
        <p:nvSpPr>
          <p:cNvPr id="1726" name="Google Shape;1726;p104"/>
          <p:cNvSpPr txBox="1"/>
          <p:nvPr>
            <p:ph idx="1" type="body"/>
          </p:nvPr>
        </p:nvSpPr>
        <p:spPr>
          <a:xfrm>
            <a:off x="456193" y="2152989"/>
            <a:ext cx="4118700" cy="37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Goob kasta (circle) wuxuu leeyahay dhexroor (diameter) 80 cm.</a:t>
            </a:r>
            <a:endParaRPr sz="1800"/>
          </a:p>
        </p:txBody>
      </p:sp>
      <p:sp>
        <p:nvSpPr>
          <p:cNvPr id="1727" name="Google Shape;1727;p104"/>
          <p:cNvSpPr/>
          <p:nvPr/>
        </p:nvSpPr>
        <p:spPr>
          <a:xfrm>
            <a:off x="5623091"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8" name="Google Shape;1728;p104"/>
          <p:cNvSpPr txBox="1"/>
          <p:nvPr/>
        </p:nvSpPr>
        <p:spPr>
          <a:xfrm>
            <a:off x="369913" y="2414576"/>
            <a:ext cx="3994200" cy="10989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Tirada dhirta ee saf kasta (column) waxaa lagu xisaabin karaa iyadoo 400 loo qaybiyo 80.</a:t>
            </a:r>
            <a:r>
              <a:rPr lang="en-GB" sz="1100">
                <a:solidFill>
                  <a:schemeClr val="dk1"/>
                </a:solidFill>
                <a:latin typeface="Lexend"/>
                <a:ea typeface="Lexend"/>
                <a:cs typeface="Lexend"/>
                <a:sym typeface="Lexend"/>
              </a:rPr>
              <a:t/>
            </a:r>
            <a:r>
              <a:rPr lang="en-GB" sz="1100">
                <a:solidFill>
                  <a:schemeClr val="accent5"/>
                </a:solidFill>
                <a:latin typeface="Lexend"/>
                <a:ea typeface="Lexend"/>
                <a:cs typeface="Lexend"/>
                <a:sym typeface="Lexend"/>
              </a:rPr>
              <a:t/>
            </a:r>
            <a:r>
              <a:rPr lang="en-GB" sz="1100">
                <a:solidFill>
                  <a:schemeClr val="dk1"/>
                </a:solidFill>
                <a:latin typeface="Lexend"/>
                <a:ea typeface="Lexend"/>
                <a:cs typeface="Lexend"/>
                <a:sym typeface="Lexend"/>
              </a:rPr>
              <a:t/>
            </a:r>
            <a:endParaRPr/>
          </a:p>
        </p:txBody>
      </p:sp>
      <p:pic>
        <p:nvPicPr>
          <p:cNvPr id="1729" name="Google Shape;1729;p104"/>
          <p:cNvPicPr preferRelativeResize="0"/>
          <p:nvPr/>
        </p:nvPicPr>
        <p:blipFill>
          <a:blip r:embed="rId5">
            <a:alphaModFix/>
          </a:blip>
          <a:stretch>
            <a:fillRect/>
          </a:stretch>
        </p:blipFill>
        <p:spPr>
          <a:xfrm>
            <a:off x="323999" y="4087349"/>
            <a:ext cx="640474" cy="718950"/>
          </a:xfrm>
          <a:prstGeom prst="rect">
            <a:avLst/>
          </a:prstGeom>
          <a:noFill/>
          <a:ln>
            <a:noFill/>
          </a:ln>
        </p:spPr>
      </p:pic>
      <p:sp>
        <p:nvSpPr>
          <p:cNvPr id="1730" name="Google Shape;1730;p104"/>
          <p:cNvSpPr txBox="1"/>
          <p:nvPr>
            <p:ph idx="1" type="body"/>
          </p:nvPr>
        </p:nvSpPr>
        <p:spPr>
          <a:xfrm>
            <a:off x="5567525" y="1813604"/>
            <a:ext cx="599700" cy="182700"/>
          </a:xfrm>
          <a:prstGeom prst="rect">
            <a:avLst/>
          </a:prstGeom>
        </p:spPr>
        <p:txBody>
          <a:bodyPr anchorCtr="0" anchor="t" bIns="0" lIns="0" spcFirstLastPara="1" rIns="0" wrap="square" tIns="0">
            <a:normAutofit/>
          </a:bodyPr>
          <a:lstStyle/>
          <a:p>
            <a:pPr indent="0" lvl="0" marL="0" rtl="0" algn="l">
              <a:lnSpc>
                <a:spcPct val="80000"/>
              </a:lnSpc>
              <a:spcBef>
                <a:spcPts val="0"/>
              </a:spcBef>
              <a:spcAft>
                <a:spcPts val="1000"/>
              </a:spcAft>
              <a:buNone/>
            </a:pPr>
            <a:r>
              <a:rPr lang="en-GB" sz="1400">
                <a:latin typeface="Lexend"/>
              </a:rPr>
              <a:t>80 cm</a:t>
            </a:r>
            <a:endParaRPr sz="1600"/>
          </a:p>
        </p:txBody>
      </p:sp>
      <p:cxnSp>
        <p:nvCxnSpPr>
          <p:cNvPr id="1731" name="Google Shape;1731;p104"/>
          <p:cNvCxnSpPr/>
          <p:nvPr/>
        </p:nvCxnSpPr>
        <p:spPr>
          <a:xfrm>
            <a:off x="5619088" y="2057933"/>
            <a:ext cx="456900" cy="0"/>
          </a:xfrm>
          <a:prstGeom prst="straightConnector1">
            <a:avLst/>
          </a:prstGeom>
          <a:noFill/>
          <a:ln cap="flat" cmpd="sng" w="19050">
            <a:solidFill>
              <a:schemeClr val="dk1"/>
            </a:solidFill>
            <a:prstDash val="solid"/>
            <a:round/>
            <a:headEnd len="med" w="med" type="triangle"/>
            <a:tailEnd len="med" w="med" type="triangle"/>
          </a:ln>
        </p:spPr>
      </p:cxnSp>
      <p:grpSp>
        <p:nvGrpSpPr>
          <p:cNvPr id="1732" name="Google Shape;1732;p104"/>
          <p:cNvGrpSpPr/>
          <p:nvPr/>
        </p:nvGrpSpPr>
        <p:grpSpPr>
          <a:xfrm>
            <a:off x="6080291" y="2128541"/>
            <a:ext cx="2285700" cy="456900"/>
            <a:chOff x="6080291" y="1671341"/>
            <a:chExt cx="2285700" cy="456900"/>
          </a:xfrm>
        </p:grpSpPr>
        <p:sp>
          <p:nvSpPr>
            <p:cNvPr id="1733" name="Google Shape;1733;p104"/>
            <p:cNvSpPr/>
            <p:nvPr/>
          </p:nvSpPr>
          <p:spPr>
            <a:xfrm>
              <a:off x="6537491" y="16713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34" name="Google Shape;1734;p104"/>
            <p:cNvSpPr/>
            <p:nvPr/>
          </p:nvSpPr>
          <p:spPr>
            <a:xfrm>
              <a:off x="6994691" y="16713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35" name="Google Shape;1735;p104"/>
            <p:cNvSpPr/>
            <p:nvPr/>
          </p:nvSpPr>
          <p:spPr>
            <a:xfrm>
              <a:off x="6080291" y="16713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36" name="Google Shape;1736;p104"/>
            <p:cNvSpPr/>
            <p:nvPr/>
          </p:nvSpPr>
          <p:spPr>
            <a:xfrm>
              <a:off x="7446852" y="16713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37" name="Google Shape;1737;p104"/>
            <p:cNvSpPr/>
            <p:nvPr/>
          </p:nvSpPr>
          <p:spPr>
            <a:xfrm>
              <a:off x="7909091" y="16713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738" name="Google Shape;1738;p104"/>
          <p:cNvSpPr txBox="1"/>
          <p:nvPr>
            <p:ph idx="1" type="body"/>
          </p:nvPr>
        </p:nvSpPr>
        <p:spPr>
          <a:xfrm>
            <a:off x="2101751" y="3652400"/>
            <a:ext cx="18279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480 ÷ 80 = 6</a:t>
            </a:r>
            <a:endParaRPr sz="2000">
              <a:latin typeface="Kalam"/>
              <a:ea typeface="Kalam"/>
              <a:cs typeface="Kalam"/>
              <a:sym typeface="Kalam"/>
            </a:endParaRPr>
          </a:p>
        </p:txBody>
      </p:sp>
      <p:grpSp>
        <p:nvGrpSpPr>
          <p:cNvPr id="1739" name="Google Shape;1739;p104"/>
          <p:cNvGrpSpPr/>
          <p:nvPr/>
        </p:nvGrpSpPr>
        <p:grpSpPr>
          <a:xfrm>
            <a:off x="5623091" y="2590781"/>
            <a:ext cx="456900" cy="1833540"/>
            <a:chOff x="5008452" y="2590781"/>
            <a:chExt cx="456900" cy="1833540"/>
          </a:xfrm>
        </p:grpSpPr>
        <p:sp>
          <p:nvSpPr>
            <p:cNvPr id="1740" name="Google Shape;1740;p104"/>
            <p:cNvSpPr/>
            <p:nvPr/>
          </p:nvSpPr>
          <p:spPr>
            <a:xfrm>
              <a:off x="5008452" y="259078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41" name="Google Shape;1741;p104"/>
            <p:cNvSpPr/>
            <p:nvPr/>
          </p:nvSpPr>
          <p:spPr>
            <a:xfrm>
              <a:off x="5008452" y="304798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42" name="Google Shape;1742;p104"/>
            <p:cNvSpPr/>
            <p:nvPr/>
          </p:nvSpPr>
          <p:spPr>
            <a:xfrm>
              <a:off x="5008452" y="3510220"/>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43" name="Google Shape;1743;p104"/>
            <p:cNvSpPr/>
            <p:nvPr/>
          </p:nvSpPr>
          <p:spPr>
            <a:xfrm>
              <a:off x="5008452" y="3967420"/>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744" name="Google Shape;1744;p104"/>
          <p:cNvSpPr txBox="1"/>
          <p:nvPr>
            <p:ph idx="1" type="body"/>
          </p:nvPr>
        </p:nvSpPr>
        <p:spPr>
          <a:xfrm>
            <a:off x="2101751" y="4033400"/>
            <a:ext cx="18279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400 ÷ 80 = 5</a:t>
            </a:r>
            <a:endParaRPr sz="2000">
              <a:latin typeface="Kalam"/>
              <a:ea typeface="Kalam"/>
              <a:cs typeface="Kalam"/>
              <a:sym typeface="Kalam"/>
            </a:endParaRPr>
          </a:p>
        </p:txBody>
      </p:sp>
      <p:sp>
        <p:nvSpPr>
          <p:cNvPr id="1745" name="Google Shape;1745;p104"/>
          <p:cNvSpPr txBox="1"/>
          <p:nvPr>
            <p:ph idx="1" type="body"/>
          </p:nvPr>
        </p:nvSpPr>
        <p:spPr>
          <a:xfrm>
            <a:off x="6537476" y="4574199"/>
            <a:ext cx="10557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480 cm</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9" name="Shape 1749"/>
        <p:cNvGrpSpPr/>
        <p:nvPr/>
      </p:nvGrpSpPr>
      <p:grpSpPr>
        <a:xfrm>
          <a:off x="0" y="0"/>
          <a:ext cx="0" cy="0"/>
          <a:chOff x="0" y="0"/>
          <a:chExt cx="0" cy="0"/>
        </a:xfrm>
      </p:grpSpPr>
      <p:sp>
        <p:nvSpPr>
          <p:cNvPr id="1750" name="Google Shape;1750;p105"/>
          <p:cNvSpPr txBox="1"/>
          <p:nvPr>
            <p:ph idx="1" type="body"/>
          </p:nvPr>
        </p:nvSpPr>
        <p:spPr>
          <a:xfrm>
            <a:off x="324000" y="759300"/>
            <a:ext cx="8496000" cy="41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Cabdi wuxuu beeri karaa 30 geed oo broccoli ah meesha la heli karo.</a:t>
            </a:r>
            <a:endParaRPr sz="1800"/>
          </a:p>
        </p:txBody>
      </p:sp>
      <p:pic>
        <p:nvPicPr>
          <p:cNvPr id="1751" name="Google Shape;1751;p105"/>
          <p:cNvPicPr preferRelativeResize="0"/>
          <p:nvPr/>
        </p:nvPicPr>
        <p:blipFill rotWithShape="1">
          <a:blip r:embed="rId3">
            <a:alphaModFix/>
          </a:blip>
          <a:srcRect b="4760" l="40550" r="0" t="13015"/>
          <a:stretch/>
        </p:blipFill>
        <p:spPr>
          <a:xfrm>
            <a:off x="68076" y="1996450"/>
            <a:ext cx="4240850" cy="1569938"/>
          </a:xfrm>
          <a:prstGeom prst="rect">
            <a:avLst/>
          </a:prstGeom>
          <a:noFill/>
          <a:ln>
            <a:noFill/>
          </a:ln>
        </p:spPr>
      </p:pic>
      <p:sp>
        <p:nvSpPr>
          <p:cNvPr id="1752" name="Google Shape;1752;p105"/>
          <p:cNvSpPr/>
          <p:nvPr/>
        </p:nvSpPr>
        <p:spPr>
          <a:xfrm flipH="1">
            <a:off x="5620871" y="2125792"/>
            <a:ext cx="2763000" cy="2302500"/>
          </a:xfrm>
          <a:prstGeom prst="rect">
            <a:avLst/>
          </a:prstGeom>
          <a:solidFill>
            <a:srgbClr val="CDAF9C"/>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1600">
              <a:latin typeface="Lexend"/>
              <a:ea typeface="Lexend"/>
              <a:cs typeface="Lexend"/>
              <a:sym typeface="Lexend"/>
            </a:endParaRPr>
          </a:p>
        </p:txBody>
      </p:sp>
      <p:sp>
        <p:nvSpPr>
          <p:cNvPr id="1753" name="Google Shape;1753;p105"/>
          <p:cNvSpPr txBox="1"/>
          <p:nvPr>
            <p:ph idx="1" type="body"/>
          </p:nvPr>
        </p:nvSpPr>
        <p:spPr>
          <a:xfrm>
            <a:off x="4592159" y="3187480"/>
            <a:ext cx="10557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400 cm</a:t>
            </a:r>
            <a:endParaRPr sz="1800"/>
          </a:p>
        </p:txBody>
      </p:sp>
      <p:sp>
        <p:nvSpPr>
          <p:cNvPr id="1754" name="Google Shape;1754;p10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Qorsheynta beerta ama jardiino (allotment)</a:t>
            </a:r>
            <a:endParaRPr/>
          </a:p>
        </p:txBody>
      </p:sp>
      <p:cxnSp>
        <p:nvCxnSpPr>
          <p:cNvPr id="1755" name="Google Shape;1755;p105"/>
          <p:cNvCxnSpPr/>
          <p:nvPr/>
        </p:nvCxnSpPr>
        <p:spPr>
          <a:xfrm>
            <a:off x="5473592" y="2181017"/>
            <a:ext cx="0" cy="2246700"/>
          </a:xfrm>
          <a:prstGeom prst="straightConnector1">
            <a:avLst/>
          </a:prstGeom>
          <a:noFill/>
          <a:ln cap="flat" cmpd="sng" w="28575">
            <a:solidFill>
              <a:schemeClr val="dk1"/>
            </a:solidFill>
            <a:prstDash val="solid"/>
            <a:round/>
            <a:headEnd len="med" w="med" type="triangle"/>
            <a:tailEnd len="med" w="med" type="triangle"/>
          </a:ln>
        </p:spPr>
      </p:cxnSp>
      <p:cxnSp>
        <p:nvCxnSpPr>
          <p:cNvPr id="1756" name="Google Shape;1756;p105"/>
          <p:cNvCxnSpPr/>
          <p:nvPr/>
        </p:nvCxnSpPr>
        <p:spPr>
          <a:xfrm rot="10800000">
            <a:off x="5600617" y="4533922"/>
            <a:ext cx="2774100" cy="0"/>
          </a:xfrm>
          <a:prstGeom prst="straightConnector1">
            <a:avLst/>
          </a:prstGeom>
          <a:noFill/>
          <a:ln cap="flat" cmpd="sng" w="28575">
            <a:solidFill>
              <a:schemeClr val="dk1"/>
            </a:solidFill>
            <a:prstDash val="solid"/>
            <a:round/>
            <a:headEnd len="med" w="med" type="triangle"/>
            <a:tailEnd len="med" w="med" type="triangle"/>
          </a:ln>
        </p:spPr>
      </p:cxnSp>
      <p:sp>
        <p:nvSpPr>
          <p:cNvPr id="1757" name="Google Shape;1757;p105"/>
          <p:cNvSpPr/>
          <p:nvPr/>
        </p:nvSpPr>
        <p:spPr>
          <a:xfrm>
            <a:off x="5792741"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58" name="Google Shape;1758;p105"/>
          <p:cNvSpPr/>
          <p:nvPr/>
        </p:nvSpPr>
        <p:spPr>
          <a:xfrm>
            <a:off x="6249941"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59" name="Google Shape;1759;p105"/>
          <p:cNvSpPr/>
          <p:nvPr/>
        </p:nvSpPr>
        <p:spPr>
          <a:xfrm>
            <a:off x="6707141"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60" name="Google Shape;1760;p105"/>
          <p:cNvSpPr/>
          <p:nvPr/>
        </p:nvSpPr>
        <p:spPr>
          <a:xfrm>
            <a:off x="7164341"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61" name="Google Shape;1761;p105"/>
          <p:cNvSpPr/>
          <p:nvPr/>
        </p:nvSpPr>
        <p:spPr>
          <a:xfrm>
            <a:off x="76165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62" name="Google Shape;1762;p105"/>
          <p:cNvSpPr/>
          <p:nvPr/>
        </p:nvSpPr>
        <p:spPr>
          <a:xfrm>
            <a:off x="8078741"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63" name="Google Shape;1763;p105"/>
          <p:cNvSpPr/>
          <p:nvPr/>
        </p:nvSpPr>
        <p:spPr>
          <a:xfrm>
            <a:off x="6249941" y="276028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64" name="Google Shape;1764;p105"/>
          <p:cNvSpPr/>
          <p:nvPr/>
        </p:nvSpPr>
        <p:spPr>
          <a:xfrm>
            <a:off x="6707141" y="276028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65" name="Google Shape;1765;p105"/>
          <p:cNvSpPr/>
          <p:nvPr/>
        </p:nvSpPr>
        <p:spPr>
          <a:xfrm>
            <a:off x="7164341" y="276028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66" name="Google Shape;1766;p105"/>
          <p:cNvSpPr/>
          <p:nvPr/>
        </p:nvSpPr>
        <p:spPr>
          <a:xfrm>
            <a:off x="7616502" y="276028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67" name="Google Shape;1767;p105"/>
          <p:cNvSpPr/>
          <p:nvPr/>
        </p:nvSpPr>
        <p:spPr>
          <a:xfrm>
            <a:off x="8078741" y="276028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68" name="Google Shape;1768;p105"/>
          <p:cNvSpPr/>
          <p:nvPr/>
        </p:nvSpPr>
        <p:spPr>
          <a:xfrm>
            <a:off x="6249941" y="32225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69" name="Google Shape;1769;p105"/>
          <p:cNvSpPr/>
          <p:nvPr/>
        </p:nvSpPr>
        <p:spPr>
          <a:xfrm>
            <a:off x="6707141" y="32225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0" name="Google Shape;1770;p105"/>
          <p:cNvSpPr/>
          <p:nvPr/>
        </p:nvSpPr>
        <p:spPr>
          <a:xfrm>
            <a:off x="7164341" y="32225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1" name="Google Shape;1771;p105"/>
          <p:cNvSpPr/>
          <p:nvPr/>
        </p:nvSpPr>
        <p:spPr>
          <a:xfrm>
            <a:off x="7616502" y="32225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2" name="Google Shape;1772;p105"/>
          <p:cNvSpPr/>
          <p:nvPr/>
        </p:nvSpPr>
        <p:spPr>
          <a:xfrm>
            <a:off x="8078741" y="32225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3" name="Google Shape;1773;p105"/>
          <p:cNvSpPr/>
          <p:nvPr/>
        </p:nvSpPr>
        <p:spPr>
          <a:xfrm>
            <a:off x="6249941" y="36797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4" name="Google Shape;1774;p105"/>
          <p:cNvSpPr/>
          <p:nvPr/>
        </p:nvSpPr>
        <p:spPr>
          <a:xfrm>
            <a:off x="6707141" y="36797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5" name="Google Shape;1775;p105"/>
          <p:cNvSpPr/>
          <p:nvPr/>
        </p:nvSpPr>
        <p:spPr>
          <a:xfrm>
            <a:off x="7164341" y="36797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6" name="Google Shape;1776;p105"/>
          <p:cNvSpPr/>
          <p:nvPr/>
        </p:nvSpPr>
        <p:spPr>
          <a:xfrm>
            <a:off x="7616502" y="36797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7" name="Google Shape;1777;p105"/>
          <p:cNvSpPr/>
          <p:nvPr/>
        </p:nvSpPr>
        <p:spPr>
          <a:xfrm>
            <a:off x="8078741" y="36797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8" name="Google Shape;1778;p105"/>
          <p:cNvSpPr/>
          <p:nvPr/>
        </p:nvSpPr>
        <p:spPr>
          <a:xfrm>
            <a:off x="6249941" y="41369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9" name="Google Shape;1779;p105"/>
          <p:cNvSpPr/>
          <p:nvPr/>
        </p:nvSpPr>
        <p:spPr>
          <a:xfrm>
            <a:off x="6707141" y="41369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0" name="Google Shape;1780;p105"/>
          <p:cNvSpPr/>
          <p:nvPr/>
        </p:nvSpPr>
        <p:spPr>
          <a:xfrm>
            <a:off x="7164341" y="41369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1" name="Google Shape;1781;p105"/>
          <p:cNvSpPr/>
          <p:nvPr/>
        </p:nvSpPr>
        <p:spPr>
          <a:xfrm>
            <a:off x="7616502" y="41369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2" name="Google Shape;1782;p105"/>
          <p:cNvSpPr/>
          <p:nvPr/>
        </p:nvSpPr>
        <p:spPr>
          <a:xfrm>
            <a:off x="8078741" y="41369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3" name="Google Shape;1783;p105"/>
          <p:cNvSpPr/>
          <p:nvPr/>
        </p:nvSpPr>
        <p:spPr>
          <a:xfrm>
            <a:off x="5787702" y="276028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4" name="Google Shape;1784;p105"/>
          <p:cNvSpPr/>
          <p:nvPr/>
        </p:nvSpPr>
        <p:spPr>
          <a:xfrm>
            <a:off x="5787702" y="321748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5" name="Google Shape;1785;p105"/>
          <p:cNvSpPr/>
          <p:nvPr/>
        </p:nvSpPr>
        <p:spPr>
          <a:xfrm>
            <a:off x="5787702" y="36797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6" name="Google Shape;1786;p105"/>
          <p:cNvSpPr/>
          <p:nvPr/>
        </p:nvSpPr>
        <p:spPr>
          <a:xfrm>
            <a:off x="5787702" y="4136920"/>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7" name="Google Shape;1787;p105"/>
          <p:cNvSpPr txBox="1"/>
          <p:nvPr>
            <p:ph idx="1" type="body"/>
          </p:nvPr>
        </p:nvSpPr>
        <p:spPr>
          <a:xfrm>
            <a:off x="324000" y="1194664"/>
            <a:ext cx="8496000" cy="719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Sidee Cabdi u ogaan lahaa tan iyadoo lagu salaynayo cabbirrada (dimensions) beerta khudaarta?</a:t>
            </a:r>
            <a:endParaRPr sz="1800"/>
          </a:p>
        </p:txBody>
      </p:sp>
      <p:sp>
        <p:nvSpPr>
          <p:cNvPr id="1788" name="Google Shape;1788;p105"/>
          <p:cNvSpPr txBox="1"/>
          <p:nvPr>
            <p:ph idx="1" type="body"/>
          </p:nvPr>
        </p:nvSpPr>
        <p:spPr>
          <a:xfrm>
            <a:off x="456200" y="2204027"/>
            <a:ext cx="3783900" cy="103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Tirada guud ee dhirta broccoli ee safafka (array) waxaa markaa lagu xisaabin karaa iyadoo 6 lagu dhufto 5.</a:t>
            </a:r>
            <a:endParaRPr sz="1800"/>
          </a:p>
        </p:txBody>
      </p:sp>
      <p:sp>
        <p:nvSpPr>
          <p:cNvPr id="1789" name="Google Shape;1789;p105"/>
          <p:cNvSpPr/>
          <p:nvPr/>
        </p:nvSpPr>
        <p:spPr>
          <a:xfrm>
            <a:off x="5623091"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790" name="Google Shape;1790;p105"/>
          <p:cNvPicPr preferRelativeResize="0"/>
          <p:nvPr/>
        </p:nvPicPr>
        <p:blipFill>
          <a:blip r:embed="rId5">
            <a:alphaModFix/>
          </a:blip>
          <a:stretch>
            <a:fillRect/>
          </a:stretch>
        </p:blipFill>
        <p:spPr>
          <a:xfrm>
            <a:off x="323999" y="4087349"/>
            <a:ext cx="640474" cy="718950"/>
          </a:xfrm>
          <a:prstGeom prst="rect">
            <a:avLst/>
          </a:prstGeom>
          <a:noFill/>
          <a:ln>
            <a:noFill/>
          </a:ln>
        </p:spPr>
      </p:pic>
      <p:sp>
        <p:nvSpPr>
          <p:cNvPr id="1791" name="Google Shape;1791;p105"/>
          <p:cNvSpPr txBox="1"/>
          <p:nvPr>
            <p:ph idx="1" type="body"/>
          </p:nvPr>
        </p:nvSpPr>
        <p:spPr>
          <a:xfrm>
            <a:off x="5567525" y="1813604"/>
            <a:ext cx="599700" cy="182700"/>
          </a:xfrm>
          <a:prstGeom prst="rect">
            <a:avLst/>
          </a:prstGeom>
        </p:spPr>
        <p:txBody>
          <a:bodyPr anchorCtr="0" anchor="t" bIns="0" lIns="0" spcFirstLastPara="1" rIns="0" wrap="square" tIns="0">
            <a:normAutofit/>
          </a:bodyPr>
          <a:lstStyle/>
          <a:p>
            <a:pPr indent="0" lvl="0" marL="0" rtl="0" algn="l">
              <a:lnSpc>
                <a:spcPct val="80000"/>
              </a:lnSpc>
              <a:spcBef>
                <a:spcPts val="0"/>
              </a:spcBef>
              <a:spcAft>
                <a:spcPts val="1000"/>
              </a:spcAft>
              <a:buNone/>
            </a:pPr>
            <a:r>
              <a:rPr lang="en-GB" sz="1400">
                <a:latin typeface="Lexend"/>
              </a:rPr>
              <a:t>80 cm</a:t>
            </a:r>
            <a:endParaRPr sz="1600"/>
          </a:p>
        </p:txBody>
      </p:sp>
      <p:cxnSp>
        <p:nvCxnSpPr>
          <p:cNvPr id="1792" name="Google Shape;1792;p105"/>
          <p:cNvCxnSpPr/>
          <p:nvPr/>
        </p:nvCxnSpPr>
        <p:spPr>
          <a:xfrm>
            <a:off x="5619088" y="2057933"/>
            <a:ext cx="456900" cy="0"/>
          </a:xfrm>
          <a:prstGeom prst="straightConnector1">
            <a:avLst/>
          </a:prstGeom>
          <a:noFill/>
          <a:ln cap="flat" cmpd="sng" w="19050">
            <a:solidFill>
              <a:schemeClr val="dk1"/>
            </a:solidFill>
            <a:prstDash val="solid"/>
            <a:round/>
            <a:headEnd len="med" w="med" type="triangle"/>
            <a:tailEnd len="med" w="med" type="triangle"/>
          </a:ln>
        </p:spPr>
      </p:cxnSp>
      <p:grpSp>
        <p:nvGrpSpPr>
          <p:cNvPr id="1793" name="Google Shape;1793;p105"/>
          <p:cNvGrpSpPr/>
          <p:nvPr/>
        </p:nvGrpSpPr>
        <p:grpSpPr>
          <a:xfrm>
            <a:off x="6080291" y="2128541"/>
            <a:ext cx="2285700" cy="456900"/>
            <a:chOff x="6080291" y="1671341"/>
            <a:chExt cx="2285700" cy="456900"/>
          </a:xfrm>
        </p:grpSpPr>
        <p:sp>
          <p:nvSpPr>
            <p:cNvPr id="1794" name="Google Shape;1794;p105"/>
            <p:cNvSpPr/>
            <p:nvPr/>
          </p:nvSpPr>
          <p:spPr>
            <a:xfrm>
              <a:off x="6537491" y="16713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95" name="Google Shape;1795;p105"/>
            <p:cNvSpPr/>
            <p:nvPr/>
          </p:nvSpPr>
          <p:spPr>
            <a:xfrm>
              <a:off x="6994691" y="16713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96" name="Google Shape;1796;p105"/>
            <p:cNvSpPr/>
            <p:nvPr/>
          </p:nvSpPr>
          <p:spPr>
            <a:xfrm>
              <a:off x="6080291" y="16713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97" name="Google Shape;1797;p105"/>
            <p:cNvSpPr/>
            <p:nvPr/>
          </p:nvSpPr>
          <p:spPr>
            <a:xfrm>
              <a:off x="7446852" y="16713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98" name="Google Shape;1798;p105"/>
            <p:cNvSpPr/>
            <p:nvPr/>
          </p:nvSpPr>
          <p:spPr>
            <a:xfrm>
              <a:off x="7909091" y="16713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799" name="Google Shape;1799;p105"/>
          <p:cNvSpPr txBox="1"/>
          <p:nvPr>
            <p:ph idx="1" type="body"/>
          </p:nvPr>
        </p:nvSpPr>
        <p:spPr>
          <a:xfrm>
            <a:off x="2101751" y="3652400"/>
            <a:ext cx="18279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480 ÷ 80 = 6</a:t>
            </a:r>
            <a:endParaRPr sz="2000">
              <a:latin typeface="Kalam"/>
              <a:ea typeface="Kalam"/>
              <a:cs typeface="Kalam"/>
              <a:sym typeface="Kalam"/>
            </a:endParaRPr>
          </a:p>
        </p:txBody>
      </p:sp>
      <p:grpSp>
        <p:nvGrpSpPr>
          <p:cNvPr id="1800" name="Google Shape;1800;p105"/>
          <p:cNvGrpSpPr/>
          <p:nvPr/>
        </p:nvGrpSpPr>
        <p:grpSpPr>
          <a:xfrm>
            <a:off x="5623091" y="2590781"/>
            <a:ext cx="456900" cy="1833540"/>
            <a:chOff x="5008452" y="2590781"/>
            <a:chExt cx="456900" cy="1833540"/>
          </a:xfrm>
        </p:grpSpPr>
        <p:sp>
          <p:nvSpPr>
            <p:cNvPr id="1801" name="Google Shape;1801;p105"/>
            <p:cNvSpPr/>
            <p:nvPr/>
          </p:nvSpPr>
          <p:spPr>
            <a:xfrm>
              <a:off x="5008452" y="259078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02" name="Google Shape;1802;p105"/>
            <p:cNvSpPr/>
            <p:nvPr/>
          </p:nvSpPr>
          <p:spPr>
            <a:xfrm>
              <a:off x="5008452" y="304798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03" name="Google Shape;1803;p105"/>
            <p:cNvSpPr/>
            <p:nvPr/>
          </p:nvSpPr>
          <p:spPr>
            <a:xfrm>
              <a:off x="5008452" y="3510220"/>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04" name="Google Shape;1804;p105"/>
            <p:cNvSpPr/>
            <p:nvPr/>
          </p:nvSpPr>
          <p:spPr>
            <a:xfrm>
              <a:off x="5008452" y="3967420"/>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805" name="Google Shape;1805;p105"/>
          <p:cNvSpPr txBox="1"/>
          <p:nvPr>
            <p:ph idx="1" type="body"/>
          </p:nvPr>
        </p:nvSpPr>
        <p:spPr>
          <a:xfrm>
            <a:off x="2101751" y="4033400"/>
            <a:ext cx="18279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400 ÷ 80 = 5</a:t>
            </a:r>
            <a:endParaRPr sz="2000">
              <a:latin typeface="Kalam"/>
              <a:ea typeface="Kalam"/>
              <a:cs typeface="Kalam"/>
              <a:sym typeface="Kalam"/>
            </a:endParaRPr>
          </a:p>
        </p:txBody>
      </p:sp>
      <p:sp>
        <p:nvSpPr>
          <p:cNvPr id="1806" name="Google Shape;1806;p105"/>
          <p:cNvSpPr txBox="1"/>
          <p:nvPr>
            <p:ph idx="1" type="body"/>
          </p:nvPr>
        </p:nvSpPr>
        <p:spPr>
          <a:xfrm>
            <a:off x="2523672" y="4414400"/>
            <a:ext cx="14259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6 × 5 = 30</a:t>
            </a:r>
            <a:endParaRPr sz="2000">
              <a:latin typeface="Kalam"/>
              <a:ea typeface="Kalam"/>
              <a:cs typeface="Kalam"/>
              <a:sym typeface="Kalam"/>
            </a:endParaRPr>
          </a:p>
        </p:txBody>
      </p:sp>
      <p:grpSp>
        <p:nvGrpSpPr>
          <p:cNvPr id="1807" name="Google Shape;1807;p105"/>
          <p:cNvGrpSpPr/>
          <p:nvPr/>
        </p:nvGrpSpPr>
        <p:grpSpPr>
          <a:xfrm>
            <a:off x="6080291" y="2590781"/>
            <a:ext cx="2285700" cy="1833540"/>
            <a:chOff x="6080291" y="2590781"/>
            <a:chExt cx="2285700" cy="1833540"/>
          </a:xfrm>
        </p:grpSpPr>
        <p:grpSp>
          <p:nvGrpSpPr>
            <p:cNvPr id="1808" name="Google Shape;1808;p105"/>
            <p:cNvGrpSpPr/>
            <p:nvPr/>
          </p:nvGrpSpPr>
          <p:grpSpPr>
            <a:xfrm>
              <a:off x="6080291" y="2590781"/>
              <a:ext cx="2285700" cy="456900"/>
              <a:chOff x="6080291" y="2128541"/>
              <a:chExt cx="2285700" cy="456900"/>
            </a:xfrm>
          </p:grpSpPr>
          <p:grpSp>
            <p:nvGrpSpPr>
              <p:cNvPr id="1809" name="Google Shape;1809;p105"/>
              <p:cNvGrpSpPr/>
              <p:nvPr/>
            </p:nvGrpSpPr>
            <p:grpSpPr>
              <a:xfrm>
                <a:off x="6080291" y="2128541"/>
                <a:ext cx="456900" cy="456900"/>
                <a:chOff x="6075252" y="2128541"/>
                <a:chExt cx="456900" cy="456900"/>
              </a:xfrm>
            </p:grpSpPr>
            <p:sp>
              <p:nvSpPr>
                <p:cNvPr id="1810" name="Google Shape;1810;p105"/>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11" name="Google Shape;1811;p105"/>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812" name="Google Shape;1812;p105"/>
              <p:cNvGrpSpPr/>
              <p:nvPr/>
            </p:nvGrpSpPr>
            <p:grpSpPr>
              <a:xfrm>
                <a:off x="6537491" y="2128541"/>
                <a:ext cx="456900" cy="456900"/>
                <a:chOff x="6075252" y="2128541"/>
                <a:chExt cx="456900" cy="456900"/>
              </a:xfrm>
            </p:grpSpPr>
            <p:sp>
              <p:nvSpPr>
                <p:cNvPr id="1813" name="Google Shape;1813;p105"/>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14" name="Google Shape;1814;p105"/>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815" name="Google Shape;1815;p105"/>
              <p:cNvGrpSpPr/>
              <p:nvPr/>
            </p:nvGrpSpPr>
            <p:grpSpPr>
              <a:xfrm>
                <a:off x="6994691" y="2128541"/>
                <a:ext cx="456900" cy="456900"/>
                <a:chOff x="6075252" y="2128541"/>
                <a:chExt cx="456900" cy="456900"/>
              </a:xfrm>
            </p:grpSpPr>
            <p:sp>
              <p:nvSpPr>
                <p:cNvPr id="1816" name="Google Shape;1816;p105"/>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17" name="Google Shape;1817;p105"/>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818" name="Google Shape;1818;p105"/>
              <p:cNvGrpSpPr/>
              <p:nvPr/>
            </p:nvGrpSpPr>
            <p:grpSpPr>
              <a:xfrm>
                <a:off x="7446852" y="2128541"/>
                <a:ext cx="456900" cy="456900"/>
                <a:chOff x="6075252" y="2128541"/>
                <a:chExt cx="456900" cy="456900"/>
              </a:xfrm>
            </p:grpSpPr>
            <p:sp>
              <p:nvSpPr>
                <p:cNvPr id="1819" name="Google Shape;1819;p105"/>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20" name="Google Shape;1820;p105"/>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821" name="Google Shape;1821;p105"/>
              <p:cNvGrpSpPr/>
              <p:nvPr/>
            </p:nvGrpSpPr>
            <p:grpSpPr>
              <a:xfrm>
                <a:off x="7909091" y="2128541"/>
                <a:ext cx="456900" cy="456900"/>
                <a:chOff x="6075252" y="2128541"/>
                <a:chExt cx="456900" cy="456900"/>
              </a:xfrm>
            </p:grpSpPr>
            <p:sp>
              <p:nvSpPr>
                <p:cNvPr id="1822" name="Google Shape;1822;p105"/>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23" name="Google Shape;1823;p105"/>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nvGrpSpPr>
            <p:cNvPr id="1824" name="Google Shape;1824;p105"/>
            <p:cNvGrpSpPr/>
            <p:nvPr/>
          </p:nvGrpSpPr>
          <p:grpSpPr>
            <a:xfrm>
              <a:off x="6080291" y="3053020"/>
              <a:ext cx="2285700" cy="456900"/>
              <a:chOff x="6080291" y="2128541"/>
              <a:chExt cx="2285700" cy="456900"/>
            </a:xfrm>
          </p:grpSpPr>
          <p:grpSp>
            <p:nvGrpSpPr>
              <p:cNvPr id="1825" name="Google Shape;1825;p105"/>
              <p:cNvGrpSpPr/>
              <p:nvPr/>
            </p:nvGrpSpPr>
            <p:grpSpPr>
              <a:xfrm>
                <a:off x="6080291" y="2128541"/>
                <a:ext cx="456900" cy="456900"/>
                <a:chOff x="6075252" y="2128541"/>
                <a:chExt cx="456900" cy="456900"/>
              </a:xfrm>
            </p:grpSpPr>
            <p:sp>
              <p:nvSpPr>
                <p:cNvPr id="1826" name="Google Shape;1826;p105"/>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27" name="Google Shape;1827;p105"/>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828" name="Google Shape;1828;p105"/>
              <p:cNvGrpSpPr/>
              <p:nvPr/>
            </p:nvGrpSpPr>
            <p:grpSpPr>
              <a:xfrm>
                <a:off x="6537491" y="2128541"/>
                <a:ext cx="456900" cy="456900"/>
                <a:chOff x="6075252" y="2128541"/>
                <a:chExt cx="456900" cy="456900"/>
              </a:xfrm>
            </p:grpSpPr>
            <p:sp>
              <p:nvSpPr>
                <p:cNvPr id="1829" name="Google Shape;1829;p105"/>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30" name="Google Shape;1830;p105"/>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831" name="Google Shape;1831;p105"/>
              <p:cNvGrpSpPr/>
              <p:nvPr/>
            </p:nvGrpSpPr>
            <p:grpSpPr>
              <a:xfrm>
                <a:off x="6994691" y="2128541"/>
                <a:ext cx="456900" cy="456900"/>
                <a:chOff x="6075252" y="2128541"/>
                <a:chExt cx="456900" cy="456900"/>
              </a:xfrm>
            </p:grpSpPr>
            <p:sp>
              <p:nvSpPr>
                <p:cNvPr id="1832" name="Google Shape;1832;p105"/>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33" name="Google Shape;1833;p105"/>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834" name="Google Shape;1834;p105"/>
              <p:cNvGrpSpPr/>
              <p:nvPr/>
            </p:nvGrpSpPr>
            <p:grpSpPr>
              <a:xfrm>
                <a:off x="7446852" y="2128541"/>
                <a:ext cx="456900" cy="456900"/>
                <a:chOff x="6075252" y="2128541"/>
                <a:chExt cx="456900" cy="456900"/>
              </a:xfrm>
            </p:grpSpPr>
            <p:sp>
              <p:nvSpPr>
                <p:cNvPr id="1835" name="Google Shape;1835;p105"/>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36" name="Google Shape;1836;p105"/>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837" name="Google Shape;1837;p105"/>
              <p:cNvGrpSpPr/>
              <p:nvPr/>
            </p:nvGrpSpPr>
            <p:grpSpPr>
              <a:xfrm>
                <a:off x="7909091" y="2128541"/>
                <a:ext cx="456900" cy="456900"/>
                <a:chOff x="6075252" y="2128541"/>
                <a:chExt cx="456900" cy="456900"/>
              </a:xfrm>
            </p:grpSpPr>
            <p:sp>
              <p:nvSpPr>
                <p:cNvPr id="1838" name="Google Shape;1838;p105"/>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39" name="Google Shape;1839;p105"/>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nvGrpSpPr>
            <p:cNvPr id="1840" name="Google Shape;1840;p105"/>
            <p:cNvGrpSpPr/>
            <p:nvPr/>
          </p:nvGrpSpPr>
          <p:grpSpPr>
            <a:xfrm>
              <a:off x="6080291" y="3510220"/>
              <a:ext cx="2285700" cy="456900"/>
              <a:chOff x="6080291" y="2128541"/>
              <a:chExt cx="2285700" cy="456900"/>
            </a:xfrm>
          </p:grpSpPr>
          <p:grpSp>
            <p:nvGrpSpPr>
              <p:cNvPr id="1841" name="Google Shape;1841;p105"/>
              <p:cNvGrpSpPr/>
              <p:nvPr/>
            </p:nvGrpSpPr>
            <p:grpSpPr>
              <a:xfrm>
                <a:off x="6080291" y="2128541"/>
                <a:ext cx="456900" cy="456900"/>
                <a:chOff x="6075252" y="2128541"/>
                <a:chExt cx="456900" cy="456900"/>
              </a:xfrm>
            </p:grpSpPr>
            <p:sp>
              <p:nvSpPr>
                <p:cNvPr id="1842" name="Google Shape;1842;p105"/>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43" name="Google Shape;1843;p105"/>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844" name="Google Shape;1844;p105"/>
              <p:cNvGrpSpPr/>
              <p:nvPr/>
            </p:nvGrpSpPr>
            <p:grpSpPr>
              <a:xfrm>
                <a:off x="6537491" y="2128541"/>
                <a:ext cx="456900" cy="456900"/>
                <a:chOff x="6075252" y="2128541"/>
                <a:chExt cx="456900" cy="456900"/>
              </a:xfrm>
            </p:grpSpPr>
            <p:sp>
              <p:nvSpPr>
                <p:cNvPr id="1845" name="Google Shape;1845;p105"/>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46" name="Google Shape;1846;p105"/>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847" name="Google Shape;1847;p105"/>
              <p:cNvGrpSpPr/>
              <p:nvPr/>
            </p:nvGrpSpPr>
            <p:grpSpPr>
              <a:xfrm>
                <a:off x="6994691" y="2128541"/>
                <a:ext cx="456900" cy="456900"/>
                <a:chOff x="6075252" y="2128541"/>
                <a:chExt cx="456900" cy="456900"/>
              </a:xfrm>
            </p:grpSpPr>
            <p:sp>
              <p:nvSpPr>
                <p:cNvPr id="1848" name="Google Shape;1848;p105"/>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49" name="Google Shape;1849;p105"/>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850" name="Google Shape;1850;p105"/>
              <p:cNvGrpSpPr/>
              <p:nvPr/>
            </p:nvGrpSpPr>
            <p:grpSpPr>
              <a:xfrm>
                <a:off x="7446852" y="2128541"/>
                <a:ext cx="456900" cy="456900"/>
                <a:chOff x="6075252" y="2128541"/>
                <a:chExt cx="456900" cy="456900"/>
              </a:xfrm>
            </p:grpSpPr>
            <p:sp>
              <p:nvSpPr>
                <p:cNvPr id="1851" name="Google Shape;1851;p105"/>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52" name="Google Shape;1852;p105"/>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853" name="Google Shape;1853;p105"/>
              <p:cNvGrpSpPr/>
              <p:nvPr/>
            </p:nvGrpSpPr>
            <p:grpSpPr>
              <a:xfrm>
                <a:off x="7909091" y="2128541"/>
                <a:ext cx="456900" cy="456900"/>
                <a:chOff x="6075252" y="2128541"/>
                <a:chExt cx="456900" cy="456900"/>
              </a:xfrm>
            </p:grpSpPr>
            <p:sp>
              <p:nvSpPr>
                <p:cNvPr id="1854" name="Google Shape;1854;p105"/>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55" name="Google Shape;1855;p105"/>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nvGrpSpPr>
            <p:cNvPr id="1856" name="Google Shape;1856;p105"/>
            <p:cNvGrpSpPr/>
            <p:nvPr/>
          </p:nvGrpSpPr>
          <p:grpSpPr>
            <a:xfrm>
              <a:off x="6080291" y="3967420"/>
              <a:ext cx="2285700" cy="456900"/>
              <a:chOff x="6080291" y="2128541"/>
              <a:chExt cx="2285700" cy="456900"/>
            </a:xfrm>
          </p:grpSpPr>
          <p:grpSp>
            <p:nvGrpSpPr>
              <p:cNvPr id="1857" name="Google Shape;1857;p105"/>
              <p:cNvGrpSpPr/>
              <p:nvPr/>
            </p:nvGrpSpPr>
            <p:grpSpPr>
              <a:xfrm>
                <a:off x="6080291" y="2128541"/>
                <a:ext cx="456900" cy="456900"/>
                <a:chOff x="6075252" y="2128541"/>
                <a:chExt cx="456900" cy="456900"/>
              </a:xfrm>
            </p:grpSpPr>
            <p:sp>
              <p:nvSpPr>
                <p:cNvPr id="1858" name="Google Shape;1858;p105"/>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59" name="Google Shape;1859;p105"/>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860" name="Google Shape;1860;p105"/>
              <p:cNvGrpSpPr/>
              <p:nvPr/>
            </p:nvGrpSpPr>
            <p:grpSpPr>
              <a:xfrm>
                <a:off x="6537491" y="2128541"/>
                <a:ext cx="456900" cy="456900"/>
                <a:chOff x="6075252" y="2128541"/>
                <a:chExt cx="456900" cy="456900"/>
              </a:xfrm>
            </p:grpSpPr>
            <p:sp>
              <p:nvSpPr>
                <p:cNvPr id="1861" name="Google Shape;1861;p105"/>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62" name="Google Shape;1862;p105"/>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863" name="Google Shape;1863;p105"/>
              <p:cNvGrpSpPr/>
              <p:nvPr/>
            </p:nvGrpSpPr>
            <p:grpSpPr>
              <a:xfrm>
                <a:off x="6994691" y="2128541"/>
                <a:ext cx="456900" cy="456900"/>
                <a:chOff x="6075252" y="2128541"/>
                <a:chExt cx="456900" cy="456900"/>
              </a:xfrm>
            </p:grpSpPr>
            <p:sp>
              <p:nvSpPr>
                <p:cNvPr id="1864" name="Google Shape;1864;p105"/>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65" name="Google Shape;1865;p105"/>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866" name="Google Shape;1866;p105"/>
              <p:cNvGrpSpPr/>
              <p:nvPr/>
            </p:nvGrpSpPr>
            <p:grpSpPr>
              <a:xfrm>
                <a:off x="7446852" y="2128541"/>
                <a:ext cx="456900" cy="456900"/>
                <a:chOff x="6075252" y="2128541"/>
                <a:chExt cx="456900" cy="456900"/>
              </a:xfrm>
            </p:grpSpPr>
            <p:sp>
              <p:nvSpPr>
                <p:cNvPr id="1867" name="Google Shape;1867;p105"/>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68" name="Google Shape;1868;p105"/>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869" name="Google Shape;1869;p105"/>
              <p:cNvGrpSpPr/>
              <p:nvPr/>
            </p:nvGrpSpPr>
            <p:grpSpPr>
              <a:xfrm>
                <a:off x="7909091" y="2128541"/>
                <a:ext cx="456900" cy="456900"/>
                <a:chOff x="6075252" y="2128541"/>
                <a:chExt cx="456900" cy="456900"/>
              </a:xfrm>
            </p:grpSpPr>
            <p:sp>
              <p:nvSpPr>
                <p:cNvPr id="1870" name="Google Shape;1870;p105"/>
                <p:cNvSpPr/>
                <p:nvPr/>
              </p:nvSpPr>
              <p:spPr>
                <a:xfrm>
                  <a:off x="6075252" y="2128541"/>
                  <a:ext cx="456900" cy="456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71" name="Google Shape;1871;p105"/>
                <p:cNvSpPr/>
                <p:nvPr/>
              </p:nvSpPr>
              <p:spPr>
                <a:xfrm>
                  <a:off x="6244902" y="2298041"/>
                  <a:ext cx="117600" cy="117900"/>
                </a:xfrm>
                <a:prstGeom prst="ellipse">
                  <a:avLst/>
                </a:prstGeom>
                <a:solidFill>
                  <a:schemeClr val="accent5"/>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sp>
        <p:nvSpPr>
          <p:cNvPr id="1872" name="Google Shape;1872;p105"/>
          <p:cNvSpPr txBox="1"/>
          <p:nvPr>
            <p:ph idx="1" type="body"/>
          </p:nvPr>
        </p:nvSpPr>
        <p:spPr>
          <a:xfrm>
            <a:off x="6537476" y="4574199"/>
            <a:ext cx="10557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480 cm</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6" name="Shape 1876"/>
        <p:cNvGrpSpPr/>
        <p:nvPr/>
      </p:nvGrpSpPr>
      <p:grpSpPr>
        <a:xfrm>
          <a:off x="0" y="0"/>
          <a:ext cx="0" cy="0"/>
          <a:chOff x="0" y="0"/>
          <a:chExt cx="0" cy="0"/>
        </a:xfrm>
      </p:grpSpPr>
      <p:sp>
        <p:nvSpPr>
          <p:cNvPr id="1877" name="Google Shape;1877;p106"/>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Cabdi wuxuu beerayaa dhirta strawberry. Wuxuu rabaa inuu ku beero safaf iyo tiirar gudaha sariir beereed (garden bed) oo iskeed u kooban, cabbirkeedu yahay 1.8 m by 1.2 m.</a:t>
            </a:r>
            <a:r>
              <a:rPr lang="en-GB" sz="1400">
                <a:solidFill>
                  <a:schemeClr val="accent5"/>
                </a:solidFill>
                <a:latin typeface="Lexend"/>
              </a:rPr>
              <a:t/>
            </a:r>
            <a:r>
              <a:rPr lang="en-GB" sz="1400">
                <a:latin typeface="Lexend"/>
              </a:rPr>
              <a:t/>
            </a:r>
            <a:endParaRPr sz="1800"/>
          </a:p>
        </p:txBody>
      </p:sp>
      <p:sp>
        <p:nvSpPr>
          <p:cNvPr id="1878" name="Google Shape;1878;p10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Qorshaynta beerta ama qaybta beerta (Planning a garden or allotment)</a:t>
            </a:r>
            <a:endParaRPr/>
          </a:p>
        </p:txBody>
      </p:sp>
      <p:sp>
        <p:nvSpPr>
          <p:cNvPr id="1879" name="Google Shape;1879;p106"/>
          <p:cNvSpPr/>
          <p:nvPr/>
        </p:nvSpPr>
        <p:spPr>
          <a:xfrm flipH="1">
            <a:off x="4782550" y="2227317"/>
            <a:ext cx="3256800" cy="2196900"/>
          </a:xfrm>
          <a:prstGeom prst="rect">
            <a:avLst/>
          </a:prstGeom>
          <a:solidFill>
            <a:srgbClr val="CDAF9C"/>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1600">
              <a:latin typeface="Lexend"/>
              <a:ea typeface="Lexend"/>
              <a:cs typeface="Lexend"/>
              <a:sym typeface="Lexend"/>
            </a:endParaRPr>
          </a:p>
        </p:txBody>
      </p:sp>
      <p:cxnSp>
        <p:nvCxnSpPr>
          <p:cNvPr id="1880" name="Google Shape;1880;p106"/>
          <p:cNvCxnSpPr/>
          <p:nvPr/>
        </p:nvCxnSpPr>
        <p:spPr>
          <a:xfrm>
            <a:off x="4635392" y="2279030"/>
            <a:ext cx="0" cy="2094300"/>
          </a:xfrm>
          <a:prstGeom prst="straightConnector1">
            <a:avLst/>
          </a:prstGeom>
          <a:noFill/>
          <a:ln cap="flat" cmpd="sng" w="28575">
            <a:solidFill>
              <a:schemeClr val="dk1"/>
            </a:solidFill>
            <a:prstDash val="solid"/>
            <a:round/>
            <a:headEnd len="med" w="med" type="triangle"/>
            <a:tailEnd len="med" w="med" type="triangle"/>
          </a:ln>
        </p:spPr>
      </p:cxnSp>
      <p:sp>
        <p:nvSpPr>
          <p:cNvPr id="1881" name="Google Shape;1881;p106"/>
          <p:cNvSpPr txBox="1"/>
          <p:nvPr>
            <p:ph idx="1" type="body"/>
          </p:nvPr>
        </p:nvSpPr>
        <p:spPr>
          <a:xfrm>
            <a:off x="4010688" y="3285500"/>
            <a:ext cx="6405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 m</a:t>
            </a:r>
            <a:endParaRPr sz="1800"/>
          </a:p>
        </p:txBody>
      </p:sp>
      <p:cxnSp>
        <p:nvCxnSpPr>
          <p:cNvPr id="1882" name="Google Shape;1882;p106"/>
          <p:cNvCxnSpPr/>
          <p:nvPr/>
        </p:nvCxnSpPr>
        <p:spPr>
          <a:xfrm rot="10800000">
            <a:off x="4762550" y="4508622"/>
            <a:ext cx="3265500" cy="0"/>
          </a:xfrm>
          <a:prstGeom prst="straightConnector1">
            <a:avLst/>
          </a:prstGeom>
          <a:noFill/>
          <a:ln cap="flat" cmpd="sng" w="28575">
            <a:solidFill>
              <a:schemeClr val="dk1"/>
            </a:solidFill>
            <a:prstDash val="solid"/>
            <a:round/>
            <a:headEnd len="med" w="med" type="triangle"/>
            <a:tailEnd len="med" w="med" type="triangle"/>
          </a:ln>
        </p:spPr>
      </p:cxnSp>
      <p:sp>
        <p:nvSpPr>
          <p:cNvPr id="1883" name="Google Shape;1883;p106"/>
          <p:cNvSpPr txBox="1"/>
          <p:nvPr>
            <p:ph idx="1" type="body"/>
          </p:nvPr>
        </p:nvSpPr>
        <p:spPr>
          <a:xfrm>
            <a:off x="6150958" y="4519848"/>
            <a:ext cx="7092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1.8 m</a:t>
            </a:r>
            <a:endParaRPr sz="1800"/>
          </a:p>
        </p:txBody>
      </p:sp>
      <p:sp>
        <p:nvSpPr>
          <p:cNvPr id="1884" name="Google Shape;1884;p106"/>
          <p:cNvSpPr txBox="1"/>
          <p:nvPr>
            <p:ph idx="1" type="body"/>
          </p:nvPr>
        </p:nvSpPr>
        <p:spPr>
          <a:xfrm>
            <a:off x="324000" y="1499487"/>
            <a:ext cx="8496000" cy="3768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Qor cabbirrada (dimensions) sariirta beerta sentimitir (centimetres).</a:t>
            </a:r>
            <a:endParaRPr sz="1800"/>
          </a:p>
        </p:txBody>
      </p:sp>
      <p:sp>
        <p:nvSpPr>
          <p:cNvPr id="1885" name="Google Shape;1885;p106"/>
          <p:cNvSpPr txBox="1"/>
          <p:nvPr>
            <p:ph idx="1" type="body"/>
          </p:nvPr>
        </p:nvSpPr>
        <p:spPr>
          <a:xfrm>
            <a:off x="1185166" y="2467650"/>
            <a:ext cx="2126700" cy="46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180 cm by 120 cm</a:t>
            </a:r>
            <a:endParaRPr sz="2000">
              <a:latin typeface="Kalam"/>
              <a:ea typeface="Kalam"/>
              <a:cs typeface="Kalam"/>
              <a:sym typeface="Kalam"/>
            </a:endParaRPr>
          </a:p>
        </p:txBody>
      </p:sp>
      <p:pic>
        <p:nvPicPr>
          <p:cNvPr id="1886" name="Google Shape;1886;p106"/>
          <p:cNvPicPr preferRelativeResize="0"/>
          <p:nvPr/>
        </p:nvPicPr>
        <p:blipFill>
          <a:blip r:embed="rId4">
            <a:alphaModFix/>
          </a:blip>
          <a:stretch>
            <a:fillRect/>
          </a:stretch>
        </p:blipFill>
        <p:spPr>
          <a:xfrm flipH="1">
            <a:off x="8134344" y="1974674"/>
            <a:ext cx="640474" cy="718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0" name="Shape 1890"/>
        <p:cNvGrpSpPr/>
        <p:nvPr/>
      </p:nvGrpSpPr>
      <p:grpSpPr>
        <a:xfrm>
          <a:off x="0" y="0"/>
          <a:ext cx="0" cy="0"/>
          <a:chOff x="0" y="0"/>
          <a:chExt cx="0" cy="0"/>
        </a:xfrm>
      </p:grpSpPr>
      <p:sp>
        <p:nvSpPr>
          <p:cNvPr id="1891" name="Google Shape;1891;p107"/>
          <p:cNvSpPr/>
          <p:nvPr/>
        </p:nvSpPr>
        <p:spPr>
          <a:xfrm flipH="1">
            <a:off x="4782550" y="2227317"/>
            <a:ext cx="3256800" cy="2196900"/>
          </a:xfrm>
          <a:prstGeom prst="rect">
            <a:avLst/>
          </a:prstGeom>
          <a:solidFill>
            <a:srgbClr val="CDAF9C"/>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1600">
              <a:latin typeface="Lexend"/>
              <a:ea typeface="Lexend"/>
              <a:cs typeface="Lexend"/>
              <a:sym typeface="Lexend"/>
            </a:endParaRPr>
          </a:p>
        </p:txBody>
      </p:sp>
      <p:sp>
        <p:nvSpPr>
          <p:cNvPr id="1892" name="Google Shape;1892;p107"/>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Cabdi wuxuu korayaa dhirta strawberry. Wuxuu doonayaa inuu ku beero safaf iyo tiirar gudaha sariir beereed oo iskeed u xiran oo ah 1.8 m by 1.2 m.</a:t>
            </a:r>
            <a:r>
              <a:rPr lang="en-GB" sz="1400">
                <a:solidFill>
                  <a:schemeClr val="accent5"/>
                </a:solidFill>
                <a:latin typeface="Lexend"/>
              </a:rPr>
              <a:t/>
            </a:r>
            <a:r>
              <a:rPr lang="en-GB" sz="1400">
                <a:latin typeface="Lexend"/>
              </a:rPr>
              <a:t/>
            </a:r>
            <a:endParaRPr sz="1800"/>
          </a:p>
        </p:txBody>
      </p:sp>
      <p:sp>
        <p:nvSpPr>
          <p:cNvPr id="1893" name="Google Shape;1893;p10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Qorshaynta beerta ama qaybta beerta (Planning a garden or allotment)</a:t>
            </a:r>
            <a:endParaRPr/>
          </a:p>
        </p:txBody>
      </p:sp>
      <p:cxnSp>
        <p:nvCxnSpPr>
          <p:cNvPr id="1894" name="Google Shape;1894;p107"/>
          <p:cNvCxnSpPr/>
          <p:nvPr/>
        </p:nvCxnSpPr>
        <p:spPr>
          <a:xfrm>
            <a:off x="4635392" y="2279030"/>
            <a:ext cx="0" cy="2094300"/>
          </a:xfrm>
          <a:prstGeom prst="straightConnector1">
            <a:avLst/>
          </a:prstGeom>
          <a:noFill/>
          <a:ln cap="flat" cmpd="sng" w="28575">
            <a:solidFill>
              <a:schemeClr val="dk1"/>
            </a:solidFill>
            <a:prstDash val="solid"/>
            <a:round/>
            <a:headEnd len="med" w="med" type="triangle"/>
            <a:tailEnd len="med" w="med" type="triangle"/>
          </a:ln>
        </p:spPr>
      </p:cxnSp>
      <p:sp>
        <p:nvSpPr>
          <p:cNvPr id="1895" name="Google Shape;1895;p107"/>
          <p:cNvSpPr txBox="1"/>
          <p:nvPr>
            <p:ph idx="1" type="body"/>
          </p:nvPr>
        </p:nvSpPr>
        <p:spPr>
          <a:xfrm>
            <a:off x="3810870" y="3285500"/>
            <a:ext cx="8043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120 cm</a:t>
            </a:r>
            <a:endParaRPr sz="1800"/>
          </a:p>
        </p:txBody>
      </p:sp>
      <p:cxnSp>
        <p:nvCxnSpPr>
          <p:cNvPr id="1896" name="Google Shape;1896;p107"/>
          <p:cNvCxnSpPr/>
          <p:nvPr/>
        </p:nvCxnSpPr>
        <p:spPr>
          <a:xfrm rot="10800000">
            <a:off x="4762550" y="4508622"/>
            <a:ext cx="3265500" cy="0"/>
          </a:xfrm>
          <a:prstGeom prst="straightConnector1">
            <a:avLst/>
          </a:prstGeom>
          <a:noFill/>
          <a:ln cap="flat" cmpd="sng" w="28575">
            <a:solidFill>
              <a:schemeClr val="dk1"/>
            </a:solidFill>
            <a:prstDash val="solid"/>
            <a:round/>
            <a:headEnd len="med" w="med" type="triangle"/>
            <a:tailEnd len="med" w="med" type="triangle"/>
          </a:ln>
        </p:spPr>
      </p:cxnSp>
      <p:sp>
        <p:nvSpPr>
          <p:cNvPr id="1897" name="Google Shape;1897;p107"/>
          <p:cNvSpPr txBox="1"/>
          <p:nvPr>
            <p:ph idx="1" type="body"/>
          </p:nvPr>
        </p:nvSpPr>
        <p:spPr>
          <a:xfrm>
            <a:off x="6110517" y="4519850"/>
            <a:ext cx="8043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180 cm</a:t>
            </a:r>
            <a:endParaRPr sz="1800"/>
          </a:p>
        </p:txBody>
      </p:sp>
      <p:sp>
        <p:nvSpPr>
          <p:cNvPr id="1898" name="Google Shape;1898;p107"/>
          <p:cNvSpPr txBox="1"/>
          <p:nvPr>
            <p:ph idx="1" type="body"/>
          </p:nvPr>
        </p:nvSpPr>
        <p:spPr>
          <a:xfrm>
            <a:off x="324000" y="1499487"/>
            <a:ext cx="8496000" cy="37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Waa inuu ku beeraa dhirta strawberry 30 cm kala fog.</a:t>
            </a:r>
            <a:endParaRPr sz="1800"/>
          </a:p>
        </p:txBody>
      </p:sp>
      <p:sp>
        <p:nvSpPr>
          <p:cNvPr id="1899" name="Google Shape;1899;p107"/>
          <p:cNvSpPr txBox="1"/>
          <p:nvPr>
            <p:ph idx="1" type="body"/>
          </p:nvPr>
        </p:nvSpPr>
        <p:spPr>
          <a:xfrm>
            <a:off x="1268632" y="2848650"/>
            <a:ext cx="833400" cy="29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15 cm</a:t>
            </a:r>
            <a:endParaRPr sz="2000">
              <a:latin typeface="Kalam"/>
              <a:ea typeface="Kalam"/>
              <a:cs typeface="Kalam"/>
              <a:sym typeface="Kalam"/>
            </a:endParaRPr>
          </a:p>
        </p:txBody>
      </p:sp>
      <p:sp>
        <p:nvSpPr>
          <p:cNvPr id="1900" name="Google Shape;1900;p107"/>
          <p:cNvSpPr txBox="1"/>
          <p:nvPr>
            <p:ph idx="1" type="body"/>
          </p:nvPr>
        </p:nvSpPr>
        <p:spPr>
          <a:xfrm>
            <a:off x="324000" y="2032875"/>
            <a:ext cx="35232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Intuu ka fogaanayaa kan ugu horreeya xudduudda (border)?</a:t>
            </a:r>
            <a:endParaRPr sz="1800"/>
          </a:p>
        </p:txBody>
      </p:sp>
      <p:grpSp>
        <p:nvGrpSpPr>
          <p:cNvPr id="1901" name="Google Shape;1901;p107"/>
          <p:cNvGrpSpPr/>
          <p:nvPr/>
        </p:nvGrpSpPr>
        <p:grpSpPr>
          <a:xfrm>
            <a:off x="4787604" y="2235613"/>
            <a:ext cx="542181" cy="541884"/>
            <a:chOff x="4787590" y="2235600"/>
            <a:chExt cx="548100" cy="547800"/>
          </a:xfrm>
        </p:grpSpPr>
        <p:sp>
          <p:nvSpPr>
            <p:cNvPr id="1902" name="Google Shape;1902;p107"/>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03" name="Google Shape;1903;p107"/>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904" name="Google Shape;1904;p107"/>
          <p:cNvSpPr txBox="1"/>
          <p:nvPr>
            <p:ph idx="1" type="body"/>
          </p:nvPr>
        </p:nvSpPr>
        <p:spPr>
          <a:xfrm>
            <a:off x="5104596" y="1859463"/>
            <a:ext cx="17751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radius = 15 cm</a:t>
            </a:r>
            <a:endParaRPr sz="1800"/>
          </a:p>
        </p:txBody>
      </p:sp>
      <p:cxnSp>
        <p:nvCxnSpPr>
          <p:cNvPr id="1905" name="Google Shape;1905;p107"/>
          <p:cNvCxnSpPr/>
          <p:nvPr/>
        </p:nvCxnSpPr>
        <p:spPr>
          <a:xfrm flipH="1">
            <a:off x="5051804" y="2108263"/>
            <a:ext cx="86700" cy="197700"/>
          </a:xfrm>
          <a:prstGeom prst="straightConnector1">
            <a:avLst/>
          </a:prstGeom>
          <a:noFill/>
          <a:ln cap="flat" cmpd="sng" w="28575">
            <a:solidFill>
              <a:schemeClr val="dk1"/>
            </a:solidFill>
            <a:prstDash val="solid"/>
            <a:round/>
            <a:headEnd len="med" w="med" type="none"/>
            <a:tailEnd len="med" w="med" type="none"/>
          </a:ln>
        </p:spPr>
      </p:cxnSp>
      <p:pic>
        <p:nvPicPr>
          <p:cNvPr id="1906" name="Google Shape;1906;p107"/>
          <p:cNvPicPr preferRelativeResize="0"/>
          <p:nvPr/>
        </p:nvPicPr>
        <p:blipFill>
          <a:blip r:embed="rId4">
            <a:alphaModFix/>
          </a:blip>
          <a:stretch>
            <a:fillRect/>
          </a:stretch>
        </p:blipFill>
        <p:spPr>
          <a:xfrm flipH="1">
            <a:off x="8134344" y="1974674"/>
            <a:ext cx="640474" cy="718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0" name="Shape 1910"/>
        <p:cNvGrpSpPr/>
        <p:nvPr/>
      </p:nvGrpSpPr>
      <p:grpSpPr>
        <a:xfrm>
          <a:off x="0" y="0"/>
          <a:ext cx="0" cy="0"/>
          <a:chOff x="0" y="0"/>
          <a:chExt cx="0" cy="0"/>
        </a:xfrm>
      </p:grpSpPr>
      <p:sp>
        <p:nvSpPr>
          <p:cNvPr id="1911" name="Google Shape;1911;p108"/>
          <p:cNvSpPr/>
          <p:nvPr/>
        </p:nvSpPr>
        <p:spPr>
          <a:xfrm flipH="1">
            <a:off x="4782550" y="2227317"/>
            <a:ext cx="3256800" cy="2196900"/>
          </a:xfrm>
          <a:prstGeom prst="rect">
            <a:avLst/>
          </a:prstGeom>
          <a:solidFill>
            <a:srgbClr val="CDAF9C"/>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1600">
              <a:latin typeface="Lexend"/>
              <a:ea typeface="Lexend"/>
              <a:cs typeface="Lexend"/>
              <a:sym typeface="Lexend"/>
            </a:endParaRPr>
          </a:p>
        </p:txBody>
      </p:sp>
      <p:sp>
        <p:nvSpPr>
          <p:cNvPr id="1912" name="Google Shape;1912;p108"/>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Cabdi wuxuu korayaa dhirta strawberry. Wuxuu doonayaa inuu ku beero safaf iyo tiirar gudaha sariir beereed oo iskeed u xiran oo ah 1.8 m by 1.2 m.</a:t>
            </a:r>
            <a:r>
              <a:rPr lang="en-GB" sz="1400">
                <a:solidFill>
                  <a:schemeClr val="accent5"/>
                </a:solidFill>
                <a:latin typeface="Lexend"/>
              </a:rPr>
              <a:t/>
            </a:r>
            <a:r>
              <a:rPr lang="en-GB" sz="1400">
                <a:latin typeface="Lexend"/>
              </a:rPr>
              <a:t/>
            </a:r>
            <a:endParaRPr sz="1800"/>
          </a:p>
        </p:txBody>
      </p:sp>
      <p:sp>
        <p:nvSpPr>
          <p:cNvPr id="1913" name="Google Shape;1913;p10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Qorshaynta beerta ama qaybta beerta (Planning a garden or allotment)</a:t>
            </a:r>
            <a:endParaRPr/>
          </a:p>
        </p:txBody>
      </p:sp>
      <p:cxnSp>
        <p:nvCxnSpPr>
          <p:cNvPr id="1914" name="Google Shape;1914;p108"/>
          <p:cNvCxnSpPr/>
          <p:nvPr/>
        </p:nvCxnSpPr>
        <p:spPr>
          <a:xfrm>
            <a:off x="4635392" y="2279030"/>
            <a:ext cx="0" cy="2094300"/>
          </a:xfrm>
          <a:prstGeom prst="straightConnector1">
            <a:avLst/>
          </a:prstGeom>
          <a:noFill/>
          <a:ln cap="flat" cmpd="sng" w="28575">
            <a:solidFill>
              <a:schemeClr val="dk1"/>
            </a:solidFill>
            <a:prstDash val="solid"/>
            <a:round/>
            <a:headEnd len="med" w="med" type="triangle"/>
            <a:tailEnd len="med" w="med" type="triangle"/>
          </a:ln>
        </p:spPr>
      </p:cxnSp>
      <p:sp>
        <p:nvSpPr>
          <p:cNvPr id="1915" name="Google Shape;1915;p108"/>
          <p:cNvSpPr txBox="1"/>
          <p:nvPr>
            <p:ph idx="1" type="body"/>
          </p:nvPr>
        </p:nvSpPr>
        <p:spPr>
          <a:xfrm>
            <a:off x="3810870" y="3285500"/>
            <a:ext cx="8043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120 cm</a:t>
            </a:r>
            <a:endParaRPr sz="1800"/>
          </a:p>
        </p:txBody>
      </p:sp>
      <p:cxnSp>
        <p:nvCxnSpPr>
          <p:cNvPr id="1916" name="Google Shape;1916;p108"/>
          <p:cNvCxnSpPr/>
          <p:nvPr/>
        </p:nvCxnSpPr>
        <p:spPr>
          <a:xfrm rot="10800000">
            <a:off x="4762550" y="4508622"/>
            <a:ext cx="3265500" cy="0"/>
          </a:xfrm>
          <a:prstGeom prst="straightConnector1">
            <a:avLst/>
          </a:prstGeom>
          <a:noFill/>
          <a:ln cap="flat" cmpd="sng" w="28575">
            <a:solidFill>
              <a:schemeClr val="dk1"/>
            </a:solidFill>
            <a:prstDash val="solid"/>
            <a:round/>
            <a:headEnd len="med" w="med" type="triangle"/>
            <a:tailEnd len="med" w="med" type="triangle"/>
          </a:ln>
        </p:spPr>
      </p:cxnSp>
      <p:sp>
        <p:nvSpPr>
          <p:cNvPr id="1917" name="Google Shape;1917;p108"/>
          <p:cNvSpPr txBox="1"/>
          <p:nvPr>
            <p:ph idx="1" type="body"/>
          </p:nvPr>
        </p:nvSpPr>
        <p:spPr>
          <a:xfrm>
            <a:off x="6110517" y="4519850"/>
            <a:ext cx="8043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180 cm</a:t>
            </a:r>
            <a:endParaRPr sz="1800"/>
          </a:p>
        </p:txBody>
      </p:sp>
      <p:sp>
        <p:nvSpPr>
          <p:cNvPr id="1918" name="Google Shape;1918;p108"/>
          <p:cNvSpPr txBox="1"/>
          <p:nvPr>
            <p:ph idx="1" type="body"/>
          </p:nvPr>
        </p:nvSpPr>
        <p:spPr>
          <a:xfrm>
            <a:off x="324000" y="1499487"/>
            <a:ext cx="8496000" cy="37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Waa inuu ku beeraa dhirta strawberry 30 cm kala fog.</a:t>
            </a:r>
            <a:endParaRPr sz="1800"/>
          </a:p>
        </p:txBody>
      </p:sp>
      <p:sp>
        <p:nvSpPr>
          <p:cNvPr id="1919" name="Google Shape;1919;p108"/>
          <p:cNvSpPr txBox="1"/>
          <p:nvPr>
            <p:ph idx="1" type="body"/>
          </p:nvPr>
        </p:nvSpPr>
        <p:spPr>
          <a:xfrm>
            <a:off x="1192425" y="2848650"/>
            <a:ext cx="1745700" cy="29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180 ÷ 30 = 6</a:t>
            </a:r>
            <a:endParaRPr sz="2000">
              <a:latin typeface="Kalam"/>
              <a:ea typeface="Kalam"/>
              <a:cs typeface="Kalam"/>
              <a:sym typeface="Kalam"/>
            </a:endParaRPr>
          </a:p>
        </p:txBody>
      </p:sp>
      <p:sp>
        <p:nvSpPr>
          <p:cNvPr id="1920" name="Google Shape;1920;p108"/>
          <p:cNvSpPr txBox="1"/>
          <p:nvPr>
            <p:ph idx="1" type="body"/>
          </p:nvPr>
        </p:nvSpPr>
        <p:spPr>
          <a:xfrm>
            <a:off x="324000" y="2032875"/>
            <a:ext cx="35232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Imisa dhir strawberry (strawberry plants) ayuu ku habin karaa saf kasta?</a:t>
            </a:r>
            <a:endParaRPr sz="1800"/>
          </a:p>
        </p:txBody>
      </p:sp>
      <p:grpSp>
        <p:nvGrpSpPr>
          <p:cNvPr id="1921" name="Google Shape;1921;p108"/>
          <p:cNvGrpSpPr/>
          <p:nvPr/>
        </p:nvGrpSpPr>
        <p:grpSpPr>
          <a:xfrm>
            <a:off x="4787604" y="2235613"/>
            <a:ext cx="542181" cy="541884"/>
            <a:chOff x="4787590" y="2235600"/>
            <a:chExt cx="548100" cy="547800"/>
          </a:xfrm>
        </p:grpSpPr>
        <p:sp>
          <p:nvSpPr>
            <p:cNvPr id="1922" name="Google Shape;1922;p108"/>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23" name="Google Shape;1923;p108"/>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924" name="Google Shape;1924;p108"/>
          <p:cNvSpPr/>
          <p:nvPr/>
        </p:nvSpPr>
        <p:spPr>
          <a:xfrm>
            <a:off x="5526951" y="2431920"/>
            <a:ext cx="148800" cy="1494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925" name="Google Shape;1925;p108"/>
          <p:cNvGrpSpPr/>
          <p:nvPr/>
        </p:nvGrpSpPr>
        <p:grpSpPr>
          <a:xfrm>
            <a:off x="5330199" y="2235613"/>
            <a:ext cx="542181" cy="541884"/>
            <a:chOff x="4787590" y="2235600"/>
            <a:chExt cx="548100" cy="547800"/>
          </a:xfrm>
        </p:grpSpPr>
        <p:sp>
          <p:nvSpPr>
            <p:cNvPr id="1926" name="Google Shape;1926;p108"/>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27" name="Google Shape;1927;p108"/>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928" name="Google Shape;1928;p108"/>
          <p:cNvGrpSpPr/>
          <p:nvPr/>
        </p:nvGrpSpPr>
        <p:grpSpPr>
          <a:xfrm>
            <a:off x="5867809" y="2235613"/>
            <a:ext cx="542181" cy="541884"/>
            <a:chOff x="4787590" y="2235600"/>
            <a:chExt cx="548100" cy="547800"/>
          </a:xfrm>
        </p:grpSpPr>
        <p:sp>
          <p:nvSpPr>
            <p:cNvPr id="1929" name="Google Shape;1929;p108"/>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30" name="Google Shape;1930;p108"/>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931" name="Google Shape;1931;p108"/>
          <p:cNvGrpSpPr/>
          <p:nvPr/>
        </p:nvGrpSpPr>
        <p:grpSpPr>
          <a:xfrm>
            <a:off x="6405418" y="2235613"/>
            <a:ext cx="542181" cy="541884"/>
            <a:chOff x="4787590" y="2235600"/>
            <a:chExt cx="548100" cy="547800"/>
          </a:xfrm>
        </p:grpSpPr>
        <p:sp>
          <p:nvSpPr>
            <p:cNvPr id="1932" name="Google Shape;1932;p108"/>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33" name="Google Shape;1933;p108"/>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934" name="Google Shape;1934;p108"/>
          <p:cNvGrpSpPr/>
          <p:nvPr/>
        </p:nvGrpSpPr>
        <p:grpSpPr>
          <a:xfrm>
            <a:off x="6948013" y="2235613"/>
            <a:ext cx="542181" cy="541884"/>
            <a:chOff x="4787590" y="2235600"/>
            <a:chExt cx="548100" cy="547800"/>
          </a:xfrm>
        </p:grpSpPr>
        <p:sp>
          <p:nvSpPr>
            <p:cNvPr id="1935" name="Google Shape;1935;p108"/>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36" name="Google Shape;1936;p108"/>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937" name="Google Shape;1937;p108"/>
          <p:cNvGrpSpPr/>
          <p:nvPr/>
        </p:nvGrpSpPr>
        <p:grpSpPr>
          <a:xfrm>
            <a:off x="7485623" y="2235613"/>
            <a:ext cx="542181" cy="541884"/>
            <a:chOff x="4787590" y="2235600"/>
            <a:chExt cx="548100" cy="547800"/>
          </a:xfrm>
        </p:grpSpPr>
        <p:sp>
          <p:nvSpPr>
            <p:cNvPr id="1938" name="Google Shape;1938;p108"/>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39" name="Google Shape;1939;p108"/>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940" name="Google Shape;1940;p108"/>
          <p:cNvPicPr preferRelativeResize="0"/>
          <p:nvPr/>
        </p:nvPicPr>
        <p:blipFill>
          <a:blip r:embed="rId4">
            <a:alphaModFix/>
          </a:blip>
          <a:stretch>
            <a:fillRect/>
          </a:stretch>
        </p:blipFill>
        <p:spPr>
          <a:xfrm flipH="1">
            <a:off x="8134344" y="1974674"/>
            <a:ext cx="640474" cy="718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4" name="Shape 1944"/>
        <p:cNvGrpSpPr/>
        <p:nvPr/>
      </p:nvGrpSpPr>
      <p:grpSpPr>
        <a:xfrm>
          <a:off x="0" y="0"/>
          <a:ext cx="0" cy="0"/>
          <a:chOff x="0" y="0"/>
          <a:chExt cx="0" cy="0"/>
        </a:xfrm>
      </p:grpSpPr>
      <p:sp>
        <p:nvSpPr>
          <p:cNvPr id="1945" name="Google Shape;1945;p109"/>
          <p:cNvSpPr/>
          <p:nvPr/>
        </p:nvSpPr>
        <p:spPr>
          <a:xfrm flipH="1">
            <a:off x="4782550" y="2227317"/>
            <a:ext cx="3256800" cy="2196900"/>
          </a:xfrm>
          <a:prstGeom prst="rect">
            <a:avLst/>
          </a:prstGeom>
          <a:solidFill>
            <a:srgbClr val="CDAF9C"/>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1600">
              <a:latin typeface="Lexend"/>
              <a:ea typeface="Lexend"/>
              <a:cs typeface="Lexend"/>
              <a:sym typeface="Lexend"/>
            </a:endParaRPr>
          </a:p>
        </p:txBody>
      </p:sp>
      <p:sp>
        <p:nvSpPr>
          <p:cNvPr id="1946" name="Google Shape;1946;p109"/>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Cabdi wuxuu korayaa dhirta strawberry. Wuxuu doonayaa inuu ku beero safaf iyo tiirar gudaha sariir beereed oo iskeed u xiran oo ah 1.8 m by 1.2 m.</a:t>
            </a:r>
            <a:r>
              <a:rPr lang="en-GB" sz="1400">
                <a:solidFill>
                  <a:schemeClr val="accent5"/>
                </a:solidFill>
                <a:latin typeface="Lexend"/>
              </a:rPr>
              <a:t/>
            </a:r>
            <a:r>
              <a:rPr lang="en-GB" sz="1400">
                <a:latin typeface="Lexend"/>
              </a:rPr>
              <a:t/>
            </a:r>
            <a:endParaRPr sz="1800"/>
          </a:p>
        </p:txBody>
      </p:sp>
      <p:sp>
        <p:nvSpPr>
          <p:cNvPr id="1947" name="Google Shape;1947;p10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Qorshaynta beerta ama qaybta beerta (Planning a garden or allotment)</a:t>
            </a:r>
            <a:endParaRPr/>
          </a:p>
        </p:txBody>
      </p:sp>
      <p:cxnSp>
        <p:nvCxnSpPr>
          <p:cNvPr id="1948" name="Google Shape;1948;p109"/>
          <p:cNvCxnSpPr/>
          <p:nvPr/>
        </p:nvCxnSpPr>
        <p:spPr>
          <a:xfrm>
            <a:off x="4635392" y="2279030"/>
            <a:ext cx="0" cy="2094300"/>
          </a:xfrm>
          <a:prstGeom prst="straightConnector1">
            <a:avLst/>
          </a:prstGeom>
          <a:noFill/>
          <a:ln cap="flat" cmpd="sng" w="28575">
            <a:solidFill>
              <a:schemeClr val="dk1"/>
            </a:solidFill>
            <a:prstDash val="solid"/>
            <a:round/>
            <a:headEnd len="med" w="med" type="triangle"/>
            <a:tailEnd len="med" w="med" type="triangle"/>
          </a:ln>
        </p:spPr>
      </p:cxnSp>
      <p:sp>
        <p:nvSpPr>
          <p:cNvPr id="1949" name="Google Shape;1949;p109"/>
          <p:cNvSpPr txBox="1"/>
          <p:nvPr>
            <p:ph idx="1" type="body"/>
          </p:nvPr>
        </p:nvSpPr>
        <p:spPr>
          <a:xfrm>
            <a:off x="3810870" y="3285500"/>
            <a:ext cx="8043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120 cm</a:t>
            </a:r>
            <a:endParaRPr sz="1800"/>
          </a:p>
        </p:txBody>
      </p:sp>
      <p:cxnSp>
        <p:nvCxnSpPr>
          <p:cNvPr id="1950" name="Google Shape;1950;p109"/>
          <p:cNvCxnSpPr/>
          <p:nvPr/>
        </p:nvCxnSpPr>
        <p:spPr>
          <a:xfrm rot="10800000">
            <a:off x="4762550" y="4508622"/>
            <a:ext cx="3265500" cy="0"/>
          </a:xfrm>
          <a:prstGeom prst="straightConnector1">
            <a:avLst/>
          </a:prstGeom>
          <a:noFill/>
          <a:ln cap="flat" cmpd="sng" w="28575">
            <a:solidFill>
              <a:schemeClr val="dk1"/>
            </a:solidFill>
            <a:prstDash val="solid"/>
            <a:round/>
            <a:headEnd len="med" w="med" type="triangle"/>
            <a:tailEnd len="med" w="med" type="triangle"/>
          </a:ln>
        </p:spPr>
      </p:cxnSp>
      <p:sp>
        <p:nvSpPr>
          <p:cNvPr id="1951" name="Google Shape;1951;p109"/>
          <p:cNvSpPr txBox="1"/>
          <p:nvPr>
            <p:ph idx="1" type="body"/>
          </p:nvPr>
        </p:nvSpPr>
        <p:spPr>
          <a:xfrm>
            <a:off x="6110517" y="4519850"/>
            <a:ext cx="8043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180 cm</a:t>
            </a:r>
            <a:endParaRPr sz="1800"/>
          </a:p>
        </p:txBody>
      </p:sp>
      <p:sp>
        <p:nvSpPr>
          <p:cNvPr id="1952" name="Google Shape;1952;p109"/>
          <p:cNvSpPr txBox="1"/>
          <p:nvPr>
            <p:ph idx="1" type="body"/>
          </p:nvPr>
        </p:nvSpPr>
        <p:spPr>
          <a:xfrm>
            <a:off x="324000" y="1499487"/>
            <a:ext cx="8496000" cy="37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Waa inuu ku beeraa dhirta strawberry 30 cm kala fog.</a:t>
            </a:r>
            <a:endParaRPr sz="1800"/>
          </a:p>
        </p:txBody>
      </p:sp>
      <p:sp>
        <p:nvSpPr>
          <p:cNvPr id="1953" name="Google Shape;1953;p109"/>
          <p:cNvSpPr txBox="1"/>
          <p:nvPr>
            <p:ph idx="1" type="body"/>
          </p:nvPr>
        </p:nvSpPr>
        <p:spPr>
          <a:xfrm>
            <a:off x="1192425" y="2848650"/>
            <a:ext cx="1745700" cy="29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120 ÷ 30 = 4</a:t>
            </a:r>
            <a:endParaRPr sz="2000">
              <a:latin typeface="Kalam"/>
              <a:ea typeface="Kalam"/>
              <a:cs typeface="Kalam"/>
              <a:sym typeface="Kalam"/>
            </a:endParaRPr>
          </a:p>
        </p:txBody>
      </p:sp>
      <p:sp>
        <p:nvSpPr>
          <p:cNvPr id="1954" name="Google Shape;1954;p109"/>
          <p:cNvSpPr txBox="1"/>
          <p:nvPr>
            <p:ph idx="1" type="body"/>
          </p:nvPr>
        </p:nvSpPr>
        <p:spPr>
          <a:xfrm>
            <a:off x="324000" y="2032875"/>
            <a:ext cx="35232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Immisa geed oo strawberry ah ayuu ku habsamin karaa saf kasta?</a:t>
            </a:r>
            <a:endParaRPr sz="1800"/>
          </a:p>
        </p:txBody>
      </p:sp>
      <p:grpSp>
        <p:nvGrpSpPr>
          <p:cNvPr id="1955" name="Google Shape;1955;p109"/>
          <p:cNvGrpSpPr/>
          <p:nvPr/>
        </p:nvGrpSpPr>
        <p:grpSpPr>
          <a:xfrm>
            <a:off x="4787604" y="2235613"/>
            <a:ext cx="542181" cy="541884"/>
            <a:chOff x="4787590" y="2235600"/>
            <a:chExt cx="548100" cy="547800"/>
          </a:xfrm>
        </p:grpSpPr>
        <p:sp>
          <p:nvSpPr>
            <p:cNvPr id="1956" name="Google Shape;1956;p109"/>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57" name="Google Shape;1957;p109"/>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958" name="Google Shape;1958;p109"/>
          <p:cNvSpPr/>
          <p:nvPr/>
        </p:nvSpPr>
        <p:spPr>
          <a:xfrm>
            <a:off x="5526951" y="2431920"/>
            <a:ext cx="148800" cy="1494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959" name="Google Shape;1959;p109"/>
          <p:cNvGrpSpPr/>
          <p:nvPr/>
        </p:nvGrpSpPr>
        <p:grpSpPr>
          <a:xfrm>
            <a:off x="5330199" y="2235613"/>
            <a:ext cx="542181" cy="541884"/>
            <a:chOff x="4787590" y="2235600"/>
            <a:chExt cx="548100" cy="547800"/>
          </a:xfrm>
        </p:grpSpPr>
        <p:sp>
          <p:nvSpPr>
            <p:cNvPr id="1960" name="Google Shape;1960;p109"/>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61" name="Google Shape;1961;p109"/>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962" name="Google Shape;1962;p109"/>
          <p:cNvGrpSpPr/>
          <p:nvPr/>
        </p:nvGrpSpPr>
        <p:grpSpPr>
          <a:xfrm>
            <a:off x="5867809" y="2235613"/>
            <a:ext cx="542181" cy="541884"/>
            <a:chOff x="4787590" y="2235600"/>
            <a:chExt cx="548100" cy="547800"/>
          </a:xfrm>
        </p:grpSpPr>
        <p:sp>
          <p:nvSpPr>
            <p:cNvPr id="1963" name="Google Shape;1963;p109"/>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64" name="Google Shape;1964;p109"/>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965" name="Google Shape;1965;p109"/>
          <p:cNvGrpSpPr/>
          <p:nvPr/>
        </p:nvGrpSpPr>
        <p:grpSpPr>
          <a:xfrm>
            <a:off x="6405418" y="2235613"/>
            <a:ext cx="542181" cy="541884"/>
            <a:chOff x="4787590" y="2235600"/>
            <a:chExt cx="548100" cy="547800"/>
          </a:xfrm>
        </p:grpSpPr>
        <p:sp>
          <p:nvSpPr>
            <p:cNvPr id="1966" name="Google Shape;1966;p109"/>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67" name="Google Shape;1967;p109"/>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968" name="Google Shape;1968;p109"/>
          <p:cNvGrpSpPr/>
          <p:nvPr/>
        </p:nvGrpSpPr>
        <p:grpSpPr>
          <a:xfrm>
            <a:off x="6948013" y="2235613"/>
            <a:ext cx="542181" cy="541884"/>
            <a:chOff x="4787590" y="2235600"/>
            <a:chExt cx="548100" cy="547800"/>
          </a:xfrm>
        </p:grpSpPr>
        <p:sp>
          <p:nvSpPr>
            <p:cNvPr id="1969" name="Google Shape;1969;p109"/>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70" name="Google Shape;1970;p109"/>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971" name="Google Shape;1971;p109"/>
          <p:cNvGrpSpPr/>
          <p:nvPr/>
        </p:nvGrpSpPr>
        <p:grpSpPr>
          <a:xfrm>
            <a:off x="7485623" y="2235613"/>
            <a:ext cx="542181" cy="541884"/>
            <a:chOff x="4787590" y="2235600"/>
            <a:chExt cx="548100" cy="547800"/>
          </a:xfrm>
        </p:grpSpPr>
        <p:sp>
          <p:nvSpPr>
            <p:cNvPr id="1972" name="Google Shape;1972;p109"/>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73" name="Google Shape;1973;p109"/>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974" name="Google Shape;1974;p109"/>
          <p:cNvSpPr/>
          <p:nvPr/>
        </p:nvSpPr>
        <p:spPr>
          <a:xfrm>
            <a:off x="4984356" y="2975399"/>
            <a:ext cx="148800" cy="1494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975" name="Google Shape;1975;p109"/>
          <p:cNvGrpSpPr/>
          <p:nvPr/>
        </p:nvGrpSpPr>
        <p:grpSpPr>
          <a:xfrm>
            <a:off x="4787604" y="2779093"/>
            <a:ext cx="542181" cy="1623803"/>
            <a:chOff x="4787604" y="2779093"/>
            <a:chExt cx="542181" cy="1623803"/>
          </a:xfrm>
        </p:grpSpPr>
        <p:sp>
          <p:nvSpPr>
            <p:cNvPr id="1976" name="Google Shape;1976;p109"/>
            <p:cNvSpPr/>
            <p:nvPr/>
          </p:nvSpPr>
          <p:spPr>
            <a:xfrm>
              <a:off x="4787604" y="2779093"/>
              <a:ext cx="542100" cy="541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977" name="Google Shape;1977;p109"/>
            <p:cNvGrpSpPr/>
            <p:nvPr/>
          </p:nvGrpSpPr>
          <p:grpSpPr>
            <a:xfrm>
              <a:off x="4787604" y="3317532"/>
              <a:ext cx="542181" cy="541884"/>
              <a:chOff x="4787590" y="2235600"/>
              <a:chExt cx="548100" cy="547800"/>
            </a:xfrm>
          </p:grpSpPr>
          <p:sp>
            <p:nvSpPr>
              <p:cNvPr id="1978" name="Google Shape;1978;p109"/>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79" name="Google Shape;1979;p109"/>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980" name="Google Shape;1980;p109"/>
            <p:cNvGrpSpPr/>
            <p:nvPr/>
          </p:nvGrpSpPr>
          <p:grpSpPr>
            <a:xfrm>
              <a:off x="4787604" y="3861012"/>
              <a:ext cx="542181" cy="541884"/>
              <a:chOff x="4787590" y="2235600"/>
              <a:chExt cx="548100" cy="547800"/>
            </a:xfrm>
          </p:grpSpPr>
          <p:sp>
            <p:nvSpPr>
              <p:cNvPr id="1981" name="Google Shape;1981;p109"/>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82" name="Google Shape;1982;p109"/>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pic>
        <p:nvPicPr>
          <p:cNvPr id="1983" name="Google Shape;1983;p109"/>
          <p:cNvPicPr preferRelativeResize="0"/>
          <p:nvPr/>
        </p:nvPicPr>
        <p:blipFill>
          <a:blip r:embed="rId4">
            <a:alphaModFix/>
          </a:blip>
          <a:stretch>
            <a:fillRect/>
          </a:stretch>
        </p:blipFill>
        <p:spPr>
          <a:xfrm flipH="1">
            <a:off x="8134344" y="1974674"/>
            <a:ext cx="640474" cy="718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7" name="Shape 1987"/>
        <p:cNvGrpSpPr/>
        <p:nvPr/>
      </p:nvGrpSpPr>
      <p:grpSpPr>
        <a:xfrm>
          <a:off x="0" y="0"/>
          <a:ext cx="0" cy="0"/>
          <a:chOff x="0" y="0"/>
          <a:chExt cx="0" cy="0"/>
        </a:xfrm>
      </p:grpSpPr>
      <p:sp>
        <p:nvSpPr>
          <p:cNvPr id="1988" name="Google Shape;1988;p110"/>
          <p:cNvSpPr/>
          <p:nvPr/>
        </p:nvSpPr>
        <p:spPr>
          <a:xfrm flipH="1">
            <a:off x="4782550" y="2227317"/>
            <a:ext cx="3256800" cy="2196900"/>
          </a:xfrm>
          <a:prstGeom prst="rect">
            <a:avLst/>
          </a:prstGeom>
          <a:solidFill>
            <a:srgbClr val="CDAF9C"/>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1600">
              <a:latin typeface="Lexend"/>
              <a:ea typeface="Lexend"/>
              <a:cs typeface="Lexend"/>
              <a:sym typeface="Lexend"/>
            </a:endParaRPr>
          </a:p>
        </p:txBody>
      </p:sp>
      <p:sp>
        <p:nvSpPr>
          <p:cNvPr id="1989" name="Google Shape;1989;p110"/>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Lucas is growing strawberry plants. He wants to plant them in </a:t>
            </a:r>
            <a:r>
              <a:rPr lang="en-GB" sz="1400">
                <a:solidFill>
                  <a:schemeClr val="accent5"/>
                </a:solidFill>
                <a:latin typeface="Lexend"/>
              </a:rPr>
              <a:t>rows and columns</a:t>
            </a:r>
            <a:r>
              <a:rPr lang="en-GB" sz="1400">
                <a:latin typeface="Lexend"/>
              </a:rPr>
              <a:t> inside a self-contained garden bed that is 1.8 m by 1.2 m.</a:t>
            </a:r>
            <a:endParaRPr sz="1800"/>
          </a:p>
        </p:txBody>
      </p:sp>
      <p:sp>
        <p:nvSpPr>
          <p:cNvPr id="1990" name="Google Shape;1990;p11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Qorsheynta beerta ama jardiin</a:t>
            </a:r>
            <a:endParaRPr/>
          </a:p>
        </p:txBody>
      </p:sp>
      <p:cxnSp>
        <p:nvCxnSpPr>
          <p:cNvPr id="1991" name="Google Shape;1991;p110"/>
          <p:cNvCxnSpPr/>
          <p:nvPr/>
        </p:nvCxnSpPr>
        <p:spPr>
          <a:xfrm>
            <a:off x="4635392" y="2279030"/>
            <a:ext cx="0" cy="2094300"/>
          </a:xfrm>
          <a:prstGeom prst="straightConnector1">
            <a:avLst/>
          </a:prstGeom>
          <a:noFill/>
          <a:ln cap="flat" cmpd="sng" w="28575">
            <a:solidFill>
              <a:schemeClr val="dk1"/>
            </a:solidFill>
            <a:prstDash val="solid"/>
            <a:round/>
            <a:headEnd len="med" w="med" type="triangle"/>
            <a:tailEnd len="med" w="med" type="triangle"/>
          </a:ln>
        </p:spPr>
      </p:cxnSp>
      <p:sp>
        <p:nvSpPr>
          <p:cNvPr id="1992" name="Google Shape;1992;p110"/>
          <p:cNvSpPr txBox="1"/>
          <p:nvPr>
            <p:ph idx="1" type="body"/>
          </p:nvPr>
        </p:nvSpPr>
        <p:spPr>
          <a:xfrm>
            <a:off x="3810870" y="3285500"/>
            <a:ext cx="8043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120 cm</a:t>
            </a:r>
            <a:endParaRPr sz="1800"/>
          </a:p>
        </p:txBody>
      </p:sp>
      <p:cxnSp>
        <p:nvCxnSpPr>
          <p:cNvPr id="1993" name="Google Shape;1993;p110"/>
          <p:cNvCxnSpPr/>
          <p:nvPr/>
        </p:nvCxnSpPr>
        <p:spPr>
          <a:xfrm rot="10800000">
            <a:off x="4762550" y="4508622"/>
            <a:ext cx="3265500" cy="0"/>
          </a:xfrm>
          <a:prstGeom prst="straightConnector1">
            <a:avLst/>
          </a:prstGeom>
          <a:noFill/>
          <a:ln cap="flat" cmpd="sng" w="28575">
            <a:solidFill>
              <a:schemeClr val="dk1"/>
            </a:solidFill>
            <a:prstDash val="solid"/>
            <a:round/>
            <a:headEnd len="med" w="med" type="triangle"/>
            <a:tailEnd len="med" w="med" type="triangle"/>
          </a:ln>
        </p:spPr>
      </p:cxnSp>
      <p:sp>
        <p:nvSpPr>
          <p:cNvPr id="1994" name="Google Shape;1994;p110"/>
          <p:cNvSpPr txBox="1"/>
          <p:nvPr>
            <p:ph idx="1" type="body"/>
          </p:nvPr>
        </p:nvSpPr>
        <p:spPr>
          <a:xfrm>
            <a:off x="6110517" y="4519850"/>
            <a:ext cx="8043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180 cm</a:t>
            </a:r>
            <a:endParaRPr sz="1800"/>
          </a:p>
        </p:txBody>
      </p:sp>
      <p:sp>
        <p:nvSpPr>
          <p:cNvPr id="1995" name="Google Shape;1995;p110"/>
          <p:cNvSpPr txBox="1"/>
          <p:nvPr>
            <p:ph idx="1" type="body"/>
          </p:nvPr>
        </p:nvSpPr>
        <p:spPr>
          <a:xfrm>
            <a:off x="324000" y="1499487"/>
            <a:ext cx="8496000" cy="37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Waa inuu ku beeraa geedaha strawberry 30 cm kala fog.</a:t>
            </a:r>
            <a:endParaRPr sz="1800"/>
          </a:p>
        </p:txBody>
      </p:sp>
      <p:sp>
        <p:nvSpPr>
          <p:cNvPr id="1996" name="Google Shape;1996;p110"/>
          <p:cNvSpPr txBox="1"/>
          <p:nvPr>
            <p:ph idx="1" type="body"/>
          </p:nvPr>
        </p:nvSpPr>
        <p:spPr>
          <a:xfrm>
            <a:off x="1192437" y="2848650"/>
            <a:ext cx="2126700" cy="46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6 × 4 = 24</a:t>
            </a:r>
            <a:endParaRPr sz="2000">
              <a:latin typeface="Kalam"/>
              <a:ea typeface="Kalam"/>
              <a:cs typeface="Kalam"/>
              <a:sym typeface="Kalam"/>
            </a:endParaRPr>
          </a:p>
        </p:txBody>
      </p:sp>
      <p:sp>
        <p:nvSpPr>
          <p:cNvPr id="1997" name="Google Shape;1997;p110"/>
          <p:cNvSpPr txBox="1"/>
          <p:nvPr>
            <p:ph idx="1" type="body"/>
          </p:nvPr>
        </p:nvSpPr>
        <p:spPr>
          <a:xfrm>
            <a:off x="324000" y="2032875"/>
            <a:ext cx="35232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Immisa geed oo strawberry ah ayuu ku habsamin karaa sariirta beerta?</a:t>
            </a:r>
            <a:endParaRPr sz="1800"/>
          </a:p>
        </p:txBody>
      </p:sp>
      <p:grpSp>
        <p:nvGrpSpPr>
          <p:cNvPr id="1998" name="Google Shape;1998;p110"/>
          <p:cNvGrpSpPr/>
          <p:nvPr/>
        </p:nvGrpSpPr>
        <p:grpSpPr>
          <a:xfrm>
            <a:off x="4787604" y="2235613"/>
            <a:ext cx="542181" cy="541884"/>
            <a:chOff x="4787590" y="2235600"/>
            <a:chExt cx="548100" cy="547800"/>
          </a:xfrm>
        </p:grpSpPr>
        <p:sp>
          <p:nvSpPr>
            <p:cNvPr id="1999" name="Google Shape;1999;p110"/>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00" name="Google Shape;2000;p110"/>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01" name="Google Shape;2001;p110"/>
          <p:cNvGrpSpPr/>
          <p:nvPr/>
        </p:nvGrpSpPr>
        <p:grpSpPr>
          <a:xfrm>
            <a:off x="5330199" y="2235613"/>
            <a:ext cx="542181" cy="541884"/>
            <a:chOff x="4787590" y="2235600"/>
            <a:chExt cx="548100" cy="547800"/>
          </a:xfrm>
        </p:grpSpPr>
        <p:sp>
          <p:nvSpPr>
            <p:cNvPr id="2002" name="Google Shape;2002;p110"/>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03" name="Google Shape;2003;p110"/>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04" name="Google Shape;2004;p110"/>
          <p:cNvGrpSpPr/>
          <p:nvPr/>
        </p:nvGrpSpPr>
        <p:grpSpPr>
          <a:xfrm>
            <a:off x="5867809" y="2235613"/>
            <a:ext cx="542181" cy="541884"/>
            <a:chOff x="4787590" y="2235600"/>
            <a:chExt cx="548100" cy="547800"/>
          </a:xfrm>
        </p:grpSpPr>
        <p:sp>
          <p:nvSpPr>
            <p:cNvPr id="2005" name="Google Shape;2005;p110"/>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06" name="Google Shape;2006;p110"/>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07" name="Google Shape;2007;p110"/>
          <p:cNvGrpSpPr/>
          <p:nvPr/>
        </p:nvGrpSpPr>
        <p:grpSpPr>
          <a:xfrm>
            <a:off x="6405418" y="2235613"/>
            <a:ext cx="542181" cy="541884"/>
            <a:chOff x="4787590" y="2235600"/>
            <a:chExt cx="548100" cy="547800"/>
          </a:xfrm>
        </p:grpSpPr>
        <p:sp>
          <p:nvSpPr>
            <p:cNvPr id="2008" name="Google Shape;2008;p110"/>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09" name="Google Shape;2009;p110"/>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10" name="Google Shape;2010;p110"/>
          <p:cNvGrpSpPr/>
          <p:nvPr/>
        </p:nvGrpSpPr>
        <p:grpSpPr>
          <a:xfrm>
            <a:off x="6948013" y="2235613"/>
            <a:ext cx="542181" cy="541884"/>
            <a:chOff x="4787590" y="2235600"/>
            <a:chExt cx="548100" cy="547800"/>
          </a:xfrm>
        </p:grpSpPr>
        <p:sp>
          <p:nvSpPr>
            <p:cNvPr id="2011" name="Google Shape;2011;p110"/>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12" name="Google Shape;2012;p110"/>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13" name="Google Shape;2013;p110"/>
          <p:cNvGrpSpPr/>
          <p:nvPr/>
        </p:nvGrpSpPr>
        <p:grpSpPr>
          <a:xfrm>
            <a:off x="7485623" y="2235613"/>
            <a:ext cx="542181" cy="541884"/>
            <a:chOff x="4787590" y="2235600"/>
            <a:chExt cx="548100" cy="547800"/>
          </a:xfrm>
        </p:grpSpPr>
        <p:sp>
          <p:nvSpPr>
            <p:cNvPr id="2014" name="Google Shape;2014;p110"/>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15" name="Google Shape;2015;p110"/>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16" name="Google Shape;2016;p110"/>
          <p:cNvGrpSpPr/>
          <p:nvPr/>
        </p:nvGrpSpPr>
        <p:grpSpPr>
          <a:xfrm>
            <a:off x="4787604" y="2779093"/>
            <a:ext cx="542181" cy="541884"/>
            <a:chOff x="4787590" y="2235600"/>
            <a:chExt cx="548100" cy="547800"/>
          </a:xfrm>
        </p:grpSpPr>
        <p:sp>
          <p:nvSpPr>
            <p:cNvPr id="2017" name="Google Shape;2017;p110"/>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18" name="Google Shape;2018;p110"/>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19" name="Google Shape;2019;p110"/>
          <p:cNvGrpSpPr/>
          <p:nvPr/>
        </p:nvGrpSpPr>
        <p:grpSpPr>
          <a:xfrm>
            <a:off x="4787604" y="3317532"/>
            <a:ext cx="542181" cy="541884"/>
            <a:chOff x="4787590" y="2235600"/>
            <a:chExt cx="548100" cy="547800"/>
          </a:xfrm>
        </p:grpSpPr>
        <p:sp>
          <p:nvSpPr>
            <p:cNvPr id="2020" name="Google Shape;2020;p110"/>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21" name="Google Shape;2021;p110"/>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22" name="Google Shape;2022;p110"/>
          <p:cNvGrpSpPr/>
          <p:nvPr/>
        </p:nvGrpSpPr>
        <p:grpSpPr>
          <a:xfrm>
            <a:off x="4787604" y="3861012"/>
            <a:ext cx="542181" cy="541884"/>
            <a:chOff x="4787590" y="2235600"/>
            <a:chExt cx="548100" cy="547800"/>
          </a:xfrm>
        </p:grpSpPr>
        <p:sp>
          <p:nvSpPr>
            <p:cNvPr id="2023" name="Google Shape;2023;p110"/>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24" name="Google Shape;2024;p110"/>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25" name="Google Shape;2025;p110"/>
          <p:cNvGrpSpPr/>
          <p:nvPr/>
        </p:nvGrpSpPr>
        <p:grpSpPr>
          <a:xfrm>
            <a:off x="5330199" y="2779093"/>
            <a:ext cx="2697605" cy="1623803"/>
            <a:chOff x="5330199" y="2779093"/>
            <a:chExt cx="2697605" cy="1623803"/>
          </a:xfrm>
        </p:grpSpPr>
        <p:grpSp>
          <p:nvGrpSpPr>
            <p:cNvPr id="2026" name="Google Shape;2026;p110"/>
            <p:cNvGrpSpPr/>
            <p:nvPr/>
          </p:nvGrpSpPr>
          <p:grpSpPr>
            <a:xfrm>
              <a:off x="5330199" y="2779093"/>
              <a:ext cx="2697605" cy="1623803"/>
              <a:chOff x="5330199" y="2779093"/>
              <a:chExt cx="2697605" cy="1623803"/>
            </a:xfrm>
          </p:grpSpPr>
          <p:grpSp>
            <p:nvGrpSpPr>
              <p:cNvPr id="2027" name="Google Shape;2027;p110"/>
              <p:cNvGrpSpPr/>
              <p:nvPr/>
            </p:nvGrpSpPr>
            <p:grpSpPr>
              <a:xfrm>
                <a:off x="5330199" y="2779093"/>
                <a:ext cx="542181" cy="541884"/>
                <a:chOff x="4787590" y="2235600"/>
                <a:chExt cx="548100" cy="547800"/>
              </a:xfrm>
            </p:grpSpPr>
            <p:sp>
              <p:nvSpPr>
                <p:cNvPr id="2028" name="Google Shape;2028;p110"/>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29" name="Google Shape;2029;p110"/>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30" name="Google Shape;2030;p110"/>
              <p:cNvGrpSpPr/>
              <p:nvPr/>
            </p:nvGrpSpPr>
            <p:grpSpPr>
              <a:xfrm>
                <a:off x="5867809" y="2779093"/>
                <a:ext cx="542181" cy="541884"/>
                <a:chOff x="4787590" y="2235600"/>
                <a:chExt cx="548100" cy="547800"/>
              </a:xfrm>
            </p:grpSpPr>
            <p:sp>
              <p:nvSpPr>
                <p:cNvPr id="2031" name="Google Shape;2031;p110"/>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32" name="Google Shape;2032;p110"/>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33" name="Google Shape;2033;p110"/>
              <p:cNvGrpSpPr/>
              <p:nvPr/>
            </p:nvGrpSpPr>
            <p:grpSpPr>
              <a:xfrm>
                <a:off x="6405418" y="2779093"/>
                <a:ext cx="542181" cy="541884"/>
                <a:chOff x="4787590" y="2235600"/>
                <a:chExt cx="548100" cy="547800"/>
              </a:xfrm>
            </p:grpSpPr>
            <p:sp>
              <p:nvSpPr>
                <p:cNvPr id="2034" name="Google Shape;2034;p110"/>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35" name="Google Shape;2035;p110"/>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36" name="Google Shape;2036;p110"/>
              <p:cNvGrpSpPr/>
              <p:nvPr/>
            </p:nvGrpSpPr>
            <p:grpSpPr>
              <a:xfrm>
                <a:off x="6948013" y="2779093"/>
                <a:ext cx="542181" cy="541884"/>
                <a:chOff x="4787590" y="2235600"/>
                <a:chExt cx="548100" cy="547800"/>
              </a:xfrm>
            </p:grpSpPr>
            <p:sp>
              <p:nvSpPr>
                <p:cNvPr id="2037" name="Google Shape;2037;p110"/>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38" name="Google Shape;2038;p110"/>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39" name="Google Shape;2039;p110"/>
              <p:cNvGrpSpPr/>
              <p:nvPr/>
            </p:nvGrpSpPr>
            <p:grpSpPr>
              <a:xfrm>
                <a:off x="7485623" y="2779093"/>
                <a:ext cx="542181" cy="541884"/>
                <a:chOff x="4787590" y="2235600"/>
                <a:chExt cx="548100" cy="547800"/>
              </a:xfrm>
            </p:grpSpPr>
            <p:sp>
              <p:nvSpPr>
                <p:cNvPr id="2040" name="Google Shape;2040;p110"/>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41" name="Google Shape;2041;p110"/>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42" name="Google Shape;2042;p110"/>
              <p:cNvGrpSpPr/>
              <p:nvPr/>
            </p:nvGrpSpPr>
            <p:grpSpPr>
              <a:xfrm>
                <a:off x="5330199" y="3317532"/>
                <a:ext cx="542181" cy="541884"/>
                <a:chOff x="4787590" y="2235600"/>
                <a:chExt cx="548100" cy="547800"/>
              </a:xfrm>
            </p:grpSpPr>
            <p:sp>
              <p:nvSpPr>
                <p:cNvPr id="2043" name="Google Shape;2043;p110"/>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44" name="Google Shape;2044;p110"/>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45" name="Google Shape;2045;p110"/>
              <p:cNvGrpSpPr/>
              <p:nvPr/>
            </p:nvGrpSpPr>
            <p:grpSpPr>
              <a:xfrm>
                <a:off x="5867809" y="3317532"/>
                <a:ext cx="542181" cy="541884"/>
                <a:chOff x="4787590" y="2235600"/>
                <a:chExt cx="548100" cy="547800"/>
              </a:xfrm>
            </p:grpSpPr>
            <p:sp>
              <p:nvSpPr>
                <p:cNvPr id="2046" name="Google Shape;2046;p110"/>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47" name="Google Shape;2047;p110"/>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48" name="Google Shape;2048;p110"/>
              <p:cNvGrpSpPr/>
              <p:nvPr/>
            </p:nvGrpSpPr>
            <p:grpSpPr>
              <a:xfrm>
                <a:off x="6405418" y="3317532"/>
                <a:ext cx="542181" cy="541884"/>
                <a:chOff x="4787590" y="2235600"/>
                <a:chExt cx="548100" cy="547800"/>
              </a:xfrm>
            </p:grpSpPr>
            <p:sp>
              <p:nvSpPr>
                <p:cNvPr id="2049" name="Google Shape;2049;p110"/>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50" name="Google Shape;2050;p110"/>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51" name="Google Shape;2051;p110"/>
              <p:cNvGrpSpPr/>
              <p:nvPr/>
            </p:nvGrpSpPr>
            <p:grpSpPr>
              <a:xfrm>
                <a:off x="6948013" y="3317532"/>
                <a:ext cx="542181" cy="541884"/>
                <a:chOff x="4787590" y="2235600"/>
                <a:chExt cx="548100" cy="547800"/>
              </a:xfrm>
            </p:grpSpPr>
            <p:sp>
              <p:nvSpPr>
                <p:cNvPr id="2052" name="Google Shape;2052;p110"/>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53" name="Google Shape;2053;p110"/>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54" name="Google Shape;2054;p110"/>
              <p:cNvGrpSpPr/>
              <p:nvPr/>
            </p:nvGrpSpPr>
            <p:grpSpPr>
              <a:xfrm>
                <a:off x="7485623" y="3317532"/>
                <a:ext cx="542181" cy="541884"/>
                <a:chOff x="4787590" y="2235600"/>
                <a:chExt cx="548100" cy="547800"/>
              </a:xfrm>
            </p:grpSpPr>
            <p:sp>
              <p:nvSpPr>
                <p:cNvPr id="2055" name="Google Shape;2055;p110"/>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56" name="Google Shape;2056;p110"/>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57" name="Google Shape;2057;p110"/>
              <p:cNvGrpSpPr/>
              <p:nvPr/>
            </p:nvGrpSpPr>
            <p:grpSpPr>
              <a:xfrm>
                <a:off x="5330199" y="3861012"/>
                <a:ext cx="542181" cy="541884"/>
                <a:chOff x="4787590" y="2235600"/>
                <a:chExt cx="548100" cy="547800"/>
              </a:xfrm>
            </p:grpSpPr>
            <p:sp>
              <p:nvSpPr>
                <p:cNvPr id="2058" name="Google Shape;2058;p110"/>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59" name="Google Shape;2059;p110"/>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60" name="Google Shape;2060;p110"/>
              <p:cNvGrpSpPr/>
              <p:nvPr/>
            </p:nvGrpSpPr>
            <p:grpSpPr>
              <a:xfrm>
                <a:off x="5867809" y="3861012"/>
                <a:ext cx="542181" cy="541884"/>
                <a:chOff x="4787590" y="2235600"/>
                <a:chExt cx="548100" cy="547800"/>
              </a:xfrm>
            </p:grpSpPr>
            <p:sp>
              <p:nvSpPr>
                <p:cNvPr id="2061" name="Google Shape;2061;p110"/>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62" name="Google Shape;2062;p110"/>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63" name="Google Shape;2063;p110"/>
              <p:cNvGrpSpPr/>
              <p:nvPr/>
            </p:nvGrpSpPr>
            <p:grpSpPr>
              <a:xfrm>
                <a:off x="6405418" y="3861012"/>
                <a:ext cx="542181" cy="541884"/>
                <a:chOff x="4787590" y="2235600"/>
                <a:chExt cx="548100" cy="547800"/>
              </a:xfrm>
            </p:grpSpPr>
            <p:sp>
              <p:nvSpPr>
                <p:cNvPr id="2064" name="Google Shape;2064;p110"/>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65" name="Google Shape;2065;p110"/>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66" name="Google Shape;2066;p110"/>
              <p:cNvGrpSpPr/>
              <p:nvPr/>
            </p:nvGrpSpPr>
            <p:grpSpPr>
              <a:xfrm>
                <a:off x="6948013" y="3861012"/>
                <a:ext cx="542181" cy="541884"/>
                <a:chOff x="4787590" y="2235600"/>
                <a:chExt cx="548100" cy="547800"/>
              </a:xfrm>
            </p:grpSpPr>
            <p:sp>
              <p:nvSpPr>
                <p:cNvPr id="2067" name="Google Shape;2067;p110"/>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68" name="Google Shape;2068;p110"/>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nvGrpSpPr>
            <p:cNvPr id="2069" name="Google Shape;2069;p110"/>
            <p:cNvGrpSpPr/>
            <p:nvPr/>
          </p:nvGrpSpPr>
          <p:grpSpPr>
            <a:xfrm>
              <a:off x="7485623" y="3861012"/>
              <a:ext cx="542181" cy="541884"/>
              <a:chOff x="4787590" y="2235600"/>
              <a:chExt cx="548100" cy="547800"/>
            </a:xfrm>
          </p:grpSpPr>
          <p:sp>
            <p:nvSpPr>
              <p:cNvPr id="2070" name="Google Shape;2070;p110"/>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71" name="Google Shape;2071;p110"/>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pic>
        <p:nvPicPr>
          <p:cNvPr id="2072" name="Google Shape;2072;p110"/>
          <p:cNvPicPr preferRelativeResize="0"/>
          <p:nvPr/>
        </p:nvPicPr>
        <p:blipFill>
          <a:blip r:embed="rId4">
            <a:alphaModFix/>
          </a:blip>
          <a:stretch>
            <a:fillRect/>
          </a:stretch>
        </p:blipFill>
        <p:spPr>
          <a:xfrm flipH="1">
            <a:off x="8134344" y="1974674"/>
            <a:ext cx="640474" cy="718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6" name="Shape 2076"/>
        <p:cNvGrpSpPr/>
        <p:nvPr/>
      </p:nvGrpSpPr>
      <p:grpSpPr>
        <a:xfrm>
          <a:off x="0" y="0"/>
          <a:ext cx="0" cy="0"/>
          <a:chOff x="0" y="0"/>
          <a:chExt cx="0" cy="0"/>
        </a:xfrm>
      </p:grpSpPr>
      <p:pic>
        <p:nvPicPr>
          <p:cNvPr id="2077" name="Google Shape;2077;p111"/>
          <p:cNvPicPr preferRelativeResize="0"/>
          <p:nvPr/>
        </p:nvPicPr>
        <p:blipFill>
          <a:blip r:embed="rId3">
            <a:alphaModFix/>
          </a:blip>
          <a:stretch>
            <a:fillRect/>
          </a:stretch>
        </p:blipFill>
        <p:spPr>
          <a:xfrm flipH="1">
            <a:off x="1214259" y="1115129"/>
            <a:ext cx="6949175" cy="1003800"/>
          </a:xfrm>
          <a:prstGeom prst="rect">
            <a:avLst/>
          </a:prstGeom>
          <a:noFill/>
          <a:ln>
            <a:noFill/>
          </a:ln>
        </p:spPr>
      </p:pic>
      <p:sp>
        <p:nvSpPr>
          <p:cNvPr id="2078" name="Google Shape;2078;p111"/>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Cabdi waa inuu ku beeraa geedaha strawberry 30 cm kala fog.</a:t>
            </a:r>
            <a:endParaRPr sz="1800"/>
          </a:p>
        </p:txBody>
      </p:sp>
      <p:sp>
        <p:nvSpPr>
          <p:cNvPr id="2079" name="Google Shape;2079;p11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Qorsheynta beerta ama jardiin</a:t>
            </a:r>
            <a:endParaRPr/>
          </a:p>
        </p:txBody>
      </p:sp>
      <p:cxnSp>
        <p:nvCxnSpPr>
          <p:cNvPr id="2080" name="Google Shape;2080;p111"/>
          <p:cNvCxnSpPr/>
          <p:nvPr/>
        </p:nvCxnSpPr>
        <p:spPr>
          <a:xfrm rot="10800000">
            <a:off x="4523750" y="4508622"/>
            <a:ext cx="3504300" cy="0"/>
          </a:xfrm>
          <a:prstGeom prst="straightConnector1">
            <a:avLst/>
          </a:prstGeom>
          <a:noFill/>
          <a:ln cap="flat" cmpd="sng" w="28575">
            <a:solidFill>
              <a:schemeClr val="dk1"/>
            </a:solidFill>
            <a:prstDash val="solid"/>
            <a:round/>
            <a:headEnd len="med" w="med" type="triangle"/>
            <a:tailEnd len="med" w="med" type="triangle"/>
          </a:ln>
        </p:spPr>
      </p:cxnSp>
      <p:sp>
        <p:nvSpPr>
          <p:cNvPr id="2081" name="Google Shape;2081;p111"/>
          <p:cNvSpPr txBox="1"/>
          <p:nvPr>
            <p:ph idx="1" type="body"/>
          </p:nvPr>
        </p:nvSpPr>
        <p:spPr>
          <a:xfrm>
            <a:off x="324000" y="2886600"/>
            <a:ext cx="3202500" cy="188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Maya, Cabdi waa qaldan.</a:t>
            </a:r>
            <a:endParaRPr sz="20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Tiirka dheeraadka ah kama fogaan doono 15 cm xadka.</a:t>
            </a:r>
            <a:endParaRPr sz="2000">
              <a:latin typeface="Kalam"/>
              <a:ea typeface="Kalam"/>
              <a:cs typeface="Kalam"/>
              <a:sym typeface="Kalam"/>
            </a:endParaRPr>
          </a:p>
        </p:txBody>
      </p:sp>
      <p:sp>
        <p:nvSpPr>
          <p:cNvPr id="2082" name="Google Shape;2082;p111"/>
          <p:cNvSpPr txBox="1"/>
          <p:nvPr>
            <p:ph idx="1" type="body"/>
          </p:nvPr>
        </p:nvSpPr>
        <p:spPr>
          <a:xfrm>
            <a:off x="5958117" y="4519850"/>
            <a:ext cx="8043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195 cm</a:t>
            </a:r>
            <a:endParaRPr sz="1800"/>
          </a:p>
        </p:txBody>
      </p:sp>
      <p:sp>
        <p:nvSpPr>
          <p:cNvPr id="2083" name="Google Shape;2083;p111"/>
          <p:cNvSpPr txBox="1"/>
          <p:nvPr>
            <p:ph idx="1" type="body"/>
          </p:nvPr>
        </p:nvSpPr>
        <p:spPr>
          <a:xfrm>
            <a:off x="1336128" y="1194675"/>
            <a:ext cx="6747300" cy="65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Haddii sariirta beertu ay tahay 195 cm dherer halkii 180 cm, markaas waxaan awoodi lahaa inaan beero tiir dheeri ah oo geedo strawberry ah.</a:t>
            </a:r>
            <a:endParaRPr sz="1800"/>
          </a:p>
        </p:txBody>
      </p:sp>
      <p:cxnSp>
        <p:nvCxnSpPr>
          <p:cNvPr id="2084" name="Google Shape;2084;p111"/>
          <p:cNvCxnSpPr/>
          <p:nvPr/>
        </p:nvCxnSpPr>
        <p:spPr>
          <a:xfrm>
            <a:off x="4425344" y="2279030"/>
            <a:ext cx="0" cy="2094300"/>
          </a:xfrm>
          <a:prstGeom prst="straightConnector1">
            <a:avLst/>
          </a:prstGeom>
          <a:noFill/>
          <a:ln cap="flat" cmpd="sng" w="28575">
            <a:solidFill>
              <a:schemeClr val="dk1"/>
            </a:solidFill>
            <a:prstDash val="solid"/>
            <a:round/>
            <a:headEnd len="med" w="med" type="triangle"/>
            <a:tailEnd len="med" w="med" type="triangle"/>
          </a:ln>
        </p:spPr>
      </p:cxnSp>
      <p:sp>
        <p:nvSpPr>
          <p:cNvPr id="2085" name="Google Shape;2085;p111"/>
          <p:cNvSpPr txBox="1"/>
          <p:nvPr>
            <p:ph idx="1" type="body"/>
          </p:nvPr>
        </p:nvSpPr>
        <p:spPr>
          <a:xfrm>
            <a:off x="3534063" y="3138138"/>
            <a:ext cx="804300" cy="3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120 cm</a:t>
            </a:r>
            <a:endParaRPr sz="1800"/>
          </a:p>
        </p:txBody>
      </p:sp>
      <p:sp>
        <p:nvSpPr>
          <p:cNvPr id="2086" name="Google Shape;2086;p111"/>
          <p:cNvSpPr txBox="1"/>
          <p:nvPr>
            <p:ph idx="1" type="body"/>
          </p:nvPr>
        </p:nvSpPr>
        <p:spPr>
          <a:xfrm>
            <a:off x="324000" y="2130900"/>
            <a:ext cx="2482500" cy="684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Cabdi ma sax baa? Sharax jawaabtaada.</a:t>
            </a:r>
            <a:endParaRPr sz="1800"/>
          </a:p>
        </p:txBody>
      </p:sp>
      <p:sp>
        <p:nvSpPr>
          <p:cNvPr id="2087" name="Google Shape;2087;p111"/>
          <p:cNvSpPr/>
          <p:nvPr/>
        </p:nvSpPr>
        <p:spPr>
          <a:xfrm flipH="1">
            <a:off x="4523650" y="2227325"/>
            <a:ext cx="3515700" cy="2196900"/>
          </a:xfrm>
          <a:prstGeom prst="rect">
            <a:avLst/>
          </a:prstGeom>
          <a:solidFill>
            <a:srgbClr val="CDAF9C"/>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1600">
              <a:latin typeface="Lexend"/>
              <a:ea typeface="Lexend"/>
              <a:cs typeface="Lexend"/>
              <a:sym typeface="Lexend"/>
            </a:endParaRPr>
          </a:p>
        </p:txBody>
      </p:sp>
      <p:grpSp>
        <p:nvGrpSpPr>
          <p:cNvPr id="2088" name="Google Shape;2088;p111"/>
          <p:cNvGrpSpPr/>
          <p:nvPr/>
        </p:nvGrpSpPr>
        <p:grpSpPr>
          <a:xfrm>
            <a:off x="4787604" y="2235613"/>
            <a:ext cx="542181" cy="541884"/>
            <a:chOff x="4787590" y="2235600"/>
            <a:chExt cx="548100" cy="547800"/>
          </a:xfrm>
        </p:grpSpPr>
        <p:sp>
          <p:nvSpPr>
            <p:cNvPr id="2089" name="Google Shape;2089;p111"/>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90" name="Google Shape;2090;p111"/>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91" name="Google Shape;2091;p111"/>
          <p:cNvGrpSpPr/>
          <p:nvPr/>
        </p:nvGrpSpPr>
        <p:grpSpPr>
          <a:xfrm>
            <a:off x="5330199" y="2235613"/>
            <a:ext cx="542181" cy="541884"/>
            <a:chOff x="4787590" y="2235600"/>
            <a:chExt cx="548100" cy="547800"/>
          </a:xfrm>
        </p:grpSpPr>
        <p:sp>
          <p:nvSpPr>
            <p:cNvPr id="2092" name="Google Shape;2092;p111"/>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93" name="Google Shape;2093;p111"/>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94" name="Google Shape;2094;p111"/>
          <p:cNvGrpSpPr/>
          <p:nvPr/>
        </p:nvGrpSpPr>
        <p:grpSpPr>
          <a:xfrm>
            <a:off x="5867809" y="2235613"/>
            <a:ext cx="542181" cy="541884"/>
            <a:chOff x="4787590" y="2235600"/>
            <a:chExt cx="548100" cy="547800"/>
          </a:xfrm>
        </p:grpSpPr>
        <p:sp>
          <p:nvSpPr>
            <p:cNvPr id="2095" name="Google Shape;2095;p111"/>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96" name="Google Shape;2096;p111"/>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97" name="Google Shape;2097;p111"/>
          <p:cNvGrpSpPr/>
          <p:nvPr/>
        </p:nvGrpSpPr>
        <p:grpSpPr>
          <a:xfrm>
            <a:off x="6405418" y="2235613"/>
            <a:ext cx="542181" cy="541884"/>
            <a:chOff x="4787590" y="2235600"/>
            <a:chExt cx="548100" cy="547800"/>
          </a:xfrm>
        </p:grpSpPr>
        <p:sp>
          <p:nvSpPr>
            <p:cNvPr id="2098" name="Google Shape;2098;p111"/>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99" name="Google Shape;2099;p111"/>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00" name="Google Shape;2100;p111"/>
          <p:cNvGrpSpPr/>
          <p:nvPr/>
        </p:nvGrpSpPr>
        <p:grpSpPr>
          <a:xfrm>
            <a:off x="6948013" y="2235613"/>
            <a:ext cx="542181" cy="541884"/>
            <a:chOff x="4787590" y="2235600"/>
            <a:chExt cx="548100" cy="547800"/>
          </a:xfrm>
        </p:grpSpPr>
        <p:sp>
          <p:nvSpPr>
            <p:cNvPr id="2101" name="Google Shape;2101;p111"/>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02" name="Google Shape;2102;p111"/>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03" name="Google Shape;2103;p111"/>
          <p:cNvGrpSpPr/>
          <p:nvPr/>
        </p:nvGrpSpPr>
        <p:grpSpPr>
          <a:xfrm>
            <a:off x="7485623" y="2235613"/>
            <a:ext cx="542181" cy="541884"/>
            <a:chOff x="4787590" y="2235600"/>
            <a:chExt cx="548100" cy="547800"/>
          </a:xfrm>
        </p:grpSpPr>
        <p:sp>
          <p:nvSpPr>
            <p:cNvPr id="2104" name="Google Shape;2104;p111"/>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05" name="Google Shape;2105;p111"/>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06" name="Google Shape;2106;p111"/>
          <p:cNvGrpSpPr/>
          <p:nvPr/>
        </p:nvGrpSpPr>
        <p:grpSpPr>
          <a:xfrm>
            <a:off x="4787604" y="2779093"/>
            <a:ext cx="542181" cy="541884"/>
            <a:chOff x="4787590" y="2235600"/>
            <a:chExt cx="548100" cy="547800"/>
          </a:xfrm>
        </p:grpSpPr>
        <p:sp>
          <p:nvSpPr>
            <p:cNvPr id="2107" name="Google Shape;2107;p111"/>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08" name="Google Shape;2108;p111"/>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09" name="Google Shape;2109;p111"/>
          <p:cNvGrpSpPr/>
          <p:nvPr/>
        </p:nvGrpSpPr>
        <p:grpSpPr>
          <a:xfrm>
            <a:off x="4787604" y="3317532"/>
            <a:ext cx="542181" cy="541884"/>
            <a:chOff x="4787590" y="2235600"/>
            <a:chExt cx="548100" cy="547800"/>
          </a:xfrm>
        </p:grpSpPr>
        <p:sp>
          <p:nvSpPr>
            <p:cNvPr id="2110" name="Google Shape;2110;p111"/>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11" name="Google Shape;2111;p111"/>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12" name="Google Shape;2112;p111"/>
          <p:cNvGrpSpPr/>
          <p:nvPr/>
        </p:nvGrpSpPr>
        <p:grpSpPr>
          <a:xfrm>
            <a:off x="4787604" y="3861012"/>
            <a:ext cx="542181" cy="541884"/>
            <a:chOff x="4787590" y="2235600"/>
            <a:chExt cx="548100" cy="547800"/>
          </a:xfrm>
        </p:grpSpPr>
        <p:sp>
          <p:nvSpPr>
            <p:cNvPr id="2113" name="Google Shape;2113;p111"/>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14" name="Google Shape;2114;p111"/>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15" name="Google Shape;2115;p111"/>
          <p:cNvGrpSpPr/>
          <p:nvPr/>
        </p:nvGrpSpPr>
        <p:grpSpPr>
          <a:xfrm>
            <a:off x="5330199" y="2779093"/>
            <a:ext cx="2697605" cy="1623803"/>
            <a:chOff x="5330199" y="2779093"/>
            <a:chExt cx="2697605" cy="1623803"/>
          </a:xfrm>
        </p:grpSpPr>
        <p:grpSp>
          <p:nvGrpSpPr>
            <p:cNvPr id="2116" name="Google Shape;2116;p111"/>
            <p:cNvGrpSpPr/>
            <p:nvPr/>
          </p:nvGrpSpPr>
          <p:grpSpPr>
            <a:xfrm>
              <a:off x="5330199" y="2779093"/>
              <a:ext cx="2697605" cy="1623803"/>
              <a:chOff x="5330199" y="2779093"/>
              <a:chExt cx="2697605" cy="1623803"/>
            </a:xfrm>
          </p:grpSpPr>
          <p:grpSp>
            <p:nvGrpSpPr>
              <p:cNvPr id="2117" name="Google Shape;2117;p111"/>
              <p:cNvGrpSpPr/>
              <p:nvPr/>
            </p:nvGrpSpPr>
            <p:grpSpPr>
              <a:xfrm>
                <a:off x="5330199" y="2779093"/>
                <a:ext cx="542181" cy="541884"/>
                <a:chOff x="4787590" y="2235600"/>
                <a:chExt cx="548100" cy="547800"/>
              </a:xfrm>
            </p:grpSpPr>
            <p:sp>
              <p:nvSpPr>
                <p:cNvPr id="2118" name="Google Shape;2118;p111"/>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19" name="Google Shape;2119;p111"/>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20" name="Google Shape;2120;p111"/>
              <p:cNvGrpSpPr/>
              <p:nvPr/>
            </p:nvGrpSpPr>
            <p:grpSpPr>
              <a:xfrm>
                <a:off x="5867809" y="2779093"/>
                <a:ext cx="542181" cy="541884"/>
                <a:chOff x="4787590" y="2235600"/>
                <a:chExt cx="548100" cy="547800"/>
              </a:xfrm>
            </p:grpSpPr>
            <p:sp>
              <p:nvSpPr>
                <p:cNvPr id="2121" name="Google Shape;2121;p111"/>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22" name="Google Shape;2122;p111"/>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23" name="Google Shape;2123;p111"/>
              <p:cNvGrpSpPr/>
              <p:nvPr/>
            </p:nvGrpSpPr>
            <p:grpSpPr>
              <a:xfrm>
                <a:off x="6405418" y="2779093"/>
                <a:ext cx="542181" cy="541884"/>
                <a:chOff x="4787590" y="2235600"/>
                <a:chExt cx="548100" cy="547800"/>
              </a:xfrm>
            </p:grpSpPr>
            <p:sp>
              <p:nvSpPr>
                <p:cNvPr id="2124" name="Google Shape;2124;p111"/>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25" name="Google Shape;2125;p111"/>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26" name="Google Shape;2126;p111"/>
              <p:cNvGrpSpPr/>
              <p:nvPr/>
            </p:nvGrpSpPr>
            <p:grpSpPr>
              <a:xfrm>
                <a:off x="6948013" y="2779093"/>
                <a:ext cx="542181" cy="541884"/>
                <a:chOff x="4787590" y="2235600"/>
                <a:chExt cx="548100" cy="547800"/>
              </a:xfrm>
            </p:grpSpPr>
            <p:sp>
              <p:nvSpPr>
                <p:cNvPr id="2127" name="Google Shape;2127;p111"/>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28" name="Google Shape;2128;p111"/>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29" name="Google Shape;2129;p111"/>
              <p:cNvGrpSpPr/>
              <p:nvPr/>
            </p:nvGrpSpPr>
            <p:grpSpPr>
              <a:xfrm>
                <a:off x="7485623" y="2779093"/>
                <a:ext cx="542181" cy="541884"/>
                <a:chOff x="4787590" y="2235600"/>
                <a:chExt cx="548100" cy="547800"/>
              </a:xfrm>
            </p:grpSpPr>
            <p:sp>
              <p:nvSpPr>
                <p:cNvPr id="2130" name="Google Shape;2130;p111"/>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31" name="Google Shape;2131;p111"/>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32" name="Google Shape;2132;p111"/>
              <p:cNvGrpSpPr/>
              <p:nvPr/>
            </p:nvGrpSpPr>
            <p:grpSpPr>
              <a:xfrm>
                <a:off x="5330199" y="3317532"/>
                <a:ext cx="542181" cy="541884"/>
                <a:chOff x="4787590" y="2235600"/>
                <a:chExt cx="548100" cy="547800"/>
              </a:xfrm>
            </p:grpSpPr>
            <p:sp>
              <p:nvSpPr>
                <p:cNvPr id="2133" name="Google Shape;2133;p111"/>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34" name="Google Shape;2134;p111"/>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35" name="Google Shape;2135;p111"/>
              <p:cNvGrpSpPr/>
              <p:nvPr/>
            </p:nvGrpSpPr>
            <p:grpSpPr>
              <a:xfrm>
                <a:off x="5867809" y="3317532"/>
                <a:ext cx="542181" cy="541884"/>
                <a:chOff x="4787590" y="2235600"/>
                <a:chExt cx="548100" cy="547800"/>
              </a:xfrm>
            </p:grpSpPr>
            <p:sp>
              <p:nvSpPr>
                <p:cNvPr id="2136" name="Google Shape;2136;p111"/>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37" name="Google Shape;2137;p111"/>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38" name="Google Shape;2138;p111"/>
              <p:cNvGrpSpPr/>
              <p:nvPr/>
            </p:nvGrpSpPr>
            <p:grpSpPr>
              <a:xfrm>
                <a:off x="6405418" y="3317532"/>
                <a:ext cx="542181" cy="541884"/>
                <a:chOff x="4787590" y="2235600"/>
                <a:chExt cx="548100" cy="547800"/>
              </a:xfrm>
            </p:grpSpPr>
            <p:sp>
              <p:nvSpPr>
                <p:cNvPr id="2139" name="Google Shape;2139;p111"/>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40" name="Google Shape;2140;p111"/>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41" name="Google Shape;2141;p111"/>
              <p:cNvGrpSpPr/>
              <p:nvPr/>
            </p:nvGrpSpPr>
            <p:grpSpPr>
              <a:xfrm>
                <a:off x="6948013" y="3317532"/>
                <a:ext cx="542181" cy="541884"/>
                <a:chOff x="4787590" y="2235600"/>
                <a:chExt cx="548100" cy="547800"/>
              </a:xfrm>
            </p:grpSpPr>
            <p:sp>
              <p:nvSpPr>
                <p:cNvPr id="2142" name="Google Shape;2142;p111"/>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43" name="Google Shape;2143;p111"/>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44" name="Google Shape;2144;p111"/>
              <p:cNvGrpSpPr/>
              <p:nvPr/>
            </p:nvGrpSpPr>
            <p:grpSpPr>
              <a:xfrm>
                <a:off x="7485623" y="3317532"/>
                <a:ext cx="542181" cy="541884"/>
                <a:chOff x="4787590" y="2235600"/>
                <a:chExt cx="548100" cy="547800"/>
              </a:xfrm>
            </p:grpSpPr>
            <p:sp>
              <p:nvSpPr>
                <p:cNvPr id="2145" name="Google Shape;2145;p111"/>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46" name="Google Shape;2146;p111"/>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47" name="Google Shape;2147;p111"/>
              <p:cNvGrpSpPr/>
              <p:nvPr/>
            </p:nvGrpSpPr>
            <p:grpSpPr>
              <a:xfrm>
                <a:off x="5330199" y="3861012"/>
                <a:ext cx="542181" cy="541884"/>
                <a:chOff x="4787590" y="2235600"/>
                <a:chExt cx="548100" cy="547800"/>
              </a:xfrm>
            </p:grpSpPr>
            <p:sp>
              <p:nvSpPr>
                <p:cNvPr id="2148" name="Google Shape;2148;p111"/>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49" name="Google Shape;2149;p111"/>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50" name="Google Shape;2150;p111"/>
              <p:cNvGrpSpPr/>
              <p:nvPr/>
            </p:nvGrpSpPr>
            <p:grpSpPr>
              <a:xfrm>
                <a:off x="5867809" y="3861012"/>
                <a:ext cx="542181" cy="541884"/>
                <a:chOff x="4787590" y="2235600"/>
                <a:chExt cx="548100" cy="547800"/>
              </a:xfrm>
            </p:grpSpPr>
            <p:sp>
              <p:nvSpPr>
                <p:cNvPr id="2151" name="Google Shape;2151;p111"/>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52" name="Google Shape;2152;p111"/>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53" name="Google Shape;2153;p111"/>
              <p:cNvGrpSpPr/>
              <p:nvPr/>
            </p:nvGrpSpPr>
            <p:grpSpPr>
              <a:xfrm>
                <a:off x="6405418" y="3861012"/>
                <a:ext cx="542181" cy="541884"/>
                <a:chOff x="4787590" y="2235600"/>
                <a:chExt cx="548100" cy="547800"/>
              </a:xfrm>
            </p:grpSpPr>
            <p:sp>
              <p:nvSpPr>
                <p:cNvPr id="2154" name="Google Shape;2154;p111"/>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55" name="Google Shape;2155;p111"/>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56" name="Google Shape;2156;p111"/>
              <p:cNvGrpSpPr/>
              <p:nvPr/>
            </p:nvGrpSpPr>
            <p:grpSpPr>
              <a:xfrm>
                <a:off x="6948013" y="3861012"/>
                <a:ext cx="542181" cy="541884"/>
                <a:chOff x="4787590" y="2235600"/>
                <a:chExt cx="548100" cy="547800"/>
              </a:xfrm>
            </p:grpSpPr>
            <p:sp>
              <p:nvSpPr>
                <p:cNvPr id="2157" name="Google Shape;2157;p111"/>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58" name="Google Shape;2158;p111"/>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nvGrpSpPr>
            <p:cNvPr id="2159" name="Google Shape;2159;p111"/>
            <p:cNvGrpSpPr/>
            <p:nvPr/>
          </p:nvGrpSpPr>
          <p:grpSpPr>
            <a:xfrm>
              <a:off x="7485623" y="3861012"/>
              <a:ext cx="542181" cy="541884"/>
              <a:chOff x="4787590" y="2235600"/>
              <a:chExt cx="548100" cy="547800"/>
            </a:xfrm>
          </p:grpSpPr>
          <p:sp>
            <p:nvSpPr>
              <p:cNvPr id="2160" name="Google Shape;2160;p111"/>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61" name="Google Shape;2161;p111"/>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pic>
        <p:nvPicPr>
          <p:cNvPr id="2162" name="Google Shape;2162;p111"/>
          <p:cNvPicPr preferRelativeResize="0"/>
          <p:nvPr/>
        </p:nvPicPr>
        <p:blipFill>
          <a:blip r:embed="rId5">
            <a:alphaModFix/>
          </a:blip>
          <a:stretch>
            <a:fillRect/>
          </a:stretch>
        </p:blipFill>
        <p:spPr>
          <a:xfrm flipH="1">
            <a:off x="8134344" y="1974674"/>
            <a:ext cx="640474" cy="718950"/>
          </a:xfrm>
          <a:prstGeom prst="rect">
            <a:avLst/>
          </a:prstGeom>
          <a:noFill/>
          <a:ln>
            <a:noFill/>
          </a:ln>
        </p:spPr>
      </p:pic>
      <p:grpSp>
        <p:nvGrpSpPr>
          <p:cNvPr id="2163" name="Google Shape;2163;p111"/>
          <p:cNvGrpSpPr/>
          <p:nvPr/>
        </p:nvGrpSpPr>
        <p:grpSpPr>
          <a:xfrm>
            <a:off x="4249166" y="2235613"/>
            <a:ext cx="542181" cy="2167282"/>
            <a:chOff x="4249166" y="2235613"/>
            <a:chExt cx="542181" cy="2167282"/>
          </a:xfrm>
        </p:grpSpPr>
        <p:grpSp>
          <p:nvGrpSpPr>
            <p:cNvPr id="2164" name="Google Shape;2164;p111"/>
            <p:cNvGrpSpPr/>
            <p:nvPr/>
          </p:nvGrpSpPr>
          <p:grpSpPr>
            <a:xfrm>
              <a:off x="4249166" y="2235613"/>
              <a:ext cx="542181" cy="541884"/>
              <a:chOff x="4787590" y="2235600"/>
              <a:chExt cx="548100" cy="547800"/>
            </a:xfrm>
          </p:grpSpPr>
          <p:sp>
            <p:nvSpPr>
              <p:cNvPr id="2165" name="Google Shape;2165;p111"/>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66" name="Google Shape;2166;p111"/>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67" name="Google Shape;2167;p111"/>
            <p:cNvGrpSpPr/>
            <p:nvPr/>
          </p:nvGrpSpPr>
          <p:grpSpPr>
            <a:xfrm>
              <a:off x="4249166" y="2779093"/>
              <a:ext cx="542181" cy="541884"/>
              <a:chOff x="4787590" y="2235600"/>
              <a:chExt cx="548100" cy="547800"/>
            </a:xfrm>
          </p:grpSpPr>
          <p:sp>
            <p:nvSpPr>
              <p:cNvPr id="2168" name="Google Shape;2168;p111"/>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69" name="Google Shape;2169;p111"/>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70" name="Google Shape;2170;p111"/>
            <p:cNvGrpSpPr/>
            <p:nvPr/>
          </p:nvGrpSpPr>
          <p:grpSpPr>
            <a:xfrm>
              <a:off x="4249166" y="3317532"/>
              <a:ext cx="542181" cy="541884"/>
              <a:chOff x="4787590" y="2235600"/>
              <a:chExt cx="548100" cy="547800"/>
            </a:xfrm>
          </p:grpSpPr>
          <p:sp>
            <p:nvSpPr>
              <p:cNvPr id="2171" name="Google Shape;2171;p111"/>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72" name="Google Shape;2172;p111"/>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73" name="Google Shape;2173;p111"/>
            <p:cNvGrpSpPr/>
            <p:nvPr/>
          </p:nvGrpSpPr>
          <p:grpSpPr>
            <a:xfrm>
              <a:off x="4249166" y="3861012"/>
              <a:ext cx="542181" cy="541884"/>
              <a:chOff x="4787590" y="2235600"/>
              <a:chExt cx="548100" cy="547800"/>
            </a:xfrm>
          </p:grpSpPr>
          <p:sp>
            <p:nvSpPr>
              <p:cNvPr id="2174" name="Google Shape;2174;p111"/>
              <p:cNvSpPr/>
              <p:nvPr/>
            </p:nvSpPr>
            <p:spPr>
              <a:xfrm>
                <a:off x="4986490" y="2434050"/>
                <a:ext cx="150300" cy="150900"/>
              </a:xfrm>
              <a:prstGeom prst="ellipse">
                <a:avLst/>
              </a:prstGeom>
              <a:solidFill>
                <a:schemeClr val="accent3"/>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75" name="Google Shape;2175;p111"/>
              <p:cNvSpPr/>
              <p:nvPr/>
            </p:nvSpPr>
            <p:spPr>
              <a:xfrm>
                <a:off x="4787590" y="2235600"/>
                <a:ext cx="548100" cy="5478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9" name="Shape 2179"/>
        <p:cNvGrpSpPr/>
        <p:nvPr/>
      </p:nvGrpSpPr>
      <p:grpSpPr>
        <a:xfrm>
          <a:off x="0" y="0"/>
          <a:ext cx="0" cy="0"/>
          <a:chOff x="0" y="0"/>
          <a:chExt cx="0" cy="0"/>
        </a:xfrm>
      </p:grpSpPr>
      <p:sp>
        <p:nvSpPr>
          <p:cNvPr id="2180" name="Google Shape;2180;p112"/>
          <p:cNvSpPr txBox="1"/>
          <p:nvPr>
            <p:ph idx="1" type="body"/>
          </p:nvPr>
        </p:nvSpPr>
        <p:spPr>
          <a:xfrm>
            <a:off x="324000" y="6831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Jaantusku wuxuu muujinayaa qorshaha qayb ka mid ah beerta bulshada. Waxay leedahay waddo dhererkeedu yahay 80 cm iyo afar sanduuq oo beero ah. Sanduuq kastaa wuxuu ku qoran yahay waxa loogu talagalay in lagu beero.</a:t>
            </a:r>
            <a:r>
              <a:rPr lang="en-GB" sz="1100">
                <a:latin typeface="Lexend"/>
              </a:rPr>
              <a:t/>
            </a:r>
            <a:br>
              <a:rPr lang="en-GB" sz="1800"/>
            </a:br>
            <a:r>
              <a:rPr lang="en-GB" sz="1100">
                <a:latin typeface="Lexend"/>
              </a:rPr>
              <a:t/>
            </a:r>
            <a:br>
              <a:rPr lang="en-GB" sz="1800"/>
            </a:br>
            <a:r>
              <a:rPr lang="en-GB" sz="1100">
                <a:latin typeface="Lexend"/>
              </a:rPr>
              <a:t/>
            </a:r>
            <a:br>
              <a:rPr lang="en-GB" sz="1800"/>
            </a:br>
            <a:r>
              <a:rPr lang="en-GB" sz="1100">
                <a:latin typeface="Lexend"/>
              </a:rPr>
              <a:t/>
            </a:r>
            <a:br>
              <a:rPr lang="en-GB" sz="1800"/>
            </a:br>
            <a:r>
              <a:rPr lang="en-GB" sz="1100">
                <a:latin typeface="Lexend"/>
              </a:rPr>
              <a:t/>
            </a:r>
            <a:endParaRPr sz="1800"/>
          </a:p>
          <a:p>
            <a:pPr indent="0" lvl="0" marL="0" rtl="0" algn="l">
              <a:spcBef>
                <a:spcPts val="1000"/>
              </a:spcBef>
              <a:spcAft>
                <a:spcPts val="1000"/>
              </a:spcAft>
              <a:buNone/>
            </a:pPr>
            <a:r>
              <a:rPr lang="en-GB" sz="1800">
                <a:latin typeface="Lexend"/>
              </a:rPr>
              <a:t>    </a:t>
            </a:r>
            <a:endParaRPr sz="1800"/>
          </a:p>
        </p:txBody>
      </p:sp>
      <p:sp>
        <p:nvSpPr>
          <p:cNvPr id="2181" name="Google Shape;2181;p11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Qorsheynta beerta ama jardiin</a:t>
            </a:r>
            <a:endParaRPr/>
          </a:p>
        </p:txBody>
      </p:sp>
      <p:sp>
        <p:nvSpPr>
          <p:cNvPr id="2182" name="Google Shape;2182;p112"/>
          <p:cNvSpPr txBox="1"/>
          <p:nvPr>
            <p:ph idx="1" type="body"/>
          </p:nvPr>
        </p:nvSpPr>
        <p:spPr>
          <a:xfrm>
            <a:off x="559350" y="2303553"/>
            <a:ext cx="4232100" cy="693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Macluumaadka hoose waxay muujinayaan inta kala fog ee nooc kasta oo dhir ah uu u baahan yahay:</a:t>
            </a:r>
            <a:endParaRPr sz="1800"/>
          </a:p>
          <a:p>
            <a:pPr indent="-342900" lvl="0" marL="457200" rtl="0" algn="l">
              <a:spcBef>
                <a:spcPts val="0"/>
              </a:spcBef>
              <a:spcAft>
                <a:spcPts val="0"/>
              </a:spcAft>
              <a:buSzPts val="1800"/>
              <a:buChar char="●"/>
            </a:pPr>
            <a:r>
              <a:rPr lang="en-GB" sz="1100">
                <a:latin typeface="Lexend"/>
              </a:rPr>
              <a:t>broccoli 80 cm</a:t>
            </a:r>
            <a:endParaRPr sz="1800"/>
          </a:p>
          <a:p>
            <a:pPr indent="-342900" lvl="0" marL="457200" rtl="0" algn="l">
              <a:spcBef>
                <a:spcPts val="0"/>
              </a:spcBef>
              <a:spcAft>
                <a:spcPts val="0"/>
              </a:spcAft>
              <a:buSzPts val="1800"/>
              <a:buChar char="●"/>
            </a:pPr>
            <a:r>
              <a:rPr lang="en-GB" sz="1100">
                <a:latin typeface="Lexend"/>
              </a:rPr>
              <a:t>cabbages: 45 cm</a:t>
            </a:r>
            <a:endParaRPr sz="1800"/>
          </a:p>
          <a:p>
            <a:pPr indent="-342900" lvl="0" marL="457200" rtl="0" algn="l">
              <a:spcBef>
                <a:spcPts val="0"/>
              </a:spcBef>
              <a:spcAft>
                <a:spcPts val="0"/>
              </a:spcAft>
              <a:buSzPts val="1800"/>
              <a:buChar char="●"/>
            </a:pPr>
            <a:r>
              <a:rPr lang="en-GB" sz="1100">
                <a:latin typeface="Lexend"/>
              </a:rPr>
              <a:t>cauliflower: 60 cm</a:t>
            </a:r>
            <a:endParaRPr sz="1800"/>
          </a:p>
          <a:p>
            <a:pPr indent="-342900" lvl="0" marL="457200" rtl="0" algn="l">
              <a:spcBef>
                <a:spcPts val="0"/>
              </a:spcBef>
              <a:spcAft>
                <a:spcPts val="0"/>
              </a:spcAft>
              <a:buSzPts val="1800"/>
              <a:buChar char="●"/>
            </a:pPr>
            <a:r>
              <a:rPr lang="en-GB" sz="1100">
                <a:latin typeface="Lexend"/>
              </a:rPr>
              <a:t>geedo strawberry: 30 cm</a:t>
            </a:r>
            <a:endParaRPr sz="1800"/>
          </a:p>
        </p:txBody>
      </p:sp>
      <p:sp>
        <p:nvSpPr>
          <p:cNvPr id="2183" name="Google Shape;2183;p112"/>
          <p:cNvSpPr/>
          <p:nvPr/>
        </p:nvSpPr>
        <p:spPr>
          <a:xfrm rot="5400000">
            <a:off x="5156301" y="1215705"/>
            <a:ext cx="3240000" cy="2804700"/>
          </a:xfrm>
          <a:prstGeom prst="rect">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84" name="Google Shape;2184;p112"/>
          <p:cNvSpPr/>
          <p:nvPr/>
        </p:nvSpPr>
        <p:spPr>
          <a:xfrm flipH="1">
            <a:off x="5373413" y="998109"/>
            <a:ext cx="1471800" cy="1214400"/>
          </a:xfrm>
          <a:prstGeom prst="rect">
            <a:avLst/>
          </a:prstGeom>
          <a:solidFill>
            <a:srgbClr val="BF9000"/>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dubbeed (cauliflower)</a:t>
            </a:r>
            <a:endParaRPr sz="1600">
              <a:latin typeface="Lexend"/>
              <a:ea typeface="Lexend"/>
              <a:cs typeface="Lexend"/>
              <a:sym typeface="Lexend"/>
            </a:endParaRPr>
          </a:p>
        </p:txBody>
      </p:sp>
      <p:sp>
        <p:nvSpPr>
          <p:cNvPr id="2185" name="Google Shape;2185;p112"/>
          <p:cNvSpPr/>
          <p:nvPr/>
        </p:nvSpPr>
        <p:spPr>
          <a:xfrm flipH="1">
            <a:off x="7136451" y="998109"/>
            <a:ext cx="1042200" cy="1214400"/>
          </a:xfrm>
          <a:prstGeom prst="rect">
            <a:avLst/>
          </a:prstGeom>
          <a:solidFill>
            <a:srgbClr val="BF9000"/>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geedo strawberry ah (strawberry plants)</a:t>
            </a:r>
            <a:br>
              <a:rPr lang="en-GB" sz="15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endParaRPr sz="1600">
              <a:latin typeface="Lexend"/>
              <a:ea typeface="Lexend"/>
              <a:cs typeface="Lexend"/>
              <a:sym typeface="Lexend"/>
            </a:endParaRPr>
          </a:p>
        </p:txBody>
      </p:sp>
      <p:sp>
        <p:nvSpPr>
          <p:cNvPr id="2186" name="Google Shape;2186;p112"/>
          <p:cNvSpPr/>
          <p:nvPr/>
        </p:nvSpPr>
        <p:spPr>
          <a:xfrm flipH="1">
            <a:off x="5373413" y="2508664"/>
            <a:ext cx="1471800" cy="1729200"/>
          </a:xfrm>
          <a:prstGeom prst="rect">
            <a:avLst/>
          </a:prstGeom>
          <a:solidFill>
            <a:srgbClr val="BF9000"/>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brokoli (broccoli)</a:t>
            </a:r>
            <a:endParaRPr sz="1600">
              <a:latin typeface="Lexend"/>
              <a:ea typeface="Lexend"/>
              <a:cs typeface="Lexend"/>
              <a:sym typeface="Lexend"/>
            </a:endParaRPr>
          </a:p>
        </p:txBody>
      </p:sp>
      <p:sp>
        <p:nvSpPr>
          <p:cNvPr id="2187" name="Google Shape;2187;p112"/>
          <p:cNvSpPr/>
          <p:nvPr/>
        </p:nvSpPr>
        <p:spPr>
          <a:xfrm flipH="1">
            <a:off x="7136451" y="2508667"/>
            <a:ext cx="1042200" cy="1729200"/>
          </a:xfrm>
          <a:prstGeom prst="rect">
            <a:avLst/>
          </a:prstGeom>
          <a:solidFill>
            <a:srgbClr val="BF9000"/>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kobbe (cabbage)</a:t>
            </a:r>
            <a:endParaRPr sz="1500">
              <a:latin typeface="Lexend"/>
              <a:ea typeface="Lexend"/>
              <a:cs typeface="Lexend"/>
              <a:sym typeface="Lexend"/>
            </a:endParaRPr>
          </a:p>
        </p:txBody>
      </p:sp>
      <p:cxnSp>
        <p:nvCxnSpPr>
          <p:cNvPr id="2188" name="Google Shape;2188;p112"/>
          <p:cNvCxnSpPr/>
          <p:nvPr/>
        </p:nvCxnSpPr>
        <p:spPr>
          <a:xfrm>
            <a:off x="5275363" y="1028885"/>
            <a:ext cx="0" cy="1164900"/>
          </a:xfrm>
          <a:prstGeom prst="straightConnector1">
            <a:avLst/>
          </a:prstGeom>
          <a:noFill/>
          <a:ln cap="flat" cmpd="sng" w="19050">
            <a:solidFill>
              <a:schemeClr val="dk1"/>
            </a:solidFill>
            <a:prstDash val="solid"/>
            <a:round/>
            <a:headEnd len="med" w="med" type="triangle"/>
            <a:tailEnd len="med" w="med" type="triangle"/>
          </a:ln>
        </p:spPr>
      </p:cxnSp>
      <p:cxnSp>
        <p:nvCxnSpPr>
          <p:cNvPr id="2189" name="Google Shape;2189;p112"/>
          <p:cNvCxnSpPr/>
          <p:nvPr/>
        </p:nvCxnSpPr>
        <p:spPr>
          <a:xfrm>
            <a:off x="5380876" y="903262"/>
            <a:ext cx="1485600" cy="0"/>
          </a:xfrm>
          <a:prstGeom prst="straightConnector1">
            <a:avLst/>
          </a:prstGeom>
          <a:noFill/>
          <a:ln cap="flat" cmpd="sng" w="19050">
            <a:solidFill>
              <a:schemeClr val="dk1"/>
            </a:solidFill>
            <a:prstDash val="solid"/>
            <a:round/>
            <a:headEnd len="med" w="med" type="triangle"/>
            <a:tailEnd len="med" w="med" type="triangle"/>
          </a:ln>
        </p:spPr>
      </p:cxnSp>
      <p:cxnSp>
        <p:nvCxnSpPr>
          <p:cNvPr id="2190" name="Google Shape;2190;p112"/>
          <p:cNvCxnSpPr/>
          <p:nvPr/>
        </p:nvCxnSpPr>
        <p:spPr>
          <a:xfrm>
            <a:off x="5371998" y="4324823"/>
            <a:ext cx="2808900" cy="0"/>
          </a:xfrm>
          <a:prstGeom prst="straightConnector1">
            <a:avLst/>
          </a:prstGeom>
          <a:noFill/>
          <a:ln cap="flat" cmpd="sng" w="19050">
            <a:solidFill>
              <a:schemeClr val="dk1"/>
            </a:solidFill>
            <a:prstDash val="solid"/>
            <a:round/>
            <a:headEnd len="med" w="med" type="triangle"/>
            <a:tailEnd len="med" w="med" type="triangle"/>
          </a:ln>
        </p:spPr>
      </p:cxnSp>
      <p:sp>
        <p:nvSpPr>
          <p:cNvPr id="2191" name="Google Shape;2191;p112"/>
          <p:cNvSpPr txBox="1"/>
          <p:nvPr>
            <p:ph idx="1" type="body"/>
          </p:nvPr>
        </p:nvSpPr>
        <p:spPr>
          <a:xfrm>
            <a:off x="559350" y="4265275"/>
            <a:ext cx="4523700" cy="6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Waa maxay tirada ugu badan ee dhirta laga beeran karo sanduuq kasta?</a:t>
            </a:r>
            <a:endParaRPr sz="1800"/>
          </a:p>
        </p:txBody>
      </p:sp>
      <p:sp>
        <p:nvSpPr>
          <p:cNvPr id="2192" name="Google Shape;2192;p112"/>
          <p:cNvSpPr txBox="1"/>
          <p:nvPr>
            <p:ph idx="1" type="body"/>
          </p:nvPr>
        </p:nvSpPr>
        <p:spPr>
          <a:xfrm>
            <a:off x="4853275" y="1473938"/>
            <a:ext cx="519600" cy="25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 m</a:t>
            </a:r>
            <a:endParaRPr sz="1600"/>
          </a:p>
        </p:txBody>
      </p:sp>
      <p:sp>
        <p:nvSpPr>
          <p:cNvPr id="2193" name="Google Shape;2193;p112"/>
          <p:cNvSpPr txBox="1"/>
          <p:nvPr>
            <p:ph idx="1" type="body"/>
          </p:nvPr>
        </p:nvSpPr>
        <p:spPr>
          <a:xfrm>
            <a:off x="5856998" y="686776"/>
            <a:ext cx="621900" cy="25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3.6 m</a:t>
            </a:r>
            <a:endParaRPr sz="1600"/>
          </a:p>
        </p:txBody>
      </p:sp>
      <p:sp>
        <p:nvSpPr>
          <p:cNvPr id="2194" name="Google Shape;2194;p112"/>
          <p:cNvSpPr txBox="1"/>
          <p:nvPr>
            <p:ph idx="1" type="body"/>
          </p:nvPr>
        </p:nvSpPr>
        <p:spPr>
          <a:xfrm>
            <a:off x="8313875" y="2658433"/>
            <a:ext cx="621900" cy="25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8.6 m</a:t>
            </a:r>
            <a:endParaRPr sz="1600"/>
          </a:p>
        </p:txBody>
      </p:sp>
      <p:cxnSp>
        <p:nvCxnSpPr>
          <p:cNvPr id="2195" name="Google Shape;2195;p112"/>
          <p:cNvCxnSpPr/>
          <p:nvPr/>
        </p:nvCxnSpPr>
        <p:spPr>
          <a:xfrm>
            <a:off x="8302214" y="1017019"/>
            <a:ext cx="0" cy="3220800"/>
          </a:xfrm>
          <a:prstGeom prst="straightConnector1">
            <a:avLst/>
          </a:prstGeom>
          <a:noFill/>
          <a:ln cap="flat" cmpd="sng" w="19050">
            <a:solidFill>
              <a:schemeClr val="dk1"/>
            </a:solidFill>
            <a:prstDash val="solid"/>
            <a:round/>
            <a:headEnd len="med" w="med" type="triangle"/>
            <a:tailEnd len="med" w="med" type="triangle"/>
          </a:ln>
        </p:spPr>
      </p:cxnSp>
      <p:sp>
        <p:nvSpPr>
          <p:cNvPr id="2196" name="Google Shape;2196;p112"/>
          <p:cNvSpPr txBox="1"/>
          <p:nvPr>
            <p:ph idx="1" type="body"/>
          </p:nvPr>
        </p:nvSpPr>
        <p:spPr>
          <a:xfrm>
            <a:off x="6587692" y="4324823"/>
            <a:ext cx="621900" cy="25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6.2 m</a:t>
            </a:r>
            <a:endParaRPr sz="1600"/>
          </a:p>
        </p:txBody>
      </p:sp>
      <p:sp>
        <p:nvSpPr>
          <p:cNvPr id="2197" name="Google Shape;2197;p112"/>
          <p:cNvSpPr txBox="1"/>
          <p:nvPr/>
        </p:nvSpPr>
        <p:spPr>
          <a:xfrm>
            <a:off x="4844741" y="4545487"/>
            <a:ext cx="37944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jaantus laguma sawirin cabbir (diagram not drawn to scale)</a:t>
            </a:r>
            <a:endParaRPr sz="1800">
              <a:latin typeface="Lexend"/>
              <a:ea typeface="Lexend"/>
              <a:cs typeface="Lexend"/>
              <a:sym typeface="Lexen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1" name="Shape 2201"/>
        <p:cNvGrpSpPr/>
        <p:nvPr/>
      </p:nvGrpSpPr>
      <p:grpSpPr>
        <a:xfrm>
          <a:off x="0" y="0"/>
          <a:ext cx="0" cy="0"/>
          <a:chOff x="0" y="0"/>
          <a:chExt cx="0" cy="0"/>
        </a:xfrm>
      </p:grpSpPr>
      <p:sp>
        <p:nvSpPr>
          <p:cNvPr id="2202" name="Google Shape;2202;p11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Qorshaynta beerta ama goobta beerta (Planning a garden or allotment)</a:t>
            </a:r>
            <a:endParaRPr/>
          </a:p>
        </p:txBody>
      </p:sp>
      <p:sp>
        <p:nvSpPr>
          <p:cNvPr id="2203" name="Google Shape;2203;p113"/>
          <p:cNvSpPr/>
          <p:nvPr/>
        </p:nvSpPr>
        <p:spPr>
          <a:xfrm rot="5400000">
            <a:off x="5156301" y="1215705"/>
            <a:ext cx="3240000" cy="2804700"/>
          </a:xfrm>
          <a:prstGeom prst="rect">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04" name="Google Shape;2204;p113"/>
          <p:cNvSpPr/>
          <p:nvPr/>
        </p:nvSpPr>
        <p:spPr>
          <a:xfrm flipH="1">
            <a:off x="5373413" y="998109"/>
            <a:ext cx="1471800" cy="1214400"/>
          </a:xfrm>
          <a:prstGeom prst="rect">
            <a:avLst/>
          </a:prstGeom>
          <a:solidFill>
            <a:srgbClr val="BF9000"/>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dubbeed (cauliflower)</a:t>
            </a:r>
            <a:endParaRPr sz="1600">
              <a:latin typeface="Lexend"/>
              <a:ea typeface="Lexend"/>
              <a:cs typeface="Lexend"/>
              <a:sym typeface="Lexend"/>
            </a:endParaRPr>
          </a:p>
        </p:txBody>
      </p:sp>
      <p:sp>
        <p:nvSpPr>
          <p:cNvPr id="2205" name="Google Shape;2205;p113"/>
          <p:cNvSpPr/>
          <p:nvPr/>
        </p:nvSpPr>
        <p:spPr>
          <a:xfrm flipH="1">
            <a:off x="7136451" y="998109"/>
            <a:ext cx="1042200" cy="1214400"/>
          </a:xfrm>
          <a:prstGeom prst="rect">
            <a:avLst/>
          </a:prstGeom>
          <a:solidFill>
            <a:srgbClr val="BF9000"/>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geedo strawberry ah (strawberry plants)</a:t>
            </a:r>
            <a:br>
              <a:rPr lang="en-GB" sz="15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endParaRPr sz="1600">
              <a:latin typeface="Lexend"/>
              <a:ea typeface="Lexend"/>
              <a:cs typeface="Lexend"/>
              <a:sym typeface="Lexend"/>
            </a:endParaRPr>
          </a:p>
        </p:txBody>
      </p:sp>
      <p:sp>
        <p:nvSpPr>
          <p:cNvPr id="2206" name="Google Shape;2206;p113"/>
          <p:cNvSpPr/>
          <p:nvPr/>
        </p:nvSpPr>
        <p:spPr>
          <a:xfrm flipH="1">
            <a:off x="5373413" y="2508664"/>
            <a:ext cx="1471800" cy="1729200"/>
          </a:xfrm>
          <a:prstGeom prst="rect">
            <a:avLst/>
          </a:prstGeom>
          <a:solidFill>
            <a:srgbClr val="BF9000"/>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brokoli (broccoli)</a:t>
            </a:r>
            <a:endParaRPr sz="1600">
              <a:latin typeface="Lexend"/>
              <a:ea typeface="Lexend"/>
              <a:cs typeface="Lexend"/>
              <a:sym typeface="Lexend"/>
            </a:endParaRPr>
          </a:p>
        </p:txBody>
      </p:sp>
      <p:sp>
        <p:nvSpPr>
          <p:cNvPr id="2207" name="Google Shape;2207;p113"/>
          <p:cNvSpPr/>
          <p:nvPr/>
        </p:nvSpPr>
        <p:spPr>
          <a:xfrm flipH="1">
            <a:off x="7136451" y="2508667"/>
            <a:ext cx="1042200" cy="1729200"/>
          </a:xfrm>
          <a:prstGeom prst="rect">
            <a:avLst/>
          </a:prstGeom>
          <a:solidFill>
            <a:srgbClr val="BF9000"/>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kobbe (cabbage)</a:t>
            </a:r>
            <a:endParaRPr sz="1500">
              <a:latin typeface="Lexend"/>
              <a:ea typeface="Lexend"/>
              <a:cs typeface="Lexend"/>
              <a:sym typeface="Lexend"/>
            </a:endParaRPr>
          </a:p>
        </p:txBody>
      </p:sp>
      <p:cxnSp>
        <p:nvCxnSpPr>
          <p:cNvPr id="2208" name="Google Shape;2208;p113"/>
          <p:cNvCxnSpPr/>
          <p:nvPr/>
        </p:nvCxnSpPr>
        <p:spPr>
          <a:xfrm>
            <a:off x="5275363" y="1028885"/>
            <a:ext cx="0" cy="1164900"/>
          </a:xfrm>
          <a:prstGeom prst="straightConnector1">
            <a:avLst/>
          </a:prstGeom>
          <a:noFill/>
          <a:ln cap="flat" cmpd="sng" w="19050">
            <a:solidFill>
              <a:schemeClr val="dk1"/>
            </a:solidFill>
            <a:prstDash val="solid"/>
            <a:round/>
            <a:headEnd len="med" w="med" type="triangle"/>
            <a:tailEnd len="med" w="med" type="triangle"/>
          </a:ln>
        </p:spPr>
      </p:cxnSp>
      <p:cxnSp>
        <p:nvCxnSpPr>
          <p:cNvPr id="2209" name="Google Shape;2209;p113"/>
          <p:cNvCxnSpPr/>
          <p:nvPr/>
        </p:nvCxnSpPr>
        <p:spPr>
          <a:xfrm>
            <a:off x="5380876" y="903262"/>
            <a:ext cx="1485600" cy="0"/>
          </a:xfrm>
          <a:prstGeom prst="straightConnector1">
            <a:avLst/>
          </a:prstGeom>
          <a:noFill/>
          <a:ln cap="flat" cmpd="sng" w="19050">
            <a:solidFill>
              <a:schemeClr val="dk1"/>
            </a:solidFill>
            <a:prstDash val="solid"/>
            <a:round/>
            <a:headEnd len="med" w="med" type="triangle"/>
            <a:tailEnd len="med" w="med" type="triangle"/>
          </a:ln>
        </p:spPr>
      </p:cxnSp>
      <p:cxnSp>
        <p:nvCxnSpPr>
          <p:cNvPr id="2210" name="Google Shape;2210;p113"/>
          <p:cNvCxnSpPr/>
          <p:nvPr/>
        </p:nvCxnSpPr>
        <p:spPr>
          <a:xfrm>
            <a:off x="5371998" y="4324823"/>
            <a:ext cx="2808900" cy="0"/>
          </a:xfrm>
          <a:prstGeom prst="straightConnector1">
            <a:avLst/>
          </a:prstGeom>
          <a:noFill/>
          <a:ln cap="flat" cmpd="sng" w="19050">
            <a:solidFill>
              <a:schemeClr val="dk1"/>
            </a:solidFill>
            <a:prstDash val="solid"/>
            <a:round/>
            <a:headEnd len="med" w="med" type="triangle"/>
            <a:tailEnd len="med" w="med" type="triangle"/>
          </a:ln>
        </p:spPr>
      </p:cxnSp>
      <p:sp>
        <p:nvSpPr>
          <p:cNvPr id="2211" name="Google Shape;2211;p113"/>
          <p:cNvSpPr txBox="1"/>
          <p:nvPr>
            <p:ph idx="1" type="body"/>
          </p:nvPr>
        </p:nvSpPr>
        <p:spPr>
          <a:xfrm>
            <a:off x="4853275" y="1473938"/>
            <a:ext cx="519600" cy="25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 m</a:t>
            </a:r>
            <a:endParaRPr sz="1600"/>
          </a:p>
        </p:txBody>
      </p:sp>
      <p:sp>
        <p:nvSpPr>
          <p:cNvPr id="2212" name="Google Shape;2212;p113"/>
          <p:cNvSpPr txBox="1"/>
          <p:nvPr>
            <p:ph idx="1" type="body"/>
          </p:nvPr>
        </p:nvSpPr>
        <p:spPr>
          <a:xfrm>
            <a:off x="5856998" y="686776"/>
            <a:ext cx="621900" cy="25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3.6 m</a:t>
            </a:r>
            <a:endParaRPr sz="1600"/>
          </a:p>
        </p:txBody>
      </p:sp>
      <p:sp>
        <p:nvSpPr>
          <p:cNvPr id="2213" name="Google Shape;2213;p113"/>
          <p:cNvSpPr txBox="1"/>
          <p:nvPr>
            <p:ph idx="1" type="body"/>
          </p:nvPr>
        </p:nvSpPr>
        <p:spPr>
          <a:xfrm>
            <a:off x="8313875" y="2658433"/>
            <a:ext cx="621900" cy="25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8.6 m</a:t>
            </a:r>
            <a:endParaRPr sz="1600"/>
          </a:p>
        </p:txBody>
      </p:sp>
      <p:cxnSp>
        <p:nvCxnSpPr>
          <p:cNvPr id="2214" name="Google Shape;2214;p113"/>
          <p:cNvCxnSpPr/>
          <p:nvPr/>
        </p:nvCxnSpPr>
        <p:spPr>
          <a:xfrm>
            <a:off x="8302214" y="1017019"/>
            <a:ext cx="0" cy="3220800"/>
          </a:xfrm>
          <a:prstGeom prst="straightConnector1">
            <a:avLst/>
          </a:prstGeom>
          <a:noFill/>
          <a:ln cap="flat" cmpd="sng" w="19050">
            <a:solidFill>
              <a:schemeClr val="dk1"/>
            </a:solidFill>
            <a:prstDash val="solid"/>
            <a:round/>
            <a:headEnd len="med" w="med" type="triangle"/>
            <a:tailEnd len="med" w="med" type="triangle"/>
          </a:ln>
        </p:spPr>
      </p:cxnSp>
      <p:sp>
        <p:nvSpPr>
          <p:cNvPr id="2215" name="Google Shape;2215;p113"/>
          <p:cNvSpPr txBox="1"/>
          <p:nvPr>
            <p:ph idx="1" type="body"/>
          </p:nvPr>
        </p:nvSpPr>
        <p:spPr>
          <a:xfrm>
            <a:off x="6587692" y="4324823"/>
            <a:ext cx="621900" cy="25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6.2 m</a:t>
            </a:r>
            <a:endParaRPr sz="1600"/>
          </a:p>
        </p:txBody>
      </p:sp>
      <p:sp>
        <p:nvSpPr>
          <p:cNvPr id="2216" name="Google Shape;2216;p113"/>
          <p:cNvSpPr txBox="1"/>
          <p:nvPr/>
        </p:nvSpPr>
        <p:spPr>
          <a:xfrm>
            <a:off x="4844741" y="4545487"/>
            <a:ext cx="37944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jaantus laguma sawirin cabbir (diagram not drawn to scale)</a:t>
            </a:r>
            <a:endParaRPr sz="1800">
              <a:latin typeface="Lexend"/>
              <a:ea typeface="Lexend"/>
              <a:cs typeface="Lexend"/>
              <a:sym typeface="Lexend"/>
            </a:endParaRPr>
          </a:p>
        </p:txBody>
      </p:sp>
      <p:sp>
        <p:nvSpPr>
          <p:cNvPr id="2217" name="Google Shape;2217;p113"/>
          <p:cNvSpPr txBox="1"/>
          <p:nvPr>
            <p:ph idx="1" type="body"/>
          </p:nvPr>
        </p:nvSpPr>
        <p:spPr>
          <a:xfrm>
            <a:off x="324000" y="6831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Jaantusku wuxuu muujinayaa qorshaha qayb ka mid ah beerta bulshada. Waxay leedahay waddo dhererkeedu yahay 80 cm iyo afar sanduuq oo beerasho ah. Sanduuq kasta waxaa ku qoran waxa loogu talagalay in lagu beero.</a:t>
            </a:r>
            <a:br>
              <a:rPr lang="en-GB" sz="1800"/>
            </a:br>
            <a:r>
              <a:rPr lang="en-GB" sz="1100">
                <a:latin typeface="Lexend"/>
              </a:rPr>
              <a:t/>
            </a:r>
            <a:br>
              <a:rPr lang="en-GB" sz="1800"/>
            </a:br>
            <a:r>
              <a:rPr lang="en-GB" sz="1100">
                <a:latin typeface="Lexend"/>
              </a:rPr>
              <a:t/>
            </a:r>
            <a:br>
              <a:rPr lang="en-GB" sz="1800"/>
            </a:br>
            <a:r>
              <a:rPr lang="en-GB" sz="1100">
                <a:latin typeface="Lexend"/>
              </a:rPr>
              <a:t/>
            </a:r>
            <a:br>
              <a:rPr lang="en-GB" sz="1800"/>
            </a:br>
            <a:r>
              <a:rPr lang="en-GB" sz="1100">
                <a:latin typeface="Lexend"/>
              </a:rPr>
              <a:t/>
            </a:r>
            <a:endParaRPr sz="1800"/>
          </a:p>
          <a:p>
            <a:pPr indent="0" lvl="0" marL="0" rtl="0" algn="l">
              <a:spcBef>
                <a:spcPts val="1000"/>
              </a:spcBef>
              <a:spcAft>
                <a:spcPts val="1000"/>
              </a:spcAft>
              <a:buNone/>
            </a:pPr>
            <a:r>
              <a:rPr lang="en-GB" sz="1800">
                <a:latin typeface="Lexend"/>
              </a:rPr>
              <a:t>    </a:t>
            </a:r>
            <a:endParaRPr sz="1800"/>
          </a:p>
        </p:txBody>
      </p:sp>
      <p:sp>
        <p:nvSpPr>
          <p:cNvPr id="2218" name="Google Shape;2218;p113"/>
          <p:cNvSpPr txBox="1"/>
          <p:nvPr>
            <p:ph idx="1" type="body"/>
          </p:nvPr>
        </p:nvSpPr>
        <p:spPr>
          <a:xfrm>
            <a:off x="559350" y="2303553"/>
            <a:ext cx="4232100" cy="693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Macluumaadka hoose waxay muujinayaan inta u dhaxaysa nooc kasta oo dhir ah:</a:t>
            </a:r>
            <a:endParaRPr sz="1800"/>
          </a:p>
          <a:p>
            <a:pPr indent="-342900" lvl="0" marL="457200" rtl="0" algn="l">
              <a:spcBef>
                <a:spcPts val="0"/>
              </a:spcBef>
              <a:spcAft>
                <a:spcPts val="0"/>
              </a:spcAft>
              <a:buSzPts val="1800"/>
              <a:buChar char="●"/>
            </a:pPr>
            <a:r>
              <a:rPr lang="en-GB" sz="1100">
                <a:latin typeface="Lexend"/>
              </a:rPr>
              <a:t>brokoli (broccoli) 80 cm</a:t>
            </a:r>
            <a:endParaRPr sz="1800"/>
          </a:p>
          <a:p>
            <a:pPr indent="-342900" lvl="0" marL="457200" rtl="0" algn="l">
              <a:spcBef>
                <a:spcPts val="0"/>
              </a:spcBef>
              <a:spcAft>
                <a:spcPts val="0"/>
              </a:spcAft>
              <a:buSzPts val="1800"/>
              <a:buChar char="●"/>
            </a:pPr>
            <a:r>
              <a:rPr lang="en-GB" sz="1100">
                <a:latin typeface="Lexend"/>
              </a:rPr>
              <a:t>kobbe (cabbages): 45 cm</a:t>
            </a:r>
            <a:endParaRPr sz="1800"/>
          </a:p>
          <a:p>
            <a:pPr indent="-342900" lvl="0" marL="457200" rtl="0" algn="l">
              <a:spcBef>
                <a:spcPts val="0"/>
              </a:spcBef>
              <a:spcAft>
                <a:spcPts val="0"/>
              </a:spcAft>
              <a:buSzPts val="1800"/>
              <a:buChar char="●"/>
            </a:pPr>
            <a:r>
              <a:rPr lang="en-GB" sz="1100">
                <a:latin typeface="Lexend"/>
              </a:rPr>
              <a:t>dubbeed (cauliflower): 60 cm</a:t>
            </a:r>
            <a:endParaRPr sz="1800"/>
          </a:p>
          <a:p>
            <a:pPr indent="-342900" lvl="0" marL="457200" rtl="0" algn="l">
              <a:spcBef>
                <a:spcPts val="0"/>
              </a:spcBef>
              <a:spcAft>
                <a:spcPts val="0"/>
              </a:spcAft>
              <a:buSzPts val="1800"/>
              <a:buChar char="●"/>
            </a:pPr>
            <a:r>
              <a:rPr lang="en-GB" sz="1100">
                <a:latin typeface="Lexend"/>
              </a:rPr>
              <a:t>geedo strawberry ah (strawberry plants): 30 cm</a:t>
            </a:r>
            <a:endParaRPr sz="1800"/>
          </a:p>
        </p:txBody>
      </p:sp>
      <p:sp>
        <p:nvSpPr>
          <p:cNvPr id="2219" name="Google Shape;2219;p113"/>
          <p:cNvSpPr txBox="1"/>
          <p:nvPr>
            <p:ph idx="1" type="body"/>
          </p:nvPr>
        </p:nvSpPr>
        <p:spPr>
          <a:xfrm>
            <a:off x="559350" y="4265275"/>
            <a:ext cx="4523700" cy="6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Waa maxay tirada ugu badan ee dhirta laga beeran karo sanduuq kasta?</a:t>
            </a:r>
            <a:endParaRPr sz="18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3" name="Shape 2223"/>
        <p:cNvGrpSpPr/>
        <p:nvPr/>
      </p:nvGrpSpPr>
      <p:grpSpPr>
        <a:xfrm>
          <a:off x="0" y="0"/>
          <a:ext cx="0" cy="0"/>
          <a:chOff x="0" y="0"/>
          <a:chExt cx="0" cy="0"/>
        </a:xfrm>
      </p:grpSpPr>
      <p:sp>
        <p:nvSpPr>
          <p:cNvPr id="2224" name="Google Shape;2224;p114"/>
          <p:cNvSpPr txBox="1"/>
          <p:nvPr>
            <p:ph idx="1" type="body"/>
          </p:nvPr>
        </p:nvSpPr>
        <p:spPr>
          <a:xfrm>
            <a:off x="324000" y="759300"/>
            <a:ext cx="4451100" cy="1394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Jaantusku wuxuu muujinayaa qorshaha qayb ka mid ah</a:t>
            </a:r>
            <a:endParaRPr sz="1800"/>
          </a:p>
          <a:p>
            <a:pPr indent="0" lvl="0" marL="269999" rtl="0" algn="l">
              <a:spcBef>
                <a:spcPts val="0"/>
              </a:spcBef>
              <a:spcAft>
                <a:spcPts val="0"/>
              </a:spcAft>
              <a:buNone/>
            </a:pPr>
            <a:r>
              <a:rPr lang="en-GB" sz="1100">
                <a:latin typeface="Lexend"/>
              </a:rPr>
              <a:t>beerta bulshada. Waxay leedahay waddo dhererkeedu yahay 80 cm iyo afar sanduuq oo beerasho ah.</a:t>
            </a:r>
            <a:endParaRPr sz="1800"/>
          </a:p>
          <a:p>
            <a:pPr indent="0" lvl="0" marL="269999" rtl="0" algn="l">
              <a:spcBef>
                <a:spcPts val="1000"/>
              </a:spcBef>
              <a:spcAft>
                <a:spcPts val="0"/>
              </a:spcAft>
              <a:buNone/>
            </a:pPr>
            <a:r>
              <a:rPr lang="en-GB" sz="1100">
                <a:latin typeface="Lexend"/>
              </a:rPr>
              <a:t>Sanduuq kasta waxaa ku qoran waxa loogu talagalay in lagu beero.</a:t>
            </a:r>
            <a:endParaRPr sz="1800"/>
          </a:p>
        </p:txBody>
      </p:sp>
      <p:sp>
        <p:nvSpPr>
          <p:cNvPr id="2225" name="Google Shape;2225;p11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Qorsheynta beerta ama dhul beereed</a:t>
            </a:r>
            <a:endParaRPr/>
          </a:p>
        </p:txBody>
      </p:sp>
      <p:sp>
        <p:nvSpPr>
          <p:cNvPr id="2226" name="Google Shape;2226;p114"/>
          <p:cNvSpPr/>
          <p:nvPr/>
        </p:nvSpPr>
        <p:spPr>
          <a:xfrm rot="5400000">
            <a:off x="5156301" y="1215705"/>
            <a:ext cx="3240000" cy="2804700"/>
          </a:xfrm>
          <a:prstGeom prst="rect">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27" name="Google Shape;2227;p114"/>
          <p:cNvSpPr/>
          <p:nvPr/>
        </p:nvSpPr>
        <p:spPr>
          <a:xfrm flipH="1">
            <a:off x="5373413" y="998109"/>
            <a:ext cx="1471800" cy="1214400"/>
          </a:xfrm>
          <a:prstGeom prst="rect">
            <a:avLst/>
          </a:prstGeom>
          <a:solidFill>
            <a:srgbClr val="BF9000"/>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kaluunka (cauliflower)</a:t>
            </a:r>
            <a:endParaRPr sz="1600">
              <a:latin typeface="Lexend"/>
              <a:ea typeface="Lexend"/>
              <a:cs typeface="Lexend"/>
              <a:sym typeface="Lexend"/>
            </a:endParaRPr>
          </a:p>
        </p:txBody>
      </p:sp>
      <p:sp>
        <p:nvSpPr>
          <p:cNvPr id="2228" name="Google Shape;2228;p114"/>
          <p:cNvSpPr/>
          <p:nvPr/>
        </p:nvSpPr>
        <p:spPr>
          <a:xfrm flipH="1">
            <a:off x="7136451" y="998109"/>
            <a:ext cx="1042200" cy="1214400"/>
          </a:xfrm>
          <a:prstGeom prst="rect">
            <a:avLst/>
          </a:prstGeom>
          <a:solidFill>
            <a:srgbClr val="BF9000"/>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dhirta strawberry (strawberry plants)</a:t>
            </a:r>
            <a:br>
              <a:rPr lang="en-GB" sz="15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endParaRPr sz="1600">
              <a:latin typeface="Lexend"/>
              <a:ea typeface="Lexend"/>
              <a:cs typeface="Lexend"/>
              <a:sym typeface="Lexend"/>
            </a:endParaRPr>
          </a:p>
        </p:txBody>
      </p:sp>
      <p:sp>
        <p:nvSpPr>
          <p:cNvPr id="2229" name="Google Shape;2229;p114"/>
          <p:cNvSpPr/>
          <p:nvPr/>
        </p:nvSpPr>
        <p:spPr>
          <a:xfrm flipH="1">
            <a:off x="5373413" y="2508664"/>
            <a:ext cx="1471800" cy="1729200"/>
          </a:xfrm>
          <a:prstGeom prst="rect">
            <a:avLst/>
          </a:prstGeom>
          <a:solidFill>
            <a:srgbClr val="BF9000"/>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broccoli</a:t>
            </a:r>
            <a:endParaRPr sz="1600">
              <a:latin typeface="Lexend"/>
              <a:ea typeface="Lexend"/>
              <a:cs typeface="Lexend"/>
              <a:sym typeface="Lexend"/>
            </a:endParaRPr>
          </a:p>
        </p:txBody>
      </p:sp>
      <p:sp>
        <p:nvSpPr>
          <p:cNvPr id="2230" name="Google Shape;2230;p114"/>
          <p:cNvSpPr/>
          <p:nvPr/>
        </p:nvSpPr>
        <p:spPr>
          <a:xfrm flipH="1">
            <a:off x="7136451" y="2508667"/>
            <a:ext cx="1042200" cy="1729200"/>
          </a:xfrm>
          <a:prstGeom prst="rect">
            <a:avLst/>
          </a:prstGeom>
          <a:solidFill>
            <a:srgbClr val="BF9000"/>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kaabashka (cabbage)</a:t>
            </a:r>
            <a:endParaRPr sz="1500">
              <a:latin typeface="Lexend"/>
              <a:ea typeface="Lexend"/>
              <a:cs typeface="Lexend"/>
              <a:sym typeface="Lexend"/>
            </a:endParaRPr>
          </a:p>
        </p:txBody>
      </p:sp>
      <p:cxnSp>
        <p:nvCxnSpPr>
          <p:cNvPr id="2231" name="Google Shape;2231;p114"/>
          <p:cNvCxnSpPr/>
          <p:nvPr/>
        </p:nvCxnSpPr>
        <p:spPr>
          <a:xfrm>
            <a:off x="5275363" y="1028885"/>
            <a:ext cx="0" cy="1164900"/>
          </a:xfrm>
          <a:prstGeom prst="straightConnector1">
            <a:avLst/>
          </a:prstGeom>
          <a:noFill/>
          <a:ln cap="flat" cmpd="sng" w="19050">
            <a:solidFill>
              <a:schemeClr val="dk1"/>
            </a:solidFill>
            <a:prstDash val="solid"/>
            <a:round/>
            <a:headEnd len="med" w="med" type="triangle"/>
            <a:tailEnd len="med" w="med" type="triangle"/>
          </a:ln>
        </p:spPr>
      </p:cxnSp>
      <p:cxnSp>
        <p:nvCxnSpPr>
          <p:cNvPr id="2232" name="Google Shape;2232;p114"/>
          <p:cNvCxnSpPr/>
          <p:nvPr/>
        </p:nvCxnSpPr>
        <p:spPr>
          <a:xfrm>
            <a:off x="5380876" y="903262"/>
            <a:ext cx="1485600" cy="0"/>
          </a:xfrm>
          <a:prstGeom prst="straightConnector1">
            <a:avLst/>
          </a:prstGeom>
          <a:noFill/>
          <a:ln cap="flat" cmpd="sng" w="19050">
            <a:solidFill>
              <a:schemeClr val="dk1"/>
            </a:solidFill>
            <a:prstDash val="solid"/>
            <a:round/>
            <a:headEnd len="med" w="med" type="triangle"/>
            <a:tailEnd len="med" w="med" type="triangle"/>
          </a:ln>
        </p:spPr>
      </p:cxnSp>
      <p:cxnSp>
        <p:nvCxnSpPr>
          <p:cNvPr id="2233" name="Google Shape;2233;p114"/>
          <p:cNvCxnSpPr/>
          <p:nvPr/>
        </p:nvCxnSpPr>
        <p:spPr>
          <a:xfrm>
            <a:off x="7109550" y="903272"/>
            <a:ext cx="1080900" cy="0"/>
          </a:xfrm>
          <a:prstGeom prst="straightConnector1">
            <a:avLst/>
          </a:prstGeom>
          <a:noFill/>
          <a:ln cap="flat" cmpd="sng" w="19050">
            <a:solidFill>
              <a:schemeClr val="dk1"/>
            </a:solidFill>
            <a:prstDash val="solid"/>
            <a:round/>
            <a:headEnd len="med" w="med" type="triangle"/>
            <a:tailEnd len="med" w="med" type="triangle"/>
          </a:ln>
        </p:spPr>
      </p:cxnSp>
      <p:cxnSp>
        <p:nvCxnSpPr>
          <p:cNvPr id="2234" name="Google Shape;2234;p114"/>
          <p:cNvCxnSpPr/>
          <p:nvPr/>
        </p:nvCxnSpPr>
        <p:spPr>
          <a:xfrm>
            <a:off x="5371998" y="4324823"/>
            <a:ext cx="2808900" cy="0"/>
          </a:xfrm>
          <a:prstGeom prst="straightConnector1">
            <a:avLst/>
          </a:prstGeom>
          <a:noFill/>
          <a:ln cap="flat" cmpd="sng" w="19050">
            <a:solidFill>
              <a:schemeClr val="dk1"/>
            </a:solidFill>
            <a:prstDash val="solid"/>
            <a:round/>
            <a:headEnd len="med" w="med" type="triangle"/>
            <a:tailEnd len="med" w="med" type="triangle"/>
          </a:ln>
        </p:spPr>
      </p:cxnSp>
      <p:sp>
        <p:nvSpPr>
          <p:cNvPr id="2235" name="Google Shape;2235;p114"/>
          <p:cNvSpPr txBox="1"/>
          <p:nvPr>
            <p:ph idx="1" type="body"/>
          </p:nvPr>
        </p:nvSpPr>
        <p:spPr>
          <a:xfrm>
            <a:off x="7444759" y="656875"/>
            <a:ext cx="621900" cy="25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1.8 m</a:t>
            </a:r>
            <a:endParaRPr sz="1800">
              <a:latin typeface="Kalam"/>
              <a:ea typeface="Kalam"/>
              <a:cs typeface="Kalam"/>
              <a:sym typeface="Kalam"/>
            </a:endParaRPr>
          </a:p>
        </p:txBody>
      </p:sp>
      <p:sp>
        <p:nvSpPr>
          <p:cNvPr id="2236" name="Google Shape;2236;p114"/>
          <p:cNvSpPr txBox="1"/>
          <p:nvPr>
            <p:ph idx="1" type="body"/>
          </p:nvPr>
        </p:nvSpPr>
        <p:spPr>
          <a:xfrm>
            <a:off x="4853275" y="1473938"/>
            <a:ext cx="519600" cy="25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 m</a:t>
            </a:r>
            <a:endParaRPr sz="1600"/>
          </a:p>
        </p:txBody>
      </p:sp>
      <p:sp>
        <p:nvSpPr>
          <p:cNvPr id="2237" name="Google Shape;2237;p114"/>
          <p:cNvSpPr txBox="1"/>
          <p:nvPr>
            <p:ph idx="1" type="body"/>
          </p:nvPr>
        </p:nvSpPr>
        <p:spPr>
          <a:xfrm>
            <a:off x="5856998" y="686776"/>
            <a:ext cx="621900" cy="25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3.6 m</a:t>
            </a:r>
            <a:endParaRPr sz="1600"/>
          </a:p>
        </p:txBody>
      </p:sp>
      <p:sp>
        <p:nvSpPr>
          <p:cNvPr id="2238" name="Google Shape;2238;p114"/>
          <p:cNvSpPr txBox="1"/>
          <p:nvPr>
            <p:ph idx="1" type="body"/>
          </p:nvPr>
        </p:nvSpPr>
        <p:spPr>
          <a:xfrm>
            <a:off x="8313875" y="2658433"/>
            <a:ext cx="621900" cy="25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8.6 m</a:t>
            </a:r>
            <a:endParaRPr sz="1600"/>
          </a:p>
        </p:txBody>
      </p:sp>
      <p:cxnSp>
        <p:nvCxnSpPr>
          <p:cNvPr id="2239" name="Google Shape;2239;p114"/>
          <p:cNvCxnSpPr/>
          <p:nvPr/>
        </p:nvCxnSpPr>
        <p:spPr>
          <a:xfrm>
            <a:off x="8302214" y="1017019"/>
            <a:ext cx="0" cy="3220800"/>
          </a:xfrm>
          <a:prstGeom prst="straightConnector1">
            <a:avLst/>
          </a:prstGeom>
          <a:noFill/>
          <a:ln cap="flat" cmpd="sng" w="19050">
            <a:solidFill>
              <a:schemeClr val="dk1"/>
            </a:solidFill>
            <a:prstDash val="solid"/>
            <a:round/>
            <a:headEnd len="med" w="med" type="triangle"/>
            <a:tailEnd len="med" w="med" type="triangle"/>
          </a:ln>
        </p:spPr>
      </p:cxnSp>
      <p:sp>
        <p:nvSpPr>
          <p:cNvPr id="2240" name="Google Shape;2240;p114"/>
          <p:cNvSpPr txBox="1"/>
          <p:nvPr>
            <p:ph idx="1" type="body"/>
          </p:nvPr>
        </p:nvSpPr>
        <p:spPr>
          <a:xfrm>
            <a:off x="6587692" y="4324823"/>
            <a:ext cx="621900" cy="25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6.2 m</a:t>
            </a:r>
            <a:endParaRPr sz="1600"/>
          </a:p>
        </p:txBody>
      </p:sp>
      <p:sp>
        <p:nvSpPr>
          <p:cNvPr id="2241" name="Google Shape;2241;p114"/>
          <p:cNvSpPr txBox="1"/>
          <p:nvPr/>
        </p:nvSpPr>
        <p:spPr>
          <a:xfrm>
            <a:off x="4844741" y="4545487"/>
            <a:ext cx="37944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jaantuska looma sawirin qiyaas (diagram not drawn to scale)</a:t>
            </a:r>
            <a:endParaRPr sz="1800">
              <a:latin typeface="Lexend"/>
              <a:ea typeface="Lexend"/>
              <a:cs typeface="Lexend"/>
              <a:sym typeface="Lexend"/>
            </a:endParaRPr>
          </a:p>
        </p:txBody>
      </p:sp>
      <p:cxnSp>
        <p:nvCxnSpPr>
          <p:cNvPr id="2242" name="Google Shape;2242;p114"/>
          <p:cNvCxnSpPr/>
          <p:nvPr/>
        </p:nvCxnSpPr>
        <p:spPr>
          <a:xfrm>
            <a:off x="5275363" y="2528017"/>
            <a:ext cx="0" cy="1715700"/>
          </a:xfrm>
          <a:prstGeom prst="straightConnector1">
            <a:avLst/>
          </a:prstGeom>
          <a:noFill/>
          <a:ln cap="flat" cmpd="sng" w="19050">
            <a:solidFill>
              <a:schemeClr val="dk1"/>
            </a:solidFill>
            <a:prstDash val="solid"/>
            <a:round/>
            <a:headEnd len="med" w="med" type="triangle"/>
            <a:tailEnd len="med" w="med" type="triangle"/>
          </a:ln>
        </p:spPr>
      </p:cxnSp>
      <p:sp>
        <p:nvSpPr>
          <p:cNvPr id="2243" name="Google Shape;2243;p114"/>
          <p:cNvSpPr txBox="1"/>
          <p:nvPr>
            <p:ph idx="1" type="body"/>
          </p:nvPr>
        </p:nvSpPr>
        <p:spPr>
          <a:xfrm>
            <a:off x="4625359" y="3247675"/>
            <a:ext cx="621900" cy="25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a:t>
            </a:r>
            <a:r>
              <a:rPr lang="en-GB" sz="1100">
                <a:latin typeface="Kalam"/>
                <a:ea typeface="Kalam"/>
                <a:cs typeface="Kalam"/>
                <a:sym typeface="Kalam"/>
              </a:rPr>
              <a:t>.8 m</a:t>
            </a:r>
            <a:endParaRPr sz="1800">
              <a:latin typeface="Kalam"/>
              <a:ea typeface="Kalam"/>
              <a:cs typeface="Kalam"/>
              <a:sym typeface="Kalam"/>
            </a:endParaRPr>
          </a:p>
        </p:txBody>
      </p:sp>
      <p:sp>
        <p:nvSpPr>
          <p:cNvPr id="2244" name="Google Shape;2244;p114"/>
          <p:cNvSpPr txBox="1"/>
          <p:nvPr>
            <p:ph idx="1" type="body"/>
          </p:nvPr>
        </p:nvSpPr>
        <p:spPr>
          <a:xfrm>
            <a:off x="558304" y="3350100"/>
            <a:ext cx="2516100" cy="34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6.2 – (3.6 + 0.8) = 1.8</a:t>
            </a:r>
            <a:endParaRPr sz="1800">
              <a:latin typeface="Kalam"/>
              <a:ea typeface="Kalam"/>
              <a:cs typeface="Kalam"/>
              <a:sym typeface="Kalam"/>
            </a:endParaRPr>
          </a:p>
        </p:txBody>
      </p:sp>
      <p:sp>
        <p:nvSpPr>
          <p:cNvPr id="2245" name="Google Shape;2245;p114"/>
          <p:cNvSpPr txBox="1"/>
          <p:nvPr>
            <p:ph idx="1" type="body"/>
          </p:nvPr>
        </p:nvSpPr>
        <p:spPr>
          <a:xfrm>
            <a:off x="735571" y="3883500"/>
            <a:ext cx="2516100" cy="34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8.6</a:t>
            </a:r>
            <a:r>
              <a:rPr lang="en-GB" sz="1100">
                <a:latin typeface="Kalam"/>
                <a:ea typeface="Kalam"/>
                <a:cs typeface="Kalam"/>
                <a:sym typeface="Kalam"/>
              </a:rPr>
              <a:t> – (3 + 0.8) = 4.8</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9" name="Shape 2249"/>
        <p:cNvGrpSpPr/>
        <p:nvPr/>
      </p:nvGrpSpPr>
      <p:grpSpPr>
        <a:xfrm>
          <a:off x="0" y="0"/>
          <a:ext cx="0" cy="0"/>
          <a:chOff x="0" y="0"/>
          <a:chExt cx="0" cy="0"/>
        </a:xfrm>
      </p:grpSpPr>
      <p:sp>
        <p:nvSpPr>
          <p:cNvPr id="2250" name="Google Shape;2250;p11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Qorsheynta beerta ama dhul beereed</a:t>
            </a:r>
            <a:endParaRPr/>
          </a:p>
        </p:txBody>
      </p:sp>
      <p:sp>
        <p:nvSpPr>
          <p:cNvPr id="2251" name="Google Shape;2251;p115"/>
          <p:cNvSpPr/>
          <p:nvPr/>
        </p:nvSpPr>
        <p:spPr>
          <a:xfrm rot="5400000">
            <a:off x="5156301" y="1215705"/>
            <a:ext cx="3240000" cy="2804700"/>
          </a:xfrm>
          <a:prstGeom prst="rect">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52" name="Google Shape;2252;p115"/>
          <p:cNvSpPr/>
          <p:nvPr/>
        </p:nvSpPr>
        <p:spPr>
          <a:xfrm flipH="1">
            <a:off x="5373413" y="998109"/>
            <a:ext cx="1471800" cy="1214400"/>
          </a:xfrm>
          <a:prstGeom prst="rect">
            <a:avLst/>
          </a:prstGeom>
          <a:solidFill>
            <a:srgbClr val="BF9000"/>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kaluunka (cauliflower)</a:t>
            </a:r>
            <a:endParaRPr sz="1600">
              <a:latin typeface="Lexend"/>
              <a:ea typeface="Lexend"/>
              <a:cs typeface="Lexend"/>
              <a:sym typeface="Lexend"/>
            </a:endParaRPr>
          </a:p>
        </p:txBody>
      </p:sp>
      <p:sp>
        <p:nvSpPr>
          <p:cNvPr id="2253" name="Google Shape;2253;p115"/>
          <p:cNvSpPr/>
          <p:nvPr/>
        </p:nvSpPr>
        <p:spPr>
          <a:xfrm flipH="1">
            <a:off x="7136451" y="998109"/>
            <a:ext cx="1042200" cy="1214400"/>
          </a:xfrm>
          <a:prstGeom prst="rect">
            <a:avLst/>
          </a:prstGeom>
          <a:solidFill>
            <a:srgbClr val="BF9000"/>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dhirta strawberry (strawberry plants)</a:t>
            </a:r>
            <a:br>
              <a:rPr lang="en-GB" sz="15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endParaRPr sz="1600">
              <a:latin typeface="Lexend"/>
              <a:ea typeface="Lexend"/>
              <a:cs typeface="Lexend"/>
              <a:sym typeface="Lexend"/>
            </a:endParaRPr>
          </a:p>
        </p:txBody>
      </p:sp>
      <p:sp>
        <p:nvSpPr>
          <p:cNvPr id="2254" name="Google Shape;2254;p115"/>
          <p:cNvSpPr/>
          <p:nvPr/>
        </p:nvSpPr>
        <p:spPr>
          <a:xfrm flipH="1">
            <a:off x="5373413" y="2508664"/>
            <a:ext cx="1471800" cy="1729200"/>
          </a:xfrm>
          <a:prstGeom prst="rect">
            <a:avLst/>
          </a:prstGeom>
          <a:solidFill>
            <a:srgbClr val="BF9000"/>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broccoli</a:t>
            </a:r>
            <a:endParaRPr sz="1600">
              <a:latin typeface="Lexend"/>
              <a:ea typeface="Lexend"/>
              <a:cs typeface="Lexend"/>
              <a:sym typeface="Lexend"/>
            </a:endParaRPr>
          </a:p>
        </p:txBody>
      </p:sp>
      <p:sp>
        <p:nvSpPr>
          <p:cNvPr id="2255" name="Google Shape;2255;p115"/>
          <p:cNvSpPr/>
          <p:nvPr/>
        </p:nvSpPr>
        <p:spPr>
          <a:xfrm flipH="1">
            <a:off x="7136451" y="2508667"/>
            <a:ext cx="1042200" cy="1729200"/>
          </a:xfrm>
          <a:prstGeom prst="rect">
            <a:avLst/>
          </a:prstGeom>
          <a:solidFill>
            <a:srgbClr val="BF9000"/>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kaabashka (cabbage)</a:t>
            </a:r>
            <a:endParaRPr sz="1500">
              <a:latin typeface="Lexend"/>
              <a:ea typeface="Lexend"/>
              <a:cs typeface="Lexend"/>
              <a:sym typeface="Lexend"/>
            </a:endParaRPr>
          </a:p>
        </p:txBody>
      </p:sp>
      <p:cxnSp>
        <p:nvCxnSpPr>
          <p:cNvPr id="2256" name="Google Shape;2256;p115"/>
          <p:cNvCxnSpPr/>
          <p:nvPr/>
        </p:nvCxnSpPr>
        <p:spPr>
          <a:xfrm>
            <a:off x="5275363" y="1028885"/>
            <a:ext cx="0" cy="1164900"/>
          </a:xfrm>
          <a:prstGeom prst="straightConnector1">
            <a:avLst/>
          </a:prstGeom>
          <a:noFill/>
          <a:ln cap="flat" cmpd="sng" w="19050">
            <a:solidFill>
              <a:schemeClr val="dk1"/>
            </a:solidFill>
            <a:prstDash val="solid"/>
            <a:round/>
            <a:headEnd len="med" w="med" type="triangle"/>
            <a:tailEnd len="med" w="med" type="triangle"/>
          </a:ln>
        </p:spPr>
      </p:cxnSp>
      <p:cxnSp>
        <p:nvCxnSpPr>
          <p:cNvPr id="2257" name="Google Shape;2257;p115"/>
          <p:cNvCxnSpPr/>
          <p:nvPr/>
        </p:nvCxnSpPr>
        <p:spPr>
          <a:xfrm>
            <a:off x="5380876" y="903262"/>
            <a:ext cx="1485600" cy="0"/>
          </a:xfrm>
          <a:prstGeom prst="straightConnector1">
            <a:avLst/>
          </a:prstGeom>
          <a:noFill/>
          <a:ln cap="flat" cmpd="sng" w="19050">
            <a:solidFill>
              <a:schemeClr val="dk1"/>
            </a:solidFill>
            <a:prstDash val="solid"/>
            <a:round/>
            <a:headEnd len="med" w="med" type="triangle"/>
            <a:tailEnd len="med" w="med" type="triangle"/>
          </a:ln>
        </p:spPr>
      </p:cxnSp>
      <p:cxnSp>
        <p:nvCxnSpPr>
          <p:cNvPr id="2258" name="Google Shape;2258;p115"/>
          <p:cNvCxnSpPr/>
          <p:nvPr/>
        </p:nvCxnSpPr>
        <p:spPr>
          <a:xfrm>
            <a:off x="5371998" y="4324823"/>
            <a:ext cx="2808900" cy="0"/>
          </a:xfrm>
          <a:prstGeom prst="straightConnector1">
            <a:avLst/>
          </a:prstGeom>
          <a:noFill/>
          <a:ln cap="flat" cmpd="sng" w="19050">
            <a:solidFill>
              <a:schemeClr val="dk1"/>
            </a:solidFill>
            <a:prstDash val="solid"/>
            <a:round/>
            <a:headEnd len="med" w="med" type="triangle"/>
            <a:tailEnd len="med" w="med" type="triangle"/>
          </a:ln>
        </p:spPr>
      </p:cxnSp>
      <p:sp>
        <p:nvSpPr>
          <p:cNvPr id="2259" name="Google Shape;2259;p115"/>
          <p:cNvSpPr txBox="1"/>
          <p:nvPr>
            <p:ph idx="1" type="body"/>
          </p:nvPr>
        </p:nvSpPr>
        <p:spPr>
          <a:xfrm>
            <a:off x="4853275" y="1473938"/>
            <a:ext cx="519600" cy="25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 m</a:t>
            </a:r>
            <a:endParaRPr sz="1600"/>
          </a:p>
        </p:txBody>
      </p:sp>
      <p:sp>
        <p:nvSpPr>
          <p:cNvPr id="2260" name="Google Shape;2260;p115"/>
          <p:cNvSpPr txBox="1"/>
          <p:nvPr>
            <p:ph idx="1" type="body"/>
          </p:nvPr>
        </p:nvSpPr>
        <p:spPr>
          <a:xfrm>
            <a:off x="5856998" y="686776"/>
            <a:ext cx="621900" cy="25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3.6 m</a:t>
            </a:r>
            <a:endParaRPr sz="1600"/>
          </a:p>
        </p:txBody>
      </p:sp>
      <p:sp>
        <p:nvSpPr>
          <p:cNvPr id="2261" name="Google Shape;2261;p115"/>
          <p:cNvSpPr txBox="1"/>
          <p:nvPr>
            <p:ph idx="1" type="body"/>
          </p:nvPr>
        </p:nvSpPr>
        <p:spPr>
          <a:xfrm>
            <a:off x="8313875" y="2658433"/>
            <a:ext cx="621900" cy="25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8.6 m</a:t>
            </a:r>
            <a:endParaRPr sz="1600"/>
          </a:p>
        </p:txBody>
      </p:sp>
      <p:cxnSp>
        <p:nvCxnSpPr>
          <p:cNvPr id="2262" name="Google Shape;2262;p115"/>
          <p:cNvCxnSpPr/>
          <p:nvPr/>
        </p:nvCxnSpPr>
        <p:spPr>
          <a:xfrm>
            <a:off x="8302214" y="1017019"/>
            <a:ext cx="0" cy="3220800"/>
          </a:xfrm>
          <a:prstGeom prst="straightConnector1">
            <a:avLst/>
          </a:prstGeom>
          <a:noFill/>
          <a:ln cap="flat" cmpd="sng" w="19050">
            <a:solidFill>
              <a:schemeClr val="dk1"/>
            </a:solidFill>
            <a:prstDash val="solid"/>
            <a:round/>
            <a:headEnd len="med" w="med" type="triangle"/>
            <a:tailEnd len="med" w="med" type="triangle"/>
          </a:ln>
        </p:spPr>
      </p:cxnSp>
      <p:sp>
        <p:nvSpPr>
          <p:cNvPr id="2263" name="Google Shape;2263;p115"/>
          <p:cNvSpPr txBox="1"/>
          <p:nvPr>
            <p:ph idx="1" type="body"/>
          </p:nvPr>
        </p:nvSpPr>
        <p:spPr>
          <a:xfrm>
            <a:off x="6587692" y="4324823"/>
            <a:ext cx="621900" cy="25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6.2 m</a:t>
            </a:r>
            <a:endParaRPr sz="1600"/>
          </a:p>
        </p:txBody>
      </p:sp>
      <p:sp>
        <p:nvSpPr>
          <p:cNvPr id="2264" name="Google Shape;2264;p115"/>
          <p:cNvSpPr txBox="1"/>
          <p:nvPr/>
        </p:nvSpPr>
        <p:spPr>
          <a:xfrm>
            <a:off x="4844741" y="4545487"/>
            <a:ext cx="37944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jaantuska looma sawirin qiyaas (diagram not drawn to scale)</a:t>
            </a:r>
            <a:endParaRPr sz="1800">
              <a:latin typeface="Lexend"/>
              <a:ea typeface="Lexend"/>
              <a:cs typeface="Lexend"/>
              <a:sym typeface="Lexend"/>
            </a:endParaRPr>
          </a:p>
        </p:txBody>
      </p:sp>
      <p:sp>
        <p:nvSpPr>
          <p:cNvPr id="2265" name="Google Shape;2265;p115"/>
          <p:cNvSpPr txBox="1"/>
          <p:nvPr>
            <p:ph idx="1" type="body"/>
          </p:nvPr>
        </p:nvSpPr>
        <p:spPr>
          <a:xfrm>
            <a:off x="558298" y="1521300"/>
            <a:ext cx="4084500" cy="34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Kaluunka (60 cm kala fog):</a:t>
            </a:r>
            <a:endParaRPr sz="1800">
              <a:latin typeface="Kalam"/>
              <a:ea typeface="Kalam"/>
              <a:cs typeface="Kalam"/>
              <a:sym typeface="Kalam"/>
            </a:endParaRPr>
          </a:p>
        </p:txBody>
      </p:sp>
      <p:sp>
        <p:nvSpPr>
          <p:cNvPr id="2266" name="Google Shape;2266;p115"/>
          <p:cNvSpPr txBox="1"/>
          <p:nvPr>
            <p:ph idx="1" type="body"/>
          </p:nvPr>
        </p:nvSpPr>
        <p:spPr>
          <a:xfrm>
            <a:off x="828876" y="1902300"/>
            <a:ext cx="4084500" cy="34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360 ÷ 60 = 6</a:t>
            </a:r>
            <a:endParaRPr sz="1800">
              <a:latin typeface="Kalam"/>
              <a:ea typeface="Kalam"/>
              <a:cs typeface="Kalam"/>
              <a:sym typeface="Kalam"/>
            </a:endParaRPr>
          </a:p>
        </p:txBody>
      </p:sp>
      <p:sp>
        <p:nvSpPr>
          <p:cNvPr id="2267" name="Google Shape;2267;p115"/>
          <p:cNvSpPr txBox="1"/>
          <p:nvPr>
            <p:ph idx="1" type="body"/>
          </p:nvPr>
        </p:nvSpPr>
        <p:spPr>
          <a:xfrm>
            <a:off x="840283" y="2207100"/>
            <a:ext cx="4084500" cy="34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300 ÷ 60 = 5</a:t>
            </a:r>
            <a:endParaRPr sz="1800">
              <a:latin typeface="Kalam"/>
              <a:ea typeface="Kalam"/>
              <a:cs typeface="Kalam"/>
              <a:sym typeface="Kalam"/>
            </a:endParaRPr>
          </a:p>
        </p:txBody>
      </p:sp>
      <p:sp>
        <p:nvSpPr>
          <p:cNvPr id="2268" name="Google Shape;2268;p115"/>
          <p:cNvSpPr txBox="1"/>
          <p:nvPr>
            <p:ph idx="1" type="body"/>
          </p:nvPr>
        </p:nvSpPr>
        <p:spPr>
          <a:xfrm>
            <a:off x="1215581" y="2511900"/>
            <a:ext cx="1485600" cy="34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6 × 5 = 30</a:t>
            </a:r>
            <a:endParaRPr sz="1800">
              <a:latin typeface="Kalam"/>
              <a:ea typeface="Kalam"/>
              <a:cs typeface="Kalam"/>
              <a:sym typeface="Kalam"/>
            </a:endParaRPr>
          </a:p>
        </p:txBody>
      </p:sp>
      <p:sp>
        <p:nvSpPr>
          <p:cNvPr id="2269" name="Google Shape;2269;p115"/>
          <p:cNvSpPr txBox="1"/>
          <p:nvPr>
            <p:ph idx="1" type="body"/>
          </p:nvPr>
        </p:nvSpPr>
        <p:spPr>
          <a:xfrm>
            <a:off x="558298" y="3068114"/>
            <a:ext cx="4084500" cy="34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Dhirta strawberry (30 cm kala fog):</a:t>
            </a:r>
            <a:r>
              <a:rPr lang="en-GB" sz="1100">
                <a:latin typeface="Kalam"/>
                <a:ea typeface="Kalam"/>
                <a:cs typeface="Kalam"/>
                <a:sym typeface="Kalam"/>
              </a:rPr>
              <a:t/>
            </a:r>
            <a:endParaRPr sz="1800">
              <a:latin typeface="Kalam"/>
              <a:ea typeface="Kalam"/>
              <a:cs typeface="Kalam"/>
              <a:sym typeface="Kalam"/>
            </a:endParaRPr>
          </a:p>
        </p:txBody>
      </p:sp>
      <p:sp>
        <p:nvSpPr>
          <p:cNvPr id="2270" name="Google Shape;2270;p115"/>
          <p:cNvSpPr txBox="1"/>
          <p:nvPr>
            <p:ph idx="1" type="body"/>
          </p:nvPr>
        </p:nvSpPr>
        <p:spPr>
          <a:xfrm>
            <a:off x="5956633" y="1928210"/>
            <a:ext cx="316800" cy="34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30</a:t>
            </a:r>
            <a:endParaRPr sz="1800">
              <a:latin typeface="Kalam"/>
              <a:ea typeface="Kalam"/>
              <a:cs typeface="Kalam"/>
              <a:sym typeface="Kalam"/>
            </a:endParaRPr>
          </a:p>
        </p:txBody>
      </p:sp>
      <p:sp>
        <p:nvSpPr>
          <p:cNvPr id="2271" name="Google Shape;2271;p115"/>
          <p:cNvSpPr txBox="1"/>
          <p:nvPr>
            <p:ph idx="1" type="body"/>
          </p:nvPr>
        </p:nvSpPr>
        <p:spPr>
          <a:xfrm>
            <a:off x="834580" y="3449114"/>
            <a:ext cx="4084500" cy="34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180</a:t>
            </a:r>
            <a:r>
              <a:rPr lang="en-GB" sz="1100">
                <a:latin typeface="Kalam"/>
                <a:ea typeface="Kalam"/>
                <a:cs typeface="Kalam"/>
                <a:sym typeface="Kalam"/>
              </a:rPr>
              <a:t> ÷ 30 = 6</a:t>
            </a:r>
            <a:endParaRPr sz="1800">
              <a:latin typeface="Kalam"/>
              <a:ea typeface="Kalam"/>
              <a:cs typeface="Kalam"/>
              <a:sym typeface="Kalam"/>
            </a:endParaRPr>
          </a:p>
        </p:txBody>
      </p:sp>
      <p:sp>
        <p:nvSpPr>
          <p:cNvPr id="2272" name="Google Shape;2272;p115"/>
          <p:cNvSpPr txBox="1"/>
          <p:nvPr>
            <p:ph idx="1" type="body"/>
          </p:nvPr>
        </p:nvSpPr>
        <p:spPr>
          <a:xfrm>
            <a:off x="804009" y="3753914"/>
            <a:ext cx="4084500" cy="34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300 ÷ 30 = 10</a:t>
            </a:r>
            <a:endParaRPr sz="1800">
              <a:latin typeface="Kalam"/>
              <a:ea typeface="Kalam"/>
              <a:cs typeface="Kalam"/>
              <a:sym typeface="Kalam"/>
            </a:endParaRPr>
          </a:p>
        </p:txBody>
      </p:sp>
      <p:sp>
        <p:nvSpPr>
          <p:cNvPr id="2273" name="Google Shape;2273;p115"/>
          <p:cNvSpPr txBox="1"/>
          <p:nvPr>
            <p:ph idx="1" type="body"/>
          </p:nvPr>
        </p:nvSpPr>
        <p:spPr>
          <a:xfrm>
            <a:off x="1114513" y="4058714"/>
            <a:ext cx="1485600" cy="34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6 × 10 = 60</a:t>
            </a:r>
            <a:endParaRPr sz="1800">
              <a:latin typeface="Kalam"/>
              <a:ea typeface="Kalam"/>
              <a:cs typeface="Kalam"/>
              <a:sym typeface="Kalam"/>
            </a:endParaRPr>
          </a:p>
        </p:txBody>
      </p:sp>
      <p:sp>
        <p:nvSpPr>
          <p:cNvPr id="2274" name="Google Shape;2274;p115"/>
          <p:cNvSpPr txBox="1"/>
          <p:nvPr>
            <p:ph idx="1" type="body"/>
          </p:nvPr>
        </p:nvSpPr>
        <p:spPr>
          <a:xfrm>
            <a:off x="7528315" y="1928210"/>
            <a:ext cx="316800" cy="34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6</a:t>
            </a:r>
            <a:r>
              <a:rPr lang="en-GB" sz="1100">
                <a:latin typeface="Kalam"/>
                <a:ea typeface="Kalam"/>
                <a:cs typeface="Kalam"/>
                <a:sym typeface="Kalam"/>
              </a:rPr>
              <a:t>0</a:t>
            </a:r>
            <a:endParaRPr sz="1800">
              <a:latin typeface="Kalam"/>
              <a:ea typeface="Kalam"/>
              <a:cs typeface="Kalam"/>
              <a:sym typeface="Kalam"/>
            </a:endParaRPr>
          </a:p>
        </p:txBody>
      </p:sp>
      <p:cxnSp>
        <p:nvCxnSpPr>
          <p:cNvPr id="2275" name="Google Shape;2275;p115"/>
          <p:cNvCxnSpPr/>
          <p:nvPr/>
        </p:nvCxnSpPr>
        <p:spPr>
          <a:xfrm>
            <a:off x="7109550" y="903272"/>
            <a:ext cx="1080900" cy="0"/>
          </a:xfrm>
          <a:prstGeom prst="straightConnector1">
            <a:avLst/>
          </a:prstGeom>
          <a:noFill/>
          <a:ln cap="flat" cmpd="sng" w="19050">
            <a:solidFill>
              <a:schemeClr val="dk1"/>
            </a:solidFill>
            <a:prstDash val="solid"/>
            <a:round/>
            <a:headEnd len="med" w="med" type="triangle"/>
            <a:tailEnd len="med" w="med" type="triangle"/>
          </a:ln>
        </p:spPr>
      </p:cxnSp>
      <p:sp>
        <p:nvSpPr>
          <p:cNvPr id="2276" name="Google Shape;2276;p115"/>
          <p:cNvSpPr txBox="1"/>
          <p:nvPr>
            <p:ph idx="1" type="body"/>
          </p:nvPr>
        </p:nvSpPr>
        <p:spPr>
          <a:xfrm>
            <a:off x="7444759" y="656875"/>
            <a:ext cx="621900" cy="25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1.8 m</a:t>
            </a:r>
            <a:endParaRPr sz="1800">
              <a:latin typeface="Kalam"/>
              <a:ea typeface="Kalam"/>
              <a:cs typeface="Kalam"/>
              <a:sym typeface="Kalam"/>
            </a:endParaRPr>
          </a:p>
        </p:txBody>
      </p:sp>
      <p:cxnSp>
        <p:nvCxnSpPr>
          <p:cNvPr id="2277" name="Google Shape;2277;p115"/>
          <p:cNvCxnSpPr/>
          <p:nvPr/>
        </p:nvCxnSpPr>
        <p:spPr>
          <a:xfrm>
            <a:off x="5275363" y="2528017"/>
            <a:ext cx="0" cy="1715700"/>
          </a:xfrm>
          <a:prstGeom prst="straightConnector1">
            <a:avLst/>
          </a:prstGeom>
          <a:noFill/>
          <a:ln cap="flat" cmpd="sng" w="19050">
            <a:solidFill>
              <a:schemeClr val="dk1"/>
            </a:solidFill>
            <a:prstDash val="solid"/>
            <a:round/>
            <a:headEnd len="med" w="med" type="triangle"/>
            <a:tailEnd len="med" w="med" type="triangle"/>
          </a:ln>
        </p:spPr>
      </p:cxnSp>
      <p:sp>
        <p:nvSpPr>
          <p:cNvPr id="2278" name="Google Shape;2278;p115"/>
          <p:cNvSpPr txBox="1"/>
          <p:nvPr>
            <p:ph idx="1" type="body"/>
          </p:nvPr>
        </p:nvSpPr>
        <p:spPr>
          <a:xfrm>
            <a:off x="4625359" y="3247675"/>
            <a:ext cx="621900" cy="25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a:t>
            </a:r>
            <a:r>
              <a:rPr lang="en-GB" sz="1100">
                <a:latin typeface="Kalam"/>
                <a:ea typeface="Kalam"/>
                <a:cs typeface="Kalam"/>
                <a:sym typeface="Kalam"/>
              </a:rPr>
              <a:t>.8 m</a:t>
            </a:r>
            <a:endParaRPr sz="1800">
              <a:latin typeface="Kalam"/>
              <a:ea typeface="Kalam"/>
              <a:cs typeface="Kalam"/>
              <a:sym typeface="Kalam"/>
            </a:endParaRPr>
          </a:p>
        </p:txBody>
      </p:sp>
      <p:sp>
        <p:nvSpPr>
          <p:cNvPr id="2279" name="Google Shape;2279;p115"/>
          <p:cNvSpPr txBox="1"/>
          <p:nvPr>
            <p:ph idx="1" type="body"/>
          </p:nvPr>
        </p:nvSpPr>
        <p:spPr>
          <a:xfrm>
            <a:off x="324000" y="759300"/>
            <a:ext cx="4790400" cy="582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Waa imisa tirada ugu badan ee dhirta</a:t>
            </a:r>
            <a:endParaRPr sz="1800"/>
          </a:p>
          <a:p>
            <a:pPr indent="0" lvl="0" marL="269999" rtl="0" algn="l">
              <a:spcBef>
                <a:spcPts val="0"/>
              </a:spcBef>
              <a:spcAft>
                <a:spcPts val="0"/>
              </a:spcAft>
              <a:buNone/>
            </a:pPr>
            <a:r>
              <a:rPr lang="en-GB" sz="1100">
                <a:latin typeface="Lexend"/>
              </a:rPr>
              <a:t>lagu beeri karo sanduuq kasta?</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3" name="Shape 2283"/>
        <p:cNvGrpSpPr/>
        <p:nvPr/>
      </p:nvGrpSpPr>
      <p:grpSpPr>
        <a:xfrm>
          <a:off x="0" y="0"/>
          <a:ext cx="0" cy="0"/>
          <a:chOff x="0" y="0"/>
          <a:chExt cx="0" cy="0"/>
        </a:xfrm>
      </p:grpSpPr>
      <p:sp>
        <p:nvSpPr>
          <p:cNvPr id="2284" name="Google Shape;2284;p116"/>
          <p:cNvSpPr txBox="1"/>
          <p:nvPr>
            <p:ph idx="1" type="body"/>
          </p:nvPr>
        </p:nvSpPr>
        <p:spPr>
          <a:xfrm>
            <a:off x="324000" y="759300"/>
            <a:ext cx="4790400" cy="582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Waa imisa tirada ugu badan ee dhirta</a:t>
            </a:r>
            <a:r>
              <a:rPr lang="en-GB" sz="1100">
                <a:latin typeface="Lexend"/>
              </a:rPr>
              <a:t/>
            </a:r>
            <a:endParaRPr sz="1800"/>
          </a:p>
          <a:p>
            <a:pPr indent="0" lvl="0" marL="269999" rtl="0" algn="l">
              <a:spcBef>
                <a:spcPts val="0"/>
              </a:spcBef>
              <a:spcAft>
                <a:spcPts val="0"/>
              </a:spcAft>
              <a:buNone/>
            </a:pPr>
            <a:r>
              <a:rPr lang="en-GB" sz="1100">
                <a:latin typeface="Lexend"/>
              </a:rPr>
              <a:t>lagu beeri karo sanduuq kasta?</a:t>
            </a:r>
            <a:endParaRPr sz="1800"/>
          </a:p>
        </p:txBody>
      </p:sp>
      <p:sp>
        <p:nvSpPr>
          <p:cNvPr id="2285" name="Google Shape;2285;p11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Qorsheynta beerta ama dhul beereed</a:t>
            </a:r>
            <a:endParaRPr/>
          </a:p>
        </p:txBody>
      </p:sp>
      <p:sp>
        <p:nvSpPr>
          <p:cNvPr id="2286" name="Google Shape;2286;p116"/>
          <p:cNvSpPr/>
          <p:nvPr/>
        </p:nvSpPr>
        <p:spPr>
          <a:xfrm rot="5400000">
            <a:off x="5156301" y="1215705"/>
            <a:ext cx="3240000" cy="2804700"/>
          </a:xfrm>
          <a:prstGeom prst="rect">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87" name="Google Shape;2287;p116"/>
          <p:cNvSpPr/>
          <p:nvPr/>
        </p:nvSpPr>
        <p:spPr>
          <a:xfrm flipH="1">
            <a:off x="5373413" y="998109"/>
            <a:ext cx="1471800" cy="1214400"/>
          </a:xfrm>
          <a:prstGeom prst="rect">
            <a:avLst/>
          </a:prstGeom>
          <a:solidFill>
            <a:srgbClr val="BF9000"/>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kaluunka (cauliflower)</a:t>
            </a:r>
            <a:endParaRPr sz="1600">
              <a:latin typeface="Lexend"/>
              <a:ea typeface="Lexend"/>
              <a:cs typeface="Lexend"/>
              <a:sym typeface="Lexend"/>
            </a:endParaRPr>
          </a:p>
        </p:txBody>
      </p:sp>
      <p:sp>
        <p:nvSpPr>
          <p:cNvPr id="2288" name="Google Shape;2288;p116"/>
          <p:cNvSpPr/>
          <p:nvPr/>
        </p:nvSpPr>
        <p:spPr>
          <a:xfrm flipH="1">
            <a:off x="7136451" y="998109"/>
            <a:ext cx="1042200" cy="1214400"/>
          </a:xfrm>
          <a:prstGeom prst="rect">
            <a:avLst/>
          </a:prstGeom>
          <a:solidFill>
            <a:srgbClr val="BF9000"/>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dhirta strawberry (strawberry plants)</a:t>
            </a:r>
            <a:br>
              <a:rPr lang="en-GB" sz="15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endParaRPr sz="1600">
              <a:latin typeface="Lexend"/>
              <a:ea typeface="Lexend"/>
              <a:cs typeface="Lexend"/>
              <a:sym typeface="Lexend"/>
            </a:endParaRPr>
          </a:p>
        </p:txBody>
      </p:sp>
      <p:sp>
        <p:nvSpPr>
          <p:cNvPr id="2289" name="Google Shape;2289;p116"/>
          <p:cNvSpPr/>
          <p:nvPr/>
        </p:nvSpPr>
        <p:spPr>
          <a:xfrm flipH="1">
            <a:off x="5373413" y="2508664"/>
            <a:ext cx="1471800" cy="1729200"/>
          </a:xfrm>
          <a:prstGeom prst="rect">
            <a:avLst/>
          </a:prstGeom>
          <a:solidFill>
            <a:srgbClr val="BF9000"/>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broccoli</a:t>
            </a:r>
            <a:endParaRPr sz="1600">
              <a:latin typeface="Lexend"/>
              <a:ea typeface="Lexend"/>
              <a:cs typeface="Lexend"/>
              <a:sym typeface="Lexend"/>
            </a:endParaRPr>
          </a:p>
        </p:txBody>
      </p:sp>
      <p:sp>
        <p:nvSpPr>
          <p:cNvPr id="2290" name="Google Shape;2290;p116"/>
          <p:cNvSpPr/>
          <p:nvPr/>
        </p:nvSpPr>
        <p:spPr>
          <a:xfrm flipH="1">
            <a:off x="7136451" y="2508667"/>
            <a:ext cx="1042200" cy="1729200"/>
          </a:xfrm>
          <a:prstGeom prst="rect">
            <a:avLst/>
          </a:prstGeom>
          <a:solidFill>
            <a:srgbClr val="BF9000"/>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cabbage (cabbage)</a:t>
            </a:r>
            <a:endParaRPr sz="1500">
              <a:latin typeface="Lexend"/>
              <a:ea typeface="Lexend"/>
              <a:cs typeface="Lexend"/>
              <a:sym typeface="Lexend"/>
            </a:endParaRPr>
          </a:p>
        </p:txBody>
      </p:sp>
      <p:cxnSp>
        <p:nvCxnSpPr>
          <p:cNvPr id="2291" name="Google Shape;2291;p116"/>
          <p:cNvCxnSpPr/>
          <p:nvPr/>
        </p:nvCxnSpPr>
        <p:spPr>
          <a:xfrm>
            <a:off x="5275363" y="1028885"/>
            <a:ext cx="0" cy="1164900"/>
          </a:xfrm>
          <a:prstGeom prst="straightConnector1">
            <a:avLst/>
          </a:prstGeom>
          <a:noFill/>
          <a:ln cap="flat" cmpd="sng" w="19050">
            <a:solidFill>
              <a:schemeClr val="dk1"/>
            </a:solidFill>
            <a:prstDash val="solid"/>
            <a:round/>
            <a:headEnd len="med" w="med" type="triangle"/>
            <a:tailEnd len="med" w="med" type="triangle"/>
          </a:ln>
        </p:spPr>
      </p:cxnSp>
      <p:cxnSp>
        <p:nvCxnSpPr>
          <p:cNvPr id="2292" name="Google Shape;2292;p116"/>
          <p:cNvCxnSpPr/>
          <p:nvPr/>
        </p:nvCxnSpPr>
        <p:spPr>
          <a:xfrm>
            <a:off x="5380876" y="903262"/>
            <a:ext cx="1485600" cy="0"/>
          </a:xfrm>
          <a:prstGeom prst="straightConnector1">
            <a:avLst/>
          </a:prstGeom>
          <a:noFill/>
          <a:ln cap="flat" cmpd="sng" w="19050">
            <a:solidFill>
              <a:schemeClr val="dk1"/>
            </a:solidFill>
            <a:prstDash val="solid"/>
            <a:round/>
            <a:headEnd len="med" w="med" type="triangle"/>
            <a:tailEnd len="med" w="med" type="triangle"/>
          </a:ln>
        </p:spPr>
      </p:cxnSp>
      <p:cxnSp>
        <p:nvCxnSpPr>
          <p:cNvPr id="2293" name="Google Shape;2293;p116"/>
          <p:cNvCxnSpPr/>
          <p:nvPr/>
        </p:nvCxnSpPr>
        <p:spPr>
          <a:xfrm>
            <a:off x="5371998" y="4324823"/>
            <a:ext cx="2808900" cy="0"/>
          </a:xfrm>
          <a:prstGeom prst="straightConnector1">
            <a:avLst/>
          </a:prstGeom>
          <a:noFill/>
          <a:ln cap="flat" cmpd="sng" w="19050">
            <a:solidFill>
              <a:schemeClr val="dk1"/>
            </a:solidFill>
            <a:prstDash val="solid"/>
            <a:round/>
            <a:headEnd len="med" w="med" type="triangle"/>
            <a:tailEnd len="med" w="med" type="triangle"/>
          </a:ln>
        </p:spPr>
      </p:cxnSp>
      <p:sp>
        <p:nvSpPr>
          <p:cNvPr id="2294" name="Google Shape;2294;p116"/>
          <p:cNvSpPr txBox="1"/>
          <p:nvPr>
            <p:ph idx="1" type="body"/>
          </p:nvPr>
        </p:nvSpPr>
        <p:spPr>
          <a:xfrm>
            <a:off x="4853275" y="1473938"/>
            <a:ext cx="519600" cy="25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 m</a:t>
            </a:r>
            <a:endParaRPr sz="1600"/>
          </a:p>
        </p:txBody>
      </p:sp>
      <p:sp>
        <p:nvSpPr>
          <p:cNvPr id="2295" name="Google Shape;2295;p116"/>
          <p:cNvSpPr txBox="1"/>
          <p:nvPr>
            <p:ph idx="1" type="body"/>
          </p:nvPr>
        </p:nvSpPr>
        <p:spPr>
          <a:xfrm>
            <a:off x="5856998" y="686776"/>
            <a:ext cx="621900" cy="25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3.6 m</a:t>
            </a:r>
            <a:endParaRPr sz="1600"/>
          </a:p>
        </p:txBody>
      </p:sp>
      <p:sp>
        <p:nvSpPr>
          <p:cNvPr id="2296" name="Google Shape;2296;p116"/>
          <p:cNvSpPr txBox="1"/>
          <p:nvPr>
            <p:ph idx="1" type="body"/>
          </p:nvPr>
        </p:nvSpPr>
        <p:spPr>
          <a:xfrm>
            <a:off x="8313875" y="2658433"/>
            <a:ext cx="621900" cy="25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8.6 m</a:t>
            </a:r>
            <a:endParaRPr sz="1600"/>
          </a:p>
        </p:txBody>
      </p:sp>
      <p:cxnSp>
        <p:nvCxnSpPr>
          <p:cNvPr id="2297" name="Google Shape;2297;p116"/>
          <p:cNvCxnSpPr/>
          <p:nvPr/>
        </p:nvCxnSpPr>
        <p:spPr>
          <a:xfrm>
            <a:off x="8302214" y="1017019"/>
            <a:ext cx="0" cy="3220800"/>
          </a:xfrm>
          <a:prstGeom prst="straightConnector1">
            <a:avLst/>
          </a:prstGeom>
          <a:noFill/>
          <a:ln cap="flat" cmpd="sng" w="19050">
            <a:solidFill>
              <a:schemeClr val="dk1"/>
            </a:solidFill>
            <a:prstDash val="solid"/>
            <a:round/>
            <a:headEnd len="med" w="med" type="triangle"/>
            <a:tailEnd len="med" w="med" type="triangle"/>
          </a:ln>
        </p:spPr>
      </p:cxnSp>
      <p:sp>
        <p:nvSpPr>
          <p:cNvPr id="2298" name="Google Shape;2298;p116"/>
          <p:cNvSpPr txBox="1"/>
          <p:nvPr>
            <p:ph idx="1" type="body"/>
          </p:nvPr>
        </p:nvSpPr>
        <p:spPr>
          <a:xfrm>
            <a:off x="6587692" y="4324823"/>
            <a:ext cx="621900" cy="25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6.2 m</a:t>
            </a:r>
            <a:endParaRPr sz="1600"/>
          </a:p>
        </p:txBody>
      </p:sp>
      <p:sp>
        <p:nvSpPr>
          <p:cNvPr id="2299" name="Google Shape;2299;p116"/>
          <p:cNvSpPr txBox="1"/>
          <p:nvPr/>
        </p:nvSpPr>
        <p:spPr>
          <a:xfrm>
            <a:off x="4844741" y="4545487"/>
            <a:ext cx="3794400" cy="25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jaantus aan loo qaadin cabbir (diagram not drawn to scale)</a:t>
            </a:r>
            <a:endParaRPr sz="1800">
              <a:latin typeface="Lexend"/>
              <a:ea typeface="Lexend"/>
              <a:cs typeface="Lexend"/>
              <a:sym typeface="Lexend"/>
            </a:endParaRPr>
          </a:p>
        </p:txBody>
      </p:sp>
      <p:sp>
        <p:nvSpPr>
          <p:cNvPr id="2300" name="Google Shape;2300;p116"/>
          <p:cNvSpPr txBox="1"/>
          <p:nvPr>
            <p:ph idx="1" type="body"/>
          </p:nvPr>
        </p:nvSpPr>
        <p:spPr>
          <a:xfrm>
            <a:off x="558298" y="1521300"/>
            <a:ext cx="4084500" cy="34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Broccoli (Broccoli) (80 cm kala fog):</a:t>
            </a:r>
            <a:r>
              <a:rPr lang="en-GB" sz="1100">
                <a:latin typeface="Kalam"/>
                <a:ea typeface="Kalam"/>
                <a:cs typeface="Kalam"/>
                <a:sym typeface="Kalam"/>
              </a:rPr>
              <a:t/>
            </a:r>
            <a:endParaRPr sz="1800">
              <a:latin typeface="Kalam"/>
              <a:ea typeface="Kalam"/>
              <a:cs typeface="Kalam"/>
              <a:sym typeface="Kalam"/>
            </a:endParaRPr>
          </a:p>
        </p:txBody>
      </p:sp>
      <p:sp>
        <p:nvSpPr>
          <p:cNvPr id="2301" name="Google Shape;2301;p116"/>
          <p:cNvSpPr txBox="1"/>
          <p:nvPr>
            <p:ph idx="1" type="body"/>
          </p:nvPr>
        </p:nvSpPr>
        <p:spPr>
          <a:xfrm>
            <a:off x="828876" y="1902300"/>
            <a:ext cx="4084500" cy="34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360 ÷ 80 = 4.5</a:t>
            </a:r>
            <a:endParaRPr sz="1800">
              <a:latin typeface="Kalam"/>
              <a:ea typeface="Kalam"/>
              <a:cs typeface="Kalam"/>
              <a:sym typeface="Kalam"/>
            </a:endParaRPr>
          </a:p>
        </p:txBody>
      </p:sp>
      <p:sp>
        <p:nvSpPr>
          <p:cNvPr id="2302" name="Google Shape;2302;p116"/>
          <p:cNvSpPr txBox="1"/>
          <p:nvPr>
            <p:ph idx="1" type="body"/>
          </p:nvPr>
        </p:nvSpPr>
        <p:spPr>
          <a:xfrm>
            <a:off x="828876" y="2207100"/>
            <a:ext cx="4084500" cy="34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480</a:t>
            </a:r>
            <a:r>
              <a:rPr lang="en-GB" sz="1100">
                <a:latin typeface="Kalam"/>
                <a:ea typeface="Kalam"/>
                <a:cs typeface="Kalam"/>
                <a:sym typeface="Kalam"/>
              </a:rPr>
              <a:t> ÷ 80 = 6</a:t>
            </a:r>
            <a:endParaRPr sz="1800">
              <a:latin typeface="Kalam"/>
              <a:ea typeface="Kalam"/>
              <a:cs typeface="Kalam"/>
              <a:sym typeface="Kalam"/>
            </a:endParaRPr>
          </a:p>
        </p:txBody>
      </p:sp>
      <p:sp>
        <p:nvSpPr>
          <p:cNvPr id="2303" name="Google Shape;2303;p116"/>
          <p:cNvSpPr txBox="1"/>
          <p:nvPr>
            <p:ph idx="1" type="body"/>
          </p:nvPr>
        </p:nvSpPr>
        <p:spPr>
          <a:xfrm>
            <a:off x="1215581" y="2511900"/>
            <a:ext cx="1485600" cy="34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a:t>
            </a:r>
            <a:r>
              <a:rPr lang="en-GB" sz="1100">
                <a:latin typeface="Kalam"/>
                <a:ea typeface="Kalam"/>
                <a:cs typeface="Kalam"/>
                <a:sym typeface="Kalam"/>
              </a:rPr>
              <a:t> × 6 = 24</a:t>
            </a:r>
            <a:endParaRPr sz="1800">
              <a:latin typeface="Kalam"/>
              <a:ea typeface="Kalam"/>
              <a:cs typeface="Kalam"/>
              <a:sym typeface="Kalam"/>
            </a:endParaRPr>
          </a:p>
        </p:txBody>
      </p:sp>
      <p:sp>
        <p:nvSpPr>
          <p:cNvPr id="2304" name="Google Shape;2304;p116"/>
          <p:cNvSpPr txBox="1"/>
          <p:nvPr>
            <p:ph idx="1" type="body"/>
          </p:nvPr>
        </p:nvSpPr>
        <p:spPr>
          <a:xfrm>
            <a:off x="558298" y="3068114"/>
            <a:ext cx="4084500" cy="34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Cabbage (Cabbage) (45 cm kala fog):</a:t>
            </a:r>
            <a:r>
              <a:rPr lang="en-GB" sz="1100">
                <a:latin typeface="Kalam"/>
                <a:ea typeface="Kalam"/>
                <a:cs typeface="Kalam"/>
                <a:sym typeface="Kalam"/>
              </a:rPr>
              <a:t/>
            </a:r>
            <a:endParaRPr sz="1800">
              <a:latin typeface="Kalam"/>
              <a:ea typeface="Kalam"/>
              <a:cs typeface="Kalam"/>
              <a:sym typeface="Kalam"/>
            </a:endParaRPr>
          </a:p>
        </p:txBody>
      </p:sp>
      <p:sp>
        <p:nvSpPr>
          <p:cNvPr id="2305" name="Google Shape;2305;p116"/>
          <p:cNvSpPr txBox="1"/>
          <p:nvPr>
            <p:ph idx="1" type="body"/>
          </p:nvPr>
        </p:nvSpPr>
        <p:spPr>
          <a:xfrm>
            <a:off x="5956633" y="1928210"/>
            <a:ext cx="316800" cy="34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30</a:t>
            </a:r>
            <a:endParaRPr sz="1800">
              <a:latin typeface="Kalam"/>
              <a:ea typeface="Kalam"/>
              <a:cs typeface="Kalam"/>
              <a:sym typeface="Kalam"/>
            </a:endParaRPr>
          </a:p>
        </p:txBody>
      </p:sp>
      <p:sp>
        <p:nvSpPr>
          <p:cNvPr id="2306" name="Google Shape;2306;p116"/>
          <p:cNvSpPr txBox="1"/>
          <p:nvPr>
            <p:ph idx="1" type="body"/>
          </p:nvPr>
        </p:nvSpPr>
        <p:spPr>
          <a:xfrm>
            <a:off x="7528315" y="1928210"/>
            <a:ext cx="316800" cy="34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60</a:t>
            </a:r>
            <a:endParaRPr sz="1800">
              <a:latin typeface="Kalam"/>
              <a:ea typeface="Kalam"/>
              <a:cs typeface="Kalam"/>
              <a:sym typeface="Kalam"/>
            </a:endParaRPr>
          </a:p>
        </p:txBody>
      </p:sp>
      <p:cxnSp>
        <p:nvCxnSpPr>
          <p:cNvPr id="2307" name="Google Shape;2307;p116"/>
          <p:cNvCxnSpPr/>
          <p:nvPr/>
        </p:nvCxnSpPr>
        <p:spPr>
          <a:xfrm>
            <a:off x="7109550" y="903272"/>
            <a:ext cx="1080900" cy="0"/>
          </a:xfrm>
          <a:prstGeom prst="straightConnector1">
            <a:avLst/>
          </a:prstGeom>
          <a:noFill/>
          <a:ln cap="flat" cmpd="sng" w="19050">
            <a:solidFill>
              <a:schemeClr val="dk1"/>
            </a:solidFill>
            <a:prstDash val="solid"/>
            <a:round/>
            <a:headEnd len="med" w="med" type="triangle"/>
            <a:tailEnd len="med" w="med" type="triangle"/>
          </a:ln>
        </p:spPr>
      </p:cxnSp>
      <p:sp>
        <p:nvSpPr>
          <p:cNvPr id="2308" name="Google Shape;2308;p116"/>
          <p:cNvSpPr txBox="1"/>
          <p:nvPr>
            <p:ph idx="1" type="body"/>
          </p:nvPr>
        </p:nvSpPr>
        <p:spPr>
          <a:xfrm>
            <a:off x="7444759" y="656875"/>
            <a:ext cx="621900" cy="25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1.8 m</a:t>
            </a:r>
            <a:endParaRPr sz="1800">
              <a:latin typeface="Kalam"/>
              <a:ea typeface="Kalam"/>
              <a:cs typeface="Kalam"/>
              <a:sym typeface="Kalam"/>
            </a:endParaRPr>
          </a:p>
        </p:txBody>
      </p:sp>
      <p:cxnSp>
        <p:nvCxnSpPr>
          <p:cNvPr id="2309" name="Google Shape;2309;p116"/>
          <p:cNvCxnSpPr/>
          <p:nvPr/>
        </p:nvCxnSpPr>
        <p:spPr>
          <a:xfrm>
            <a:off x="5275363" y="2528017"/>
            <a:ext cx="0" cy="1715700"/>
          </a:xfrm>
          <a:prstGeom prst="straightConnector1">
            <a:avLst/>
          </a:prstGeom>
          <a:noFill/>
          <a:ln cap="flat" cmpd="sng" w="19050">
            <a:solidFill>
              <a:schemeClr val="dk1"/>
            </a:solidFill>
            <a:prstDash val="solid"/>
            <a:round/>
            <a:headEnd len="med" w="med" type="triangle"/>
            <a:tailEnd len="med" w="med" type="triangle"/>
          </a:ln>
        </p:spPr>
      </p:cxnSp>
      <p:sp>
        <p:nvSpPr>
          <p:cNvPr id="2310" name="Google Shape;2310;p116"/>
          <p:cNvSpPr txBox="1"/>
          <p:nvPr>
            <p:ph idx="1" type="body"/>
          </p:nvPr>
        </p:nvSpPr>
        <p:spPr>
          <a:xfrm>
            <a:off x="4625359" y="3247675"/>
            <a:ext cx="621900" cy="25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a:t>
            </a:r>
            <a:r>
              <a:rPr lang="en-GB" sz="1100">
                <a:latin typeface="Kalam"/>
                <a:ea typeface="Kalam"/>
                <a:cs typeface="Kalam"/>
                <a:sym typeface="Kalam"/>
              </a:rPr>
              <a:t>.8 m</a:t>
            </a:r>
            <a:endParaRPr sz="1800">
              <a:latin typeface="Kalam"/>
              <a:ea typeface="Kalam"/>
              <a:cs typeface="Kalam"/>
              <a:sym typeface="Kalam"/>
            </a:endParaRPr>
          </a:p>
        </p:txBody>
      </p:sp>
      <p:sp>
        <p:nvSpPr>
          <p:cNvPr id="2311" name="Google Shape;2311;p116"/>
          <p:cNvSpPr txBox="1"/>
          <p:nvPr>
            <p:ph idx="1" type="body"/>
          </p:nvPr>
        </p:nvSpPr>
        <p:spPr>
          <a:xfrm>
            <a:off x="5956633" y="3604610"/>
            <a:ext cx="316800" cy="34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24</a:t>
            </a:r>
            <a:endParaRPr sz="1800">
              <a:latin typeface="Kalam"/>
              <a:ea typeface="Kalam"/>
              <a:cs typeface="Kalam"/>
              <a:sym typeface="Kalam"/>
            </a:endParaRPr>
          </a:p>
        </p:txBody>
      </p:sp>
      <p:sp>
        <p:nvSpPr>
          <p:cNvPr id="2312" name="Google Shape;2312;p116"/>
          <p:cNvSpPr txBox="1"/>
          <p:nvPr>
            <p:ph idx="1" type="body"/>
          </p:nvPr>
        </p:nvSpPr>
        <p:spPr>
          <a:xfrm>
            <a:off x="7528315" y="3604610"/>
            <a:ext cx="316800" cy="34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a:t>
            </a:r>
            <a:r>
              <a:rPr lang="en-GB" sz="1100">
                <a:latin typeface="Kalam"/>
                <a:ea typeface="Kalam"/>
                <a:cs typeface="Kalam"/>
                <a:sym typeface="Kalam"/>
              </a:rPr>
              <a:t>0</a:t>
            </a:r>
            <a:endParaRPr sz="1800">
              <a:latin typeface="Kalam"/>
              <a:ea typeface="Kalam"/>
              <a:cs typeface="Kalam"/>
              <a:sym typeface="Kalam"/>
            </a:endParaRPr>
          </a:p>
        </p:txBody>
      </p:sp>
      <p:sp>
        <p:nvSpPr>
          <p:cNvPr id="2313" name="Google Shape;2313;p116"/>
          <p:cNvSpPr txBox="1"/>
          <p:nvPr/>
        </p:nvSpPr>
        <p:spPr>
          <a:xfrm>
            <a:off x="680099" y="3349375"/>
            <a:ext cx="2901600" cy="461700"/>
          </a:xfrm>
          <a:prstGeom prst="rect">
            <a:avLst/>
          </a:prstGeom>
          <a:noFill/>
          <a:ln>
            <a:noFill/>
          </a:ln>
        </p:spPr>
        <p:txBody>
          <a:bodyPr anchorCtr="0" anchor="t" bIns="91425" lIns="0" spcFirstLastPara="1" rIns="91425" wrap="square" tIns="91425">
            <a:normAutofit/>
          </a:bodyPr>
          <a:lstStyle/>
          <a:p>
            <a:pPr indent="0" lvl="0" marL="0" rtl="0" algn="l">
              <a:lnSpc>
                <a:spcPct val="115000"/>
              </a:lnSpc>
              <a:spcBef>
                <a:spcPts val="0"/>
              </a:spcBef>
              <a:spcAft>
                <a:spcPts val="1000"/>
              </a:spcAft>
              <a:buClr>
                <a:schemeClr val="dk1"/>
              </a:buClr>
              <a:buSzPts val="1100"/>
              <a:buFont typeface="Arial"/>
              <a:buNone/>
            </a:pPr>
            <a:r>
              <a:rPr lang="en-GB" sz="1100">
                <a:solidFill>
                  <a:schemeClr val="dk1"/>
                </a:solidFill>
                <a:latin typeface="Kalam"/>
                <a:ea typeface="Kalam"/>
                <a:cs typeface="Kalam"/>
                <a:sym typeface="Kalam"/>
              </a:rPr>
              <a:t>180 ÷ 45 = 4</a:t>
            </a:r>
            <a:endParaRPr sz="2200">
              <a:solidFill>
                <a:schemeClr val="dk1"/>
              </a:solidFill>
              <a:latin typeface="Lexend"/>
              <a:ea typeface="Lexend"/>
              <a:cs typeface="Lexend"/>
              <a:sym typeface="Lexend"/>
            </a:endParaRPr>
          </a:p>
        </p:txBody>
      </p:sp>
      <p:sp>
        <p:nvSpPr>
          <p:cNvPr id="2314" name="Google Shape;2314;p116"/>
          <p:cNvSpPr txBox="1"/>
          <p:nvPr/>
        </p:nvSpPr>
        <p:spPr>
          <a:xfrm>
            <a:off x="629087" y="3730375"/>
            <a:ext cx="2901600" cy="461700"/>
          </a:xfrm>
          <a:prstGeom prst="rect">
            <a:avLst/>
          </a:prstGeom>
          <a:noFill/>
          <a:ln>
            <a:noFill/>
          </a:ln>
        </p:spPr>
        <p:txBody>
          <a:bodyPr anchorCtr="0" anchor="t" bIns="91425" lIns="0"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480 ÷ 45 = 10.6</a:t>
            </a:r>
            <a:endParaRPr sz="1800">
              <a:solidFill>
                <a:schemeClr val="dk1"/>
              </a:solidFill>
              <a:latin typeface="Kalam"/>
              <a:ea typeface="Kalam"/>
              <a:cs typeface="Kalam"/>
              <a:sym typeface="Kalam"/>
            </a:endParaRPr>
          </a:p>
        </p:txBody>
      </p:sp>
      <p:sp>
        <p:nvSpPr>
          <p:cNvPr id="2315" name="Google Shape;2315;p116"/>
          <p:cNvSpPr txBox="1"/>
          <p:nvPr/>
        </p:nvSpPr>
        <p:spPr>
          <a:xfrm>
            <a:off x="969152" y="4111375"/>
            <a:ext cx="1380900" cy="461700"/>
          </a:xfrm>
          <a:prstGeom prst="rect">
            <a:avLst/>
          </a:prstGeom>
          <a:noFill/>
          <a:ln>
            <a:noFill/>
          </a:ln>
        </p:spPr>
        <p:txBody>
          <a:bodyPr anchorCtr="0" anchor="t" bIns="91425" lIns="0"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4 × 10 = 40</a:t>
            </a:r>
            <a:endParaRPr sz="1800">
              <a:solidFill>
                <a:schemeClr val="dk1"/>
              </a:solidFill>
              <a:latin typeface="Kalam"/>
              <a:ea typeface="Kalam"/>
              <a:cs typeface="Kalam"/>
              <a:sym typeface="Kalam"/>
            </a:endParaRPr>
          </a:p>
        </p:txBody>
      </p:sp>
      <p:sp>
        <p:nvSpPr>
          <p:cNvPr id="2316" name="Google Shape;2316;p116"/>
          <p:cNvSpPr txBox="1"/>
          <p:nvPr/>
        </p:nvSpPr>
        <p:spPr>
          <a:xfrm>
            <a:off x="2200251" y="3518173"/>
            <a:ext cx="108600" cy="461700"/>
          </a:xfrm>
          <a:prstGeom prst="rect">
            <a:avLst/>
          </a:prstGeom>
          <a:noFill/>
          <a:ln>
            <a:noFill/>
          </a:ln>
        </p:spPr>
        <p:txBody>
          <a:bodyPr anchorCtr="0" anchor="t" bIns="91425" lIns="0"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a:t>
            </a:r>
            <a:endParaRPr sz="18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0" name="Shape 2320"/>
        <p:cNvGrpSpPr/>
        <p:nvPr/>
      </p:nvGrpSpPr>
      <p:grpSpPr>
        <a:xfrm>
          <a:off x="0" y="0"/>
          <a:ext cx="0" cy="0"/>
          <a:chOff x="0" y="0"/>
          <a:chExt cx="0" cy="0"/>
        </a:xfrm>
      </p:grpSpPr>
      <p:sp>
        <p:nvSpPr>
          <p:cNvPr id="2321" name="Google Shape;2321;p117"/>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Qorshaynta beerta ama dhul beereed (Planning a garden or allotment)</a:t>
            </a:r>
            <a:endParaRPr/>
          </a:p>
        </p:txBody>
      </p:sp>
      <p:sp>
        <p:nvSpPr>
          <p:cNvPr id="2322" name="Google Shape;2322;p117"/>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Qorshaynta beerista saqafka (Planning rooftop agriculture)</a:t>
            </a:r>
            <a:endParaRPr/>
          </a:p>
        </p:txBody>
      </p:sp>
      <p:sp>
        <p:nvSpPr>
          <p:cNvPr id="2323" name="Google Shape;2323;p117"/>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Naqshadaynta meel cagaaran (Designing a green space)</a:t>
            </a:r>
            <a:endParaRPr/>
          </a:p>
        </p:txBody>
      </p:sp>
      <p:pic>
        <p:nvPicPr>
          <p:cNvPr id="2324" name="Google Shape;2324;p117"/>
          <p:cNvPicPr preferRelativeResize="0"/>
          <p:nvPr/>
        </p:nvPicPr>
        <p:blipFill>
          <a:blip r:embed="rId3">
            <a:alphaModFix/>
          </a:blip>
          <a:stretch>
            <a:fillRect/>
          </a:stretch>
        </p:blipFill>
        <p:spPr>
          <a:xfrm>
            <a:off x="418203" y="3700485"/>
            <a:ext cx="450575" cy="446750"/>
          </a:xfrm>
          <a:prstGeom prst="rect">
            <a:avLst/>
          </a:prstGeom>
          <a:noFill/>
          <a:ln>
            <a:noFill/>
          </a:ln>
        </p:spPr>
      </p:pic>
      <p:sp>
        <p:nvSpPr>
          <p:cNvPr id="2325" name="Google Shape;2325;p117"/>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Naqshadaynta beerta (Designing a park)</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9" name="Shape 2329"/>
        <p:cNvGrpSpPr/>
        <p:nvPr/>
      </p:nvGrpSpPr>
      <p:grpSpPr>
        <a:xfrm>
          <a:off x="0" y="0"/>
          <a:ext cx="0" cy="0"/>
          <a:chOff x="0" y="0"/>
          <a:chExt cx="0" cy="0"/>
        </a:xfrm>
      </p:grpSpPr>
      <p:sp>
        <p:nvSpPr>
          <p:cNvPr id="2330" name="Google Shape;2330;p118"/>
          <p:cNvSpPr txBox="1"/>
          <p:nvPr>
            <p:ph idx="1" type="body"/>
          </p:nvPr>
        </p:nvSpPr>
        <p:spPr>
          <a:xfrm>
            <a:off x="324000" y="759300"/>
            <a:ext cx="82377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Magaalooyinka iyo magaalooyinka yaryar waxay inta badan leeyihiin jardiinooyin. Kuwani way kala duwanaan karaan cabbir ahaan.</a:t>
            </a:r>
            <a:r>
              <a:rPr lang="en-GB" sz="1100">
                <a:latin typeface="Lexend"/>
              </a:rPr>
              <a:t/>
            </a:r>
            <a:endParaRPr sz="2000"/>
          </a:p>
        </p:txBody>
      </p:sp>
      <p:sp>
        <p:nvSpPr>
          <p:cNvPr id="2331" name="Google Shape;2331;p11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Naqshadaynta beerta (Designing a park)</a:t>
            </a:r>
            <a:endParaRPr/>
          </a:p>
        </p:txBody>
      </p:sp>
      <p:sp>
        <p:nvSpPr>
          <p:cNvPr id="2332" name="Google Shape;2332;p118"/>
          <p:cNvSpPr txBox="1"/>
          <p:nvPr>
            <p:ph idx="1" type="body"/>
          </p:nvPr>
        </p:nvSpPr>
        <p:spPr>
          <a:xfrm>
            <a:off x="324000" y="1216500"/>
            <a:ext cx="8237700" cy="849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Jardiinooyinka qaarkood way ku weyn yihiin si dadku ugu socon karaan socod nasasho leh, u ordaan ama u ciyaaraan kubbadda.</a:t>
            </a:r>
            <a:r>
              <a:rPr lang="en-GB" sz="1100">
                <a:latin typeface="Lexend"/>
              </a:rPr>
              <a:t/>
            </a:r>
            <a:endParaRPr sz="2000"/>
          </a:p>
        </p:txBody>
      </p:sp>
      <p:sp>
        <p:nvSpPr>
          <p:cNvPr id="2333" name="Google Shape;2333;p118"/>
          <p:cNvSpPr txBox="1"/>
          <p:nvPr>
            <p:ph idx="1" type="body"/>
          </p:nvPr>
        </p:nvSpPr>
        <p:spPr>
          <a:xfrm>
            <a:off x="324000" y="2152725"/>
            <a:ext cx="4158300" cy="2561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Haddii ay jiraan geedo ku filan, marka gudaha la galo, dadku ma arki karaan waddooyinka iyo dhismayaasha ku xeeran. Tani waxay siin kartaa dadka dareenka ah inay ka fogaadeen aagga magaalada.</a:t>
            </a:r>
            <a:br>
              <a:rPr lang="en-GB" sz="2000"/>
            </a:br>
            <a:br>
              <a:rPr lang="en-GB" sz="2000"/>
            </a:br>
            <a:r>
              <a:rPr lang="en-GB" sz="1100">
                <a:latin typeface="Lexend"/>
              </a:rPr>
              <a:t/>
            </a:r>
            <a:endParaRPr sz="2000"/>
          </a:p>
        </p:txBody>
      </p:sp>
      <p:pic>
        <p:nvPicPr>
          <p:cNvPr id="2334" name="Google Shape;2334;p118"/>
          <p:cNvPicPr preferRelativeResize="0"/>
          <p:nvPr/>
        </p:nvPicPr>
        <p:blipFill rotWithShape="1">
          <a:blip r:embed="rId3">
            <a:alphaModFix/>
          </a:blip>
          <a:srcRect b="32226" l="0" r="0" t="0"/>
          <a:stretch/>
        </p:blipFill>
        <p:spPr>
          <a:xfrm>
            <a:off x="5468275" y="2159997"/>
            <a:ext cx="2675466" cy="2594427"/>
          </a:xfrm>
          <a:prstGeom prst="rect">
            <a:avLst/>
          </a:prstGeom>
          <a:noFill/>
          <a:ln cap="flat" cmpd="sng" w="28575">
            <a:solidFill>
              <a:srgbClr val="000000"/>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8" name="Shape 2338"/>
        <p:cNvGrpSpPr/>
        <p:nvPr/>
      </p:nvGrpSpPr>
      <p:grpSpPr>
        <a:xfrm>
          <a:off x="0" y="0"/>
          <a:ext cx="0" cy="0"/>
          <a:chOff x="0" y="0"/>
          <a:chExt cx="0" cy="0"/>
        </a:xfrm>
      </p:grpSpPr>
      <p:sp>
        <p:nvSpPr>
          <p:cNvPr id="2339" name="Google Shape;2339;p119"/>
          <p:cNvSpPr txBox="1"/>
          <p:nvPr>
            <p:ph idx="1" type="body"/>
          </p:nvPr>
        </p:nvSpPr>
        <p:spPr>
          <a:xfrm>
            <a:off x="324000" y="759300"/>
            <a:ext cx="8237700" cy="1184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Jardiinooyinka qaarkood waa meelo yaryar oo cagaaran oo ku dhexyaala aagagga la dhisay.</a:t>
            </a:r>
            <a:endParaRPr sz="2000"/>
          </a:p>
          <a:p>
            <a:pPr indent="0" lvl="0" marL="0" rtl="0" algn="l">
              <a:spcBef>
                <a:spcPts val="1000"/>
              </a:spcBef>
              <a:spcAft>
                <a:spcPts val="1000"/>
              </a:spcAft>
              <a:buClr>
                <a:schemeClr val="dk1"/>
              </a:buClr>
              <a:buSzPts val="1100"/>
              <a:buFont typeface="Arial"/>
              <a:buNone/>
            </a:pPr>
            <a:r>
              <a:rPr lang="en-GB" sz="1400">
                <a:latin typeface="Lexend"/>
              </a:rPr>
              <a:t>Kuwaan waxaa mararka qaarkood loo yaqaan jardiinooyin laba jibaaran ama jardiinooyin laba jibaaran (inkasta oo qaababkoodu aan daruuri ahayn laba jibaaran).</a:t>
            </a:r>
            <a:r>
              <a:rPr lang="en-GB" sz="1400">
                <a:solidFill>
                  <a:schemeClr val="accent2"/>
                </a:solidFill>
                <a:latin typeface="Lexend"/>
              </a:rPr>
              <a:t/>
            </a:r>
            <a:r>
              <a:rPr lang="en-GB" sz="1400">
                <a:latin typeface="Lexend"/>
              </a:rPr>
              <a:t/>
            </a:r>
            <a:r>
              <a:rPr lang="en-GB" sz="1400">
                <a:solidFill>
                  <a:schemeClr val="accent2"/>
                </a:solidFill>
                <a:latin typeface="Lexend"/>
              </a:rPr>
              <a:t/>
            </a:r>
            <a:r>
              <a:rPr lang="en-GB" sz="1400">
                <a:latin typeface="Lexend"/>
              </a:rPr>
              <a:t/>
            </a:r>
            <a:endParaRPr sz="2000"/>
          </a:p>
        </p:txBody>
      </p:sp>
      <p:sp>
        <p:nvSpPr>
          <p:cNvPr id="2340" name="Google Shape;2340;p11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Naqshadaynta beerta (Designing a park)</a:t>
            </a:r>
            <a:endParaRPr/>
          </a:p>
        </p:txBody>
      </p:sp>
      <p:sp>
        <p:nvSpPr>
          <p:cNvPr id="2341" name="Google Shape;2341;p119"/>
          <p:cNvSpPr txBox="1"/>
          <p:nvPr>
            <p:ph idx="1" type="body"/>
          </p:nvPr>
        </p:nvSpPr>
        <p:spPr>
          <a:xfrm>
            <a:off x="324000" y="2092881"/>
            <a:ext cx="4296000" cy="1519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Waxaa inta badan laga helaa aagagga ay ku hareeraysan yihiin xafiisyo, guryo dabaqyo ah ama guryo magaalo oo aan lahayn jardiinooyin gaar ah.</a:t>
            </a:r>
            <a:endParaRPr sz="2000"/>
          </a:p>
        </p:txBody>
      </p:sp>
      <p:sp>
        <p:nvSpPr>
          <p:cNvPr id="2342" name="Google Shape;2342;p119"/>
          <p:cNvSpPr txBox="1"/>
          <p:nvPr>
            <p:ph idx="1" type="body"/>
          </p:nvPr>
        </p:nvSpPr>
        <p:spPr>
          <a:xfrm>
            <a:off x="324000" y="3693081"/>
            <a:ext cx="4296000" cy="118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Waxay bixiyaan meelo bannaan oo qurux badan oo dadku ku fadhiistaan, ku jimicsadaan, ku socodsiiyaan eeyahooda, iwm.</a:t>
            </a:r>
            <a:r>
              <a:rPr lang="en-GB" sz="1400">
                <a:latin typeface="Lexend"/>
              </a:rPr>
              <a:t/>
            </a:r>
            <a:r>
              <a:rPr lang="en-GB" sz="1400">
                <a:latin typeface="Lexend"/>
              </a:rPr>
              <a:t/>
            </a:r>
            <a:endParaRPr sz="2000"/>
          </a:p>
        </p:txBody>
      </p:sp>
      <p:pic>
        <p:nvPicPr>
          <p:cNvPr id="2343" name="Google Shape;2343;p119"/>
          <p:cNvPicPr preferRelativeResize="0"/>
          <p:nvPr/>
        </p:nvPicPr>
        <p:blipFill rotWithShape="1">
          <a:blip r:embed="rId3">
            <a:alphaModFix/>
          </a:blip>
          <a:srcRect b="32226" l="0" r="0" t="0"/>
          <a:stretch/>
        </p:blipFill>
        <p:spPr>
          <a:xfrm>
            <a:off x="5468275" y="2159997"/>
            <a:ext cx="2675466" cy="2594427"/>
          </a:xfrm>
          <a:prstGeom prst="rect">
            <a:avLst/>
          </a:prstGeom>
          <a:noFill/>
          <a:ln cap="flat" cmpd="sng" w="28575">
            <a:solidFill>
              <a:srgbClr val="000000"/>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7" name="Shape 2347"/>
        <p:cNvGrpSpPr/>
        <p:nvPr/>
      </p:nvGrpSpPr>
      <p:grpSpPr>
        <a:xfrm>
          <a:off x="0" y="0"/>
          <a:ext cx="0" cy="0"/>
          <a:chOff x="0" y="0"/>
          <a:chExt cx="0" cy="0"/>
        </a:xfrm>
      </p:grpSpPr>
      <p:sp>
        <p:nvSpPr>
          <p:cNvPr id="2348" name="Google Shape;2348;p120"/>
          <p:cNvSpPr txBox="1"/>
          <p:nvPr>
            <p:ph idx="1" type="body"/>
          </p:nvPr>
        </p:nvSpPr>
        <p:spPr>
          <a:xfrm>
            <a:off x="324000" y="2421158"/>
            <a:ext cx="8496000" cy="469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Waxay bixiyaan taladan soo socota:</a:t>
            </a:r>
            <a:r>
              <a:rPr lang="en-GB" sz="1400">
                <a:latin typeface="Lexend"/>
              </a:rPr>
              <a:t/>
            </a:r>
            <a:endParaRPr sz="2000"/>
          </a:p>
        </p:txBody>
      </p:sp>
      <p:sp>
        <p:nvSpPr>
          <p:cNvPr id="2349" name="Google Shape;2349;p120"/>
          <p:cNvSpPr txBox="1"/>
          <p:nvPr>
            <p:ph idx="1" type="body"/>
          </p:nvPr>
        </p:nvSpPr>
        <p:spPr>
          <a:xfrm>
            <a:off x="324000" y="759300"/>
            <a:ext cx="8496000" cy="1556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Magaalo ayaa qorshaynaysa inay dhisto jardiino laba jibaaran oo u dhexeysa afar waddo oo inta badan leh xafiisyo. Meeshu waa leydi 70 m x 100 m.</a:t>
            </a:r>
            <a:endParaRPr sz="2000"/>
          </a:p>
          <a:p>
            <a:pPr indent="0" lvl="0" marL="0" rtl="0" algn="l">
              <a:spcBef>
                <a:spcPts val="1000"/>
              </a:spcBef>
              <a:spcAft>
                <a:spcPts val="1000"/>
              </a:spcAft>
              <a:buNone/>
            </a:pPr>
            <a:r>
              <a:rPr lang="en-GB" sz="1400">
                <a:latin typeface="Lexend"/>
              </a:rPr>
              <a:t>Golaha magaaladu wuxuu qabtaa tartan uu ku casuumayo carruurta dugsiyada ku dhow inay naqshadeeyaan qaabkeeda, iyagoo soo gudbinaya sawir cabbir leh.</a:t>
            </a:r>
            <a:r>
              <a:rPr lang="en-GB" sz="1400">
                <a:solidFill>
                  <a:schemeClr val="accent2"/>
                </a:solidFill>
                <a:latin typeface="Lexend"/>
              </a:rPr>
              <a:t/>
            </a:r>
            <a:r>
              <a:rPr lang="en-GB" sz="1400">
                <a:latin typeface="Lexend"/>
              </a:rPr>
              <a:t/>
            </a:r>
            <a:endParaRPr sz="2000"/>
          </a:p>
        </p:txBody>
      </p:sp>
      <p:sp>
        <p:nvSpPr>
          <p:cNvPr id="2350" name="Google Shape;2350;p12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Naqshadaynta beerta (Designing a park)</a:t>
            </a:r>
            <a:endParaRPr/>
          </a:p>
        </p:txBody>
      </p:sp>
      <p:sp>
        <p:nvSpPr>
          <p:cNvPr id="2351" name="Google Shape;2351;p120"/>
          <p:cNvSpPr txBox="1"/>
          <p:nvPr>
            <p:ph idx="1" type="body"/>
          </p:nvPr>
        </p:nvSpPr>
        <p:spPr>
          <a:xfrm>
            <a:off x="324000" y="2816700"/>
            <a:ext cx="8496000" cy="14271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400">
                <a:latin typeface="Lexend"/>
              </a:rPr>
              <a:t>Geedaha waaweyn waa in la beeraa ugu yaraan 15 m kala fog.</a:t>
            </a:r>
            <a:endParaRPr sz="2000"/>
          </a:p>
          <a:p>
            <a:pPr indent="-355600" lvl="0" marL="457200" rtl="0" algn="l">
              <a:spcBef>
                <a:spcPts val="0"/>
              </a:spcBef>
              <a:spcAft>
                <a:spcPts val="0"/>
              </a:spcAft>
              <a:buSzPts val="2000"/>
              <a:buChar char="●"/>
            </a:pPr>
            <a:r>
              <a:rPr lang="en-GB" sz="1400">
                <a:latin typeface="Lexend"/>
              </a:rPr>
              <a:t>Geedaha yaryar waa inay 5 m kala fogaadaan.</a:t>
            </a:r>
            <a:endParaRPr sz="2000"/>
          </a:p>
          <a:p>
            <a:pPr indent="-355600" lvl="0" marL="457200" rtl="0" algn="l">
              <a:spcBef>
                <a:spcPts val="0"/>
              </a:spcBef>
              <a:spcAft>
                <a:spcPts val="0"/>
              </a:spcAft>
              <a:buSzPts val="2000"/>
              <a:buChar char="●"/>
            </a:pPr>
            <a:r>
              <a:rPr lang="en-GB" sz="1400">
                <a:latin typeface="Lexend"/>
              </a:rPr>
              <a:t>Waddooyinka lugaynta waa inay ugu yaraan 2 m ballaadhaan.</a:t>
            </a:r>
            <a:endParaRPr sz="2000"/>
          </a:p>
          <a:p>
            <a:pPr indent="-355600" lvl="0" marL="457200" rtl="0" algn="l">
              <a:spcBef>
                <a:spcPts val="0"/>
              </a:spcBef>
              <a:spcAft>
                <a:spcPts val="0"/>
              </a:spcAft>
              <a:buSzPts val="2000"/>
              <a:buChar char="●"/>
            </a:pPr>
            <a:r>
              <a:rPr lang="en-GB" sz="1400">
                <a:latin typeface="Lexend"/>
              </a:rPr>
              <a:t>Waddo loogu talagalay baabuurta waa inay ugu yaraan 4 m ballaadhaan.</a:t>
            </a:r>
            <a:r>
              <a:rPr lang="en-GB" sz="1400">
                <a:latin typeface="Lexend"/>
              </a:rPr>
              <a:t/>
            </a:r>
            <a:r>
              <a:rPr lang="en-GB" sz="1400">
                <a:latin typeface="Lexend"/>
              </a:rPr>
              <a:t/>
            </a:r>
            <a:r>
              <a:rPr lang="en-GB" sz="1400">
                <a:latin typeface="Lexend"/>
              </a:rPr>
              <a:t/>
            </a:r>
            <a:r>
              <a:rPr lang="en-GB" sz="1400">
                <a:latin typeface="Lexend"/>
              </a:rPr>
              <a:t/>
            </a:r>
            <a:endParaRPr sz="2000"/>
          </a:p>
        </p:txBody>
      </p:sp>
      <p:sp>
        <p:nvSpPr>
          <p:cNvPr id="2352" name="Google Shape;2352;p120"/>
          <p:cNvSpPr txBox="1"/>
          <p:nvPr>
            <p:ph idx="1" type="body"/>
          </p:nvPr>
        </p:nvSpPr>
        <p:spPr>
          <a:xfrm>
            <a:off x="1009800" y="4457875"/>
            <a:ext cx="5299500" cy="36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Suad waxay doonaysaa inay ka qaybgasho tartanka.</a:t>
            </a:r>
            <a:endParaRPr sz="2000"/>
          </a:p>
        </p:txBody>
      </p:sp>
      <p:pic>
        <p:nvPicPr>
          <p:cNvPr id="2353" name="Google Shape;2353;p120"/>
          <p:cNvPicPr preferRelativeResize="0"/>
          <p:nvPr/>
        </p:nvPicPr>
        <p:blipFill>
          <a:blip r:embed="rId3">
            <a:alphaModFix/>
          </a:blip>
          <a:stretch>
            <a:fillRect/>
          </a:stretch>
        </p:blipFill>
        <p:spPr>
          <a:xfrm flipH="1">
            <a:off x="323996" y="4240351"/>
            <a:ext cx="522874" cy="5800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7" name="Shape 2357"/>
        <p:cNvGrpSpPr/>
        <p:nvPr/>
      </p:nvGrpSpPr>
      <p:grpSpPr>
        <a:xfrm>
          <a:off x="0" y="0"/>
          <a:ext cx="0" cy="0"/>
          <a:chOff x="0" y="0"/>
          <a:chExt cx="0" cy="0"/>
        </a:xfrm>
      </p:grpSpPr>
      <p:pic>
        <p:nvPicPr>
          <p:cNvPr id="2358" name="Google Shape;2358;p121"/>
          <p:cNvPicPr preferRelativeResize="0"/>
          <p:nvPr/>
        </p:nvPicPr>
        <p:blipFill>
          <a:blip r:embed="rId3">
            <a:alphaModFix/>
          </a:blip>
          <a:stretch>
            <a:fillRect/>
          </a:stretch>
        </p:blipFill>
        <p:spPr>
          <a:xfrm>
            <a:off x="816025" y="2174750"/>
            <a:ext cx="7700350" cy="1302375"/>
          </a:xfrm>
          <a:prstGeom prst="rect">
            <a:avLst/>
          </a:prstGeom>
          <a:noFill/>
          <a:ln>
            <a:noFill/>
          </a:ln>
        </p:spPr>
      </p:pic>
      <p:sp>
        <p:nvSpPr>
          <p:cNvPr id="2359" name="Google Shape;2359;p121"/>
          <p:cNvSpPr txBox="1"/>
          <p:nvPr>
            <p:ph idx="1" type="body"/>
          </p:nvPr>
        </p:nvSpPr>
        <p:spPr>
          <a:xfrm>
            <a:off x="324000" y="759300"/>
            <a:ext cx="8496000" cy="11790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Lexend"/>
              </a:rPr>
              <a:t>Beerdu waa leydi 70 m × 100 m.</a:t>
            </a:r>
            <a:r>
              <a:rPr lang="en-GB" sz="1100">
                <a:solidFill>
                  <a:schemeClr val="accent2"/>
                </a:solidFill>
                <a:latin typeface="Lexend"/>
              </a:rPr>
              <a:t/>
            </a:r>
            <a:r>
              <a:rPr lang="en-GB" sz="1100">
                <a:latin typeface="Lexend"/>
              </a:rPr>
              <a:t/>
            </a:r>
            <a:endParaRPr sz="2000"/>
          </a:p>
          <a:p>
            <a:pPr indent="0" lvl="0" marL="0" rtl="0" algn="l">
              <a:spcBef>
                <a:spcPts val="1000"/>
              </a:spcBef>
              <a:spcAft>
                <a:spcPts val="0"/>
              </a:spcAft>
              <a:buNone/>
            </a:pPr>
            <a:r>
              <a:rPr lang="en-GB" sz="1100">
                <a:latin typeface="Lexend"/>
              </a:rPr>
              <a:t>Suad waxay qorsheyneysaa inay samayso sawir cabbir (scale drawing) oo beerta ah oo ku yaal warqad A4, taas oo ah 21 cm × 29 cm (ugu dhowaad cm).</a:t>
            </a:r>
            <a:r>
              <a:rPr lang="en-GB" sz="1100">
                <a:latin typeface="Lexend"/>
              </a:rPr>
              <a:t/>
            </a:r>
            <a:r>
              <a:rPr lang="en-GB" sz="1100">
                <a:latin typeface="Lexend"/>
              </a:rPr>
              <a:t/>
            </a:r>
            <a:r>
              <a:rPr lang="en-GB" sz="1100">
                <a:solidFill>
                  <a:schemeClr val="accent2"/>
                </a:solidFill>
                <a:latin typeface="Lexend"/>
              </a:rPr>
              <a:t/>
            </a:r>
            <a:r>
              <a:rPr lang="en-GB" sz="1100">
                <a:latin typeface="Lexend"/>
              </a:rPr>
              <a:t/>
            </a:r>
            <a:r>
              <a:rPr lang="en-GB" sz="1100">
                <a:latin typeface="Lexend"/>
              </a:rPr>
              <a:t/>
            </a:r>
            <a:endParaRPr sz="2000"/>
          </a:p>
          <a:p>
            <a:pPr indent="0" lvl="0" marL="0" rtl="0" algn="l">
              <a:spcBef>
                <a:spcPts val="1000"/>
              </a:spcBef>
              <a:spcAft>
                <a:spcPts val="1000"/>
              </a:spcAft>
              <a:buNone/>
            </a:pPr>
            <a:r>
              <a:rPr>
                <a:latin typeface="Lexend"/>
              </a:rPr>
              <a:t/>
            </a:r>
            <a:endParaRPr sz="2000"/>
          </a:p>
        </p:txBody>
      </p:sp>
      <p:sp>
        <p:nvSpPr>
          <p:cNvPr id="2360" name="Google Shape;2360;p12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Naqshadaynta beer (Designing a park)</a:t>
            </a:r>
            <a:endParaRPr/>
          </a:p>
        </p:txBody>
      </p:sp>
      <p:sp>
        <p:nvSpPr>
          <p:cNvPr id="2361" name="Google Shape;2361;p121"/>
          <p:cNvSpPr txBox="1"/>
          <p:nvPr>
            <p:ph idx="1" type="body"/>
          </p:nvPr>
        </p:nvSpPr>
        <p:spPr>
          <a:xfrm>
            <a:off x="2775071" y="4101175"/>
            <a:ext cx="3581700" cy="36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Cabbir (scale) intee leeg ayay Suad isticmaali kartaa?</a:t>
            </a:r>
            <a:endParaRPr sz="2000"/>
          </a:p>
        </p:txBody>
      </p:sp>
      <p:pic>
        <p:nvPicPr>
          <p:cNvPr id="2362" name="Google Shape;2362;p121"/>
          <p:cNvPicPr preferRelativeResize="0"/>
          <p:nvPr/>
        </p:nvPicPr>
        <p:blipFill>
          <a:blip r:embed="rId4">
            <a:alphaModFix/>
          </a:blip>
          <a:stretch>
            <a:fillRect/>
          </a:stretch>
        </p:blipFill>
        <p:spPr>
          <a:xfrm flipH="1">
            <a:off x="324001" y="3325950"/>
            <a:ext cx="609575" cy="676231"/>
          </a:xfrm>
          <a:prstGeom prst="rect">
            <a:avLst/>
          </a:prstGeom>
          <a:noFill/>
          <a:ln>
            <a:noFill/>
          </a:ln>
        </p:spPr>
      </p:pic>
      <p:sp>
        <p:nvSpPr>
          <p:cNvPr id="2363" name="Google Shape;2363;p121"/>
          <p:cNvSpPr txBox="1"/>
          <p:nvPr>
            <p:ph idx="1" type="body"/>
          </p:nvPr>
        </p:nvSpPr>
        <p:spPr>
          <a:xfrm>
            <a:off x="987962" y="2335184"/>
            <a:ext cx="5299500" cy="36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hore waxaan u baahanahay inaan go'aansado cabbirka (scale) aan isticmaali doono.</a:t>
            </a:r>
            <a:endParaRPr sz="2000"/>
          </a:p>
        </p:txBody>
      </p:sp>
      <p:sp>
        <p:nvSpPr>
          <p:cNvPr id="2364" name="Google Shape;2364;p121"/>
          <p:cNvSpPr txBox="1"/>
          <p:nvPr>
            <p:ph idx="1" type="body"/>
          </p:nvPr>
        </p:nvSpPr>
        <p:spPr>
          <a:xfrm flipH="1">
            <a:off x="987962" y="2718100"/>
            <a:ext cx="7582800" cy="463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Sawirku waa inuu ku habboonaadaa warqadda, laakiin waa inuusan aad u yarayn.</a:t>
            </a:r>
            <a:endParaRPr sz="2000"/>
          </a:p>
          <a:p>
            <a:pPr indent="0" lvl="0" marL="0" rtl="0" algn="l">
              <a:spcBef>
                <a:spcPts val="1000"/>
              </a:spcBef>
              <a:spcAft>
                <a:spcPts val="1000"/>
              </a:spcAft>
              <a:buNone/>
            </a:pPr>
            <a:r>
              <a:rPr>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6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8" name="Shape 2368"/>
        <p:cNvGrpSpPr/>
        <p:nvPr/>
      </p:nvGrpSpPr>
      <p:grpSpPr>
        <a:xfrm>
          <a:off x="0" y="0"/>
          <a:ext cx="0" cy="0"/>
          <a:chOff x="0" y="0"/>
          <a:chExt cx="0" cy="0"/>
        </a:xfrm>
      </p:grpSpPr>
      <p:pic>
        <p:nvPicPr>
          <p:cNvPr id="2369" name="Google Shape;2369;p122"/>
          <p:cNvPicPr preferRelativeResize="0"/>
          <p:nvPr/>
        </p:nvPicPr>
        <p:blipFill>
          <a:blip r:embed="rId3">
            <a:alphaModFix/>
          </a:blip>
          <a:stretch>
            <a:fillRect/>
          </a:stretch>
        </p:blipFill>
        <p:spPr>
          <a:xfrm>
            <a:off x="631175" y="2098550"/>
            <a:ext cx="8014925" cy="1302375"/>
          </a:xfrm>
          <a:prstGeom prst="rect">
            <a:avLst/>
          </a:prstGeom>
          <a:noFill/>
          <a:ln>
            <a:noFill/>
          </a:ln>
        </p:spPr>
      </p:pic>
      <p:sp>
        <p:nvSpPr>
          <p:cNvPr id="2370" name="Google Shape;2370;p122"/>
          <p:cNvSpPr txBox="1"/>
          <p:nvPr>
            <p:ph idx="1" type="body"/>
          </p:nvPr>
        </p:nvSpPr>
        <p:spPr>
          <a:xfrm>
            <a:off x="324000" y="759300"/>
            <a:ext cx="8496000" cy="11790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latin typeface="Lexend"/>
              </a:rPr>
              <a:t>Beerdu waa leydi 70 m × 100 m.</a:t>
            </a:r>
            <a:r>
              <a:rPr lang="en-GB" sz="1400">
                <a:solidFill>
                  <a:schemeClr val="accent2"/>
                </a:solidFill>
                <a:latin typeface="Lexend"/>
              </a:rPr>
              <a:t/>
            </a:r>
            <a:r>
              <a:rPr lang="en-GB" sz="1400">
                <a:latin typeface="Lexend"/>
              </a:rPr>
              <a:t/>
            </a:r>
            <a:endParaRPr sz="2000"/>
          </a:p>
          <a:p>
            <a:pPr indent="0" lvl="0" marL="0" rtl="0" algn="l">
              <a:spcBef>
                <a:spcPts val="1000"/>
              </a:spcBef>
              <a:spcAft>
                <a:spcPts val="0"/>
              </a:spcAft>
              <a:buNone/>
            </a:pPr>
            <a:r>
              <a:rPr lang="en-GB" sz="1400">
                <a:latin typeface="Lexend"/>
              </a:rPr>
              <a:t>Suad waxay qorsheyneysaa inay samayso sawir cabbir (scale drawing) oo beerta ah oo ku yaal warqad A4, taas oo ah 21 cm × 29 cm.</a:t>
            </a:r>
            <a:r>
              <a:rPr lang="en-GB" sz="1400">
                <a:latin typeface="Lexend"/>
              </a:rPr>
              <a:t/>
            </a:r>
            <a:r>
              <a:rPr lang="en-GB" sz="1400">
                <a:latin typeface="Lexend"/>
              </a:rPr>
              <a:t/>
            </a:r>
            <a:r>
              <a:rPr lang="en-GB" sz="1400">
                <a:solidFill>
                  <a:schemeClr val="accent2"/>
                </a:solidFill>
                <a:latin typeface="Lexend"/>
              </a:rPr>
              <a:t/>
            </a:r>
            <a:r>
              <a:rPr lang="en-GB" sz="1400">
                <a:latin typeface="Lexend"/>
              </a:rPr>
              <a:t/>
            </a:r>
            <a:endParaRPr sz="2000"/>
          </a:p>
          <a:p>
            <a:pPr indent="0" lvl="0" marL="0" rtl="0" algn="l">
              <a:spcBef>
                <a:spcPts val="1000"/>
              </a:spcBef>
              <a:spcAft>
                <a:spcPts val="1000"/>
              </a:spcAft>
              <a:buNone/>
            </a:pPr>
            <a:r>
              <a:rPr>
                <a:latin typeface="Lexend"/>
              </a:rPr>
              <a:t/>
            </a:r>
            <a:endParaRPr sz="2000"/>
          </a:p>
        </p:txBody>
      </p:sp>
      <p:sp>
        <p:nvSpPr>
          <p:cNvPr id="2371" name="Google Shape;2371;p12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Naqshadaynta beer (Designing a park)</a:t>
            </a:r>
            <a:endParaRPr/>
          </a:p>
        </p:txBody>
      </p:sp>
      <p:sp>
        <p:nvSpPr>
          <p:cNvPr id="2372" name="Google Shape;2372;p122"/>
          <p:cNvSpPr txBox="1"/>
          <p:nvPr>
            <p:ph idx="1" type="body"/>
          </p:nvPr>
        </p:nvSpPr>
        <p:spPr>
          <a:xfrm>
            <a:off x="3263251" y="3643975"/>
            <a:ext cx="2610600" cy="36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1 cm wuxuu u taagan yahay 4 m</a:t>
            </a:r>
            <a:endParaRPr>
              <a:latin typeface="Kalam"/>
              <a:ea typeface="Kalam"/>
              <a:cs typeface="Kalam"/>
              <a:sym typeface="Kalam"/>
            </a:endParaRPr>
          </a:p>
        </p:txBody>
      </p:sp>
      <p:pic>
        <p:nvPicPr>
          <p:cNvPr id="2373" name="Google Shape;2373;p122"/>
          <p:cNvPicPr preferRelativeResize="0"/>
          <p:nvPr/>
        </p:nvPicPr>
        <p:blipFill>
          <a:blip r:embed="rId4">
            <a:alphaModFix/>
          </a:blip>
          <a:stretch>
            <a:fillRect/>
          </a:stretch>
        </p:blipFill>
        <p:spPr>
          <a:xfrm flipH="1">
            <a:off x="324001" y="3325950"/>
            <a:ext cx="609575" cy="676231"/>
          </a:xfrm>
          <a:prstGeom prst="rect">
            <a:avLst/>
          </a:prstGeom>
          <a:noFill/>
          <a:ln>
            <a:noFill/>
          </a:ln>
        </p:spPr>
      </p:pic>
      <p:sp>
        <p:nvSpPr>
          <p:cNvPr id="2374" name="Google Shape;2374;p122"/>
          <p:cNvSpPr txBox="1"/>
          <p:nvPr>
            <p:ph idx="1" type="body"/>
          </p:nvPr>
        </p:nvSpPr>
        <p:spPr>
          <a:xfrm>
            <a:off x="831725" y="2261400"/>
            <a:ext cx="7638900" cy="731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Haddii aan u ogolaado in 1 cm ee sawirka uu u taagnaado 4 m ee beerta, markaa dhererka warqadda wuxuu u taagnaan karaa ilaa 116 m ee beerta.</a:t>
            </a:r>
            <a:r>
              <a:rPr lang="en-GB" sz="1400">
                <a:solidFill>
                  <a:schemeClr val="accent2"/>
                </a:solidFill>
                <a:latin typeface="Lexend"/>
              </a:rPr>
              <a:t/>
            </a:r>
            <a:r>
              <a:rPr lang="en-GB" sz="1400">
                <a:latin typeface="Lexend"/>
              </a:rPr>
              <a:t/>
            </a:r>
            <a:endParaRPr sz="2000"/>
          </a:p>
        </p:txBody>
      </p:sp>
      <p:sp>
        <p:nvSpPr>
          <p:cNvPr id="2375" name="Google Shape;2375;p122"/>
          <p:cNvSpPr txBox="1"/>
          <p:nvPr>
            <p:ph idx="1" type="body"/>
          </p:nvPr>
        </p:nvSpPr>
        <p:spPr>
          <a:xfrm>
            <a:off x="3163825" y="4497675"/>
            <a:ext cx="2884200" cy="36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29 cm wuxuu u taagan yahay 116 m</a:t>
            </a:r>
            <a:r>
              <a:rPr lang="en-GB" sz="1100">
                <a:latin typeface="Kalam"/>
                <a:ea typeface="Kalam"/>
                <a:cs typeface="Kalam"/>
                <a:sym typeface="Kalam"/>
              </a:rPr>
              <a:t/>
            </a:r>
            <a:endParaRPr>
              <a:latin typeface="Kalam"/>
              <a:ea typeface="Kalam"/>
              <a:cs typeface="Kalam"/>
              <a:sym typeface="Kalam"/>
            </a:endParaRPr>
          </a:p>
        </p:txBody>
      </p:sp>
      <p:sp>
        <p:nvSpPr>
          <p:cNvPr id="2376" name="Google Shape;2376;p122"/>
          <p:cNvSpPr/>
          <p:nvPr/>
        </p:nvSpPr>
        <p:spPr>
          <a:xfrm>
            <a:off x="5799900" y="3865975"/>
            <a:ext cx="456900" cy="842100"/>
          </a:xfrm>
          <a:prstGeom prst="arc">
            <a:avLst>
              <a:gd fmla="val 16200000" name="adj1"/>
              <a:gd fmla="val 5303443" name="adj2"/>
            </a:avLst>
          </a:prstGeom>
          <a:noFill/>
          <a:ln cap="flat" cmpd="sng" w="38100">
            <a:solidFill>
              <a:srgbClr val="374CF1"/>
            </a:solidFill>
            <a:prstDash val="solid"/>
            <a:round/>
            <a:headEnd len="sm" w="sm" type="none"/>
            <a:tailEnd len="sm" w="sm" type="triangl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77" name="Google Shape;2377;p122"/>
          <p:cNvSpPr/>
          <p:nvPr/>
        </p:nvSpPr>
        <p:spPr>
          <a:xfrm flipH="1">
            <a:off x="2828100" y="3865975"/>
            <a:ext cx="456900" cy="842100"/>
          </a:xfrm>
          <a:prstGeom prst="arc">
            <a:avLst>
              <a:gd fmla="val 16200000" name="adj1"/>
              <a:gd fmla="val 5303443" name="adj2"/>
            </a:avLst>
          </a:prstGeom>
          <a:noFill/>
          <a:ln cap="flat" cmpd="sng" w="38100">
            <a:solidFill>
              <a:srgbClr val="374CF1"/>
            </a:solidFill>
            <a:prstDash val="solid"/>
            <a:round/>
            <a:headEnd len="sm" w="sm" type="none"/>
            <a:tailEnd len="sm" w="sm" type="triangl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78" name="Google Shape;2378;p122"/>
          <p:cNvSpPr/>
          <p:nvPr/>
        </p:nvSpPr>
        <p:spPr>
          <a:xfrm rot="-5400000">
            <a:off x="4201825" y="2681051"/>
            <a:ext cx="358800" cy="1947600"/>
          </a:xfrm>
          <a:prstGeom prst="arc">
            <a:avLst>
              <a:gd fmla="val 16200000" name="adj1"/>
              <a:gd fmla="val 5588265" name="adj2"/>
            </a:avLst>
          </a:prstGeom>
          <a:noFill/>
          <a:ln cap="flat" cmpd="sng" w="38100">
            <a:solidFill>
              <a:srgbClr val="374CF1"/>
            </a:solidFill>
            <a:prstDash val="solid"/>
            <a:round/>
            <a:headEnd len="sm" w="sm" type="none"/>
            <a:tailEnd len="sm" w="sm" type="triangl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79" name="Google Shape;2379;p122"/>
          <p:cNvSpPr/>
          <p:nvPr/>
        </p:nvSpPr>
        <p:spPr>
          <a:xfrm rot="-5400000">
            <a:off x="4201825" y="3512746"/>
            <a:ext cx="358800" cy="1947600"/>
          </a:xfrm>
          <a:prstGeom prst="arc">
            <a:avLst>
              <a:gd fmla="val 16200000" name="adj1"/>
              <a:gd fmla="val 5588265" name="adj2"/>
            </a:avLst>
          </a:prstGeom>
          <a:noFill/>
          <a:ln cap="flat" cmpd="sng" w="38100">
            <a:solidFill>
              <a:srgbClr val="374CF1"/>
            </a:solidFill>
            <a:prstDash val="solid"/>
            <a:round/>
            <a:headEnd len="sm" w="sm" type="none"/>
            <a:tailEnd len="sm" w="sm" type="triangl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80" name="Google Shape;2380;p122"/>
          <p:cNvSpPr txBox="1"/>
          <p:nvPr>
            <p:ph idx="1" type="body"/>
          </p:nvPr>
        </p:nvSpPr>
        <p:spPr>
          <a:xfrm>
            <a:off x="2265230" y="4053250"/>
            <a:ext cx="609600" cy="362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accent2"/>
                </a:solidFill>
                <a:latin typeface="Kalam"/>
                <a:ea typeface="Kalam"/>
                <a:cs typeface="Kalam"/>
                <a:sym typeface="Kalam"/>
              </a:rPr>
              <a:t>× 29</a:t>
            </a:r>
            <a:endParaRPr sz="2000">
              <a:solidFill>
                <a:schemeClr val="accent2"/>
              </a:solidFill>
              <a:latin typeface="Kalam"/>
              <a:ea typeface="Kalam"/>
              <a:cs typeface="Kalam"/>
              <a:sym typeface="Kalam"/>
            </a:endParaRPr>
          </a:p>
        </p:txBody>
      </p:sp>
      <p:sp>
        <p:nvSpPr>
          <p:cNvPr id="2381" name="Google Shape;2381;p122"/>
          <p:cNvSpPr txBox="1"/>
          <p:nvPr>
            <p:ph idx="1" type="body"/>
          </p:nvPr>
        </p:nvSpPr>
        <p:spPr>
          <a:xfrm>
            <a:off x="6297325" y="4053250"/>
            <a:ext cx="609600" cy="362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accent2"/>
                </a:solidFill>
                <a:latin typeface="Kalam"/>
                <a:ea typeface="Kalam"/>
                <a:cs typeface="Kalam"/>
                <a:sym typeface="Kalam"/>
              </a:rPr>
              <a:t>× 29</a:t>
            </a:r>
            <a:endParaRPr sz="2000">
              <a:solidFill>
                <a:schemeClr val="accent2"/>
              </a:solidFill>
              <a:latin typeface="Kalam"/>
              <a:ea typeface="Kalam"/>
              <a:cs typeface="Kalam"/>
              <a:sym typeface="Kalam"/>
            </a:endParaRPr>
          </a:p>
        </p:txBody>
      </p:sp>
      <p:sp>
        <p:nvSpPr>
          <p:cNvPr id="2382" name="Google Shape;2382;p122"/>
          <p:cNvSpPr txBox="1"/>
          <p:nvPr>
            <p:ph idx="1" type="body"/>
          </p:nvPr>
        </p:nvSpPr>
        <p:spPr>
          <a:xfrm>
            <a:off x="4202445" y="3184074"/>
            <a:ext cx="609600" cy="362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accent2"/>
                </a:solidFill>
                <a:latin typeface="Kalam"/>
                <a:ea typeface="Kalam"/>
                <a:cs typeface="Kalam"/>
                <a:sym typeface="Kalam"/>
              </a:rPr>
              <a:t>× 4</a:t>
            </a:r>
            <a:endParaRPr sz="2000">
              <a:solidFill>
                <a:schemeClr val="accent2"/>
              </a:solidFill>
              <a:latin typeface="Kalam"/>
              <a:ea typeface="Kalam"/>
              <a:cs typeface="Kalam"/>
              <a:sym typeface="Kalam"/>
            </a:endParaRPr>
          </a:p>
        </p:txBody>
      </p:sp>
      <p:sp>
        <p:nvSpPr>
          <p:cNvPr id="2383" name="Google Shape;2383;p122"/>
          <p:cNvSpPr txBox="1"/>
          <p:nvPr>
            <p:ph idx="1" type="body"/>
          </p:nvPr>
        </p:nvSpPr>
        <p:spPr>
          <a:xfrm>
            <a:off x="4202445" y="4022274"/>
            <a:ext cx="609600" cy="362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accent2"/>
                </a:solidFill>
                <a:latin typeface="Kalam"/>
                <a:ea typeface="Kalam"/>
                <a:cs typeface="Kalam"/>
                <a:sym typeface="Kalam"/>
              </a:rPr>
              <a:t>× 4</a:t>
            </a:r>
            <a:endParaRPr sz="2000">
              <a:solidFill>
                <a:schemeClr val="accent2"/>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82"/>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237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237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2381"/>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2380"/>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7" name="Shape 2387"/>
        <p:cNvGrpSpPr/>
        <p:nvPr/>
      </p:nvGrpSpPr>
      <p:grpSpPr>
        <a:xfrm>
          <a:off x="0" y="0"/>
          <a:ext cx="0" cy="0"/>
          <a:chOff x="0" y="0"/>
          <a:chExt cx="0" cy="0"/>
        </a:xfrm>
      </p:grpSpPr>
      <p:pic>
        <p:nvPicPr>
          <p:cNvPr id="2388" name="Google Shape;2388;p123"/>
          <p:cNvPicPr preferRelativeResize="0"/>
          <p:nvPr/>
        </p:nvPicPr>
        <p:blipFill>
          <a:blip r:embed="rId3">
            <a:alphaModFix/>
          </a:blip>
          <a:stretch>
            <a:fillRect/>
          </a:stretch>
        </p:blipFill>
        <p:spPr>
          <a:xfrm>
            <a:off x="631175" y="2098550"/>
            <a:ext cx="8014925" cy="1302375"/>
          </a:xfrm>
          <a:prstGeom prst="rect">
            <a:avLst/>
          </a:prstGeom>
          <a:noFill/>
          <a:ln>
            <a:noFill/>
          </a:ln>
        </p:spPr>
      </p:pic>
      <p:sp>
        <p:nvSpPr>
          <p:cNvPr id="2389" name="Google Shape;2389;p123"/>
          <p:cNvSpPr txBox="1"/>
          <p:nvPr>
            <p:ph idx="1" type="body"/>
          </p:nvPr>
        </p:nvSpPr>
        <p:spPr>
          <a:xfrm>
            <a:off x="324000" y="759300"/>
            <a:ext cx="8496000" cy="11790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latin typeface="Lexend"/>
              </a:rPr>
              <a:t>Beerdu waa leydi 70 m × 100 m.</a:t>
            </a:r>
            <a:r>
              <a:rPr lang="en-GB" sz="1800">
                <a:solidFill>
                  <a:schemeClr val="accent2"/>
                </a:solidFill>
                <a:latin typeface="Lexend"/>
              </a:rPr>
              <a:t/>
            </a:r>
            <a:r>
              <a:rPr lang="en-GB" sz="1800">
                <a:latin typeface="Lexend"/>
              </a:rPr>
              <a:t/>
            </a:r>
            <a:endParaRPr sz="2000"/>
          </a:p>
          <a:p>
            <a:pPr indent="0" lvl="0" marL="0" rtl="0" algn="l">
              <a:spcBef>
                <a:spcPts val="1000"/>
              </a:spcBef>
              <a:spcAft>
                <a:spcPts val="0"/>
              </a:spcAft>
              <a:buNone/>
            </a:pPr>
            <a:r>
              <a:rPr lang="en-GB" sz="1800">
                <a:latin typeface="Lexend"/>
              </a:rPr>
              <a:t>Suad waxay qorsheyneysaa inay samayso sawir cabbir (scale drawing) oo beerta ah oo ku yaal warqad A4, taas oo ah 21 cm × 29 cm.</a:t>
            </a:r>
            <a:r>
              <a:rPr lang="en-GB" sz="1800">
                <a:latin typeface="Lexend"/>
              </a:rPr>
              <a:t/>
            </a:r>
            <a:r>
              <a:rPr lang="en-GB" sz="1800">
                <a:latin typeface="Lexend"/>
              </a:rPr>
              <a:t/>
            </a:r>
            <a:r>
              <a:rPr lang="en-GB" sz="1800">
                <a:solidFill>
                  <a:schemeClr val="accent2"/>
                </a:solidFill>
                <a:latin typeface="Lexend"/>
              </a:rPr>
              <a:t/>
            </a:r>
            <a:r>
              <a:rPr lang="en-GB" sz="1800">
                <a:latin typeface="Lexend"/>
              </a:rPr>
              <a:t/>
            </a:r>
            <a:endParaRPr sz="2000"/>
          </a:p>
          <a:p>
            <a:pPr indent="0" lvl="0" marL="0" rtl="0" algn="l">
              <a:spcBef>
                <a:spcPts val="1000"/>
              </a:spcBef>
              <a:spcAft>
                <a:spcPts val="1000"/>
              </a:spcAft>
              <a:buNone/>
            </a:pPr>
            <a:r>
              <a:rPr>
                <a:latin typeface="Lexend"/>
              </a:rPr>
              <a:t/>
            </a:r>
            <a:endParaRPr sz="2000"/>
          </a:p>
        </p:txBody>
      </p:sp>
      <p:sp>
        <p:nvSpPr>
          <p:cNvPr id="2390" name="Google Shape;2390;p12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Naqshadaynta beer (Designing a park)</a:t>
            </a:r>
            <a:endParaRPr/>
          </a:p>
        </p:txBody>
      </p:sp>
      <p:sp>
        <p:nvSpPr>
          <p:cNvPr id="2391" name="Google Shape;2391;p123"/>
          <p:cNvSpPr txBox="1"/>
          <p:nvPr>
            <p:ph idx="1" type="body"/>
          </p:nvPr>
        </p:nvSpPr>
        <p:spPr>
          <a:xfrm>
            <a:off x="3263251" y="3643975"/>
            <a:ext cx="2610600" cy="36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1 cm wuxuu u taagan yahay 4 m</a:t>
            </a:r>
            <a:endParaRPr>
              <a:latin typeface="Kalam"/>
              <a:ea typeface="Kalam"/>
              <a:cs typeface="Kalam"/>
              <a:sym typeface="Kalam"/>
            </a:endParaRPr>
          </a:p>
        </p:txBody>
      </p:sp>
      <p:pic>
        <p:nvPicPr>
          <p:cNvPr id="2392" name="Google Shape;2392;p123"/>
          <p:cNvPicPr preferRelativeResize="0"/>
          <p:nvPr/>
        </p:nvPicPr>
        <p:blipFill>
          <a:blip r:embed="rId4">
            <a:alphaModFix/>
          </a:blip>
          <a:stretch>
            <a:fillRect/>
          </a:stretch>
        </p:blipFill>
        <p:spPr>
          <a:xfrm flipH="1">
            <a:off x="324001" y="3325950"/>
            <a:ext cx="609575" cy="676231"/>
          </a:xfrm>
          <a:prstGeom prst="rect">
            <a:avLst/>
          </a:prstGeom>
          <a:noFill/>
          <a:ln>
            <a:noFill/>
          </a:ln>
        </p:spPr>
      </p:pic>
      <p:sp>
        <p:nvSpPr>
          <p:cNvPr id="2393" name="Google Shape;2393;p123"/>
          <p:cNvSpPr txBox="1"/>
          <p:nvPr>
            <p:ph idx="1" type="body"/>
          </p:nvPr>
        </p:nvSpPr>
        <p:spPr>
          <a:xfrm>
            <a:off x="831725" y="2261400"/>
            <a:ext cx="7638900" cy="731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Haddii aan u ogolaado in 1 cm ee sawirka uu u taagnaado 4 m ee beerta, markaa ballaca warqadda wuxuu u taagnaan karaa ilaa 84 m ee beerta.</a:t>
            </a:r>
            <a:r>
              <a:rPr lang="en-GB" sz="1800">
                <a:solidFill>
                  <a:schemeClr val="accent2"/>
                </a:solidFill>
                <a:latin typeface="Lexend"/>
              </a:rPr>
              <a:t/>
            </a:r>
            <a:r>
              <a:rPr lang="en-GB" sz="1800">
                <a:latin typeface="Lexend"/>
              </a:rPr>
              <a:t/>
            </a:r>
            <a:endParaRPr sz="2000"/>
          </a:p>
        </p:txBody>
      </p:sp>
      <p:sp>
        <p:nvSpPr>
          <p:cNvPr id="2394" name="Google Shape;2394;p123"/>
          <p:cNvSpPr txBox="1"/>
          <p:nvPr>
            <p:ph idx="1" type="body"/>
          </p:nvPr>
        </p:nvSpPr>
        <p:spPr>
          <a:xfrm>
            <a:off x="3163818" y="4497663"/>
            <a:ext cx="2827500" cy="36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21 cm wuxuu u taagan yahay 84 m</a:t>
            </a:r>
            <a:endParaRPr>
              <a:latin typeface="Kalam"/>
              <a:ea typeface="Kalam"/>
              <a:cs typeface="Kalam"/>
              <a:sym typeface="Kalam"/>
            </a:endParaRPr>
          </a:p>
        </p:txBody>
      </p:sp>
      <p:sp>
        <p:nvSpPr>
          <p:cNvPr id="2395" name="Google Shape;2395;p123"/>
          <p:cNvSpPr/>
          <p:nvPr/>
        </p:nvSpPr>
        <p:spPr>
          <a:xfrm>
            <a:off x="5799900" y="3865975"/>
            <a:ext cx="456900" cy="842100"/>
          </a:xfrm>
          <a:prstGeom prst="arc">
            <a:avLst>
              <a:gd fmla="val 16200000" name="adj1"/>
              <a:gd fmla="val 5303443" name="adj2"/>
            </a:avLst>
          </a:prstGeom>
          <a:noFill/>
          <a:ln cap="flat" cmpd="sng" w="38100">
            <a:solidFill>
              <a:srgbClr val="374CF1"/>
            </a:solidFill>
            <a:prstDash val="solid"/>
            <a:round/>
            <a:headEnd len="sm" w="sm" type="none"/>
            <a:tailEnd len="sm" w="sm" type="triangl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96" name="Google Shape;2396;p123"/>
          <p:cNvSpPr/>
          <p:nvPr/>
        </p:nvSpPr>
        <p:spPr>
          <a:xfrm flipH="1">
            <a:off x="2828100" y="3865975"/>
            <a:ext cx="456900" cy="842100"/>
          </a:xfrm>
          <a:prstGeom prst="arc">
            <a:avLst>
              <a:gd fmla="val 16200000" name="adj1"/>
              <a:gd fmla="val 5303443" name="adj2"/>
            </a:avLst>
          </a:prstGeom>
          <a:noFill/>
          <a:ln cap="flat" cmpd="sng" w="38100">
            <a:solidFill>
              <a:srgbClr val="374CF1"/>
            </a:solidFill>
            <a:prstDash val="solid"/>
            <a:round/>
            <a:headEnd len="sm" w="sm" type="none"/>
            <a:tailEnd len="sm" w="sm" type="triangl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97" name="Google Shape;2397;p123"/>
          <p:cNvSpPr/>
          <p:nvPr/>
        </p:nvSpPr>
        <p:spPr>
          <a:xfrm rot="-5400000">
            <a:off x="4201825" y="2681051"/>
            <a:ext cx="358800" cy="1947600"/>
          </a:xfrm>
          <a:prstGeom prst="arc">
            <a:avLst>
              <a:gd fmla="val 16200000" name="adj1"/>
              <a:gd fmla="val 5588265" name="adj2"/>
            </a:avLst>
          </a:prstGeom>
          <a:noFill/>
          <a:ln cap="flat" cmpd="sng" w="38100">
            <a:solidFill>
              <a:srgbClr val="374CF1"/>
            </a:solidFill>
            <a:prstDash val="solid"/>
            <a:round/>
            <a:headEnd len="sm" w="sm" type="none"/>
            <a:tailEnd len="sm" w="sm" type="triangl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98" name="Google Shape;2398;p123"/>
          <p:cNvSpPr/>
          <p:nvPr/>
        </p:nvSpPr>
        <p:spPr>
          <a:xfrm rot="-5400000">
            <a:off x="4201825" y="3512746"/>
            <a:ext cx="358800" cy="1947600"/>
          </a:xfrm>
          <a:prstGeom prst="arc">
            <a:avLst>
              <a:gd fmla="val 16200000" name="adj1"/>
              <a:gd fmla="val 5588265" name="adj2"/>
            </a:avLst>
          </a:prstGeom>
          <a:noFill/>
          <a:ln cap="flat" cmpd="sng" w="38100">
            <a:solidFill>
              <a:srgbClr val="374CF1"/>
            </a:solidFill>
            <a:prstDash val="solid"/>
            <a:round/>
            <a:headEnd len="sm" w="sm" type="none"/>
            <a:tailEnd len="sm" w="sm" type="triangl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99" name="Google Shape;2399;p123"/>
          <p:cNvSpPr txBox="1"/>
          <p:nvPr>
            <p:ph idx="1" type="body"/>
          </p:nvPr>
        </p:nvSpPr>
        <p:spPr>
          <a:xfrm>
            <a:off x="2319437" y="4053250"/>
            <a:ext cx="609600" cy="362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accent2"/>
                </a:solidFill>
                <a:latin typeface="Kalam"/>
                <a:ea typeface="Kalam"/>
                <a:cs typeface="Kalam"/>
                <a:sym typeface="Kalam"/>
              </a:rPr>
              <a:t>× 21</a:t>
            </a:r>
            <a:endParaRPr sz="2000">
              <a:solidFill>
                <a:schemeClr val="accent2"/>
              </a:solidFill>
              <a:latin typeface="Kalam"/>
              <a:ea typeface="Kalam"/>
              <a:cs typeface="Kalam"/>
              <a:sym typeface="Kalam"/>
            </a:endParaRPr>
          </a:p>
        </p:txBody>
      </p:sp>
      <p:sp>
        <p:nvSpPr>
          <p:cNvPr id="2400" name="Google Shape;2400;p123"/>
          <p:cNvSpPr txBox="1"/>
          <p:nvPr>
            <p:ph idx="1" type="body"/>
          </p:nvPr>
        </p:nvSpPr>
        <p:spPr>
          <a:xfrm>
            <a:off x="6297325" y="4053250"/>
            <a:ext cx="609600" cy="362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accent2"/>
                </a:solidFill>
                <a:latin typeface="Kalam"/>
                <a:ea typeface="Kalam"/>
                <a:cs typeface="Kalam"/>
                <a:sym typeface="Kalam"/>
              </a:rPr>
              <a:t>× 21</a:t>
            </a:r>
            <a:endParaRPr sz="2000">
              <a:solidFill>
                <a:schemeClr val="accent2"/>
              </a:solidFill>
              <a:latin typeface="Kalam"/>
              <a:ea typeface="Kalam"/>
              <a:cs typeface="Kalam"/>
              <a:sym typeface="Kalam"/>
            </a:endParaRPr>
          </a:p>
        </p:txBody>
      </p:sp>
      <p:sp>
        <p:nvSpPr>
          <p:cNvPr id="2401" name="Google Shape;2401;p123"/>
          <p:cNvSpPr txBox="1"/>
          <p:nvPr>
            <p:ph idx="1" type="body"/>
          </p:nvPr>
        </p:nvSpPr>
        <p:spPr>
          <a:xfrm>
            <a:off x="4202445" y="3184074"/>
            <a:ext cx="609600" cy="362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accent2"/>
                </a:solidFill>
                <a:latin typeface="Kalam"/>
                <a:ea typeface="Kalam"/>
                <a:cs typeface="Kalam"/>
                <a:sym typeface="Kalam"/>
              </a:rPr>
              <a:t>× 4</a:t>
            </a:r>
            <a:endParaRPr sz="2000">
              <a:solidFill>
                <a:schemeClr val="accent2"/>
              </a:solidFill>
              <a:latin typeface="Kalam"/>
              <a:ea typeface="Kalam"/>
              <a:cs typeface="Kalam"/>
              <a:sym typeface="Kalam"/>
            </a:endParaRPr>
          </a:p>
        </p:txBody>
      </p:sp>
      <p:sp>
        <p:nvSpPr>
          <p:cNvPr id="2402" name="Google Shape;2402;p123"/>
          <p:cNvSpPr txBox="1"/>
          <p:nvPr>
            <p:ph idx="1" type="body"/>
          </p:nvPr>
        </p:nvSpPr>
        <p:spPr>
          <a:xfrm>
            <a:off x="4202445" y="4022274"/>
            <a:ext cx="609600" cy="362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accent2"/>
                </a:solidFill>
                <a:latin typeface="Kalam"/>
                <a:ea typeface="Kalam"/>
                <a:cs typeface="Kalam"/>
                <a:sym typeface="Kalam"/>
              </a:rPr>
              <a:t>× 4</a:t>
            </a:r>
            <a:endParaRPr sz="2000">
              <a:solidFill>
                <a:schemeClr val="accent2"/>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97"/>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239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239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239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2400"/>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6" name="Shape 2406"/>
        <p:cNvGrpSpPr/>
        <p:nvPr/>
      </p:nvGrpSpPr>
      <p:grpSpPr>
        <a:xfrm>
          <a:off x="0" y="0"/>
          <a:ext cx="0" cy="0"/>
          <a:chOff x="0" y="0"/>
          <a:chExt cx="0" cy="0"/>
        </a:xfrm>
      </p:grpSpPr>
      <p:pic>
        <p:nvPicPr>
          <p:cNvPr id="2407" name="Google Shape;2407;p124"/>
          <p:cNvPicPr preferRelativeResize="0"/>
          <p:nvPr/>
        </p:nvPicPr>
        <p:blipFill>
          <a:blip r:embed="rId3">
            <a:alphaModFix/>
          </a:blip>
          <a:stretch>
            <a:fillRect/>
          </a:stretch>
        </p:blipFill>
        <p:spPr>
          <a:xfrm>
            <a:off x="631175" y="2098550"/>
            <a:ext cx="5427075" cy="1227400"/>
          </a:xfrm>
          <a:prstGeom prst="rect">
            <a:avLst/>
          </a:prstGeom>
          <a:noFill/>
          <a:ln>
            <a:noFill/>
          </a:ln>
        </p:spPr>
      </p:pic>
      <p:sp>
        <p:nvSpPr>
          <p:cNvPr id="2408" name="Google Shape;2408;p124"/>
          <p:cNvSpPr txBox="1"/>
          <p:nvPr>
            <p:ph idx="1" type="body"/>
          </p:nvPr>
        </p:nvSpPr>
        <p:spPr>
          <a:xfrm>
            <a:off x="324000" y="759300"/>
            <a:ext cx="8496000" cy="11790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latin typeface="Lexend"/>
              </a:rPr>
              <a:t>Beertu waa le'eg (rectangle) 70 m × 100 m.</a:t>
            </a:r>
            <a:r>
              <a:rPr lang="en-GB" sz="1400">
                <a:solidFill>
                  <a:schemeClr val="accent2"/>
                </a:solidFill>
                <a:latin typeface="Lexend"/>
              </a:rPr>
              <a:t/>
            </a:r>
            <a:r>
              <a:rPr lang="en-GB" sz="1400">
                <a:latin typeface="Lexend"/>
              </a:rPr>
              <a:t/>
            </a:r>
            <a:endParaRPr sz="2000"/>
          </a:p>
          <a:p>
            <a:pPr indent="0" lvl="0" marL="0" rtl="0" algn="l">
              <a:spcBef>
                <a:spcPts val="1000"/>
              </a:spcBef>
              <a:spcAft>
                <a:spcPts val="0"/>
              </a:spcAft>
              <a:buNone/>
            </a:pPr>
            <a:r>
              <a:rPr lang="en-GB" sz="1400">
                <a:latin typeface="Lexend"/>
              </a:rPr>
              <a:t>Suad waxay qorsheyneysaa inay samayso sawir cabbir (scale drawing) oo beerta ah warqad A4 ah, taas oo ah 21 cm × 29 cm.</a:t>
            </a:r>
            <a:r>
              <a:rPr lang="en-GB" sz="1400">
                <a:solidFill>
                  <a:schemeClr val="accent2"/>
                </a:solidFill>
                <a:latin typeface="Lexend"/>
              </a:rPr>
              <a:t/>
            </a:r>
            <a:r>
              <a:rPr lang="en-GB" sz="1400">
                <a:latin typeface="Lexend"/>
              </a:rPr>
              <a:t/>
            </a:r>
            <a:endParaRPr sz="2000"/>
          </a:p>
          <a:p>
            <a:pPr indent="0" lvl="0" marL="0" rtl="0" algn="l">
              <a:spcBef>
                <a:spcPts val="1000"/>
              </a:spcBef>
              <a:spcAft>
                <a:spcPts val="1000"/>
              </a:spcAft>
              <a:buNone/>
            </a:pPr>
            <a:r>
              <a:rPr>
                <a:latin typeface="Lexend"/>
              </a:rPr>
              <a:t/>
            </a:r>
            <a:endParaRPr sz="2000"/>
          </a:p>
        </p:txBody>
      </p:sp>
      <p:sp>
        <p:nvSpPr>
          <p:cNvPr id="2409" name="Google Shape;2409;p12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Naqshadaynta beerta</a:t>
            </a:r>
            <a:endParaRPr/>
          </a:p>
        </p:txBody>
      </p:sp>
      <p:pic>
        <p:nvPicPr>
          <p:cNvPr id="2410" name="Google Shape;2410;p124"/>
          <p:cNvPicPr preferRelativeResize="0"/>
          <p:nvPr/>
        </p:nvPicPr>
        <p:blipFill>
          <a:blip r:embed="rId4">
            <a:alphaModFix/>
          </a:blip>
          <a:stretch>
            <a:fillRect/>
          </a:stretch>
        </p:blipFill>
        <p:spPr>
          <a:xfrm flipH="1">
            <a:off x="324001" y="3325950"/>
            <a:ext cx="609575" cy="676231"/>
          </a:xfrm>
          <a:prstGeom prst="rect">
            <a:avLst/>
          </a:prstGeom>
          <a:noFill/>
          <a:ln>
            <a:noFill/>
          </a:ln>
        </p:spPr>
      </p:pic>
      <p:sp>
        <p:nvSpPr>
          <p:cNvPr id="2411" name="Google Shape;2411;p124"/>
          <p:cNvSpPr txBox="1"/>
          <p:nvPr>
            <p:ph idx="1" type="body"/>
          </p:nvPr>
        </p:nvSpPr>
        <p:spPr>
          <a:xfrm>
            <a:off x="831725" y="2261400"/>
            <a:ext cx="5226600" cy="735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Waxaan u qori karaa cabbirkeyga (scale) saami (ratio) anigoo dhererka ku muujinaya halbeeg (unit) isku mid ah.</a:t>
            </a:r>
            <a:r>
              <a:rPr lang="en-GB" sz="1400">
                <a:solidFill>
                  <a:schemeClr val="accent2"/>
                </a:solidFill>
                <a:latin typeface="Lexend"/>
              </a:rPr>
              <a:t/>
            </a:r>
            <a:r>
              <a:rPr lang="en-GB" sz="1400">
                <a:latin typeface="Lexend"/>
              </a:rPr>
              <a:t/>
            </a:r>
            <a:r>
              <a:rPr lang="en-GB" sz="1400">
                <a:solidFill>
                  <a:schemeClr val="accent2"/>
                </a:solidFill>
                <a:latin typeface="Lexend"/>
              </a:rPr>
              <a:t/>
            </a:r>
            <a:r>
              <a:rPr lang="en-GB" sz="1400">
                <a:latin typeface="Lexend"/>
              </a:rPr>
              <a:t/>
            </a:r>
            <a:endParaRPr sz="2000"/>
          </a:p>
        </p:txBody>
      </p:sp>
      <p:sp>
        <p:nvSpPr>
          <p:cNvPr id="2412" name="Google Shape;2412;p124"/>
          <p:cNvSpPr txBox="1"/>
          <p:nvPr>
            <p:ph idx="1" type="body"/>
          </p:nvPr>
        </p:nvSpPr>
        <p:spPr>
          <a:xfrm>
            <a:off x="4330052" y="4497675"/>
            <a:ext cx="1017900" cy="36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1 : 400</a:t>
            </a:r>
            <a:endParaRPr>
              <a:latin typeface="Kalam"/>
              <a:ea typeface="Kalam"/>
              <a:cs typeface="Kalam"/>
              <a:sym typeface="Kalam"/>
            </a:endParaRPr>
          </a:p>
        </p:txBody>
      </p:sp>
      <p:sp>
        <p:nvSpPr>
          <p:cNvPr id="2413" name="Google Shape;2413;p124"/>
          <p:cNvSpPr txBox="1"/>
          <p:nvPr>
            <p:ph idx="1" type="body"/>
          </p:nvPr>
        </p:nvSpPr>
        <p:spPr>
          <a:xfrm>
            <a:off x="3263251" y="3446351"/>
            <a:ext cx="2610600" cy="36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1 cm wuxuu matalaa 4 m</a:t>
            </a:r>
            <a:endParaRPr>
              <a:latin typeface="Kalam"/>
              <a:ea typeface="Kalam"/>
              <a:cs typeface="Kalam"/>
              <a:sym typeface="Kalam"/>
            </a:endParaRPr>
          </a:p>
        </p:txBody>
      </p:sp>
      <p:sp>
        <p:nvSpPr>
          <p:cNvPr id="2414" name="Google Shape;2414;p124"/>
          <p:cNvSpPr txBox="1"/>
          <p:nvPr>
            <p:ph idx="1" type="body"/>
          </p:nvPr>
        </p:nvSpPr>
        <p:spPr>
          <a:xfrm>
            <a:off x="3263250" y="3979751"/>
            <a:ext cx="3125400" cy="36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1 cm wuxuu matalaa 400 cm</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8" name="Shape 2418"/>
        <p:cNvGrpSpPr/>
        <p:nvPr/>
      </p:nvGrpSpPr>
      <p:grpSpPr>
        <a:xfrm>
          <a:off x="0" y="0"/>
          <a:ext cx="0" cy="0"/>
          <a:chOff x="0" y="0"/>
          <a:chExt cx="0" cy="0"/>
        </a:xfrm>
      </p:grpSpPr>
      <p:sp>
        <p:nvSpPr>
          <p:cNvPr id="2419" name="Google Shape;2419;p125"/>
          <p:cNvSpPr txBox="1"/>
          <p:nvPr>
            <p:ph idx="1" type="body"/>
          </p:nvPr>
        </p:nvSpPr>
        <p:spPr>
          <a:xfrm>
            <a:off x="324000" y="759300"/>
            <a:ext cx="8496000" cy="9234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Lexend"/>
              </a:rPr>
              <a:t>Suad waxay isticmaashaa warqad laba jibaaran (centimetre square paper) iyo cabbir (scale) 1 : 400.</a:t>
            </a:r>
            <a:endParaRPr sz="2000"/>
          </a:p>
          <a:p>
            <a:pPr indent="0" lvl="0" marL="0" rtl="0" algn="l">
              <a:spcBef>
                <a:spcPts val="1000"/>
              </a:spcBef>
              <a:spcAft>
                <a:spcPts val="0"/>
              </a:spcAft>
              <a:buClr>
                <a:schemeClr val="dk1"/>
              </a:buClr>
              <a:buSzPts val="1100"/>
              <a:buFont typeface="Arial"/>
              <a:buNone/>
            </a:pPr>
            <a:r>
              <a:rPr lang="en-GB" sz="1100">
                <a:latin typeface="Lexend"/>
              </a:rPr>
              <a:t>Beertu waa 70 m × 100 m. Warqad A4 ah waa 21 cm × 29 cm.</a:t>
            </a:r>
            <a:endParaRPr sz="2000"/>
          </a:p>
          <a:p>
            <a:pPr indent="0" lvl="0" marL="0" rtl="0" algn="l">
              <a:spcBef>
                <a:spcPts val="1000"/>
              </a:spcBef>
              <a:spcAft>
                <a:spcPts val="1000"/>
              </a:spcAft>
              <a:buNone/>
            </a:pPr>
            <a:r>
              <a:rPr>
                <a:latin typeface="Lexend"/>
              </a:rPr>
              <a:t/>
            </a:r>
            <a:endParaRPr sz="2000"/>
          </a:p>
        </p:txBody>
      </p:sp>
      <p:sp>
        <p:nvSpPr>
          <p:cNvPr id="2420" name="Google Shape;2420;p12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Naqshadaynta beerta</a:t>
            </a:r>
            <a:endParaRPr/>
          </a:p>
        </p:txBody>
      </p:sp>
      <p:pic>
        <p:nvPicPr>
          <p:cNvPr id="2421" name="Google Shape;2421;p125"/>
          <p:cNvPicPr preferRelativeResize="0"/>
          <p:nvPr/>
        </p:nvPicPr>
        <p:blipFill>
          <a:blip r:embed="rId3">
            <a:alphaModFix/>
          </a:blip>
          <a:stretch>
            <a:fillRect/>
          </a:stretch>
        </p:blipFill>
        <p:spPr>
          <a:xfrm flipH="1">
            <a:off x="324001" y="3097350"/>
            <a:ext cx="609575" cy="676231"/>
          </a:xfrm>
          <a:prstGeom prst="rect">
            <a:avLst/>
          </a:prstGeom>
          <a:noFill/>
          <a:ln>
            <a:noFill/>
          </a:ln>
        </p:spPr>
      </p:pic>
      <p:sp>
        <p:nvSpPr>
          <p:cNvPr id="2422" name="Google Shape;2422;p125"/>
          <p:cNvSpPr txBox="1"/>
          <p:nvPr>
            <p:ph idx="1" type="body"/>
          </p:nvPr>
        </p:nvSpPr>
        <p:spPr>
          <a:xfrm>
            <a:off x="1443529" y="3964275"/>
            <a:ext cx="2366700" cy="36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100 m = 10 000 cm</a:t>
            </a:r>
            <a:endParaRPr>
              <a:latin typeface="Kalam"/>
              <a:ea typeface="Kalam"/>
              <a:cs typeface="Kalam"/>
              <a:sym typeface="Kalam"/>
            </a:endParaRPr>
          </a:p>
        </p:txBody>
      </p:sp>
      <p:pic>
        <p:nvPicPr>
          <p:cNvPr id="2423" name="Google Shape;2423;p125"/>
          <p:cNvPicPr preferRelativeResize="0"/>
          <p:nvPr/>
        </p:nvPicPr>
        <p:blipFill>
          <a:blip r:embed="rId4">
            <a:alphaModFix/>
          </a:blip>
          <a:stretch>
            <a:fillRect/>
          </a:stretch>
        </p:blipFill>
        <p:spPr>
          <a:xfrm rot="5400000">
            <a:off x="4581625" y="1018650"/>
            <a:ext cx="3191899" cy="4411600"/>
          </a:xfrm>
          <a:prstGeom prst="rect">
            <a:avLst/>
          </a:prstGeom>
          <a:noFill/>
          <a:ln>
            <a:noFill/>
          </a:ln>
        </p:spPr>
      </p:pic>
      <p:sp>
        <p:nvSpPr>
          <p:cNvPr id="2424" name="Google Shape;2424;p125"/>
          <p:cNvSpPr txBox="1"/>
          <p:nvPr>
            <p:ph idx="1" type="body"/>
          </p:nvPr>
        </p:nvSpPr>
        <p:spPr>
          <a:xfrm>
            <a:off x="572928" y="4474450"/>
            <a:ext cx="2760300" cy="36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10 000 ÷ 400 = 25 cm</a:t>
            </a:r>
            <a:endParaRPr>
              <a:latin typeface="Kalam"/>
              <a:ea typeface="Kalam"/>
              <a:cs typeface="Kalam"/>
              <a:sym typeface="Kalam"/>
            </a:endParaRPr>
          </a:p>
        </p:txBody>
      </p:sp>
      <p:pic>
        <p:nvPicPr>
          <p:cNvPr id="2425" name="Google Shape;2425;p125"/>
          <p:cNvPicPr preferRelativeResize="0"/>
          <p:nvPr/>
        </p:nvPicPr>
        <p:blipFill rotWithShape="1">
          <a:blip r:embed="rId5">
            <a:alphaModFix/>
          </a:blip>
          <a:srcRect b="43690" l="0" r="57905" t="0"/>
          <a:stretch/>
        </p:blipFill>
        <p:spPr>
          <a:xfrm flipH="1">
            <a:off x="796840" y="1628500"/>
            <a:ext cx="2898273" cy="1695301"/>
          </a:xfrm>
          <a:prstGeom prst="rect">
            <a:avLst/>
          </a:prstGeom>
          <a:noFill/>
          <a:ln>
            <a:noFill/>
          </a:ln>
        </p:spPr>
      </p:pic>
      <p:sp>
        <p:nvSpPr>
          <p:cNvPr id="2426" name="Google Shape;2426;p125"/>
          <p:cNvSpPr txBox="1"/>
          <p:nvPr>
            <p:ph idx="1" type="body"/>
          </p:nvPr>
        </p:nvSpPr>
        <p:spPr>
          <a:xfrm>
            <a:off x="1086000" y="1826100"/>
            <a:ext cx="2553600" cy="106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u isticmaali karaa qaybinta (division) si aan u xisaabiyo dhererka sawirkayga.</a:t>
            </a:r>
            <a:r>
              <a:rPr lang="en-GB" sz="1100">
                <a:solidFill>
                  <a:schemeClr val="accent2"/>
                </a:solidFill>
                <a:latin typeface="Lexend"/>
              </a:rPr>
              <a:t/>
            </a:r>
            <a:r>
              <a:rPr lang="en-GB" sz="1100">
                <a:latin typeface="Lexend"/>
              </a:rPr>
              <a:t/>
            </a:r>
            <a:endParaRPr sz="2000"/>
          </a:p>
        </p:txBody>
      </p:sp>
      <p:cxnSp>
        <p:nvCxnSpPr>
          <p:cNvPr id="2427" name="Google Shape;2427;p125"/>
          <p:cNvCxnSpPr/>
          <p:nvPr/>
        </p:nvCxnSpPr>
        <p:spPr>
          <a:xfrm>
            <a:off x="4290700" y="1791750"/>
            <a:ext cx="3770700" cy="0"/>
          </a:xfrm>
          <a:prstGeom prst="straightConnector1">
            <a:avLst/>
          </a:prstGeom>
          <a:noFill/>
          <a:ln cap="flat" cmpd="sng" w="38100">
            <a:solidFill>
              <a:schemeClr val="dk2"/>
            </a:solidFill>
            <a:prstDash val="solid"/>
            <a:round/>
            <a:headEnd len="med" w="med" type="none"/>
            <a:tailEnd len="med" w="med" type="none"/>
          </a:ln>
        </p:spPr>
      </p:cxnSp>
      <p:sp>
        <p:nvSpPr>
          <p:cNvPr id="2428" name="Google Shape;2428;p125"/>
          <p:cNvSpPr txBox="1"/>
          <p:nvPr>
            <p:ph idx="1" type="body"/>
          </p:nvPr>
        </p:nvSpPr>
        <p:spPr>
          <a:xfrm>
            <a:off x="7594550" y="4505350"/>
            <a:ext cx="798600" cy="30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 : 400</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2" name="Shape 2432"/>
        <p:cNvGrpSpPr/>
        <p:nvPr/>
      </p:nvGrpSpPr>
      <p:grpSpPr>
        <a:xfrm>
          <a:off x="0" y="0"/>
          <a:ext cx="0" cy="0"/>
          <a:chOff x="0" y="0"/>
          <a:chExt cx="0" cy="0"/>
        </a:xfrm>
      </p:grpSpPr>
      <p:sp>
        <p:nvSpPr>
          <p:cNvPr id="2433" name="Google Shape;2433;p126"/>
          <p:cNvSpPr txBox="1"/>
          <p:nvPr>
            <p:ph idx="1" type="body"/>
          </p:nvPr>
        </p:nvSpPr>
        <p:spPr>
          <a:xfrm>
            <a:off x="324000" y="759300"/>
            <a:ext cx="8237700" cy="7806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latin typeface="Lexend"/>
              </a:rPr>
              <a:t>Suad waxay isticmaashaa warqad laba jibaaran (centimetre square paper) iyo cabbir (scale) 1 : 400.</a:t>
            </a:r>
            <a:endParaRPr sz="2000"/>
          </a:p>
          <a:p>
            <a:pPr indent="0" lvl="0" marL="0" rtl="0" algn="l">
              <a:spcBef>
                <a:spcPts val="1000"/>
              </a:spcBef>
              <a:spcAft>
                <a:spcPts val="0"/>
              </a:spcAft>
              <a:buClr>
                <a:schemeClr val="dk1"/>
              </a:buClr>
              <a:buSzPts val="1100"/>
              <a:buFont typeface="Arial"/>
              <a:buNone/>
            </a:pPr>
            <a:r>
              <a:rPr lang="en-GB" sz="1400">
                <a:latin typeface="Lexend"/>
              </a:rPr>
              <a:t>Beertu waa 70 m × 100 m. Warqad A4 ah waa 21 cm × 29 cm.</a:t>
            </a:r>
            <a:endParaRPr sz="2000"/>
          </a:p>
          <a:p>
            <a:pPr indent="0" lvl="0" marL="0" rtl="0" algn="l">
              <a:spcBef>
                <a:spcPts val="1000"/>
              </a:spcBef>
              <a:spcAft>
                <a:spcPts val="1000"/>
              </a:spcAft>
              <a:buNone/>
            </a:pPr>
            <a:r>
              <a:rPr>
                <a:latin typeface="Lexend"/>
              </a:rPr>
              <a:t/>
            </a:r>
            <a:endParaRPr sz="2000"/>
          </a:p>
        </p:txBody>
      </p:sp>
      <p:sp>
        <p:nvSpPr>
          <p:cNvPr id="2434" name="Google Shape;2434;p12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Naqshadaynta beerta</a:t>
            </a:r>
            <a:endParaRPr/>
          </a:p>
        </p:txBody>
      </p:sp>
      <p:pic>
        <p:nvPicPr>
          <p:cNvPr id="2435" name="Google Shape;2435;p126"/>
          <p:cNvPicPr preferRelativeResize="0"/>
          <p:nvPr/>
        </p:nvPicPr>
        <p:blipFill>
          <a:blip r:embed="rId3">
            <a:alphaModFix/>
          </a:blip>
          <a:stretch>
            <a:fillRect/>
          </a:stretch>
        </p:blipFill>
        <p:spPr>
          <a:xfrm flipH="1">
            <a:off x="324001" y="4142253"/>
            <a:ext cx="609575" cy="676231"/>
          </a:xfrm>
          <a:prstGeom prst="rect">
            <a:avLst/>
          </a:prstGeom>
          <a:noFill/>
          <a:ln>
            <a:noFill/>
          </a:ln>
        </p:spPr>
      </p:pic>
      <p:sp>
        <p:nvSpPr>
          <p:cNvPr id="2436" name="Google Shape;2436;p126"/>
          <p:cNvSpPr txBox="1"/>
          <p:nvPr>
            <p:ph idx="1" type="body"/>
          </p:nvPr>
        </p:nvSpPr>
        <p:spPr>
          <a:xfrm>
            <a:off x="1389226" y="2973675"/>
            <a:ext cx="2366700" cy="36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70 m = 7000 cm</a:t>
            </a:r>
            <a:r>
              <a:rPr lang="en-GB" sz="1100">
                <a:latin typeface="Kalam"/>
                <a:ea typeface="Kalam"/>
                <a:cs typeface="Kalam"/>
                <a:sym typeface="Kalam"/>
              </a:rPr>
              <a:t/>
            </a:r>
            <a:endParaRPr>
              <a:latin typeface="Kalam"/>
              <a:ea typeface="Kalam"/>
              <a:cs typeface="Kalam"/>
              <a:sym typeface="Kalam"/>
            </a:endParaRPr>
          </a:p>
        </p:txBody>
      </p:sp>
      <p:pic>
        <p:nvPicPr>
          <p:cNvPr id="2437" name="Google Shape;2437;p126"/>
          <p:cNvPicPr preferRelativeResize="0"/>
          <p:nvPr/>
        </p:nvPicPr>
        <p:blipFill>
          <a:blip r:embed="rId4">
            <a:alphaModFix/>
          </a:blip>
          <a:stretch>
            <a:fillRect/>
          </a:stretch>
        </p:blipFill>
        <p:spPr>
          <a:xfrm rot="5400000">
            <a:off x="4581625" y="1018650"/>
            <a:ext cx="3191899" cy="4411600"/>
          </a:xfrm>
          <a:prstGeom prst="rect">
            <a:avLst/>
          </a:prstGeom>
          <a:noFill/>
          <a:ln>
            <a:noFill/>
          </a:ln>
        </p:spPr>
      </p:pic>
      <p:sp>
        <p:nvSpPr>
          <p:cNvPr id="2438" name="Google Shape;2438;p126"/>
          <p:cNvSpPr txBox="1"/>
          <p:nvPr>
            <p:ph idx="1" type="body"/>
          </p:nvPr>
        </p:nvSpPr>
        <p:spPr>
          <a:xfrm>
            <a:off x="627225" y="3483850"/>
            <a:ext cx="2872800" cy="36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7000 ÷ 400 = 17.5 cm</a:t>
            </a:r>
            <a:r>
              <a:rPr lang="en-GB" sz="1100">
                <a:latin typeface="Kalam"/>
                <a:ea typeface="Kalam"/>
                <a:cs typeface="Kalam"/>
                <a:sym typeface="Kalam"/>
              </a:rPr>
              <a:t/>
            </a:r>
            <a:endParaRPr>
              <a:latin typeface="Kalam"/>
              <a:ea typeface="Kalam"/>
              <a:cs typeface="Kalam"/>
              <a:sym typeface="Kalam"/>
            </a:endParaRPr>
          </a:p>
        </p:txBody>
      </p:sp>
      <p:cxnSp>
        <p:nvCxnSpPr>
          <p:cNvPr id="2439" name="Google Shape;2439;p126"/>
          <p:cNvCxnSpPr/>
          <p:nvPr/>
        </p:nvCxnSpPr>
        <p:spPr>
          <a:xfrm>
            <a:off x="4290700" y="1791750"/>
            <a:ext cx="3770700" cy="0"/>
          </a:xfrm>
          <a:prstGeom prst="straightConnector1">
            <a:avLst/>
          </a:prstGeom>
          <a:noFill/>
          <a:ln cap="flat" cmpd="sng" w="38100">
            <a:solidFill>
              <a:schemeClr val="dk2"/>
            </a:solidFill>
            <a:prstDash val="solid"/>
            <a:round/>
            <a:headEnd len="med" w="med" type="none"/>
            <a:tailEnd len="med" w="med" type="none"/>
          </a:ln>
        </p:spPr>
      </p:cxnSp>
      <p:sp>
        <p:nvSpPr>
          <p:cNvPr id="2440" name="Google Shape;2440;p126"/>
          <p:cNvSpPr txBox="1"/>
          <p:nvPr>
            <p:ph idx="1" type="body"/>
          </p:nvPr>
        </p:nvSpPr>
        <p:spPr>
          <a:xfrm>
            <a:off x="7594550" y="4505350"/>
            <a:ext cx="798600" cy="30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 : 400</a:t>
            </a:r>
            <a:endParaRPr sz="1800">
              <a:latin typeface="Kalam"/>
              <a:ea typeface="Kalam"/>
              <a:cs typeface="Kalam"/>
              <a:sym typeface="Kalam"/>
            </a:endParaRPr>
          </a:p>
        </p:txBody>
      </p:sp>
      <p:sp>
        <p:nvSpPr>
          <p:cNvPr id="2441" name="Google Shape;2441;p126"/>
          <p:cNvSpPr txBox="1"/>
          <p:nvPr>
            <p:ph idx="1" type="body"/>
          </p:nvPr>
        </p:nvSpPr>
        <p:spPr>
          <a:xfrm>
            <a:off x="324000" y="1826100"/>
            <a:ext cx="3283500" cy="78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Waa maxay ballaca (width) sawirka Suad?</a:t>
            </a:r>
            <a:endParaRPr sz="2000"/>
          </a:p>
        </p:txBody>
      </p:sp>
      <p:cxnSp>
        <p:nvCxnSpPr>
          <p:cNvPr id="2442" name="Google Shape;2442;p126"/>
          <p:cNvCxnSpPr/>
          <p:nvPr/>
        </p:nvCxnSpPr>
        <p:spPr>
          <a:xfrm>
            <a:off x="4290700" y="4447364"/>
            <a:ext cx="3770700" cy="0"/>
          </a:xfrm>
          <a:prstGeom prst="straightConnector1">
            <a:avLst/>
          </a:prstGeom>
          <a:noFill/>
          <a:ln cap="flat" cmpd="sng" w="38100">
            <a:solidFill>
              <a:schemeClr val="dk2"/>
            </a:solidFill>
            <a:prstDash val="solid"/>
            <a:round/>
            <a:headEnd len="med" w="med" type="none"/>
            <a:tailEnd len="med" w="med" type="none"/>
          </a:ln>
        </p:spPr>
      </p:cxnSp>
      <p:cxnSp>
        <p:nvCxnSpPr>
          <p:cNvPr id="2443" name="Google Shape;2443;p126"/>
          <p:cNvCxnSpPr/>
          <p:nvPr/>
        </p:nvCxnSpPr>
        <p:spPr>
          <a:xfrm>
            <a:off x="4290700" y="1791750"/>
            <a:ext cx="0" cy="2654700"/>
          </a:xfrm>
          <a:prstGeom prst="straightConnector1">
            <a:avLst/>
          </a:prstGeom>
          <a:noFill/>
          <a:ln cap="flat" cmpd="sng" w="38100">
            <a:solidFill>
              <a:schemeClr val="dk2"/>
            </a:solidFill>
            <a:prstDash val="solid"/>
            <a:round/>
            <a:headEnd len="med" w="med" type="none"/>
            <a:tailEnd len="med" w="med" type="none"/>
          </a:ln>
        </p:spPr>
      </p:cxnSp>
      <p:cxnSp>
        <p:nvCxnSpPr>
          <p:cNvPr id="2444" name="Google Shape;2444;p126"/>
          <p:cNvCxnSpPr/>
          <p:nvPr/>
        </p:nvCxnSpPr>
        <p:spPr>
          <a:xfrm>
            <a:off x="8073329" y="1791750"/>
            <a:ext cx="0" cy="2654700"/>
          </a:xfrm>
          <a:prstGeom prst="straightConnector1">
            <a:avLst/>
          </a:prstGeom>
          <a:noFill/>
          <a:ln cap="flat" cmpd="sng" w="38100">
            <a:solidFill>
              <a:schemeClr val="dk2"/>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8" name="Shape 2448"/>
        <p:cNvGrpSpPr/>
        <p:nvPr/>
      </p:nvGrpSpPr>
      <p:grpSpPr>
        <a:xfrm>
          <a:off x="0" y="0"/>
          <a:ext cx="0" cy="0"/>
          <a:chOff x="0" y="0"/>
          <a:chExt cx="0" cy="0"/>
        </a:xfrm>
      </p:grpSpPr>
      <p:sp>
        <p:nvSpPr>
          <p:cNvPr id="2449" name="Google Shape;2449;p127"/>
          <p:cNvSpPr txBox="1"/>
          <p:nvPr>
            <p:ph idx="1" type="body"/>
          </p:nvPr>
        </p:nvSpPr>
        <p:spPr>
          <a:xfrm>
            <a:off x="324000" y="759300"/>
            <a:ext cx="8237700" cy="7806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latin typeface="Lexend"/>
              </a:rPr>
              <a:t>Suad waxay isticmaashaa warqad laba jibaaran (centimetre square paper) iyo cabbir (scale) 1 : 400.</a:t>
            </a:r>
            <a:endParaRPr sz="2000"/>
          </a:p>
          <a:p>
            <a:pPr indent="0" lvl="0" marL="0" rtl="0" algn="l">
              <a:spcBef>
                <a:spcPts val="1000"/>
              </a:spcBef>
              <a:spcAft>
                <a:spcPts val="1000"/>
              </a:spcAft>
              <a:buNone/>
            </a:pPr>
            <a:r>
              <a:rPr lang="en-GB" sz="1400">
                <a:latin typeface="Lexend"/>
              </a:rPr>
              <a:t>Guddigu (council) wuxuu sheegayaa in dariiqa lugta (footpath) uu yahay ugu yaraan 2 m ballac (wide).</a:t>
            </a:r>
            <a:r>
              <a:rPr lang="en-GB" sz="1400">
                <a:latin typeface="Lexend"/>
              </a:rPr>
              <a:t/>
            </a:r>
            <a:r>
              <a:rPr lang="en-GB" sz="1400">
                <a:latin typeface="Lexend"/>
              </a:rPr>
              <a:t/>
            </a:r>
            <a:endParaRPr sz="2000"/>
          </a:p>
        </p:txBody>
      </p:sp>
      <p:sp>
        <p:nvSpPr>
          <p:cNvPr id="2450" name="Google Shape;2450;p12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Naqshadaynta beerta</a:t>
            </a:r>
            <a:endParaRPr/>
          </a:p>
        </p:txBody>
      </p:sp>
      <p:pic>
        <p:nvPicPr>
          <p:cNvPr id="2451" name="Google Shape;2451;p127"/>
          <p:cNvPicPr preferRelativeResize="0"/>
          <p:nvPr/>
        </p:nvPicPr>
        <p:blipFill>
          <a:blip r:embed="rId3">
            <a:alphaModFix/>
          </a:blip>
          <a:stretch>
            <a:fillRect/>
          </a:stretch>
        </p:blipFill>
        <p:spPr>
          <a:xfrm rot="5400000">
            <a:off x="4581625" y="1018650"/>
            <a:ext cx="3191899" cy="4411600"/>
          </a:xfrm>
          <a:prstGeom prst="rect">
            <a:avLst/>
          </a:prstGeom>
          <a:noFill/>
          <a:ln>
            <a:noFill/>
          </a:ln>
        </p:spPr>
      </p:pic>
      <p:sp>
        <p:nvSpPr>
          <p:cNvPr id="2452" name="Google Shape;2452;p127"/>
          <p:cNvSpPr txBox="1"/>
          <p:nvPr>
            <p:ph idx="1" type="body"/>
          </p:nvPr>
        </p:nvSpPr>
        <p:spPr>
          <a:xfrm>
            <a:off x="7594550" y="4505350"/>
            <a:ext cx="798600" cy="30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 : 400</a:t>
            </a:r>
            <a:endParaRPr sz="1800">
              <a:latin typeface="Kalam"/>
              <a:ea typeface="Kalam"/>
              <a:cs typeface="Kalam"/>
              <a:sym typeface="Kalam"/>
            </a:endParaRPr>
          </a:p>
        </p:txBody>
      </p:sp>
      <p:sp>
        <p:nvSpPr>
          <p:cNvPr id="2453" name="Google Shape;2453;p127"/>
          <p:cNvSpPr txBox="1"/>
          <p:nvPr>
            <p:ph idx="1" type="body"/>
          </p:nvPr>
        </p:nvSpPr>
        <p:spPr>
          <a:xfrm>
            <a:off x="324000" y="1826100"/>
            <a:ext cx="3283500" cy="78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Intee ayay ku noqonaysaa tan sawirka Suad?</a:t>
            </a:r>
            <a:endParaRPr sz="2000"/>
          </a:p>
        </p:txBody>
      </p:sp>
      <p:pic>
        <p:nvPicPr>
          <p:cNvPr id="2454" name="Google Shape;2454;p127"/>
          <p:cNvPicPr preferRelativeResize="0"/>
          <p:nvPr/>
        </p:nvPicPr>
        <p:blipFill>
          <a:blip r:embed="rId4">
            <a:alphaModFix/>
          </a:blip>
          <a:stretch>
            <a:fillRect/>
          </a:stretch>
        </p:blipFill>
        <p:spPr>
          <a:xfrm flipH="1">
            <a:off x="324001" y="4142253"/>
            <a:ext cx="609575" cy="676231"/>
          </a:xfrm>
          <a:prstGeom prst="rect">
            <a:avLst/>
          </a:prstGeom>
          <a:noFill/>
          <a:ln>
            <a:noFill/>
          </a:ln>
        </p:spPr>
      </p:pic>
      <p:sp>
        <p:nvSpPr>
          <p:cNvPr id="2455" name="Google Shape;2455;p127"/>
          <p:cNvSpPr txBox="1"/>
          <p:nvPr>
            <p:ph idx="1" type="body"/>
          </p:nvPr>
        </p:nvSpPr>
        <p:spPr>
          <a:xfrm>
            <a:off x="1389226" y="2973675"/>
            <a:ext cx="2366700" cy="36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2 m = 200 cm</a:t>
            </a:r>
            <a:r>
              <a:rPr lang="en-GB" sz="1100">
                <a:latin typeface="Kalam"/>
                <a:ea typeface="Kalam"/>
                <a:cs typeface="Kalam"/>
                <a:sym typeface="Kalam"/>
              </a:rPr>
              <a:t/>
            </a:r>
            <a:endParaRPr>
              <a:latin typeface="Kalam"/>
              <a:ea typeface="Kalam"/>
              <a:cs typeface="Kalam"/>
              <a:sym typeface="Kalam"/>
            </a:endParaRPr>
          </a:p>
        </p:txBody>
      </p:sp>
      <p:sp>
        <p:nvSpPr>
          <p:cNvPr id="2456" name="Google Shape;2456;p127"/>
          <p:cNvSpPr txBox="1"/>
          <p:nvPr>
            <p:ph idx="1" type="body"/>
          </p:nvPr>
        </p:nvSpPr>
        <p:spPr>
          <a:xfrm>
            <a:off x="627225" y="3483850"/>
            <a:ext cx="2872800" cy="36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200 ÷ 400 = 0.5 cm</a:t>
            </a:r>
            <a:r>
              <a:rPr lang="en-GB" sz="1100">
                <a:latin typeface="Kalam"/>
                <a:ea typeface="Kalam"/>
                <a:cs typeface="Kalam"/>
                <a:sym typeface="Kalam"/>
              </a:rPr>
              <a:t/>
            </a:r>
            <a:endParaRPr>
              <a:latin typeface="Kalam"/>
              <a:ea typeface="Kalam"/>
              <a:cs typeface="Kalam"/>
              <a:sym typeface="Kalam"/>
            </a:endParaRPr>
          </a:p>
        </p:txBody>
      </p:sp>
      <p:cxnSp>
        <p:nvCxnSpPr>
          <p:cNvPr id="2457" name="Google Shape;2457;p127"/>
          <p:cNvCxnSpPr/>
          <p:nvPr/>
        </p:nvCxnSpPr>
        <p:spPr>
          <a:xfrm>
            <a:off x="4510588" y="4664348"/>
            <a:ext cx="425400" cy="0"/>
          </a:xfrm>
          <a:prstGeom prst="straightConnector1">
            <a:avLst/>
          </a:prstGeom>
          <a:noFill/>
          <a:ln cap="flat" cmpd="sng" w="38100">
            <a:solidFill>
              <a:schemeClr val="dk1"/>
            </a:solidFill>
            <a:prstDash val="dot"/>
            <a:round/>
            <a:headEnd len="med" w="med" type="none"/>
            <a:tailEnd len="med" w="med" type="none"/>
          </a:ln>
        </p:spPr>
      </p:cxnSp>
      <p:cxnSp>
        <p:nvCxnSpPr>
          <p:cNvPr id="2458" name="Google Shape;2458;p127"/>
          <p:cNvCxnSpPr/>
          <p:nvPr/>
        </p:nvCxnSpPr>
        <p:spPr>
          <a:xfrm>
            <a:off x="4510588" y="4664348"/>
            <a:ext cx="422400" cy="0"/>
          </a:xfrm>
          <a:prstGeom prst="straightConnector1">
            <a:avLst/>
          </a:prstGeom>
          <a:noFill/>
          <a:ln cap="flat" cmpd="sng" w="19050">
            <a:solidFill>
              <a:schemeClr val="dk1"/>
            </a:solidFill>
            <a:prstDash val="solid"/>
            <a:round/>
            <a:headEnd len="med" w="med" type="none"/>
            <a:tailEnd len="med" w="med" type="none"/>
          </a:ln>
        </p:spPr>
      </p:cxnSp>
      <p:sp>
        <p:nvSpPr>
          <p:cNvPr id="2459" name="Google Shape;2459;p127"/>
          <p:cNvSpPr txBox="1"/>
          <p:nvPr>
            <p:ph idx="1" type="body"/>
          </p:nvPr>
        </p:nvSpPr>
        <p:spPr>
          <a:xfrm>
            <a:off x="4061850" y="4499910"/>
            <a:ext cx="609600" cy="30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fure (key):</a:t>
            </a:r>
            <a:endParaRPr sz="1800">
              <a:latin typeface="Kalam"/>
              <a:ea typeface="Kalam"/>
              <a:cs typeface="Kalam"/>
              <a:sym typeface="Kalam"/>
            </a:endParaRPr>
          </a:p>
        </p:txBody>
      </p:sp>
      <p:sp>
        <p:nvSpPr>
          <p:cNvPr id="2460" name="Google Shape;2460;p127"/>
          <p:cNvSpPr txBox="1"/>
          <p:nvPr>
            <p:ph idx="1" type="body"/>
          </p:nvPr>
        </p:nvSpPr>
        <p:spPr>
          <a:xfrm>
            <a:off x="4976250" y="4499910"/>
            <a:ext cx="609600" cy="30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xayndaab (fence)</a:t>
            </a:r>
            <a:endParaRPr sz="1800">
              <a:latin typeface="Kalam"/>
              <a:ea typeface="Kalam"/>
              <a:cs typeface="Kalam"/>
              <a:sym typeface="Kalam"/>
            </a:endParaRPr>
          </a:p>
        </p:txBody>
      </p:sp>
      <p:cxnSp>
        <p:nvCxnSpPr>
          <p:cNvPr id="2461" name="Google Shape;2461;p127"/>
          <p:cNvCxnSpPr/>
          <p:nvPr/>
        </p:nvCxnSpPr>
        <p:spPr>
          <a:xfrm>
            <a:off x="4290700" y="4447364"/>
            <a:ext cx="3770700" cy="0"/>
          </a:xfrm>
          <a:prstGeom prst="straightConnector1">
            <a:avLst/>
          </a:prstGeom>
          <a:noFill/>
          <a:ln cap="flat" cmpd="sng" w="19050">
            <a:solidFill>
              <a:schemeClr val="dk1"/>
            </a:solidFill>
            <a:prstDash val="solid"/>
            <a:round/>
            <a:headEnd len="med" w="med" type="none"/>
            <a:tailEnd len="med" w="med" type="none"/>
          </a:ln>
        </p:spPr>
      </p:cxnSp>
      <p:cxnSp>
        <p:nvCxnSpPr>
          <p:cNvPr id="2462" name="Google Shape;2462;p127"/>
          <p:cNvCxnSpPr/>
          <p:nvPr/>
        </p:nvCxnSpPr>
        <p:spPr>
          <a:xfrm>
            <a:off x="4290700" y="4447364"/>
            <a:ext cx="3770700" cy="0"/>
          </a:xfrm>
          <a:prstGeom prst="straightConnector1">
            <a:avLst/>
          </a:prstGeom>
          <a:noFill/>
          <a:ln cap="flat" cmpd="sng" w="38100">
            <a:solidFill>
              <a:schemeClr val="dk1"/>
            </a:solidFill>
            <a:prstDash val="dot"/>
            <a:round/>
            <a:headEnd len="med" w="med" type="none"/>
            <a:tailEnd len="med" w="med" type="none"/>
          </a:ln>
        </p:spPr>
      </p:cxnSp>
      <p:cxnSp>
        <p:nvCxnSpPr>
          <p:cNvPr id="2463" name="Google Shape;2463;p127"/>
          <p:cNvCxnSpPr/>
          <p:nvPr/>
        </p:nvCxnSpPr>
        <p:spPr>
          <a:xfrm>
            <a:off x="4290700" y="1791750"/>
            <a:ext cx="3770700" cy="0"/>
          </a:xfrm>
          <a:prstGeom prst="straightConnector1">
            <a:avLst/>
          </a:prstGeom>
          <a:noFill/>
          <a:ln cap="flat" cmpd="sng" w="19050">
            <a:solidFill>
              <a:schemeClr val="dk1"/>
            </a:solidFill>
            <a:prstDash val="solid"/>
            <a:round/>
            <a:headEnd len="med" w="med" type="none"/>
            <a:tailEnd len="med" w="med" type="none"/>
          </a:ln>
        </p:spPr>
      </p:cxnSp>
      <p:cxnSp>
        <p:nvCxnSpPr>
          <p:cNvPr id="2464" name="Google Shape;2464;p127"/>
          <p:cNvCxnSpPr/>
          <p:nvPr/>
        </p:nvCxnSpPr>
        <p:spPr>
          <a:xfrm>
            <a:off x="4290700" y="1791750"/>
            <a:ext cx="0" cy="2654700"/>
          </a:xfrm>
          <a:prstGeom prst="straightConnector1">
            <a:avLst/>
          </a:prstGeom>
          <a:noFill/>
          <a:ln cap="flat" cmpd="sng" w="19050">
            <a:solidFill>
              <a:schemeClr val="dk1"/>
            </a:solidFill>
            <a:prstDash val="solid"/>
            <a:round/>
            <a:headEnd len="med" w="med" type="none"/>
            <a:tailEnd len="med" w="med" type="none"/>
          </a:ln>
        </p:spPr>
      </p:cxnSp>
      <p:cxnSp>
        <p:nvCxnSpPr>
          <p:cNvPr id="2465" name="Google Shape;2465;p127"/>
          <p:cNvCxnSpPr/>
          <p:nvPr/>
        </p:nvCxnSpPr>
        <p:spPr>
          <a:xfrm>
            <a:off x="8073329" y="1791750"/>
            <a:ext cx="0" cy="2654700"/>
          </a:xfrm>
          <a:prstGeom prst="straightConnector1">
            <a:avLst/>
          </a:prstGeom>
          <a:noFill/>
          <a:ln cap="flat" cmpd="sng" w="19050">
            <a:solidFill>
              <a:schemeClr val="dk1"/>
            </a:solidFill>
            <a:prstDash val="solid"/>
            <a:round/>
            <a:headEnd len="med" w="med" type="none"/>
            <a:tailEnd len="med" w="med" type="none"/>
          </a:ln>
        </p:spPr>
      </p:cxnSp>
      <p:cxnSp>
        <p:nvCxnSpPr>
          <p:cNvPr id="2466" name="Google Shape;2466;p127"/>
          <p:cNvCxnSpPr/>
          <p:nvPr/>
        </p:nvCxnSpPr>
        <p:spPr>
          <a:xfrm>
            <a:off x="4290700" y="1791750"/>
            <a:ext cx="3770700" cy="0"/>
          </a:xfrm>
          <a:prstGeom prst="straightConnector1">
            <a:avLst/>
          </a:prstGeom>
          <a:noFill/>
          <a:ln cap="flat" cmpd="sng" w="38100">
            <a:solidFill>
              <a:schemeClr val="dk1"/>
            </a:solidFill>
            <a:prstDash val="dot"/>
            <a:round/>
            <a:headEnd len="med" w="med" type="none"/>
            <a:tailEnd len="med" w="med" type="none"/>
          </a:ln>
        </p:spPr>
      </p:cxnSp>
      <p:cxnSp>
        <p:nvCxnSpPr>
          <p:cNvPr id="2467" name="Google Shape;2467;p127"/>
          <p:cNvCxnSpPr/>
          <p:nvPr/>
        </p:nvCxnSpPr>
        <p:spPr>
          <a:xfrm>
            <a:off x="4290700" y="1791750"/>
            <a:ext cx="0" cy="2654700"/>
          </a:xfrm>
          <a:prstGeom prst="straightConnector1">
            <a:avLst/>
          </a:prstGeom>
          <a:noFill/>
          <a:ln cap="flat" cmpd="sng" w="38100">
            <a:solidFill>
              <a:schemeClr val="dk1"/>
            </a:solidFill>
            <a:prstDash val="dot"/>
            <a:round/>
            <a:headEnd len="med" w="med" type="none"/>
            <a:tailEnd len="med" w="med" type="none"/>
          </a:ln>
        </p:spPr>
      </p:cxnSp>
      <p:cxnSp>
        <p:nvCxnSpPr>
          <p:cNvPr id="2468" name="Google Shape;2468;p127"/>
          <p:cNvCxnSpPr/>
          <p:nvPr/>
        </p:nvCxnSpPr>
        <p:spPr>
          <a:xfrm>
            <a:off x="8073329" y="1791750"/>
            <a:ext cx="0" cy="2654700"/>
          </a:xfrm>
          <a:prstGeom prst="straightConnector1">
            <a:avLst/>
          </a:prstGeom>
          <a:noFill/>
          <a:ln cap="flat" cmpd="sng" w="38100">
            <a:solidFill>
              <a:schemeClr val="dk1"/>
            </a:solidFill>
            <a:prstDash val="dot"/>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2" name="Shape 2472"/>
        <p:cNvGrpSpPr/>
        <p:nvPr/>
      </p:nvGrpSpPr>
      <p:grpSpPr>
        <a:xfrm>
          <a:off x="0" y="0"/>
          <a:ext cx="0" cy="0"/>
          <a:chOff x="0" y="0"/>
          <a:chExt cx="0" cy="0"/>
        </a:xfrm>
      </p:grpSpPr>
      <p:pic>
        <p:nvPicPr>
          <p:cNvPr id="2473" name="Google Shape;2473;p128"/>
          <p:cNvPicPr preferRelativeResize="0"/>
          <p:nvPr/>
        </p:nvPicPr>
        <p:blipFill>
          <a:blip r:embed="rId3">
            <a:alphaModFix/>
          </a:blip>
          <a:stretch>
            <a:fillRect/>
          </a:stretch>
        </p:blipFill>
        <p:spPr>
          <a:xfrm rot="5400000">
            <a:off x="4581625" y="1018650"/>
            <a:ext cx="3191899" cy="4411600"/>
          </a:xfrm>
          <a:prstGeom prst="rect">
            <a:avLst/>
          </a:prstGeom>
          <a:noFill/>
          <a:ln>
            <a:noFill/>
          </a:ln>
        </p:spPr>
      </p:pic>
      <p:cxnSp>
        <p:nvCxnSpPr>
          <p:cNvPr id="2474" name="Google Shape;2474;p128"/>
          <p:cNvCxnSpPr/>
          <p:nvPr/>
        </p:nvCxnSpPr>
        <p:spPr>
          <a:xfrm>
            <a:off x="4290700" y="4447364"/>
            <a:ext cx="3770700" cy="0"/>
          </a:xfrm>
          <a:prstGeom prst="straightConnector1">
            <a:avLst/>
          </a:prstGeom>
          <a:noFill/>
          <a:ln cap="flat" cmpd="sng" w="19050">
            <a:solidFill>
              <a:schemeClr val="dk1"/>
            </a:solidFill>
            <a:prstDash val="solid"/>
            <a:round/>
            <a:headEnd len="med" w="med" type="none"/>
            <a:tailEnd len="med" w="med" type="none"/>
          </a:ln>
        </p:spPr>
      </p:cxnSp>
      <p:cxnSp>
        <p:nvCxnSpPr>
          <p:cNvPr id="2475" name="Google Shape;2475;p128"/>
          <p:cNvCxnSpPr/>
          <p:nvPr/>
        </p:nvCxnSpPr>
        <p:spPr>
          <a:xfrm>
            <a:off x="4290700" y="4447364"/>
            <a:ext cx="3770700" cy="0"/>
          </a:xfrm>
          <a:prstGeom prst="straightConnector1">
            <a:avLst/>
          </a:prstGeom>
          <a:noFill/>
          <a:ln cap="flat" cmpd="sng" w="38100">
            <a:solidFill>
              <a:schemeClr val="dk1"/>
            </a:solidFill>
            <a:prstDash val="dot"/>
            <a:round/>
            <a:headEnd len="med" w="med" type="none"/>
            <a:tailEnd len="med" w="med" type="none"/>
          </a:ln>
        </p:spPr>
      </p:cxnSp>
      <p:sp>
        <p:nvSpPr>
          <p:cNvPr id="2476" name="Google Shape;2476;p128"/>
          <p:cNvSpPr txBox="1"/>
          <p:nvPr>
            <p:ph idx="1" type="body"/>
          </p:nvPr>
        </p:nvSpPr>
        <p:spPr>
          <a:xfrm>
            <a:off x="324000" y="759300"/>
            <a:ext cx="8237700" cy="7806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latin typeface="Lexend"/>
              </a:rPr>
              <a:t>Suad waxay isticmaashaa waraaq sentimitir laba jibaaran iyo miisaan (scale) 1 : 400.</a:t>
            </a:r>
            <a:endParaRPr sz="2000"/>
          </a:p>
          <a:p>
            <a:pPr indent="0" lvl="0" marL="0" rtl="0" algn="l">
              <a:spcBef>
                <a:spcPts val="1000"/>
              </a:spcBef>
              <a:spcAft>
                <a:spcPts val="1000"/>
              </a:spcAft>
              <a:buNone/>
            </a:pPr>
            <a:r>
              <a:rPr lang="en-GB" sz="1400">
                <a:latin typeface="Lexend"/>
              </a:rPr>
              <a:t>Suad waxay sawirtaa waddo lugaynta (footpath). Dhererkeedu sawirka waa 20 cm.</a:t>
            </a:r>
            <a:r>
              <a:rPr lang="en-GB" sz="1400">
                <a:latin typeface="Lexend"/>
              </a:rPr>
              <a:t/>
            </a:r>
            <a:r>
              <a:rPr lang="en-GB" sz="1400">
                <a:latin typeface="Lexend"/>
              </a:rPr>
              <a:t/>
            </a:r>
            <a:endParaRPr sz="2000"/>
          </a:p>
        </p:txBody>
      </p:sp>
      <p:sp>
        <p:nvSpPr>
          <p:cNvPr id="2477" name="Google Shape;2477;p12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Naqshadaynta beerta (park)</a:t>
            </a:r>
            <a:endParaRPr/>
          </a:p>
        </p:txBody>
      </p:sp>
      <p:cxnSp>
        <p:nvCxnSpPr>
          <p:cNvPr id="2478" name="Google Shape;2478;p128"/>
          <p:cNvCxnSpPr/>
          <p:nvPr/>
        </p:nvCxnSpPr>
        <p:spPr>
          <a:xfrm>
            <a:off x="4290700" y="1791750"/>
            <a:ext cx="3770700" cy="0"/>
          </a:xfrm>
          <a:prstGeom prst="straightConnector1">
            <a:avLst/>
          </a:prstGeom>
          <a:noFill/>
          <a:ln cap="flat" cmpd="sng" w="19050">
            <a:solidFill>
              <a:schemeClr val="dk1"/>
            </a:solidFill>
            <a:prstDash val="solid"/>
            <a:round/>
            <a:headEnd len="med" w="med" type="none"/>
            <a:tailEnd len="med" w="med" type="none"/>
          </a:ln>
        </p:spPr>
      </p:cxnSp>
      <p:sp>
        <p:nvSpPr>
          <p:cNvPr id="2479" name="Google Shape;2479;p128"/>
          <p:cNvSpPr txBox="1"/>
          <p:nvPr>
            <p:ph idx="1" type="body"/>
          </p:nvPr>
        </p:nvSpPr>
        <p:spPr>
          <a:xfrm>
            <a:off x="7594550" y="4505350"/>
            <a:ext cx="798600" cy="30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 : 400</a:t>
            </a:r>
            <a:endParaRPr sz="1800">
              <a:latin typeface="Kalam"/>
              <a:ea typeface="Kalam"/>
              <a:cs typeface="Kalam"/>
              <a:sym typeface="Kalam"/>
            </a:endParaRPr>
          </a:p>
        </p:txBody>
      </p:sp>
      <p:sp>
        <p:nvSpPr>
          <p:cNvPr id="2480" name="Google Shape;2480;p128"/>
          <p:cNvSpPr txBox="1"/>
          <p:nvPr>
            <p:ph idx="1" type="body"/>
          </p:nvPr>
        </p:nvSpPr>
        <p:spPr>
          <a:xfrm>
            <a:off x="324000" y="1826100"/>
            <a:ext cx="3414900" cy="78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Waddada lugaynta (footpath) intee dheer tahay beerta? Jawaabta ku bixi mitir.</a:t>
            </a:r>
            <a:br>
              <a:rPr lang="en-GB" sz="2000"/>
            </a:br>
            <a:r>
              <a:rPr lang="en-GB" sz="1400">
                <a:latin typeface="Lexend"/>
              </a:rPr>
              <a:t/>
            </a:r>
            <a:endParaRPr sz="2000"/>
          </a:p>
        </p:txBody>
      </p:sp>
      <p:cxnSp>
        <p:nvCxnSpPr>
          <p:cNvPr id="2481" name="Google Shape;2481;p128"/>
          <p:cNvCxnSpPr/>
          <p:nvPr/>
        </p:nvCxnSpPr>
        <p:spPr>
          <a:xfrm>
            <a:off x="4290700" y="1791750"/>
            <a:ext cx="0" cy="2654700"/>
          </a:xfrm>
          <a:prstGeom prst="straightConnector1">
            <a:avLst/>
          </a:prstGeom>
          <a:noFill/>
          <a:ln cap="flat" cmpd="sng" w="19050">
            <a:solidFill>
              <a:schemeClr val="dk1"/>
            </a:solidFill>
            <a:prstDash val="solid"/>
            <a:round/>
            <a:headEnd len="med" w="med" type="none"/>
            <a:tailEnd len="med" w="med" type="none"/>
          </a:ln>
        </p:spPr>
      </p:cxnSp>
      <p:cxnSp>
        <p:nvCxnSpPr>
          <p:cNvPr id="2482" name="Google Shape;2482;p128"/>
          <p:cNvCxnSpPr/>
          <p:nvPr/>
        </p:nvCxnSpPr>
        <p:spPr>
          <a:xfrm>
            <a:off x="8073329" y="1791750"/>
            <a:ext cx="0" cy="2654700"/>
          </a:xfrm>
          <a:prstGeom prst="straightConnector1">
            <a:avLst/>
          </a:prstGeom>
          <a:noFill/>
          <a:ln cap="flat" cmpd="sng" w="19050">
            <a:solidFill>
              <a:schemeClr val="dk1"/>
            </a:solidFill>
            <a:prstDash val="solid"/>
            <a:round/>
            <a:headEnd len="med" w="med" type="none"/>
            <a:tailEnd len="med" w="med" type="none"/>
          </a:ln>
        </p:spPr>
      </p:cxnSp>
      <p:pic>
        <p:nvPicPr>
          <p:cNvPr id="2483" name="Google Shape;2483;p128"/>
          <p:cNvPicPr preferRelativeResize="0"/>
          <p:nvPr/>
        </p:nvPicPr>
        <p:blipFill>
          <a:blip r:embed="rId4">
            <a:alphaModFix/>
          </a:blip>
          <a:stretch>
            <a:fillRect/>
          </a:stretch>
        </p:blipFill>
        <p:spPr>
          <a:xfrm flipH="1">
            <a:off x="324001" y="4142253"/>
            <a:ext cx="609575" cy="676231"/>
          </a:xfrm>
          <a:prstGeom prst="rect">
            <a:avLst/>
          </a:prstGeom>
          <a:noFill/>
          <a:ln>
            <a:noFill/>
          </a:ln>
        </p:spPr>
      </p:pic>
      <p:sp>
        <p:nvSpPr>
          <p:cNvPr id="2484" name="Google Shape;2484;p128"/>
          <p:cNvSpPr txBox="1"/>
          <p:nvPr>
            <p:ph idx="1" type="body"/>
          </p:nvPr>
        </p:nvSpPr>
        <p:spPr>
          <a:xfrm>
            <a:off x="866773" y="3102850"/>
            <a:ext cx="2872800" cy="36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20 × 400 = 8000 cm</a:t>
            </a:r>
            <a:endParaRPr>
              <a:latin typeface="Kalam"/>
              <a:ea typeface="Kalam"/>
              <a:cs typeface="Kalam"/>
              <a:sym typeface="Kalam"/>
            </a:endParaRPr>
          </a:p>
        </p:txBody>
      </p:sp>
      <p:sp>
        <p:nvSpPr>
          <p:cNvPr id="2485" name="Google Shape;2485;p128"/>
          <p:cNvSpPr/>
          <p:nvPr/>
        </p:nvSpPr>
        <p:spPr>
          <a:xfrm>
            <a:off x="4728700" y="2098350"/>
            <a:ext cx="3039300" cy="816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486" name="Google Shape;2486;p128"/>
          <p:cNvSpPr txBox="1"/>
          <p:nvPr>
            <p:ph idx="1" type="body"/>
          </p:nvPr>
        </p:nvSpPr>
        <p:spPr>
          <a:xfrm>
            <a:off x="627225" y="3560050"/>
            <a:ext cx="2597100" cy="36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8000 ÷ 100 = 80 m</a:t>
            </a:r>
            <a:endParaRPr>
              <a:latin typeface="Kalam"/>
              <a:ea typeface="Kalam"/>
              <a:cs typeface="Kalam"/>
              <a:sym typeface="Kalam"/>
            </a:endParaRPr>
          </a:p>
        </p:txBody>
      </p:sp>
      <p:cxnSp>
        <p:nvCxnSpPr>
          <p:cNvPr id="2487" name="Google Shape;2487;p128"/>
          <p:cNvCxnSpPr/>
          <p:nvPr/>
        </p:nvCxnSpPr>
        <p:spPr>
          <a:xfrm>
            <a:off x="4290700" y="1791750"/>
            <a:ext cx="3770700" cy="0"/>
          </a:xfrm>
          <a:prstGeom prst="straightConnector1">
            <a:avLst/>
          </a:prstGeom>
          <a:noFill/>
          <a:ln cap="flat" cmpd="sng" w="38100">
            <a:solidFill>
              <a:schemeClr val="dk1"/>
            </a:solidFill>
            <a:prstDash val="dot"/>
            <a:round/>
            <a:headEnd len="med" w="med" type="none"/>
            <a:tailEnd len="med" w="med" type="none"/>
          </a:ln>
        </p:spPr>
      </p:cxnSp>
      <p:cxnSp>
        <p:nvCxnSpPr>
          <p:cNvPr id="2488" name="Google Shape;2488;p128"/>
          <p:cNvCxnSpPr/>
          <p:nvPr/>
        </p:nvCxnSpPr>
        <p:spPr>
          <a:xfrm>
            <a:off x="4290700" y="1791750"/>
            <a:ext cx="0" cy="2654700"/>
          </a:xfrm>
          <a:prstGeom prst="straightConnector1">
            <a:avLst/>
          </a:prstGeom>
          <a:noFill/>
          <a:ln cap="flat" cmpd="sng" w="38100">
            <a:solidFill>
              <a:schemeClr val="dk1"/>
            </a:solidFill>
            <a:prstDash val="dot"/>
            <a:round/>
            <a:headEnd len="med" w="med" type="none"/>
            <a:tailEnd len="med" w="med" type="none"/>
          </a:ln>
        </p:spPr>
      </p:cxnSp>
      <p:cxnSp>
        <p:nvCxnSpPr>
          <p:cNvPr id="2489" name="Google Shape;2489;p128"/>
          <p:cNvCxnSpPr/>
          <p:nvPr/>
        </p:nvCxnSpPr>
        <p:spPr>
          <a:xfrm>
            <a:off x="8073329" y="1791750"/>
            <a:ext cx="0" cy="2654700"/>
          </a:xfrm>
          <a:prstGeom prst="straightConnector1">
            <a:avLst/>
          </a:prstGeom>
          <a:noFill/>
          <a:ln cap="flat" cmpd="sng" w="38100">
            <a:solidFill>
              <a:schemeClr val="dk1"/>
            </a:solidFill>
            <a:prstDash val="dot"/>
            <a:round/>
            <a:headEnd len="med" w="med" type="none"/>
            <a:tailEnd len="med" w="med" type="none"/>
          </a:ln>
        </p:spPr>
      </p:cxnSp>
      <p:cxnSp>
        <p:nvCxnSpPr>
          <p:cNvPr id="2490" name="Google Shape;2490;p128"/>
          <p:cNvCxnSpPr/>
          <p:nvPr/>
        </p:nvCxnSpPr>
        <p:spPr>
          <a:xfrm>
            <a:off x="4510588" y="4664348"/>
            <a:ext cx="425400" cy="0"/>
          </a:xfrm>
          <a:prstGeom prst="straightConnector1">
            <a:avLst/>
          </a:prstGeom>
          <a:noFill/>
          <a:ln cap="flat" cmpd="sng" w="38100">
            <a:solidFill>
              <a:schemeClr val="dk1"/>
            </a:solidFill>
            <a:prstDash val="dot"/>
            <a:round/>
            <a:headEnd len="med" w="med" type="none"/>
            <a:tailEnd len="med" w="med" type="none"/>
          </a:ln>
        </p:spPr>
      </p:cxnSp>
      <p:cxnSp>
        <p:nvCxnSpPr>
          <p:cNvPr id="2491" name="Google Shape;2491;p128"/>
          <p:cNvCxnSpPr/>
          <p:nvPr/>
        </p:nvCxnSpPr>
        <p:spPr>
          <a:xfrm>
            <a:off x="4510588" y="4664348"/>
            <a:ext cx="422400" cy="0"/>
          </a:xfrm>
          <a:prstGeom prst="straightConnector1">
            <a:avLst/>
          </a:prstGeom>
          <a:noFill/>
          <a:ln cap="flat" cmpd="sng" w="19050">
            <a:solidFill>
              <a:schemeClr val="dk1"/>
            </a:solidFill>
            <a:prstDash val="solid"/>
            <a:round/>
            <a:headEnd len="med" w="med" type="none"/>
            <a:tailEnd len="med" w="med" type="none"/>
          </a:ln>
        </p:spPr>
      </p:cxnSp>
      <p:sp>
        <p:nvSpPr>
          <p:cNvPr id="2492" name="Google Shape;2492;p128"/>
          <p:cNvSpPr txBox="1"/>
          <p:nvPr>
            <p:ph idx="1" type="body"/>
          </p:nvPr>
        </p:nvSpPr>
        <p:spPr>
          <a:xfrm>
            <a:off x="4061850" y="4499910"/>
            <a:ext cx="609600" cy="30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fure (key):</a:t>
            </a:r>
            <a:endParaRPr sz="1800">
              <a:latin typeface="Kalam"/>
              <a:ea typeface="Kalam"/>
              <a:cs typeface="Kalam"/>
              <a:sym typeface="Kalam"/>
            </a:endParaRPr>
          </a:p>
        </p:txBody>
      </p:sp>
      <p:sp>
        <p:nvSpPr>
          <p:cNvPr id="2493" name="Google Shape;2493;p128"/>
          <p:cNvSpPr txBox="1"/>
          <p:nvPr>
            <p:ph idx="1" type="body"/>
          </p:nvPr>
        </p:nvSpPr>
        <p:spPr>
          <a:xfrm>
            <a:off x="4976250" y="4499910"/>
            <a:ext cx="609600" cy="30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xayndaab (fence)</a:t>
            </a:r>
            <a:endParaRPr sz="1800">
              <a:latin typeface="Kalam"/>
              <a:ea typeface="Kalam"/>
              <a:cs typeface="Kalam"/>
              <a:sym typeface="Kalam"/>
            </a:endParaRPr>
          </a:p>
        </p:txBody>
      </p:sp>
      <p:sp>
        <p:nvSpPr>
          <p:cNvPr id="2494" name="Google Shape;2494;p128"/>
          <p:cNvSpPr txBox="1"/>
          <p:nvPr>
            <p:ph idx="1" type="body"/>
          </p:nvPr>
        </p:nvSpPr>
        <p:spPr>
          <a:xfrm>
            <a:off x="6271650" y="4499900"/>
            <a:ext cx="819900" cy="30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waddo lugaynta (footpath)</a:t>
            </a:r>
            <a:endParaRPr sz="1800">
              <a:latin typeface="Kalam"/>
              <a:ea typeface="Kalam"/>
              <a:cs typeface="Kalam"/>
              <a:sym typeface="Kalam"/>
            </a:endParaRPr>
          </a:p>
        </p:txBody>
      </p:sp>
      <p:sp>
        <p:nvSpPr>
          <p:cNvPr id="2495" name="Google Shape;2495;p128"/>
          <p:cNvSpPr/>
          <p:nvPr/>
        </p:nvSpPr>
        <p:spPr>
          <a:xfrm>
            <a:off x="5803450" y="4614850"/>
            <a:ext cx="422400" cy="816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9" name="Shape 2499"/>
        <p:cNvGrpSpPr/>
        <p:nvPr/>
      </p:nvGrpSpPr>
      <p:grpSpPr>
        <a:xfrm>
          <a:off x="0" y="0"/>
          <a:ext cx="0" cy="0"/>
          <a:chOff x="0" y="0"/>
          <a:chExt cx="0" cy="0"/>
        </a:xfrm>
      </p:grpSpPr>
      <p:pic>
        <p:nvPicPr>
          <p:cNvPr id="2500" name="Google Shape;2500;p129"/>
          <p:cNvPicPr preferRelativeResize="0"/>
          <p:nvPr/>
        </p:nvPicPr>
        <p:blipFill>
          <a:blip r:embed="rId3">
            <a:alphaModFix/>
          </a:blip>
          <a:stretch>
            <a:fillRect/>
          </a:stretch>
        </p:blipFill>
        <p:spPr>
          <a:xfrm rot="5400000">
            <a:off x="4581625" y="1018650"/>
            <a:ext cx="3191899" cy="4411600"/>
          </a:xfrm>
          <a:prstGeom prst="rect">
            <a:avLst/>
          </a:prstGeom>
          <a:noFill/>
          <a:ln>
            <a:noFill/>
          </a:ln>
        </p:spPr>
      </p:pic>
      <p:cxnSp>
        <p:nvCxnSpPr>
          <p:cNvPr id="2501" name="Google Shape;2501;p129"/>
          <p:cNvCxnSpPr/>
          <p:nvPr/>
        </p:nvCxnSpPr>
        <p:spPr>
          <a:xfrm>
            <a:off x="4290700" y="4447364"/>
            <a:ext cx="3770700" cy="0"/>
          </a:xfrm>
          <a:prstGeom prst="straightConnector1">
            <a:avLst/>
          </a:prstGeom>
          <a:noFill/>
          <a:ln cap="flat" cmpd="sng" w="19050">
            <a:solidFill>
              <a:schemeClr val="dk1"/>
            </a:solidFill>
            <a:prstDash val="solid"/>
            <a:round/>
            <a:headEnd len="med" w="med" type="none"/>
            <a:tailEnd len="med" w="med" type="none"/>
          </a:ln>
        </p:spPr>
      </p:cxnSp>
      <p:cxnSp>
        <p:nvCxnSpPr>
          <p:cNvPr id="2502" name="Google Shape;2502;p129"/>
          <p:cNvCxnSpPr/>
          <p:nvPr/>
        </p:nvCxnSpPr>
        <p:spPr>
          <a:xfrm>
            <a:off x="4290700" y="4447364"/>
            <a:ext cx="3770700" cy="0"/>
          </a:xfrm>
          <a:prstGeom prst="straightConnector1">
            <a:avLst/>
          </a:prstGeom>
          <a:noFill/>
          <a:ln cap="flat" cmpd="sng" w="38100">
            <a:solidFill>
              <a:schemeClr val="dk1"/>
            </a:solidFill>
            <a:prstDash val="dot"/>
            <a:round/>
            <a:headEnd len="med" w="med" type="none"/>
            <a:tailEnd len="med" w="med" type="none"/>
          </a:ln>
        </p:spPr>
      </p:cxnSp>
      <p:sp>
        <p:nvSpPr>
          <p:cNvPr id="2503" name="Google Shape;2503;p129"/>
          <p:cNvSpPr txBox="1"/>
          <p:nvPr>
            <p:ph idx="1" type="body"/>
          </p:nvPr>
        </p:nvSpPr>
        <p:spPr>
          <a:xfrm>
            <a:off x="324000" y="759300"/>
            <a:ext cx="8237700" cy="7806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Waddadu waa 80 m dheer. Suad waxay rabtaa inay dhigto geedo waaweyn oo dhinac ka mid ah waddada. Waxay u baahan yihiin inay ugu yaraan 15 m kala fogaadaan.</a:t>
            </a:r>
            <a:endParaRPr sz="2000"/>
          </a:p>
        </p:txBody>
      </p:sp>
      <p:sp>
        <p:nvSpPr>
          <p:cNvPr id="2504" name="Google Shape;2504;p12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Naqshadaynta beerta (park)</a:t>
            </a:r>
            <a:endParaRPr/>
          </a:p>
        </p:txBody>
      </p:sp>
      <p:cxnSp>
        <p:nvCxnSpPr>
          <p:cNvPr id="2505" name="Google Shape;2505;p129"/>
          <p:cNvCxnSpPr/>
          <p:nvPr/>
        </p:nvCxnSpPr>
        <p:spPr>
          <a:xfrm>
            <a:off x="4290700" y="1791750"/>
            <a:ext cx="3770700" cy="0"/>
          </a:xfrm>
          <a:prstGeom prst="straightConnector1">
            <a:avLst/>
          </a:prstGeom>
          <a:noFill/>
          <a:ln cap="flat" cmpd="sng" w="19050">
            <a:solidFill>
              <a:schemeClr val="dk1"/>
            </a:solidFill>
            <a:prstDash val="solid"/>
            <a:round/>
            <a:headEnd len="med" w="med" type="none"/>
            <a:tailEnd len="med" w="med" type="none"/>
          </a:ln>
        </p:spPr>
      </p:cxnSp>
      <p:sp>
        <p:nvSpPr>
          <p:cNvPr id="2506" name="Google Shape;2506;p129"/>
          <p:cNvSpPr txBox="1"/>
          <p:nvPr>
            <p:ph idx="1" type="body"/>
          </p:nvPr>
        </p:nvSpPr>
        <p:spPr>
          <a:xfrm>
            <a:off x="7594550" y="4505350"/>
            <a:ext cx="798600" cy="30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 : 400</a:t>
            </a:r>
            <a:endParaRPr sz="1800">
              <a:latin typeface="Kalam"/>
              <a:ea typeface="Kalam"/>
              <a:cs typeface="Kalam"/>
              <a:sym typeface="Kalam"/>
            </a:endParaRPr>
          </a:p>
        </p:txBody>
      </p:sp>
      <p:sp>
        <p:nvSpPr>
          <p:cNvPr id="2507" name="Google Shape;2507;p129"/>
          <p:cNvSpPr txBox="1"/>
          <p:nvPr>
            <p:ph idx="1" type="body"/>
          </p:nvPr>
        </p:nvSpPr>
        <p:spPr>
          <a:xfrm>
            <a:off x="324000" y="1826100"/>
            <a:ext cx="3414900" cy="1001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Imisa geed oo waaweyn ayay ku habboon kartaa dhinaca waddada?</a:t>
            </a:r>
            <a:endParaRPr sz="2000"/>
          </a:p>
        </p:txBody>
      </p:sp>
      <p:cxnSp>
        <p:nvCxnSpPr>
          <p:cNvPr id="2508" name="Google Shape;2508;p129"/>
          <p:cNvCxnSpPr/>
          <p:nvPr/>
        </p:nvCxnSpPr>
        <p:spPr>
          <a:xfrm>
            <a:off x="4290700" y="1791750"/>
            <a:ext cx="0" cy="2654700"/>
          </a:xfrm>
          <a:prstGeom prst="straightConnector1">
            <a:avLst/>
          </a:prstGeom>
          <a:noFill/>
          <a:ln cap="flat" cmpd="sng" w="19050">
            <a:solidFill>
              <a:schemeClr val="dk1"/>
            </a:solidFill>
            <a:prstDash val="solid"/>
            <a:round/>
            <a:headEnd len="med" w="med" type="none"/>
            <a:tailEnd len="med" w="med" type="none"/>
          </a:ln>
        </p:spPr>
      </p:cxnSp>
      <p:cxnSp>
        <p:nvCxnSpPr>
          <p:cNvPr id="2509" name="Google Shape;2509;p129"/>
          <p:cNvCxnSpPr/>
          <p:nvPr/>
        </p:nvCxnSpPr>
        <p:spPr>
          <a:xfrm>
            <a:off x="8073329" y="1791750"/>
            <a:ext cx="0" cy="2654700"/>
          </a:xfrm>
          <a:prstGeom prst="straightConnector1">
            <a:avLst/>
          </a:prstGeom>
          <a:noFill/>
          <a:ln cap="flat" cmpd="sng" w="19050">
            <a:solidFill>
              <a:schemeClr val="dk1"/>
            </a:solidFill>
            <a:prstDash val="solid"/>
            <a:round/>
            <a:headEnd len="med" w="med" type="none"/>
            <a:tailEnd len="med" w="med" type="none"/>
          </a:ln>
        </p:spPr>
      </p:cxnSp>
      <p:pic>
        <p:nvPicPr>
          <p:cNvPr id="2510" name="Google Shape;2510;p129"/>
          <p:cNvPicPr preferRelativeResize="0"/>
          <p:nvPr/>
        </p:nvPicPr>
        <p:blipFill>
          <a:blip r:embed="rId4">
            <a:alphaModFix/>
          </a:blip>
          <a:stretch>
            <a:fillRect/>
          </a:stretch>
        </p:blipFill>
        <p:spPr>
          <a:xfrm flipH="1">
            <a:off x="324001" y="4142253"/>
            <a:ext cx="609575" cy="676231"/>
          </a:xfrm>
          <a:prstGeom prst="rect">
            <a:avLst/>
          </a:prstGeom>
          <a:noFill/>
          <a:ln>
            <a:noFill/>
          </a:ln>
        </p:spPr>
      </p:pic>
      <p:sp>
        <p:nvSpPr>
          <p:cNvPr id="2511" name="Google Shape;2511;p129"/>
          <p:cNvSpPr txBox="1"/>
          <p:nvPr>
            <p:ph idx="1" type="body"/>
          </p:nvPr>
        </p:nvSpPr>
        <p:spPr>
          <a:xfrm>
            <a:off x="818931" y="3102850"/>
            <a:ext cx="2872800" cy="36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80 ÷ 15</a:t>
            </a:r>
            <a:r>
              <a:rPr lang="en-GB" sz="1100">
                <a:latin typeface="Kalam"/>
                <a:ea typeface="Kalam"/>
                <a:cs typeface="Kalam"/>
                <a:sym typeface="Kalam"/>
              </a:rPr>
              <a:t> = 5.3</a:t>
            </a:r>
            <a:endParaRPr>
              <a:latin typeface="Kalam"/>
              <a:ea typeface="Kalam"/>
              <a:cs typeface="Kalam"/>
              <a:sym typeface="Kalam"/>
            </a:endParaRPr>
          </a:p>
        </p:txBody>
      </p:sp>
      <p:sp>
        <p:nvSpPr>
          <p:cNvPr id="2512" name="Google Shape;2512;p129"/>
          <p:cNvSpPr/>
          <p:nvPr/>
        </p:nvSpPr>
        <p:spPr>
          <a:xfrm>
            <a:off x="4728700" y="2098350"/>
            <a:ext cx="3039300" cy="816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13" name="Google Shape;2513;p129"/>
          <p:cNvSpPr txBox="1"/>
          <p:nvPr>
            <p:ph idx="1" type="body"/>
          </p:nvPr>
        </p:nvSpPr>
        <p:spPr>
          <a:xfrm>
            <a:off x="779625" y="3560050"/>
            <a:ext cx="2815200" cy="36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Ugu badnaan 5 geed.</a:t>
            </a:r>
            <a:endParaRPr>
              <a:latin typeface="Kalam"/>
              <a:ea typeface="Kalam"/>
              <a:cs typeface="Kalam"/>
              <a:sym typeface="Kalam"/>
            </a:endParaRPr>
          </a:p>
        </p:txBody>
      </p:sp>
      <p:cxnSp>
        <p:nvCxnSpPr>
          <p:cNvPr id="2514" name="Google Shape;2514;p129"/>
          <p:cNvCxnSpPr/>
          <p:nvPr/>
        </p:nvCxnSpPr>
        <p:spPr>
          <a:xfrm>
            <a:off x="4290700" y="1791750"/>
            <a:ext cx="3770700" cy="0"/>
          </a:xfrm>
          <a:prstGeom prst="straightConnector1">
            <a:avLst/>
          </a:prstGeom>
          <a:noFill/>
          <a:ln cap="flat" cmpd="sng" w="38100">
            <a:solidFill>
              <a:schemeClr val="dk1"/>
            </a:solidFill>
            <a:prstDash val="dot"/>
            <a:round/>
            <a:headEnd len="med" w="med" type="none"/>
            <a:tailEnd len="med" w="med" type="none"/>
          </a:ln>
        </p:spPr>
      </p:cxnSp>
      <p:cxnSp>
        <p:nvCxnSpPr>
          <p:cNvPr id="2515" name="Google Shape;2515;p129"/>
          <p:cNvCxnSpPr/>
          <p:nvPr/>
        </p:nvCxnSpPr>
        <p:spPr>
          <a:xfrm>
            <a:off x="4290700" y="1791750"/>
            <a:ext cx="0" cy="2654700"/>
          </a:xfrm>
          <a:prstGeom prst="straightConnector1">
            <a:avLst/>
          </a:prstGeom>
          <a:noFill/>
          <a:ln cap="flat" cmpd="sng" w="38100">
            <a:solidFill>
              <a:schemeClr val="dk1"/>
            </a:solidFill>
            <a:prstDash val="dot"/>
            <a:round/>
            <a:headEnd len="med" w="med" type="none"/>
            <a:tailEnd len="med" w="med" type="none"/>
          </a:ln>
        </p:spPr>
      </p:cxnSp>
      <p:cxnSp>
        <p:nvCxnSpPr>
          <p:cNvPr id="2516" name="Google Shape;2516;p129"/>
          <p:cNvCxnSpPr/>
          <p:nvPr/>
        </p:nvCxnSpPr>
        <p:spPr>
          <a:xfrm>
            <a:off x="8073329" y="1791750"/>
            <a:ext cx="0" cy="2654700"/>
          </a:xfrm>
          <a:prstGeom prst="straightConnector1">
            <a:avLst/>
          </a:prstGeom>
          <a:noFill/>
          <a:ln cap="flat" cmpd="sng" w="38100">
            <a:solidFill>
              <a:schemeClr val="dk1"/>
            </a:solidFill>
            <a:prstDash val="dot"/>
            <a:round/>
            <a:headEnd len="med" w="med" type="none"/>
            <a:tailEnd len="med" w="med" type="none"/>
          </a:ln>
        </p:spPr>
      </p:cxnSp>
      <p:sp>
        <p:nvSpPr>
          <p:cNvPr id="2517" name="Google Shape;2517;p129"/>
          <p:cNvSpPr txBox="1"/>
          <p:nvPr>
            <p:ph idx="1" type="body"/>
          </p:nvPr>
        </p:nvSpPr>
        <p:spPr>
          <a:xfrm>
            <a:off x="4061850" y="4499910"/>
            <a:ext cx="609600" cy="30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fure (key):</a:t>
            </a:r>
            <a:endParaRPr sz="1800">
              <a:latin typeface="Kalam"/>
              <a:ea typeface="Kalam"/>
              <a:cs typeface="Kalam"/>
              <a:sym typeface="Kalam"/>
            </a:endParaRPr>
          </a:p>
        </p:txBody>
      </p:sp>
      <p:sp>
        <p:nvSpPr>
          <p:cNvPr id="2518" name="Google Shape;2518;p129"/>
          <p:cNvSpPr txBox="1"/>
          <p:nvPr>
            <p:ph idx="1" type="body"/>
          </p:nvPr>
        </p:nvSpPr>
        <p:spPr>
          <a:xfrm>
            <a:off x="6271650" y="4499900"/>
            <a:ext cx="819900" cy="30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waddo lugaynta (footpath)</a:t>
            </a:r>
            <a:endParaRPr sz="1800">
              <a:latin typeface="Kalam"/>
              <a:ea typeface="Kalam"/>
              <a:cs typeface="Kalam"/>
              <a:sym typeface="Kalam"/>
            </a:endParaRPr>
          </a:p>
        </p:txBody>
      </p:sp>
      <p:sp>
        <p:nvSpPr>
          <p:cNvPr id="2519" name="Google Shape;2519;p129"/>
          <p:cNvSpPr/>
          <p:nvPr/>
        </p:nvSpPr>
        <p:spPr>
          <a:xfrm>
            <a:off x="5803450" y="4614850"/>
            <a:ext cx="422400" cy="816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20" name="Google Shape;2520;p129"/>
          <p:cNvSpPr/>
          <p:nvPr/>
        </p:nvSpPr>
        <p:spPr>
          <a:xfrm>
            <a:off x="4749575" y="1959581"/>
            <a:ext cx="121500" cy="121500"/>
          </a:xfrm>
          <a:prstGeom prst="ellipse">
            <a:avLst/>
          </a:prstGeom>
          <a:solidFill>
            <a:schemeClr val="accent5"/>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21" name="Google Shape;2521;p129"/>
          <p:cNvSpPr/>
          <p:nvPr/>
        </p:nvSpPr>
        <p:spPr>
          <a:xfrm>
            <a:off x="5354826" y="1959581"/>
            <a:ext cx="121500" cy="121500"/>
          </a:xfrm>
          <a:prstGeom prst="ellipse">
            <a:avLst/>
          </a:prstGeom>
          <a:solidFill>
            <a:schemeClr val="accent5"/>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22" name="Google Shape;2522;p129"/>
          <p:cNvSpPr/>
          <p:nvPr/>
        </p:nvSpPr>
        <p:spPr>
          <a:xfrm>
            <a:off x="5968775" y="1959581"/>
            <a:ext cx="121500" cy="121500"/>
          </a:xfrm>
          <a:prstGeom prst="ellipse">
            <a:avLst/>
          </a:prstGeom>
          <a:solidFill>
            <a:schemeClr val="accent5"/>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23" name="Google Shape;2523;p129"/>
          <p:cNvSpPr/>
          <p:nvPr/>
        </p:nvSpPr>
        <p:spPr>
          <a:xfrm>
            <a:off x="6565327" y="1959581"/>
            <a:ext cx="121500" cy="121500"/>
          </a:xfrm>
          <a:prstGeom prst="ellipse">
            <a:avLst/>
          </a:prstGeom>
          <a:solidFill>
            <a:schemeClr val="accent5"/>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24" name="Google Shape;2524;p129"/>
          <p:cNvSpPr/>
          <p:nvPr/>
        </p:nvSpPr>
        <p:spPr>
          <a:xfrm>
            <a:off x="7179276" y="1959581"/>
            <a:ext cx="121500" cy="121500"/>
          </a:xfrm>
          <a:prstGeom prst="ellipse">
            <a:avLst/>
          </a:prstGeom>
          <a:solidFill>
            <a:schemeClr val="accent5"/>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25" name="Google Shape;2525;p129"/>
          <p:cNvSpPr txBox="1"/>
          <p:nvPr>
            <p:ph idx="1" type="body"/>
          </p:nvPr>
        </p:nvSpPr>
        <p:spPr>
          <a:xfrm>
            <a:off x="2460156" y="2840548"/>
            <a:ext cx="148800" cy="36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a:t>
            </a:r>
            <a:endParaRPr>
              <a:latin typeface="Kalam"/>
              <a:ea typeface="Kalam"/>
              <a:cs typeface="Kalam"/>
              <a:sym typeface="Kalam"/>
            </a:endParaRPr>
          </a:p>
        </p:txBody>
      </p:sp>
      <p:sp>
        <p:nvSpPr>
          <p:cNvPr id="2526" name="Google Shape;2526;p129"/>
          <p:cNvSpPr/>
          <p:nvPr/>
        </p:nvSpPr>
        <p:spPr>
          <a:xfrm>
            <a:off x="4519948" y="4589456"/>
            <a:ext cx="121500" cy="121500"/>
          </a:xfrm>
          <a:prstGeom prst="ellipse">
            <a:avLst/>
          </a:prstGeom>
          <a:solidFill>
            <a:schemeClr val="accent5"/>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27" name="Google Shape;2527;p129"/>
          <p:cNvSpPr txBox="1"/>
          <p:nvPr>
            <p:ph idx="1" type="body"/>
          </p:nvPr>
        </p:nvSpPr>
        <p:spPr>
          <a:xfrm>
            <a:off x="4723652" y="4502325"/>
            <a:ext cx="1003500" cy="30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geed weyn (large tree)</a:t>
            </a:r>
            <a:r>
              <a:rPr lang="en-GB" sz="1100">
                <a:latin typeface="Kalam"/>
                <a:ea typeface="Kalam"/>
                <a:cs typeface="Kalam"/>
                <a:sym typeface="Kalam"/>
              </a:rPr>
              <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1" name="Shape 2531"/>
        <p:cNvGrpSpPr/>
        <p:nvPr/>
      </p:nvGrpSpPr>
      <p:grpSpPr>
        <a:xfrm>
          <a:off x="0" y="0"/>
          <a:ext cx="0" cy="0"/>
          <a:chOff x="0" y="0"/>
          <a:chExt cx="0" cy="0"/>
        </a:xfrm>
      </p:grpSpPr>
      <p:pic>
        <p:nvPicPr>
          <p:cNvPr id="2532" name="Google Shape;2532;p130"/>
          <p:cNvPicPr preferRelativeResize="0"/>
          <p:nvPr/>
        </p:nvPicPr>
        <p:blipFill>
          <a:blip r:embed="rId3">
            <a:alphaModFix/>
          </a:blip>
          <a:stretch>
            <a:fillRect/>
          </a:stretch>
        </p:blipFill>
        <p:spPr>
          <a:xfrm rot="5400000">
            <a:off x="4581625" y="1018650"/>
            <a:ext cx="3191899" cy="4411600"/>
          </a:xfrm>
          <a:prstGeom prst="rect">
            <a:avLst/>
          </a:prstGeom>
          <a:noFill/>
          <a:ln>
            <a:noFill/>
          </a:ln>
        </p:spPr>
      </p:pic>
      <p:sp>
        <p:nvSpPr>
          <p:cNvPr id="2533" name="Google Shape;2533;p130"/>
          <p:cNvSpPr/>
          <p:nvPr/>
        </p:nvSpPr>
        <p:spPr>
          <a:xfrm>
            <a:off x="4293325" y="1805900"/>
            <a:ext cx="3770700" cy="2654700"/>
          </a:xfrm>
          <a:prstGeom prst="rect">
            <a:avLst/>
          </a:prstGeom>
          <a:solidFill>
            <a:schemeClr val="accent1"/>
          </a:solidFill>
          <a:ln cap="flat" cmpd="sng" w="38100">
            <a:solidFill>
              <a:schemeClr val="accen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534" name="Google Shape;2534;p130"/>
          <p:cNvCxnSpPr/>
          <p:nvPr/>
        </p:nvCxnSpPr>
        <p:spPr>
          <a:xfrm>
            <a:off x="4582700" y="4447375"/>
            <a:ext cx="3172800" cy="0"/>
          </a:xfrm>
          <a:prstGeom prst="straightConnector1">
            <a:avLst/>
          </a:prstGeom>
          <a:noFill/>
          <a:ln cap="flat" cmpd="sng" w="19050">
            <a:solidFill>
              <a:schemeClr val="dk1"/>
            </a:solidFill>
            <a:prstDash val="solid"/>
            <a:round/>
            <a:headEnd len="med" w="med" type="none"/>
            <a:tailEnd len="med" w="med" type="none"/>
          </a:ln>
        </p:spPr>
      </p:cxnSp>
      <p:cxnSp>
        <p:nvCxnSpPr>
          <p:cNvPr id="2535" name="Google Shape;2535;p130"/>
          <p:cNvCxnSpPr/>
          <p:nvPr/>
        </p:nvCxnSpPr>
        <p:spPr>
          <a:xfrm>
            <a:off x="4587000" y="4447375"/>
            <a:ext cx="3166800" cy="0"/>
          </a:xfrm>
          <a:prstGeom prst="straightConnector1">
            <a:avLst/>
          </a:prstGeom>
          <a:noFill/>
          <a:ln cap="flat" cmpd="sng" w="38100">
            <a:solidFill>
              <a:schemeClr val="dk1"/>
            </a:solidFill>
            <a:prstDash val="dot"/>
            <a:round/>
            <a:headEnd len="med" w="med" type="none"/>
            <a:tailEnd len="med" w="med" type="none"/>
          </a:ln>
        </p:spPr>
      </p:cxnSp>
      <p:sp>
        <p:nvSpPr>
          <p:cNvPr id="2536" name="Google Shape;2536;p130"/>
          <p:cNvSpPr txBox="1"/>
          <p:nvPr>
            <p:ph idx="1" type="body"/>
          </p:nvPr>
        </p:nvSpPr>
        <p:spPr>
          <a:xfrm>
            <a:off x="324000" y="759300"/>
            <a:ext cx="8237700" cy="39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Waa kan naqshadda (design) ugu dambeysa ee Suad.</a:t>
            </a:r>
            <a:endParaRPr sz="2000"/>
          </a:p>
        </p:txBody>
      </p:sp>
      <p:sp>
        <p:nvSpPr>
          <p:cNvPr id="2537" name="Google Shape;2537;p13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Naqshadaynta beerta (park)</a:t>
            </a:r>
            <a:endParaRPr/>
          </a:p>
        </p:txBody>
      </p:sp>
      <p:cxnSp>
        <p:nvCxnSpPr>
          <p:cNvPr id="2538" name="Google Shape;2538;p130"/>
          <p:cNvCxnSpPr/>
          <p:nvPr/>
        </p:nvCxnSpPr>
        <p:spPr>
          <a:xfrm>
            <a:off x="4589575" y="1791750"/>
            <a:ext cx="3165000" cy="0"/>
          </a:xfrm>
          <a:prstGeom prst="straightConnector1">
            <a:avLst/>
          </a:prstGeom>
          <a:noFill/>
          <a:ln cap="flat" cmpd="sng" w="19050">
            <a:solidFill>
              <a:schemeClr val="dk1"/>
            </a:solidFill>
            <a:prstDash val="solid"/>
            <a:round/>
            <a:headEnd len="med" w="med" type="none"/>
            <a:tailEnd len="med" w="med" type="none"/>
          </a:ln>
        </p:spPr>
      </p:cxnSp>
      <p:sp>
        <p:nvSpPr>
          <p:cNvPr id="2539" name="Google Shape;2539;p130"/>
          <p:cNvSpPr txBox="1"/>
          <p:nvPr>
            <p:ph idx="1" type="body"/>
          </p:nvPr>
        </p:nvSpPr>
        <p:spPr>
          <a:xfrm>
            <a:off x="7017349" y="4505350"/>
            <a:ext cx="1357500" cy="30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miisaan (scale) 1 : 400</a:t>
            </a:r>
            <a:r>
              <a:rPr lang="en-GB" sz="1100">
                <a:latin typeface="Kalam"/>
                <a:ea typeface="Kalam"/>
                <a:cs typeface="Kalam"/>
                <a:sym typeface="Kalam"/>
              </a:rPr>
              <a:t/>
            </a:r>
            <a:r>
              <a:rPr lang="en-GB" sz="1100">
                <a:latin typeface="Kalam"/>
                <a:ea typeface="Kalam"/>
                <a:cs typeface="Kalam"/>
                <a:sym typeface="Kalam"/>
              </a:rPr>
              <a:t/>
            </a:r>
            <a:endParaRPr sz="1800">
              <a:latin typeface="Kalam"/>
              <a:ea typeface="Kalam"/>
              <a:cs typeface="Kalam"/>
              <a:sym typeface="Kalam"/>
            </a:endParaRPr>
          </a:p>
        </p:txBody>
      </p:sp>
      <p:sp>
        <p:nvSpPr>
          <p:cNvPr id="2540" name="Google Shape;2540;p130"/>
          <p:cNvSpPr txBox="1"/>
          <p:nvPr>
            <p:ph idx="1" type="body"/>
          </p:nvPr>
        </p:nvSpPr>
        <p:spPr>
          <a:xfrm>
            <a:off x="2381400" y="3057597"/>
            <a:ext cx="683100" cy="39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Fure (Key):</a:t>
            </a:r>
            <a:endParaRPr sz="1800">
              <a:latin typeface="Kalam"/>
              <a:ea typeface="Kalam"/>
              <a:cs typeface="Kalam"/>
              <a:sym typeface="Kalam"/>
            </a:endParaRPr>
          </a:p>
        </p:txBody>
      </p:sp>
      <p:cxnSp>
        <p:nvCxnSpPr>
          <p:cNvPr id="2541" name="Google Shape;2541;p130"/>
          <p:cNvCxnSpPr/>
          <p:nvPr/>
        </p:nvCxnSpPr>
        <p:spPr>
          <a:xfrm>
            <a:off x="4290700" y="2097350"/>
            <a:ext cx="0" cy="2055900"/>
          </a:xfrm>
          <a:prstGeom prst="straightConnector1">
            <a:avLst/>
          </a:prstGeom>
          <a:noFill/>
          <a:ln cap="flat" cmpd="sng" w="19050">
            <a:solidFill>
              <a:schemeClr val="dk1"/>
            </a:solidFill>
            <a:prstDash val="solid"/>
            <a:round/>
            <a:headEnd len="med" w="med" type="none"/>
            <a:tailEnd len="med" w="med" type="none"/>
          </a:ln>
        </p:spPr>
      </p:cxnSp>
      <p:cxnSp>
        <p:nvCxnSpPr>
          <p:cNvPr id="2542" name="Google Shape;2542;p130"/>
          <p:cNvCxnSpPr/>
          <p:nvPr/>
        </p:nvCxnSpPr>
        <p:spPr>
          <a:xfrm>
            <a:off x="8073325" y="2103675"/>
            <a:ext cx="0" cy="2048400"/>
          </a:xfrm>
          <a:prstGeom prst="straightConnector1">
            <a:avLst/>
          </a:prstGeom>
          <a:noFill/>
          <a:ln cap="flat" cmpd="sng" w="19050">
            <a:solidFill>
              <a:schemeClr val="dk1"/>
            </a:solidFill>
            <a:prstDash val="solid"/>
            <a:round/>
            <a:headEnd len="med" w="med" type="none"/>
            <a:tailEnd len="med" w="med" type="none"/>
          </a:ln>
        </p:spPr>
      </p:cxnSp>
      <p:pic>
        <p:nvPicPr>
          <p:cNvPr id="2543" name="Google Shape;2543;p130"/>
          <p:cNvPicPr preferRelativeResize="0"/>
          <p:nvPr/>
        </p:nvPicPr>
        <p:blipFill>
          <a:blip r:embed="rId4">
            <a:alphaModFix/>
          </a:blip>
          <a:stretch>
            <a:fillRect/>
          </a:stretch>
        </p:blipFill>
        <p:spPr>
          <a:xfrm flipH="1">
            <a:off x="324001" y="4142253"/>
            <a:ext cx="609575" cy="676231"/>
          </a:xfrm>
          <a:prstGeom prst="rect">
            <a:avLst/>
          </a:prstGeom>
          <a:noFill/>
          <a:ln>
            <a:noFill/>
          </a:ln>
        </p:spPr>
      </p:pic>
      <p:sp>
        <p:nvSpPr>
          <p:cNvPr id="2544" name="Google Shape;2544;p130"/>
          <p:cNvSpPr/>
          <p:nvPr/>
        </p:nvSpPr>
        <p:spPr>
          <a:xfrm>
            <a:off x="4290700" y="1945950"/>
            <a:ext cx="3770700" cy="1524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545" name="Google Shape;2545;p130"/>
          <p:cNvCxnSpPr/>
          <p:nvPr/>
        </p:nvCxnSpPr>
        <p:spPr>
          <a:xfrm>
            <a:off x="4584425" y="1791750"/>
            <a:ext cx="3171300" cy="0"/>
          </a:xfrm>
          <a:prstGeom prst="straightConnector1">
            <a:avLst/>
          </a:prstGeom>
          <a:noFill/>
          <a:ln cap="flat" cmpd="sng" w="38100">
            <a:solidFill>
              <a:schemeClr val="dk1"/>
            </a:solidFill>
            <a:prstDash val="dot"/>
            <a:round/>
            <a:headEnd len="med" w="med" type="none"/>
            <a:tailEnd len="med" w="med" type="none"/>
          </a:ln>
        </p:spPr>
      </p:cxnSp>
      <p:cxnSp>
        <p:nvCxnSpPr>
          <p:cNvPr id="2546" name="Google Shape;2546;p130"/>
          <p:cNvCxnSpPr/>
          <p:nvPr/>
        </p:nvCxnSpPr>
        <p:spPr>
          <a:xfrm>
            <a:off x="4290700" y="2098650"/>
            <a:ext cx="0" cy="2053800"/>
          </a:xfrm>
          <a:prstGeom prst="straightConnector1">
            <a:avLst/>
          </a:prstGeom>
          <a:noFill/>
          <a:ln cap="flat" cmpd="sng" w="38100">
            <a:solidFill>
              <a:schemeClr val="dk1"/>
            </a:solidFill>
            <a:prstDash val="dot"/>
            <a:round/>
            <a:headEnd len="med" w="med" type="none"/>
            <a:tailEnd len="med" w="med" type="none"/>
          </a:ln>
        </p:spPr>
      </p:cxnSp>
      <p:cxnSp>
        <p:nvCxnSpPr>
          <p:cNvPr id="2547" name="Google Shape;2547;p130"/>
          <p:cNvCxnSpPr/>
          <p:nvPr/>
        </p:nvCxnSpPr>
        <p:spPr>
          <a:xfrm>
            <a:off x="8073325" y="2102500"/>
            <a:ext cx="0" cy="2048700"/>
          </a:xfrm>
          <a:prstGeom prst="straightConnector1">
            <a:avLst/>
          </a:prstGeom>
          <a:noFill/>
          <a:ln cap="flat" cmpd="sng" w="38100">
            <a:solidFill>
              <a:schemeClr val="dk1"/>
            </a:solidFill>
            <a:prstDash val="dot"/>
            <a:round/>
            <a:headEnd len="med" w="med" type="none"/>
            <a:tailEnd len="med" w="med" type="none"/>
          </a:ln>
        </p:spPr>
      </p:cxnSp>
      <p:sp>
        <p:nvSpPr>
          <p:cNvPr id="2548" name="Google Shape;2548;p130"/>
          <p:cNvSpPr/>
          <p:nvPr/>
        </p:nvSpPr>
        <p:spPr>
          <a:xfrm>
            <a:off x="4908003" y="1813210"/>
            <a:ext cx="121500" cy="121500"/>
          </a:xfrm>
          <a:prstGeom prst="ellipse">
            <a:avLst/>
          </a:prstGeom>
          <a:solidFill>
            <a:schemeClr val="accent5"/>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49" name="Google Shape;2549;p130"/>
          <p:cNvSpPr/>
          <p:nvPr/>
        </p:nvSpPr>
        <p:spPr>
          <a:xfrm>
            <a:off x="5522297" y="1810196"/>
            <a:ext cx="121500" cy="121500"/>
          </a:xfrm>
          <a:prstGeom prst="ellipse">
            <a:avLst/>
          </a:prstGeom>
          <a:solidFill>
            <a:schemeClr val="accent5"/>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50" name="Google Shape;2550;p130"/>
          <p:cNvSpPr/>
          <p:nvPr/>
        </p:nvSpPr>
        <p:spPr>
          <a:xfrm>
            <a:off x="4432599" y="1791750"/>
            <a:ext cx="148800" cy="26547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51" name="Google Shape;2551;p130"/>
          <p:cNvSpPr/>
          <p:nvPr/>
        </p:nvSpPr>
        <p:spPr>
          <a:xfrm>
            <a:off x="7759303" y="1791750"/>
            <a:ext cx="148800" cy="26547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52" name="Google Shape;2552;p130"/>
          <p:cNvSpPr/>
          <p:nvPr/>
        </p:nvSpPr>
        <p:spPr>
          <a:xfrm>
            <a:off x="4290700" y="4155750"/>
            <a:ext cx="3770700" cy="1524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53" name="Google Shape;2553;p130"/>
          <p:cNvSpPr/>
          <p:nvPr/>
        </p:nvSpPr>
        <p:spPr>
          <a:xfrm>
            <a:off x="6125868" y="1810196"/>
            <a:ext cx="121500" cy="121500"/>
          </a:xfrm>
          <a:prstGeom prst="ellipse">
            <a:avLst/>
          </a:prstGeom>
          <a:solidFill>
            <a:schemeClr val="accent5"/>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54" name="Google Shape;2554;p130"/>
          <p:cNvSpPr/>
          <p:nvPr/>
        </p:nvSpPr>
        <p:spPr>
          <a:xfrm>
            <a:off x="6732454" y="1810196"/>
            <a:ext cx="121500" cy="121500"/>
          </a:xfrm>
          <a:prstGeom prst="ellipse">
            <a:avLst/>
          </a:prstGeom>
          <a:solidFill>
            <a:schemeClr val="accent5"/>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55" name="Google Shape;2555;p130"/>
          <p:cNvSpPr/>
          <p:nvPr/>
        </p:nvSpPr>
        <p:spPr>
          <a:xfrm>
            <a:off x="7345068" y="1810196"/>
            <a:ext cx="121500" cy="121500"/>
          </a:xfrm>
          <a:prstGeom prst="ellipse">
            <a:avLst/>
          </a:prstGeom>
          <a:solidFill>
            <a:schemeClr val="accent5"/>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56" name="Google Shape;2556;p130"/>
          <p:cNvSpPr/>
          <p:nvPr/>
        </p:nvSpPr>
        <p:spPr>
          <a:xfrm>
            <a:off x="4901975" y="4318767"/>
            <a:ext cx="121500" cy="121500"/>
          </a:xfrm>
          <a:prstGeom prst="ellipse">
            <a:avLst/>
          </a:prstGeom>
          <a:solidFill>
            <a:schemeClr val="accent5"/>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57" name="Google Shape;2557;p130"/>
          <p:cNvSpPr/>
          <p:nvPr/>
        </p:nvSpPr>
        <p:spPr>
          <a:xfrm>
            <a:off x="5516268" y="4315753"/>
            <a:ext cx="121500" cy="121500"/>
          </a:xfrm>
          <a:prstGeom prst="ellipse">
            <a:avLst/>
          </a:prstGeom>
          <a:solidFill>
            <a:schemeClr val="accent5"/>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58" name="Google Shape;2558;p130"/>
          <p:cNvSpPr/>
          <p:nvPr/>
        </p:nvSpPr>
        <p:spPr>
          <a:xfrm>
            <a:off x="6119840" y="4315753"/>
            <a:ext cx="121500" cy="121500"/>
          </a:xfrm>
          <a:prstGeom prst="ellipse">
            <a:avLst/>
          </a:prstGeom>
          <a:solidFill>
            <a:schemeClr val="accent5"/>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59" name="Google Shape;2559;p130"/>
          <p:cNvSpPr/>
          <p:nvPr/>
        </p:nvSpPr>
        <p:spPr>
          <a:xfrm>
            <a:off x="6726426" y="4315753"/>
            <a:ext cx="121500" cy="121500"/>
          </a:xfrm>
          <a:prstGeom prst="ellipse">
            <a:avLst/>
          </a:prstGeom>
          <a:solidFill>
            <a:schemeClr val="accent5"/>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60" name="Google Shape;2560;p130"/>
          <p:cNvSpPr/>
          <p:nvPr/>
        </p:nvSpPr>
        <p:spPr>
          <a:xfrm>
            <a:off x="7326983" y="4315753"/>
            <a:ext cx="121500" cy="121500"/>
          </a:xfrm>
          <a:prstGeom prst="ellipse">
            <a:avLst/>
          </a:prstGeom>
          <a:solidFill>
            <a:schemeClr val="accent5"/>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61" name="Google Shape;2561;p130"/>
          <p:cNvSpPr/>
          <p:nvPr/>
        </p:nvSpPr>
        <p:spPr>
          <a:xfrm>
            <a:off x="7929956" y="2413413"/>
            <a:ext cx="121500" cy="121500"/>
          </a:xfrm>
          <a:prstGeom prst="ellipse">
            <a:avLst/>
          </a:prstGeom>
          <a:solidFill>
            <a:schemeClr val="accent5"/>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62" name="Google Shape;2562;p130"/>
          <p:cNvSpPr/>
          <p:nvPr/>
        </p:nvSpPr>
        <p:spPr>
          <a:xfrm>
            <a:off x="7929956" y="3026028"/>
            <a:ext cx="121500" cy="121500"/>
          </a:xfrm>
          <a:prstGeom prst="ellipse">
            <a:avLst/>
          </a:prstGeom>
          <a:solidFill>
            <a:schemeClr val="accent5"/>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63" name="Google Shape;2563;p130"/>
          <p:cNvSpPr/>
          <p:nvPr/>
        </p:nvSpPr>
        <p:spPr>
          <a:xfrm>
            <a:off x="7929956" y="3635628"/>
            <a:ext cx="121500" cy="121500"/>
          </a:xfrm>
          <a:prstGeom prst="ellipse">
            <a:avLst/>
          </a:prstGeom>
          <a:solidFill>
            <a:schemeClr val="accent5"/>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64" name="Google Shape;2564;p130"/>
          <p:cNvSpPr/>
          <p:nvPr/>
        </p:nvSpPr>
        <p:spPr>
          <a:xfrm>
            <a:off x="4302498" y="2413413"/>
            <a:ext cx="121500" cy="121500"/>
          </a:xfrm>
          <a:prstGeom prst="ellipse">
            <a:avLst/>
          </a:prstGeom>
          <a:solidFill>
            <a:schemeClr val="accent5"/>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65" name="Google Shape;2565;p130"/>
          <p:cNvSpPr/>
          <p:nvPr/>
        </p:nvSpPr>
        <p:spPr>
          <a:xfrm>
            <a:off x="4302498" y="3026028"/>
            <a:ext cx="121500" cy="121500"/>
          </a:xfrm>
          <a:prstGeom prst="ellipse">
            <a:avLst/>
          </a:prstGeom>
          <a:solidFill>
            <a:schemeClr val="accent5"/>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66" name="Google Shape;2566;p130"/>
          <p:cNvSpPr/>
          <p:nvPr/>
        </p:nvSpPr>
        <p:spPr>
          <a:xfrm>
            <a:off x="4302498" y="3635628"/>
            <a:ext cx="121500" cy="121500"/>
          </a:xfrm>
          <a:prstGeom prst="ellipse">
            <a:avLst/>
          </a:prstGeom>
          <a:solidFill>
            <a:schemeClr val="accent5"/>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67" name="Google Shape;2567;p130"/>
          <p:cNvSpPr/>
          <p:nvPr/>
        </p:nvSpPr>
        <p:spPr>
          <a:xfrm rot="1984225">
            <a:off x="4269325" y="3087308"/>
            <a:ext cx="3808351" cy="67235"/>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68" name="Google Shape;2568;p130"/>
          <p:cNvSpPr/>
          <p:nvPr/>
        </p:nvSpPr>
        <p:spPr>
          <a:xfrm flipH="1" rot="-1984225">
            <a:off x="4269325" y="3087308"/>
            <a:ext cx="3808351" cy="67235"/>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69" name="Google Shape;2569;p130"/>
          <p:cNvSpPr/>
          <p:nvPr/>
        </p:nvSpPr>
        <p:spPr>
          <a:xfrm>
            <a:off x="6109000" y="2002275"/>
            <a:ext cx="148800" cy="22917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70" name="Google Shape;2570;p130"/>
          <p:cNvSpPr/>
          <p:nvPr/>
        </p:nvSpPr>
        <p:spPr>
          <a:xfrm>
            <a:off x="5782772" y="2837386"/>
            <a:ext cx="764400" cy="6135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71" name="Google Shape;2571;p130"/>
          <p:cNvSpPr/>
          <p:nvPr/>
        </p:nvSpPr>
        <p:spPr>
          <a:xfrm>
            <a:off x="5920034" y="2944946"/>
            <a:ext cx="518400" cy="381600"/>
          </a:xfrm>
          <a:prstGeom prst="ellipse">
            <a:avLst/>
          </a:prstGeom>
          <a:solidFill>
            <a:schemeClr val="accent2"/>
          </a:solidFill>
          <a:ln cap="flat" cmpd="sng" w="28575">
            <a:solidFill>
              <a:schemeClr val="accent2"/>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1800">
              <a:latin typeface="Lexend"/>
              <a:ea typeface="Lexend"/>
              <a:cs typeface="Lexend"/>
              <a:sym typeface="Lexend"/>
            </a:endParaRPr>
          </a:p>
        </p:txBody>
      </p:sp>
      <p:sp>
        <p:nvSpPr>
          <p:cNvPr id="2572" name="Google Shape;2572;p130"/>
          <p:cNvSpPr/>
          <p:nvPr/>
        </p:nvSpPr>
        <p:spPr>
          <a:xfrm>
            <a:off x="5356431" y="2262113"/>
            <a:ext cx="121500" cy="121500"/>
          </a:xfrm>
          <a:prstGeom prst="ellipse">
            <a:avLst/>
          </a:prstGeom>
          <a:solidFill>
            <a:schemeClr val="accent5"/>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73" name="Google Shape;2573;p130"/>
          <p:cNvSpPr/>
          <p:nvPr/>
        </p:nvSpPr>
        <p:spPr>
          <a:xfrm>
            <a:off x="5822388" y="2407101"/>
            <a:ext cx="121500" cy="121500"/>
          </a:xfrm>
          <a:prstGeom prst="ellipse">
            <a:avLst/>
          </a:prstGeom>
          <a:solidFill>
            <a:schemeClr val="accent5"/>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74" name="Google Shape;2574;p130"/>
          <p:cNvSpPr/>
          <p:nvPr/>
        </p:nvSpPr>
        <p:spPr>
          <a:xfrm>
            <a:off x="4907988" y="2719038"/>
            <a:ext cx="121500" cy="121500"/>
          </a:xfrm>
          <a:prstGeom prst="ellipse">
            <a:avLst/>
          </a:prstGeom>
          <a:solidFill>
            <a:schemeClr val="accent5"/>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75" name="Google Shape;2575;p130"/>
          <p:cNvSpPr/>
          <p:nvPr/>
        </p:nvSpPr>
        <p:spPr>
          <a:xfrm flipH="1">
            <a:off x="6870597" y="2262113"/>
            <a:ext cx="121500" cy="121500"/>
          </a:xfrm>
          <a:prstGeom prst="ellipse">
            <a:avLst/>
          </a:prstGeom>
          <a:solidFill>
            <a:schemeClr val="accent5"/>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76" name="Google Shape;2576;p130"/>
          <p:cNvSpPr/>
          <p:nvPr/>
        </p:nvSpPr>
        <p:spPr>
          <a:xfrm flipH="1">
            <a:off x="6421741" y="2558838"/>
            <a:ext cx="121500" cy="121500"/>
          </a:xfrm>
          <a:prstGeom prst="ellipse">
            <a:avLst/>
          </a:prstGeom>
          <a:solidFill>
            <a:schemeClr val="accent5"/>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77" name="Google Shape;2577;p130"/>
          <p:cNvSpPr/>
          <p:nvPr/>
        </p:nvSpPr>
        <p:spPr>
          <a:xfrm>
            <a:off x="5361088" y="3165856"/>
            <a:ext cx="121500" cy="121500"/>
          </a:xfrm>
          <a:prstGeom prst="ellipse">
            <a:avLst/>
          </a:prstGeom>
          <a:solidFill>
            <a:schemeClr val="accent5"/>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78" name="Google Shape;2578;p130"/>
          <p:cNvSpPr/>
          <p:nvPr/>
        </p:nvSpPr>
        <p:spPr>
          <a:xfrm>
            <a:off x="4907988" y="3613183"/>
            <a:ext cx="121500" cy="121500"/>
          </a:xfrm>
          <a:prstGeom prst="ellipse">
            <a:avLst/>
          </a:prstGeom>
          <a:solidFill>
            <a:schemeClr val="accent5"/>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79" name="Google Shape;2579;p130"/>
          <p:cNvSpPr/>
          <p:nvPr/>
        </p:nvSpPr>
        <p:spPr>
          <a:xfrm flipH="1">
            <a:off x="7325467" y="2570124"/>
            <a:ext cx="121500" cy="121500"/>
          </a:xfrm>
          <a:prstGeom prst="ellipse">
            <a:avLst/>
          </a:prstGeom>
          <a:solidFill>
            <a:schemeClr val="accent5"/>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80" name="Google Shape;2580;p130"/>
          <p:cNvSpPr/>
          <p:nvPr/>
        </p:nvSpPr>
        <p:spPr>
          <a:xfrm flipH="1">
            <a:off x="6872367" y="2872934"/>
            <a:ext cx="121500" cy="121500"/>
          </a:xfrm>
          <a:prstGeom prst="ellipse">
            <a:avLst/>
          </a:prstGeom>
          <a:solidFill>
            <a:schemeClr val="accent5"/>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81" name="Google Shape;2581;p130"/>
          <p:cNvSpPr/>
          <p:nvPr/>
        </p:nvSpPr>
        <p:spPr>
          <a:xfrm flipH="1">
            <a:off x="7325467" y="3485249"/>
            <a:ext cx="121500" cy="121500"/>
          </a:xfrm>
          <a:prstGeom prst="ellipse">
            <a:avLst/>
          </a:prstGeom>
          <a:solidFill>
            <a:schemeClr val="accent5"/>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82" name="Google Shape;2582;p130"/>
          <p:cNvSpPr/>
          <p:nvPr/>
        </p:nvSpPr>
        <p:spPr>
          <a:xfrm flipH="1">
            <a:off x="5508816" y="3766253"/>
            <a:ext cx="121500" cy="121500"/>
          </a:xfrm>
          <a:prstGeom prst="ellipse">
            <a:avLst/>
          </a:prstGeom>
          <a:solidFill>
            <a:schemeClr val="accent5"/>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83" name="Google Shape;2583;p130"/>
          <p:cNvSpPr/>
          <p:nvPr/>
        </p:nvSpPr>
        <p:spPr>
          <a:xfrm flipH="1">
            <a:off x="6421738" y="3935178"/>
            <a:ext cx="121500" cy="121500"/>
          </a:xfrm>
          <a:prstGeom prst="ellipse">
            <a:avLst/>
          </a:prstGeom>
          <a:solidFill>
            <a:schemeClr val="accent5"/>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84" name="Google Shape;2584;p130"/>
          <p:cNvSpPr txBox="1"/>
          <p:nvPr>
            <p:ph idx="1" type="body"/>
          </p:nvPr>
        </p:nvSpPr>
        <p:spPr>
          <a:xfrm>
            <a:off x="2979950" y="3780000"/>
            <a:ext cx="819900" cy="30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waddo (path)</a:t>
            </a:r>
            <a:endParaRPr sz="1800">
              <a:latin typeface="Kalam"/>
              <a:ea typeface="Kalam"/>
              <a:cs typeface="Kalam"/>
              <a:sym typeface="Kalam"/>
            </a:endParaRPr>
          </a:p>
        </p:txBody>
      </p:sp>
      <p:sp>
        <p:nvSpPr>
          <p:cNvPr id="2585" name="Google Shape;2585;p130"/>
          <p:cNvSpPr/>
          <p:nvPr/>
        </p:nvSpPr>
        <p:spPr>
          <a:xfrm>
            <a:off x="2435550" y="3894950"/>
            <a:ext cx="422400" cy="816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586" name="Google Shape;2586;p130"/>
          <p:cNvCxnSpPr/>
          <p:nvPr/>
        </p:nvCxnSpPr>
        <p:spPr>
          <a:xfrm>
            <a:off x="2423144" y="3572372"/>
            <a:ext cx="425400" cy="0"/>
          </a:xfrm>
          <a:prstGeom prst="straightConnector1">
            <a:avLst/>
          </a:prstGeom>
          <a:noFill/>
          <a:ln cap="flat" cmpd="sng" w="38100">
            <a:solidFill>
              <a:schemeClr val="dk1"/>
            </a:solidFill>
            <a:prstDash val="dot"/>
            <a:round/>
            <a:headEnd len="med" w="med" type="none"/>
            <a:tailEnd len="med" w="med" type="none"/>
          </a:ln>
        </p:spPr>
      </p:cxnSp>
      <p:cxnSp>
        <p:nvCxnSpPr>
          <p:cNvPr id="2587" name="Google Shape;2587;p130"/>
          <p:cNvCxnSpPr/>
          <p:nvPr/>
        </p:nvCxnSpPr>
        <p:spPr>
          <a:xfrm>
            <a:off x="2423144" y="3572372"/>
            <a:ext cx="422400" cy="0"/>
          </a:xfrm>
          <a:prstGeom prst="straightConnector1">
            <a:avLst/>
          </a:prstGeom>
          <a:noFill/>
          <a:ln cap="flat" cmpd="sng" w="19050">
            <a:solidFill>
              <a:schemeClr val="dk1"/>
            </a:solidFill>
            <a:prstDash val="solid"/>
            <a:round/>
            <a:headEnd len="med" w="med" type="none"/>
            <a:tailEnd len="med" w="med" type="none"/>
          </a:ln>
        </p:spPr>
      </p:cxnSp>
      <p:sp>
        <p:nvSpPr>
          <p:cNvPr id="2588" name="Google Shape;2588;p130"/>
          <p:cNvSpPr txBox="1"/>
          <p:nvPr>
            <p:ph idx="1" type="body"/>
          </p:nvPr>
        </p:nvSpPr>
        <p:spPr>
          <a:xfrm>
            <a:off x="2999246" y="3433110"/>
            <a:ext cx="609600" cy="30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xayndaab (fence)</a:t>
            </a:r>
            <a:endParaRPr sz="1800">
              <a:latin typeface="Kalam"/>
              <a:ea typeface="Kalam"/>
              <a:cs typeface="Kalam"/>
              <a:sym typeface="Kalam"/>
            </a:endParaRPr>
          </a:p>
        </p:txBody>
      </p:sp>
      <p:sp>
        <p:nvSpPr>
          <p:cNvPr id="2589" name="Google Shape;2589;p130"/>
          <p:cNvSpPr/>
          <p:nvPr/>
        </p:nvSpPr>
        <p:spPr>
          <a:xfrm>
            <a:off x="2754760" y="4251088"/>
            <a:ext cx="121500" cy="121500"/>
          </a:xfrm>
          <a:prstGeom prst="ellipse">
            <a:avLst/>
          </a:prstGeom>
          <a:solidFill>
            <a:schemeClr val="accent5"/>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90" name="Google Shape;2590;p130"/>
          <p:cNvSpPr txBox="1"/>
          <p:nvPr>
            <p:ph idx="1" type="body"/>
          </p:nvPr>
        </p:nvSpPr>
        <p:spPr>
          <a:xfrm>
            <a:off x="2958464" y="4163957"/>
            <a:ext cx="1003500" cy="30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geed weyn (large tree)</a:t>
            </a:r>
            <a:endParaRPr sz="1800">
              <a:latin typeface="Kalam"/>
              <a:ea typeface="Kalam"/>
              <a:cs typeface="Kalam"/>
              <a:sym typeface="Kalam"/>
            </a:endParaRPr>
          </a:p>
        </p:txBody>
      </p:sp>
      <p:sp>
        <p:nvSpPr>
          <p:cNvPr id="2591" name="Google Shape;2591;p130"/>
          <p:cNvSpPr/>
          <p:nvPr/>
        </p:nvSpPr>
        <p:spPr>
          <a:xfrm>
            <a:off x="2754760" y="4632088"/>
            <a:ext cx="121500" cy="121500"/>
          </a:xfrm>
          <a:prstGeom prst="ellipse">
            <a:avLst/>
          </a:prstGeom>
          <a:solidFill>
            <a:schemeClr val="accent5"/>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92" name="Google Shape;2592;p130"/>
          <p:cNvSpPr txBox="1"/>
          <p:nvPr>
            <p:ph idx="1" type="body"/>
          </p:nvPr>
        </p:nvSpPr>
        <p:spPr>
          <a:xfrm>
            <a:off x="2958464" y="4544957"/>
            <a:ext cx="1003500" cy="30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geed yar (small tree)</a:t>
            </a:r>
            <a:r>
              <a:rPr lang="en-GB" sz="1100">
                <a:latin typeface="Kalam"/>
                <a:ea typeface="Kalam"/>
                <a:cs typeface="Kalam"/>
                <a:sym typeface="Kalam"/>
              </a:rPr>
              <a:t/>
            </a:r>
            <a:endParaRPr sz="1800">
              <a:latin typeface="Kalam"/>
              <a:ea typeface="Kalam"/>
              <a:cs typeface="Kalam"/>
              <a:sym typeface="Kalam"/>
            </a:endParaRPr>
          </a:p>
        </p:txBody>
      </p:sp>
      <p:sp>
        <p:nvSpPr>
          <p:cNvPr id="2593" name="Google Shape;2593;p130"/>
          <p:cNvSpPr txBox="1"/>
          <p:nvPr>
            <p:ph idx="1" type="body"/>
          </p:nvPr>
        </p:nvSpPr>
        <p:spPr>
          <a:xfrm>
            <a:off x="6641230" y="3071317"/>
            <a:ext cx="819900" cy="30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il (fountain)</a:t>
            </a:r>
            <a:endParaRPr sz="1800">
              <a:latin typeface="Kalam"/>
              <a:ea typeface="Kalam"/>
              <a:cs typeface="Kalam"/>
              <a:sym typeface="Kalam"/>
            </a:endParaRPr>
          </a:p>
        </p:txBody>
      </p:sp>
      <p:sp>
        <p:nvSpPr>
          <p:cNvPr id="2594" name="Google Shape;2594;p130"/>
          <p:cNvSpPr/>
          <p:nvPr/>
        </p:nvSpPr>
        <p:spPr>
          <a:xfrm flipH="1">
            <a:off x="6722217" y="3623040"/>
            <a:ext cx="121500" cy="121500"/>
          </a:xfrm>
          <a:prstGeom prst="ellipse">
            <a:avLst/>
          </a:prstGeom>
          <a:solidFill>
            <a:schemeClr val="accent5"/>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595" name="Google Shape;2595;p130"/>
          <p:cNvCxnSpPr>
            <a:endCxn id="2593" idx="1"/>
          </p:cNvCxnSpPr>
          <p:nvPr/>
        </p:nvCxnSpPr>
        <p:spPr>
          <a:xfrm>
            <a:off x="6292930" y="3133417"/>
            <a:ext cx="348300" cy="88200"/>
          </a:xfrm>
          <a:prstGeom prst="straightConnector1">
            <a:avLst/>
          </a:prstGeom>
          <a:noFill/>
          <a:ln cap="flat" cmpd="sng" w="38100">
            <a:solidFill>
              <a:schemeClr val="dk1"/>
            </a:solidFill>
            <a:prstDash val="solid"/>
            <a:round/>
            <a:headEnd len="med" w="med" type="none"/>
            <a:tailEnd len="med" w="med" type="none"/>
          </a:ln>
        </p:spPr>
      </p:cxn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9" name="Shape 2599"/>
        <p:cNvGrpSpPr/>
        <p:nvPr/>
      </p:nvGrpSpPr>
      <p:grpSpPr>
        <a:xfrm>
          <a:off x="0" y="0"/>
          <a:ext cx="0" cy="0"/>
          <a:chOff x="0" y="0"/>
          <a:chExt cx="0" cy="0"/>
        </a:xfrm>
      </p:grpSpPr>
      <p:sp>
        <p:nvSpPr>
          <p:cNvPr id="2600" name="Google Shape;2600;p131"/>
          <p:cNvSpPr txBox="1"/>
          <p:nvPr>
            <p:ph idx="4294967295" type="body"/>
          </p:nvPr>
        </p:nvSpPr>
        <p:spPr>
          <a:xfrm>
            <a:off x="324000" y="606900"/>
            <a:ext cx="8496000" cy="19389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1) Magaalo ayaa qorshaynaysa inay beero (park) ka dhisto aag dagmo.</a:t>
            </a:r>
            <a:endParaRPr sz="1800"/>
          </a:p>
          <a:p>
            <a:pPr indent="0" lvl="0" marL="0" rtl="0" algn="l">
              <a:lnSpc>
                <a:spcPct val="115000"/>
              </a:lnSpc>
              <a:spcBef>
                <a:spcPts val="0"/>
              </a:spcBef>
              <a:spcAft>
                <a:spcPts val="0"/>
              </a:spcAft>
              <a:buNone/>
            </a:pPr>
            <a:r>
              <a:rPr lang="en-GB" sz="1100">
                <a:latin typeface="Lexend"/>
              </a:rPr>
              <a:t>a) Isticmaal macluumaadka hoose si aad u naqshadayso qaabkiisa oo aad u dhisto sawir cabbir (scale drawing).</a:t>
            </a:r>
            <a:endParaRPr sz="1800"/>
          </a:p>
          <a:p>
            <a:pPr indent="0" lvl="0" marL="269999" rtl="0" algn="l">
              <a:lnSpc>
                <a:spcPct val="115000"/>
              </a:lnSpc>
              <a:spcBef>
                <a:spcPts val="0"/>
              </a:spcBef>
              <a:spcAft>
                <a:spcPts val="0"/>
              </a:spcAft>
              <a:buNone/>
            </a:pPr>
            <a:r>
              <a:rPr lang="en-GB" sz="1100">
                <a:latin typeface="Lexend"/>
              </a:rPr>
              <a:t>Waxaad isticmaali kartaa warqad (tusaale A4 ama A3) ama software firfircoon (tusaale GeoGebra ama Desmos) sawirkaaga. Ku dar cabbir (scale) iyo fure (key).</a:t>
            </a:r>
            <a:endParaRPr sz="1800"/>
          </a:p>
          <a:p>
            <a:pPr indent="0" lvl="0" marL="0" rtl="0" algn="l">
              <a:lnSpc>
                <a:spcPct val="115000"/>
              </a:lnSpc>
              <a:spcBef>
                <a:spcPts val="1000"/>
              </a:spcBef>
              <a:spcAft>
                <a:spcPts val="1000"/>
              </a:spcAft>
              <a:buNone/>
            </a:pPr>
            <a:r>
              <a:rPr lang="en-GB" sz="1100">
                <a:latin typeface="Lexend"/>
              </a:rPr>
              <a:t>Macluumaadka beerta (park):</a:t>
            </a:r>
            <a:endParaRPr sz="1800"/>
          </a:p>
        </p:txBody>
      </p:sp>
      <p:sp>
        <p:nvSpPr>
          <p:cNvPr id="2601" name="Google Shape;2601;p13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Naqshadaynta beerta (park)</a:t>
            </a:r>
            <a:endParaRPr/>
          </a:p>
        </p:txBody>
      </p:sp>
      <p:sp>
        <p:nvSpPr>
          <p:cNvPr id="2602" name="Google Shape;2602;p131"/>
          <p:cNvSpPr txBox="1"/>
          <p:nvPr>
            <p:ph idx="4294967295" type="body"/>
          </p:nvPr>
        </p:nvSpPr>
        <p:spPr>
          <a:xfrm>
            <a:off x="465075" y="2286004"/>
            <a:ext cx="8496000" cy="17292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Char char="●"/>
            </a:pPr>
            <a:r>
              <a:rPr lang="en-GB" sz="1100">
                <a:latin typeface="Lexend"/>
              </a:rPr>
              <a:t>Goobtu waa 500 m × 600 m leydi (rectangle).</a:t>
            </a:r>
            <a:endParaRPr sz="1800"/>
          </a:p>
          <a:p>
            <a:pPr indent="-342900" lvl="0" marL="457200" rtl="0" algn="l">
              <a:spcBef>
                <a:spcPts val="0"/>
              </a:spcBef>
              <a:spcAft>
                <a:spcPts val="0"/>
              </a:spcAft>
              <a:buSzPts val="1800"/>
              <a:buChar char="●"/>
            </a:pPr>
            <a:r>
              <a:rPr lang="en-GB" sz="1100">
                <a:latin typeface="Lexend"/>
              </a:rPr>
              <a:t>Geedaha waaweyn waa in lagu beeraa ugu yaraan 15 m kala fog.</a:t>
            </a:r>
            <a:endParaRPr sz="1800"/>
          </a:p>
          <a:p>
            <a:pPr indent="-342900" lvl="0" marL="457200" rtl="0" algn="l">
              <a:spcBef>
                <a:spcPts val="0"/>
              </a:spcBef>
              <a:spcAft>
                <a:spcPts val="0"/>
              </a:spcAft>
              <a:buSzPts val="1800"/>
              <a:buChar char="●"/>
            </a:pPr>
            <a:r>
              <a:rPr lang="en-GB" sz="1100">
                <a:latin typeface="Lexend"/>
              </a:rPr>
              <a:t>Geedaha yaryar waa inay ugu yaraan 5 m kala fog yihiin.</a:t>
            </a:r>
            <a:r>
              <a:rPr lang="en-GB" sz="1100">
                <a:latin typeface="Lexend"/>
              </a:rPr>
              <a:t/>
            </a:r>
            <a:r>
              <a:rPr lang="en-GB" sz="1100">
                <a:latin typeface="Lexend"/>
              </a:rPr>
              <a:t/>
            </a:r>
            <a:endParaRPr sz="1800"/>
          </a:p>
          <a:p>
            <a:pPr indent="-342900" lvl="0" marL="457200" rtl="0" algn="l">
              <a:spcBef>
                <a:spcPts val="0"/>
              </a:spcBef>
              <a:spcAft>
                <a:spcPts val="0"/>
              </a:spcAft>
              <a:buSzPts val="1800"/>
              <a:buChar char="●"/>
            </a:pPr>
            <a:r>
              <a:rPr lang="en-GB" sz="1100">
                <a:latin typeface="Lexend"/>
              </a:rPr>
              <a:t>Waddooyinka lugaynta waa inay ugu yaraan 2 m ballaadhan yihiin.</a:t>
            </a:r>
            <a:endParaRPr sz="1800"/>
          </a:p>
          <a:p>
            <a:pPr indent="-342900" lvl="0" marL="457200" rtl="0" algn="l">
              <a:spcBef>
                <a:spcPts val="0"/>
              </a:spcBef>
              <a:spcAft>
                <a:spcPts val="0"/>
              </a:spcAft>
              <a:buSzPts val="1800"/>
              <a:buChar char="●"/>
            </a:pPr>
            <a:r>
              <a:rPr lang="en-GB" sz="1100">
                <a:latin typeface="Lexend"/>
              </a:rPr>
              <a:t>Waddo loogu talagalay gelitaanka baabuurta waa inay ugu yaraan 4 m ballaadhan tahay.</a:t>
            </a:r>
            <a:endParaRPr sz="1800"/>
          </a:p>
        </p:txBody>
      </p:sp>
      <p:sp>
        <p:nvSpPr>
          <p:cNvPr id="2603" name="Google Shape;2603;p131"/>
          <p:cNvSpPr txBox="1"/>
          <p:nvPr>
            <p:ph idx="4294967295" type="body"/>
          </p:nvPr>
        </p:nvSpPr>
        <p:spPr>
          <a:xfrm>
            <a:off x="324000" y="4199554"/>
            <a:ext cx="8496000" cy="6507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b) Qorshee jid orod (running route) oo raaca waddooyinka beertaada. Waa inuu ka bilaabmaa oo ku dhamaadaa isla meel.</a:t>
            </a:r>
            <a:r>
              <a:rPr lang="en-GB" sz="1100">
                <a:latin typeface="Lexend"/>
              </a:rPr>
              <a:t/>
            </a:r>
            <a:endParaRPr sz="1800"/>
          </a:p>
          <a:p>
            <a:pPr indent="0" lvl="0" marL="269999" rtl="0" algn="l">
              <a:spcBef>
                <a:spcPts val="0"/>
              </a:spcBef>
              <a:spcAft>
                <a:spcPts val="1000"/>
              </a:spcAft>
              <a:buNone/>
            </a:pPr>
            <a:r>
              <a:rPr lang="en-GB" sz="1100">
                <a:latin typeface="Lexend"/>
              </a:rPr>
              <a:t>Xisaabi dhererka jidka.</a:t>
            </a:r>
            <a:endParaRPr sz="1800"/>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7" name="Shape 2607"/>
        <p:cNvGrpSpPr/>
        <p:nvPr/>
      </p:nvGrpSpPr>
      <p:grpSpPr>
        <a:xfrm>
          <a:off x="0" y="0"/>
          <a:ext cx="0" cy="0"/>
          <a:chOff x="0" y="0"/>
          <a:chExt cx="0" cy="0"/>
        </a:xfrm>
      </p:grpSpPr>
      <p:sp>
        <p:nvSpPr>
          <p:cNvPr id="2608" name="Google Shape;2608;p13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Naqshadaynta beerta (park)</a:t>
            </a:r>
            <a:endParaRPr/>
          </a:p>
        </p:txBody>
      </p:sp>
      <p:sp>
        <p:nvSpPr>
          <p:cNvPr id="2609" name="Google Shape;2609;p132"/>
          <p:cNvSpPr txBox="1"/>
          <p:nvPr>
            <p:ph idx="4294967295" type="body"/>
          </p:nvPr>
        </p:nvSpPr>
        <p:spPr>
          <a:xfrm>
            <a:off x="324000" y="4192425"/>
            <a:ext cx="7626900" cy="62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Jawaabuhu way kala duwanaan doonaan. Haddii aad isticmaasho warqad A4, tusaale cabbir (scale) wuxuu noqon karaa 1 : 2500 (1 cm waxay u taagan tahay 25 m). Jawaabuhu waa inay ku daraan cabbir (scale) iyo fure (key).</a:t>
            </a:r>
            <a:endParaRPr sz="1800">
              <a:latin typeface="Kalam"/>
              <a:ea typeface="Kalam"/>
              <a:cs typeface="Kalam"/>
              <a:sym typeface="Kalam"/>
            </a:endParaRPr>
          </a:p>
        </p:txBody>
      </p:sp>
      <p:sp>
        <p:nvSpPr>
          <p:cNvPr id="2610" name="Google Shape;2610;p132"/>
          <p:cNvSpPr txBox="1"/>
          <p:nvPr>
            <p:ph idx="4294967295" type="body"/>
          </p:nvPr>
        </p:nvSpPr>
        <p:spPr>
          <a:xfrm>
            <a:off x="324000" y="683100"/>
            <a:ext cx="8496000" cy="19389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1) Magaalo ayaa qorshaynaysa inay beero (park) ka dhisto aag dagmo.</a:t>
            </a:r>
            <a:endParaRPr sz="1800"/>
          </a:p>
          <a:p>
            <a:pPr indent="0" lvl="0" marL="0" rtl="0" algn="l">
              <a:lnSpc>
                <a:spcPct val="115000"/>
              </a:lnSpc>
              <a:spcBef>
                <a:spcPts val="0"/>
              </a:spcBef>
              <a:spcAft>
                <a:spcPts val="0"/>
              </a:spcAft>
              <a:buNone/>
            </a:pPr>
            <a:r>
              <a:rPr lang="en-GB" sz="1100">
                <a:latin typeface="Lexend"/>
              </a:rPr>
              <a:t>a) Isticmaal macluumaadka hoose si aad u naqshadayso qaabkiisa oo aad u dhisto sawir cabbir (scale drawing).</a:t>
            </a:r>
            <a:endParaRPr sz="1800"/>
          </a:p>
          <a:p>
            <a:pPr indent="0" lvl="0" marL="269999" rtl="0" algn="l">
              <a:lnSpc>
                <a:spcPct val="115000"/>
              </a:lnSpc>
              <a:spcBef>
                <a:spcPts val="0"/>
              </a:spcBef>
              <a:spcAft>
                <a:spcPts val="0"/>
              </a:spcAft>
              <a:buNone/>
            </a:pPr>
            <a:r>
              <a:rPr lang="en-GB" sz="1100">
                <a:latin typeface="Lexend"/>
              </a:rPr>
              <a:t>Sawirka. Waxaad isticmaali kartaa warqad (tusaale A4 ama A3) ama software firfircoon (tusaale GeoGebra ama Desmos) sawirkaaga. Ku dar miisaan (scale) iyo fure (key).</a:t>
            </a:r>
            <a:endParaRPr sz="1800"/>
          </a:p>
          <a:p>
            <a:pPr indent="0" lvl="0" marL="0" rtl="0" algn="l">
              <a:lnSpc>
                <a:spcPct val="115000"/>
              </a:lnSpc>
              <a:spcBef>
                <a:spcPts val="1000"/>
              </a:spcBef>
              <a:spcAft>
                <a:spcPts val="1000"/>
              </a:spcAft>
              <a:buNone/>
            </a:pPr>
            <a:r>
              <a:rPr lang="en-GB" sz="1100">
                <a:latin typeface="Lexend"/>
              </a:rPr>
              <a:t>Macluumaadka beerta:</a:t>
            </a:r>
            <a:endParaRPr sz="1800"/>
          </a:p>
        </p:txBody>
      </p:sp>
      <p:sp>
        <p:nvSpPr>
          <p:cNvPr id="2611" name="Google Shape;2611;p132"/>
          <p:cNvSpPr txBox="1"/>
          <p:nvPr>
            <p:ph idx="4294967295" type="body"/>
          </p:nvPr>
        </p:nvSpPr>
        <p:spPr>
          <a:xfrm>
            <a:off x="465075" y="2362204"/>
            <a:ext cx="8496000" cy="17292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Char char="●"/>
            </a:pPr>
            <a:r>
              <a:rPr lang="en-GB" sz="1100">
                <a:latin typeface="Lexend"/>
              </a:rPr>
              <a:t>Meeluhu waa 500 m × 600 m leydi (rectangle).</a:t>
            </a:r>
            <a:endParaRPr sz="1800"/>
          </a:p>
          <a:p>
            <a:pPr indent="-342900" lvl="0" marL="457200" rtl="0" algn="l">
              <a:spcBef>
                <a:spcPts val="0"/>
              </a:spcBef>
              <a:spcAft>
                <a:spcPts val="0"/>
              </a:spcAft>
              <a:buSzPts val="1800"/>
              <a:buChar char="●"/>
            </a:pPr>
            <a:r>
              <a:rPr lang="en-GB" sz="1100">
                <a:latin typeface="Lexend"/>
              </a:rPr>
              <a:t>Geedaha waaweyn waa in lagu beeraa ugu yaraan 15 m kala fog.</a:t>
            </a:r>
            <a:endParaRPr sz="1800"/>
          </a:p>
          <a:p>
            <a:pPr indent="-342900" lvl="0" marL="457200" rtl="0" algn="l">
              <a:spcBef>
                <a:spcPts val="0"/>
              </a:spcBef>
              <a:spcAft>
                <a:spcPts val="0"/>
              </a:spcAft>
              <a:buSzPts val="1800"/>
              <a:buChar char="●"/>
            </a:pPr>
            <a:r>
              <a:rPr lang="en-GB" sz="1100">
                <a:latin typeface="Lexend"/>
              </a:rPr>
              <a:t>Geedaha yaryar waa inay ugu yaraan 5 m kala fog yihiin.</a:t>
            </a:r>
            <a:endParaRPr sz="1800"/>
          </a:p>
          <a:p>
            <a:pPr indent="-342900" lvl="0" marL="457200" rtl="0" algn="l">
              <a:spcBef>
                <a:spcPts val="0"/>
              </a:spcBef>
              <a:spcAft>
                <a:spcPts val="0"/>
              </a:spcAft>
              <a:buSzPts val="1800"/>
              <a:buChar char="●"/>
            </a:pPr>
            <a:r>
              <a:rPr lang="en-GB" sz="1100">
                <a:latin typeface="Lexend"/>
              </a:rPr>
              <a:t>Waddooyinka lugaynta waa inay ugu yaraan 2 m ballaadhan yihiin.</a:t>
            </a:r>
            <a:endParaRPr sz="1800"/>
          </a:p>
          <a:p>
            <a:pPr indent="-342900" lvl="0" marL="457200" rtl="0" algn="l">
              <a:spcBef>
                <a:spcPts val="0"/>
              </a:spcBef>
              <a:spcAft>
                <a:spcPts val="0"/>
              </a:spcAft>
              <a:buSzPts val="1800"/>
              <a:buChar char="●"/>
            </a:pPr>
            <a:r>
              <a:rPr lang="en-GB" sz="1100">
                <a:latin typeface="Lexend"/>
              </a:rPr>
              <a:t>Waddo loogu talagalay gelitaanka baabuurta waa inay ugu yaraan 4 m ballaadhan tahay.</a:t>
            </a:r>
            <a:endParaRPr sz="1800"/>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5" name="Shape 2615"/>
        <p:cNvGrpSpPr/>
        <p:nvPr/>
      </p:nvGrpSpPr>
      <p:grpSpPr>
        <a:xfrm>
          <a:off x="0" y="0"/>
          <a:ext cx="0" cy="0"/>
          <a:chOff x="0" y="0"/>
          <a:chExt cx="0" cy="0"/>
        </a:xfrm>
      </p:grpSpPr>
      <p:sp>
        <p:nvSpPr>
          <p:cNvPr id="2616" name="Google Shape;2616;p13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Naqshadaynta beerta</a:t>
            </a:r>
            <a:endParaRPr/>
          </a:p>
        </p:txBody>
      </p:sp>
      <p:sp>
        <p:nvSpPr>
          <p:cNvPr id="2617" name="Google Shape;2617;p133"/>
          <p:cNvSpPr txBox="1"/>
          <p:nvPr>
            <p:ph idx="4294967295" type="body"/>
          </p:nvPr>
        </p:nvSpPr>
        <p:spPr>
          <a:xfrm>
            <a:off x="476400" y="1601625"/>
            <a:ext cx="8304600" cy="3022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Jawaabuhu way kala duwanaan doonaan.</a:t>
            </a:r>
            <a:endParaRPr sz="18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Tusaale:</a:t>
            </a:r>
            <a:endParaRPr sz="18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Wareegga (perimeter) beertu waa 2.2 km.</a:t>
            </a:r>
            <a:endParaRPr sz="18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Sidaa darteed, haddii ay jirto waddo gudaha beerta oo ku dhow cidhifyadeeda, waxaa loo isticmaali karaa waddo ka yar 2.2 km.</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18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Haddii waddadu ay sidoo kale ku darayso waddooyin dheeri ah gudaha beerta, markaas waddadu way dheeraan kartaa.</a:t>
            </a:r>
            <a:endParaRPr sz="1800">
              <a:latin typeface="Kalam"/>
              <a:ea typeface="Kalam"/>
              <a:cs typeface="Kalam"/>
              <a:sym typeface="Kalam"/>
            </a:endParaRPr>
          </a:p>
        </p:txBody>
      </p:sp>
      <p:sp>
        <p:nvSpPr>
          <p:cNvPr id="2618" name="Google Shape;2618;p133"/>
          <p:cNvSpPr txBox="1"/>
          <p:nvPr>
            <p:ph idx="4294967295" type="body"/>
          </p:nvPr>
        </p:nvSpPr>
        <p:spPr>
          <a:xfrm>
            <a:off x="324000" y="770554"/>
            <a:ext cx="8496000" cy="6507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rPr>
              <a:t>b) Qorshee waddo orod oo raacda waddooyinka beertaada. Waa inay ka bilowdaa oo</a:t>
            </a:r>
            <a:endParaRPr sz="1800"/>
          </a:p>
          <a:p>
            <a:pPr indent="0" lvl="0" marL="269999" rtl="0" algn="l">
              <a:spcBef>
                <a:spcPts val="0"/>
              </a:spcBef>
              <a:spcAft>
                <a:spcPts val="1000"/>
              </a:spcAft>
              <a:buNone/>
            </a:pPr>
            <a:r>
              <a:rPr lang="en-GB" sz="1400">
                <a:latin typeface="Lexend"/>
              </a:rPr>
              <a:t>ku dhammaataa isla meel. Xisaabi dhererka waddada.</a:t>
            </a:r>
            <a:endParaRPr sz="1800"/>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2" name="Shape 2622"/>
        <p:cNvGrpSpPr/>
        <p:nvPr/>
      </p:nvGrpSpPr>
      <p:grpSpPr>
        <a:xfrm>
          <a:off x="0" y="0"/>
          <a:ext cx="0" cy="0"/>
          <a:chOff x="0" y="0"/>
          <a:chExt cx="0" cy="0"/>
        </a:xfrm>
      </p:grpSpPr>
      <p:sp>
        <p:nvSpPr>
          <p:cNvPr id="2623" name="Google Shape;2623;p134"/>
          <p:cNvSpPr txBox="1"/>
          <p:nvPr/>
        </p:nvSpPr>
        <p:spPr>
          <a:xfrm>
            <a:off x="324000" y="779186"/>
            <a:ext cx="8496000" cy="3162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Cagaaraynta magaalooyinka (urban greening) waa habka lagu daro jardiinooyin cagaaran, geedo, waddooyin baaskiil, iyo hindiseyaal kale oo wanaajiya joogtaynta (sustainability) magaalo, wanaajiya caafimaadka maskaxda ee dadkeeda, oo yareeya raadka kaarboonka (carbon footprint).</a:t>
            </a:r>
            <a:endParaRPr sz="2000">
              <a:latin typeface="Lexend"/>
              <a:ea typeface="Lexend"/>
              <a:cs typeface="Lexend"/>
              <a:sym typeface="Lexend"/>
            </a:endParaRPr>
          </a:p>
          <a:p>
            <a:pPr indent="0" lvl="0" marL="0" rtl="0" algn="l">
              <a:lnSpc>
                <a:spcPct val="115000"/>
              </a:lnSpc>
              <a:spcBef>
                <a:spcPts val="0"/>
              </a:spcBef>
              <a:spcAft>
                <a:spcPts val="0"/>
              </a:spcAft>
              <a:buNone/>
            </a:pPr>
            <a:r>
              <a:rPr>
                <a:latin typeface="Lexend"/>
              </a:rPr>
              <a:t/>
            </a:r>
            <a:endParaRPr sz="2000">
              <a:latin typeface="Lexend"/>
              <a:ea typeface="Lexend"/>
              <a:cs typeface="Lexend"/>
              <a:sym typeface="Lexend"/>
            </a:endParaRPr>
          </a:p>
          <a:p>
            <a:pPr indent="0" lvl="0" marL="0" rtl="0" algn="l">
              <a:lnSpc>
                <a:spcPct val="115000"/>
              </a:lnSpc>
              <a:spcBef>
                <a:spcPts val="0"/>
              </a:spcBef>
              <a:spcAft>
                <a:spcPts val="0"/>
              </a:spcAft>
              <a:buNone/>
            </a:pPr>
            <a:r>
              <a:rPr lang="en-GB" sz="1100">
                <a:latin typeface="Lexend"/>
                <a:ea typeface="Lexend"/>
                <a:cs typeface="Lexend"/>
                <a:sym typeface="Lexend"/>
              </a:rPr>
              <a:t>Marka la naqshadaynayo meelaha cagaaran, xaddidaadyo ayaa u badan inay jiraan.</a:t>
            </a:r>
            <a:endParaRPr sz="2000">
              <a:latin typeface="Lexend"/>
              <a:ea typeface="Lexend"/>
              <a:cs typeface="Lexend"/>
              <a:sym typeface="Lexend"/>
            </a:endParaRPr>
          </a:p>
          <a:p>
            <a:pPr indent="0" lvl="0" marL="0" rtl="0" algn="l">
              <a:lnSpc>
                <a:spcPct val="115000"/>
              </a:lnSpc>
              <a:spcBef>
                <a:spcPts val="0"/>
              </a:spcBef>
              <a:spcAft>
                <a:spcPts val="0"/>
              </a:spcAft>
              <a:buNone/>
            </a:pPr>
            <a:r>
              <a:rPr>
                <a:latin typeface="Lexend"/>
              </a:rPr>
              <a:t/>
            </a:r>
            <a:endParaRPr sz="2000">
              <a:latin typeface="Lexend"/>
              <a:ea typeface="Lexend"/>
              <a:cs typeface="Lexend"/>
              <a:sym typeface="Lexend"/>
            </a:endParaRPr>
          </a:p>
          <a:p>
            <a:pPr indent="0" lvl="0" marL="0" rtl="0" algn="l">
              <a:lnSpc>
                <a:spcPct val="115000"/>
              </a:lnSpc>
              <a:spcBef>
                <a:spcPts val="0"/>
              </a:spcBef>
              <a:spcAft>
                <a:spcPts val="0"/>
              </a:spcAft>
              <a:buNone/>
            </a:pPr>
            <a:r>
              <a:rPr lang="en-GB" sz="1100">
                <a:latin typeface="Lexend"/>
                <a:ea typeface="Lexend"/>
                <a:cs typeface="Lexend"/>
                <a:sym typeface="Lexend"/>
              </a:rPr>
              <a:t>Qaabka miisaanka (scale model/map) wuxuu noqon karaa mid faa'iido leh si loo arko natiijada ugu dambaysa ee naqshadda.</a:t>
            </a:r>
            <a:endParaRPr sz="2000">
              <a:latin typeface="Lexend"/>
              <a:ea typeface="Lexend"/>
              <a:cs typeface="Lexend"/>
              <a:sym typeface="Lexend"/>
            </a:endParaRPr>
          </a:p>
        </p:txBody>
      </p:sp>
      <p:sp>
        <p:nvSpPr>
          <p:cNvPr id="2624" name="Google Shape;2624;p134"/>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Naqshadaynta meel cagaaran</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